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2789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2789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2789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2789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2789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2789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2789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2789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2789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2789"/>
        </a:fontRef>
        <a:srgbClr val="00278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2789"/>
        </a:fontRef>
        <a:srgbClr val="00278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8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2789"/>
        </a:fontRef>
        <a:srgbClr val="00278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9"/>
          </a:solidFill>
        </a:fill>
      </a:tcStyle>
    </a:wholeTbl>
    <a:band2H>
      <a:tcTxStyle/>
      <a:tcStyle>
        <a:tcBdr/>
        <a:fill>
          <a:solidFill>
            <a:srgbClr val="E6E8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2789"/>
        </a:fontRef>
        <a:srgbClr val="00278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5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2789"/>
        </a:fontRef>
        <a:srgbClr val="00278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2789"/>
        </a:fontRef>
        <a:srgbClr val="00278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2789"/>
              </a:solidFill>
              <a:prstDash val="solid"/>
              <a:round/>
            </a:ln>
          </a:top>
          <a:bottom>
            <a:ln w="25400" cap="flat">
              <a:solidFill>
                <a:srgbClr val="00278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2789"/>
              </a:solidFill>
              <a:prstDash val="solid"/>
              <a:round/>
            </a:ln>
          </a:top>
          <a:bottom>
            <a:ln w="25400" cap="flat">
              <a:solidFill>
                <a:srgbClr val="00278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2789"/>
        </a:fontRef>
        <a:srgbClr val="00278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9"/>
          </a:solidFill>
        </a:fill>
      </a:tcStyle>
    </a:wholeTbl>
    <a:band2H>
      <a:tcTxStyle/>
      <a:tcStyle>
        <a:tcBdr/>
        <a:fill>
          <a:solidFill>
            <a:srgbClr val="E6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78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789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78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9" name="Shape 3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9" name="Shape 4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Object, XML became features in RDBMSes – inclusive platform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2" name="Shape 5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What if smaller relation (S) was “outer”? Looking at arithmetic we can get a small savings by doing the scan on the outside look at the additive term.  </a:t>
            </a:r>
          </a:p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</a:pPr>
            <a:r>
              <a:t>Wait what about when p_r is small.  If there is one record per page of R we might want  it to be the outer</a:t>
            </a:r>
          </a:p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</a:pPr>
            <a:r>
              <a:t>What about buffer? If S fits in memory then io costs are [R] and [S]</a:t>
            </a:r>
          </a:p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</a:pPr>
            <a:r>
              <a:t>Lets get rid of the p_r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6" name="Shape 6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What if smaller relation (S) was “outer”? Looking at arithmetic we can get a small savings by doing the scan on the outside look at the additive term.  </a:t>
            </a:r>
          </a:p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</a:pPr>
            <a:r>
              <a:t>Wait what about when p_r is small.  If there is one record per page of R we might want  it to be the outer</a:t>
            </a:r>
          </a:p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</a:pPr>
            <a:r>
              <a:t>What about buffer? If S fits in memory then io costs are [R] and [S]</a:t>
            </a:r>
          </a:p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</a:pPr>
            <a:r>
              <a:t>Lets get rid of the p_r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3" name="Shape 8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 could be sorted if the previous phase was a sorted operation or if reading from an ordered index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7" name="Shape 1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Assume memory is greater than  Sqrt(R) and Sqrt(S)  1 read of input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1 write of runs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1 read for merge of runs so 3R + 3S</a:t>
            </a:r>
          </a:p>
          <a:p>
            <a:endParaRPr/>
          </a:p>
          <a:p>
            <a:r>
              <a:t>Worst case is due to nested loop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Shape 14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4" name="Shape 14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Assume memory is greater than  Sqrt(R) and Sqrt(S)  1 read of input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1 write of runs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1 read for merge of runs so 3R + 3S</a:t>
            </a:r>
          </a:p>
          <a:p>
            <a:endParaRPr/>
          </a:p>
          <a:p>
            <a:r>
              <a:t>Worst case is due to nested loop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4" name="Shape 65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35" name="Shape 65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 is the hash fill = 0.8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jpg" descr="skitched-3-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3911600"/>
            <a:ext cx="3132138" cy="17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85800" y="1915566"/>
            <a:ext cx="76200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371600" y="4064000"/>
            <a:ext cx="4572000" cy="1397000"/>
          </a:xfrm>
          <a:prstGeom prst="rect">
            <a:avLst/>
          </a:prstGeom>
        </p:spPr>
        <p:txBody>
          <a:bodyPr anchor="b"/>
          <a:lstStyle>
            <a:lvl1pPr marL="0" indent="0" algn="r">
              <a:buSzTx/>
              <a:buNone/>
            </a:lvl1pPr>
            <a:lvl2pPr algn="r"/>
            <a:lvl3pPr algn="r"/>
            <a:lvl4pPr algn="r"/>
            <a:lvl5pPr algn="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image1.jpg" descr="skitched-3-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3911600"/>
            <a:ext cx="3132138" cy="17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8156346" y="6248400"/>
            <a:ext cx="301854" cy="2896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6515100" y="0"/>
            <a:ext cx="1943100" cy="6553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85800" y="0"/>
            <a:ext cx="5676900" cy="655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.jpg" descr="skitched-3-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3911600"/>
            <a:ext cx="3132138" cy="172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1.jpg" descr="skitched-3-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3911600"/>
            <a:ext cx="3132138" cy="17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685800" y="1915566"/>
            <a:ext cx="5257800" cy="114300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1371600" y="4064000"/>
            <a:ext cx="4572000" cy="1397000"/>
          </a:xfrm>
          <a:prstGeom prst="rect">
            <a:avLst/>
          </a:prstGeom>
        </p:spPr>
        <p:txBody>
          <a:bodyPr anchor="b"/>
          <a:lstStyle>
            <a:lvl1pPr marL="0" indent="0" algn="r">
              <a:buSzTx/>
              <a:buNone/>
            </a:lvl1pPr>
            <a:lvl2pPr algn="r"/>
            <a:lvl3pPr algn="r"/>
            <a:lvl4pPr algn="r"/>
            <a:lvl5pPr algn="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8156346" y="6248400"/>
            <a:ext cx="301854" cy="289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687387" y="0"/>
            <a:ext cx="7770813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all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687387" y="0"/>
            <a:ext cx="7770813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687387" y="0"/>
            <a:ext cx="7770813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4" name="Shape 204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687387" y="0"/>
            <a:ext cx="7770813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6515100" y="0"/>
            <a:ext cx="1943100" cy="65532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xfrm>
            <a:off x="685800" y="0"/>
            <a:ext cx="5676900" cy="65532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" name="Shape 2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Shape 2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image3.jpeg" descr="skitched-3-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62" y="3911600"/>
            <a:ext cx="3132138" cy="172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685800" y="2286000"/>
            <a:ext cx="5257800" cy="1143000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xfrm>
            <a:off x="1371600" y="4064000"/>
            <a:ext cx="4572000" cy="1397000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None/>
              <a:defRPr>
                <a:solidFill>
                  <a:srgbClr val="000000"/>
                </a:solidFill>
              </a:defRPr>
            </a:lvl1pPr>
            <a:lvl2pPr algn="r">
              <a:defRPr>
                <a:solidFill>
                  <a:srgbClr val="000000"/>
                </a:solidFill>
              </a:defRPr>
            </a:lvl2pPr>
            <a:lvl3pPr algn="r">
              <a:defRPr>
                <a:solidFill>
                  <a:srgbClr val="000000"/>
                </a:solidFill>
              </a:defRPr>
            </a:lvl3pPr>
            <a:lvl4pPr algn="r">
              <a:defRPr>
                <a:solidFill>
                  <a:srgbClr val="000000"/>
                </a:solidFill>
              </a:defRPr>
            </a:lvl4pPr>
            <a:lvl5pPr algn="r"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156346" y="6248400"/>
            <a:ext cx="301854" cy="289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685800" y="4064000"/>
            <a:ext cx="7772400" cy="13970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000000"/>
                </a:solidFill>
              </a:defRPr>
            </a:lvl1pPr>
            <a:lvl2pPr algn="ctr">
              <a:defRPr>
                <a:solidFill>
                  <a:srgbClr val="000000"/>
                </a:solidFill>
              </a:defRPr>
            </a:lvl2pPr>
            <a:lvl3pPr algn="ctr">
              <a:defRPr>
                <a:solidFill>
                  <a:srgbClr val="000000"/>
                </a:solidFill>
              </a:defRPr>
            </a:lvl3pPr>
            <a:lvl4pPr algn="ctr">
              <a:defRPr>
                <a:solidFill>
                  <a:srgbClr val="000000"/>
                </a:solidFill>
              </a:defRPr>
            </a:lvl4pPr>
            <a:lvl5pPr algn="ctr"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xfrm>
            <a:off x="8156346" y="6248400"/>
            <a:ext cx="301854" cy="289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 2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</a:defRPr>
            </a:lvl1pPr>
            <a:lvl2pPr marL="790575" indent="-333375">
              <a:spcBef>
                <a:spcPts val="600"/>
              </a:spcBef>
              <a:defRPr sz="2800">
                <a:solidFill>
                  <a:srgbClr val="000000"/>
                </a:solidFill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/>
            </a:lvl1pPr>
          </a:lstStyle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</a:defRPr>
            </a:lvl1pPr>
            <a:lvl2pPr marL="0" indent="4572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</a:defRPr>
            </a:lvl2pPr>
            <a:lvl3pPr marL="0" indent="9144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</a:defRPr>
            </a:lvl3pPr>
            <a:lvl4pPr marL="0" indent="13716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</a:defRPr>
            </a:lvl4pPr>
            <a:lvl5pPr marL="0" indent="18288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 b="1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Shape 330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 b="1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0" name="Shape 340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Shape 3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6515100" y="0"/>
            <a:ext cx="1943100" cy="65532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1" name="Shape 361"/>
          <p:cNvSpPr>
            <a:spLocks noGrp="1"/>
          </p:cNvSpPr>
          <p:nvPr>
            <p:ph type="body" idx="1"/>
          </p:nvPr>
        </p:nvSpPr>
        <p:spPr>
          <a:xfrm>
            <a:off x="685800" y="0"/>
            <a:ext cx="5676900" cy="6553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2" name="Shape 3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1" name="Shape 371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2" name="Shape 3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image2.jpe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" y="2968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1" name="Shape 3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2" name="Shape 3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image1.jpg" descr="skitched-3-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450" y="309563"/>
            <a:ext cx="1014413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687387" y="0"/>
            <a:ext cx="7770813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91" name="Shape 3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2" name="Shape 3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Relationship Id="rId4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skitched-3-4-1.jpg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7917887" y="310092"/>
            <a:ext cx="1014414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87866" y="0"/>
            <a:ext cx="777033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842146" y="6400800"/>
            <a:ext cx="301854" cy="289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2789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2789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2789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2789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2789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2789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2789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2789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2789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84848"/>
          </a:solidFill>
          <a:uFillTx/>
          <a:latin typeface="+mj-lt"/>
          <a:ea typeface="+mj-ea"/>
          <a:cs typeface="+mj-cs"/>
          <a:sym typeface="Helvetica Neue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484848"/>
          </a:solidFill>
          <a:uFillTx/>
          <a:latin typeface="+mj-lt"/>
          <a:ea typeface="+mj-ea"/>
          <a:cs typeface="+mj-cs"/>
          <a:sym typeface="Helvetica Neue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484848"/>
          </a:solidFill>
          <a:uFillTx/>
          <a:latin typeface="+mj-lt"/>
          <a:ea typeface="+mj-ea"/>
          <a:cs typeface="+mj-cs"/>
          <a:sym typeface="Helvetica Neue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484848"/>
          </a:solidFill>
          <a:uFillTx/>
          <a:latin typeface="+mj-lt"/>
          <a:ea typeface="+mj-ea"/>
          <a:cs typeface="+mj-cs"/>
          <a:sym typeface="Helvetica Neue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484848"/>
          </a:solidFill>
          <a:uFillTx/>
          <a:latin typeface="+mj-lt"/>
          <a:ea typeface="+mj-ea"/>
          <a:cs typeface="+mj-cs"/>
          <a:sym typeface="Helvetica Neue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484848"/>
          </a:solidFill>
          <a:uFillTx/>
          <a:latin typeface="+mj-lt"/>
          <a:ea typeface="+mj-ea"/>
          <a:cs typeface="+mj-cs"/>
          <a:sym typeface="Helvetica Neue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484848"/>
          </a:solidFill>
          <a:uFillTx/>
          <a:latin typeface="+mj-lt"/>
          <a:ea typeface="+mj-ea"/>
          <a:cs typeface="+mj-cs"/>
          <a:sym typeface="Helvetica Neue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484848"/>
          </a:solidFill>
          <a:uFillTx/>
          <a:latin typeface="+mj-lt"/>
          <a:ea typeface="+mj-ea"/>
          <a:cs typeface="+mj-cs"/>
          <a:sym typeface="Helvetica Neue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484848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Iterators and Joins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R&amp;G Chapters 12 &amp; 14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/>
          </p:cNvSpPr>
          <p:nvPr>
            <p:ph type="body" idx="1"/>
          </p:nvPr>
        </p:nvSpPr>
        <p:spPr>
          <a:xfrm>
            <a:off x="228600" y="3291840"/>
            <a:ext cx="8500403" cy="3045461"/>
          </a:xfrm>
          <a:prstGeom prst="rect">
            <a:avLst/>
          </a:prstGeom>
        </p:spPr>
        <p:txBody>
          <a:bodyPr anchor="t"/>
          <a:lstStyle/>
          <a:p>
            <a:pPr marL="433768" indent="-377190" defTabSz="905255">
              <a:spcBef>
                <a:spcPts val="500"/>
              </a:spcBef>
              <a:defRPr sz="2376">
                <a:solidFill>
                  <a:srgbClr val="000000"/>
                </a:solidFill>
              </a:defRPr>
            </a:pPr>
            <a:r>
              <a:t>If index uses </a:t>
            </a:r>
            <a:r>
              <a:rPr>
                <a:solidFill>
                  <a:srgbClr val="C0504D"/>
                </a:solidFill>
              </a:rPr>
              <a:t>Alt. 1</a:t>
            </a:r>
            <a:r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cost to traverse tree from root to leaf. (e.g., </a:t>
            </a:r>
            <a:r>
              <a:rPr i="1"/>
              <a:t>2-4 IOs</a:t>
            </a:r>
            <a:r>
              <a:t>)</a:t>
            </a:r>
          </a:p>
          <a:p>
            <a:pPr marL="433768" indent="-377190" defTabSz="905255">
              <a:spcBef>
                <a:spcPts val="500"/>
              </a:spcBef>
              <a:defRPr sz="2376">
                <a:solidFill>
                  <a:srgbClr val="000000"/>
                </a:solidFill>
              </a:defRPr>
            </a:pPr>
            <a:r>
              <a:t>For </a:t>
            </a:r>
            <a:r>
              <a:rPr>
                <a:solidFill>
                  <a:srgbClr val="C0504D"/>
                </a:solidFill>
              </a:rPr>
              <a:t>Alt. 2</a:t>
            </a:r>
            <a:r>
              <a:t> or </a:t>
            </a:r>
            <a:r>
              <a:rPr>
                <a:solidFill>
                  <a:srgbClr val="C0504D"/>
                </a:solidFill>
              </a:rPr>
              <a:t>3</a:t>
            </a:r>
            <a:r>
              <a:t>:</a:t>
            </a:r>
          </a:p>
          <a:p>
            <a:pPr marL="1244727" lvl="2" indent="-339470" defTabSz="905255">
              <a:spcBef>
                <a:spcPts val="400"/>
              </a:spcBef>
              <a:buAutoNum type="arabicPeriod"/>
              <a:defRPr sz="1979">
                <a:solidFill>
                  <a:srgbClr val="000000"/>
                </a:solidFill>
              </a:defRPr>
            </a:pPr>
            <a:r>
              <a:t>Cost to lookup RID(s); typically 2-4 IOs for B+Tree.</a:t>
            </a:r>
            <a:endParaRPr sz="2376"/>
          </a:p>
          <a:p>
            <a:pPr marL="1244727" lvl="2" indent="-339470" defTabSz="905255">
              <a:spcBef>
                <a:spcPts val="400"/>
              </a:spcBef>
              <a:buAutoNum type="arabicPeriod"/>
              <a:defRPr sz="1979">
                <a:solidFill>
                  <a:srgbClr val="000000"/>
                </a:solidFill>
              </a:defRPr>
            </a:pPr>
            <a:r>
              <a:t>Cost to retrieve records from RID(s); depends on clustering.</a:t>
            </a:r>
            <a:endParaRPr sz="2376"/>
          </a:p>
          <a:p>
            <a:pPr marL="1659636" lvl="3" indent="-301752" defTabSz="905255">
              <a:spcBef>
                <a:spcPts val="400"/>
              </a:spcBef>
              <a:defRPr sz="1979" b="1">
                <a:solidFill>
                  <a:srgbClr val="000000"/>
                </a:solidFill>
              </a:defRPr>
            </a:pPr>
            <a:r>
              <a:t>Clustered index</a:t>
            </a:r>
            <a:r>
              <a:rPr b="0"/>
              <a:t>:  1 I/O </a:t>
            </a:r>
            <a:r>
              <a:rPr b="0" u="sng"/>
              <a:t>per</a:t>
            </a:r>
            <a:r>
              <a:rPr b="0"/>
              <a:t> </a:t>
            </a:r>
            <a:r>
              <a:rPr b="0" u="sng"/>
              <a:t>page</a:t>
            </a:r>
            <a:r>
              <a:rPr b="0"/>
              <a:t> of matching S tuples.</a:t>
            </a:r>
          </a:p>
          <a:p>
            <a:pPr marL="1659636" lvl="3" indent="-301752" defTabSz="905255">
              <a:spcBef>
                <a:spcPts val="400"/>
              </a:spcBef>
              <a:defRPr sz="1979" b="1">
                <a:solidFill>
                  <a:srgbClr val="000000"/>
                </a:solidFill>
              </a:defRPr>
            </a:pPr>
            <a:r>
              <a:t>Unclustered</a:t>
            </a:r>
            <a:r>
              <a:rPr b="0"/>
              <a:t>: up to 1 I/O </a:t>
            </a:r>
            <a:r>
              <a:rPr b="0" u="sng"/>
              <a:t>per</a:t>
            </a:r>
            <a:r>
              <a:rPr b="0"/>
              <a:t> matching S </a:t>
            </a:r>
            <a:r>
              <a:rPr b="0" u="sng"/>
              <a:t>tuple</a:t>
            </a:r>
            <a:r>
              <a:rPr b="0"/>
              <a:t> (w/o sorting)</a:t>
            </a:r>
          </a:p>
        </p:txBody>
      </p:sp>
      <p:sp>
        <p:nvSpPr>
          <p:cNvPr id="793" name="Shape 793"/>
          <p:cNvSpPr/>
          <p:nvPr/>
        </p:nvSpPr>
        <p:spPr>
          <a:xfrm>
            <a:off x="4186482" y="3098719"/>
            <a:ext cx="3867151" cy="1"/>
          </a:xfrm>
          <a:prstGeom prst="line">
            <a:avLst/>
          </a:prstGeom>
          <a:ln w="38100">
            <a:solidFill>
              <a:srgbClr val="C0504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94" name="Shape 794"/>
          <p:cNvSpPr>
            <a:spLocks noGrp="1"/>
          </p:cNvSpPr>
          <p:nvPr>
            <p:ph type="title"/>
          </p:nvPr>
        </p:nvSpPr>
        <p:spPr>
          <a:xfrm>
            <a:off x="1114425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Index Nested Loops Join</a:t>
            </a:r>
          </a:p>
        </p:txBody>
      </p:sp>
      <p:sp>
        <p:nvSpPr>
          <p:cNvPr id="795" name="Shape 795"/>
          <p:cNvSpPr/>
          <p:nvPr/>
        </p:nvSpPr>
        <p:spPr>
          <a:xfrm>
            <a:off x="1487487" y="1130300"/>
            <a:ext cx="6070526" cy="120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663300"/>
                </a:solidFill>
              </a:defRPr>
            </a:pPr>
            <a:r>
              <a:t>foreach </a:t>
            </a:r>
            <a:r>
              <a:rPr>
                <a:solidFill>
                  <a:srgbClr val="FF0000"/>
                </a:solidFill>
              </a:rPr>
              <a:t>tuple r</a:t>
            </a:r>
            <a:r>
              <a:t> in R do</a:t>
            </a:r>
            <a:endParaRPr>
              <a:solidFill>
                <a:srgbClr val="CF0E30"/>
              </a:solidFill>
            </a:endParaRPr>
          </a:p>
          <a:p>
            <a:pPr>
              <a:defRPr sz="2400">
                <a:solidFill>
                  <a:srgbClr val="66330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foreach </a:t>
            </a:r>
            <a:r>
              <a:rPr>
                <a:solidFill>
                  <a:srgbClr val="FF0000"/>
                </a:solidFill>
              </a:rPr>
              <a:t>tuple s </a:t>
            </a:r>
            <a:r>
              <a:rPr>
                <a:solidFill>
                  <a:srgbClr val="000000"/>
                </a:solidFill>
              </a:rPr>
              <a:t>in S where r</a:t>
            </a:r>
            <a:r>
              <a:rPr baseline="-10000">
                <a:solidFill>
                  <a:srgbClr val="000000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 == s</a:t>
            </a:r>
            <a:r>
              <a:rPr baseline="-10000">
                <a:solidFill>
                  <a:srgbClr val="000000"/>
                </a:solidFill>
              </a:rPr>
              <a:t>j</a:t>
            </a:r>
            <a:r>
              <a:rPr baseline="-10000"/>
              <a:t>  </a:t>
            </a:r>
            <a:r>
              <a:t>do</a:t>
            </a:r>
            <a:endParaRPr>
              <a:solidFill>
                <a:srgbClr val="CF0E30"/>
              </a:solidFill>
            </a:endParaRPr>
          </a:p>
          <a:p>
            <a:pPr>
              <a:defRPr sz="2400">
                <a:solidFill>
                  <a:srgbClr val="663300"/>
                </a:solidFill>
              </a:defRPr>
            </a:pPr>
            <a:r>
              <a:t>		add &lt;r, s&gt; to result</a:t>
            </a:r>
          </a:p>
        </p:txBody>
      </p:sp>
      <p:sp>
        <p:nvSpPr>
          <p:cNvPr id="796" name="Shape 796"/>
          <p:cNvSpPr/>
          <p:nvPr/>
        </p:nvSpPr>
        <p:spPr>
          <a:xfrm>
            <a:off x="911225" y="2637054"/>
            <a:ext cx="7383882" cy="509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Cost =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+ ([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*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) * cost to find matching S tuples </a:t>
            </a:r>
          </a:p>
        </p:txBody>
      </p:sp>
      <p:sp>
        <p:nvSpPr>
          <p:cNvPr id="797" name="Shape 797"/>
          <p:cNvSpPr/>
          <p:nvPr/>
        </p:nvSpPr>
        <p:spPr>
          <a:xfrm>
            <a:off x="223838" y="1135857"/>
            <a:ext cx="1190753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8064A2"/>
                </a:solidFill>
              </a:defRPr>
            </a:pPr>
            <a:r>
              <a:rPr>
                <a:solidFill>
                  <a:srgbClr val="2E2E2E"/>
                </a:solidFill>
              </a:rPr>
              <a:t>Join(R,S)</a:t>
            </a:r>
            <a:r>
              <a:rPr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798" name="Shape 798"/>
          <p:cNvSpPr/>
          <p:nvPr/>
        </p:nvSpPr>
        <p:spPr>
          <a:xfrm>
            <a:off x="3970909" y="6050330"/>
            <a:ext cx="1264514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Why?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" grpId="1" build="p" bldLvl="5" animBg="1" advAuto="0"/>
      <p:bldP spid="798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Check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idx="1"/>
          </p:nvPr>
        </p:nvSpPr>
        <p:spPr>
          <a:xfrm>
            <a:off x="685800" y="-584200"/>
            <a:ext cx="7772400" cy="5105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Assume that on S we have an A</a:t>
            </a:r>
            <a:r>
              <a:rPr u="sng"/>
              <a:t>lternative 2</a:t>
            </a:r>
            <a:r>
              <a:t> B+ Tree of Height 4. What is the I/O cost of Join(R,S)?</a:t>
            </a:r>
          </a:p>
        </p:txBody>
      </p:sp>
      <p:sp>
        <p:nvSpPr>
          <p:cNvPr id="802" name="Shape 802"/>
          <p:cNvSpPr/>
          <p:nvPr/>
        </p:nvSpPr>
        <p:spPr>
          <a:xfrm>
            <a:off x="5147567" y="5880586"/>
            <a:ext cx="3902818" cy="79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11113">
              <a:defRPr sz="20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]=1,000,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=100, 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100,000</a:t>
            </a:r>
            <a:endParaRPr>
              <a:solidFill>
                <a:srgbClr val="CF0E30"/>
              </a:solidFill>
            </a:endParaRPr>
          </a:p>
          <a:p>
            <a:pPr lvl="1" indent="11113">
              <a:defRPr sz="20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F79646"/>
                </a:solidFill>
              </a:rPr>
              <a:t>S</a:t>
            </a:r>
            <a:r>
              <a:t>]=500, p</a:t>
            </a:r>
            <a:r>
              <a:rPr baseline="-25000">
                <a:solidFill>
                  <a:srgbClr val="F79646"/>
                </a:solidFill>
              </a:rPr>
              <a:t>S</a:t>
            </a:r>
            <a:r>
              <a:t>=80, |</a:t>
            </a:r>
            <a:r>
              <a:rPr>
                <a:solidFill>
                  <a:srgbClr val="F79646"/>
                </a:solidFill>
              </a:rPr>
              <a:t>S</a:t>
            </a:r>
            <a:r>
              <a:t>| = 40,000</a:t>
            </a:r>
          </a:p>
        </p:txBody>
      </p:sp>
      <p:sp>
        <p:nvSpPr>
          <p:cNvPr id="803" name="Shape 803"/>
          <p:cNvSpPr/>
          <p:nvPr/>
        </p:nvSpPr>
        <p:spPr>
          <a:xfrm>
            <a:off x="748106" y="2634030"/>
            <a:ext cx="5145469" cy="283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01052" indent="-401052">
              <a:buSzPct val="100000"/>
              <a:buAutoNum type="alphaLcParenBoth"/>
              <a:defRPr sz="2400">
                <a:solidFill>
                  <a:srgbClr val="2E2E2E"/>
                </a:solidFill>
              </a:defRPr>
            </a:pPr>
            <a:r>
              <a:t>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+ ([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*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) * (4 + 1)</a:t>
            </a:r>
          </a:p>
          <a:p>
            <a:pPr>
              <a:defRPr sz="2400">
                <a:solidFill>
                  <a:srgbClr val="2E2E2E"/>
                </a:solidFill>
              </a:defRPr>
            </a:pPr>
            <a:endParaRPr/>
          </a:p>
          <a:p>
            <a:pPr marL="401052" indent="-401052">
              <a:buSzPct val="100000"/>
              <a:buAutoNum type="alphaLcParenBoth" startAt="2"/>
              <a:defRPr sz="2400">
                <a:solidFill>
                  <a:srgbClr val="2E2E2E"/>
                </a:solidFill>
              </a:defRPr>
            </a:pPr>
            <a:r>
              <a:t>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+ ([</a:t>
            </a:r>
            <a:r>
              <a:rPr>
                <a:solidFill>
                  <a:srgbClr val="F39F73"/>
                </a:solidFill>
              </a:rPr>
              <a:t>S</a:t>
            </a:r>
            <a:r>
              <a:t>] *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) * (4 + 1)</a:t>
            </a:r>
          </a:p>
          <a:p>
            <a:pPr>
              <a:defRPr sz="2400">
                <a:solidFill>
                  <a:srgbClr val="2E2E2E"/>
                </a:solidFill>
              </a:defRPr>
            </a:pPr>
            <a:endParaRPr/>
          </a:p>
          <a:p>
            <a:pPr marL="401052" indent="-401052">
              <a:buSzPct val="100000"/>
              <a:buAutoNum type="alphaLcParenBoth" startAt="3"/>
              <a:defRPr sz="2400">
                <a:solidFill>
                  <a:srgbClr val="2E2E2E"/>
                </a:solidFill>
              </a:defRPr>
            </a:pPr>
            <a:r>
              <a:t> (p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*[</a:t>
            </a:r>
            <a:r>
              <a:rPr>
                <a:solidFill>
                  <a:srgbClr val="8064A2"/>
                </a:solidFill>
              </a:rPr>
              <a:t>R</a:t>
            </a:r>
            <a:r>
              <a:t>]) * [</a:t>
            </a:r>
            <a:r>
              <a:rPr>
                <a:solidFill>
                  <a:srgbClr val="F79646"/>
                </a:solidFill>
              </a:rPr>
              <a:t>S</a:t>
            </a:r>
            <a:r>
              <a:t>] +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</a:t>
            </a:r>
          </a:p>
          <a:p>
            <a:pPr>
              <a:defRPr sz="2400">
                <a:solidFill>
                  <a:srgbClr val="2E2E2E"/>
                </a:solidFill>
              </a:defRPr>
            </a:pPr>
            <a:endParaRPr/>
          </a:p>
          <a:p>
            <a:pPr marL="401052" indent="-401052">
              <a:buSzPct val="100000"/>
              <a:buAutoNum type="alphaLcParenBoth" startAt="4"/>
              <a:defRPr sz="2400">
                <a:solidFill>
                  <a:srgbClr val="2E2E2E"/>
                </a:solidFill>
              </a:defRPr>
            </a:pPr>
            <a:r>
              <a:t>Not enough information to answer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Check</a:t>
            </a:r>
          </a:p>
        </p:txBody>
      </p:sp>
      <p:sp>
        <p:nvSpPr>
          <p:cNvPr id="806" name="Shape 806"/>
          <p:cNvSpPr>
            <a:spLocks noGrp="1"/>
          </p:cNvSpPr>
          <p:nvPr>
            <p:ph type="body" idx="1"/>
          </p:nvPr>
        </p:nvSpPr>
        <p:spPr>
          <a:xfrm>
            <a:off x="685800" y="-584200"/>
            <a:ext cx="7772400" cy="5105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</a:defRPr>
            </a:pPr>
            <a:r>
              <a:t>Assume that on S we have an A</a:t>
            </a:r>
            <a:r>
              <a:rPr u="sng"/>
              <a:t>lternative 2</a:t>
            </a:r>
            <a:r>
              <a:t> B+ Tree of Height 4. What is the I/O cost of Join(R,S)?</a:t>
            </a:r>
          </a:p>
        </p:txBody>
      </p:sp>
      <p:sp>
        <p:nvSpPr>
          <p:cNvPr id="807" name="Shape 807"/>
          <p:cNvSpPr/>
          <p:nvPr/>
        </p:nvSpPr>
        <p:spPr>
          <a:xfrm>
            <a:off x="5147567" y="5880586"/>
            <a:ext cx="3902818" cy="79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11113">
              <a:defRPr sz="20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]=1,000,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=100, 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100,000</a:t>
            </a:r>
            <a:endParaRPr>
              <a:solidFill>
                <a:srgbClr val="CF0E30"/>
              </a:solidFill>
            </a:endParaRPr>
          </a:p>
          <a:p>
            <a:pPr lvl="1" indent="11113">
              <a:defRPr sz="20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F79646"/>
                </a:solidFill>
              </a:rPr>
              <a:t>S</a:t>
            </a:r>
            <a:r>
              <a:t>]=500, p</a:t>
            </a:r>
            <a:r>
              <a:rPr baseline="-25000">
                <a:solidFill>
                  <a:srgbClr val="F79646"/>
                </a:solidFill>
              </a:rPr>
              <a:t>S</a:t>
            </a:r>
            <a:r>
              <a:t>=80, |</a:t>
            </a:r>
            <a:r>
              <a:rPr>
                <a:solidFill>
                  <a:srgbClr val="F79646"/>
                </a:solidFill>
              </a:rPr>
              <a:t>S</a:t>
            </a:r>
            <a:r>
              <a:t>| = 40,000</a:t>
            </a:r>
          </a:p>
        </p:txBody>
      </p:sp>
      <p:sp>
        <p:nvSpPr>
          <p:cNvPr id="808" name="Shape 808"/>
          <p:cNvSpPr/>
          <p:nvPr/>
        </p:nvSpPr>
        <p:spPr>
          <a:xfrm>
            <a:off x="748106" y="2634030"/>
            <a:ext cx="5145469" cy="283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01052" indent="-401052">
              <a:buSzPct val="100000"/>
              <a:buAutoNum type="alphaLcParenBoth"/>
              <a:defRPr sz="2400" b="1">
                <a:solidFill>
                  <a:srgbClr val="2E2E2E"/>
                </a:solidFill>
              </a:defRPr>
            </a:pPr>
            <a:r>
              <a:t>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+ ([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*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) * (4 + 1)</a:t>
            </a:r>
          </a:p>
          <a:p>
            <a:pPr>
              <a:defRPr sz="2400">
                <a:solidFill>
                  <a:srgbClr val="2E2E2E"/>
                </a:solidFill>
              </a:defRPr>
            </a:pPr>
            <a:endParaRPr/>
          </a:p>
          <a:p>
            <a:pPr marL="401052" indent="-401052">
              <a:buSzPct val="100000"/>
              <a:buAutoNum type="alphaLcParenBoth" startAt="2"/>
              <a:defRPr sz="2400">
                <a:solidFill>
                  <a:srgbClr val="2E2E2E"/>
                </a:solidFill>
              </a:defRPr>
            </a:pPr>
            <a:r>
              <a:t>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+ ([</a:t>
            </a:r>
            <a:r>
              <a:rPr>
                <a:solidFill>
                  <a:srgbClr val="F39F73"/>
                </a:solidFill>
              </a:rPr>
              <a:t>S</a:t>
            </a:r>
            <a:r>
              <a:t>] *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) * (4 + 1)</a:t>
            </a:r>
          </a:p>
          <a:p>
            <a:pPr>
              <a:defRPr sz="2400">
                <a:solidFill>
                  <a:srgbClr val="2E2E2E"/>
                </a:solidFill>
              </a:defRPr>
            </a:pPr>
            <a:endParaRPr/>
          </a:p>
          <a:p>
            <a:pPr marL="401052" indent="-401052">
              <a:buSzPct val="100000"/>
              <a:buAutoNum type="alphaLcParenBoth" startAt="3"/>
              <a:defRPr sz="2400">
                <a:solidFill>
                  <a:srgbClr val="2E2E2E"/>
                </a:solidFill>
              </a:defRPr>
            </a:pPr>
            <a:r>
              <a:t> (p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*[</a:t>
            </a:r>
            <a:r>
              <a:rPr>
                <a:solidFill>
                  <a:srgbClr val="8064A2"/>
                </a:solidFill>
              </a:rPr>
              <a:t>R</a:t>
            </a:r>
            <a:r>
              <a:t>]) * [</a:t>
            </a:r>
            <a:r>
              <a:rPr>
                <a:solidFill>
                  <a:srgbClr val="F79646"/>
                </a:solidFill>
              </a:rPr>
              <a:t>S</a:t>
            </a:r>
            <a:r>
              <a:t>] +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</a:t>
            </a:r>
          </a:p>
          <a:p>
            <a:pPr>
              <a:defRPr sz="2400">
                <a:solidFill>
                  <a:srgbClr val="2E2E2E"/>
                </a:solidFill>
              </a:defRPr>
            </a:pPr>
            <a:endParaRPr/>
          </a:p>
          <a:p>
            <a:pPr marL="401052" indent="-401052">
              <a:buSzPct val="100000"/>
              <a:buAutoNum type="alphaLcParenBoth" startAt="4"/>
              <a:defRPr sz="2400">
                <a:solidFill>
                  <a:srgbClr val="2E2E2E"/>
                </a:solidFill>
              </a:defRPr>
            </a:pPr>
            <a:r>
              <a:t>Not enough information to answer</a:t>
            </a:r>
          </a:p>
        </p:txBody>
      </p:sp>
      <p:sp>
        <p:nvSpPr>
          <p:cNvPr id="809" name="Shape 809"/>
          <p:cNvSpPr/>
          <p:nvPr/>
        </p:nvSpPr>
        <p:spPr>
          <a:xfrm>
            <a:off x="4926406" y="2545130"/>
            <a:ext cx="1264514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Why?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 Nested Loops Join</a:t>
            </a:r>
          </a:p>
        </p:txBody>
      </p:sp>
      <p:sp>
        <p:nvSpPr>
          <p:cNvPr id="812" name="Shape 812"/>
          <p:cNvSpPr/>
          <p:nvPr/>
        </p:nvSpPr>
        <p:spPr>
          <a:xfrm>
            <a:off x="452755" y="1443939"/>
            <a:ext cx="8238491" cy="254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600"/>
              </a:spcBef>
              <a:defRPr sz="2800">
                <a:solidFill>
                  <a:srgbClr val="8064A2"/>
                </a:solidFill>
              </a:defRPr>
            </a:pPr>
            <a:r>
              <a:t>Reserves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 u="sng">
                <a:solidFill>
                  <a:srgbClr val="000000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bid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day</a:t>
            </a:r>
            <a:r>
              <a:rPr>
                <a:solidFill>
                  <a:srgbClr val="000000"/>
                </a:solidFill>
              </a:rPr>
              <a:t>: date, </a:t>
            </a:r>
            <a:r>
              <a:rPr i="1">
                <a:solidFill>
                  <a:srgbClr val="000000"/>
                </a:solidFill>
              </a:rPr>
              <a:t>rname</a:t>
            </a:r>
            <a:r>
              <a:rPr>
                <a:solidFill>
                  <a:srgbClr val="000000"/>
                </a:solidFill>
              </a:rPr>
              <a:t>: string)</a:t>
            </a:r>
          </a:p>
          <a:p>
            <a:pPr marL="342900" indent="-342900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</a:defRPr>
            </a:pPr>
            <a:r>
              <a:t>[R]=1000, p</a:t>
            </a:r>
            <a:r>
              <a:rPr baseline="-25000"/>
              <a:t>R</a:t>
            </a:r>
            <a:r>
              <a:t>=100, |R| = 100,000</a:t>
            </a:r>
          </a:p>
          <a:p>
            <a:pPr lvl="1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600"/>
              </a:spcBef>
              <a:defRPr sz="2800">
                <a:solidFill>
                  <a:srgbClr val="F79646"/>
                </a:solidFill>
              </a:defRPr>
            </a:pPr>
            <a:r>
              <a:t>Sailors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 u="sng">
                <a:solidFill>
                  <a:srgbClr val="2E2E2E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sname</a:t>
            </a:r>
            <a:r>
              <a:rPr>
                <a:solidFill>
                  <a:srgbClr val="000000"/>
                </a:solidFill>
              </a:rPr>
              <a:t>: string, </a:t>
            </a:r>
            <a:r>
              <a:rPr i="1">
                <a:solidFill>
                  <a:srgbClr val="000000"/>
                </a:solidFill>
              </a:rPr>
              <a:t>rating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age</a:t>
            </a:r>
            <a:r>
              <a:rPr>
                <a:solidFill>
                  <a:srgbClr val="000000"/>
                </a:solidFill>
              </a:rPr>
              <a:t>: real)</a:t>
            </a:r>
          </a:p>
          <a:p>
            <a:pPr marL="342900" indent="-342900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</a:defRPr>
            </a:pPr>
            <a:r>
              <a:t>[S]=500, p</a:t>
            </a:r>
            <a:r>
              <a:rPr baseline="-25000"/>
              <a:t>S</a:t>
            </a:r>
            <a:r>
              <a:t>=80, |S| = 40,000</a:t>
            </a:r>
          </a:p>
        </p:txBody>
      </p:sp>
      <p:sp>
        <p:nvSpPr>
          <p:cNvPr id="813" name="Shape 813"/>
          <p:cNvSpPr/>
          <p:nvPr/>
        </p:nvSpPr>
        <p:spPr>
          <a:xfrm flipH="1" flipV="1">
            <a:off x="2527299" y="1993900"/>
            <a:ext cx="990482" cy="231621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2043506" y="4386630"/>
            <a:ext cx="2847798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Index on this!</a:t>
            </a:r>
          </a:p>
        </p:txBody>
      </p:sp>
      <p:sp>
        <p:nvSpPr>
          <p:cNvPr id="815" name="Shape 815"/>
          <p:cNvSpPr/>
          <p:nvPr/>
        </p:nvSpPr>
        <p:spPr>
          <a:xfrm flipV="1">
            <a:off x="3644780" y="1871893"/>
            <a:ext cx="1" cy="256522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16" name="Shape 816"/>
          <p:cNvSpPr/>
          <p:nvPr/>
        </p:nvSpPr>
        <p:spPr>
          <a:xfrm flipV="1">
            <a:off x="3872028" y="2003825"/>
            <a:ext cx="991904" cy="229658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3605529" y="5406338"/>
            <a:ext cx="1932941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E2E2E"/>
                </a:solidFill>
              </a:defRPr>
            </a:lvl1pPr>
          </a:lstStyle>
          <a:p>
            <a:r>
              <a:t>Join(S,R)</a:t>
            </a:r>
          </a:p>
        </p:txBody>
      </p:sp>
      <p:sp>
        <p:nvSpPr>
          <p:cNvPr id="818" name="Shape 818"/>
          <p:cNvSpPr/>
          <p:nvPr/>
        </p:nvSpPr>
        <p:spPr>
          <a:xfrm>
            <a:off x="1045482" y="6115971"/>
            <a:ext cx="6640958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2E2E2E"/>
                </a:solidFill>
              </a:defRPr>
            </a:lvl1pPr>
          </a:lstStyle>
          <a:p>
            <a:r>
              <a:t>(a) Always Less Cost     (b) Always More Cost        (c) It Depends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 Nested Loops Join</a:t>
            </a:r>
          </a:p>
        </p:txBody>
      </p:sp>
      <p:sp>
        <p:nvSpPr>
          <p:cNvPr id="821" name="Shape 821"/>
          <p:cNvSpPr/>
          <p:nvPr/>
        </p:nvSpPr>
        <p:spPr>
          <a:xfrm>
            <a:off x="5201863" y="5956786"/>
            <a:ext cx="3902818" cy="79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11113">
              <a:defRPr sz="20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]=1,000,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=100, 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100,000</a:t>
            </a:r>
            <a:endParaRPr>
              <a:solidFill>
                <a:srgbClr val="CF0E30"/>
              </a:solidFill>
            </a:endParaRPr>
          </a:p>
          <a:p>
            <a:pPr lvl="1" indent="11113">
              <a:defRPr sz="20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F79646"/>
                </a:solidFill>
              </a:rPr>
              <a:t>S</a:t>
            </a:r>
            <a:r>
              <a:t>]=500, p</a:t>
            </a:r>
            <a:r>
              <a:rPr baseline="-25000">
                <a:solidFill>
                  <a:srgbClr val="F79646"/>
                </a:solidFill>
              </a:rPr>
              <a:t>S</a:t>
            </a:r>
            <a:r>
              <a:t>=80, |</a:t>
            </a:r>
            <a:r>
              <a:rPr>
                <a:solidFill>
                  <a:srgbClr val="F79646"/>
                </a:solidFill>
              </a:rPr>
              <a:t>S</a:t>
            </a:r>
            <a:r>
              <a:t>| = 40,000</a:t>
            </a:r>
          </a:p>
        </p:txBody>
      </p:sp>
      <p:sp>
        <p:nvSpPr>
          <p:cNvPr id="822" name="Shape 822"/>
          <p:cNvSpPr/>
          <p:nvPr/>
        </p:nvSpPr>
        <p:spPr>
          <a:xfrm>
            <a:off x="1240078" y="1334951"/>
            <a:ext cx="6663844" cy="509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Cost(S,R) = [</a:t>
            </a:r>
            <a:r>
              <a:rPr>
                <a:solidFill>
                  <a:srgbClr val="8064A2"/>
                </a:solidFill>
              </a:rPr>
              <a:t>S</a:t>
            </a:r>
            <a:r>
              <a:t>] + ([</a:t>
            </a:r>
            <a:r>
              <a:rPr>
                <a:solidFill>
                  <a:srgbClr val="8064A2"/>
                </a:solidFill>
              </a:rPr>
              <a:t>S</a:t>
            </a:r>
            <a:r>
              <a:t>] * p</a:t>
            </a:r>
            <a:r>
              <a:rPr baseline="-25000">
                <a:solidFill>
                  <a:srgbClr val="8064A2"/>
                </a:solidFill>
              </a:rPr>
              <a:t>s</a:t>
            </a:r>
            <a:r>
              <a:t>) * (Search + RetrievalR)</a:t>
            </a:r>
          </a:p>
        </p:txBody>
      </p:sp>
      <p:sp>
        <p:nvSpPr>
          <p:cNvPr id="823" name="Shape 823"/>
          <p:cNvSpPr/>
          <p:nvPr/>
        </p:nvSpPr>
        <p:spPr>
          <a:xfrm>
            <a:off x="1240078" y="2036019"/>
            <a:ext cx="6641187" cy="509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Cost(R,S) =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+ ([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*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) * (Search + RetrievalS)</a:t>
            </a:r>
          </a:p>
        </p:txBody>
      </p:sp>
      <p:sp>
        <p:nvSpPr>
          <p:cNvPr id="824" name="Shape 824"/>
          <p:cNvSpPr/>
          <p:nvPr/>
        </p:nvSpPr>
        <p:spPr>
          <a:xfrm>
            <a:off x="152704" y="2898597"/>
            <a:ext cx="2019809" cy="451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RetrievalR = 1</a:t>
            </a:r>
          </a:p>
        </p:txBody>
      </p:sp>
      <p:sp>
        <p:nvSpPr>
          <p:cNvPr id="825" name="Shape 825"/>
          <p:cNvSpPr/>
          <p:nvPr/>
        </p:nvSpPr>
        <p:spPr>
          <a:xfrm>
            <a:off x="1377320" y="3305835"/>
            <a:ext cx="6135360" cy="93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838200" lvl="1" indent="-381000">
              <a:spcBef>
                <a:spcPts val="500"/>
              </a:spcBef>
              <a:buSzPct val="100000"/>
              <a:buChar char="–"/>
              <a:defRPr sz="2400">
                <a:solidFill>
                  <a:srgbClr val="8064A2"/>
                </a:solidFill>
              </a:defRPr>
            </a:pPr>
            <a:r>
              <a:t>R</a:t>
            </a:r>
            <a:r>
              <a:rPr>
                <a:solidFill>
                  <a:srgbClr val="000000"/>
                </a:solidFill>
              </a:rPr>
              <a:t>⋈</a:t>
            </a:r>
            <a:r>
              <a:rPr>
                <a:solidFill>
                  <a:srgbClr val="F7964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: 1000 + (1,000*100)*5 = 501,000</a:t>
            </a:r>
          </a:p>
          <a:p>
            <a:pPr marL="838200" lvl="1" indent="-381000">
              <a:spcBef>
                <a:spcPts val="500"/>
              </a:spcBef>
              <a:buSzPct val="100000"/>
              <a:buChar char="–"/>
              <a:defRPr sz="2400">
                <a:solidFill>
                  <a:srgbClr val="F79646"/>
                </a:solidFill>
              </a:defRPr>
            </a:pPr>
            <a:r>
              <a:t>S</a:t>
            </a:r>
            <a:r>
              <a:rPr>
                <a:solidFill>
                  <a:srgbClr val="000000"/>
                </a:solidFill>
              </a:rPr>
              <a:t>⋈</a:t>
            </a:r>
            <a:r>
              <a:rPr>
                <a:solidFill>
                  <a:srgbClr val="8064A2"/>
                </a:solidFill>
              </a:rPr>
              <a:t>R</a:t>
            </a:r>
            <a:r>
              <a:rPr>
                <a:solidFill>
                  <a:srgbClr val="000000"/>
                </a:solidFill>
              </a:rPr>
              <a:t>: 500 + (500*80)*5 = 200,500</a:t>
            </a:r>
          </a:p>
        </p:txBody>
      </p:sp>
      <p:sp>
        <p:nvSpPr>
          <p:cNvPr id="826" name="Shape 826"/>
          <p:cNvSpPr/>
          <p:nvPr/>
        </p:nvSpPr>
        <p:spPr>
          <a:xfrm>
            <a:off x="152704" y="4193997"/>
            <a:ext cx="2019809" cy="451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RetrievalR = 9</a:t>
            </a:r>
          </a:p>
        </p:txBody>
      </p:sp>
      <p:sp>
        <p:nvSpPr>
          <p:cNvPr id="827" name="Shape 827"/>
          <p:cNvSpPr/>
          <p:nvPr/>
        </p:nvSpPr>
        <p:spPr>
          <a:xfrm>
            <a:off x="1492992" y="4537735"/>
            <a:ext cx="6135359" cy="93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838200" lvl="1" indent="-381000">
              <a:spcBef>
                <a:spcPts val="500"/>
              </a:spcBef>
              <a:buSzPct val="100000"/>
              <a:buChar char="–"/>
              <a:defRPr sz="2400">
                <a:solidFill>
                  <a:srgbClr val="8064A2"/>
                </a:solidFill>
              </a:defRPr>
            </a:pPr>
            <a:r>
              <a:t>R</a:t>
            </a:r>
            <a:r>
              <a:rPr>
                <a:solidFill>
                  <a:srgbClr val="000000"/>
                </a:solidFill>
              </a:rPr>
              <a:t>⋈</a:t>
            </a:r>
            <a:r>
              <a:rPr>
                <a:solidFill>
                  <a:srgbClr val="F79646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: 1000 + (1,000*100)*5 = 501,000</a:t>
            </a:r>
          </a:p>
          <a:p>
            <a:pPr marL="838200" lvl="1" indent="-381000">
              <a:spcBef>
                <a:spcPts val="500"/>
              </a:spcBef>
              <a:buSzPct val="100000"/>
              <a:buChar char="–"/>
              <a:defRPr sz="2400">
                <a:solidFill>
                  <a:srgbClr val="F79646"/>
                </a:solidFill>
              </a:defRPr>
            </a:pPr>
            <a:r>
              <a:t>S</a:t>
            </a:r>
            <a:r>
              <a:rPr>
                <a:solidFill>
                  <a:srgbClr val="000000"/>
                </a:solidFill>
              </a:rPr>
              <a:t>⋈</a:t>
            </a:r>
            <a:r>
              <a:rPr>
                <a:solidFill>
                  <a:srgbClr val="8064A2"/>
                </a:solidFill>
              </a:rPr>
              <a:t>R</a:t>
            </a:r>
            <a:r>
              <a:rPr>
                <a:solidFill>
                  <a:srgbClr val="000000"/>
                </a:solidFill>
              </a:rPr>
              <a:t>: 500 + (500*80)*13 = 520,500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Sort-Merge Join</a:t>
            </a:r>
          </a:p>
        </p:txBody>
      </p:sp>
      <p:sp>
        <p:nvSpPr>
          <p:cNvPr id="830" name="Shape 830"/>
          <p:cNvSpPr>
            <a:spLocks noGrp="1"/>
          </p:cNvSpPr>
          <p:nvPr>
            <p:ph type="body" idx="1"/>
          </p:nvPr>
        </p:nvSpPr>
        <p:spPr>
          <a:xfrm>
            <a:off x="673918" y="1923562"/>
            <a:ext cx="8092442" cy="5105401"/>
          </a:xfrm>
          <a:prstGeom prst="rect">
            <a:avLst/>
          </a:prstGeom>
        </p:spPr>
        <p:txBody>
          <a:bodyPr/>
          <a:lstStyle/>
          <a:p>
            <a:r>
              <a:t>Requires equality predicate: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Works for </a:t>
            </a:r>
            <a:r>
              <a:rPr b="1"/>
              <a:t>Equi-Joins</a:t>
            </a:r>
            <a:r>
              <a:t> &amp; </a:t>
            </a:r>
            <a:r>
              <a:rPr b="1"/>
              <a:t>Natural Joins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endParaRPr b="1"/>
          </a:p>
          <a:p>
            <a:r>
              <a:t>Two Stages: 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Sort </a:t>
            </a:r>
            <a:r>
              <a:rPr b="0"/>
              <a:t>tuples in </a:t>
            </a:r>
            <a:r>
              <a:rPr b="0">
                <a:solidFill>
                  <a:srgbClr val="4472C4"/>
                </a:solidFill>
              </a:rPr>
              <a:t>R</a:t>
            </a:r>
            <a:r>
              <a:rPr b="0"/>
              <a:t> and </a:t>
            </a:r>
            <a:r>
              <a:rPr b="0">
                <a:solidFill>
                  <a:srgbClr val="ED7D31"/>
                </a:solidFill>
              </a:rPr>
              <a:t>S</a:t>
            </a:r>
            <a:r>
              <a:rPr b="0"/>
              <a:t> by join key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all tuples with same key in consecutive order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input might already be sorted … why?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Merge </a:t>
            </a:r>
            <a:r>
              <a:rPr b="0"/>
              <a:t>scan the sorted partitions and emit tuples that match</a:t>
            </a:r>
          </a:p>
        </p:txBody>
      </p:sp>
      <p:sp>
        <p:nvSpPr>
          <p:cNvPr id="831" name="Shape 831"/>
          <p:cNvSpPr/>
          <p:nvPr/>
        </p:nvSpPr>
        <p:spPr>
          <a:xfrm>
            <a:off x="2748073" y="1080969"/>
            <a:ext cx="3944131" cy="652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4472C4"/>
                </a:solidFill>
              </a:defRPr>
            </a:pPr>
            <a:r>
              <a:t>R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⋈</a:t>
            </a:r>
            <a:r>
              <a:rPr b="0" baseline="-25000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D7D31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 = σ</a:t>
            </a:r>
            <a:r>
              <a:rPr b="0" baseline="-25000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 </a:t>
            </a:r>
            <a:r>
              <a:t>R</a:t>
            </a:r>
            <a:r>
              <a:rPr>
                <a:solidFill>
                  <a:srgbClr val="000000"/>
                </a:solidFill>
              </a:rPr>
              <a:t> × </a:t>
            </a:r>
            <a:r>
              <a:rPr>
                <a:solidFill>
                  <a:srgbClr val="ED7D31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228600" y="1635917"/>
            <a:ext cx="4105278" cy="271464"/>
          </a:xfrm>
          <a:prstGeom prst="rect">
            <a:avLst/>
          </a:prstGeom>
          <a:solidFill>
            <a:srgbClr val="FFF2C5"/>
          </a:solidFill>
          <a:ln w="12700">
            <a:solidFill>
              <a:srgbClr val="E46C0A"/>
            </a:solidFill>
          </a:ln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Sort-Merge Join</a:t>
            </a:r>
          </a:p>
        </p:txBody>
      </p:sp>
      <p:graphicFrame>
        <p:nvGraphicFramePr>
          <p:cNvPr id="837" name="Table 837"/>
          <p:cNvGraphicFramePr/>
          <p:nvPr/>
        </p:nvGraphicFramePr>
        <p:xfrm>
          <a:off x="4810125" y="1439862"/>
          <a:ext cx="182642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76275"/>
                <a:gridCol w="115014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dustin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guppy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rusty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8" name="Table 838"/>
          <p:cNvGraphicFramePr/>
          <p:nvPr/>
        </p:nvGraphicFramePr>
        <p:xfrm>
          <a:off x="7112792" y="1443832"/>
          <a:ext cx="1566864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2470"/>
                <a:gridCol w="86439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</a:tbl>
          </a:graphicData>
        </a:graphic>
      </p:graphicFrame>
      <p:sp>
        <p:nvSpPr>
          <p:cNvPr id="839" name="Shape 839"/>
          <p:cNvSpPr/>
          <p:nvPr/>
        </p:nvSpPr>
        <p:spPr>
          <a:xfrm>
            <a:off x="4572000" y="1921668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6874668" y="1921668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389400" y="1354138"/>
            <a:ext cx="4250096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 b="0"/>
              <a:t> not done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&lt;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&gt;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9BBB59"/>
                </a:solidFill>
              </a:rPr>
              <a:t>// assert r ==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mark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</a:t>
            </a:r>
            <a:r>
              <a:rPr>
                <a:solidFill>
                  <a:srgbClr val="9BBB59"/>
                </a:solidFill>
              </a:rPr>
              <a:t>// save start of “block”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>
                <a:solidFill>
                  <a:srgbClr val="9BBB59"/>
                </a:solidFill>
              </a:rPr>
              <a:t> // Outer loop over r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// Inner loop over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yield</a:t>
            </a:r>
            <a:r>
              <a:t> &lt;</a:t>
            </a:r>
            <a:r>
              <a:rPr>
                <a:solidFill>
                  <a:srgbClr val="4F81BD"/>
                </a:solidFill>
              </a:rPr>
              <a:t>r</a:t>
            </a:r>
            <a:r>
              <a:t>, </a:t>
            </a:r>
            <a:r>
              <a:rPr>
                <a:solidFill>
                  <a:srgbClr val="F79646"/>
                </a:solidFill>
              </a:rPr>
              <a:t>s</a:t>
            </a:r>
            <a:r>
              <a:t>&gt;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reset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to mark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51620" pathEditMode="relative">
                                      <p:cBhvr>
                                        <p:cTn id="11" dur="5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04402" pathEditMode="relative">
                                      <p:cBhvr>
                                        <p:cTn id="15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/>
        </p:nvSpPr>
        <p:spPr>
          <a:xfrm>
            <a:off x="228600" y="2364581"/>
            <a:ext cx="4105278" cy="271464"/>
          </a:xfrm>
          <a:prstGeom prst="rect">
            <a:avLst/>
          </a:prstGeom>
          <a:solidFill>
            <a:srgbClr val="FFF2C5"/>
          </a:solidFill>
          <a:ln w="12700">
            <a:solidFill>
              <a:srgbClr val="E46C0A"/>
            </a:solidFill>
          </a:ln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4" name="Shape 844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Sort-Merge Join</a:t>
            </a:r>
          </a:p>
        </p:txBody>
      </p:sp>
      <p:graphicFrame>
        <p:nvGraphicFramePr>
          <p:cNvPr id="845" name="Table 845"/>
          <p:cNvGraphicFramePr/>
          <p:nvPr/>
        </p:nvGraphicFramePr>
        <p:xfrm>
          <a:off x="4810125" y="1439862"/>
          <a:ext cx="182642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76275"/>
                <a:gridCol w="115014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dustin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guppy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rusty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6" name="Table 846"/>
          <p:cNvGraphicFramePr/>
          <p:nvPr/>
        </p:nvGraphicFramePr>
        <p:xfrm>
          <a:off x="7112792" y="1443832"/>
          <a:ext cx="1566864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2470"/>
                <a:gridCol w="86439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</a:tbl>
          </a:graphicData>
        </a:graphic>
      </p:graphicFrame>
      <p:sp>
        <p:nvSpPr>
          <p:cNvPr id="847" name="Shape 847"/>
          <p:cNvSpPr/>
          <p:nvPr/>
        </p:nvSpPr>
        <p:spPr>
          <a:xfrm>
            <a:off x="4572001" y="2282427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6874668" y="1921668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389400" y="1354138"/>
            <a:ext cx="4250096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 b="0"/>
              <a:t> not done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&lt;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&gt;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9BBB59"/>
                </a:solidFill>
              </a:rPr>
              <a:t>// assert r ==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mark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</a:t>
            </a:r>
            <a:r>
              <a:rPr>
                <a:solidFill>
                  <a:srgbClr val="9BBB59"/>
                </a:solidFill>
              </a:rPr>
              <a:t>// save start of “block”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>
                <a:solidFill>
                  <a:srgbClr val="9BBB59"/>
                </a:solidFill>
              </a:rPr>
              <a:t> // Outer loop over r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// Inner loop over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yield</a:t>
            </a:r>
            <a:r>
              <a:t> &lt;</a:t>
            </a:r>
            <a:r>
              <a:rPr>
                <a:solidFill>
                  <a:srgbClr val="4F81BD"/>
                </a:solidFill>
              </a:rPr>
              <a:t>r</a:t>
            </a:r>
            <a:r>
              <a:t>, </a:t>
            </a:r>
            <a:r>
              <a:rPr>
                <a:solidFill>
                  <a:srgbClr val="F79646"/>
                </a:solidFill>
              </a:rPr>
              <a:t>s</a:t>
            </a:r>
            <a:r>
              <a:t>&gt;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reset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to mark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850" name="Shape 850"/>
          <p:cNvSpPr/>
          <p:nvPr/>
        </p:nvSpPr>
        <p:spPr>
          <a:xfrm rot="10800000">
            <a:off x="8623299" y="1921668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80103" pathEditMode="relative">
                                      <p:cBhvr>
                                        <p:cTn id="6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/>
        </p:nvSpPr>
        <p:spPr>
          <a:xfrm>
            <a:off x="228600" y="3586162"/>
            <a:ext cx="4105278" cy="271464"/>
          </a:xfrm>
          <a:prstGeom prst="rect">
            <a:avLst/>
          </a:prstGeom>
          <a:solidFill>
            <a:srgbClr val="FFF2C5"/>
          </a:solidFill>
          <a:ln w="12700">
            <a:solidFill>
              <a:srgbClr val="E46C0A"/>
            </a:solidFill>
          </a:ln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3" name="Shape 853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Sort-Merge Join</a:t>
            </a:r>
          </a:p>
        </p:txBody>
      </p:sp>
      <p:graphicFrame>
        <p:nvGraphicFramePr>
          <p:cNvPr id="854" name="Table 854"/>
          <p:cNvGraphicFramePr/>
          <p:nvPr/>
        </p:nvGraphicFramePr>
        <p:xfrm>
          <a:off x="4810125" y="1439862"/>
          <a:ext cx="182642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76275"/>
                <a:gridCol w="115014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dustin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guppy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rusty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5" name="Table 855"/>
          <p:cNvGraphicFramePr/>
          <p:nvPr/>
        </p:nvGraphicFramePr>
        <p:xfrm>
          <a:off x="7112792" y="1443832"/>
          <a:ext cx="1566864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2470"/>
                <a:gridCol w="86439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</a:tbl>
          </a:graphicData>
        </a:graphic>
      </p:graphicFrame>
      <p:sp>
        <p:nvSpPr>
          <p:cNvPr id="856" name="Shape 856"/>
          <p:cNvSpPr/>
          <p:nvPr/>
        </p:nvSpPr>
        <p:spPr>
          <a:xfrm>
            <a:off x="4572001" y="2282427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6874668" y="1921668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389400" y="1354138"/>
            <a:ext cx="4250096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 b="0"/>
              <a:t> not done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&lt;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&gt;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9BBB59"/>
                </a:solidFill>
              </a:rPr>
              <a:t>// assert r ==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mark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</a:t>
            </a:r>
            <a:r>
              <a:rPr>
                <a:solidFill>
                  <a:srgbClr val="9BBB59"/>
                </a:solidFill>
              </a:rPr>
              <a:t>// save start of “block”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>
                <a:solidFill>
                  <a:srgbClr val="9BBB59"/>
                </a:solidFill>
              </a:rPr>
              <a:t> // Outer loop over r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// Inner loop over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yield</a:t>
            </a:r>
            <a:r>
              <a:t> &lt;</a:t>
            </a:r>
            <a:r>
              <a:rPr>
                <a:solidFill>
                  <a:srgbClr val="4F81BD"/>
                </a:solidFill>
              </a:rPr>
              <a:t>r</a:t>
            </a:r>
            <a:r>
              <a:t>, </a:t>
            </a:r>
            <a:r>
              <a:rPr>
                <a:solidFill>
                  <a:srgbClr val="F79646"/>
                </a:solidFill>
              </a:rPr>
              <a:t>s</a:t>
            </a:r>
            <a:r>
              <a:t>&gt;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reset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to mark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859" name="Shape 859"/>
          <p:cNvSpPr/>
          <p:nvPr/>
        </p:nvSpPr>
        <p:spPr>
          <a:xfrm rot="10800000">
            <a:off x="8623299" y="1921668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860" name="Table 860"/>
          <p:cNvGraphicFramePr/>
          <p:nvPr/>
        </p:nvGraphicFramePr>
        <p:xfrm>
          <a:off x="5341141" y="4270931"/>
          <a:ext cx="2759869" cy="7416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27041"/>
                <a:gridCol w="1066414"/>
                <a:gridCol w="106641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35423" pathEditMode="relative">
                                      <p:cBhvr>
                                        <p:cTn id="6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53700" pathEditMode="relative">
                                      <p:cBhvr>
                                        <p:cTn id="10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/>
        </p:nvSpPr>
        <p:spPr>
          <a:xfrm>
            <a:off x="228600" y="3586162"/>
            <a:ext cx="4105278" cy="271464"/>
          </a:xfrm>
          <a:prstGeom prst="rect">
            <a:avLst/>
          </a:prstGeom>
          <a:solidFill>
            <a:srgbClr val="FFF2C5"/>
          </a:solidFill>
          <a:ln w="12700">
            <a:solidFill>
              <a:srgbClr val="E46C0A"/>
            </a:solidFill>
          </a:ln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3" name="Shape 863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Sort-Merge Join</a:t>
            </a:r>
          </a:p>
        </p:txBody>
      </p:sp>
      <p:graphicFrame>
        <p:nvGraphicFramePr>
          <p:cNvPr id="864" name="Table 864"/>
          <p:cNvGraphicFramePr/>
          <p:nvPr/>
        </p:nvGraphicFramePr>
        <p:xfrm>
          <a:off x="4810125" y="1439862"/>
          <a:ext cx="182642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76275"/>
                <a:gridCol w="115014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dustin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guppy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rusty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5" name="Table 865"/>
          <p:cNvGraphicFramePr/>
          <p:nvPr/>
        </p:nvGraphicFramePr>
        <p:xfrm>
          <a:off x="7112792" y="1443832"/>
          <a:ext cx="1566864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2470"/>
                <a:gridCol w="86439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</a:tbl>
          </a:graphicData>
        </a:graphic>
      </p:graphicFrame>
      <p:sp>
        <p:nvSpPr>
          <p:cNvPr id="866" name="Shape 866"/>
          <p:cNvSpPr/>
          <p:nvPr/>
        </p:nvSpPr>
        <p:spPr>
          <a:xfrm>
            <a:off x="4572001" y="2282427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389400" y="1354138"/>
            <a:ext cx="4250096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 b="0"/>
              <a:t> not done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&lt;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&gt;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9BBB59"/>
                </a:solidFill>
              </a:rPr>
              <a:t>// assert r ==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mark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</a:t>
            </a:r>
            <a:r>
              <a:rPr>
                <a:solidFill>
                  <a:srgbClr val="9BBB59"/>
                </a:solidFill>
              </a:rPr>
              <a:t>// save start of “block”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>
                <a:solidFill>
                  <a:srgbClr val="9BBB59"/>
                </a:solidFill>
              </a:rPr>
              <a:t> // Outer loop over r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// Inner loop over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yield</a:t>
            </a:r>
            <a:r>
              <a:t> &lt;</a:t>
            </a:r>
            <a:r>
              <a:rPr>
                <a:solidFill>
                  <a:srgbClr val="4F81BD"/>
                </a:solidFill>
              </a:rPr>
              <a:t>r</a:t>
            </a:r>
            <a:r>
              <a:t>, </a:t>
            </a:r>
            <a:r>
              <a:rPr>
                <a:solidFill>
                  <a:srgbClr val="F79646"/>
                </a:solidFill>
              </a:rPr>
              <a:t>s</a:t>
            </a:r>
            <a:r>
              <a:t>&gt;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reset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to mark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868" name="Shape 868"/>
          <p:cNvSpPr/>
          <p:nvPr/>
        </p:nvSpPr>
        <p:spPr>
          <a:xfrm rot="10800000">
            <a:off x="8623299" y="1921668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869" name="Table 869"/>
          <p:cNvGraphicFramePr/>
          <p:nvPr/>
        </p:nvGraphicFramePr>
        <p:xfrm>
          <a:off x="5341141" y="4270931"/>
          <a:ext cx="2759869" cy="11125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27041"/>
                <a:gridCol w="1066414"/>
                <a:gridCol w="106641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</a:tr>
            </a:tbl>
          </a:graphicData>
        </a:graphic>
      </p:graphicFrame>
      <p:sp>
        <p:nvSpPr>
          <p:cNvPr id="870" name="Shape 870"/>
          <p:cNvSpPr/>
          <p:nvPr/>
        </p:nvSpPr>
        <p:spPr>
          <a:xfrm>
            <a:off x="6875184" y="2282427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35423" pathEditMode="relative">
                                      <p:cBhvr>
                                        <p:cTn id="6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53696" pathEditMode="relative">
                                      <p:cBhvr>
                                        <p:cTn id="10" dur="5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35423 L 0.000000 0.106253" pathEditMode="relative">
                                      <p:cBhvr>
                                        <p:cTn id="14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2322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76655">
              <a:defRPr sz="2960">
                <a:solidFill>
                  <a:srgbClr val="14405C"/>
                </a:solidFill>
              </a:defRPr>
            </a:lvl1pPr>
          </a:lstStyle>
          <a:p>
            <a:r>
              <a:t>Big Picture Overview</a:t>
            </a:r>
          </a:p>
        </p:txBody>
      </p:sp>
      <p:sp>
        <p:nvSpPr>
          <p:cNvPr id="405" name="Shape 405"/>
          <p:cNvSpPr/>
          <p:nvPr/>
        </p:nvSpPr>
        <p:spPr>
          <a:xfrm>
            <a:off x="468895" y="1515701"/>
            <a:ext cx="2454581" cy="1175309"/>
          </a:xfrm>
          <a:prstGeom prst="rect">
            <a:avLst/>
          </a:prstGeom>
          <a:solidFill>
            <a:srgbClr val="FFFFFF"/>
          </a:solidFill>
          <a:ln>
            <a:solidFill>
              <a:srgbClr val="002686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solidFill>
                  <a:srgbClr val="000000"/>
                </a:solidFill>
              </a:defRPr>
            </a:pPr>
            <a:r>
              <a:t>SELECT</a:t>
            </a:r>
            <a:r>
              <a:rPr b="0"/>
              <a:t> S.name</a:t>
            </a:r>
          </a:p>
          <a:p>
            <a:pPr>
              <a:defRPr sz="1400" b="1">
                <a:solidFill>
                  <a:srgbClr val="000000"/>
                </a:solidFill>
              </a:defRPr>
            </a:pPr>
            <a:r>
              <a:t>FROM</a:t>
            </a:r>
            <a:r>
              <a:rPr b="0"/>
              <a:t> Reserves R, Sailors S</a:t>
            </a:r>
          </a:p>
          <a:p>
            <a:pPr>
              <a:defRPr sz="1400" b="1">
                <a:solidFill>
                  <a:srgbClr val="000000"/>
                </a:solidFill>
              </a:defRPr>
            </a:pPr>
            <a:r>
              <a:t>WHERE</a:t>
            </a:r>
            <a:r>
              <a:rPr b="0"/>
              <a:t> R.sid = S.sid</a:t>
            </a:r>
          </a:p>
          <a:p>
            <a:pPr>
              <a:defRPr sz="1400" b="1">
                <a:solidFill>
                  <a:srgbClr val="000000"/>
                </a:solidFill>
              </a:defRPr>
            </a:pPr>
            <a:r>
              <a:t>AND</a:t>
            </a:r>
            <a:r>
              <a:rPr b="0"/>
              <a:t> R.bid = 100 </a:t>
            </a:r>
          </a:p>
          <a:p>
            <a:pPr>
              <a:defRPr sz="1400" b="1">
                <a:solidFill>
                  <a:srgbClr val="000000"/>
                </a:solidFill>
              </a:defRPr>
            </a:pPr>
            <a:r>
              <a:t>AND</a:t>
            </a:r>
            <a:r>
              <a:rPr b="0"/>
              <a:t> S.rating &gt; 5</a:t>
            </a:r>
          </a:p>
        </p:txBody>
      </p:sp>
      <p:sp>
        <p:nvSpPr>
          <p:cNvPr id="406" name="Shape 406"/>
          <p:cNvSpPr/>
          <p:nvPr/>
        </p:nvSpPr>
        <p:spPr>
          <a:xfrm>
            <a:off x="468895" y="1238702"/>
            <a:ext cx="860784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SQL Query</a:t>
            </a:r>
          </a:p>
        </p:txBody>
      </p:sp>
      <p:grpSp>
        <p:nvGrpSpPr>
          <p:cNvPr id="409" name="Group 409"/>
          <p:cNvGrpSpPr/>
          <p:nvPr/>
        </p:nvGrpSpPr>
        <p:grpSpPr>
          <a:xfrm>
            <a:off x="3346173" y="1527319"/>
            <a:ext cx="2087219" cy="1146314"/>
            <a:chOff x="0" y="0"/>
            <a:chExt cx="2087217" cy="1146312"/>
          </a:xfrm>
        </p:grpSpPr>
        <p:sp>
          <p:nvSpPr>
            <p:cNvPr id="407" name="Shape 407"/>
            <p:cNvSpPr/>
            <p:nvPr/>
          </p:nvSpPr>
          <p:spPr>
            <a:xfrm>
              <a:off x="0" y="0"/>
              <a:ext cx="2087217" cy="1146313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E6298"/>
                </a:gs>
                <a:gs pos="80000">
                  <a:srgbClr val="1380C8"/>
                </a:gs>
                <a:gs pos="100000">
                  <a:srgbClr val="0F82CC"/>
                </a:gs>
              </a:gsLst>
              <a:lin ang="16200000" scaled="0"/>
            </a:gradFill>
            <a:ln w="9525" cap="flat">
              <a:solidFill>
                <a:srgbClr val="257EB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-1" y="428744"/>
              <a:ext cx="1800641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Query Parser</a:t>
              </a:r>
            </a:p>
          </p:txBody>
        </p:sp>
      </p:grpSp>
      <p:grpSp>
        <p:nvGrpSpPr>
          <p:cNvPr id="414" name="Group 414"/>
          <p:cNvGrpSpPr/>
          <p:nvPr/>
        </p:nvGrpSpPr>
        <p:grpSpPr>
          <a:xfrm>
            <a:off x="5701019" y="1238702"/>
            <a:ext cx="3042822" cy="1451670"/>
            <a:chOff x="0" y="0"/>
            <a:chExt cx="3042821" cy="1451668"/>
          </a:xfrm>
        </p:grpSpPr>
        <p:grpSp>
          <p:nvGrpSpPr>
            <p:cNvPr id="412" name="Group 412"/>
            <p:cNvGrpSpPr/>
            <p:nvPr/>
          </p:nvGrpSpPr>
          <p:grpSpPr>
            <a:xfrm>
              <a:off x="-1" y="276999"/>
              <a:ext cx="3042823" cy="1174670"/>
              <a:chOff x="0" y="0"/>
              <a:chExt cx="3042821" cy="1174669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-1" y="0"/>
                <a:ext cx="3042823" cy="117467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2686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-1" y="313573"/>
                <a:ext cx="2913882" cy="5475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defRPr sz="1600">
                    <a:solidFill>
                      <a:srgbClr val="FF0000"/>
                    </a:solidFill>
                  </a:defRPr>
                </a:pPr>
                <a:r>
                  <a:t>Π</a:t>
                </a:r>
                <a:r>
                  <a:rPr baseline="-25000">
                    <a:solidFill>
                      <a:srgbClr val="000000"/>
                    </a:solidFill>
                  </a:rPr>
                  <a:t>S.name</a:t>
                </a:r>
                <a:r>
                  <a:rPr>
                    <a:solidFill>
                      <a:srgbClr val="000000"/>
                    </a:solidFill>
                  </a:rPr>
                  <a:t>(</a:t>
                </a:r>
                <a:r>
                  <a:t>σ</a:t>
                </a:r>
                <a:r>
                  <a:rPr baseline="-25000">
                    <a:solidFill>
                      <a:srgbClr val="000000"/>
                    </a:solidFill>
                  </a:rPr>
                  <a:t>bid=100⋀rating&gt;5</a:t>
                </a:r>
                <a:r>
                  <a:rPr>
                    <a:solidFill>
                      <a:srgbClr val="000000"/>
                    </a:solidFill>
                  </a:rPr>
                  <a:t>(</a:t>
                </a:r>
              </a:p>
              <a:p>
                <a:pPr>
                  <a:defRPr sz="1600">
                    <a:solidFill>
                      <a:srgbClr val="000000"/>
                    </a:solidFill>
                  </a:defRPr>
                </a:pPr>
                <a:r>
                  <a:t>       Reserves </a:t>
                </a:r>
                <a:r>
                  <a:rPr>
                    <a:solidFill>
                      <a:srgbClr val="FF0000"/>
                    </a:solidFill>
                  </a:rPr>
                  <a:t>⋈</a:t>
                </a:r>
                <a:r>
                  <a:rPr baseline="-25000"/>
                  <a:t>R.sid=S.sid </a:t>
                </a:r>
                <a:r>
                  <a:t>Sailors))</a:t>
                </a:r>
              </a:p>
            </p:txBody>
          </p:sp>
        </p:grpSp>
        <p:sp>
          <p:nvSpPr>
            <p:cNvPr id="413" name="Shape 413"/>
            <p:cNvSpPr/>
            <p:nvPr/>
          </p:nvSpPr>
          <p:spPr>
            <a:xfrm>
              <a:off x="0" y="0"/>
              <a:ext cx="1554544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Relational Algebra</a:t>
              </a:r>
            </a:p>
          </p:txBody>
        </p:sp>
      </p:grpSp>
      <p:grpSp>
        <p:nvGrpSpPr>
          <p:cNvPr id="429" name="Group 429"/>
          <p:cNvGrpSpPr/>
          <p:nvPr/>
        </p:nvGrpSpPr>
        <p:grpSpPr>
          <a:xfrm>
            <a:off x="290503" y="2615053"/>
            <a:ext cx="5061546" cy="3515043"/>
            <a:chOff x="38100" y="0"/>
            <a:chExt cx="5061545" cy="3515041"/>
          </a:xfrm>
        </p:grpSpPr>
        <p:grpSp>
          <p:nvGrpSpPr>
            <p:cNvPr id="427" name="Group 427"/>
            <p:cNvGrpSpPr/>
            <p:nvPr/>
          </p:nvGrpSpPr>
          <p:grpSpPr>
            <a:xfrm>
              <a:off x="38100" y="926429"/>
              <a:ext cx="2669149" cy="2588614"/>
              <a:chOff x="0" y="0"/>
              <a:chExt cx="2669148" cy="2588612"/>
            </a:xfrm>
          </p:grpSpPr>
          <p:grpSp>
            <p:nvGrpSpPr>
              <p:cNvPr id="425" name="Group 425"/>
              <p:cNvGrpSpPr/>
              <p:nvPr/>
            </p:nvGrpSpPr>
            <p:grpSpPr>
              <a:xfrm>
                <a:off x="186799" y="194338"/>
                <a:ext cx="2482350" cy="2394275"/>
                <a:chOff x="0" y="9673"/>
                <a:chExt cx="2482348" cy="2394273"/>
              </a:xfrm>
            </p:grpSpPr>
            <p:sp>
              <p:nvSpPr>
                <p:cNvPr id="415" name="Shape 415"/>
                <p:cNvSpPr/>
                <p:nvPr/>
              </p:nvSpPr>
              <p:spPr>
                <a:xfrm>
                  <a:off x="770318" y="9673"/>
                  <a:ext cx="941713" cy="42349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2000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Π </a:t>
                  </a:r>
                  <a:r>
                    <a:rPr baseline="-25000">
                      <a:solidFill>
                        <a:srgbClr val="000000"/>
                      </a:solidFill>
                    </a:rPr>
                    <a:t>S.name</a:t>
                  </a:r>
                </a:p>
              </p:txBody>
            </p:sp>
            <p:sp>
              <p:nvSpPr>
                <p:cNvPr id="416" name="Shape 416"/>
                <p:cNvSpPr/>
                <p:nvPr/>
              </p:nvSpPr>
              <p:spPr>
                <a:xfrm>
                  <a:off x="147865" y="589664"/>
                  <a:ext cx="2186619" cy="4331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2000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σ </a:t>
                  </a:r>
                  <a:r>
                    <a:rPr baseline="-25000">
                      <a:solidFill>
                        <a:srgbClr val="000000"/>
                      </a:solidFill>
                    </a:rPr>
                    <a:t>R.bid=100 ⋀ S.rating &gt; 5</a:t>
                  </a:r>
                </a:p>
              </p:txBody>
            </p:sp>
            <p:sp>
              <p:nvSpPr>
                <p:cNvPr id="417" name="Shape 417"/>
                <p:cNvSpPr/>
                <p:nvPr/>
              </p:nvSpPr>
              <p:spPr>
                <a:xfrm>
                  <a:off x="492400" y="1179329"/>
                  <a:ext cx="1254773" cy="5640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3200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sz="1800"/>
                    <a:t>⋈</a:t>
                  </a:r>
                  <a:r>
                    <a:t> </a:t>
                  </a:r>
                  <a:r>
                    <a:rPr sz="2000" baseline="-25000">
                      <a:solidFill>
                        <a:srgbClr val="000000"/>
                      </a:solidFill>
                    </a:rPr>
                    <a:t>R.sid=S.sid</a:t>
                  </a:r>
                </a:p>
              </p:txBody>
            </p:sp>
            <p:grpSp>
              <p:nvGrpSpPr>
                <p:cNvPr id="420" name="Group 420"/>
                <p:cNvGrpSpPr/>
                <p:nvPr/>
              </p:nvGrpSpPr>
              <p:grpSpPr>
                <a:xfrm>
                  <a:off x="0" y="2115123"/>
                  <a:ext cx="2482349" cy="288825"/>
                  <a:chOff x="0" y="0"/>
                  <a:chExt cx="2482348" cy="288823"/>
                </a:xfrm>
              </p:grpSpPr>
              <p:sp>
                <p:nvSpPr>
                  <p:cNvPr id="418" name="Shape 418"/>
                  <p:cNvSpPr/>
                  <p:nvPr/>
                </p:nvSpPr>
                <p:spPr>
                  <a:xfrm>
                    <a:off x="0" y="0"/>
                    <a:ext cx="855102" cy="2888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4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r>
                      <a:t>Reserves</a:t>
                    </a:r>
                  </a:p>
                </p:txBody>
              </p:sp>
              <p:sp>
                <p:nvSpPr>
                  <p:cNvPr id="419" name="Shape 419"/>
                  <p:cNvSpPr/>
                  <p:nvPr/>
                </p:nvSpPr>
                <p:spPr>
                  <a:xfrm>
                    <a:off x="1834738" y="0"/>
                    <a:ext cx="647611" cy="2888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4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r>
                      <a:t>Sailors</a:t>
                    </a:r>
                  </a:p>
                </p:txBody>
              </p:sp>
            </p:grpSp>
            <p:sp>
              <p:nvSpPr>
                <p:cNvPr id="421" name="Shape 421"/>
                <p:cNvSpPr/>
                <p:nvPr/>
              </p:nvSpPr>
              <p:spPr>
                <a:xfrm flipV="1">
                  <a:off x="470642" y="1871746"/>
                  <a:ext cx="818835" cy="243378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2" name="Shape 422"/>
                <p:cNvSpPr/>
                <p:nvPr/>
              </p:nvSpPr>
              <p:spPr>
                <a:xfrm flipH="1" flipV="1">
                  <a:off x="1289475" y="1871747"/>
                  <a:ext cx="911710" cy="24337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3" name="Shape 423"/>
                <p:cNvSpPr/>
                <p:nvPr/>
              </p:nvSpPr>
              <p:spPr>
                <a:xfrm flipV="1">
                  <a:off x="1289476" y="1043596"/>
                  <a:ext cx="2" cy="43531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4" name="Shape 424"/>
                <p:cNvSpPr/>
                <p:nvPr/>
              </p:nvSpPr>
              <p:spPr>
                <a:xfrm flipV="1">
                  <a:off x="1289476" y="454332"/>
                  <a:ext cx="1" cy="327627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26" name="Shape 426"/>
              <p:cNvSpPr/>
              <p:nvPr/>
            </p:nvSpPr>
            <p:spPr>
              <a:xfrm>
                <a:off x="0" y="0"/>
                <a:ext cx="1892298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(Logical) Query Plan:</a:t>
                </a:r>
              </a:p>
            </p:txBody>
          </p:sp>
        </p:grpSp>
        <p:sp>
          <p:nvSpPr>
            <p:cNvPr id="428" name="Shape 428"/>
            <p:cNvSpPr/>
            <p:nvPr/>
          </p:nvSpPr>
          <p:spPr>
            <a:xfrm rot="20418873">
              <a:off x="2650911" y="401153"/>
              <a:ext cx="2452099" cy="405465"/>
            </a:xfrm>
            <a:prstGeom prst="lef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E6298"/>
                </a:gs>
                <a:gs pos="80000">
                  <a:srgbClr val="1380C8"/>
                </a:gs>
                <a:gs pos="100000">
                  <a:srgbClr val="0F82CC"/>
                </a:gs>
              </a:gsLst>
              <a:lin ang="16200000" scaled="0"/>
            </a:gradFill>
            <a:ln w="9525" cap="flat">
              <a:solidFill>
                <a:srgbClr val="257EB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50" name="Group 450"/>
          <p:cNvGrpSpPr/>
          <p:nvPr/>
        </p:nvGrpSpPr>
        <p:grpSpPr>
          <a:xfrm>
            <a:off x="3263803" y="3321343"/>
            <a:ext cx="4621064" cy="3075892"/>
            <a:chOff x="0" y="0"/>
            <a:chExt cx="4621063" cy="3075891"/>
          </a:xfrm>
        </p:grpSpPr>
        <p:grpSp>
          <p:nvGrpSpPr>
            <p:cNvPr id="432" name="Group 432"/>
            <p:cNvGrpSpPr/>
            <p:nvPr/>
          </p:nvGrpSpPr>
          <p:grpSpPr>
            <a:xfrm>
              <a:off x="0" y="666761"/>
              <a:ext cx="2164190" cy="1216956"/>
              <a:chOff x="0" y="0"/>
              <a:chExt cx="2164189" cy="1216954"/>
            </a:xfrm>
          </p:grpSpPr>
          <p:sp>
            <p:nvSpPr>
              <p:cNvPr id="430" name="Shape 430"/>
              <p:cNvSpPr/>
              <p:nvPr/>
            </p:nvSpPr>
            <p:spPr>
              <a:xfrm>
                <a:off x="0" y="0"/>
                <a:ext cx="2164190" cy="121695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0E6298"/>
                  </a:gs>
                  <a:gs pos="80000">
                    <a:srgbClr val="1380C8"/>
                  </a:gs>
                  <a:gs pos="100000">
                    <a:srgbClr val="0F82CC"/>
                  </a:gs>
                </a:gsLst>
                <a:lin ang="16200000" scaled="0"/>
              </a:gradFill>
              <a:ln w="9525" cap="flat">
                <a:solidFill>
                  <a:srgbClr val="257EB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-1" y="464065"/>
                <a:ext cx="1859952" cy="2888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Query Optimizer</a:t>
                </a:r>
              </a:p>
            </p:txBody>
          </p:sp>
        </p:grpSp>
        <p:grpSp>
          <p:nvGrpSpPr>
            <p:cNvPr id="449" name="Group 449"/>
            <p:cNvGrpSpPr/>
            <p:nvPr/>
          </p:nvGrpSpPr>
          <p:grpSpPr>
            <a:xfrm>
              <a:off x="1720827" y="-1"/>
              <a:ext cx="2900237" cy="3075893"/>
              <a:chOff x="0" y="0"/>
              <a:chExt cx="2900235" cy="3075891"/>
            </a:xfrm>
          </p:grpSpPr>
          <p:grpSp>
            <p:nvGrpSpPr>
              <p:cNvPr id="447" name="Group 447"/>
              <p:cNvGrpSpPr/>
              <p:nvPr/>
            </p:nvGrpSpPr>
            <p:grpSpPr>
              <a:xfrm>
                <a:off x="575866" y="333400"/>
                <a:ext cx="2047158" cy="2742492"/>
                <a:chOff x="0" y="0"/>
                <a:chExt cx="2047156" cy="2742491"/>
              </a:xfrm>
            </p:grpSpPr>
            <p:sp>
              <p:nvSpPr>
                <p:cNvPr id="433" name="Shape 433"/>
                <p:cNvSpPr/>
                <p:nvPr/>
              </p:nvSpPr>
              <p:spPr>
                <a:xfrm>
                  <a:off x="530625" y="894898"/>
                  <a:ext cx="1279205" cy="4643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3200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⋈</a:t>
                  </a:r>
                  <a:r>
                    <a:rPr sz="2000" baseline="-25000">
                      <a:solidFill>
                        <a:srgbClr val="000000"/>
                      </a:solidFill>
                    </a:rPr>
                    <a:t>R.sid=S.sid</a:t>
                  </a:r>
                </a:p>
              </p:txBody>
            </p:sp>
            <p:sp>
              <p:nvSpPr>
                <p:cNvPr id="434" name="Shape 434"/>
                <p:cNvSpPr/>
                <p:nvPr/>
              </p:nvSpPr>
              <p:spPr>
                <a:xfrm flipV="1">
                  <a:off x="625067" y="1479674"/>
                  <a:ext cx="534898" cy="446362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35" name="Shape 435"/>
                <p:cNvSpPr/>
                <p:nvPr/>
              </p:nvSpPr>
              <p:spPr>
                <a:xfrm flipH="1" flipV="1">
                  <a:off x="1159964" y="1479674"/>
                  <a:ext cx="582718" cy="401836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438" name="Group 438"/>
                <p:cNvGrpSpPr/>
                <p:nvPr/>
              </p:nvGrpSpPr>
              <p:grpSpPr>
                <a:xfrm>
                  <a:off x="697337" y="-1"/>
                  <a:ext cx="871143" cy="700194"/>
                  <a:chOff x="0" y="0"/>
                  <a:chExt cx="871142" cy="700192"/>
                </a:xfrm>
              </p:grpSpPr>
              <p:sp>
                <p:nvSpPr>
                  <p:cNvPr id="436" name="Shape 436"/>
                  <p:cNvSpPr/>
                  <p:nvPr/>
                </p:nvSpPr>
                <p:spPr>
                  <a:xfrm>
                    <a:off x="0" y="0"/>
                    <a:ext cx="871143" cy="42349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20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r>
                      <a:t>Π</a:t>
                    </a:r>
                    <a:r>
                      <a:rPr baseline="-25000">
                        <a:solidFill>
                          <a:srgbClr val="000000"/>
                        </a:solidFill>
                      </a:rPr>
                      <a:t>S.name</a:t>
                    </a:r>
                  </a:p>
                </p:txBody>
              </p:sp>
              <p:sp>
                <p:nvSpPr>
                  <p:cNvPr id="437" name="Shape 437"/>
                  <p:cNvSpPr/>
                  <p:nvPr/>
                </p:nvSpPr>
                <p:spPr>
                  <a:xfrm flipV="1">
                    <a:off x="462626" y="457207"/>
                    <a:ext cx="1" cy="242986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442" name="Group 442"/>
                <p:cNvGrpSpPr/>
                <p:nvPr/>
              </p:nvGrpSpPr>
              <p:grpSpPr>
                <a:xfrm>
                  <a:off x="-1" y="1787244"/>
                  <a:ext cx="1108194" cy="955248"/>
                  <a:chOff x="0" y="0"/>
                  <a:chExt cx="1108192" cy="955246"/>
                </a:xfrm>
              </p:grpSpPr>
              <p:sp>
                <p:nvSpPr>
                  <p:cNvPr id="439" name="Shape 439"/>
                  <p:cNvSpPr/>
                  <p:nvPr/>
                </p:nvSpPr>
                <p:spPr>
                  <a:xfrm>
                    <a:off x="0" y="0"/>
                    <a:ext cx="1108193" cy="42349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20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r>
                      <a:t>σ </a:t>
                    </a:r>
                    <a:r>
                      <a:rPr baseline="-25000">
                        <a:solidFill>
                          <a:srgbClr val="000000"/>
                        </a:solidFill>
                      </a:rPr>
                      <a:t>R.bid=100</a:t>
                    </a:r>
                  </a:p>
                </p:txBody>
              </p:sp>
              <p:sp>
                <p:nvSpPr>
                  <p:cNvPr id="440" name="Shape 440"/>
                  <p:cNvSpPr/>
                  <p:nvPr/>
                </p:nvSpPr>
                <p:spPr>
                  <a:xfrm>
                    <a:off x="88166" y="666423"/>
                    <a:ext cx="855102" cy="2888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4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r>
                      <a:t>Reserves</a:t>
                    </a:r>
                  </a:p>
                </p:txBody>
              </p:sp>
              <p:sp>
                <p:nvSpPr>
                  <p:cNvPr id="441" name="Shape 441"/>
                  <p:cNvSpPr/>
                  <p:nvPr/>
                </p:nvSpPr>
                <p:spPr>
                  <a:xfrm flipV="1">
                    <a:off x="558807" y="425731"/>
                    <a:ext cx="1" cy="281330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443" name="Shape 443"/>
                <p:cNvSpPr/>
                <p:nvPr/>
              </p:nvSpPr>
              <p:spPr>
                <a:xfrm>
                  <a:off x="1399546" y="1874274"/>
                  <a:ext cx="647611" cy="2888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Sailors</a:t>
                  </a:r>
                </a:p>
              </p:txBody>
            </p:sp>
            <p:grpSp>
              <p:nvGrpSpPr>
                <p:cNvPr id="446" name="Group 446"/>
                <p:cNvGrpSpPr/>
                <p:nvPr/>
              </p:nvGrpSpPr>
              <p:grpSpPr>
                <a:xfrm>
                  <a:off x="600355" y="559308"/>
                  <a:ext cx="1108110" cy="675786"/>
                  <a:chOff x="0" y="0"/>
                  <a:chExt cx="1108109" cy="675785"/>
                </a:xfrm>
              </p:grpSpPr>
              <p:sp>
                <p:nvSpPr>
                  <p:cNvPr id="444" name="Shape 444"/>
                  <p:cNvSpPr/>
                  <p:nvPr/>
                </p:nvSpPr>
                <p:spPr>
                  <a:xfrm>
                    <a:off x="0" y="0"/>
                    <a:ext cx="1108110" cy="42349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20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r>
                      <a:t>σ </a:t>
                    </a:r>
                    <a:r>
                      <a:rPr baseline="-25000">
                        <a:solidFill>
                          <a:srgbClr val="000000"/>
                        </a:solidFill>
                      </a:rPr>
                      <a:t>S.rating&gt;5</a:t>
                    </a:r>
                  </a:p>
                </p:txBody>
              </p:sp>
              <p:sp>
                <p:nvSpPr>
                  <p:cNvPr id="445" name="Shape 445"/>
                  <p:cNvSpPr/>
                  <p:nvPr/>
                </p:nvSpPr>
                <p:spPr>
                  <a:xfrm flipV="1">
                    <a:off x="558807" y="425733"/>
                    <a:ext cx="1" cy="250053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448" name="Shape 448"/>
              <p:cNvSpPr/>
              <p:nvPr/>
            </p:nvSpPr>
            <p:spPr>
              <a:xfrm>
                <a:off x="0" y="0"/>
                <a:ext cx="2900236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Optimized (Physical) Query Plan:</a:t>
                </a:r>
              </a:p>
            </p:txBody>
          </p:sp>
        </p:grpSp>
      </p:grpSp>
      <p:grpSp>
        <p:nvGrpSpPr>
          <p:cNvPr id="453" name="Group 453"/>
          <p:cNvGrpSpPr/>
          <p:nvPr/>
        </p:nvGrpSpPr>
        <p:grpSpPr>
          <a:xfrm>
            <a:off x="7462894" y="3654742"/>
            <a:ext cx="1467226" cy="467332"/>
            <a:chOff x="0" y="0"/>
            <a:chExt cx="1467224" cy="467331"/>
          </a:xfrm>
        </p:grpSpPr>
        <p:sp>
          <p:nvSpPr>
            <p:cNvPr id="451" name="Shape 451"/>
            <p:cNvSpPr/>
            <p:nvPr/>
          </p:nvSpPr>
          <p:spPr>
            <a:xfrm>
              <a:off x="0" y="0"/>
              <a:ext cx="1467225" cy="46733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2C68"/>
                </a:gs>
                <a:gs pos="80000">
                  <a:srgbClr val="003A88"/>
                </a:gs>
                <a:gs pos="100000">
                  <a:srgbClr val="003B89"/>
                </a:gs>
              </a:gsLst>
              <a:lin ang="16200000" scaled="0"/>
            </a:gradFill>
            <a:ln w="9525" cap="flat">
              <a:solidFill>
                <a:srgbClr val="013B89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2813" y="12279"/>
              <a:ext cx="1421599" cy="44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On-the-fly</a:t>
              </a:r>
            </a:p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r>
                <a:t>Project Iterator</a:t>
              </a:r>
            </a:p>
          </p:txBody>
        </p:sp>
      </p:grpSp>
      <p:grpSp>
        <p:nvGrpSpPr>
          <p:cNvPr id="456" name="Group 456"/>
          <p:cNvGrpSpPr/>
          <p:nvPr/>
        </p:nvGrpSpPr>
        <p:grpSpPr>
          <a:xfrm>
            <a:off x="7462894" y="4240402"/>
            <a:ext cx="1467226" cy="467332"/>
            <a:chOff x="0" y="0"/>
            <a:chExt cx="1467224" cy="467331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1467225" cy="46733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2C68"/>
                </a:gs>
                <a:gs pos="80000">
                  <a:srgbClr val="003A88"/>
                </a:gs>
                <a:gs pos="100000">
                  <a:srgbClr val="003B89"/>
                </a:gs>
              </a:gsLst>
              <a:lin ang="16200000" scaled="0"/>
            </a:gradFill>
            <a:ln w="9525" cap="flat">
              <a:solidFill>
                <a:srgbClr val="013B89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2813" y="12638"/>
              <a:ext cx="1421599" cy="442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On-the-fly</a:t>
              </a:r>
            </a:p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Select Iterator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7462894" y="4791154"/>
            <a:ext cx="1467226" cy="467332"/>
            <a:chOff x="0" y="0"/>
            <a:chExt cx="1467224" cy="467331"/>
          </a:xfrm>
        </p:grpSpPr>
        <p:sp>
          <p:nvSpPr>
            <p:cNvPr id="457" name="Shape 457"/>
            <p:cNvSpPr/>
            <p:nvPr/>
          </p:nvSpPr>
          <p:spPr>
            <a:xfrm>
              <a:off x="0" y="0"/>
              <a:ext cx="1467225" cy="46733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2C68"/>
                </a:gs>
                <a:gs pos="80000">
                  <a:srgbClr val="003A88"/>
                </a:gs>
                <a:gs pos="100000">
                  <a:srgbClr val="003B89"/>
                </a:gs>
              </a:gsLst>
              <a:lin ang="16200000" scaled="0"/>
            </a:gradFill>
            <a:ln w="9525" cap="flat">
              <a:solidFill>
                <a:srgbClr val="013B89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2813" y="12638"/>
              <a:ext cx="1421599" cy="442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Indexed Nested Loop Join Iterator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7686381" y="5449239"/>
            <a:ext cx="1078089" cy="467332"/>
            <a:chOff x="0" y="0"/>
            <a:chExt cx="1078087" cy="467331"/>
          </a:xfrm>
        </p:grpSpPr>
        <p:sp>
          <p:nvSpPr>
            <p:cNvPr id="460" name="Shape 460"/>
            <p:cNvSpPr/>
            <p:nvPr/>
          </p:nvSpPr>
          <p:spPr>
            <a:xfrm>
              <a:off x="0" y="0"/>
              <a:ext cx="1078088" cy="46733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2C68"/>
                </a:gs>
                <a:gs pos="80000">
                  <a:srgbClr val="003A88"/>
                </a:gs>
                <a:gs pos="100000">
                  <a:srgbClr val="003B89"/>
                </a:gs>
              </a:gsLst>
              <a:lin ang="16200000" scaled="0"/>
            </a:gradFill>
            <a:ln w="9525" cap="flat">
              <a:solidFill>
                <a:srgbClr val="013B89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2813" y="12638"/>
              <a:ext cx="1032462" cy="442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Heap Scan Iterator</a:t>
              </a:r>
            </a:p>
          </p:txBody>
        </p:sp>
      </p:grpSp>
      <p:grpSp>
        <p:nvGrpSpPr>
          <p:cNvPr id="467" name="Group 467"/>
          <p:cNvGrpSpPr/>
          <p:nvPr/>
        </p:nvGrpSpPr>
        <p:grpSpPr>
          <a:xfrm>
            <a:off x="4337725" y="5410187"/>
            <a:ext cx="1261028" cy="904549"/>
            <a:chOff x="0" y="0"/>
            <a:chExt cx="1261026" cy="904547"/>
          </a:xfrm>
        </p:grpSpPr>
        <p:grpSp>
          <p:nvGrpSpPr>
            <p:cNvPr id="465" name="Group 465"/>
            <p:cNvGrpSpPr/>
            <p:nvPr/>
          </p:nvGrpSpPr>
          <p:grpSpPr>
            <a:xfrm>
              <a:off x="32782" y="233908"/>
              <a:ext cx="1228245" cy="670640"/>
              <a:chOff x="0" y="0"/>
              <a:chExt cx="1228244" cy="670639"/>
            </a:xfrm>
          </p:grpSpPr>
          <p:sp>
            <p:nvSpPr>
              <p:cNvPr id="463" name="Shape 463"/>
              <p:cNvSpPr/>
              <p:nvPr/>
            </p:nvSpPr>
            <p:spPr>
              <a:xfrm>
                <a:off x="0" y="0"/>
                <a:ext cx="1228245" cy="67064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002C68"/>
                  </a:gs>
                  <a:gs pos="80000">
                    <a:srgbClr val="003A88"/>
                  </a:gs>
                  <a:gs pos="100000">
                    <a:srgbClr val="003B89"/>
                  </a:gs>
                </a:gsLst>
                <a:lin ang="16200000" scaled="0"/>
              </a:gradFill>
              <a:ln w="9525" cap="flat">
                <a:solidFill>
                  <a:srgbClr val="013B89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32737" y="25392"/>
                <a:ext cx="1162771" cy="619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B+-Tree</a:t>
                </a:r>
              </a:p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Indexed Scan Iterator</a:t>
                </a:r>
              </a:p>
            </p:txBody>
          </p:sp>
        </p:grpSp>
        <p:sp>
          <p:nvSpPr>
            <p:cNvPr id="466" name="Shape 466"/>
            <p:cNvSpPr/>
            <p:nvPr/>
          </p:nvSpPr>
          <p:spPr>
            <a:xfrm>
              <a:off x="0" y="-1"/>
              <a:ext cx="1154569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504D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Operator Code </a:t>
              </a: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/>
          <p:nvPr/>
        </p:nvSpPr>
        <p:spPr>
          <a:xfrm>
            <a:off x="228600" y="4329112"/>
            <a:ext cx="4105278" cy="271464"/>
          </a:xfrm>
          <a:prstGeom prst="rect">
            <a:avLst/>
          </a:prstGeom>
          <a:solidFill>
            <a:srgbClr val="FFF2C5"/>
          </a:solidFill>
          <a:ln w="12700">
            <a:solidFill>
              <a:srgbClr val="E46C0A"/>
            </a:solidFill>
          </a:ln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3" name="Shape 873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Sort-Merge Join</a:t>
            </a:r>
          </a:p>
        </p:txBody>
      </p:sp>
      <p:graphicFrame>
        <p:nvGraphicFramePr>
          <p:cNvPr id="874" name="Table 874"/>
          <p:cNvGraphicFramePr/>
          <p:nvPr/>
        </p:nvGraphicFramePr>
        <p:xfrm>
          <a:off x="4810125" y="1439862"/>
          <a:ext cx="182642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76275"/>
                <a:gridCol w="115014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dustin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guppy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rusty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5" name="Table 875"/>
          <p:cNvGraphicFramePr/>
          <p:nvPr/>
        </p:nvGraphicFramePr>
        <p:xfrm>
          <a:off x="7112792" y="1443832"/>
          <a:ext cx="1566864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2470"/>
                <a:gridCol w="86439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</a:tbl>
          </a:graphicData>
        </a:graphic>
      </p:graphicFrame>
      <p:sp>
        <p:nvSpPr>
          <p:cNvPr id="876" name="Shape 876"/>
          <p:cNvSpPr/>
          <p:nvPr/>
        </p:nvSpPr>
        <p:spPr>
          <a:xfrm>
            <a:off x="4572001" y="2282427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389400" y="1354138"/>
            <a:ext cx="4250096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 b="0"/>
              <a:t> not done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&lt;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&gt;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9BBB59"/>
                </a:solidFill>
              </a:rPr>
              <a:t>// assert r ==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mark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</a:t>
            </a:r>
            <a:r>
              <a:rPr>
                <a:solidFill>
                  <a:srgbClr val="9BBB59"/>
                </a:solidFill>
              </a:rPr>
              <a:t>// save start of “block”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>
                <a:solidFill>
                  <a:srgbClr val="9BBB59"/>
                </a:solidFill>
              </a:rPr>
              <a:t> // Outer loop over r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// Inner loop over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yield</a:t>
            </a:r>
            <a:r>
              <a:t> &lt;</a:t>
            </a:r>
            <a:r>
              <a:rPr>
                <a:solidFill>
                  <a:srgbClr val="4F81BD"/>
                </a:solidFill>
              </a:rPr>
              <a:t>r</a:t>
            </a:r>
            <a:r>
              <a:t>, </a:t>
            </a:r>
            <a:r>
              <a:rPr>
                <a:solidFill>
                  <a:srgbClr val="F79646"/>
                </a:solidFill>
              </a:rPr>
              <a:t>s</a:t>
            </a:r>
            <a:r>
              <a:t>&gt;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reset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to mark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878" name="Shape 878"/>
          <p:cNvSpPr/>
          <p:nvPr/>
        </p:nvSpPr>
        <p:spPr>
          <a:xfrm rot="10800000">
            <a:off x="8623299" y="1921668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879" name="Table 879"/>
          <p:cNvGraphicFramePr/>
          <p:nvPr/>
        </p:nvGraphicFramePr>
        <p:xfrm>
          <a:off x="5341141" y="4270931"/>
          <a:ext cx="2759869" cy="11125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27041"/>
                <a:gridCol w="1066414"/>
                <a:gridCol w="106641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</a:tr>
            </a:tbl>
          </a:graphicData>
        </a:graphic>
      </p:graphicFrame>
      <p:sp>
        <p:nvSpPr>
          <p:cNvPr id="880" name="Shape 880"/>
          <p:cNvSpPr/>
          <p:nvPr/>
        </p:nvSpPr>
        <p:spPr>
          <a:xfrm>
            <a:off x="6875184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107396" pathEditMode="relative">
                                      <p:cBhvr>
                                        <p:cTn id="6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35406" pathEditMode="relative">
                                      <p:cBhvr>
                                        <p:cTn id="10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54156" pathEditMode="relative">
                                      <p:cBhvr>
                                        <p:cTn id="14" dur="5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35406 L 0.000000 -0.356254" pathEditMode="relative">
                                      <p:cBhvr>
                                        <p:cTn id="18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107396 L 0.000000 0.000001" pathEditMode="relative">
                                      <p:cBhvr>
                                        <p:cTn id="22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356254 L 0.000000 -0.285424" pathEditMode="relative">
                                      <p:cBhvr>
                                        <p:cTn id="26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228600" y="2364581"/>
            <a:ext cx="4105278" cy="271464"/>
          </a:xfrm>
          <a:prstGeom prst="rect">
            <a:avLst/>
          </a:prstGeom>
          <a:solidFill>
            <a:srgbClr val="FFF2C5"/>
          </a:solidFill>
          <a:ln w="12700">
            <a:solidFill>
              <a:srgbClr val="E46C0A"/>
            </a:solidFill>
          </a:ln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3" name="Shape 883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Sort-Merge Join</a:t>
            </a:r>
          </a:p>
        </p:txBody>
      </p:sp>
      <p:graphicFrame>
        <p:nvGraphicFramePr>
          <p:cNvPr id="884" name="Table 884"/>
          <p:cNvGraphicFramePr/>
          <p:nvPr/>
        </p:nvGraphicFramePr>
        <p:xfrm>
          <a:off x="4810125" y="1439862"/>
          <a:ext cx="182642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76275"/>
                <a:gridCol w="115014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dustin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guppy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rusty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5" name="Table 885"/>
          <p:cNvGraphicFramePr/>
          <p:nvPr/>
        </p:nvGraphicFramePr>
        <p:xfrm>
          <a:off x="7112792" y="1443832"/>
          <a:ext cx="1566864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2470"/>
                <a:gridCol w="86439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</a:tbl>
          </a:graphicData>
        </a:graphic>
      </p:graphicFrame>
      <p:sp>
        <p:nvSpPr>
          <p:cNvPr id="886" name="Shape 886"/>
          <p:cNvSpPr/>
          <p:nvPr/>
        </p:nvSpPr>
        <p:spPr>
          <a:xfrm>
            <a:off x="4572001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389400" y="1354138"/>
            <a:ext cx="4250096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 b="0"/>
              <a:t> not done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&lt;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&gt;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9BBB59"/>
                </a:solidFill>
              </a:rPr>
              <a:t>// assert r ==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mark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</a:t>
            </a:r>
            <a:r>
              <a:rPr>
                <a:solidFill>
                  <a:srgbClr val="9BBB59"/>
                </a:solidFill>
              </a:rPr>
              <a:t>// save start of “block”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>
                <a:solidFill>
                  <a:srgbClr val="9BBB59"/>
                </a:solidFill>
              </a:rPr>
              <a:t> // Outer loop over r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// Inner loop over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yield</a:t>
            </a:r>
            <a:r>
              <a:t> &lt;</a:t>
            </a:r>
            <a:r>
              <a:rPr>
                <a:solidFill>
                  <a:srgbClr val="4F81BD"/>
                </a:solidFill>
              </a:rPr>
              <a:t>r</a:t>
            </a:r>
            <a:r>
              <a:t>, </a:t>
            </a:r>
            <a:r>
              <a:rPr>
                <a:solidFill>
                  <a:srgbClr val="F79646"/>
                </a:solidFill>
              </a:rPr>
              <a:t>s</a:t>
            </a:r>
            <a:r>
              <a:t>&gt;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reset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to mark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888" name="Shape 888"/>
          <p:cNvSpPr/>
          <p:nvPr/>
        </p:nvSpPr>
        <p:spPr>
          <a:xfrm rot="10800000">
            <a:off x="8623299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889" name="Table 889"/>
          <p:cNvGraphicFramePr/>
          <p:nvPr/>
        </p:nvGraphicFramePr>
        <p:xfrm>
          <a:off x="5341141" y="4270931"/>
          <a:ext cx="2759869" cy="11125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27041"/>
                <a:gridCol w="1066414"/>
                <a:gridCol w="106641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</a:tr>
            </a:tbl>
          </a:graphicData>
        </a:graphic>
      </p:graphicFrame>
      <p:sp>
        <p:nvSpPr>
          <p:cNvPr id="890" name="Shape 890"/>
          <p:cNvSpPr/>
          <p:nvPr/>
        </p:nvSpPr>
        <p:spPr>
          <a:xfrm>
            <a:off x="6875184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75933" pathEditMode="relative">
                                      <p:cBhvr>
                                        <p:cTn id="6" dur="2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/>
        </p:nvSpPr>
        <p:spPr>
          <a:xfrm>
            <a:off x="228600" y="3586162"/>
            <a:ext cx="4105278" cy="271464"/>
          </a:xfrm>
          <a:prstGeom prst="rect">
            <a:avLst/>
          </a:prstGeom>
          <a:solidFill>
            <a:srgbClr val="FFF2C5"/>
          </a:solidFill>
          <a:ln w="12700">
            <a:solidFill>
              <a:srgbClr val="E46C0A"/>
            </a:solidFill>
          </a:ln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93" name="Shape 893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Sort-Merge Join</a:t>
            </a:r>
          </a:p>
        </p:txBody>
      </p:sp>
      <p:graphicFrame>
        <p:nvGraphicFramePr>
          <p:cNvPr id="894" name="Table 894"/>
          <p:cNvGraphicFramePr/>
          <p:nvPr/>
        </p:nvGraphicFramePr>
        <p:xfrm>
          <a:off x="4810125" y="1439862"/>
          <a:ext cx="182642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76275"/>
                <a:gridCol w="115014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dustin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guppy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rusty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5" name="Table 895"/>
          <p:cNvGraphicFramePr/>
          <p:nvPr/>
        </p:nvGraphicFramePr>
        <p:xfrm>
          <a:off x="7112792" y="1443832"/>
          <a:ext cx="1566864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2470"/>
                <a:gridCol w="86439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</a:tbl>
          </a:graphicData>
        </a:graphic>
      </p:graphicFrame>
      <p:sp>
        <p:nvSpPr>
          <p:cNvPr id="896" name="Shape 896"/>
          <p:cNvSpPr/>
          <p:nvPr/>
        </p:nvSpPr>
        <p:spPr>
          <a:xfrm>
            <a:off x="4572001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389400" y="1354138"/>
            <a:ext cx="4250096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 b="0"/>
              <a:t> not done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&lt;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&gt;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9BBB59"/>
                </a:solidFill>
              </a:rPr>
              <a:t>// assert r ==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mark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</a:t>
            </a:r>
            <a:r>
              <a:rPr>
                <a:solidFill>
                  <a:srgbClr val="9BBB59"/>
                </a:solidFill>
              </a:rPr>
              <a:t>// save start of “block”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>
                <a:solidFill>
                  <a:srgbClr val="9BBB59"/>
                </a:solidFill>
              </a:rPr>
              <a:t> // Outer loop over r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// Inner loop over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yield</a:t>
            </a:r>
            <a:r>
              <a:t> &lt;</a:t>
            </a:r>
            <a:r>
              <a:rPr>
                <a:solidFill>
                  <a:srgbClr val="4F81BD"/>
                </a:solidFill>
              </a:rPr>
              <a:t>r</a:t>
            </a:r>
            <a:r>
              <a:t>, </a:t>
            </a:r>
            <a:r>
              <a:rPr>
                <a:solidFill>
                  <a:srgbClr val="F79646"/>
                </a:solidFill>
              </a:rPr>
              <a:t>s</a:t>
            </a:r>
            <a:r>
              <a:t>&gt;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reset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to mark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898" name="Shape 898"/>
          <p:cNvSpPr/>
          <p:nvPr/>
        </p:nvSpPr>
        <p:spPr>
          <a:xfrm rot="10800000">
            <a:off x="8623299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899" name="Table 899"/>
          <p:cNvGraphicFramePr/>
          <p:nvPr/>
        </p:nvGraphicFramePr>
        <p:xfrm>
          <a:off x="5341141" y="4270931"/>
          <a:ext cx="2759869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27041"/>
                <a:gridCol w="1066414"/>
                <a:gridCol w="106641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</a:tbl>
          </a:graphicData>
        </a:graphic>
      </p:graphicFrame>
      <p:sp>
        <p:nvSpPr>
          <p:cNvPr id="900" name="Shape 900"/>
          <p:cNvSpPr/>
          <p:nvPr/>
        </p:nvSpPr>
        <p:spPr>
          <a:xfrm>
            <a:off x="6875184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35423" pathEditMode="relative">
                                      <p:cBhvr>
                                        <p:cTn id="6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53944" pathEditMode="relative">
                                      <p:cBhvr>
                                        <p:cTn id="10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35423 L 0.000000 0.000000" pathEditMode="relative">
                                      <p:cBhvr>
                                        <p:cTn id="14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/>
        </p:nvSpPr>
        <p:spPr>
          <a:xfrm>
            <a:off x="228600" y="3586162"/>
            <a:ext cx="4105278" cy="271464"/>
          </a:xfrm>
          <a:prstGeom prst="rect">
            <a:avLst/>
          </a:prstGeom>
          <a:solidFill>
            <a:srgbClr val="FFF2C5"/>
          </a:solidFill>
          <a:ln w="12700">
            <a:solidFill>
              <a:srgbClr val="E46C0A"/>
            </a:solidFill>
          </a:ln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Shape 903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Sort-Merge Join</a:t>
            </a:r>
          </a:p>
        </p:txBody>
      </p:sp>
      <p:graphicFrame>
        <p:nvGraphicFramePr>
          <p:cNvPr id="904" name="Table 904"/>
          <p:cNvGraphicFramePr/>
          <p:nvPr/>
        </p:nvGraphicFramePr>
        <p:xfrm>
          <a:off x="4810125" y="1439862"/>
          <a:ext cx="182642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76275"/>
                <a:gridCol w="115014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dustin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guppy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rusty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" name="Table 905"/>
          <p:cNvGraphicFramePr/>
          <p:nvPr/>
        </p:nvGraphicFramePr>
        <p:xfrm>
          <a:off x="7112792" y="1443832"/>
          <a:ext cx="1566864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2470"/>
                <a:gridCol w="86439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</a:tbl>
          </a:graphicData>
        </a:graphic>
      </p:graphicFrame>
      <p:sp>
        <p:nvSpPr>
          <p:cNvPr id="906" name="Shape 906"/>
          <p:cNvSpPr/>
          <p:nvPr/>
        </p:nvSpPr>
        <p:spPr>
          <a:xfrm>
            <a:off x="4572001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389400" y="1354138"/>
            <a:ext cx="4250096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 b="0"/>
              <a:t> not done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&lt;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&gt;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9BBB59"/>
                </a:solidFill>
              </a:rPr>
              <a:t>// assert r ==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mark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</a:t>
            </a:r>
            <a:r>
              <a:rPr>
                <a:solidFill>
                  <a:srgbClr val="9BBB59"/>
                </a:solidFill>
              </a:rPr>
              <a:t>// save start of “block”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>
                <a:solidFill>
                  <a:srgbClr val="9BBB59"/>
                </a:solidFill>
              </a:rPr>
              <a:t> // Outer loop over r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// Inner loop over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yield</a:t>
            </a:r>
            <a:r>
              <a:t> &lt;</a:t>
            </a:r>
            <a:r>
              <a:rPr>
                <a:solidFill>
                  <a:srgbClr val="4F81BD"/>
                </a:solidFill>
              </a:rPr>
              <a:t>r</a:t>
            </a:r>
            <a:r>
              <a:t>, </a:t>
            </a:r>
            <a:r>
              <a:rPr>
                <a:solidFill>
                  <a:srgbClr val="F79646"/>
                </a:solidFill>
              </a:rPr>
              <a:t>s</a:t>
            </a:r>
            <a:r>
              <a:t>&gt;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reset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to mark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908" name="Shape 908"/>
          <p:cNvSpPr/>
          <p:nvPr/>
        </p:nvSpPr>
        <p:spPr>
          <a:xfrm rot="10800000">
            <a:off x="8623299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909" name="Table 909"/>
          <p:cNvGraphicFramePr/>
          <p:nvPr/>
        </p:nvGraphicFramePr>
        <p:xfrm>
          <a:off x="5341141" y="4270931"/>
          <a:ext cx="2759869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27041"/>
                <a:gridCol w="1066414"/>
                <a:gridCol w="106641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</a:tr>
            </a:tbl>
          </a:graphicData>
        </a:graphic>
      </p:graphicFrame>
      <p:sp>
        <p:nvSpPr>
          <p:cNvPr id="910" name="Shape 910"/>
          <p:cNvSpPr/>
          <p:nvPr/>
        </p:nvSpPr>
        <p:spPr>
          <a:xfrm>
            <a:off x="6875184" y="3005694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35423" pathEditMode="relative">
                                      <p:cBhvr>
                                        <p:cTn id="6" dur="5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53941" pathEditMode="relative">
                                      <p:cBhvr>
                                        <p:cTn id="10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35423 L 0.000000 0.105333" pathEditMode="relative">
                                      <p:cBhvr>
                                        <p:cTn id="14" dur="5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53941 L 0.000000 -0.048149" pathEditMode="relative">
                                      <p:cBhvr>
                                        <p:cTn id="18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05333 L 0.000000 0.142833" pathEditMode="relative">
                                      <p:cBhvr>
                                        <p:cTn id="22" dur="5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55104" pathEditMode="relative">
                                      <p:cBhvr>
                                        <p:cTn id="26" dur="5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42833 L 0.000000 0.000006" pathEditMode="relative">
                                      <p:cBhvr>
                                        <p:cTn id="30" dur="500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228600" y="3586162"/>
            <a:ext cx="4105278" cy="271464"/>
          </a:xfrm>
          <a:prstGeom prst="rect">
            <a:avLst/>
          </a:prstGeom>
          <a:solidFill>
            <a:srgbClr val="FFF2C5"/>
          </a:solidFill>
          <a:ln w="12700">
            <a:solidFill>
              <a:srgbClr val="E46C0A"/>
            </a:solidFill>
          </a:ln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3" name="Shape 913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Sort-Merge Join</a:t>
            </a:r>
          </a:p>
        </p:txBody>
      </p:sp>
      <p:graphicFrame>
        <p:nvGraphicFramePr>
          <p:cNvPr id="914" name="Table 914"/>
          <p:cNvGraphicFramePr/>
          <p:nvPr/>
        </p:nvGraphicFramePr>
        <p:xfrm>
          <a:off x="4810125" y="1439862"/>
          <a:ext cx="182642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76275"/>
                <a:gridCol w="115014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dustin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guppy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rusty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5" name="Table 915"/>
          <p:cNvGraphicFramePr/>
          <p:nvPr/>
        </p:nvGraphicFramePr>
        <p:xfrm>
          <a:off x="7112792" y="1443832"/>
          <a:ext cx="1566864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2470"/>
                <a:gridCol w="86439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</a:tbl>
          </a:graphicData>
        </a:graphic>
      </p:graphicFrame>
      <p:sp>
        <p:nvSpPr>
          <p:cNvPr id="916" name="Shape 916"/>
          <p:cNvSpPr/>
          <p:nvPr/>
        </p:nvSpPr>
        <p:spPr>
          <a:xfrm>
            <a:off x="4571486" y="3005694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389400" y="1354138"/>
            <a:ext cx="4250096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 b="0"/>
              <a:t> not done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&lt;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&gt;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9BBB59"/>
                </a:solidFill>
              </a:rPr>
              <a:t>// assert r ==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mark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</a:t>
            </a:r>
            <a:r>
              <a:rPr>
                <a:solidFill>
                  <a:srgbClr val="9BBB59"/>
                </a:solidFill>
              </a:rPr>
              <a:t>// save start of “block”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>
                <a:solidFill>
                  <a:srgbClr val="9BBB59"/>
                </a:solidFill>
              </a:rPr>
              <a:t> // Outer loop over r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// Inner loop over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yield</a:t>
            </a:r>
            <a:r>
              <a:t> &lt;</a:t>
            </a:r>
            <a:r>
              <a:rPr>
                <a:solidFill>
                  <a:srgbClr val="4F81BD"/>
                </a:solidFill>
              </a:rPr>
              <a:t>r</a:t>
            </a:r>
            <a:r>
              <a:t>, </a:t>
            </a:r>
            <a:r>
              <a:rPr>
                <a:solidFill>
                  <a:srgbClr val="F79646"/>
                </a:solidFill>
              </a:rPr>
              <a:t>s</a:t>
            </a:r>
            <a:r>
              <a:t>&gt;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reset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to mark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918" name="Shape 918"/>
          <p:cNvSpPr/>
          <p:nvPr/>
        </p:nvSpPr>
        <p:spPr>
          <a:xfrm rot="10800000">
            <a:off x="8623299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919" name="Table 919"/>
          <p:cNvGraphicFramePr/>
          <p:nvPr/>
        </p:nvGraphicFramePr>
        <p:xfrm>
          <a:off x="5341141" y="4270931"/>
          <a:ext cx="2759869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27041"/>
                <a:gridCol w="1066414"/>
                <a:gridCol w="106641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</a:tbl>
          </a:graphicData>
        </a:graphic>
      </p:graphicFrame>
      <p:sp>
        <p:nvSpPr>
          <p:cNvPr id="920" name="Shape 920"/>
          <p:cNvSpPr/>
          <p:nvPr/>
        </p:nvSpPr>
        <p:spPr>
          <a:xfrm>
            <a:off x="6874668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35423" pathEditMode="relative">
                                      <p:cBhvr>
                                        <p:cTn id="6" dur="5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53944" pathEditMode="relative">
                                      <p:cBhvr>
                                        <p:cTn id="10" dur="5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/>
          <p:nvPr/>
        </p:nvSpPr>
        <p:spPr>
          <a:xfrm>
            <a:off x="228600" y="3586162"/>
            <a:ext cx="4105278" cy="271464"/>
          </a:xfrm>
          <a:prstGeom prst="rect">
            <a:avLst/>
          </a:prstGeom>
          <a:solidFill>
            <a:srgbClr val="FFF2C5"/>
          </a:solidFill>
          <a:ln w="12700">
            <a:solidFill>
              <a:srgbClr val="E46C0A"/>
            </a:solidFill>
          </a:ln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Shape 923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Sort-Merge Join</a:t>
            </a:r>
          </a:p>
        </p:txBody>
      </p:sp>
      <p:graphicFrame>
        <p:nvGraphicFramePr>
          <p:cNvPr id="924" name="Table 924"/>
          <p:cNvGraphicFramePr/>
          <p:nvPr/>
        </p:nvGraphicFramePr>
        <p:xfrm>
          <a:off x="4810125" y="1439862"/>
          <a:ext cx="182642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76275"/>
                <a:gridCol w="115014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dustin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guppy</a:t>
                      </a:r>
                    </a:p>
                  </a:txBody>
                  <a:tcPr marL="45720" marR="45720" horzOverflow="overflow"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rusty</a:t>
                      </a:r>
                    </a:p>
                  </a:txBody>
                  <a:tcPr marL="45720" marR="4572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5" name="Table 925"/>
          <p:cNvGraphicFramePr/>
          <p:nvPr/>
        </p:nvGraphicFramePr>
        <p:xfrm>
          <a:off x="7112792" y="1443832"/>
          <a:ext cx="1566864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02470"/>
                <a:gridCol w="86439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F796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142</a:t>
                      </a:r>
                    </a:p>
                  </a:txBody>
                  <a:tcPr marL="45720" marR="45720" horzOverflow="overflow">
                    <a:solidFill>
                      <a:srgbClr val="FCD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 marL="45720" marR="45720" horzOverflow="overflow">
                    <a:solidFill>
                      <a:srgbClr val="FDEEE8"/>
                    </a:solidFill>
                  </a:tcPr>
                </a:tc>
              </a:tr>
            </a:tbl>
          </a:graphicData>
        </a:graphic>
      </p:graphicFrame>
      <p:sp>
        <p:nvSpPr>
          <p:cNvPr id="926" name="Shape 926"/>
          <p:cNvSpPr/>
          <p:nvPr/>
        </p:nvSpPr>
        <p:spPr>
          <a:xfrm>
            <a:off x="4571486" y="3005694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389400" y="1354138"/>
            <a:ext cx="4250096" cy="395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</a:t>
            </a:r>
            <a:r>
              <a:rPr b="0"/>
              <a:t> not done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&lt;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&gt;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9BBB59"/>
                </a:solidFill>
              </a:rPr>
              <a:t>// assert r ==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mark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</a:t>
            </a:r>
            <a:r>
              <a:rPr>
                <a:solidFill>
                  <a:srgbClr val="9BBB59"/>
                </a:solidFill>
              </a:rPr>
              <a:t>// save start of “block”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>
                <a:solidFill>
                  <a:srgbClr val="9BBB59"/>
                </a:solidFill>
              </a:rPr>
              <a:t> // Outer loop over r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while</a:t>
            </a:r>
            <a:r>
              <a:t> (</a:t>
            </a:r>
            <a:r>
              <a:rPr>
                <a:solidFill>
                  <a:srgbClr val="4F81BD"/>
                </a:solidFill>
              </a:rPr>
              <a:t>r</a:t>
            </a:r>
            <a:r>
              <a:t> == </a:t>
            </a:r>
            <a:r>
              <a:rPr>
                <a:solidFill>
                  <a:srgbClr val="F79646"/>
                </a:solidFill>
              </a:rPr>
              <a:t>s</a:t>
            </a:r>
            <a:r>
              <a:t>) {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// Inner loop over 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yield</a:t>
            </a:r>
            <a:r>
              <a:t> &lt;</a:t>
            </a:r>
            <a:r>
              <a:rPr>
                <a:solidFill>
                  <a:srgbClr val="4F81BD"/>
                </a:solidFill>
              </a:rPr>
              <a:t>r</a:t>
            </a:r>
            <a:r>
              <a:t>, </a:t>
            </a:r>
            <a:r>
              <a:rPr>
                <a:solidFill>
                  <a:srgbClr val="F79646"/>
                </a:solidFill>
              </a:rPr>
              <a:t>s</a:t>
            </a:r>
            <a:r>
              <a:t>&gt;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reset</a:t>
            </a:r>
            <a:r>
              <a:t> </a:t>
            </a:r>
            <a:r>
              <a:rPr>
                <a:solidFill>
                  <a:srgbClr val="F79646"/>
                </a:solidFill>
              </a:rPr>
              <a:t>s</a:t>
            </a:r>
            <a:r>
              <a:t> to mark</a:t>
            </a:r>
            <a:endParaRPr>
              <a:solidFill>
                <a:srgbClr val="CF0E30"/>
              </a:solidFill>
            </a:endParaRP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advance</a:t>
            </a:r>
            <a:r>
              <a:t> </a:t>
            </a:r>
            <a:r>
              <a:rPr>
                <a:solidFill>
                  <a:srgbClr val="4F81BD"/>
                </a:solidFill>
              </a:rPr>
              <a:t>r</a:t>
            </a:r>
            <a:r>
              <a:t>   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928" name="Shape 928"/>
          <p:cNvSpPr/>
          <p:nvPr/>
        </p:nvSpPr>
        <p:spPr>
          <a:xfrm rot="10800000">
            <a:off x="8623299" y="2655649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929" name="Table 929"/>
          <p:cNvGraphicFramePr/>
          <p:nvPr/>
        </p:nvGraphicFramePr>
        <p:xfrm>
          <a:off x="5341141" y="4270931"/>
          <a:ext cx="2759869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27041"/>
                <a:gridCol w="1066414"/>
                <a:gridCol w="1066414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sname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bid</a:t>
                      </a:r>
                    </a:p>
                  </a:txBody>
                  <a:tcPr marL="45720" marR="45720" horzOverflow="overflow"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103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yuppy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 marL="45720" marR="45720" horzOverflow="overflow">
                    <a:solidFill>
                      <a:srgbClr val="E8CF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lubber2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 marL="45720" marR="45720" horzOverflow="overflow">
                    <a:solidFill>
                      <a:srgbClr val="F4E8E8"/>
                    </a:solidFill>
                  </a:tcPr>
                </a:tc>
              </a:tr>
            </a:tbl>
          </a:graphicData>
        </a:graphic>
      </p:graphicFrame>
      <p:sp>
        <p:nvSpPr>
          <p:cNvPr id="930" name="Shape 930"/>
          <p:cNvSpPr/>
          <p:nvPr/>
        </p:nvSpPr>
        <p:spPr>
          <a:xfrm>
            <a:off x="6874668" y="3005694"/>
            <a:ext cx="294483" cy="16430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A2F2C"/>
              </a:gs>
              <a:gs pos="80000">
                <a:srgbClr val="CA3E3A"/>
              </a:gs>
              <a:gs pos="100000">
                <a:srgbClr val="CE3B37"/>
              </a:gs>
            </a:gsLst>
            <a:lin ang="16200000"/>
          </a:gradFill>
          <a:ln>
            <a:solidFill>
              <a:srgbClr val="BE4B4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1303774" y="5526494"/>
            <a:ext cx="3275458" cy="572187"/>
          </a:xfrm>
          <a:prstGeom prst="rect">
            <a:avLst/>
          </a:prstGeom>
          <a:gradFill>
            <a:gsLst>
              <a:gs pos="0">
                <a:srgbClr val="AD3A38"/>
              </a:gs>
              <a:gs pos="80000">
                <a:srgbClr val="E44D4A"/>
              </a:gs>
              <a:gs pos="100000">
                <a:srgbClr val="E84A48"/>
              </a:gs>
            </a:gsLst>
            <a:lin ang="16200000"/>
          </a:gradFill>
          <a:ln>
            <a:solidFill>
              <a:srgbClr val="D75C5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What is the cost?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xfrm>
            <a:off x="93315" y="-116594"/>
            <a:ext cx="7770811" cy="1143001"/>
          </a:xfrm>
          <a:prstGeom prst="rect">
            <a:avLst/>
          </a:prstGeom>
        </p:spPr>
        <p:txBody>
          <a:bodyPr/>
          <a:lstStyle/>
          <a:p>
            <a:r>
              <a:t>Cost of Sort-Merge Join</a:t>
            </a:r>
          </a:p>
        </p:txBody>
      </p:sp>
      <p:sp>
        <p:nvSpPr>
          <p:cNvPr id="934" name="Shape 934"/>
          <p:cNvSpPr>
            <a:spLocks noGrp="1"/>
          </p:cNvSpPr>
          <p:nvPr>
            <p:ph type="body" idx="1"/>
          </p:nvPr>
        </p:nvSpPr>
        <p:spPr>
          <a:xfrm>
            <a:off x="399741" y="3097858"/>
            <a:ext cx="7772401" cy="383857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t>Cost:  Sort </a:t>
            </a:r>
            <a:r>
              <a:rPr>
                <a:solidFill>
                  <a:srgbClr val="8064A2"/>
                </a:solidFill>
              </a:rPr>
              <a:t>R</a:t>
            </a:r>
            <a:r>
              <a:t> + Sort </a:t>
            </a:r>
            <a:r>
              <a:rPr>
                <a:solidFill>
                  <a:srgbClr val="F79646"/>
                </a:solidFill>
              </a:rPr>
              <a:t>S</a:t>
            </a:r>
            <a:r>
              <a:t> + ([</a:t>
            </a:r>
            <a:r>
              <a:rPr>
                <a:solidFill>
                  <a:srgbClr val="8064A2"/>
                </a:solidFill>
              </a:rPr>
              <a:t>R</a:t>
            </a:r>
            <a:r>
              <a:t>]+[</a:t>
            </a:r>
            <a:r>
              <a:rPr>
                <a:solidFill>
                  <a:srgbClr val="F79646"/>
                </a:solidFill>
              </a:rPr>
              <a:t>S</a:t>
            </a:r>
            <a:r>
              <a:t>])</a:t>
            </a:r>
          </a:p>
          <a:p>
            <a:pPr marL="742950" lvl="1" indent="-285750">
              <a:spcBef>
                <a:spcPts val="400"/>
              </a:spcBef>
              <a:defRPr sz="2000">
                <a:solidFill>
                  <a:srgbClr val="000000"/>
                </a:solidFill>
              </a:defRPr>
            </a:pPr>
            <a:r>
              <a:t>But in worst case, last term could be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]*[</a:t>
            </a:r>
            <a:r>
              <a:rPr>
                <a:solidFill>
                  <a:srgbClr val="F79646"/>
                </a:solidFill>
              </a:rPr>
              <a:t>S</a:t>
            </a:r>
            <a:r>
              <a:t>]  (very unlikely!)</a:t>
            </a:r>
            <a:endParaRPr sz="2800"/>
          </a:p>
          <a:p>
            <a:pPr marL="742950" lvl="1" indent="-285750">
              <a:spcBef>
                <a:spcPts val="400"/>
              </a:spcBef>
              <a:defRPr sz="2000">
                <a:solidFill>
                  <a:srgbClr val="000000"/>
                </a:solidFill>
              </a:defRPr>
            </a:pPr>
            <a:r>
              <a:t>Q: what is worst case?</a:t>
            </a:r>
            <a:endParaRPr sz="2800"/>
          </a:p>
          <a:p>
            <a:pPr marL="400050" indent="-400050"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rPr sz="2800"/>
              <a:t>Question: How big does the buffer have to be to sort both R and S in two passes each?</a:t>
            </a:r>
          </a:p>
        </p:txBody>
      </p:sp>
      <p:sp>
        <p:nvSpPr>
          <p:cNvPr id="935" name="Shape 935"/>
          <p:cNvSpPr/>
          <p:nvPr/>
        </p:nvSpPr>
        <p:spPr>
          <a:xfrm>
            <a:off x="5671990" y="6145786"/>
            <a:ext cx="3460510" cy="7307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]=1000,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=100, 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100,000</a:t>
            </a:r>
            <a:endParaRPr>
              <a:solidFill>
                <a:srgbClr val="CF0E30"/>
              </a:solidFill>
            </a:endParaRPr>
          </a:p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F79646"/>
                </a:solidFill>
              </a:rPr>
              <a:t>S</a:t>
            </a:r>
            <a:r>
              <a:t>]=500, p</a:t>
            </a:r>
            <a:r>
              <a:rPr baseline="-25000">
                <a:solidFill>
                  <a:srgbClr val="F79646"/>
                </a:solidFill>
              </a:rPr>
              <a:t>S</a:t>
            </a:r>
            <a:r>
              <a:t>=80, |</a:t>
            </a:r>
            <a:r>
              <a:rPr>
                <a:solidFill>
                  <a:srgbClr val="F79646"/>
                </a:solidFill>
              </a:rPr>
              <a:t>S</a:t>
            </a:r>
            <a:r>
              <a:t>| = 40,000</a:t>
            </a:r>
          </a:p>
        </p:txBody>
      </p:sp>
      <p:grpSp>
        <p:nvGrpSpPr>
          <p:cNvPr id="1006" name="Group 1006"/>
          <p:cNvGrpSpPr/>
          <p:nvPr/>
        </p:nvGrpSpPr>
        <p:grpSpPr>
          <a:xfrm>
            <a:off x="-47405" y="1280517"/>
            <a:ext cx="931927" cy="1185418"/>
            <a:chOff x="0" y="0"/>
            <a:chExt cx="931925" cy="1185416"/>
          </a:xfrm>
        </p:grpSpPr>
        <p:grpSp>
          <p:nvGrpSpPr>
            <p:cNvPr id="952" name="Group 952"/>
            <p:cNvGrpSpPr/>
            <p:nvPr/>
          </p:nvGrpSpPr>
          <p:grpSpPr>
            <a:xfrm>
              <a:off x="303102" y="634400"/>
              <a:ext cx="274946" cy="551017"/>
              <a:chOff x="0" y="0"/>
              <a:chExt cx="274945" cy="551016"/>
            </a:xfrm>
          </p:grpSpPr>
          <p:grpSp>
            <p:nvGrpSpPr>
              <p:cNvPr id="939" name="Group 939"/>
              <p:cNvGrpSpPr/>
              <p:nvPr/>
            </p:nvGrpSpPr>
            <p:grpSpPr>
              <a:xfrm>
                <a:off x="-1" y="-1"/>
                <a:ext cx="274947" cy="551018"/>
                <a:chOff x="0" y="0"/>
                <a:chExt cx="274945" cy="551016"/>
              </a:xfrm>
            </p:grpSpPr>
            <p:sp>
              <p:nvSpPr>
                <p:cNvPr id="936" name="Shape 936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37" name="Shape 937"/>
                <p:cNvSpPr/>
                <p:nvPr/>
              </p:nvSpPr>
              <p:spPr>
                <a:xfrm>
                  <a:off x="229120" y="505191"/>
                  <a:ext cx="45826" cy="45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38" name="Shape 938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20163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804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42" name="Group 942"/>
              <p:cNvGrpSpPr/>
              <p:nvPr/>
            </p:nvGrpSpPr>
            <p:grpSpPr>
              <a:xfrm>
                <a:off x="20577" y="31047"/>
                <a:ext cx="227619" cy="79893"/>
                <a:chOff x="0" y="0"/>
                <a:chExt cx="227617" cy="79891"/>
              </a:xfrm>
            </p:grpSpPr>
            <p:sp>
              <p:nvSpPr>
                <p:cNvPr id="940" name="Shape 940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45" name="Group 945"/>
              <p:cNvGrpSpPr/>
              <p:nvPr/>
            </p:nvGrpSpPr>
            <p:grpSpPr>
              <a:xfrm>
                <a:off x="20577" y="166508"/>
                <a:ext cx="227619" cy="79893"/>
                <a:chOff x="0" y="0"/>
                <a:chExt cx="227617" cy="79891"/>
              </a:xfrm>
            </p:grpSpPr>
            <p:sp>
              <p:nvSpPr>
                <p:cNvPr id="943" name="Shape 943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48" name="Group 948"/>
              <p:cNvGrpSpPr/>
              <p:nvPr/>
            </p:nvGrpSpPr>
            <p:grpSpPr>
              <a:xfrm>
                <a:off x="20577" y="301970"/>
                <a:ext cx="227619" cy="79893"/>
                <a:chOff x="0" y="0"/>
                <a:chExt cx="227617" cy="79891"/>
              </a:xfrm>
            </p:grpSpPr>
            <p:sp>
              <p:nvSpPr>
                <p:cNvPr id="946" name="Shape 946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51" name="Group 951"/>
              <p:cNvGrpSpPr/>
              <p:nvPr/>
            </p:nvGrpSpPr>
            <p:grpSpPr>
              <a:xfrm>
                <a:off x="20577" y="437431"/>
                <a:ext cx="227619" cy="79893"/>
                <a:chOff x="0" y="0"/>
                <a:chExt cx="227617" cy="79891"/>
              </a:xfrm>
            </p:grpSpPr>
            <p:sp>
              <p:nvSpPr>
                <p:cNvPr id="949" name="Shape 949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969" name="Group 969"/>
            <p:cNvGrpSpPr/>
            <p:nvPr/>
          </p:nvGrpSpPr>
          <p:grpSpPr>
            <a:xfrm>
              <a:off x="656979" y="634400"/>
              <a:ext cx="274947" cy="551017"/>
              <a:chOff x="0" y="0"/>
              <a:chExt cx="274945" cy="551016"/>
            </a:xfrm>
          </p:grpSpPr>
          <p:grpSp>
            <p:nvGrpSpPr>
              <p:cNvPr id="956" name="Group 956"/>
              <p:cNvGrpSpPr/>
              <p:nvPr/>
            </p:nvGrpSpPr>
            <p:grpSpPr>
              <a:xfrm>
                <a:off x="-1" y="-1"/>
                <a:ext cx="274947" cy="551018"/>
                <a:chOff x="0" y="0"/>
                <a:chExt cx="274945" cy="551016"/>
              </a:xfrm>
            </p:grpSpPr>
            <p:sp>
              <p:nvSpPr>
                <p:cNvPr id="953" name="Shape 953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229120" y="505191"/>
                  <a:ext cx="45826" cy="45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20163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804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59" name="Group 959"/>
              <p:cNvGrpSpPr/>
              <p:nvPr/>
            </p:nvGrpSpPr>
            <p:grpSpPr>
              <a:xfrm>
                <a:off x="20577" y="31605"/>
                <a:ext cx="227619" cy="79893"/>
                <a:chOff x="0" y="0"/>
                <a:chExt cx="227617" cy="79891"/>
              </a:xfrm>
            </p:grpSpPr>
            <p:sp>
              <p:nvSpPr>
                <p:cNvPr id="957" name="Shape 957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62" name="Group 962"/>
              <p:cNvGrpSpPr/>
              <p:nvPr/>
            </p:nvGrpSpPr>
            <p:grpSpPr>
              <a:xfrm>
                <a:off x="20577" y="167066"/>
                <a:ext cx="227619" cy="79893"/>
                <a:chOff x="0" y="0"/>
                <a:chExt cx="227617" cy="79891"/>
              </a:xfrm>
            </p:grpSpPr>
            <p:sp>
              <p:nvSpPr>
                <p:cNvPr id="960" name="Shape 960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1" name="Shape 961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65" name="Group 965"/>
              <p:cNvGrpSpPr/>
              <p:nvPr/>
            </p:nvGrpSpPr>
            <p:grpSpPr>
              <a:xfrm>
                <a:off x="20577" y="302527"/>
                <a:ext cx="227619" cy="79893"/>
                <a:chOff x="0" y="0"/>
                <a:chExt cx="227617" cy="79891"/>
              </a:xfrm>
            </p:grpSpPr>
            <p:sp>
              <p:nvSpPr>
                <p:cNvPr id="963" name="Shape 963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68" name="Group 968"/>
              <p:cNvGrpSpPr/>
              <p:nvPr/>
            </p:nvGrpSpPr>
            <p:grpSpPr>
              <a:xfrm>
                <a:off x="20577" y="437988"/>
                <a:ext cx="227619" cy="79893"/>
                <a:chOff x="0" y="0"/>
                <a:chExt cx="227617" cy="79891"/>
              </a:xfrm>
            </p:grpSpPr>
            <p:sp>
              <p:nvSpPr>
                <p:cNvPr id="966" name="Shape 966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986" name="Group 986"/>
            <p:cNvGrpSpPr/>
            <p:nvPr/>
          </p:nvGrpSpPr>
          <p:grpSpPr>
            <a:xfrm>
              <a:off x="645713" y="0"/>
              <a:ext cx="274946" cy="551017"/>
              <a:chOff x="0" y="0"/>
              <a:chExt cx="274945" cy="551016"/>
            </a:xfrm>
          </p:grpSpPr>
          <p:grpSp>
            <p:nvGrpSpPr>
              <p:cNvPr id="973" name="Group 973"/>
              <p:cNvGrpSpPr/>
              <p:nvPr/>
            </p:nvGrpSpPr>
            <p:grpSpPr>
              <a:xfrm>
                <a:off x="-1" y="-1"/>
                <a:ext cx="274947" cy="551018"/>
                <a:chOff x="0" y="0"/>
                <a:chExt cx="274945" cy="551016"/>
              </a:xfrm>
            </p:grpSpPr>
            <p:sp>
              <p:nvSpPr>
                <p:cNvPr id="970" name="Shape 970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229120" y="505191"/>
                  <a:ext cx="45826" cy="45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20163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804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76" name="Group 976"/>
              <p:cNvGrpSpPr/>
              <p:nvPr/>
            </p:nvGrpSpPr>
            <p:grpSpPr>
              <a:xfrm>
                <a:off x="20577" y="31047"/>
                <a:ext cx="227619" cy="79893"/>
                <a:chOff x="0" y="0"/>
                <a:chExt cx="227617" cy="79891"/>
              </a:xfrm>
            </p:grpSpPr>
            <p:sp>
              <p:nvSpPr>
                <p:cNvPr id="974" name="Shape 974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75" name="Shape 975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79" name="Group 979"/>
              <p:cNvGrpSpPr/>
              <p:nvPr/>
            </p:nvGrpSpPr>
            <p:grpSpPr>
              <a:xfrm>
                <a:off x="20577" y="166508"/>
                <a:ext cx="227619" cy="79893"/>
                <a:chOff x="0" y="0"/>
                <a:chExt cx="227617" cy="79891"/>
              </a:xfrm>
            </p:grpSpPr>
            <p:sp>
              <p:nvSpPr>
                <p:cNvPr id="977" name="Shape 977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82" name="Group 982"/>
              <p:cNvGrpSpPr/>
              <p:nvPr/>
            </p:nvGrpSpPr>
            <p:grpSpPr>
              <a:xfrm>
                <a:off x="20577" y="301970"/>
                <a:ext cx="227619" cy="79893"/>
                <a:chOff x="0" y="0"/>
                <a:chExt cx="227617" cy="79891"/>
              </a:xfrm>
            </p:grpSpPr>
            <p:sp>
              <p:nvSpPr>
                <p:cNvPr id="980" name="Shape 980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85" name="Group 985"/>
              <p:cNvGrpSpPr/>
              <p:nvPr/>
            </p:nvGrpSpPr>
            <p:grpSpPr>
              <a:xfrm>
                <a:off x="20577" y="437431"/>
                <a:ext cx="227619" cy="79893"/>
                <a:chOff x="0" y="0"/>
                <a:chExt cx="227617" cy="79891"/>
              </a:xfrm>
            </p:grpSpPr>
            <p:sp>
              <p:nvSpPr>
                <p:cNvPr id="983" name="Shape 983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003" name="Group 1003"/>
            <p:cNvGrpSpPr/>
            <p:nvPr/>
          </p:nvGrpSpPr>
          <p:grpSpPr>
            <a:xfrm>
              <a:off x="303104" y="0"/>
              <a:ext cx="274947" cy="551017"/>
              <a:chOff x="0" y="0"/>
              <a:chExt cx="274945" cy="551016"/>
            </a:xfrm>
          </p:grpSpPr>
          <p:grpSp>
            <p:nvGrpSpPr>
              <p:cNvPr id="990" name="Group 990"/>
              <p:cNvGrpSpPr/>
              <p:nvPr/>
            </p:nvGrpSpPr>
            <p:grpSpPr>
              <a:xfrm>
                <a:off x="-1" y="-1"/>
                <a:ext cx="274947" cy="551018"/>
                <a:chOff x="0" y="0"/>
                <a:chExt cx="274945" cy="551016"/>
              </a:xfrm>
            </p:grpSpPr>
            <p:sp>
              <p:nvSpPr>
                <p:cNvPr id="987" name="Shape 987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229120" y="505191"/>
                  <a:ext cx="45826" cy="45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20163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804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93" name="Group 993"/>
              <p:cNvGrpSpPr/>
              <p:nvPr/>
            </p:nvGrpSpPr>
            <p:grpSpPr>
              <a:xfrm>
                <a:off x="20577" y="31605"/>
                <a:ext cx="227619" cy="79893"/>
                <a:chOff x="0" y="0"/>
                <a:chExt cx="227617" cy="79891"/>
              </a:xfrm>
            </p:grpSpPr>
            <p:sp>
              <p:nvSpPr>
                <p:cNvPr id="991" name="Shape 991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96" name="Group 996"/>
              <p:cNvGrpSpPr/>
              <p:nvPr/>
            </p:nvGrpSpPr>
            <p:grpSpPr>
              <a:xfrm>
                <a:off x="20577" y="167066"/>
                <a:ext cx="227619" cy="79893"/>
                <a:chOff x="0" y="0"/>
                <a:chExt cx="227617" cy="79891"/>
              </a:xfrm>
            </p:grpSpPr>
            <p:sp>
              <p:nvSpPr>
                <p:cNvPr id="994" name="Shape 994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99" name="Group 999"/>
              <p:cNvGrpSpPr/>
              <p:nvPr/>
            </p:nvGrpSpPr>
            <p:grpSpPr>
              <a:xfrm>
                <a:off x="20577" y="302527"/>
                <a:ext cx="227619" cy="79893"/>
                <a:chOff x="0" y="0"/>
                <a:chExt cx="227617" cy="79891"/>
              </a:xfrm>
            </p:grpSpPr>
            <p:sp>
              <p:nvSpPr>
                <p:cNvPr id="997" name="Shape 997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002" name="Group 1002"/>
              <p:cNvGrpSpPr/>
              <p:nvPr/>
            </p:nvGrpSpPr>
            <p:grpSpPr>
              <a:xfrm>
                <a:off x="20577" y="437988"/>
                <a:ext cx="227619" cy="79893"/>
                <a:chOff x="0" y="0"/>
                <a:chExt cx="227617" cy="79891"/>
              </a:xfrm>
            </p:grpSpPr>
            <p:sp>
              <p:nvSpPr>
                <p:cNvPr id="1000" name="Shape 1000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01" name="Shape 1001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1004" name="Shape 1004"/>
            <p:cNvSpPr/>
            <p:nvPr/>
          </p:nvSpPr>
          <p:spPr>
            <a:xfrm>
              <a:off x="4655" y="63869"/>
              <a:ext cx="250852" cy="32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b="1">
                  <a:solidFill>
                    <a:srgbClr val="4472C4"/>
                  </a:solidFill>
                </a:defRPr>
              </a:lvl1pPr>
            </a:lstStyle>
            <a:p>
              <a:r>
                <a:t>R</a:t>
              </a: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-1" y="705392"/>
              <a:ext cx="236018" cy="32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b="1">
                  <a:solidFill>
                    <a:srgbClr val="ED7D31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grpSp>
        <p:nvGrpSpPr>
          <p:cNvPr id="1009" name="Group 1009"/>
          <p:cNvGrpSpPr/>
          <p:nvPr/>
        </p:nvGrpSpPr>
        <p:grpSpPr>
          <a:xfrm>
            <a:off x="8677668" y="1575941"/>
            <a:ext cx="444119" cy="594571"/>
            <a:chOff x="0" y="0"/>
            <a:chExt cx="444117" cy="594570"/>
          </a:xfrm>
        </p:grpSpPr>
        <p:sp>
          <p:nvSpPr>
            <p:cNvPr id="1007" name="Shape 1007"/>
            <p:cNvSpPr/>
            <p:nvPr/>
          </p:nvSpPr>
          <p:spPr>
            <a:xfrm>
              <a:off x="0" y="0"/>
              <a:ext cx="444118" cy="594571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9A2F2C"/>
                </a:gs>
                <a:gs pos="80000">
                  <a:srgbClr val="CA3E3A"/>
                </a:gs>
                <a:gs pos="100000">
                  <a:srgbClr val="CE3B37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0" y="148642"/>
              <a:ext cx="33308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1010" name="Shape 1010"/>
          <p:cNvSpPr/>
          <p:nvPr/>
        </p:nvSpPr>
        <p:spPr>
          <a:xfrm>
            <a:off x="2730743" y="2694254"/>
            <a:ext cx="1379830" cy="314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t>Sorting Phase</a:t>
            </a:r>
          </a:p>
        </p:txBody>
      </p:sp>
      <p:sp>
        <p:nvSpPr>
          <p:cNvPr id="1011" name="Shape 1011"/>
          <p:cNvSpPr/>
          <p:nvPr/>
        </p:nvSpPr>
        <p:spPr>
          <a:xfrm rot="5400000">
            <a:off x="3390391" y="-457162"/>
            <a:ext cx="163257" cy="619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21"/>
                  <a:pt x="10800" y="47"/>
                </a:cubicBezTo>
                <a:lnTo>
                  <a:pt x="10800" y="10753"/>
                </a:lnTo>
                <a:cubicBezTo>
                  <a:pt x="10800" y="10779"/>
                  <a:pt x="15635" y="10800"/>
                  <a:pt x="21600" y="10800"/>
                </a:cubicBezTo>
                <a:cubicBezTo>
                  <a:pt x="15635" y="10800"/>
                  <a:pt x="10800" y="10821"/>
                  <a:pt x="10800" y="10847"/>
                </a:cubicBezTo>
                <a:lnTo>
                  <a:pt x="10800" y="21553"/>
                </a:lnTo>
                <a:cubicBezTo>
                  <a:pt x="10800" y="21579"/>
                  <a:pt x="5965" y="216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6763114" y="2724042"/>
            <a:ext cx="1464565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t>Merging Phase</a:t>
            </a:r>
          </a:p>
        </p:txBody>
      </p:sp>
      <p:sp>
        <p:nvSpPr>
          <p:cNvPr id="1013" name="Shape 1013"/>
          <p:cNvSpPr/>
          <p:nvPr/>
        </p:nvSpPr>
        <p:spPr>
          <a:xfrm rot="5400000">
            <a:off x="7519999" y="1672016"/>
            <a:ext cx="163257" cy="1942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68"/>
                  <a:pt x="10800" y="151"/>
                </a:cubicBezTo>
                <a:lnTo>
                  <a:pt x="10800" y="10649"/>
                </a:lnTo>
                <a:cubicBezTo>
                  <a:pt x="10800" y="10732"/>
                  <a:pt x="15635" y="10800"/>
                  <a:pt x="21600" y="10800"/>
                </a:cubicBezTo>
                <a:cubicBezTo>
                  <a:pt x="15635" y="10800"/>
                  <a:pt x="10800" y="10868"/>
                  <a:pt x="10800" y="10951"/>
                </a:cubicBezTo>
                <a:lnTo>
                  <a:pt x="10800" y="21449"/>
                </a:lnTo>
                <a:cubicBezTo>
                  <a:pt x="10800" y="21532"/>
                  <a:pt x="5965" y="216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7" name="Group 1027"/>
          <p:cNvGrpSpPr/>
          <p:nvPr/>
        </p:nvGrpSpPr>
        <p:grpSpPr>
          <a:xfrm>
            <a:off x="1687034" y="1242855"/>
            <a:ext cx="812581" cy="1260745"/>
            <a:chOff x="0" y="0"/>
            <a:chExt cx="812579" cy="1260743"/>
          </a:xfrm>
        </p:grpSpPr>
        <p:grpSp>
          <p:nvGrpSpPr>
            <p:cNvPr id="1016" name="Group 1016"/>
            <p:cNvGrpSpPr/>
            <p:nvPr/>
          </p:nvGrpSpPr>
          <p:grpSpPr>
            <a:xfrm>
              <a:off x="-1" y="0"/>
              <a:ext cx="812581" cy="1260744"/>
              <a:chOff x="0" y="0"/>
              <a:chExt cx="812579" cy="1260743"/>
            </a:xfrm>
          </p:grpSpPr>
          <p:sp>
            <p:nvSpPr>
              <p:cNvPr id="1014" name="Shape 1014"/>
              <p:cNvSpPr/>
              <p:nvPr/>
            </p:nvSpPr>
            <p:spPr>
              <a:xfrm>
                <a:off x="-1" y="0"/>
                <a:ext cx="812581" cy="1260744"/>
              </a:xfrm>
              <a:prstGeom prst="rect">
                <a:avLst/>
              </a:prstGeom>
              <a:gradFill flip="none" rotWithShape="1"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-1" y="0"/>
                <a:ext cx="812581" cy="351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In Memory</a:t>
                </a:r>
              </a:p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Sort</a:t>
                </a:r>
              </a:p>
            </p:txBody>
          </p:sp>
        </p:grpSp>
        <p:grpSp>
          <p:nvGrpSpPr>
            <p:cNvPr id="1026" name="Group 1026"/>
            <p:cNvGrpSpPr/>
            <p:nvPr/>
          </p:nvGrpSpPr>
          <p:grpSpPr>
            <a:xfrm>
              <a:off x="64254" y="429998"/>
              <a:ext cx="684071" cy="795483"/>
              <a:chOff x="0" y="0"/>
              <a:chExt cx="684070" cy="795482"/>
            </a:xfrm>
          </p:grpSpPr>
          <p:grpSp>
            <p:nvGrpSpPr>
              <p:cNvPr id="1019" name="Group 1019"/>
              <p:cNvGrpSpPr/>
              <p:nvPr/>
            </p:nvGrpSpPr>
            <p:grpSpPr>
              <a:xfrm>
                <a:off x="-1" y="0"/>
                <a:ext cx="684072" cy="546828"/>
                <a:chOff x="0" y="0"/>
                <a:chExt cx="684070" cy="546826"/>
              </a:xfrm>
            </p:grpSpPr>
            <p:sp>
              <p:nvSpPr>
                <p:cNvPr id="1017" name="Shape 1017"/>
                <p:cNvSpPr/>
                <p:nvPr/>
              </p:nvSpPr>
              <p:spPr>
                <a:xfrm>
                  <a:off x="-1" y="0"/>
                  <a:ext cx="684072" cy="54682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-1" y="89593"/>
                  <a:ext cx="684072" cy="367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B – 2 Buffers</a:t>
                  </a:r>
                </a:p>
              </p:txBody>
            </p:sp>
          </p:grpSp>
          <p:grpSp>
            <p:nvGrpSpPr>
              <p:cNvPr id="1022" name="Group 1022"/>
              <p:cNvGrpSpPr/>
              <p:nvPr/>
            </p:nvGrpSpPr>
            <p:grpSpPr>
              <a:xfrm>
                <a:off x="-1" y="568905"/>
                <a:ext cx="312080" cy="226579"/>
                <a:chOff x="0" y="0"/>
                <a:chExt cx="312079" cy="226578"/>
              </a:xfrm>
            </p:grpSpPr>
            <p:sp>
              <p:nvSpPr>
                <p:cNvPr id="1020" name="Shape 1020"/>
                <p:cNvSpPr/>
                <p:nvPr/>
              </p:nvSpPr>
              <p:spPr>
                <a:xfrm>
                  <a:off x="-1" y="-1"/>
                  <a:ext cx="312081" cy="2265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-1" y="45039"/>
                  <a:ext cx="312081" cy="1365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Buffer</a:t>
                  </a:r>
                </a:p>
              </p:txBody>
            </p:sp>
          </p:grpSp>
          <p:grpSp>
            <p:nvGrpSpPr>
              <p:cNvPr id="1025" name="Group 1025"/>
              <p:cNvGrpSpPr/>
              <p:nvPr/>
            </p:nvGrpSpPr>
            <p:grpSpPr>
              <a:xfrm>
                <a:off x="368514" y="568905"/>
                <a:ext cx="312080" cy="226579"/>
                <a:chOff x="0" y="0"/>
                <a:chExt cx="312079" cy="226578"/>
              </a:xfrm>
            </p:grpSpPr>
            <p:sp>
              <p:nvSpPr>
                <p:cNvPr id="1023" name="Shape 1023"/>
                <p:cNvSpPr/>
                <p:nvPr/>
              </p:nvSpPr>
              <p:spPr>
                <a:xfrm>
                  <a:off x="-1" y="-1"/>
                  <a:ext cx="312081" cy="2265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-1" y="45039"/>
                  <a:ext cx="312081" cy="1365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Buffer</a:t>
                  </a:r>
                </a:p>
              </p:txBody>
            </p:sp>
          </p:grpSp>
        </p:grpSp>
      </p:grpSp>
      <p:grpSp>
        <p:nvGrpSpPr>
          <p:cNvPr id="1038" name="Group 1038"/>
          <p:cNvGrpSpPr/>
          <p:nvPr/>
        </p:nvGrpSpPr>
        <p:grpSpPr>
          <a:xfrm>
            <a:off x="4759985" y="1242855"/>
            <a:ext cx="783145" cy="1260745"/>
            <a:chOff x="0" y="0"/>
            <a:chExt cx="783144" cy="1260743"/>
          </a:xfrm>
        </p:grpSpPr>
        <p:grpSp>
          <p:nvGrpSpPr>
            <p:cNvPr id="1030" name="Group 1030"/>
            <p:cNvGrpSpPr/>
            <p:nvPr/>
          </p:nvGrpSpPr>
          <p:grpSpPr>
            <a:xfrm>
              <a:off x="-1" y="0"/>
              <a:ext cx="783146" cy="1260744"/>
              <a:chOff x="0" y="0"/>
              <a:chExt cx="783144" cy="1260743"/>
            </a:xfrm>
          </p:grpSpPr>
          <p:sp>
            <p:nvSpPr>
              <p:cNvPr id="1028" name="Shape 1028"/>
              <p:cNvSpPr/>
              <p:nvPr/>
            </p:nvSpPr>
            <p:spPr>
              <a:xfrm>
                <a:off x="-1" y="0"/>
                <a:ext cx="783146" cy="1260744"/>
              </a:xfrm>
              <a:prstGeom prst="rect">
                <a:avLst/>
              </a:prstGeom>
              <a:gradFill flip="none" rotWithShape="1"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-1" y="0"/>
                <a:ext cx="783146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Merge</a:t>
                </a:r>
              </a:p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Runs</a:t>
                </a:r>
              </a:p>
            </p:txBody>
          </p:sp>
        </p:grpSp>
        <p:grpSp>
          <p:nvGrpSpPr>
            <p:cNvPr id="1037" name="Group 1037"/>
            <p:cNvGrpSpPr/>
            <p:nvPr/>
          </p:nvGrpSpPr>
          <p:grpSpPr>
            <a:xfrm>
              <a:off x="61926" y="429998"/>
              <a:ext cx="659291" cy="795483"/>
              <a:chOff x="0" y="0"/>
              <a:chExt cx="659290" cy="795482"/>
            </a:xfrm>
          </p:grpSpPr>
          <p:grpSp>
            <p:nvGrpSpPr>
              <p:cNvPr id="1033" name="Group 1033"/>
              <p:cNvGrpSpPr/>
              <p:nvPr/>
            </p:nvGrpSpPr>
            <p:grpSpPr>
              <a:xfrm>
                <a:off x="-1" y="568905"/>
                <a:ext cx="655940" cy="226579"/>
                <a:chOff x="0" y="0"/>
                <a:chExt cx="655938" cy="226578"/>
              </a:xfrm>
            </p:grpSpPr>
            <p:sp>
              <p:nvSpPr>
                <p:cNvPr id="1031" name="Shape 1031"/>
                <p:cNvSpPr/>
                <p:nvPr/>
              </p:nvSpPr>
              <p:spPr>
                <a:xfrm>
                  <a:off x="-1" y="-1"/>
                  <a:ext cx="655940" cy="2265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-1" y="45039"/>
                  <a:ext cx="655940" cy="1365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Out Buffer</a:t>
                  </a:r>
                </a:p>
              </p:txBody>
            </p:sp>
          </p:grpSp>
          <p:grpSp>
            <p:nvGrpSpPr>
              <p:cNvPr id="1036" name="Group 1036"/>
              <p:cNvGrpSpPr/>
              <p:nvPr/>
            </p:nvGrpSpPr>
            <p:grpSpPr>
              <a:xfrm>
                <a:off x="0" y="0"/>
                <a:ext cx="659290" cy="546828"/>
                <a:chOff x="0" y="0"/>
                <a:chExt cx="659289" cy="546826"/>
              </a:xfrm>
            </p:grpSpPr>
            <p:sp>
              <p:nvSpPr>
                <p:cNvPr id="1034" name="Shape 1034"/>
                <p:cNvSpPr/>
                <p:nvPr/>
              </p:nvSpPr>
              <p:spPr>
                <a:xfrm>
                  <a:off x="0" y="0"/>
                  <a:ext cx="659290" cy="54682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35" name="Shape 1035"/>
                <p:cNvSpPr/>
                <p:nvPr/>
              </p:nvSpPr>
              <p:spPr>
                <a:xfrm>
                  <a:off x="0" y="19743"/>
                  <a:ext cx="659290" cy="507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B – 1 </a:t>
                  </a:r>
                  <a:endParaRPr>
                    <a:solidFill>
                      <a:srgbClr val="CF0E30"/>
                    </a:solidFill>
                  </a:endParaRPr>
                </a:p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Input</a:t>
                  </a:r>
                  <a:endParaRPr>
                    <a:solidFill>
                      <a:srgbClr val="CF0E30"/>
                    </a:solidFill>
                  </a:endParaRPr>
                </a:p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Buffers</a:t>
                  </a:r>
                </a:p>
              </p:txBody>
            </p:sp>
          </p:grpSp>
        </p:grpSp>
      </p:grpSp>
      <p:grpSp>
        <p:nvGrpSpPr>
          <p:cNvPr id="1045" name="Group 1045"/>
          <p:cNvGrpSpPr/>
          <p:nvPr/>
        </p:nvGrpSpPr>
        <p:grpSpPr>
          <a:xfrm>
            <a:off x="975542" y="1262442"/>
            <a:ext cx="620473" cy="1221571"/>
            <a:chOff x="0" y="0"/>
            <a:chExt cx="620471" cy="1221570"/>
          </a:xfrm>
        </p:grpSpPr>
        <p:grpSp>
          <p:nvGrpSpPr>
            <p:cNvPr id="1041" name="Group 1041"/>
            <p:cNvGrpSpPr/>
            <p:nvPr/>
          </p:nvGrpSpPr>
          <p:grpSpPr>
            <a:xfrm>
              <a:off x="0" y="627000"/>
              <a:ext cx="618309" cy="594571"/>
              <a:chOff x="0" y="0"/>
              <a:chExt cx="618307" cy="594570"/>
            </a:xfrm>
          </p:grpSpPr>
          <p:sp>
            <p:nvSpPr>
              <p:cNvPr id="1039" name="Shape 1039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1044" name="Group 1044"/>
            <p:cNvGrpSpPr/>
            <p:nvPr/>
          </p:nvGrpSpPr>
          <p:grpSpPr>
            <a:xfrm>
              <a:off x="2164" y="-1"/>
              <a:ext cx="618309" cy="594572"/>
              <a:chOff x="0" y="0"/>
              <a:chExt cx="618307" cy="594570"/>
            </a:xfrm>
          </p:grpSpPr>
          <p:sp>
            <p:nvSpPr>
              <p:cNvPr id="1042" name="Shape 1042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</p:grpSp>
      <p:grpSp>
        <p:nvGrpSpPr>
          <p:cNvPr id="1052" name="Group 1052"/>
          <p:cNvGrpSpPr/>
          <p:nvPr/>
        </p:nvGrpSpPr>
        <p:grpSpPr>
          <a:xfrm>
            <a:off x="2590635" y="1262442"/>
            <a:ext cx="620473" cy="1221571"/>
            <a:chOff x="0" y="0"/>
            <a:chExt cx="620471" cy="1221570"/>
          </a:xfrm>
        </p:grpSpPr>
        <p:grpSp>
          <p:nvGrpSpPr>
            <p:cNvPr id="1048" name="Group 1048"/>
            <p:cNvGrpSpPr/>
            <p:nvPr/>
          </p:nvGrpSpPr>
          <p:grpSpPr>
            <a:xfrm>
              <a:off x="0" y="627000"/>
              <a:ext cx="618309" cy="594571"/>
              <a:chOff x="0" y="0"/>
              <a:chExt cx="618307" cy="594570"/>
            </a:xfrm>
          </p:grpSpPr>
          <p:sp>
            <p:nvSpPr>
              <p:cNvPr id="1046" name="Shape 1046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  <p:grpSp>
          <p:nvGrpSpPr>
            <p:cNvPr id="1051" name="Group 1051"/>
            <p:cNvGrpSpPr/>
            <p:nvPr/>
          </p:nvGrpSpPr>
          <p:grpSpPr>
            <a:xfrm>
              <a:off x="2164" y="-1"/>
              <a:ext cx="618309" cy="594572"/>
              <a:chOff x="0" y="0"/>
              <a:chExt cx="618307" cy="594570"/>
            </a:xfrm>
          </p:grpSpPr>
          <p:sp>
            <p:nvSpPr>
              <p:cNvPr id="1049" name="Shape 1049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</p:grpSp>
      <p:grpSp>
        <p:nvGrpSpPr>
          <p:cNvPr id="1059" name="Group 1059"/>
          <p:cNvGrpSpPr/>
          <p:nvPr/>
        </p:nvGrpSpPr>
        <p:grpSpPr>
          <a:xfrm>
            <a:off x="4048492" y="1262442"/>
            <a:ext cx="620473" cy="1221571"/>
            <a:chOff x="0" y="0"/>
            <a:chExt cx="620471" cy="1221570"/>
          </a:xfrm>
        </p:grpSpPr>
        <p:grpSp>
          <p:nvGrpSpPr>
            <p:cNvPr id="1055" name="Group 1055"/>
            <p:cNvGrpSpPr/>
            <p:nvPr/>
          </p:nvGrpSpPr>
          <p:grpSpPr>
            <a:xfrm>
              <a:off x="0" y="627000"/>
              <a:ext cx="618309" cy="594571"/>
              <a:chOff x="0" y="0"/>
              <a:chExt cx="618307" cy="594570"/>
            </a:xfrm>
          </p:grpSpPr>
          <p:sp>
            <p:nvSpPr>
              <p:cNvPr id="1053" name="Shape 1053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1058" name="Group 1058"/>
            <p:cNvGrpSpPr/>
            <p:nvPr/>
          </p:nvGrpSpPr>
          <p:grpSpPr>
            <a:xfrm>
              <a:off x="2164" y="-1"/>
              <a:ext cx="618309" cy="594572"/>
              <a:chOff x="0" y="0"/>
              <a:chExt cx="618307" cy="594570"/>
            </a:xfrm>
          </p:grpSpPr>
          <p:sp>
            <p:nvSpPr>
              <p:cNvPr id="1056" name="Shape 1056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</p:grpSp>
      <p:grpSp>
        <p:nvGrpSpPr>
          <p:cNvPr id="1066" name="Group 1066"/>
          <p:cNvGrpSpPr/>
          <p:nvPr/>
        </p:nvGrpSpPr>
        <p:grpSpPr>
          <a:xfrm>
            <a:off x="5634151" y="1262442"/>
            <a:ext cx="620473" cy="1221571"/>
            <a:chOff x="0" y="0"/>
            <a:chExt cx="620471" cy="1221570"/>
          </a:xfrm>
        </p:grpSpPr>
        <p:grpSp>
          <p:nvGrpSpPr>
            <p:cNvPr id="1062" name="Group 1062"/>
            <p:cNvGrpSpPr/>
            <p:nvPr/>
          </p:nvGrpSpPr>
          <p:grpSpPr>
            <a:xfrm>
              <a:off x="0" y="627000"/>
              <a:ext cx="618309" cy="594571"/>
              <a:chOff x="0" y="0"/>
              <a:chExt cx="618307" cy="594570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  <p:grpSp>
          <p:nvGrpSpPr>
            <p:cNvPr id="1065" name="Group 1065"/>
            <p:cNvGrpSpPr/>
            <p:nvPr/>
          </p:nvGrpSpPr>
          <p:grpSpPr>
            <a:xfrm>
              <a:off x="2164" y="-1"/>
              <a:ext cx="618309" cy="594572"/>
              <a:chOff x="0" y="0"/>
              <a:chExt cx="618307" cy="594570"/>
            </a:xfrm>
          </p:grpSpPr>
          <p:sp>
            <p:nvSpPr>
              <p:cNvPr id="1063" name="Shape 1063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</p:grpSp>
      <p:grpSp>
        <p:nvGrpSpPr>
          <p:cNvPr id="1111" name="Group 1111"/>
          <p:cNvGrpSpPr/>
          <p:nvPr/>
        </p:nvGrpSpPr>
        <p:grpSpPr>
          <a:xfrm>
            <a:off x="3302127" y="1242855"/>
            <a:ext cx="655345" cy="1260745"/>
            <a:chOff x="0" y="0"/>
            <a:chExt cx="655344" cy="1260743"/>
          </a:xfrm>
        </p:grpSpPr>
        <p:grpSp>
          <p:nvGrpSpPr>
            <p:cNvPr id="1070" name="Group 1070"/>
            <p:cNvGrpSpPr/>
            <p:nvPr/>
          </p:nvGrpSpPr>
          <p:grpSpPr>
            <a:xfrm>
              <a:off x="-1" y="-1"/>
              <a:ext cx="655346" cy="1260745"/>
              <a:chOff x="0" y="0"/>
              <a:chExt cx="655344" cy="1260743"/>
            </a:xfrm>
          </p:grpSpPr>
          <p:sp>
            <p:nvSpPr>
              <p:cNvPr id="1067" name="Shape 1067"/>
              <p:cNvSpPr/>
              <p:nvPr/>
            </p:nvSpPr>
            <p:spPr>
              <a:xfrm>
                <a:off x="-1" y="0"/>
                <a:ext cx="655346" cy="1260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69"/>
                    </a:moveTo>
                    <a:cubicBezTo>
                      <a:pt x="0" y="434"/>
                      <a:pt x="4835" y="0"/>
                      <a:pt x="10800" y="0"/>
                    </a:cubicBezTo>
                    <a:cubicBezTo>
                      <a:pt x="16765" y="0"/>
                      <a:pt x="21600" y="434"/>
                      <a:pt x="21600" y="969"/>
                    </a:cubicBezTo>
                    <a:lnTo>
                      <a:pt x="21600" y="20631"/>
                    </a:lnTo>
                    <a:cubicBezTo>
                      <a:pt x="21600" y="21166"/>
                      <a:pt x="16765" y="21600"/>
                      <a:pt x="10800" y="21600"/>
                    </a:cubicBezTo>
                    <a:cubicBezTo>
                      <a:pt x="4835" y="21600"/>
                      <a:pt x="0" y="21166"/>
                      <a:pt x="0" y="206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-1" y="-1"/>
                <a:ext cx="655346" cy="113075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-1" y="0"/>
                <a:ext cx="655346" cy="1260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69"/>
                    </a:moveTo>
                    <a:cubicBezTo>
                      <a:pt x="21600" y="1504"/>
                      <a:pt x="16765" y="1937"/>
                      <a:pt x="10800" y="1937"/>
                    </a:cubicBezTo>
                    <a:cubicBezTo>
                      <a:pt x="4835" y="1937"/>
                      <a:pt x="0" y="1504"/>
                      <a:pt x="0" y="969"/>
                    </a:cubicBezTo>
                    <a:cubicBezTo>
                      <a:pt x="0" y="434"/>
                      <a:pt x="4835" y="0"/>
                      <a:pt x="10800" y="0"/>
                    </a:cubicBezTo>
                    <a:cubicBezTo>
                      <a:pt x="16765" y="0"/>
                      <a:pt x="21600" y="434"/>
                      <a:pt x="21600" y="969"/>
                    </a:cubicBezTo>
                    <a:lnTo>
                      <a:pt x="21600" y="20631"/>
                    </a:lnTo>
                    <a:cubicBezTo>
                      <a:pt x="21600" y="21166"/>
                      <a:pt x="16765" y="21600"/>
                      <a:pt x="10800" y="21600"/>
                    </a:cubicBezTo>
                    <a:cubicBezTo>
                      <a:pt x="4835" y="21600"/>
                      <a:pt x="0" y="21166"/>
                      <a:pt x="0" y="20631"/>
                    </a:cubicBezTo>
                    <a:lnTo>
                      <a:pt x="0" y="969"/>
                    </a:lnTo>
                  </a:path>
                </a:pathLst>
              </a:custGeom>
              <a:noFill/>
              <a:ln w="9525" cap="flat">
                <a:solidFill>
                  <a:srgbClr val="A1A1A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083" name="Group 1083"/>
            <p:cNvGrpSpPr/>
            <p:nvPr/>
          </p:nvGrpSpPr>
          <p:grpSpPr>
            <a:xfrm>
              <a:off x="36437" y="200108"/>
              <a:ext cx="540634" cy="217679"/>
              <a:chOff x="0" y="0"/>
              <a:chExt cx="540633" cy="217677"/>
            </a:xfrm>
          </p:grpSpPr>
          <p:grpSp>
            <p:nvGrpSpPr>
              <p:cNvPr id="1074" name="Group 1074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071" name="Shape 1071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72" name="Shape 1072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73" name="Shape 1073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078" name="Group 1078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075" name="Shape 1075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082" name="Group 1082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079" name="Shape 1079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80" name="Shape 1080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81" name="Shape 1081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096" name="Group 1096"/>
            <p:cNvGrpSpPr/>
            <p:nvPr/>
          </p:nvGrpSpPr>
          <p:grpSpPr>
            <a:xfrm>
              <a:off x="36437" y="555907"/>
              <a:ext cx="540634" cy="217679"/>
              <a:chOff x="0" y="0"/>
              <a:chExt cx="540633" cy="217677"/>
            </a:xfrm>
          </p:grpSpPr>
          <p:grpSp>
            <p:nvGrpSpPr>
              <p:cNvPr id="1087" name="Group 1087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084" name="Shape 1084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85" name="Shape 1085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091" name="Group 1091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088" name="Shape 1088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89" name="Shape 1089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90" name="Shape 1090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095" name="Group 1095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092" name="Shape 1092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93" name="Shape 1093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94" name="Shape 1094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1097" name="Shape 1097"/>
            <p:cNvSpPr/>
            <p:nvPr/>
          </p:nvSpPr>
          <p:spPr>
            <a:xfrm>
              <a:off x="25818" y="399540"/>
              <a:ext cx="603709" cy="44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200">
                  <a:solidFill>
                    <a:srgbClr val="000000"/>
                  </a:solidFill>
                </a:defRPr>
              </a:pPr>
              <a:r>
                <a:t>Sorted</a:t>
              </a:r>
              <a:endParaRPr>
                <a:solidFill>
                  <a:srgbClr val="CF0E30"/>
                </a:solidFill>
              </a:endParaRPr>
            </a:p>
            <a:p>
              <a:pPr algn="ctr">
                <a:defRPr sz="1200">
                  <a:solidFill>
                    <a:srgbClr val="000000"/>
                  </a:solidFill>
                </a:defRPr>
              </a:pPr>
              <a:r>
                <a:t>Runs</a:t>
              </a:r>
            </a:p>
          </p:txBody>
        </p:sp>
        <p:grpSp>
          <p:nvGrpSpPr>
            <p:cNvPr id="1110" name="Group 1110"/>
            <p:cNvGrpSpPr/>
            <p:nvPr/>
          </p:nvGrpSpPr>
          <p:grpSpPr>
            <a:xfrm>
              <a:off x="28649" y="858320"/>
              <a:ext cx="540634" cy="217679"/>
              <a:chOff x="0" y="0"/>
              <a:chExt cx="540633" cy="217677"/>
            </a:xfrm>
          </p:grpSpPr>
          <p:grpSp>
            <p:nvGrpSpPr>
              <p:cNvPr id="1101" name="Group 1101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098" name="Shape 1098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99" name="Shape 1099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00" name="Shape 1100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05" name="Group 1105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102" name="Shape 1102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03" name="Shape 1103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04" name="Shape 1104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09" name="Group 1109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106" name="Shape 1106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07" name="Shape 1107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08" name="Shape 1108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156" name="Group 1156"/>
          <p:cNvGrpSpPr/>
          <p:nvPr/>
        </p:nvGrpSpPr>
        <p:grpSpPr>
          <a:xfrm>
            <a:off x="6345644" y="1242855"/>
            <a:ext cx="655345" cy="1260745"/>
            <a:chOff x="0" y="0"/>
            <a:chExt cx="655344" cy="1260743"/>
          </a:xfrm>
        </p:grpSpPr>
        <p:grpSp>
          <p:nvGrpSpPr>
            <p:cNvPr id="1115" name="Group 1115"/>
            <p:cNvGrpSpPr/>
            <p:nvPr/>
          </p:nvGrpSpPr>
          <p:grpSpPr>
            <a:xfrm>
              <a:off x="-1" y="-1"/>
              <a:ext cx="655346" cy="1260745"/>
              <a:chOff x="0" y="0"/>
              <a:chExt cx="655344" cy="1260743"/>
            </a:xfrm>
          </p:grpSpPr>
          <p:sp>
            <p:nvSpPr>
              <p:cNvPr id="1112" name="Shape 1112"/>
              <p:cNvSpPr/>
              <p:nvPr/>
            </p:nvSpPr>
            <p:spPr>
              <a:xfrm>
                <a:off x="-1" y="0"/>
                <a:ext cx="655346" cy="1260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69"/>
                    </a:moveTo>
                    <a:cubicBezTo>
                      <a:pt x="0" y="434"/>
                      <a:pt x="4835" y="0"/>
                      <a:pt x="10800" y="0"/>
                    </a:cubicBezTo>
                    <a:cubicBezTo>
                      <a:pt x="16765" y="0"/>
                      <a:pt x="21600" y="434"/>
                      <a:pt x="21600" y="969"/>
                    </a:cubicBezTo>
                    <a:lnTo>
                      <a:pt x="21600" y="20631"/>
                    </a:lnTo>
                    <a:cubicBezTo>
                      <a:pt x="21600" y="21166"/>
                      <a:pt x="16765" y="21600"/>
                      <a:pt x="10800" y="21600"/>
                    </a:cubicBezTo>
                    <a:cubicBezTo>
                      <a:pt x="4835" y="21600"/>
                      <a:pt x="0" y="21166"/>
                      <a:pt x="0" y="206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-1" y="-1"/>
                <a:ext cx="655346" cy="113075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-1" y="0"/>
                <a:ext cx="655346" cy="1260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69"/>
                    </a:moveTo>
                    <a:cubicBezTo>
                      <a:pt x="21600" y="1504"/>
                      <a:pt x="16765" y="1937"/>
                      <a:pt x="10800" y="1937"/>
                    </a:cubicBezTo>
                    <a:cubicBezTo>
                      <a:pt x="4835" y="1937"/>
                      <a:pt x="0" y="1504"/>
                      <a:pt x="0" y="969"/>
                    </a:cubicBezTo>
                    <a:cubicBezTo>
                      <a:pt x="0" y="434"/>
                      <a:pt x="4835" y="0"/>
                      <a:pt x="10800" y="0"/>
                    </a:cubicBezTo>
                    <a:cubicBezTo>
                      <a:pt x="16765" y="0"/>
                      <a:pt x="21600" y="434"/>
                      <a:pt x="21600" y="969"/>
                    </a:cubicBezTo>
                    <a:lnTo>
                      <a:pt x="21600" y="20631"/>
                    </a:lnTo>
                    <a:cubicBezTo>
                      <a:pt x="21600" y="21166"/>
                      <a:pt x="16765" y="21600"/>
                      <a:pt x="10800" y="21600"/>
                    </a:cubicBezTo>
                    <a:cubicBezTo>
                      <a:pt x="4835" y="21600"/>
                      <a:pt x="0" y="21166"/>
                      <a:pt x="0" y="20631"/>
                    </a:cubicBezTo>
                    <a:lnTo>
                      <a:pt x="0" y="969"/>
                    </a:lnTo>
                  </a:path>
                </a:pathLst>
              </a:custGeom>
              <a:noFill/>
              <a:ln w="9525" cap="flat">
                <a:solidFill>
                  <a:srgbClr val="A1A1A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128" name="Group 1128"/>
            <p:cNvGrpSpPr/>
            <p:nvPr/>
          </p:nvGrpSpPr>
          <p:grpSpPr>
            <a:xfrm>
              <a:off x="36437" y="200108"/>
              <a:ext cx="540634" cy="217679"/>
              <a:chOff x="0" y="0"/>
              <a:chExt cx="540633" cy="217677"/>
            </a:xfrm>
          </p:grpSpPr>
          <p:grpSp>
            <p:nvGrpSpPr>
              <p:cNvPr id="1119" name="Group 1119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116" name="Shape 1116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17" name="Shape 1117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18" name="Shape 1118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23" name="Group 1123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120" name="Shape 1120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21" name="Shape 1121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22" name="Shape 1122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27" name="Group 1127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124" name="Shape 1124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25" name="Shape 1125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26" name="Shape 1126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141" name="Group 1141"/>
            <p:cNvGrpSpPr/>
            <p:nvPr/>
          </p:nvGrpSpPr>
          <p:grpSpPr>
            <a:xfrm>
              <a:off x="36437" y="555907"/>
              <a:ext cx="540634" cy="217679"/>
              <a:chOff x="0" y="0"/>
              <a:chExt cx="540633" cy="217677"/>
            </a:xfrm>
          </p:grpSpPr>
          <p:grpSp>
            <p:nvGrpSpPr>
              <p:cNvPr id="1132" name="Group 1132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129" name="Shape 1129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30" name="Shape 1130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31" name="Shape 1131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36" name="Group 1136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133" name="Shape 1133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34" name="Shape 1134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35" name="Shape 1135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40" name="Group 1140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137" name="Shape 1137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38" name="Shape 1138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39" name="Shape 1139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1142" name="Shape 1142"/>
            <p:cNvSpPr/>
            <p:nvPr/>
          </p:nvSpPr>
          <p:spPr>
            <a:xfrm>
              <a:off x="25818" y="399540"/>
              <a:ext cx="603709" cy="44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200">
                  <a:solidFill>
                    <a:srgbClr val="000000"/>
                  </a:solidFill>
                </a:defRPr>
              </a:pPr>
              <a:r>
                <a:t>Sorted</a:t>
              </a:r>
              <a:endParaRPr>
                <a:solidFill>
                  <a:srgbClr val="CF0E30"/>
                </a:solidFill>
              </a:endParaRPr>
            </a:p>
            <a:p>
              <a:pPr algn="ctr">
                <a:defRPr sz="1200">
                  <a:solidFill>
                    <a:srgbClr val="000000"/>
                  </a:solidFill>
                </a:defRPr>
              </a:pPr>
              <a:r>
                <a:t>Files</a:t>
              </a:r>
            </a:p>
          </p:txBody>
        </p:sp>
        <p:grpSp>
          <p:nvGrpSpPr>
            <p:cNvPr id="1155" name="Group 1155"/>
            <p:cNvGrpSpPr/>
            <p:nvPr/>
          </p:nvGrpSpPr>
          <p:grpSpPr>
            <a:xfrm>
              <a:off x="28649" y="858320"/>
              <a:ext cx="540634" cy="217679"/>
              <a:chOff x="0" y="0"/>
              <a:chExt cx="540633" cy="217677"/>
            </a:xfrm>
          </p:grpSpPr>
          <p:grpSp>
            <p:nvGrpSpPr>
              <p:cNvPr id="1146" name="Group 1146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143" name="Shape 1143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44" name="Shape 1144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45" name="Shape 1145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50" name="Group 1150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147" name="Shape 1147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48" name="Shape 1148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49" name="Shape 1149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54" name="Group 1154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151" name="Shape 1151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52" name="Shape 1152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53" name="Shape 1153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163" name="Group 1163"/>
          <p:cNvGrpSpPr/>
          <p:nvPr/>
        </p:nvGrpSpPr>
        <p:grpSpPr>
          <a:xfrm>
            <a:off x="7092008" y="1262442"/>
            <a:ext cx="620473" cy="1221571"/>
            <a:chOff x="0" y="0"/>
            <a:chExt cx="620471" cy="1221570"/>
          </a:xfrm>
        </p:grpSpPr>
        <p:grpSp>
          <p:nvGrpSpPr>
            <p:cNvPr id="1159" name="Group 1159"/>
            <p:cNvGrpSpPr/>
            <p:nvPr/>
          </p:nvGrpSpPr>
          <p:grpSpPr>
            <a:xfrm>
              <a:off x="0" y="627000"/>
              <a:ext cx="618309" cy="594571"/>
              <a:chOff x="0" y="0"/>
              <a:chExt cx="618307" cy="594570"/>
            </a:xfrm>
          </p:grpSpPr>
          <p:sp>
            <p:nvSpPr>
              <p:cNvPr id="1157" name="Shape 1157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1162" name="Group 1162"/>
            <p:cNvGrpSpPr/>
            <p:nvPr/>
          </p:nvGrpSpPr>
          <p:grpSpPr>
            <a:xfrm>
              <a:off x="2164" y="-1"/>
              <a:ext cx="618309" cy="594572"/>
              <a:chOff x="0" y="0"/>
              <a:chExt cx="618307" cy="594570"/>
            </a:xfrm>
          </p:grpSpPr>
          <p:sp>
            <p:nvSpPr>
              <p:cNvPr id="1160" name="Shape 1160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</p:grpSp>
      <p:grpSp>
        <p:nvGrpSpPr>
          <p:cNvPr id="1174" name="Group 1174"/>
          <p:cNvGrpSpPr/>
          <p:nvPr/>
        </p:nvGrpSpPr>
        <p:grpSpPr>
          <a:xfrm>
            <a:off x="7803501" y="1242855"/>
            <a:ext cx="783145" cy="1260745"/>
            <a:chOff x="0" y="0"/>
            <a:chExt cx="783144" cy="1260743"/>
          </a:xfrm>
        </p:grpSpPr>
        <p:grpSp>
          <p:nvGrpSpPr>
            <p:cNvPr id="1166" name="Group 1166"/>
            <p:cNvGrpSpPr/>
            <p:nvPr/>
          </p:nvGrpSpPr>
          <p:grpSpPr>
            <a:xfrm>
              <a:off x="-1" y="0"/>
              <a:ext cx="783146" cy="1260744"/>
              <a:chOff x="0" y="0"/>
              <a:chExt cx="783144" cy="1260743"/>
            </a:xfrm>
          </p:grpSpPr>
          <p:sp>
            <p:nvSpPr>
              <p:cNvPr id="1164" name="Shape 1164"/>
              <p:cNvSpPr/>
              <p:nvPr/>
            </p:nvSpPr>
            <p:spPr>
              <a:xfrm>
                <a:off x="-1" y="0"/>
                <a:ext cx="783146" cy="1260744"/>
              </a:xfrm>
              <a:prstGeom prst="rect">
                <a:avLst/>
              </a:prstGeom>
              <a:gradFill flip="none" rotWithShape="1"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-1" y="0"/>
                <a:ext cx="783146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Merge</a:t>
                </a:r>
              </a:p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Files</a:t>
                </a:r>
              </a:p>
            </p:txBody>
          </p:sp>
        </p:grpSp>
        <p:grpSp>
          <p:nvGrpSpPr>
            <p:cNvPr id="1173" name="Group 1173"/>
            <p:cNvGrpSpPr/>
            <p:nvPr/>
          </p:nvGrpSpPr>
          <p:grpSpPr>
            <a:xfrm>
              <a:off x="61926" y="429998"/>
              <a:ext cx="659291" cy="795483"/>
              <a:chOff x="0" y="0"/>
              <a:chExt cx="659290" cy="795482"/>
            </a:xfrm>
          </p:grpSpPr>
          <p:grpSp>
            <p:nvGrpSpPr>
              <p:cNvPr id="1169" name="Group 1169"/>
              <p:cNvGrpSpPr/>
              <p:nvPr/>
            </p:nvGrpSpPr>
            <p:grpSpPr>
              <a:xfrm>
                <a:off x="-1" y="568905"/>
                <a:ext cx="655940" cy="226579"/>
                <a:chOff x="0" y="0"/>
                <a:chExt cx="655938" cy="226578"/>
              </a:xfrm>
            </p:grpSpPr>
            <p:sp>
              <p:nvSpPr>
                <p:cNvPr id="1167" name="Shape 1167"/>
                <p:cNvSpPr/>
                <p:nvPr/>
              </p:nvSpPr>
              <p:spPr>
                <a:xfrm>
                  <a:off x="-1" y="-1"/>
                  <a:ext cx="655940" cy="2265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68" name="Shape 1168"/>
                <p:cNvSpPr/>
                <p:nvPr/>
              </p:nvSpPr>
              <p:spPr>
                <a:xfrm>
                  <a:off x="-1" y="45039"/>
                  <a:ext cx="655940" cy="1365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Out Buffer</a:t>
                  </a:r>
                </a:p>
              </p:txBody>
            </p:sp>
          </p:grpSp>
          <p:grpSp>
            <p:nvGrpSpPr>
              <p:cNvPr id="1172" name="Group 1172"/>
              <p:cNvGrpSpPr/>
              <p:nvPr/>
            </p:nvGrpSpPr>
            <p:grpSpPr>
              <a:xfrm>
                <a:off x="0" y="0"/>
                <a:ext cx="659290" cy="546828"/>
                <a:chOff x="0" y="0"/>
                <a:chExt cx="659289" cy="546826"/>
              </a:xfrm>
            </p:grpSpPr>
            <p:sp>
              <p:nvSpPr>
                <p:cNvPr id="1170" name="Shape 1170"/>
                <p:cNvSpPr/>
                <p:nvPr/>
              </p:nvSpPr>
              <p:spPr>
                <a:xfrm>
                  <a:off x="0" y="0"/>
                  <a:ext cx="659290" cy="54682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71" name="Shape 1171"/>
                <p:cNvSpPr/>
                <p:nvPr/>
              </p:nvSpPr>
              <p:spPr>
                <a:xfrm>
                  <a:off x="0" y="19743"/>
                  <a:ext cx="659290" cy="507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B – 1 </a:t>
                  </a:r>
                  <a:endParaRPr>
                    <a:solidFill>
                      <a:srgbClr val="CF0E30"/>
                    </a:solidFill>
                  </a:endParaRPr>
                </a:p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Input</a:t>
                  </a:r>
                  <a:endParaRPr>
                    <a:solidFill>
                      <a:srgbClr val="CF0E30"/>
                    </a:solidFill>
                  </a:endParaRPr>
                </a:p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Buffers</a:t>
                  </a:r>
                </a:p>
              </p:txBody>
            </p:sp>
          </p:grpSp>
        </p:grpSp>
      </p:grpSp>
      <p:sp>
        <p:nvSpPr>
          <p:cNvPr id="1175" name="Shape 1175"/>
          <p:cNvSpPr/>
          <p:nvPr/>
        </p:nvSpPr>
        <p:spPr>
          <a:xfrm>
            <a:off x="470472" y="5173726"/>
            <a:ext cx="5721605" cy="1184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</a:defRPr>
            </a:pPr>
            <a:r>
              <a:t>Suppose buffer B &gt; Sqrt(max([</a:t>
            </a:r>
            <a:r>
              <a:rPr>
                <a:solidFill>
                  <a:srgbClr val="8064A2"/>
                </a:solidFill>
              </a:rPr>
              <a:t>R</a:t>
            </a:r>
            <a:r>
              <a:t>], [</a:t>
            </a:r>
            <a:r>
              <a:rPr>
                <a:solidFill>
                  <a:srgbClr val="F79646"/>
                </a:solidFill>
              </a:rPr>
              <a:t>S</a:t>
            </a:r>
            <a:r>
              <a:t>])):</a:t>
            </a:r>
          </a:p>
          <a:p>
            <a:pPr marL="742950" lvl="1" indent="-285750">
              <a:spcBef>
                <a:spcPts val="400"/>
              </a:spcBef>
              <a:buSzPct val="100000"/>
              <a:buChar char="–"/>
              <a:defRPr sz="2000">
                <a:solidFill>
                  <a:srgbClr val="000000"/>
                </a:solidFill>
              </a:defRPr>
            </a:pPr>
            <a:r>
              <a:t>Both R and S can be sorted in 2 passes</a:t>
            </a:r>
            <a:endParaRPr sz="2800"/>
          </a:p>
          <a:p>
            <a:pPr marL="742950" lvl="1" indent="-285750">
              <a:spcBef>
                <a:spcPts val="400"/>
              </a:spcBef>
              <a:buSzPct val="100000"/>
              <a:buChar char="–"/>
              <a:defRPr sz="2000">
                <a:solidFill>
                  <a:srgbClr val="000000"/>
                </a:solidFill>
              </a:defRPr>
            </a:pPr>
            <a:r>
              <a:t>4*1000 + 4*500 + (1000 + 500) = 7500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" grpId="1" build="p" bldLvl="5" animBg="1" advAuto="0"/>
      <p:bldP spid="1175" grpId="2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Join First, Sort Later?</a:t>
            </a:r>
          </a:p>
        </p:txBody>
      </p:sp>
      <p:sp>
        <p:nvSpPr>
          <p:cNvPr id="1180" name="Shape 1180"/>
          <p:cNvSpPr>
            <a:spLocks noGrp="1"/>
          </p:cNvSpPr>
          <p:nvPr>
            <p:ph type="body" idx="1"/>
          </p:nvPr>
        </p:nvSpPr>
        <p:spPr>
          <a:xfrm>
            <a:off x="495300" y="-304800"/>
            <a:ext cx="7772400" cy="5105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SELECT sid, bid, sname, rname</a:t>
            </a:r>
          </a:p>
          <a:p>
            <a:pPr marL="0" indent="0">
              <a:buSzTx/>
              <a:buNone/>
            </a:pPr>
            <a:r>
              <a:t>FROM R, S</a:t>
            </a:r>
          </a:p>
          <a:p>
            <a:pPr marL="0" indent="0">
              <a:buSzTx/>
              <a:buNone/>
            </a:pPr>
            <a:r>
              <a:t>WHERE R.sid = S.sid</a:t>
            </a:r>
          </a:p>
          <a:p>
            <a:pPr marL="0" indent="0">
              <a:buSzTx/>
              <a:buNone/>
            </a:pPr>
            <a:r>
              <a:t>ORDER BY sid</a:t>
            </a:r>
          </a:p>
        </p:txBody>
      </p:sp>
      <p:sp>
        <p:nvSpPr>
          <p:cNvPr id="1181" name="Shape 1181"/>
          <p:cNvSpPr/>
          <p:nvPr/>
        </p:nvSpPr>
        <p:spPr>
          <a:xfrm>
            <a:off x="3897706" y="4716830"/>
            <a:ext cx="2212747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Block NLJ</a:t>
            </a:r>
          </a:p>
        </p:txBody>
      </p:sp>
      <p:sp>
        <p:nvSpPr>
          <p:cNvPr id="1182" name="Shape 1182"/>
          <p:cNvSpPr/>
          <p:nvPr/>
        </p:nvSpPr>
        <p:spPr>
          <a:xfrm>
            <a:off x="2558795" y="5377230"/>
            <a:ext cx="4890568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E2E2E"/>
                </a:solidFill>
              </a:defRPr>
            </a:lvl1pPr>
          </a:lstStyle>
          <a:p>
            <a:r>
              <a:t>Join: ([S]/(B-2))*[R] + [S]</a:t>
            </a:r>
          </a:p>
        </p:txBody>
      </p:sp>
      <p:sp>
        <p:nvSpPr>
          <p:cNvPr id="1183" name="Shape 1183"/>
          <p:cNvSpPr/>
          <p:nvPr/>
        </p:nvSpPr>
        <p:spPr>
          <a:xfrm>
            <a:off x="4270324" y="6139230"/>
            <a:ext cx="1467511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E2E2E"/>
                </a:solidFill>
              </a:defRPr>
            </a:lvl1pPr>
          </a:lstStyle>
          <a:p>
            <a:r>
              <a:t>Sort: ?</a:t>
            </a:r>
          </a:p>
        </p:txBody>
      </p:sp>
      <p:sp>
        <p:nvSpPr>
          <p:cNvPr id="1184" name="Shape 1184"/>
          <p:cNvSpPr/>
          <p:nvPr/>
        </p:nvSpPr>
        <p:spPr>
          <a:xfrm>
            <a:off x="452755" y="3577538"/>
            <a:ext cx="8238491" cy="1473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600"/>
              </a:spcBef>
              <a:defRPr sz="2800">
                <a:solidFill>
                  <a:srgbClr val="8064A2"/>
                </a:solidFill>
              </a:defRPr>
            </a:pPr>
            <a:r>
              <a:t>Reserves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 u="sng">
                <a:solidFill>
                  <a:srgbClr val="000000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bid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day</a:t>
            </a:r>
            <a:r>
              <a:rPr>
                <a:solidFill>
                  <a:srgbClr val="000000"/>
                </a:solidFill>
              </a:rPr>
              <a:t>: date, </a:t>
            </a:r>
            <a:r>
              <a:rPr i="1">
                <a:solidFill>
                  <a:srgbClr val="000000"/>
                </a:solidFill>
              </a:rPr>
              <a:t>rname</a:t>
            </a:r>
            <a:r>
              <a:rPr>
                <a:solidFill>
                  <a:srgbClr val="000000"/>
                </a:solidFill>
              </a:rPr>
              <a:t>: string)</a:t>
            </a:r>
          </a:p>
          <a:p>
            <a:pPr>
              <a:spcBef>
                <a:spcPts val="600"/>
              </a:spcBef>
              <a:defRPr sz="2800">
                <a:solidFill>
                  <a:srgbClr val="F79646"/>
                </a:solidFill>
              </a:defRPr>
            </a:pPr>
            <a:r>
              <a:t>Sailors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 u="sng">
                <a:solidFill>
                  <a:srgbClr val="000000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sname</a:t>
            </a:r>
            <a:r>
              <a:rPr>
                <a:solidFill>
                  <a:srgbClr val="000000"/>
                </a:solidFill>
              </a:rPr>
              <a:t>: string, </a:t>
            </a:r>
            <a:r>
              <a:rPr i="1">
                <a:solidFill>
                  <a:srgbClr val="000000"/>
                </a:solidFill>
              </a:rPr>
              <a:t>rating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age</a:t>
            </a:r>
            <a:r>
              <a:rPr>
                <a:solidFill>
                  <a:srgbClr val="000000"/>
                </a:solidFill>
              </a:rPr>
              <a:t>: real)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Join First, Sort Later?</a:t>
            </a:r>
          </a:p>
        </p:txBody>
      </p:sp>
      <p:sp>
        <p:nvSpPr>
          <p:cNvPr id="1187" name="Shape 1187"/>
          <p:cNvSpPr>
            <a:spLocks noGrp="1"/>
          </p:cNvSpPr>
          <p:nvPr>
            <p:ph type="body" idx="1"/>
          </p:nvPr>
        </p:nvSpPr>
        <p:spPr>
          <a:xfrm>
            <a:off x="495300" y="-304800"/>
            <a:ext cx="7772400" cy="5105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SELECT sid, bid, sname, rname</a:t>
            </a:r>
          </a:p>
          <a:p>
            <a:pPr marL="0" indent="0">
              <a:buSzTx/>
              <a:buNone/>
            </a:pPr>
            <a:r>
              <a:t>FROM R, S</a:t>
            </a:r>
          </a:p>
          <a:p>
            <a:pPr marL="0" indent="0">
              <a:buSzTx/>
              <a:buNone/>
            </a:pPr>
            <a:r>
              <a:t>WHERE R.sid = S.sid</a:t>
            </a:r>
          </a:p>
          <a:p>
            <a:pPr marL="0" indent="0">
              <a:buSzTx/>
              <a:buNone/>
            </a:pPr>
            <a:r>
              <a:t>ORDER BY sid</a:t>
            </a:r>
          </a:p>
        </p:txBody>
      </p:sp>
      <p:sp>
        <p:nvSpPr>
          <p:cNvPr id="1188" name="Shape 1188"/>
          <p:cNvSpPr/>
          <p:nvPr/>
        </p:nvSpPr>
        <p:spPr>
          <a:xfrm>
            <a:off x="3897706" y="4716830"/>
            <a:ext cx="2212747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Block NLJ</a:t>
            </a:r>
          </a:p>
        </p:txBody>
      </p:sp>
      <p:sp>
        <p:nvSpPr>
          <p:cNvPr id="1189" name="Shape 1189"/>
          <p:cNvSpPr/>
          <p:nvPr/>
        </p:nvSpPr>
        <p:spPr>
          <a:xfrm>
            <a:off x="2558795" y="5377230"/>
            <a:ext cx="4890568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E2E2E"/>
                </a:solidFill>
              </a:defRPr>
            </a:lvl1pPr>
          </a:lstStyle>
          <a:p>
            <a:r>
              <a:t>Join: ([S]/(B-2))*[R] + [S]</a:t>
            </a:r>
          </a:p>
        </p:txBody>
      </p:sp>
      <p:sp>
        <p:nvSpPr>
          <p:cNvPr id="1190" name="Shape 1190"/>
          <p:cNvSpPr/>
          <p:nvPr/>
        </p:nvSpPr>
        <p:spPr>
          <a:xfrm>
            <a:off x="2001088" y="6037630"/>
            <a:ext cx="6005983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2E2E"/>
                </a:solidFill>
              </a:defRPr>
            </a:pPr>
            <a:r>
              <a:t>Sort: 2 * [R]* (1 + log</a:t>
            </a:r>
            <a:r>
              <a:rPr baseline="-5999"/>
              <a:t>B-1</a:t>
            </a:r>
            <a:r>
              <a:t> [R]/B)</a:t>
            </a:r>
          </a:p>
        </p:txBody>
      </p:sp>
      <p:sp>
        <p:nvSpPr>
          <p:cNvPr id="1191" name="Shape 1191"/>
          <p:cNvSpPr/>
          <p:nvPr/>
        </p:nvSpPr>
        <p:spPr>
          <a:xfrm>
            <a:off x="452755" y="3577538"/>
            <a:ext cx="8238491" cy="1473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600"/>
              </a:spcBef>
              <a:defRPr sz="2800">
                <a:solidFill>
                  <a:srgbClr val="8064A2"/>
                </a:solidFill>
              </a:defRPr>
            </a:pPr>
            <a:r>
              <a:t>Reserves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 u="sng">
                <a:solidFill>
                  <a:srgbClr val="000000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bid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day</a:t>
            </a:r>
            <a:r>
              <a:rPr>
                <a:solidFill>
                  <a:srgbClr val="000000"/>
                </a:solidFill>
              </a:rPr>
              <a:t>: date, </a:t>
            </a:r>
            <a:r>
              <a:rPr i="1">
                <a:solidFill>
                  <a:srgbClr val="000000"/>
                </a:solidFill>
              </a:rPr>
              <a:t>rname</a:t>
            </a:r>
            <a:r>
              <a:rPr>
                <a:solidFill>
                  <a:srgbClr val="000000"/>
                </a:solidFill>
              </a:rPr>
              <a:t>: string)</a:t>
            </a:r>
          </a:p>
          <a:p>
            <a:pPr>
              <a:spcBef>
                <a:spcPts val="600"/>
              </a:spcBef>
              <a:defRPr sz="2800">
                <a:solidFill>
                  <a:srgbClr val="F79646"/>
                </a:solidFill>
              </a:defRPr>
            </a:pPr>
            <a:r>
              <a:t>Sailors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 u="sng">
                <a:solidFill>
                  <a:srgbClr val="000000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sname</a:t>
            </a:r>
            <a:r>
              <a:rPr>
                <a:solidFill>
                  <a:srgbClr val="000000"/>
                </a:solidFill>
              </a:rPr>
              <a:t>: string, </a:t>
            </a:r>
            <a:r>
              <a:rPr i="1">
                <a:solidFill>
                  <a:srgbClr val="000000"/>
                </a:solidFill>
              </a:rPr>
              <a:t>rating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age</a:t>
            </a:r>
            <a:r>
              <a:rPr>
                <a:solidFill>
                  <a:srgbClr val="000000"/>
                </a:solidFill>
              </a:rPr>
              <a:t>: real)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Join First, Sort Later?</a:t>
            </a:r>
          </a:p>
        </p:txBody>
      </p:sp>
      <p:sp>
        <p:nvSpPr>
          <p:cNvPr id="1194" name="Shape 1194"/>
          <p:cNvSpPr>
            <a:spLocks noGrp="1"/>
          </p:cNvSpPr>
          <p:nvPr>
            <p:ph type="body" idx="1"/>
          </p:nvPr>
        </p:nvSpPr>
        <p:spPr>
          <a:xfrm>
            <a:off x="495300" y="-304800"/>
            <a:ext cx="7772400" cy="5105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SELECT sid, bid, sname, rname</a:t>
            </a:r>
          </a:p>
          <a:p>
            <a:pPr marL="0" indent="0">
              <a:buSzTx/>
              <a:buNone/>
            </a:pPr>
            <a:r>
              <a:t>FROM R, S</a:t>
            </a:r>
          </a:p>
          <a:p>
            <a:pPr marL="0" indent="0">
              <a:buSzTx/>
              <a:buNone/>
            </a:pPr>
            <a:r>
              <a:t>WHERE R.sid = S.sid</a:t>
            </a:r>
          </a:p>
          <a:p>
            <a:pPr marL="0" indent="0">
              <a:buSzTx/>
              <a:buNone/>
            </a:pPr>
            <a:r>
              <a:t>ORDER BY sid</a:t>
            </a:r>
          </a:p>
        </p:txBody>
      </p:sp>
      <p:sp>
        <p:nvSpPr>
          <p:cNvPr id="1195" name="Shape 1195"/>
          <p:cNvSpPr/>
          <p:nvPr/>
        </p:nvSpPr>
        <p:spPr>
          <a:xfrm>
            <a:off x="3264712" y="3370630"/>
            <a:ext cx="3478734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Assume B = 102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221995" y="4265727"/>
            <a:ext cx="6435904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E2E2E"/>
                </a:solidFill>
              </a:defRPr>
            </a:lvl1pPr>
          </a:lstStyle>
          <a:p>
            <a:r>
              <a:t>Join: ([S]/(B-2))*[R] + [S] = 5500</a:t>
            </a:r>
          </a:p>
        </p:txBody>
      </p:sp>
      <p:sp>
        <p:nvSpPr>
          <p:cNvPr id="1197" name="Shape 1197"/>
          <p:cNvSpPr/>
          <p:nvPr/>
        </p:nvSpPr>
        <p:spPr>
          <a:xfrm>
            <a:off x="235788" y="5008424"/>
            <a:ext cx="7678421" cy="62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2E2E"/>
                </a:solidFill>
              </a:defRPr>
            </a:pPr>
            <a:r>
              <a:t>Sort: 2 * [R]* (1 + log</a:t>
            </a:r>
            <a:r>
              <a:rPr baseline="-5999"/>
              <a:t>B-1</a:t>
            </a:r>
            <a:r>
              <a:t> [R]/B) = 4000 </a:t>
            </a:r>
          </a:p>
        </p:txBody>
      </p:sp>
      <p:sp>
        <p:nvSpPr>
          <p:cNvPr id="1198" name="Shape 1198"/>
          <p:cNvSpPr/>
          <p:nvPr/>
        </p:nvSpPr>
        <p:spPr>
          <a:xfrm>
            <a:off x="5671990" y="6145786"/>
            <a:ext cx="3460510" cy="7307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]=1000,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=100, 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100,000</a:t>
            </a:r>
            <a:endParaRPr>
              <a:solidFill>
                <a:srgbClr val="CF0E30"/>
              </a:solidFill>
            </a:endParaRPr>
          </a:p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F79646"/>
                </a:solidFill>
              </a:rPr>
              <a:t>S</a:t>
            </a:r>
            <a:r>
              <a:t>]=500, p</a:t>
            </a:r>
            <a:r>
              <a:rPr baseline="-25000">
                <a:solidFill>
                  <a:srgbClr val="F79646"/>
                </a:solidFill>
              </a:rPr>
              <a:t>S</a:t>
            </a:r>
            <a:r>
              <a:t>=80, |</a:t>
            </a:r>
            <a:r>
              <a:rPr>
                <a:solidFill>
                  <a:srgbClr val="F79646"/>
                </a:solidFill>
              </a:rPr>
              <a:t>S</a:t>
            </a:r>
            <a:r>
              <a:t>| = 40,000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Schema for Examples</a:t>
            </a:r>
          </a:p>
        </p:txBody>
      </p:sp>
      <p:sp>
        <p:nvSpPr>
          <p:cNvPr id="472" name="Shape 472"/>
          <p:cNvSpPr>
            <a:spLocks noGrp="1"/>
          </p:cNvSpPr>
          <p:nvPr>
            <p:ph type="body" idx="1"/>
          </p:nvPr>
        </p:nvSpPr>
        <p:spPr>
          <a:xfrm>
            <a:off x="324351" y="1132448"/>
            <a:ext cx="8496887" cy="5215890"/>
          </a:xfrm>
          <a:prstGeom prst="rect">
            <a:avLst/>
          </a:prstGeom>
        </p:spPr>
        <p:txBody>
          <a:bodyPr anchor="t"/>
          <a:lstStyle/>
          <a:p>
            <a:pPr marL="0" indent="0" defTabSz="896111">
              <a:spcBef>
                <a:spcPts val="600"/>
              </a:spcBef>
              <a:buSzTx/>
              <a:buNone/>
              <a:defRPr sz="2744">
                <a:solidFill>
                  <a:srgbClr val="000000"/>
                </a:solidFill>
              </a:defRPr>
            </a:pPr>
            <a:r>
              <a:t>Cost Notation</a:t>
            </a:r>
          </a:p>
          <a:p>
            <a:pPr marL="336042" indent="-336042" defTabSz="896111">
              <a:spcBef>
                <a:spcPts val="500"/>
              </a:spcBef>
              <a:defRPr sz="2352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: the number of </a:t>
            </a:r>
            <a:r>
              <a:rPr b="1"/>
              <a:t>pages</a:t>
            </a:r>
            <a:r>
              <a:t> to store </a:t>
            </a:r>
            <a:r>
              <a:rPr>
                <a:solidFill>
                  <a:srgbClr val="8064A2"/>
                </a:solidFill>
              </a:rPr>
              <a:t>R</a:t>
            </a:r>
          </a:p>
          <a:p>
            <a:pPr marL="336042" indent="-336042" defTabSz="896111">
              <a:spcBef>
                <a:spcPts val="500"/>
              </a:spcBef>
              <a:defRPr sz="2352">
                <a:solidFill>
                  <a:srgbClr val="000000"/>
                </a:solidFill>
              </a:defRPr>
            </a:pPr>
            <a:r>
              <a:t>p</a:t>
            </a:r>
            <a:r>
              <a:rPr baseline="-25387">
                <a:solidFill>
                  <a:srgbClr val="8064A2"/>
                </a:solidFill>
              </a:rPr>
              <a:t>R</a:t>
            </a:r>
            <a:r>
              <a:rPr i="1"/>
              <a:t> </a:t>
            </a:r>
            <a:r>
              <a:t>: number of </a:t>
            </a:r>
            <a:r>
              <a:rPr b="1"/>
              <a:t>records per page </a:t>
            </a:r>
            <a:r>
              <a:t>of </a:t>
            </a:r>
            <a:r>
              <a:rPr>
                <a:solidFill>
                  <a:srgbClr val="8064A2"/>
                </a:solidFill>
              </a:rPr>
              <a:t>R</a:t>
            </a:r>
          </a:p>
          <a:p>
            <a:pPr marL="336042" indent="-336042" defTabSz="896111">
              <a:spcBef>
                <a:spcPts val="500"/>
              </a:spcBef>
              <a:defRPr sz="2352">
                <a:solidFill>
                  <a:srgbClr val="000000"/>
                </a:solidFill>
              </a:defRPr>
            </a:pPr>
            <a:r>
              <a:t>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: the </a:t>
            </a:r>
            <a:r>
              <a:rPr b="1"/>
              <a:t>cardinality</a:t>
            </a:r>
            <a:r>
              <a:t> (</a:t>
            </a:r>
            <a:r>
              <a:rPr i="1"/>
              <a:t>number of records</a:t>
            </a:r>
            <a:r>
              <a:t>) of </a:t>
            </a:r>
            <a:r>
              <a:rPr>
                <a:solidFill>
                  <a:srgbClr val="8064A2"/>
                </a:solidFill>
              </a:rPr>
              <a:t>R</a:t>
            </a:r>
          </a:p>
          <a:p>
            <a:pPr marL="728091" lvl="1" indent="-280035" defTabSz="896111">
              <a:spcBef>
                <a:spcPts val="400"/>
              </a:spcBef>
              <a:defRPr sz="1960">
                <a:solidFill>
                  <a:srgbClr val="000000"/>
                </a:solidFill>
              </a:defRPr>
            </a:pPr>
            <a:r>
              <a:t>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p</a:t>
            </a:r>
            <a:r>
              <a:rPr baseline="-25387">
                <a:solidFill>
                  <a:srgbClr val="8064A2"/>
                </a:solidFill>
              </a:rPr>
              <a:t>R</a:t>
            </a:r>
            <a:r>
              <a:rPr i="1"/>
              <a:t>*</a:t>
            </a: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 </a:t>
            </a:r>
            <a:endParaRPr sz="2744"/>
          </a:p>
          <a:p>
            <a:pPr marL="0" indent="0" defTabSz="896111">
              <a:buSzTx/>
              <a:buNone/>
              <a:defRPr sz="2352">
                <a:solidFill>
                  <a:srgbClr val="8064A2"/>
                </a:solidFill>
              </a:defRPr>
            </a:pPr>
            <a:endParaRPr sz="2744"/>
          </a:p>
          <a:p>
            <a:pPr marL="0" indent="0" defTabSz="896111">
              <a:spcBef>
                <a:spcPts val="600"/>
              </a:spcBef>
              <a:buSzTx/>
              <a:buNone/>
              <a:defRPr sz="2744">
                <a:solidFill>
                  <a:srgbClr val="8064A2"/>
                </a:solidFill>
              </a:defRPr>
            </a:pPr>
            <a:r>
              <a:t>Reserves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 u="sng">
                <a:solidFill>
                  <a:srgbClr val="000000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bid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day</a:t>
            </a:r>
            <a:r>
              <a:rPr>
                <a:solidFill>
                  <a:srgbClr val="000000"/>
                </a:solidFill>
              </a:rPr>
              <a:t>: date, </a:t>
            </a:r>
            <a:r>
              <a:rPr i="1">
                <a:solidFill>
                  <a:srgbClr val="000000"/>
                </a:solidFill>
              </a:rPr>
              <a:t>rname</a:t>
            </a:r>
            <a:r>
              <a:rPr>
                <a:solidFill>
                  <a:srgbClr val="000000"/>
                </a:solidFill>
              </a:rPr>
              <a:t>: string)</a:t>
            </a:r>
          </a:p>
          <a:p>
            <a:pPr marL="336042" indent="-336042" defTabSz="896111">
              <a:spcBef>
                <a:spcPts val="500"/>
              </a:spcBef>
              <a:defRPr sz="2352">
                <a:solidFill>
                  <a:srgbClr val="000000"/>
                </a:solidFill>
              </a:defRPr>
            </a:pPr>
            <a:r>
              <a:t>[R]=1000, p</a:t>
            </a:r>
            <a:r>
              <a:rPr baseline="-25387"/>
              <a:t>R</a:t>
            </a:r>
            <a:r>
              <a:t>=100, |R| = 100,000</a:t>
            </a:r>
          </a:p>
          <a:p>
            <a:pPr marL="0" lvl="1" indent="448055" defTabSz="896111">
              <a:spcBef>
                <a:spcPts val="600"/>
              </a:spcBef>
              <a:buSzTx/>
              <a:buNone/>
              <a:defRPr sz="2744">
                <a:solidFill>
                  <a:srgbClr val="000000"/>
                </a:solidFill>
              </a:defRPr>
            </a:pPr>
            <a:endParaRPr/>
          </a:p>
          <a:p>
            <a:pPr marL="0" indent="0" defTabSz="896111">
              <a:spcBef>
                <a:spcPts val="600"/>
              </a:spcBef>
              <a:buSzTx/>
              <a:buNone/>
              <a:defRPr sz="2744">
                <a:solidFill>
                  <a:srgbClr val="F79646"/>
                </a:solidFill>
              </a:defRPr>
            </a:pPr>
            <a:r>
              <a:t>Sailors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 u="sng">
                <a:solidFill>
                  <a:srgbClr val="000000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sname</a:t>
            </a:r>
            <a:r>
              <a:rPr>
                <a:solidFill>
                  <a:srgbClr val="000000"/>
                </a:solidFill>
              </a:rPr>
              <a:t>: string, </a:t>
            </a:r>
            <a:r>
              <a:rPr i="1">
                <a:solidFill>
                  <a:srgbClr val="000000"/>
                </a:solidFill>
              </a:rPr>
              <a:t>rating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age</a:t>
            </a:r>
            <a:r>
              <a:rPr>
                <a:solidFill>
                  <a:srgbClr val="000000"/>
                </a:solidFill>
              </a:rPr>
              <a:t>: real)</a:t>
            </a:r>
          </a:p>
          <a:p>
            <a:pPr marL="336042" indent="-336042" defTabSz="896111">
              <a:spcBef>
                <a:spcPts val="500"/>
              </a:spcBef>
              <a:defRPr sz="2352">
                <a:solidFill>
                  <a:srgbClr val="000000"/>
                </a:solidFill>
              </a:defRPr>
            </a:pPr>
            <a:r>
              <a:t>[S]=500, p</a:t>
            </a:r>
            <a:r>
              <a:rPr baseline="-25387"/>
              <a:t>S</a:t>
            </a:r>
            <a:r>
              <a:t>=80, |S| = 40,000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1" build="p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Join First, Sort Later?</a:t>
            </a:r>
          </a:p>
        </p:txBody>
      </p:sp>
      <p:sp>
        <p:nvSpPr>
          <p:cNvPr id="1201" name="Shape 1201"/>
          <p:cNvSpPr>
            <a:spLocks noGrp="1"/>
          </p:cNvSpPr>
          <p:nvPr>
            <p:ph type="body" idx="1"/>
          </p:nvPr>
        </p:nvSpPr>
        <p:spPr>
          <a:xfrm>
            <a:off x="495300" y="-304800"/>
            <a:ext cx="7772400" cy="5105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SELECT sid, bid, sname, rname</a:t>
            </a:r>
          </a:p>
          <a:p>
            <a:pPr marL="0" indent="0">
              <a:buSzTx/>
              <a:buNone/>
            </a:pPr>
            <a:r>
              <a:t>FROM R, S</a:t>
            </a:r>
          </a:p>
          <a:p>
            <a:pPr marL="0" indent="0">
              <a:buSzTx/>
              <a:buNone/>
            </a:pPr>
            <a:r>
              <a:t>WHERE R.sid = S.sid</a:t>
            </a:r>
          </a:p>
          <a:p>
            <a:pPr marL="0" indent="0">
              <a:buSzTx/>
              <a:buNone/>
            </a:pPr>
            <a:r>
              <a:t>ORDER BY sid</a:t>
            </a:r>
          </a:p>
        </p:txBody>
      </p:sp>
      <p:sp>
        <p:nvSpPr>
          <p:cNvPr id="1202" name="Shape 1202"/>
          <p:cNvSpPr/>
          <p:nvPr/>
        </p:nvSpPr>
        <p:spPr>
          <a:xfrm>
            <a:off x="3556812" y="3523031"/>
            <a:ext cx="2428089" cy="62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Sort-Merge</a:t>
            </a:r>
          </a:p>
        </p:txBody>
      </p:sp>
      <p:sp>
        <p:nvSpPr>
          <p:cNvPr id="1203" name="Shape 1203"/>
          <p:cNvSpPr/>
          <p:nvPr/>
        </p:nvSpPr>
        <p:spPr>
          <a:xfrm>
            <a:off x="221995" y="4126027"/>
            <a:ext cx="4943146" cy="22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2E2E"/>
                </a:solidFill>
              </a:defRPr>
            </a:pPr>
            <a:r>
              <a:t>Sort R: 2*[R]*(2) = 4000</a:t>
            </a:r>
          </a:p>
          <a:p>
            <a:pPr>
              <a:defRPr>
                <a:solidFill>
                  <a:srgbClr val="2E2E2E"/>
                </a:solidFill>
              </a:defRPr>
            </a:pPr>
            <a:r>
              <a:t>Sort S: 2*[S]*(2) = 2000</a:t>
            </a:r>
          </a:p>
          <a:p>
            <a:pPr>
              <a:defRPr>
                <a:solidFill>
                  <a:srgbClr val="2E2E2E"/>
                </a:solidFill>
              </a:defRPr>
            </a:pPr>
            <a:r>
              <a:t>R + S = 1500</a:t>
            </a:r>
          </a:p>
          <a:p>
            <a:pPr>
              <a:defRPr>
                <a:solidFill>
                  <a:srgbClr val="2E2E2E"/>
                </a:solidFill>
              </a:defRPr>
            </a:pPr>
            <a:r>
              <a:t>Total = 7500!</a:t>
            </a:r>
          </a:p>
        </p:txBody>
      </p:sp>
      <p:sp>
        <p:nvSpPr>
          <p:cNvPr id="1204" name="Shape 1204"/>
          <p:cNvSpPr/>
          <p:nvPr/>
        </p:nvSpPr>
        <p:spPr>
          <a:xfrm>
            <a:off x="5671990" y="6145786"/>
            <a:ext cx="3460510" cy="7307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]=1000,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=100, 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100,000</a:t>
            </a:r>
            <a:endParaRPr>
              <a:solidFill>
                <a:srgbClr val="CF0E30"/>
              </a:solidFill>
            </a:endParaRPr>
          </a:p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F79646"/>
                </a:solidFill>
              </a:rPr>
              <a:t>S</a:t>
            </a:r>
            <a:r>
              <a:t>]=500, p</a:t>
            </a:r>
            <a:r>
              <a:rPr baseline="-25000">
                <a:solidFill>
                  <a:srgbClr val="F79646"/>
                </a:solidFill>
              </a:rPr>
              <a:t>S</a:t>
            </a:r>
            <a:r>
              <a:t>=80, |</a:t>
            </a:r>
            <a:r>
              <a:rPr>
                <a:solidFill>
                  <a:srgbClr val="F79646"/>
                </a:solidFill>
              </a:rPr>
              <a:t>S</a:t>
            </a:r>
            <a:r>
              <a:t>| = 40,000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Group 1209"/>
          <p:cNvGrpSpPr/>
          <p:nvPr/>
        </p:nvGrpSpPr>
        <p:grpSpPr>
          <a:xfrm>
            <a:off x="13003" y="1183014"/>
            <a:ext cx="938871" cy="1376361"/>
            <a:chOff x="-1" y="0"/>
            <a:chExt cx="938869" cy="1376360"/>
          </a:xfrm>
        </p:grpSpPr>
        <p:sp>
          <p:nvSpPr>
            <p:cNvPr id="1206" name="Shape 1206"/>
            <p:cNvSpPr/>
            <p:nvPr/>
          </p:nvSpPr>
          <p:spPr>
            <a:xfrm>
              <a:off x="-2" y="0"/>
              <a:ext cx="938871" cy="137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71"/>
                  </a:moveTo>
                  <a:cubicBezTo>
                    <a:pt x="0" y="569"/>
                    <a:pt x="4835" y="0"/>
                    <a:pt x="10800" y="0"/>
                  </a:cubicBezTo>
                  <a:cubicBezTo>
                    <a:pt x="16765" y="0"/>
                    <a:pt x="21600" y="569"/>
                    <a:pt x="21600" y="1271"/>
                  </a:cubicBezTo>
                  <a:lnTo>
                    <a:pt x="21600" y="20329"/>
                  </a:lnTo>
                  <a:cubicBezTo>
                    <a:pt x="21600" y="21031"/>
                    <a:pt x="16765" y="21600"/>
                    <a:pt x="10800" y="21600"/>
                  </a:cubicBezTo>
                  <a:cubicBezTo>
                    <a:pt x="4835" y="21600"/>
                    <a:pt x="0" y="21031"/>
                    <a:pt x="0" y="2032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0" y="-1"/>
              <a:ext cx="938868" cy="16199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-1" y="0"/>
              <a:ext cx="938868" cy="137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1"/>
                  </a:moveTo>
                  <a:cubicBezTo>
                    <a:pt x="21600" y="1973"/>
                    <a:pt x="16765" y="2542"/>
                    <a:pt x="10800" y="2542"/>
                  </a:cubicBezTo>
                  <a:cubicBezTo>
                    <a:pt x="4835" y="2542"/>
                    <a:pt x="0" y="1973"/>
                    <a:pt x="0" y="1271"/>
                  </a:cubicBezTo>
                  <a:cubicBezTo>
                    <a:pt x="0" y="569"/>
                    <a:pt x="4835" y="0"/>
                    <a:pt x="10800" y="0"/>
                  </a:cubicBezTo>
                  <a:cubicBezTo>
                    <a:pt x="16765" y="0"/>
                    <a:pt x="21600" y="569"/>
                    <a:pt x="21600" y="1271"/>
                  </a:cubicBezTo>
                  <a:lnTo>
                    <a:pt x="21600" y="20329"/>
                  </a:lnTo>
                  <a:cubicBezTo>
                    <a:pt x="21600" y="21031"/>
                    <a:pt x="16765" y="21600"/>
                    <a:pt x="10800" y="21600"/>
                  </a:cubicBezTo>
                  <a:cubicBezTo>
                    <a:pt x="4835" y="21600"/>
                    <a:pt x="0" y="21031"/>
                    <a:pt x="0" y="20329"/>
                  </a:cubicBezTo>
                  <a:lnTo>
                    <a:pt x="0" y="1271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10" name="Shape 1210"/>
          <p:cNvSpPr>
            <a:spLocks noGrp="1"/>
          </p:cNvSpPr>
          <p:nvPr>
            <p:ph type="title"/>
          </p:nvPr>
        </p:nvSpPr>
        <p:spPr>
          <a:xfrm>
            <a:off x="93315" y="-116594"/>
            <a:ext cx="7770811" cy="11430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Sort-Merge Join Considerations</a:t>
            </a:r>
          </a:p>
        </p:txBody>
      </p:sp>
      <p:grpSp>
        <p:nvGrpSpPr>
          <p:cNvPr id="1281" name="Group 1281"/>
          <p:cNvGrpSpPr/>
          <p:nvPr/>
        </p:nvGrpSpPr>
        <p:grpSpPr>
          <a:xfrm>
            <a:off x="-47405" y="1280517"/>
            <a:ext cx="931927" cy="1185418"/>
            <a:chOff x="0" y="0"/>
            <a:chExt cx="931925" cy="1185416"/>
          </a:xfrm>
        </p:grpSpPr>
        <p:grpSp>
          <p:nvGrpSpPr>
            <p:cNvPr id="1227" name="Group 1227"/>
            <p:cNvGrpSpPr/>
            <p:nvPr/>
          </p:nvGrpSpPr>
          <p:grpSpPr>
            <a:xfrm>
              <a:off x="303102" y="634400"/>
              <a:ext cx="274946" cy="551017"/>
              <a:chOff x="0" y="0"/>
              <a:chExt cx="274945" cy="551016"/>
            </a:xfrm>
          </p:grpSpPr>
          <p:grpSp>
            <p:nvGrpSpPr>
              <p:cNvPr id="1214" name="Group 1214"/>
              <p:cNvGrpSpPr/>
              <p:nvPr/>
            </p:nvGrpSpPr>
            <p:grpSpPr>
              <a:xfrm>
                <a:off x="-1" y="-1"/>
                <a:ext cx="274947" cy="551018"/>
                <a:chOff x="0" y="0"/>
                <a:chExt cx="274945" cy="551016"/>
              </a:xfrm>
            </p:grpSpPr>
            <p:sp>
              <p:nvSpPr>
                <p:cNvPr id="1211" name="Shape 1211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12" name="Shape 1212"/>
                <p:cNvSpPr/>
                <p:nvPr/>
              </p:nvSpPr>
              <p:spPr>
                <a:xfrm>
                  <a:off x="229120" y="505191"/>
                  <a:ext cx="45826" cy="45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13" name="Shape 1213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20163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804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17" name="Group 1217"/>
              <p:cNvGrpSpPr/>
              <p:nvPr/>
            </p:nvGrpSpPr>
            <p:grpSpPr>
              <a:xfrm>
                <a:off x="20577" y="31047"/>
                <a:ext cx="227619" cy="79893"/>
                <a:chOff x="0" y="0"/>
                <a:chExt cx="227617" cy="79891"/>
              </a:xfrm>
            </p:grpSpPr>
            <p:sp>
              <p:nvSpPr>
                <p:cNvPr id="1215" name="Shape 1215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16" name="Shape 1216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20" name="Group 1220"/>
              <p:cNvGrpSpPr/>
              <p:nvPr/>
            </p:nvGrpSpPr>
            <p:grpSpPr>
              <a:xfrm>
                <a:off x="20577" y="166508"/>
                <a:ext cx="227619" cy="79893"/>
                <a:chOff x="0" y="0"/>
                <a:chExt cx="227617" cy="79891"/>
              </a:xfrm>
            </p:grpSpPr>
            <p:sp>
              <p:nvSpPr>
                <p:cNvPr id="1218" name="Shape 1218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19" name="Shape 1219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23" name="Group 1223"/>
              <p:cNvGrpSpPr/>
              <p:nvPr/>
            </p:nvGrpSpPr>
            <p:grpSpPr>
              <a:xfrm>
                <a:off x="20577" y="301970"/>
                <a:ext cx="227619" cy="79893"/>
                <a:chOff x="0" y="0"/>
                <a:chExt cx="227617" cy="79891"/>
              </a:xfrm>
            </p:grpSpPr>
            <p:sp>
              <p:nvSpPr>
                <p:cNvPr id="1221" name="Shape 1221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22" name="Shape 1222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26" name="Group 1226"/>
              <p:cNvGrpSpPr/>
              <p:nvPr/>
            </p:nvGrpSpPr>
            <p:grpSpPr>
              <a:xfrm>
                <a:off x="20577" y="437431"/>
                <a:ext cx="227619" cy="79893"/>
                <a:chOff x="0" y="0"/>
                <a:chExt cx="227617" cy="79891"/>
              </a:xfrm>
            </p:grpSpPr>
            <p:sp>
              <p:nvSpPr>
                <p:cNvPr id="1224" name="Shape 1224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25" name="Shape 1225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244" name="Group 1244"/>
            <p:cNvGrpSpPr/>
            <p:nvPr/>
          </p:nvGrpSpPr>
          <p:grpSpPr>
            <a:xfrm>
              <a:off x="656979" y="634400"/>
              <a:ext cx="274947" cy="551017"/>
              <a:chOff x="0" y="0"/>
              <a:chExt cx="274945" cy="551016"/>
            </a:xfrm>
          </p:grpSpPr>
          <p:grpSp>
            <p:nvGrpSpPr>
              <p:cNvPr id="1231" name="Group 1231"/>
              <p:cNvGrpSpPr/>
              <p:nvPr/>
            </p:nvGrpSpPr>
            <p:grpSpPr>
              <a:xfrm>
                <a:off x="-1" y="-1"/>
                <a:ext cx="274947" cy="551018"/>
                <a:chOff x="0" y="0"/>
                <a:chExt cx="274945" cy="551016"/>
              </a:xfrm>
            </p:grpSpPr>
            <p:sp>
              <p:nvSpPr>
                <p:cNvPr id="1228" name="Shape 1228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29" name="Shape 1229"/>
                <p:cNvSpPr/>
                <p:nvPr/>
              </p:nvSpPr>
              <p:spPr>
                <a:xfrm>
                  <a:off x="229120" y="505191"/>
                  <a:ext cx="45826" cy="45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30" name="Shape 1230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20163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804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34" name="Group 1234"/>
              <p:cNvGrpSpPr/>
              <p:nvPr/>
            </p:nvGrpSpPr>
            <p:grpSpPr>
              <a:xfrm>
                <a:off x="20577" y="31605"/>
                <a:ext cx="227619" cy="79893"/>
                <a:chOff x="0" y="0"/>
                <a:chExt cx="227617" cy="79891"/>
              </a:xfrm>
            </p:grpSpPr>
            <p:sp>
              <p:nvSpPr>
                <p:cNvPr id="1232" name="Shape 1232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33" name="Shape 1233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37" name="Group 1237"/>
              <p:cNvGrpSpPr/>
              <p:nvPr/>
            </p:nvGrpSpPr>
            <p:grpSpPr>
              <a:xfrm>
                <a:off x="20577" y="167066"/>
                <a:ext cx="227619" cy="79893"/>
                <a:chOff x="0" y="0"/>
                <a:chExt cx="227617" cy="79891"/>
              </a:xfrm>
            </p:grpSpPr>
            <p:sp>
              <p:nvSpPr>
                <p:cNvPr id="1235" name="Shape 1235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36" name="Shape 1236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40" name="Group 1240"/>
              <p:cNvGrpSpPr/>
              <p:nvPr/>
            </p:nvGrpSpPr>
            <p:grpSpPr>
              <a:xfrm>
                <a:off x="20577" y="302527"/>
                <a:ext cx="227619" cy="79893"/>
                <a:chOff x="0" y="0"/>
                <a:chExt cx="227617" cy="79891"/>
              </a:xfrm>
            </p:grpSpPr>
            <p:sp>
              <p:nvSpPr>
                <p:cNvPr id="1238" name="Shape 1238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39" name="Shape 1239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43" name="Group 1243"/>
              <p:cNvGrpSpPr/>
              <p:nvPr/>
            </p:nvGrpSpPr>
            <p:grpSpPr>
              <a:xfrm>
                <a:off x="20577" y="437988"/>
                <a:ext cx="227619" cy="79893"/>
                <a:chOff x="0" y="0"/>
                <a:chExt cx="227617" cy="79891"/>
              </a:xfrm>
            </p:grpSpPr>
            <p:sp>
              <p:nvSpPr>
                <p:cNvPr id="1241" name="Shape 1241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42" name="Shape 1242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261" name="Group 1261"/>
            <p:cNvGrpSpPr/>
            <p:nvPr/>
          </p:nvGrpSpPr>
          <p:grpSpPr>
            <a:xfrm>
              <a:off x="645713" y="0"/>
              <a:ext cx="274946" cy="551017"/>
              <a:chOff x="0" y="0"/>
              <a:chExt cx="274945" cy="551016"/>
            </a:xfrm>
          </p:grpSpPr>
          <p:grpSp>
            <p:nvGrpSpPr>
              <p:cNvPr id="1248" name="Group 1248"/>
              <p:cNvGrpSpPr/>
              <p:nvPr/>
            </p:nvGrpSpPr>
            <p:grpSpPr>
              <a:xfrm>
                <a:off x="-1" y="-1"/>
                <a:ext cx="274947" cy="551018"/>
                <a:chOff x="0" y="0"/>
                <a:chExt cx="274945" cy="551016"/>
              </a:xfrm>
            </p:grpSpPr>
            <p:sp>
              <p:nvSpPr>
                <p:cNvPr id="1245" name="Shape 1245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46" name="Shape 1246"/>
                <p:cNvSpPr/>
                <p:nvPr/>
              </p:nvSpPr>
              <p:spPr>
                <a:xfrm>
                  <a:off x="229120" y="505191"/>
                  <a:ext cx="45826" cy="45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47" name="Shape 1247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20163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804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51" name="Group 1251"/>
              <p:cNvGrpSpPr/>
              <p:nvPr/>
            </p:nvGrpSpPr>
            <p:grpSpPr>
              <a:xfrm>
                <a:off x="20577" y="31047"/>
                <a:ext cx="227619" cy="79893"/>
                <a:chOff x="0" y="0"/>
                <a:chExt cx="227617" cy="79891"/>
              </a:xfrm>
            </p:grpSpPr>
            <p:sp>
              <p:nvSpPr>
                <p:cNvPr id="1249" name="Shape 1249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50" name="Shape 1250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54" name="Group 1254"/>
              <p:cNvGrpSpPr/>
              <p:nvPr/>
            </p:nvGrpSpPr>
            <p:grpSpPr>
              <a:xfrm>
                <a:off x="20577" y="166508"/>
                <a:ext cx="227619" cy="79893"/>
                <a:chOff x="0" y="0"/>
                <a:chExt cx="227617" cy="79891"/>
              </a:xfrm>
            </p:grpSpPr>
            <p:sp>
              <p:nvSpPr>
                <p:cNvPr id="1252" name="Shape 1252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53" name="Shape 1253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57" name="Group 1257"/>
              <p:cNvGrpSpPr/>
              <p:nvPr/>
            </p:nvGrpSpPr>
            <p:grpSpPr>
              <a:xfrm>
                <a:off x="20577" y="301970"/>
                <a:ext cx="227619" cy="79893"/>
                <a:chOff x="0" y="0"/>
                <a:chExt cx="227617" cy="79891"/>
              </a:xfrm>
            </p:grpSpPr>
            <p:sp>
              <p:nvSpPr>
                <p:cNvPr id="1255" name="Shape 1255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56" name="Shape 1256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60" name="Group 1260"/>
              <p:cNvGrpSpPr/>
              <p:nvPr/>
            </p:nvGrpSpPr>
            <p:grpSpPr>
              <a:xfrm>
                <a:off x="20577" y="437431"/>
                <a:ext cx="227619" cy="79893"/>
                <a:chOff x="0" y="0"/>
                <a:chExt cx="227617" cy="79891"/>
              </a:xfrm>
            </p:grpSpPr>
            <p:sp>
              <p:nvSpPr>
                <p:cNvPr id="1258" name="Shape 1258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59" name="Shape 1259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278" name="Group 1278"/>
            <p:cNvGrpSpPr/>
            <p:nvPr/>
          </p:nvGrpSpPr>
          <p:grpSpPr>
            <a:xfrm>
              <a:off x="303104" y="0"/>
              <a:ext cx="274947" cy="551017"/>
              <a:chOff x="0" y="0"/>
              <a:chExt cx="274945" cy="551016"/>
            </a:xfrm>
          </p:grpSpPr>
          <p:grpSp>
            <p:nvGrpSpPr>
              <p:cNvPr id="1265" name="Group 1265"/>
              <p:cNvGrpSpPr/>
              <p:nvPr/>
            </p:nvGrpSpPr>
            <p:grpSpPr>
              <a:xfrm>
                <a:off x="-1" y="-1"/>
                <a:ext cx="274947" cy="551018"/>
                <a:chOff x="0" y="0"/>
                <a:chExt cx="274945" cy="551016"/>
              </a:xfrm>
            </p:grpSpPr>
            <p:sp>
              <p:nvSpPr>
                <p:cNvPr id="1262" name="Shape 1262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63" name="Shape 1263"/>
                <p:cNvSpPr/>
                <p:nvPr/>
              </p:nvSpPr>
              <p:spPr>
                <a:xfrm>
                  <a:off x="229120" y="505191"/>
                  <a:ext cx="45826" cy="458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64" name="Shape 1264"/>
                <p:cNvSpPr/>
                <p:nvPr/>
              </p:nvSpPr>
              <p:spPr>
                <a:xfrm>
                  <a:off x="-1" y="-1"/>
                  <a:ext cx="274947" cy="551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20163"/>
                      </a:lnTo>
                      <a:lnTo>
                        <a:pt x="21600" y="19804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804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68" name="Group 1268"/>
              <p:cNvGrpSpPr/>
              <p:nvPr/>
            </p:nvGrpSpPr>
            <p:grpSpPr>
              <a:xfrm>
                <a:off x="20577" y="31605"/>
                <a:ext cx="227619" cy="79893"/>
                <a:chOff x="0" y="0"/>
                <a:chExt cx="227617" cy="79891"/>
              </a:xfrm>
            </p:grpSpPr>
            <p:sp>
              <p:nvSpPr>
                <p:cNvPr id="1266" name="Shape 1266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67" name="Shape 1267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71" name="Group 1271"/>
              <p:cNvGrpSpPr/>
              <p:nvPr/>
            </p:nvGrpSpPr>
            <p:grpSpPr>
              <a:xfrm>
                <a:off x="20577" y="167066"/>
                <a:ext cx="227619" cy="79893"/>
                <a:chOff x="0" y="0"/>
                <a:chExt cx="227617" cy="79891"/>
              </a:xfrm>
            </p:grpSpPr>
            <p:sp>
              <p:nvSpPr>
                <p:cNvPr id="1269" name="Shape 1269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70" name="Shape 1270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74" name="Group 1274"/>
              <p:cNvGrpSpPr/>
              <p:nvPr/>
            </p:nvGrpSpPr>
            <p:grpSpPr>
              <a:xfrm>
                <a:off x="20577" y="302527"/>
                <a:ext cx="227619" cy="79893"/>
                <a:chOff x="0" y="0"/>
                <a:chExt cx="227617" cy="79891"/>
              </a:xfrm>
            </p:grpSpPr>
            <p:sp>
              <p:nvSpPr>
                <p:cNvPr id="1272" name="Shape 1272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73" name="Shape 1273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77" name="Group 1277"/>
              <p:cNvGrpSpPr/>
              <p:nvPr/>
            </p:nvGrpSpPr>
            <p:grpSpPr>
              <a:xfrm>
                <a:off x="20577" y="437988"/>
                <a:ext cx="227619" cy="79893"/>
                <a:chOff x="0" y="0"/>
                <a:chExt cx="227617" cy="79891"/>
              </a:xfrm>
            </p:grpSpPr>
            <p:sp>
              <p:nvSpPr>
                <p:cNvPr id="1275" name="Shape 1275"/>
                <p:cNvSpPr/>
                <p:nvPr/>
              </p:nvSpPr>
              <p:spPr>
                <a:xfrm>
                  <a:off x="35150" y="21875"/>
                  <a:ext cx="192468" cy="361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76" name="Shape 1276"/>
                <p:cNvSpPr/>
                <p:nvPr/>
              </p:nvSpPr>
              <p:spPr>
                <a:xfrm>
                  <a:off x="0" y="0"/>
                  <a:ext cx="63511" cy="79892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1279" name="Shape 1279"/>
            <p:cNvSpPr/>
            <p:nvPr/>
          </p:nvSpPr>
          <p:spPr>
            <a:xfrm>
              <a:off x="4655" y="63869"/>
              <a:ext cx="250852" cy="326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b="1">
                  <a:solidFill>
                    <a:srgbClr val="4472C4"/>
                  </a:solidFill>
                </a:defRPr>
              </a:lvl1pPr>
            </a:lstStyle>
            <a:p>
              <a:r>
                <a:t>R</a:t>
              </a: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-1" y="705392"/>
              <a:ext cx="236018" cy="32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b="1">
                  <a:solidFill>
                    <a:srgbClr val="ED7D31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grpSp>
        <p:nvGrpSpPr>
          <p:cNvPr id="1295" name="Group 1295"/>
          <p:cNvGrpSpPr/>
          <p:nvPr/>
        </p:nvGrpSpPr>
        <p:grpSpPr>
          <a:xfrm>
            <a:off x="1687034" y="1242855"/>
            <a:ext cx="812581" cy="1260745"/>
            <a:chOff x="0" y="0"/>
            <a:chExt cx="812579" cy="1260743"/>
          </a:xfrm>
        </p:grpSpPr>
        <p:grpSp>
          <p:nvGrpSpPr>
            <p:cNvPr id="1284" name="Group 1284"/>
            <p:cNvGrpSpPr/>
            <p:nvPr/>
          </p:nvGrpSpPr>
          <p:grpSpPr>
            <a:xfrm>
              <a:off x="-1" y="0"/>
              <a:ext cx="812581" cy="1260744"/>
              <a:chOff x="0" y="0"/>
              <a:chExt cx="812579" cy="1260743"/>
            </a:xfrm>
          </p:grpSpPr>
          <p:sp>
            <p:nvSpPr>
              <p:cNvPr id="1282" name="Shape 1282"/>
              <p:cNvSpPr/>
              <p:nvPr/>
            </p:nvSpPr>
            <p:spPr>
              <a:xfrm>
                <a:off x="-1" y="0"/>
                <a:ext cx="812581" cy="1260744"/>
              </a:xfrm>
              <a:prstGeom prst="rect">
                <a:avLst/>
              </a:prstGeom>
              <a:gradFill flip="none" rotWithShape="1"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83" name="Shape 1283"/>
              <p:cNvSpPr/>
              <p:nvPr/>
            </p:nvSpPr>
            <p:spPr>
              <a:xfrm>
                <a:off x="-1" y="0"/>
                <a:ext cx="812581" cy="351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In Memory</a:t>
                </a:r>
              </a:p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Sort</a:t>
                </a:r>
              </a:p>
            </p:txBody>
          </p:sp>
        </p:grpSp>
        <p:grpSp>
          <p:nvGrpSpPr>
            <p:cNvPr id="1294" name="Group 1294"/>
            <p:cNvGrpSpPr/>
            <p:nvPr/>
          </p:nvGrpSpPr>
          <p:grpSpPr>
            <a:xfrm>
              <a:off x="64254" y="429998"/>
              <a:ext cx="684071" cy="795483"/>
              <a:chOff x="0" y="0"/>
              <a:chExt cx="684070" cy="795482"/>
            </a:xfrm>
          </p:grpSpPr>
          <p:grpSp>
            <p:nvGrpSpPr>
              <p:cNvPr id="1287" name="Group 1287"/>
              <p:cNvGrpSpPr/>
              <p:nvPr/>
            </p:nvGrpSpPr>
            <p:grpSpPr>
              <a:xfrm>
                <a:off x="-1" y="0"/>
                <a:ext cx="684072" cy="546828"/>
                <a:chOff x="0" y="0"/>
                <a:chExt cx="684070" cy="546826"/>
              </a:xfrm>
            </p:grpSpPr>
            <p:sp>
              <p:nvSpPr>
                <p:cNvPr id="1285" name="Shape 1285"/>
                <p:cNvSpPr/>
                <p:nvPr/>
              </p:nvSpPr>
              <p:spPr>
                <a:xfrm>
                  <a:off x="-1" y="0"/>
                  <a:ext cx="684072" cy="54682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86" name="Shape 1286"/>
                <p:cNvSpPr/>
                <p:nvPr/>
              </p:nvSpPr>
              <p:spPr>
                <a:xfrm>
                  <a:off x="-1" y="89593"/>
                  <a:ext cx="684072" cy="367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B – 2 Buffers</a:t>
                  </a:r>
                </a:p>
              </p:txBody>
            </p:sp>
          </p:grpSp>
          <p:grpSp>
            <p:nvGrpSpPr>
              <p:cNvPr id="1290" name="Group 1290"/>
              <p:cNvGrpSpPr/>
              <p:nvPr/>
            </p:nvGrpSpPr>
            <p:grpSpPr>
              <a:xfrm>
                <a:off x="-1" y="568905"/>
                <a:ext cx="312080" cy="226579"/>
                <a:chOff x="0" y="0"/>
                <a:chExt cx="312079" cy="226578"/>
              </a:xfrm>
            </p:grpSpPr>
            <p:sp>
              <p:nvSpPr>
                <p:cNvPr id="1288" name="Shape 1288"/>
                <p:cNvSpPr/>
                <p:nvPr/>
              </p:nvSpPr>
              <p:spPr>
                <a:xfrm>
                  <a:off x="-1" y="-1"/>
                  <a:ext cx="312081" cy="2265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89" name="Shape 1289"/>
                <p:cNvSpPr/>
                <p:nvPr/>
              </p:nvSpPr>
              <p:spPr>
                <a:xfrm>
                  <a:off x="-1" y="45039"/>
                  <a:ext cx="312081" cy="1365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Buffer</a:t>
                  </a:r>
                </a:p>
              </p:txBody>
            </p:sp>
          </p:grpSp>
          <p:grpSp>
            <p:nvGrpSpPr>
              <p:cNvPr id="1293" name="Group 1293"/>
              <p:cNvGrpSpPr/>
              <p:nvPr/>
            </p:nvGrpSpPr>
            <p:grpSpPr>
              <a:xfrm>
                <a:off x="368514" y="568905"/>
                <a:ext cx="312080" cy="226579"/>
                <a:chOff x="0" y="0"/>
                <a:chExt cx="312079" cy="226578"/>
              </a:xfrm>
            </p:grpSpPr>
            <p:sp>
              <p:nvSpPr>
                <p:cNvPr id="1291" name="Shape 1291"/>
                <p:cNvSpPr/>
                <p:nvPr/>
              </p:nvSpPr>
              <p:spPr>
                <a:xfrm>
                  <a:off x="-1" y="-1"/>
                  <a:ext cx="312081" cy="2265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92" name="Shape 1292"/>
                <p:cNvSpPr/>
                <p:nvPr/>
              </p:nvSpPr>
              <p:spPr>
                <a:xfrm>
                  <a:off x="-1" y="45039"/>
                  <a:ext cx="312081" cy="1365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Buffer</a:t>
                  </a:r>
                </a:p>
              </p:txBody>
            </p:sp>
          </p:grpSp>
        </p:grpSp>
      </p:grpSp>
      <p:grpSp>
        <p:nvGrpSpPr>
          <p:cNvPr id="1306" name="Group 1306"/>
          <p:cNvGrpSpPr/>
          <p:nvPr/>
        </p:nvGrpSpPr>
        <p:grpSpPr>
          <a:xfrm>
            <a:off x="4759985" y="1242855"/>
            <a:ext cx="783145" cy="1260745"/>
            <a:chOff x="0" y="0"/>
            <a:chExt cx="783144" cy="1260743"/>
          </a:xfrm>
        </p:grpSpPr>
        <p:grpSp>
          <p:nvGrpSpPr>
            <p:cNvPr id="1298" name="Group 1298"/>
            <p:cNvGrpSpPr/>
            <p:nvPr/>
          </p:nvGrpSpPr>
          <p:grpSpPr>
            <a:xfrm>
              <a:off x="-1" y="0"/>
              <a:ext cx="783146" cy="1260744"/>
              <a:chOff x="0" y="0"/>
              <a:chExt cx="783144" cy="1260743"/>
            </a:xfrm>
          </p:grpSpPr>
          <p:sp>
            <p:nvSpPr>
              <p:cNvPr id="1296" name="Shape 1296"/>
              <p:cNvSpPr/>
              <p:nvPr/>
            </p:nvSpPr>
            <p:spPr>
              <a:xfrm>
                <a:off x="-1" y="0"/>
                <a:ext cx="783146" cy="1260744"/>
              </a:xfrm>
              <a:prstGeom prst="rect">
                <a:avLst/>
              </a:prstGeom>
              <a:gradFill flip="none" rotWithShape="1"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-1" y="0"/>
                <a:ext cx="783146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Merge</a:t>
                </a:r>
              </a:p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Runs</a:t>
                </a:r>
              </a:p>
            </p:txBody>
          </p:sp>
        </p:grpSp>
        <p:grpSp>
          <p:nvGrpSpPr>
            <p:cNvPr id="1305" name="Group 1305"/>
            <p:cNvGrpSpPr/>
            <p:nvPr/>
          </p:nvGrpSpPr>
          <p:grpSpPr>
            <a:xfrm>
              <a:off x="61926" y="429998"/>
              <a:ext cx="659291" cy="795483"/>
              <a:chOff x="0" y="0"/>
              <a:chExt cx="659290" cy="795482"/>
            </a:xfrm>
          </p:grpSpPr>
          <p:grpSp>
            <p:nvGrpSpPr>
              <p:cNvPr id="1301" name="Group 1301"/>
              <p:cNvGrpSpPr/>
              <p:nvPr/>
            </p:nvGrpSpPr>
            <p:grpSpPr>
              <a:xfrm>
                <a:off x="-1" y="568905"/>
                <a:ext cx="655940" cy="226579"/>
                <a:chOff x="0" y="0"/>
                <a:chExt cx="655938" cy="226578"/>
              </a:xfrm>
            </p:grpSpPr>
            <p:sp>
              <p:nvSpPr>
                <p:cNvPr id="1299" name="Shape 1299"/>
                <p:cNvSpPr/>
                <p:nvPr/>
              </p:nvSpPr>
              <p:spPr>
                <a:xfrm>
                  <a:off x="-1" y="-1"/>
                  <a:ext cx="655940" cy="2265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00" name="Shape 1300"/>
                <p:cNvSpPr/>
                <p:nvPr/>
              </p:nvSpPr>
              <p:spPr>
                <a:xfrm>
                  <a:off x="-1" y="45039"/>
                  <a:ext cx="655940" cy="1365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Out Buffer</a:t>
                  </a:r>
                </a:p>
              </p:txBody>
            </p:sp>
          </p:grpSp>
          <p:grpSp>
            <p:nvGrpSpPr>
              <p:cNvPr id="1304" name="Group 1304"/>
              <p:cNvGrpSpPr/>
              <p:nvPr/>
            </p:nvGrpSpPr>
            <p:grpSpPr>
              <a:xfrm>
                <a:off x="0" y="0"/>
                <a:ext cx="659290" cy="546828"/>
                <a:chOff x="0" y="0"/>
                <a:chExt cx="659289" cy="546826"/>
              </a:xfrm>
            </p:grpSpPr>
            <p:sp>
              <p:nvSpPr>
                <p:cNvPr id="1302" name="Shape 1302"/>
                <p:cNvSpPr/>
                <p:nvPr/>
              </p:nvSpPr>
              <p:spPr>
                <a:xfrm>
                  <a:off x="0" y="0"/>
                  <a:ext cx="659290" cy="54682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03" name="Shape 1303"/>
                <p:cNvSpPr/>
                <p:nvPr/>
              </p:nvSpPr>
              <p:spPr>
                <a:xfrm>
                  <a:off x="0" y="19743"/>
                  <a:ext cx="659290" cy="507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B – 1 </a:t>
                  </a:r>
                  <a:endParaRPr>
                    <a:solidFill>
                      <a:srgbClr val="CF0E30"/>
                    </a:solidFill>
                  </a:endParaRPr>
                </a:p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Input</a:t>
                  </a:r>
                  <a:endParaRPr>
                    <a:solidFill>
                      <a:srgbClr val="CF0E30"/>
                    </a:solidFill>
                  </a:endParaRPr>
                </a:p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Buffers</a:t>
                  </a:r>
                </a:p>
              </p:txBody>
            </p:sp>
          </p:grpSp>
        </p:grpSp>
      </p:grpSp>
      <p:grpSp>
        <p:nvGrpSpPr>
          <p:cNvPr id="1313" name="Group 1313"/>
          <p:cNvGrpSpPr/>
          <p:nvPr/>
        </p:nvGrpSpPr>
        <p:grpSpPr>
          <a:xfrm>
            <a:off x="975542" y="1262442"/>
            <a:ext cx="620473" cy="1221571"/>
            <a:chOff x="0" y="0"/>
            <a:chExt cx="620471" cy="1221570"/>
          </a:xfrm>
        </p:grpSpPr>
        <p:grpSp>
          <p:nvGrpSpPr>
            <p:cNvPr id="1309" name="Group 1309"/>
            <p:cNvGrpSpPr/>
            <p:nvPr/>
          </p:nvGrpSpPr>
          <p:grpSpPr>
            <a:xfrm>
              <a:off x="0" y="627000"/>
              <a:ext cx="618309" cy="594571"/>
              <a:chOff x="0" y="0"/>
              <a:chExt cx="618307" cy="594570"/>
            </a:xfrm>
          </p:grpSpPr>
          <p:sp>
            <p:nvSpPr>
              <p:cNvPr id="1307" name="Shape 1307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8" name="Shape 1308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1312" name="Group 1312"/>
            <p:cNvGrpSpPr/>
            <p:nvPr/>
          </p:nvGrpSpPr>
          <p:grpSpPr>
            <a:xfrm>
              <a:off x="2164" y="-1"/>
              <a:ext cx="618309" cy="594572"/>
              <a:chOff x="0" y="0"/>
              <a:chExt cx="618307" cy="594570"/>
            </a:xfrm>
          </p:grpSpPr>
          <p:sp>
            <p:nvSpPr>
              <p:cNvPr id="1310" name="Shape 1310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</p:grpSp>
      <p:grpSp>
        <p:nvGrpSpPr>
          <p:cNvPr id="1320" name="Group 1320"/>
          <p:cNvGrpSpPr/>
          <p:nvPr/>
        </p:nvGrpSpPr>
        <p:grpSpPr>
          <a:xfrm>
            <a:off x="2590635" y="1262442"/>
            <a:ext cx="620473" cy="1221571"/>
            <a:chOff x="0" y="0"/>
            <a:chExt cx="620471" cy="1221570"/>
          </a:xfrm>
        </p:grpSpPr>
        <p:grpSp>
          <p:nvGrpSpPr>
            <p:cNvPr id="1316" name="Group 1316"/>
            <p:cNvGrpSpPr/>
            <p:nvPr/>
          </p:nvGrpSpPr>
          <p:grpSpPr>
            <a:xfrm>
              <a:off x="0" y="627000"/>
              <a:ext cx="618309" cy="594571"/>
              <a:chOff x="0" y="0"/>
              <a:chExt cx="618307" cy="594570"/>
            </a:xfrm>
          </p:grpSpPr>
          <p:sp>
            <p:nvSpPr>
              <p:cNvPr id="1314" name="Shape 1314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  <p:grpSp>
          <p:nvGrpSpPr>
            <p:cNvPr id="1319" name="Group 1319"/>
            <p:cNvGrpSpPr/>
            <p:nvPr/>
          </p:nvGrpSpPr>
          <p:grpSpPr>
            <a:xfrm>
              <a:off x="2164" y="-1"/>
              <a:ext cx="618309" cy="594572"/>
              <a:chOff x="0" y="0"/>
              <a:chExt cx="618307" cy="594570"/>
            </a:xfrm>
          </p:grpSpPr>
          <p:sp>
            <p:nvSpPr>
              <p:cNvPr id="1317" name="Shape 1317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</p:grpSp>
      <p:grpSp>
        <p:nvGrpSpPr>
          <p:cNvPr id="1327" name="Group 1327"/>
          <p:cNvGrpSpPr/>
          <p:nvPr/>
        </p:nvGrpSpPr>
        <p:grpSpPr>
          <a:xfrm>
            <a:off x="4048492" y="1262442"/>
            <a:ext cx="620473" cy="1221571"/>
            <a:chOff x="0" y="0"/>
            <a:chExt cx="620471" cy="1221570"/>
          </a:xfrm>
        </p:grpSpPr>
        <p:grpSp>
          <p:nvGrpSpPr>
            <p:cNvPr id="1323" name="Group 1323"/>
            <p:cNvGrpSpPr/>
            <p:nvPr/>
          </p:nvGrpSpPr>
          <p:grpSpPr>
            <a:xfrm>
              <a:off x="0" y="627000"/>
              <a:ext cx="618309" cy="594571"/>
              <a:chOff x="0" y="0"/>
              <a:chExt cx="618307" cy="594570"/>
            </a:xfrm>
          </p:grpSpPr>
          <p:sp>
            <p:nvSpPr>
              <p:cNvPr id="1321" name="Shape 1321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1326" name="Group 1326"/>
            <p:cNvGrpSpPr/>
            <p:nvPr/>
          </p:nvGrpSpPr>
          <p:grpSpPr>
            <a:xfrm>
              <a:off x="2164" y="-1"/>
              <a:ext cx="618309" cy="594572"/>
              <a:chOff x="0" y="0"/>
              <a:chExt cx="618307" cy="594570"/>
            </a:xfrm>
          </p:grpSpPr>
          <p:sp>
            <p:nvSpPr>
              <p:cNvPr id="1324" name="Shape 1324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</p:grpSp>
      <p:grpSp>
        <p:nvGrpSpPr>
          <p:cNvPr id="1334" name="Group 1334"/>
          <p:cNvGrpSpPr/>
          <p:nvPr/>
        </p:nvGrpSpPr>
        <p:grpSpPr>
          <a:xfrm>
            <a:off x="5634151" y="1262442"/>
            <a:ext cx="620473" cy="1221571"/>
            <a:chOff x="0" y="0"/>
            <a:chExt cx="620471" cy="1221570"/>
          </a:xfrm>
        </p:grpSpPr>
        <p:grpSp>
          <p:nvGrpSpPr>
            <p:cNvPr id="1330" name="Group 1330"/>
            <p:cNvGrpSpPr/>
            <p:nvPr/>
          </p:nvGrpSpPr>
          <p:grpSpPr>
            <a:xfrm>
              <a:off x="0" y="627000"/>
              <a:ext cx="618309" cy="594571"/>
              <a:chOff x="0" y="0"/>
              <a:chExt cx="618307" cy="594570"/>
            </a:xfrm>
          </p:grpSpPr>
          <p:sp>
            <p:nvSpPr>
              <p:cNvPr id="1328" name="Shape 1328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  <p:grpSp>
          <p:nvGrpSpPr>
            <p:cNvPr id="1333" name="Group 1333"/>
            <p:cNvGrpSpPr/>
            <p:nvPr/>
          </p:nvGrpSpPr>
          <p:grpSpPr>
            <a:xfrm>
              <a:off x="2164" y="-1"/>
              <a:ext cx="618309" cy="594572"/>
              <a:chOff x="0" y="0"/>
              <a:chExt cx="618307" cy="594570"/>
            </a:xfrm>
          </p:grpSpPr>
          <p:sp>
            <p:nvSpPr>
              <p:cNvPr id="1331" name="Shape 1331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2" name="Shape 1332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</p:grpSp>
      <p:grpSp>
        <p:nvGrpSpPr>
          <p:cNvPr id="1379" name="Group 1379"/>
          <p:cNvGrpSpPr/>
          <p:nvPr/>
        </p:nvGrpSpPr>
        <p:grpSpPr>
          <a:xfrm>
            <a:off x="3302127" y="1242855"/>
            <a:ext cx="655345" cy="1260745"/>
            <a:chOff x="0" y="0"/>
            <a:chExt cx="655344" cy="1260743"/>
          </a:xfrm>
        </p:grpSpPr>
        <p:grpSp>
          <p:nvGrpSpPr>
            <p:cNvPr id="1338" name="Group 1338"/>
            <p:cNvGrpSpPr/>
            <p:nvPr/>
          </p:nvGrpSpPr>
          <p:grpSpPr>
            <a:xfrm>
              <a:off x="-1" y="-1"/>
              <a:ext cx="655346" cy="1260745"/>
              <a:chOff x="0" y="0"/>
              <a:chExt cx="655344" cy="1260743"/>
            </a:xfrm>
          </p:grpSpPr>
          <p:sp>
            <p:nvSpPr>
              <p:cNvPr id="1335" name="Shape 1335"/>
              <p:cNvSpPr/>
              <p:nvPr/>
            </p:nvSpPr>
            <p:spPr>
              <a:xfrm>
                <a:off x="-1" y="0"/>
                <a:ext cx="655346" cy="1260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69"/>
                    </a:moveTo>
                    <a:cubicBezTo>
                      <a:pt x="0" y="434"/>
                      <a:pt x="4835" y="0"/>
                      <a:pt x="10800" y="0"/>
                    </a:cubicBezTo>
                    <a:cubicBezTo>
                      <a:pt x="16765" y="0"/>
                      <a:pt x="21600" y="434"/>
                      <a:pt x="21600" y="969"/>
                    </a:cubicBezTo>
                    <a:lnTo>
                      <a:pt x="21600" y="20631"/>
                    </a:lnTo>
                    <a:cubicBezTo>
                      <a:pt x="21600" y="21166"/>
                      <a:pt x="16765" y="21600"/>
                      <a:pt x="10800" y="21600"/>
                    </a:cubicBezTo>
                    <a:cubicBezTo>
                      <a:pt x="4835" y="21600"/>
                      <a:pt x="0" y="21166"/>
                      <a:pt x="0" y="206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-1" y="-1"/>
                <a:ext cx="655346" cy="113075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-1" y="0"/>
                <a:ext cx="655346" cy="1260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69"/>
                    </a:moveTo>
                    <a:cubicBezTo>
                      <a:pt x="21600" y="1504"/>
                      <a:pt x="16765" y="1937"/>
                      <a:pt x="10800" y="1937"/>
                    </a:cubicBezTo>
                    <a:cubicBezTo>
                      <a:pt x="4835" y="1937"/>
                      <a:pt x="0" y="1504"/>
                      <a:pt x="0" y="969"/>
                    </a:cubicBezTo>
                    <a:cubicBezTo>
                      <a:pt x="0" y="434"/>
                      <a:pt x="4835" y="0"/>
                      <a:pt x="10800" y="0"/>
                    </a:cubicBezTo>
                    <a:cubicBezTo>
                      <a:pt x="16765" y="0"/>
                      <a:pt x="21600" y="434"/>
                      <a:pt x="21600" y="969"/>
                    </a:cubicBezTo>
                    <a:lnTo>
                      <a:pt x="21600" y="20631"/>
                    </a:lnTo>
                    <a:cubicBezTo>
                      <a:pt x="21600" y="21166"/>
                      <a:pt x="16765" y="21600"/>
                      <a:pt x="10800" y="21600"/>
                    </a:cubicBezTo>
                    <a:cubicBezTo>
                      <a:pt x="4835" y="21600"/>
                      <a:pt x="0" y="21166"/>
                      <a:pt x="0" y="20631"/>
                    </a:cubicBezTo>
                    <a:lnTo>
                      <a:pt x="0" y="969"/>
                    </a:lnTo>
                  </a:path>
                </a:pathLst>
              </a:custGeom>
              <a:noFill/>
              <a:ln w="9525" cap="flat">
                <a:solidFill>
                  <a:srgbClr val="A1A1A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351" name="Group 1351"/>
            <p:cNvGrpSpPr/>
            <p:nvPr/>
          </p:nvGrpSpPr>
          <p:grpSpPr>
            <a:xfrm>
              <a:off x="36437" y="200108"/>
              <a:ext cx="540634" cy="217679"/>
              <a:chOff x="0" y="0"/>
              <a:chExt cx="540633" cy="217677"/>
            </a:xfrm>
          </p:grpSpPr>
          <p:grpSp>
            <p:nvGrpSpPr>
              <p:cNvPr id="1342" name="Group 1342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339" name="Shape 1339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40" name="Shape 1340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41" name="Shape 1341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46" name="Group 1346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343" name="Shape 1343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44" name="Shape 1344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45" name="Shape 1345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50" name="Group 1350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347" name="Shape 1347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48" name="Shape 1348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49" name="Shape 1349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364" name="Group 1364"/>
            <p:cNvGrpSpPr/>
            <p:nvPr/>
          </p:nvGrpSpPr>
          <p:grpSpPr>
            <a:xfrm>
              <a:off x="36437" y="555907"/>
              <a:ext cx="540634" cy="217679"/>
              <a:chOff x="0" y="0"/>
              <a:chExt cx="540633" cy="217677"/>
            </a:xfrm>
          </p:grpSpPr>
          <p:grpSp>
            <p:nvGrpSpPr>
              <p:cNvPr id="1355" name="Group 1355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352" name="Shape 1352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3" name="Shape 1353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4" name="Shape 1354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59" name="Group 1359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356" name="Shape 1356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7" name="Shape 1357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8" name="Shape 1358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63" name="Group 1363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360" name="Shape 1360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61" name="Shape 1361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62" name="Shape 1362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1365" name="Shape 1365"/>
            <p:cNvSpPr/>
            <p:nvPr/>
          </p:nvSpPr>
          <p:spPr>
            <a:xfrm>
              <a:off x="25818" y="399540"/>
              <a:ext cx="603709" cy="44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200">
                  <a:solidFill>
                    <a:srgbClr val="000000"/>
                  </a:solidFill>
                </a:defRPr>
              </a:pPr>
              <a:r>
                <a:t>Sorted</a:t>
              </a:r>
              <a:endParaRPr>
                <a:solidFill>
                  <a:srgbClr val="CF0E30"/>
                </a:solidFill>
              </a:endParaRPr>
            </a:p>
            <a:p>
              <a:pPr algn="ctr">
                <a:defRPr sz="1200">
                  <a:solidFill>
                    <a:srgbClr val="000000"/>
                  </a:solidFill>
                </a:defRPr>
              </a:pPr>
              <a:r>
                <a:t>Runs</a:t>
              </a:r>
            </a:p>
          </p:txBody>
        </p:sp>
        <p:grpSp>
          <p:nvGrpSpPr>
            <p:cNvPr id="1378" name="Group 1378"/>
            <p:cNvGrpSpPr/>
            <p:nvPr/>
          </p:nvGrpSpPr>
          <p:grpSpPr>
            <a:xfrm>
              <a:off x="28649" y="858320"/>
              <a:ext cx="540634" cy="217679"/>
              <a:chOff x="0" y="0"/>
              <a:chExt cx="540633" cy="217677"/>
            </a:xfrm>
          </p:grpSpPr>
          <p:grpSp>
            <p:nvGrpSpPr>
              <p:cNvPr id="1369" name="Group 1369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366" name="Shape 1366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67" name="Shape 1367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68" name="Shape 1368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73" name="Group 1373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370" name="Shape 1370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71" name="Shape 1371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72" name="Shape 1372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77" name="Group 1377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374" name="Shape 1374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75" name="Shape 1375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76" name="Shape 1376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24" name="Group 1424"/>
          <p:cNvGrpSpPr/>
          <p:nvPr/>
        </p:nvGrpSpPr>
        <p:grpSpPr>
          <a:xfrm>
            <a:off x="6345644" y="1242855"/>
            <a:ext cx="655345" cy="1260745"/>
            <a:chOff x="0" y="0"/>
            <a:chExt cx="655344" cy="1260743"/>
          </a:xfrm>
        </p:grpSpPr>
        <p:grpSp>
          <p:nvGrpSpPr>
            <p:cNvPr id="1383" name="Group 1383"/>
            <p:cNvGrpSpPr/>
            <p:nvPr/>
          </p:nvGrpSpPr>
          <p:grpSpPr>
            <a:xfrm>
              <a:off x="-1" y="-1"/>
              <a:ext cx="655346" cy="1260745"/>
              <a:chOff x="0" y="0"/>
              <a:chExt cx="655344" cy="1260743"/>
            </a:xfrm>
          </p:grpSpPr>
          <p:sp>
            <p:nvSpPr>
              <p:cNvPr id="1380" name="Shape 1380"/>
              <p:cNvSpPr/>
              <p:nvPr/>
            </p:nvSpPr>
            <p:spPr>
              <a:xfrm>
                <a:off x="-1" y="0"/>
                <a:ext cx="655346" cy="1260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69"/>
                    </a:moveTo>
                    <a:cubicBezTo>
                      <a:pt x="0" y="434"/>
                      <a:pt x="4835" y="0"/>
                      <a:pt x="10800" y="0"/>
                    </a:cubicBezTo>
                    <a:cubicBezTo>
                      <a:pt x="16765" y="0"/>
                      <a:pt x="21600" y="434"/>
                      <a:pt x="21600" y="969"/>
                    </a:cubicBezTo>
                    <a:lnTo>
                      <a:pt x="21600" y="20631"/>
                    </a:lnTo>
                    <a:cubicBezTo>
                      <a:pt x="21600" y="21166"/>
                      <a:pt x="16765" y="21600"/>
                      <a:pt x="10800" y="21600"/>
                    </a:cubicBezTo>
                    <a:cubicBezTo>
                      <a:pt x="4835" y="21600"/>
                      <a:pt x="0" y="21166"/>
                      <a:pt x="0" y="206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1" name="Shape 1381"/>
              <p:cNvSpPr/>
              <p:nvPr/>
            </p:nvSpPr>
            <p:spPr>
              <a:xfrm>
                <a:off x="-1" y="-1"/>
                <a:ext cx="655346" cy="113075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-1" y="0"/>
                <a:ext cx="655346" cy="1260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69"/>
                    </a:moveTo>
                    <a:cubicBezTo>
                      <a:pt x="21600" y="1504"/>
                      <a:pt x="16765" y="1937"/>
                      <a:pt x="10800" y="1937"/>
                    </a:cubicBezTo>
                    <a:cubicBezTo>
                      <a:pt x="4835" y="1937"/>
                      <a:pt x="0" y="1504"/>
                      <a:pt x="0" y="969"/>
                    </a:cubicBezTo>
                    <a:cubicBezTo>
                      <a:pt x="0" y="434"/>
                      <a:pt x="4835" y="0"/>
                      <a:pt x="10800" y="0"/>
                    </a:cubicBezTo>
                    <a:cubicBezTo>
                      <a:pt x="16765" y="0"/>
                      <a:pt x="21600" y="434"/>
                      <a:pt x="21600" y="969"/>
                    </a:cubicBezTo>
                    <a:lnTo>
                      <a:pt x="21600" y="20631"/>
                    </a:lnTo>
                    <a:cubicBezTo>
                      <a:pt x="21600" y="21166"/>
                      <a:pt x="16765" y="21600"/>
                      <a:pt x="10800" y="21600"/>
                    </a:cubicBezTo>
                    <a:cubicBezTo>
                      <a:pt x="4835" y="21600"/>
                      <a:pt x="0" y="21166"/>
                      <a:pt x="0" y="20631"/>
                    </a:cubicBezTo>
                    <a:lnTo>
                      <a:pt x="0" y="969"/>
                    </a:lnTo>
                  </a:path>
                </a:pathLst>
              </a:custGeom>
              <a:noFill/>
              <a:ln w="9525" cap="flat">
                <a:solidFill>
                  <a:srgbClr val="A1A1A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396" name="Group 1396"/>
            <p:cNvGrpSpPr/>
            <p:nvPr/>
          </p:nvGrpSpPr>
          <p:grpSpPr>
            <a:xfrm>
              <a:off x="36437" y="200108"/>
              <a:ext cx="540634" cy="217679"/>
              <a:chOff x="0" y="0"/>
              <a:chExt cx="540633" cy="217677"/>
            </a:xfrm>
          </p:grpSpPr>
          <p:grpSp>
            <p:nvGrpSpPr>
              <p:cNvPr id="1387" name="Group 1387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384" name="Shape 1384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85" name="Shape 1385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86" name="Shape 1386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91" name="Group 1391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388" name="Shape 1388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89" name="Shape 1389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90" name="Shape 1390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95" name="Group 1395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392" name="Shape 1392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93" name="Shape 1393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94" name="Shape 1394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409" name="Group 1409"/>
            <p:cNvGrpSpPr/>
            <p:nvPr/>
          </p:nvGrpSpPr>
          <p:grpSpPr>
            <a:xfrm>
              <a:off x="36437" y="555907"/>
              <a:ext cx="540634" cy="217679"/>
              <a:chOff x="0" y="0"/>
              <a:chExt cx="540633" cy="217677"/>
            </a:xfrm>
          </p:grpSpPr>
          <p:grpSp>
            <p:nvGrpSpPr>
              <p:cNvPr id="1400" name="Group 1400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397" name="Shape 1397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98" name="Shape 1398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99" name="Shape 1399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404" name="Group 1404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401" name="Shape 1401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02" name="Shape 1402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03" name="Shape 1403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408" name="Group 1408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405" name="Shape 1405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06" name="Shape 1406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07" name="Shape 1407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1410" name="Shape 1410"/>
            <p:cNvSpPr/>
            <p:nvPr/>
          </p:nvSpPr>
          <p:spPr>
            <a:xfrm>
              <a:off x="25818" y="399540"/>
              <a:ext cx="603709" cy="44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200">
                  <a:solidFill>
                    <a:srgbClr val="000000"/>
                  </a:solidFill>
                </a:defRPr>
              </a:pPr>
              <a:r>
                <a:t>Sorted</a:t>
              </a:r>
              <a:endParaRPr>
                <a:solidFill>
                  <a:srgbClr val="CF0E30"/>
                </a:solidFill>
              </a:endParaRPr>
            </a:p>
            <a:p>
              <a:pPr algn="ctr">
                <a:defRPr sz="1200">
                  <a:solidFill>
                    <a:srgbClr val="000000"/>
                  </a:solidFill>
                </a:defRPr>
              </a:pPr>
              <a:r>
                <a:t>Files</a:t>
              </a:r>
            </a:p>
          </p:txBody>
        </p:sp>
        <p:grpSp>
          <p:nvGrpSpPr>
            <p:cNvPr id="1423" name="Group 1423"/>
            <p:cNvGrpSpPr/>
            <p:nvPr/>
          </p:nvGrpSpPr>
          <p:grpSpPr>
            <a:xfrm>
              <a:off x="28649" y="858320"/>
              <a:ext cx="540634" cy="217679"/>
              <a:chOff x="0" y="0"/>
              <a:chExt cx="540633" cy="217677"/>
            </a:xfrm>
          </p:grpSpPr>
          <p:grpSp>
            <p:nvGrpSpPr>
              <p:cNvPr id="1414" name="Group 1414"/>
              <p:cNvGrpSpPr/>
              <p:nvPr/>
            </p:nvGrpSpPr>
            <p:grpSpPr>
              <a:xfrm>
                <a:off x="0" y="0"/>
                <a:ext cx="164433" cy="217678"/>
                <a:chOff x="0" y="0"/>
                <a:chExt cx="164432" cy="217677"/>
              </a:xfrm>
            </p:grpSpPr>
            <p:sp>
              <p:nvSpPr>
                <p:cNvPr id="1411" name="Shape 1411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12" name="Shape 1412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13" name="Shape 1413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418" name="Group 1418"/>
              <p:cNvGrpSpPr/>
              <p:nvPr/>
            </p:nvGrpSpPr>
            <p:grpSpPr>
              <a:xfrm>
                <a:off x="188101" y="0"/>
                <a:ext cx="164433" cy="217678"/>
                <a:chOff x="0" y="0"/>
                <a:chExt cx="164432" cy="217677"/>
              </a:xfrm>
            </p:grpSpPr>
            <p:sp>
              <p:nvSpPr>
                <p:cNvPr id="1415" name="Shape 1415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16" name="Shape 1416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17" name="Shape 1417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422" name="Group 1422"/>
              <p:cNvGrpSpPr/>
              <p:nvPr/>
            </p:nvGrpSpPr>
            <p:grpSpPr>
              <a:xfrm>
                <a:off x="376201" y="0"/>
                <a:ext cx="164433" cy="217678"/>
                <a:chOff x="0" y="0"/>
                <a:chExt cx="164432" cy="217677"/>
              </a:xfrm>
            </p:grpSpPr>
            <p:sp>
              <p:nvSpPr>
                <p:cNvPr id="1419" name="Shape 1419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20" name="Shape 1420"/>
                <p:cNvSpPr/>
                <p:nvPr/>
              </p:nvSpPr>
              <p:spPr>
                <a:xfrm>
                  <a:off x="137025" y="190271"/>
                  <a:ext cx="27407" cy="274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21" name="Shape 1421"/>
                <p:cNvSpPr/>
                <p:nvPr/>
              </p:nvSpPr>
              <p:spPr>
                <a:xfrm>
                  <a:off x="-1" y="0"/>
                  <a:ext cx="164434" cy="2176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424"/>
                      </a:lnTo>
                      <a:lnTo>
                        <a:pt x="21600" y="18881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881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31" name="Group 1431"/>
          <p:cNvGrpSpPr/>
          <p:nvPr/>
        </p:nvGrpSpPr>
        <p:grpSpPr>
          <a:xfrm>
            <a:off x="7092008" y="1262442"/>
            <a:ext cx="620473" cy="1221571"/>
            <a:chOff x="0" y="0"/>
            <a:chExt cx="620471" cy="1221570"/>
          </a:xfrm>
        </p:grpSpPr>
        <p:grpSp>
          <p:nvGrpSpPr>
            <p:cNvPr id="1427" name="Group 1427"/>
            <p:cNvGrpSpPr/>
            <p:nvPr/>
          </p:nvGrpSpPr>
          <p:grpSpPr>
            <a:xfrm>
              <a:off x="0" y="627000"/>
              <a:ext cx="618309" cy="594571"/>
              <a:chOff x="0" y="0"/>
              <a:chExt cx="618307" cy="594570"/>
            </a:xfrm>
          </p:grpSpPr>
          <p:sp>
            <p:nvSpPr>
              <p:cNvPr id="1425" name="Shape 1425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1430" name="Group 1430"/>
            <p:cNvGrpSpPr/>
            <p:nvPr/>
          </p:nvGrpSpPr>
          <p:grpSpPr>
            <a:xfrm>
              <a:off x="2164" y="-1"/>
              <a:ext cx="618309" cy="594572"/>
              <a:chOff x="0" y="0"/>
              <a:chExt cx="618307" cy="594570"/>
            </a:xfrm>
          </p:grpSpPr>
          <p:sp>
            <p:nvSpPr>
              <p:cNvPr id="1428" name="Shape 1428"/>
              <p:cNvSpPr/>
              <p:nvPr/>
            </p:nvSpPr>
            <p:spPr>
              <a:xfrm>
                <a:off x="0" y="0"/>
                <a:ext cx="61830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9" name="Shape 1429"/>
              <p:cNvSpPr/>
              <p:nvPr/>
            </p:nvSpPr>
            <p:spPr>
              <a:xfrm>
                <a:off x="-1" y="148642"/>
                <a:ext cx="469668" cy="173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</p:grpSp>
      <p:grpSp>
        <p:nvGrpSpPr>
          <p:cNvPr id="1442" name="Group 1442"/>
          <p:cNvGrpSpPr/>
          <p:nvPr/>
        </p:nvGrpSpPr>
        <p:grpSpPr>
          <a:xfrm>
            <a:off x="7803501" y="1242855"/>
            <a:ext cx="783145" cy="1260745"/>
            <a:chOff x="0" y="0"/>
            <a:chExt cx="783144" cy="1260743"/>
          </a:xfrm>
        </p:grpSpPr>
        <p:grpSp>
          <p:nvGrpSpPr>
            <p:cNvPr id="1434" name="Group 1434"/>
            <p:cNvGrpSpPr/>
            <p:nvPr/>
          </p:nvGrpSpPr>
          <p:grpSpPr>
            <a:xfrm>
              <a:off x="-1" y="0"/>
              <a:ext cx="783146" cy="1260744"/>
              <a:chOff x="0" y="0"/>
              <a:chExt cx="783144" cy="1260743"/>
            </a:xfrm>
          </p:grpSpPr>
          <p:sp>
            <p:nvSpPr>
              <p:cNvPr id="1432" name="Shape 1432"/>
              <p:cNvSpPr/>
              <p:nvPr/>
            </p:nvSpPr>
            <p:spPr>
              <a:xfrm>
                <a:off x="-1" y="0"/>
                <a:ext cx="783146" cy="1260744"/>
              </a:xfrm>
              <a:prstGeom prst="rect">
                <a:avLst/>
              </a:prstGeom>
              <a:gradFill flip="none" rotWithShape="1"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-1" y="0"/>
                <a:ext cx="783146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Merge</a:t>
                </a:r>
              </a:p>
              <a:p>
                <a:pPr algn="ctr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r>
                  <a:t>Files</a:t>
                </a:r>
              </a:p>
            </p:txBody>
          </p:sp>
        </p:grpSp>
        <p:grpSp>
          <p:nvGrpSpPr>
            <p:cNvPr id="1441" name="Group 1441"/>
            <p:cNvGrpSpPr/>
            <p:nvPr/>
          </p:nvGrpSpPr>
          <p:grpSpPr>
            <a:xfrm>
              <a:off x="61926" y="429998"/>
              <a:ext cx="659291" cy="795483"/>
              <a:chOff x="0" y="0"/>
              <a:chExt cx="659290" cy="795482"/>
            </a:xfrm>
          </p:grpSpPr>
          <p:grpSp>
            <p:nvGrpSpPr>
              <p:cNvPr id="1437" name="Group 1437"/>
              <p:cNvGrpSpPr/>
              <p:nvPr/>
            </p:nvGrpSpPr>
            <p:grpSpPr>
              <a:xfrm>
                <a:off x="-1" y="568905"/>
                <a:ext cx="655940" cy="226579"/>
                <a:chOff x="0" y="0"/>
                <a:chExt cx="655938" cy="226578"/>
              </a:xfrm>
            </p:grpSpPr>
            <p:sp>
              <p:nvSpPr>
                <p:cNvPr id="1435" name="Shape 1435"/>
                <p:cNvSpPr/>
                <p:nvPr/>
              </p:nvSpPr>
              <p:spPr>
                <a:xfrm>
                  <a:off x="-1" y="-1"/>
                  <a:ext cx="655940" cy="2265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36" name="Shape 1436"/>
                <p:cNvSpPr/>
                <p:nvPr/>
              </p:nvSpPr>
              <p:spPr>
                <a:xfrm>
                  <a:off x="-1" y="45039"/>
                  <a:ext cx="655940" cy="1365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Out Buffer</a:t>
                  </a:r>
                </a:p>
              </p:txBody>
            </p:sp>
          </p:grpSp>
          <p:grpSp>
            <p:nvGrpSpPr>
              <p:cNvPr id="1440" name="Group 1440"/>
              <p:cNvGrpSpPr/>
              <p:nvPr/>
            </p:nvGrpSpPr>
            <p:grpSpPr>
              <a:xfrm>
                <a:off x="0" y="0"/>
                <a:ext cx="659290" cy="546828"/>
                <a:chOff x="0" y="0"/>
                <a:chExt cx="659289" cy="546826"/>
              </a:xfrm>
            </p:grpSpPr>
            <p:sp>
              <p:nvSpPr>
                <p:cNvPr id="1438" name="Shape 1438"/>
                <p:cNvSpPr/>
                <p:nvPr/>
              </p:nvSpPr>
              <p:spPr>
                <a:xfrm>
                  <a:off x="0" y="0"/>
                  <a:ext cx="659290" cy="54682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39" name="Shape 1439"/>
                <p:cNvSpPr/>
                <p:nvPr/>
              </p:nvSpPr>
              <p:spPr>
                <a:xfrm>
                  <a:off x="0" y="19743"/>
                  <a:ext cx="659290" cy="507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B – 1 </a:t>
                  </a:r>
                  <a:endParaRPr>
                    <a:solidFill>
                      <a:srgbClr val="CF0E30"/>
                    </a:solidFill>
                  </a:endParaRPr>
                </a:p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Input</a:t>
                  </a:r>
                  <a:endParaRPr>
                    <a:solidFill>
                      <a:srgbClr val="CF0E30"/>
                    </a:solidFill>
                  </a:endParaRPr>
                </a:p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900">
                      <a:solidFill>
                        <a:srgbClr val="000000"/>
                      </a:solidFill>
                    </a:defRPr>
                  </a:pPr>
                  <a:r>
                    <a:t>Buffers</a:t>
                  </a:r>
                </a:p>
              </p:txBody>
            </p:sp>
          </p:grpSp>
        </p:grpSp>
      </p:grpSp>
      <p:sp>
        <p:nvSpPr>
          <p:cNvPr id="1443" name="Shape 1443"/>
          <p:cNvSpPr>
            <a:spLocks noGrp="1"/>
          </p:cNvSpPr>
          <p:nvPr>
            <p:ph type="body" idx="1"/>
          </p:nvPr>
        </p:nvSpPr>
        <p:spPr>
          <a:xfrm>
            <a:off x="304271" y="3089464"/>
            <a:ext cx="9261872" cy="387963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t>An important refinement (needs 2x buffers):</a:t>
            </a:r>
          </a:p>
          <a:p>
            <a:pPr marL="742950" lvl="1" indent="-285750">
              <a:spcBef>
                <a:spcPts val="400"/>
              </a:spcBef>
              <a:defRPr sz="2000">
                <a:solidFill>
                  <a:srgbClr val="000000"/>
                </a:solidFill>
              </a:defRPr>
            </a:pPr>
            <a:r>
              <a:t>Do the join during the final merging pass of sort</a:t>
            </a:r>
          </a:p>
          <a:p>
            <a:pPr marL="1314450" lvl="2" indent="-457200">
              <a:spcBef>
                <a:spcPts val="400"/>
              </a:spcBef>
              <a:buAutoNum type="arabicPeriod"/>
              <a:defRPr sz="2000">
                <a:solidFill>
                  <a:srgbClr val="000000"/>
                </a:solidFill>
              </a:defRPr>
            </a:pPr>
            <a:r>
              <a:t>Read R and write out sorted runs (pass 0)</a:t>
            </a:r>
            <a:endParaRPr sz="2400"/>
          </a:p>
          <a:p>
            <a:pPr marL="1314450" lvl="2" indent="-457200">
              <a:spcBef>
                <a:spcPts val="400"/>
              </a:spcBef>
              <a:buAutoNum type="arabicPeriod"/>
              <a:defRPr sz="2000">
                <a:solidFill>
                  <a:srgbClr val="000000"/>
                </a:solidFill>
              </a:defRPr>
            </a:pPr>
            <a:r>
              <a:t>Read S and write out sorted runs (pass 0)</a:t>
            </a:r>
            <a:endParaRPr sz="2400"/>
          </a:p>
          <a:p>
            <a:pPr marL="1314450" lvl="2" indent="-457200">
              <a:spcBef>
                <a:spcPts val="400"/>
              </a:spcBef>
              <a:buAutoNum type="arabicPeriod"/>
              <a:defRPr sz="2000">
                <a:solidFill>
                  <a:srgbClr val="000000"/>
                </a:solidFill>
              </a:defRPr>
            </a:pPr>
            <a:r>
              <a:t>Merge R-runs and S-runs, </a:t>
            </a:r>
            <a:r>
              <a:rPr i="1"/>
              <a:t>while</a:t>
            </a:r>
            <a:r>
              <a:t> finding R ⋈ S matches</a:t>
            </a:r>
            <a:endParaRPr sz="2400"/>
          </a:p>
          <a:p>
            <a:pPr marL="742950" lvl="1" indent="-285750">
              <a:spcBef>
                <a:spcPts val="400"/>
              </a:spcBef>
              <a:defRPr sz="2000">
                <a:solidFill>
                  <a:srgbClr val="000000"/>
                </a:solidFill>
              </a:defRPr>
            </a:pPr>
            <a:r>
              <a:t>Cost = 3*[R] + 3*[S]</a:t>
            </a:r>
            <a:endParaRPr sz="2800"/>
          </a:p>
          <a:p>
            <a:pPr>
              <a:defRPr sz="2400">
                <a:solidFill>
                  <a:srgbClr val="000000"/>
                </a:solidFill>
              </a:defRPr>
            </a:pPr>
            <a:endParaRPr sz="2800"/>
          </a:p>
        </p:txBody>
      </p:sp>
      <p:sp>
        <p:nvSpPr>
          <p:cNvPr id="1444" name="Shape 1444"/>
          <p:cNvSpPr/>
          <p:nvPr/>
        </p:nvSpPr>
        <p:spPr>
          <a:xfrm>
            <a:off x="5575260" y="973973"/>
            <a:ext cx="3091383" cy="1585402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5" name="Shape 1445"/>
          <p:cNvSpPr/>
          <p:nvPr/>
        </p:nvSpPr>
        <p:spPr>
          <a:xfrm>
            <a:off x="2730743" y="2694254"/>
            <a:ext cx="1379830" cy="314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t>Sorting Phase</a:t>
            </a:r>
          </a:p>
        </p:txBody>
      </p:sp>
      <p:sp>
        <p:nvSpPr>
          <p:cNvPr id="1446" name="Shape 1446"/>
          <p:cNvSpPr/>
          <p:nvPr/>
        </p:nvSpPr>
        <p:spPr>
          <a:xfrm rot="5400000">
            <a:off x="3390391" y="-457162"/>
            <a:ext cx="163257" cy="619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21"/>
                  <a:pt x="10800" y="47"/>
                </a:cubicBezTo>
                <a:lnTo>
                  <a:pt x="10800" y="10753"/>
                </a:lnTo>
                <a:cubicBezTo>
                  <a:pt x="10800" y="10779"/>
                  <a:pt x="15635" y="10800"/>
                  <a:pt x="21600" y="10800"/>
                </a:cubicBezTo>
                <a:cubicBezTo>
                  <a:pt x="15635" y="10800"/>
                  <a:pt x="10800" y="10821"/>
                  <a:pt x="10800" y="10847"/>
                </a:cubicBezTo>
                <a:lnTo>
                  <a:pt x="10800" y="21553"/>
                </a:lnTo>
                <a:cubicBezTo>
                  <a:pt x="10800" y="21579"/>
                  <a:pt x="5965" y="216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52" name="Group 1452"/>
          <p:cNvGrpSpPr/>
          <p:nvPr/>
        </p:nvGrpSpPr>
        <p:grpSpPr>
          <a:xfrm>
            <a:off x="6630340" y="1575941"/>
            <a:ext cx="2491447" cy="1462452"/>
            <a:chOff x="0" y="0"/>
            <a:chExt cx="2491446" cy="1462450"/>
          </a:xfrm>
        </p:grpSpPr>
        <p:sp>
          <p:nvSpPr>
            <p:cNvPr id="1447" name="Shape 1447"/>
            <p:cNvSpPr/>
            <p:nvPr/>
          </p:nvSpPr>
          <p:spPr>
            <a:xfrm>
              <a:off x="132773" y="1148099"/>
              <a:ext cx="1464565" cy="31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000000"/>
                  </a:solidFill>
                </a:defRPr>
              </a:lvl1pPr>
            </a:lstStyle>
            <a:p>
              <a:r>
                <a:t>Merging Phase</a:t>
              </a:r>
            </a:p>
          </p:txBody>
        </p:sp>
        <p:sp>
          <p:nvSpPr>
            <p:cNvPr id="1448" name="Shape 1448"/>
            <p:cNvSpPr/>
            <p:nvPr/>
          </p:nvSpPr>
          <p:spPr>
            <a:xfrm rot="5400000">
              <a:off x="889658" y="96074"/>
              <a:ext cx="163257" cy="194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68"/>
                    <a:pt x="10800" y="151"/>
                  </a:cubicBezTo>
                  <a:lnTo>
                    <a:pt x="10800" y="10649"/>
                  </a:lnTo>
                  <a:cubicBezTo>
                    <a:pt x="10800" y="10732"/>
                    <a:pt x="15635" y="10800"/>
                    <a:pt x="21600" y="10800"/>
                  </a:cubicBezTo>
                  <a:cubicBezTo>
                    <a:pt x="15635" y="10800"/>
                    <a:pt x="10800" y="10868"/>
                    <a:pt x="10800" y="10951"/>
                  </a:cubicBezTo>
                  <a:lnTo>
                    <a:pt x="10800" y="21449"/>
                  </a:lnTo>
                  <a:cubicBezTo>
                    <a:pt x="10800" y="21532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451" name="Group 1451"/>
            <p:cNvGrpSpPr/>
            <p:nvPr/>
          </p:nvGrpSpPr>
          <p:grpSpPr>
            <a:xfrm>
              <a:off x="2047328" y="0"/>
              <a:ext cx="444119" cy="594571"/>
              <a:chOff x="0" y="0"/>
              <a:chExt cx="444117" cy="594570"/>
            </a:xfrm>
          </p:grpSpPr>
          <p:sp>
            <p:nvSpPr>
              <p:cNvPr id="1449" name="Shape 1449"/>
              <p:cNvSpPr/>
              <p:nvPr/>
            </p:nvSpPr>
            <p:spPr>
              <a:xfrm>
                <a:off x="0" y="0"/>
                <a:ext cx="44411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0" y="148642"/>
                <a:ext cx="333089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?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4" dur="500" fill="hold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34015 0.000244" pathEditMode="relative">
                                      <p:cBhvr>
                                        <p:cTn id="38" dur="2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70137 -0.000689" pathEditMode="relative">
                                      <p:cBhvr>
                                        <p:cTn id="41" dur="200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" grpId="1" build="p" bldLvl="5" animBg="1" advAuto="0"/>
      <p:bldP spid="1444" grpId="5" animBg="1" advAuto="0"/>
      <p:bldP spid="1446" grpId="2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Check</a:t>
            </a:r>
          </a:p>
        </p:txBody>
      </p:sp>
      <p:sp>
        <p:nvSpPr>
          <p:cNvPr id="1457" name="Shape 1457"/>
          <p:cNvSpPr>
            <a:spLocks noGrp="1"/>
          </p:cNvSpPr>
          <p:nvPr>
            <p:ph type="body" idx="1"/>
          </p:nvPr>
        </p:nvSpPr>
        <p:spPr>
          <a:xfrm>
            <a:off x="685800" y="1206500"/>
            <a:ext cx="7772400" cy="5105400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spcBef>
                <a:spcPts val="500"/>
              </a:spcBef>
              <a:buSzTx/>
              <a:buNone/>
              <a:defRPr sz="3008">
                <a:solidFill>
                  <a:srgbClr val="000000"/>
                </a:solidFill>
              </a:defRPr>
            </a:pPr>
            <a:r>
              <a:t>Sort-merge join an especially good choice if (mark all that apply)</a:t>
            </a:r>
          </a:p>
          <a:p>
            <a:pPr marL="322325" indent="-322325" defTabSz="859536">
              <a:spcBef>
                <a:spcPts val="500"/>
              </a:spcBef>
              <a:defRPr sz="2256">
                <a:solidFill>
                  <a:srgbClr val="000000"/>
                </a:solidFill>
              </a:defRPr>
            </a:pPr>
            <a:endParaRPr/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r>
              <a:t>(A) One or both inputs are already sorted on join attribute(s)</a:t>
            </a:r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endParaRPr/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r>
              <a:t>(B) You are running an arbitrary theta-join</a:t>
            </a:r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endParaRPr/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r>
              <a:t>(C) Output is required to be sorted on join attributes(s)</a:t>
            </a:r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endParaRPr/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r>
              <a:t>(D) None of the above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Shape 14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Check</a:t>
            </a:r>
          </a:p>
        </p:txBody>
      </p:sp>
      <p:sp>
        <p:nvSpPr>
          <p:cNvPr id="1460" name="Shape 1460"/>
          <p:cNvSpPr>
            <a:spLocks noGrp="1"/>
          </p:cNvSpPr>
          <p:nvPr>
            <p:ph type="body" idx="1"/>
          </p:nvPr>
        </p:nvSpPr>
        <p:spPr>
          <a:xfrm>
            <a:off x="685800" y="1206500"/>
            <a:ext cx="7772400" cy="5105400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spcBef>
                <a:spcPts val="500"/>
              </a:spcBef>
              <a:buSzTx/>
              <a:buNone/>
              <a:defRPr sz="3008">
                <a:solidFill>
                  <a:srgbClr val="000000"/>
                </a:solidFill>
              </a:defRPr>
            </a:pPr>
            <a:r>
              <a:t>Sort-merge join an especially good choice if (mark all that apply)</a:t>
            </a:r>
          </a:p>
          <a:p>
            <a:pPr marL="322325" indent="-322325" defTabSz="859536">
              <a:spcBef>
                <a:spcPts val="500"/>
              </a:spcBef>
              <a:defRPr sz="2256">
                <a:solidFill>
                  <a:srgbClr val="000000"/>
                </a:solidFill>
              </a:defRPr>
            </a:pPr>
            <a:endParaRPr/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 b="1">
                <a:solidFill>
                  <a:srgbClr val="000000"/>
                </a:solidFill>
              </a:defRPr>
            </a:pPr>
            <a:r>
              <a:t>(A) One or both inputs are already sorted on join attribute(s)</a:t>
            </a:r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endParaRPr/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r>
              <a:t>(B) You are running an arbitrary theta-join</a:t>
            </a:r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endParaRPr/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 b="1">
                <a:solidFill>
                  <a:srgbClr val="000000"/>
                </a:solidFill>
              </a:defRPr>
            </a:pPr>
            <a:r>
              <a:t>(C) Output is required to be sorted on join attributes(s)</a:t>
            </a:r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endParaRPr/>
          </a:p>
          <a:p>
            <a:pPr marL="0" lvl="1" indent="214884" defTabSz="859536">
              <a:spcBef>
                <a:spcPts val="500"/>
              </a:spcBef>
              <a:buSzTx/>
              <a:buNone/>
              <a:defRPr sz="2256">
                <a:solidFill>
                  <a:srgbClr val="000000"/>
                </a:solidFill>
              </a:defRPr>
            </a:pPr>
            <a:r>
              <a:t>(D) None of the above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Naïve in Memory Hash Join</a:t>
            </a:r>
          </a:p>
        </p:txBody>
      </p:sp>
      <p:sp>
        <p:nvSpPr>
          <p:cNvPr id="1463" name="Shape 1463"/>
          <p:cNvSpPr>
            <a:spLocks noGrp="1"/>
          </p:cNvSpPr>
          <p:nvPr>
            <p:ph type="body" idx="1"/>
          </p:nvPr>
        </p:nvSpPr>
        <p:spPr>
          <a:xfrm>
            <a:off x="632459" y="1047262"/>
            <a:ext cx="8092442" cy="5105401"/>
          </a:xfrm>
          <a:prstGeom prst="rect">
            <a:avLst/>
          </a:prstGeom>
        </p:spPr>
        <p:txBody>
          <a:bodyPr/>
          <a:lstStyle/>
          <a:p>
            <a:r>
              <a:t>Requires equality predicate: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Works for </a:t>
            </a:r>
            <a:r>
              <a:rPr b="1"/>
              <a:t>Equi-Joins</a:t>
            </a:r>
            <a:r>
              <a:t> &amp; </a:t>
            </a:r>
            <a:r>
              <a:rPr b="1"/>
              <a:t>Natural Joins</a:t>
            </a:r>
          </a:p>
          <a:p>
            <a:r>
              <a:t>Assume </a:t>
            </a:r>
            <a:r>
              <a:rPr b="1">
                <a:solidFill>
                  <a:srgbClr val="4472C4"/>
                </a:solidFill>
              </a:rPr>
              <a:t>R</a:t>
            </a:r>
            <a:r>
              <a:t> is smaller relation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Require </a:t>
            </a:r>
            <a:r>
              <a:rPr b="1">
                <a:solidFill>
                  <a:srgbClr val="4472C4"/>
                </a:solidFill>
              </a:rPr>
              <a:t>R</a:t>
            </a:r>
            <a:r>
              <a:t> to fit in memory</a:t>
            </a:r>
          </a:p>
          <a:p>
            <a:r>
              <a:t>Simple algorithm: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Load all </a:t>
            </a:r>
            <a:r>
              <a:rPr b="1">
                <a:solidFill>
                  <a:srgbClr val="4472C4"/>
                </a:solidFill>
              </a:rPr>
              <a:t>R</a:t>
            </a:r>
            <a:r>
              <a:t> into hash table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Scan </a:t>
            </a:r>
            <a:r>
              <a:rPr b="1">
                <a:solidFill>
                  <a:srgbClr val="ED7D31"/>
                </a:solidFill>
              </a:rPr>
              <a:t>S</a:t>
            </a:r>
            <a:r>
              <a:t> and probe </a:t>
            </a:r>
            <a:r>
              <a:rPr b="1">
                <a:solidFill>
                  <a:srgbClr val="4472C4"/>
                </a:solidFill>
              </a:rPr>
              <a:t>R</a:t>
            </a:r>
          </a:p>
          <a:p>
            <a:r>
              <a:t>Memory requirements?</a:t>
            </a:r>
          </a:p>
          <a:p>
            <a:pPr marL="742950" lvl="1" indent="-285750">
              <a:spcBef>
                <a:spcPts val="600"/>
              </a:spcBef>
              <a:defRPr sz="2800" b="1">
                <a:solidFill>
                  <a:srgbClr val="5B9BD5"/>
                </a:solidFill>
              </a:defRPr>
            </a:pPr>
            <a:r>
              <a:t>R</a:t>
            </a:r>
            <a:r>
              <a:rPr b="0">
                <a:solidFill>
                  <a:srgbClr val="000000"/>
                </a:solidFill>
              </a:rPr>
              <a:t> &lt; (</a:t>
            </a:r>
            <a:r>
              <a:rPr>
                <a:solidFill>
                  <a:srgbClr val="000000"/>
                </a:solidFill>
              </a:rPr>
              <a:t>B</a:t>
            </a:r>
            <a:r>
              <a:rPr b="0">
                <a:solidFill>
                  <a:srgbClr val="000000"/>
                </a:solidFill>
              </a:rPr>
              <a:t>-2) * </a:t>
            </a:r>
            <a:r>
              <a:rPr sz="2400" b="0">
                <a:solidFill>
                  <a:srgbClr val="000000"/>
                </a:solidFill>
              </a:rPr>
              <a:t>hash_fill</a:t>
            </a:r>
          </a:p>
        </p:txBody>
      </p:sp>
      <p:grpSp>
        <p:nvGrpSpPr>
          <p:cNvPr id="1480" name="Group 1480"/>
          <p:cNvGrpSpPr/>
          <p:nvPr/>
        </p:nvGrpSpPr>
        <p:grpSpPr>
          <a:xfrm>
            <a:off x="5952864" y="4016178"/>
            <a:ext cx="2998162" cy="2647539"/>
            <a:chOff x="0" y="0"/>
            <a:chExt cx="2998160" cy="2647538"/>
          </a:xfrm>
        </p:grpSpPr>
        <p:grpSp>
          <p:nvGrpSpPr>
            <p:cNvPr id="1476" name="Group 1476"/>
            <p:cNvGrpSpPr/>
            <p:nvPr/>
          </p:nvGrpSpPr>
          <p:grpSpPr>
            <a:xfrm>
              <a:off x="0" y="-1"/>
              <a:ext cx="2998161" cy="2647540"/>
              <a:chOff x="0" y="0"/>
              <a:chExt cx="2998160" cy="2647538"/>
            </a:xfrm>
          </p:grpSpPr>
          <p:sp>
            <p:nvSpPr>
              <p:cNvPr id="1464" name="Shape 1464"/>
              <p:cNvSpPr/>
              <p:nvPr/>
            </p:nvSpPr>
            <p:spPr>
              <a:xfrm>
                <a:off x="0" y="-1"/>
                <a:ext cx="2998161" cy="2647540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468" name="Group 1468"/>
              <p:cNvGrpSpPr/>
              <p:nvPr/>
            </p:nvGrpSpPr>
            <p:grpSpPr>
              <a:xfrm>
                <a:off x="319613" y="267224"/>
                <a:ext cx="2358934" cy="549886"/>
                <a:chOff x="0" y="0"/>
                <a:chExt cx="2358932" cy="549884"/>
              </a:xfrm>
            </p:grpSpPr>
            <p:sp>
              <p:nvSpPr>
                <p:cNvPr id="1465" name="Shape 1465"/>
                <p:cNvSpPr/>
                <p:nvPr/>
              </p:nvSpPr>
              <p:spPr>
                <a:xfrm>
                  <a:off x="-1" y="2"/>
                  <a:ext cx="786312" cy="54988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66" name="Shape 1466"/>
                <p:cNvSpPr/>
                <p:nvPr/>
              </p:nvSpPr>
              <p:spPr>
                <a:xfrm>
                  <a:off x="786310" y="1"/>
                  <a:ext cx="786312" cy="54988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67" name="Shape 1467"/>
                <p:cNvSpPr/>
                <p:nvPr/>
              </p:nvSpPr>
              <p:spPr>
                <a:xfrm>
                  <a:off x="1572621" y="-1"/>
                  <a:ext cx="786312" cy="54988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469" name="Shape 1469"/>
              <p:cNvSpPr/>
              <p:nvPr/>
            </p:nvSpPr>
            <p:spPr>
              <a:xfrm>
                <a:off x="573162" y="-1"/>
                <a:ext cx="1755242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000000"/>
                    </a:solidFill>
                  </a:defRPr>
                </a:lvl1pPr>
              </a:lstStyle>
              <a:p>
                <a:r>
                  <a:t>Hash Table (B-2) Buffers</a:t>
                </a:r>
              </a:p>
            </p:txBody>
          </p:sp>
          <p:grpSp>
            <p:nvGrpSpPr>
              <p:cNvPr id="1472" name="Group 1472"/>
              <p:cNvGrpSpPr/>
              <p:nvPr/>
            </p:nvGrpSpPr>
            <p:grpSpPr>
              <a:xfrm>
                <a:off x="1256055" y="1037012"/>
                <a:ext cx="429855" cy="1371099"/>
                <a:chOff x="0" y="0"/>
                <a:chExt cx="429853" cy="1371097"/>
              </a:xfrm>
            </p:grpSpPr>
            <p:sp>
              <p:nvSpPr>
                <p:cNvPr id="1470" name="Shape 1470"/>
                <p:cNvSpPr/>
                <p:nvPr/>
              </p:nvSpPr>
              <p:spPr>
                <a:xfrm rot="16200000">
                  <a:off x="-446307" y="446308"/>
                  <a:ext cx="1322468" cy="42985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80000">
                      <a:srgbClr val="000000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1" name="Shape 1471"/>
                <p:cNvSpPr/>
                <p:nvPr/>
              </p:nvSpPr>
              <p:spPr>
                <a:xfrm rot="16200000">
                  <a:off x="-486417" y="528373"/>
                  <a:ext cx="1371099" cy="31435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16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Hash Fn.</a:t>
                  </a:r>
                </a:p>
              </p:txBody>
            </p:sp>
          </p:grpSp>
          <p:grpSp>
            <p:nvGrpSpPr>
              <p:cNvPr id="1475" name="Group 1475"/>
              <p:cNvGrpSpPr/>
              <p:nvPr/>
            </p:nvGrpSpPr>
            <p:grpSpPr>
              <a:xfrm>
                <a:off x="1941019" y="1020606"/>
                <a:ext cx="983769" cy="1506695"/>
                <a:chOff x="0" y="0"/>
                <a:chExt cx="983768" cy="1506693"/>
              </a:xfrm>
            </p:grpSpPr>
            <p:sp>
              <p:nvSpPr>
                <p:cNvPr id="1473" name="Shape 1473"/>
                <p:cNvSpPr/>
                <p:nvPr/>
              </p:nvSpPr>
              <p:spPr>
                <a:xfrm>
                  <a:off x="-1" y="244271"/>
                  <a:ext cx="983770" cy="126242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74" name="Shape 1474"/>
                <p:cNvSpPr/>
                <p:nvPr/>
              </p:nvSpPr>
              <p:spPr>
                <a:xfrm>
                  <a:off x="-1" y="-1"/>
                  <a:ext cx="983770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Out Buffer</a:t>
                  </a:r>
                </a:p>
              </p:txBody>
            </p:sp>
          </p:grpSp>
        </p:grpSp>
        <p:grpSp>
          <p:nvGrpSpPr>
            <p:cNvPr id="1479" name="Group 1479"/>
            <p:cNvGrpSpPr/>
            <p:nvPr/>
          </p:nvGrpSpPr>
          <p:grpSpPr>
            <a:xfrm>
              <a:off x="83968" y="1020608"/>
              <a:ext cx="983769" cy="1506694"/>
              <a:chOff x="0" y="0"/>
              <a:chExt cx="983768" cy="1506693"/>
            </a:xfrm>
          </p:grpSpPr>
          <p:sp>
            <p:nvSpPr>
              <p:cNvPr id="1477" name="Shape 1477"/>
              <p:cNvSpPr/>
              <p:nvPr/>
            </p:nvSpPr>
            <p:spPr>
              <a:xfrm>
                <a:off x="-1" y="244271"/>
                <a:ext cx="983770" cy="1262423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78" name="Shape 1478"/>
              <p:cNvSpPr/>
              <p:nvPr/>
            </p:nvSpPr>
            <p:spPr>
              <a:xfrm>
                <a:off x="-1" y="-1"/>
                <a:ext cx="983770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200">
                    <a:solidFill>
                      <a:srgbClr val="000000"/>
                    </a:solidFill>
                  </a:defRPr>
                </a:lvl1pPr>
              </a:lstStyle>
              <a:p>
                <a:r>
                  <a:t>In Buffer</a:t>
                </a:r>
              </a:p>
            </p:txBody>
          </p:sp>
        </p:grpSp>
      </p:grpSp>
      <p:grpSp>
        <p:nvGrpSpPr>
          <p:cNvPr id="1489" name="Group 1489"/>
          <p:cNvGrpSpPr/>
          <p:nvPr/>
        </p:nvGrpSpPr>
        <p:grpSpPr>
          <a:xfrm>
            <a:off x="6197637" y="5425013"/>
            <a:ext cx="693829" cy="959774"/>
            <a:chOff x="0" y="0"/>
            <a:chExt cx="693827" cy="959773"/>
          </a:xfrm>
        </p:grpSpPr>
        <p:grpSp>
          <p:nvGrpSpPr>
            <p:cNvPr id="1484" name="Group 1484"/>
            <p:cNvGrpSpPr/>
            <p:nvPr/>
          </p:nvGrpSpPr>
          <p:grpSpPr>
            <a:xfrm>
              <a:off x="-1" y="-1"/>
              <a:ext cx="693829" cy="959775"/>
              <a:chOff x="0" y="0"/>
              <a:chExt cx="693828" cy="959773"/>
            </a:xfrm>
          </p:grpSpPr>
          <p:sp>
            <p:nvSpPr>
              <p:cNvPr id="1481" name="Shape 1481"/>
              <p:cNvSpPr/>
              <p:nvPr/>
            </p:nvSpPr>
            <p:spPr>
              <a:xfrm>
                <a:off x="0" y="-1"/>
                <a:ext cx="693828" cy="959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997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2" name="Shape 1482"/>
              <p:cNvSpPr/>
              <p:nvPr/>
            </p:nvSpPr>
            <p:spPr>
              <a:xfrm>
                <a:off x="578188" y="844132"/>
                <a:ext cx="115641" cy="115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3" name="Shape 1483"/>
              <p:cNvSpPr/>
              <p:nvPr/>
            </p:nvSpPr>
            <p:spPr>
              <a:xfrm>
                <a:off x="0" y="-1"/>
                <a:ext cx="693828" cy="959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518"/>
                    </a:lnTo>
                    <a:lnTo>
                      <a:pt x="21600" y="18997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997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85" name="Shape 1485"/>
            <p:cNvSpPr/>
            <p:nvPr/>
          </p:nvSpPr>
          <p:spPr>
            <a:xfrm>
              <a:off x="59646" y="94017"/>
              <a:ext cx="538041" cy="117383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9646" y="297355"/>
              <a:ext cx="538041" cy="117383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9646" y="500698"/>
              <a:ext cx="538041" cy="117383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9646" y="704041"/>
              <a:ext cx="538041" cy="117383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495" name="Group 1495"/>
          <p:cNvGrpSpPr/>
          <p:nvPr/>
        </p:nvGrpSpPr>
        <p:grpSpPr>
          <a:xfrm>
            <a:off x="6383849" y="4366671"/>
            <a:ext cx="2117538" cy="366681"/>
            <a:chOff x="0" y="0"/>
            <a:chExt cx="2117537" cy="366679"/>
          </a:xfrm>
        </p:grpSpPr>
        <p:sp>
          <p:nvSpPr>
            <p:cNvPr id="1490" name="Shape 1490"/>
            <p:cNvSpPr/>
            <p:nvPr/>
          </p:nvSpPr>
          <p:spPr>
            <a:xfrm>
              <a:off x="0" y="-1"/>
              <a:ext cx="538042" cy="11738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6874" y="249296"/>
              <a:ext cx="538042" cy="11738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796435" y="-1"/>
              <a:ext cx="538042" cy="11738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573754" y="-1"/>
              <a:ext cx="538042" cy="11738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579496" y="244270"/>
              <a:ext cx="538042" cy="11738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13" name="Group 1513"/>
          <p:cNvGrpSpPr/>
          <p:nvPr/>
        </p:nvGrpSpPr>
        <p:grpSpPr>
          <a:xfrm>
            <a:off x="8057539" y="5417348"/>
            <a:ext cx="693829" cy="959774"/>
            <a:chOff x="0" y="0"/>
            <a:chExt cx="693827" cy="959773"/>
          </a:xfrm>
        </p:grpSpPr>
        <p:grpSp>
          <p:nvGrpSpPr>
            <p:cNvPr id="1499" name="Group 1499"/>
            <p:cNvGrpSpPr/>
            <p:nvPr/>
          </p:nvGrpSpPr>
          <p:grpSpPr>
            <a:xfrm>
              <a:off x="0" y="-1"/>
              <a:ext cx="693829" cy="959775"/>
              <a:chOff x="0" y="0"/>
              <a:chExt cx="693828" cy="959773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0" y="-1"/>
                <a:ext cx="693828" cy="959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997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97" name="Shape 1497"/>
              <p:cNvSpPr/>
              <p:nvPr/>
            </p:nvSpPr>
            <p:spPr>
              <a:xfrm>
                <a:off x="578188" y="844132"/>
                <a:ext cx="115641" cy="115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98" name="Shape 1498"/>
              <p:cNvSpPr/>
              <p:nvPr/>
            </p:nvSpPr>
            <p:spPr>
              <a:xfrm>
                <a:off x="0" y="-1"/>
                <a:ext cx="693828" cy="959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518"/>
                    </a:lnTo>
                    <a:lnTo>
                      <a:pt x="21600" y="18997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997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512" name="Group 1512"/>
            <p:cNvGrpSpPr/>
            <p:nvPr/>
          </p:nvGrpSpPr>
          <p:grpSpPr>
            <a:xfrm>
              <a:off x="81161" y="84741"/>
              <a:ext cx="534033" cy="757070"/>
              <a:chOff x="0" y="0"/>
              <a:chExt cx="534031" cy="757069"/>
            </a:xfrm>
          </p:grpSpPr>
          <p:grpSp>
            <p:nvGrpSpPr>
              <p:cNvPr id="1502" name="Group 1502"/>
              <p:cNvGrpSpPr/>
              <p:nvPr/>
            </p:nvGrpSpPr>
            <p:grpSpPr>
              <a:xfrm>
                <a:off x="0" y="-1"/>
                <a:ext cx="534032" cy="125050"/>
                <a:chOff x="0" y="0"/>
                <a:chExt cx="534031" cy="125049"/>
              </a:xfrm>
            </p:grpSpPr>
            <p:sp>
              <p:nvSpPr>
                <p:cNvPr id="1500" name="Shape 1500"/>
                <p:cNvSpPr/>
                <p:nvPr/>
              </p:nvSpPr>
              <p:spPr>
                <a:xfrm>
                  <a:off x="0" y="-1"/>
                  <a:ext cx="263490" cy="12505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01" name="Shape 1501"/>
                <p:cNvSpPr/>
                <p:nvPr/>
              </p:nvSpPr>
              <p:spPr>
                <a:xfrm>
                  <a:off x="270542" y="-1"/>
                  <a:ext cx="263490" cy="12505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505" name="Group 1505"/>
              <p:cNvGrpSpPr/>
              <p:nvPr/>
            </p:nvGrpSpPr>
            <p:grpSpPr>
              <a:xfrm>
                <a:off x="0" y="210672"/>
                <a:ext cx="534032" cy="125050"/>
                <a:chOff x="0" y="0"/>
                <a:chExt cx="534031" cy="125049"/>
              </a:xfrm>
            </p:grpSpPr>
            <p:sp>
              <p:nvSpPr>
                <p:cNvPr id="1503" name="Shape 1503"/>
                <p:cNvSpPr/>
                <p:nvPr/>
              </p:nvSpPr>
              <p:spPr>
                <a:xfrm>
                  <a:off x="0" y="-1"/>
                  <a:ext cx="263490" cy="12505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04" name="Shape 1504"/>
                <p:cNvSpPr/>
                <p:nvPr/>
              </p:nvSpPr>
              <p:spPr>
                <a:xfrm>
                  <a:off x="270542" y="-1"/>
                  <a:ext cx="263490" cy="12505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508" name="Group 1508"/>
              <p:cNvGrpSpPr/>
              <p:nvPr/>
            </p:nvGrpSpPr>
            <p:grpSpPr>
              <a:xfrm>
                <a:off x="0" y="421345"/>
                <a:ext cx="534032" cy="125050"/>
                <a:chOff x="0" y="0"/>
                <a:chExt cx="534031" cy="125049"/>
              </a:xfrm>
            </p:grpSpPr>
            <p:sp>
              <p:nvSpPr>
                <p:cNvPr id="1506" name="Shape 1506"/>
                <p:cNvSpPr/>
                <p:nvPr/>
              </p:nvSpPr>
              <p:spPr>
                <a:xfrm>
                  <a:off x="0" y="-1"/>
                  <a:ext cx="263490" cy="12505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07" name="Shape 1507"/>
                <p:cNvSpPr/>
                <p:nvPr/>
              </p:nvSpPr>
              <p:spPr>
                <a:xfrm>
                  <a:off x="270542" y="-1"/>
                  <a:ext cx="263490" cy="12505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511" name="Group 1511"/>
              <p:cNvGrpSpPr/>
              <p:nvPr/>
            </p:nvGrpSpPr>
            <p:grpSpPr>
              <a:xfrm>
                <a:off x="0" y="632019"/>
                <a:ext cx="534032" cy="125051"/>
                <a:chOff x="0" y="0"/>
                <a:chExt cx="534031" cy="125049"/>
              </a:xfrm>
            </p:grpSpPr>
            <p:sp>
              <p:nvSpPr>
                <p:cNvPr id="1509" name="Shape 1509"/>
                <p:cNvSpPr/>
                <p:nvPr/>
              </p:nvSpPr>
              <p:spPr>
                <a:xfrm>
                  <a:off x="0" y="-1"/>
                  <a:ext cx="263490" cy="12505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10" name="Shape 1510"/>
                <p:cNvSpPr/>
                <p:nvPr/>
              </p:nvSpPr>
              <p:spPr>
                <a:xfrm>
                  <a:off x="270542" y="-1"/>
                  <a:ext cx="263490" cy="12505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1516" name="Shape 1516"/>
          <p:cNvSpPr/>
          <p:nvPr/>
        </p:nvSpPr>
        <p:spPr>
          <a:xfrm>
            <a:off x="6865793" y="4605975"/>
            <a:ext cx="539731" cy="814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515" name="Shape 1515"/>
          <p:cNvSpPr/>
          <p:nvPr/>
        </p:nvSpPr>
        <p:spPr>
          <a:xfrm>
            <a:off x="6310356" y="3506180"/>
            <a:ext cx="2256334" cy="373966"/>
          </a:xfrm>
          <a:prstGeom prst="rect">
            <a:avLst/>
          </a:prstGeom>
          <a:gradFill>
            <a:gsLst>
              <a:gs pos="0">
                <a:srgbClr val="AD3A38"/>
              </a:gs>
              <a:gs pos="80000">
                <a:srgbClr val="E44D4A"/>
              </a:gs>
              <a:gs pos="100000">
                <a:srgbClr val="E84A48"/>
              </a:gs>
            </a:gsLst>
            <a:lin ang="16200000"/>
          </a:gradFill>
          <a:ln>
            <a:solidFill>
              <a:srgbClr val="D75C5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t>What if R doesn’t fit?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3" grpId="1" build="p" bldLvl="5" animBg="1" advAuto="0"/>
      <p:bldP spid="1480" grpId="2" animBg="1" advAuto="0"/>
      <p:bldP spid="1489" grpId="4" animBg="1" advAuto="0"/>
      <p:bldP spid="1495" grpId="3" animBg="1" advAuto="0"/>
      <p:bldP spid="1513" grpId="6" animBg="1" advAuto="0"/>
      <p:bldP spid="1516" grpId="5" animBg="1" advAuto="0"/>
      <p:bldP spid="1515" grpId="7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that help</a:t>
            </a:r>
          </a:p>
        </p:txBody>
      </p:sp>
      <p:sp>
        <p:nvSpPr>
          <p:cNvPr id="1519" name="Shape 1519"/>
          <p:cNvSpPr>
            <a:spLocks noGrp="1"/>
          </p:cNvSpPr>
          <p:nvPr>
            <p:ph type="body" idx="1"/>
          </p:nvPr>
        </p:nvSpPr>
        <p:spPr>
          <a:xfrm>
            <a:off x="248617" y="1066800"/>
            <a:ext cx="9256366" cy="5105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8064A2"/>
                </a:solidFill>
              </a:defRPr>
            </a:pPr>
            <a:r>
              <a:t>Reserves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 u="sng">
                <a:solidFill>
                  <a:srgbClr val="000000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bid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day</a:t>
            </a:r>
            <a:r>
              <a:rPr>
                <a:solidFill>
                  <a:srgbClr val="000000"/>
                </a:solidFill>
              </a:rPr>
              <a:t>: date, </a:t>
            </a:r>
            <a:r>
              <a:rPr i="1">
                <a:solidFill>
                  <a:srgbClr val="000000"/>
                </a:solidFill>
              </a:rPr>
              <a:t>rname</a:t>
            </a:r>
            <a:r>
              <a:rPr>
                <a:solidFill>
                  <a:srgbClr val="000000"/>
                </a:solidFill>
              </a:rPr>
              <a:t>: string)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F79646"/>
                </a:solidFill>
              </a:defRPr>
            </a:pPr>
            <a:r>
              <a:t>Sailors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 u="sng">
                <a:solidFill>
                  <a:srgbClr val="000000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sname</a:t>
            </a:r>
            <a:r>
              <a:rPr>
                <a:solidFill>
                  <a:srgbClr val="000000"/>
                </a:solidFill>
              </a:rPr>
              <a:t>: string, </a:t>
            </a:r>
            <a:r>
              <a:rPr i="1">
                <a:solidFill>
                  <a:srgbClr val="000000"/>
                </a:solidFill>
              </a:rPr>
              <a:t>rating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age</a:t>
            </a:r>
            <a:r>
              <a:rPr>
                <a:solidFill>
                  <a:srgbClr val="000000"/>
                </a:solidFill>
              </a:rPr>
              <a:t>: real)</a:t>
            </a:r>
          </a:p>
        </p:txBody>
      </p:sp>
      <p:sp>
        <p:nvSpPr>
          <p:cNvPr id="1520" name="Shape 1520"/>
          <p:cNvSpPr/>
          <p:nvPr/>
        </p:nvSpPr>
        <p:spPr>
          <a:xfrm>
            <a:off x="263135" y="2266936"/>
            <a:ext cx="7475032" cy="528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solidFill>
                  <a:srgbClr val="4472C4"/>
                </a:solidFill>
              </a:defRPr>
            </a:pPr>
            <a:r>
              <a:rPr>
                <a:solidFill>
                  <a:srgbClr val="000000"/>
                </a:solidFill>
              </a:rPr>
              <a:t>σ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sid=4 or 6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 </a:t>
            </a:r>
            <a:r>
              <a:t>R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⋈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D7D31"/>
                </a:solidFill>
              </a:rPr>
              <a:t>S</a:t>
            </a:r>
            <a:r>
              <a:rPr b="0">
                <a:solidFill>
                  <a:srgbClr val="2E2E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>
                <a:solidFill>
                  <a:srgbClr val="000000"/>
                </a:solidFill>
              </a:rPr>
              <a:t> = σ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sid=4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 </a:t>
            </a:r>
            <a:r>
              <a:t>R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⋈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D7D31"/>
                </a:solidFill>
              </a:rPr>
              <a:t>S</a:t>
            </a:r>
            <a:r>
              <a:rPr b="0">
                <a:solidFill>
                  <a:srgbClr val="2E2E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 U   </a:t>
            </a:r>
            <a:r>
              <a:rPr>
                <a:solidFill>
                  <a:srgbClr val="000000"/>
                </a:solidFill>
              </a:rPr>
              <a:t>σ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sid=6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 </a:t>
            </a:r>
            <a:r>
              <a:t>R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⋈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D7D31"/>
                </a:solidFill>
              </a:rPr>
              <a:t>S</a:t>
            </a:r>
            <a:r>
              <a:rPr b="0">
                <a:solidFill>
                  <a:srgbClr val="2E2E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</a:p>
        </p:txBody>
      </p:sp>
      <p:sp>
        <p:nvSpPr>
          <p:cNvPr id="1521" name="Shape 1521"/>
          <p:cNvSpPr/>
          <p:nvPr/>
        </p:nvSpPr>
        <p:spPr>
          <a:xfrm>
            <a:off x="252806" y="3034080"/>
            <a:ext cx="7835393" cy="11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Can Decompose Into Smaller “Partial Joins”</a:t>
            </a:r>
          </a:p>
        </p:txBody>
      </p:sp>
      <p:sp>
        <p:nvSpPr>
          <p:cNvPr id="1522" name="Shape 1522"/>
          <p:cNvSpPr/>
          <p:nvPr/>
        </p:nvSpPr>
        <p:spPr>
          <a:xfrm>
            <a:off x="294802" y="4443949"/>
            <a:ext cx="6736464" cy="528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solidFill>
                  <a:srgbClr val="4472C4"/>
                </a:solidFill>
              </a:defRPr>
            </a:pPr>
            <a:r>
              <a:rPr>
                <a:solidFill>
                  <a:srgbClr val="000000"/>
                </a:solidFill>
              </a:rPr>
              <a:t>σ</a:t>
            </a:r>
            <a:r>
              <a:rPr baseline="-5999">
                <a:solidFill>
                  <a:srgbClr val="000000"/>
                </a:solidFill>
              </a:rPr>
              <a:t>hash(sid)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 </a:t>
            </a:r>
            <a:r>
              <a:t>R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⋈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D7D31"/>
                </a:solidFill>
              </a:rPr>
              <a:t>S</a:t>
            </a:r>
            <a:r>
              <a:rPr b="0">
                <a:solidFill>
                  <a:srgbClr val="2E2E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=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 </a:t>
            </a:r>
            <a:r>
              <a:rPr>
                <a:solidFill>
                  <a:srgbClr val="000000"/>
                </a:solidFill>
              </a:rPr>
              <a:t>σ</a:t>
            </a:r>
            <a:r>
              <a:rPr baseline="-5999">
                <a:solidFill>
                  <a:srgbClr val="000000"/>
                </a:solidFill>
              </a:rPr>
              <a:t>hash(sid)</a:t>
            </a:r>
            <a:r>
              <a:rPr>
                <a:solidFill>
                  <a:srgbClr val="1F75CE"/>
                </a:solidFill>
              </a:rPr>
              <a:t>(</a:t>
            </a:r>
            <a:r>
              <a:t>R)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⋈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>
                <a:solidFill>
                  <a:srgbClr val="000000"/>
                </a:solidFill>
              </a:rPr>
              <a:t> σ</a:t>
            </a:r>
            <a:r>
              <a:rPr baseline="-5999">
                <a:solidFill>
                  <a:srgbClr val="000000"/>
                </a:solidFill>
              </a:rPr>
              <a:t>hash(sid)</a:t>
            </a:r>
            <a:r>
              <a:rPr>
                <a:solidFill>
                  <a:srgbClr val="F37E00"/>
                </a:solidFill>
              </a:rPr>
              <a:t>(</a:t>
            </a:r>
            <a:r>
              <a:rPr>
                <a:solidFill>
                  <a:srgbClr val="ED7D31"/>
                </a:solidFill>
              </a:rPr>
              <a:t>S</a:t>
            </a:r>
            <a:r>
              <a:rPr>
                <a:solidFill>
                  <a:srgbClr val="F47700"/>
                </a:solidFill>
              </a:rPr>
              <a:t>) </a:t>
            </a:r>
            <a:r>
              <a:rPr b="0">
                <a:solidFill>
                  <a:srgbClr val="2E2E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that help</a:t>
            </a:r>
          </a:p>
        </p:txBody>
      </p:sp>
      <p:sp>
        <p:nvSpPr>
          <p:cNvPr id="1525" name="Shape 1525"/>
          <p:cNvSpPr/>
          <p:nvPr/>
        </p:nvSpPr>
        <p:spPr>
          <a:xfrm>
            <a:off x="252806" y="1110498"/>
            <a:ext cx="7083299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E2E2E"/>
                </a:solidFill>
              </a:defRPr>
            </a:lvl1pPr>
          </a:lstStyle>
          <a:p>
            <a:r>
              <a:t>What if this doesn’t fit in memory?</a:t>
            </a:r>
          </a:p>
        </p:txBody>
      </p:sp>
      <p:sp>
        <p:nvSpPr>
          <p:cNvPr id="1526" name="Shape 1526"/>
          <p:cNvSpPr/>
          <p:nvPr/>
        </p:nvSpPr>
        <p:spPr>
          <a:xfrm>
            <a:off x="272622" y="2892633"/>
            <a:ext cx="4781641" cy="528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solidFill>
                  <a:srgbClr val="4472C4"/>
                </a:solidFill>
              </a:defRPr>
            </a:pPr>
            <a:r>
              <a:t>R</a:t>
            </a:r>
            <a:r>
              <a:rPr baseline="-5999"/>
              <a:t>h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⋈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>
                <a:solidFill>
                  <a:srgbClr val="000000"/>
                </a:solidFill>
              </a:rPr>
              <a:t>  Sh</a:t>
            </a:r>
            <a:r>
              <a:rPr baseline="-5999"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00000"/>
                </a:solidFill>
              </a:rPr>
              <a:t>!!! a new join problem</a:t>
            </a:r>
          </a:p>
        </p:txBody>
      </p:sp>
      <p:sp>
        <p:nvSpPr>
          <p:cNvPr id="1527" name="Shape 1527"/>
          <p:cNvSpPr/>
          <p:nvPr/>
        </p:nvSpPr>
        <p:spPr>
          <a:xfrm>
            <a:off x="209122" y="3472070"/>
            <a:ext cx="7960361" cy="45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2E2E2E"/>
                </a:solidFill>
              </a:defRPr>
            </a:lvl1pPr>
          </a:lstStyle>
          <a:p>
            <a:r>
              <a:t>Recursively partition with an orthogonal hash function</a:t>
            </a:r>
          </a:p>
        </p:txBody>
      </p:sp>
      <p:sp>
        <p:nvSpPr>
          <p:cNvPr id="1528" name="Shape 1528"/>
          <p:cNvSpPr/>
          <p:nvPr/>
        </p:nvSpPr>
        <p:spPr>
          <a:xfrm>
            <a:off x="231302" y="1753759"/>
            <a:ext cx="6736464" cy="528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b="1">
                <a:solidFill>
                  <a:srgbClr val="4472C4"/>
                </a:solidFill>
              </a:defRPr>
            </a:pPr>
            <a:r>
              <a:rPr>
                <a:solidFill>
                  <a:srgbClr val="000000"/>
                </a:solidFill>
              </a:rPr>
              <a:t>σ</a:t>
            </a:r>
            <a:r>
              <a:rPr baseline="-5999">
                <a:solidFill>
                  <a:srgbClr val="000000"/>
                </a:solidFill>
              </a:rPr>
              <a:t>hash(sid)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 </a:t>
            </a:r>
            <a:r>
              <a:t>R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⋈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D7D31"/>
                </a:solidFill>
              </a:rPr>
              <a:t>S</a:t>
            </a:r>
            <a:r>
              <a:rPr b="0">
                <a:solidFill>
                  <a:srgbClr val="2E2E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=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 </a:t>
            </a:r>
            <a:r>
              <a:rPr>
                <a:solidFill>
                  <a:srgbClr val="000000"/>
                </a:solidFill>
              </a:rPr>
              <a:t>σ</a:t>
            </a:r>
            <a:r>
              <a:rPr baseline="-5999">
                <a:solidFill>
                  <a:srgbClr val="000000"/>
                </a:solidFill>
              </a:rPr>
              <a:t>hash(sid)</a:t>
            </a:r>
            <a:r>
              <a:rPr>
                <a:solidFill>
                  <a:srgbClr val="1F75CE"/>
                </a:solidFill>
              </a:rPr>
              <a:t>(</a:t>
            </a:r>
            <a:r>
              <a:t>R)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⋈</a:t>
            </a:r>
            <a:r>
              <a:rPr b="0" baseline="-31333">
                <a:solidFill>
                  <a:srgbClr val="5482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sid</a:t>
            </a:r>
            <a:r>
              <a:rPr>
                <a:solidFill>
                  <a:srgbClr val="000000"/>
                </a:solidFill>
              </a:rPr>
              <a:t> σ</a:t>
            </a:r>
            <a:r>
              <a:rPr baseline="-5999">
                <a:solidFill>
                  <a:srgbClr val="000000"/>
                </a:solidFill>
              </a:rPr>
              <a:t>hash(sid)</a:t>
            </a:r>
            <a:r>
              <a:rPr>
                <a:solidFill>
                  <a:srgbClr val="F37E00"/>
                </a:solidFill>
              </a:rPr>
              <a:t>(</a:t>
            </a:r>
            <a:r>
              <a:rPr>
                <a:solidFill>
                  <a:srgbClr val="ED7D31"/>
                </a:solidFill>
              </a:rPr>
              <a:t>S</a:t>
            </a:r>
            <a:r>
              <a:rPr>
                <a:solidFill>
                  <a:srgbClr val="F47700"/>
                </a:solidFill>
              </a:rPr>
              <a:t>) </a:t>
            </a:r>
            <a:r>
              <a:rPr b="0">
                <a:solidFill>
                  <a:srgbClr val="2E2E2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Grace Hash Join</a:t>
            </a:r>
          </a:p>
        </p:txBody>
      </p:sp>
      <p:sp>
        <p:nvSpPr>
          <p:cNvPr id="1531" name="Shape 1531"/>
          <p:cNvSpPr>
            <a:spLocks noGrp="1"/>
          </p:cNvSpPr>
          <p:nvPr>
            <p:ph type="body" idx="1"/>
          </p:nvPr>
        </p:nvSpPr>
        <p:spPr>
          <a:xfrm>
            <a:off x="583207" y="1212362"/>
            <a:ext cx="8092441" cy="5105401"/>
          </a:xfrm>
          <a:prstGeom prst="rect">
            <a:avLst/>
          </a:prstGeom>
        </p:spPr>
        <p:txBody>
          <a:bodyPr/>
          <a:lstStyle/>
          <a:p>
            <a:r>
              <a:t>Requires equality predicate: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Works for </a:t>
            </a:r>
            <a:r>
              <a:rPr b="1"/>
              <a:t>Equi-Joins</a:t>
            </a:r>
            <a:r>
              <a:t> &amp; </a:t>
            </a:r>
            <a:r>
              <a:rPr b="1"/>
              <a:t>Natural Joins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endParaRPr b="1"/>
          </a:p>
          <a:p>
            <a:r>
              <a:t>Two Stages: 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Partition </a:t>
            </a:r>
            <a:r>
              <a:rPr b="0"/>
              <a:t>tuples from </a:t>
            </a:r>
            <a:r>
              <a:rPr b="0">
                <a:solidFill>
                  <a:srgbClr val="4472C4"/>
                </a:solidFill>
              </a:rPr>
              <a:t>R</a:t>
            </a:r>
            <a:r>
              <a:rPr b="0"/>
              <a:t> and </a:t>
            </a:r>
            <a:r>
              <a:rPr b="0">
                <a:solidFill>
                  <a:srgbClr val="ED7D31"/>
                </a:solidFill>
              </a:rPr>
              <a:t>S</a:t>
            </a:r>
            <a:r>
              <a:rPr b="0"/>
              <a:t> by join key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all tuples for a given key in same partition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Build &amp; Probe </a:t>
            </a:r>
            <a:r>
              <a:rPr b="0"/>
              <a:t>a separate hash table for each partition (like in Naïve Hash)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Assume </a:t>
            </a:r>
            <a:r>
              <a:rPr b="1"/>
              <a:t>partition</a:t>
            </a:r>
            <a:r>
              <a:t> of smaller rel. fits in memory</a:t>
            </a:r>
          </a:p>
          <a:p>
            <a:pPr marL="1600200" lvl="3" indent="-228600">
              <a:spcBef>
                <a:spcPts val="400"/>
              </a:spcBef>
              <a:defRPr sz="2000"/>
            </a:pPr>
            <a:r>
              <a:t>Recurse if necessary…</a:t>
            </a:r>
          </a:p>
        </p:txBody>
      </p:sp>
      <p:sp>
        <p:nvSpPr>
          <p:cNvPr id="1532" name="Shape 1532"/>
          <p:cNvSpPr/>
          <p:nvPr/>
        </p:nvSpPr>
        <p:spPr>
          <a:xfrm rot="19306190">
            <a:off x="647367" y="3305535"/>
            <a:ext cx="84170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4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Divide</a:t>
            </a:r>
          </a:p>
        </p:txBody>
      </p:sp>
      <p:sp>
        <p:nvSpPr>
          <p:cNvPr id="1533" name="Shape 1533"/>
          <p:cNvSpPr/>
          <p:nvPr/>
        </p:nvSpPr>
        <p:spPr>
          <a:xfrm rot="19306190">
            <a:off x="494174" y="4257966"/>
            <a:ext cx="104907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4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Conquer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" grpId="1" build="p" bldLvl="5" animBg="1" advAuto="0"/>
      <p:bldP spid="1532" grpId="2" animBg="1" advAuto="0"/>
      <p:bldP spid="1533" grpId="3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>
            <a:spLocks noGrp="1"/>
          </p:cNvSpPr>
          <p:nvPr>
            <p:ph type="title"/>
          </p:nvPr>
        </p:nvSpPr>
        <p:spPr>
          <a:xfrm>
            <a:off x="1295399" y="12700"/>
            <a:ext cx="7445376" cy="1143000"/>
          </a:xfrm>
          <a:prstGeom prst="rect">
            <a:avLst/>
          </a:prstGeom>
        </p:spPr>
        <p:txBody>
          <a:bodyPr/>
          <a:lstStyle/>
          <a:p>
            <a:r>
              <a:t>Remember External Hashing?</a:t>
            </a:r>
          </a:p>
        </p:txBody>
      </p:sp>
      <p:grpSp>
        <p:nvGrpSpPr>
          <p:cNvPr id="1539" name="Group 1539"/>
          <p:cNvGrpSpPr/>
          <p:nvPr/>
        </p:nvGrpSpPr>
        <p:grpSpPr>
          <a:xfrm>
            <a:off x="215900" y="2481263"/>
            <a:ext cx="1212850" cy="2233613"/>
            <a:chOff x="0" y="0"/>
            <a:chExt cx="1212850" cy="2233611"/>
          </a:xfrm>
        </p:grpSpPr>
        <p:sp>
          <p:nvSpPr>
            <p:cNvPr id="1536" name="Shape 1536"/>
            <p:cNvSpPr/>
            <p:nvPr/>
          </p:nvSpPr>
          <p:spPr>
            <a:xfrm>
              <a:off x="0" y="0"/>
              <a:ext cx="1212850" cy="2233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0" y="0"/>
              <a:ext cx="1212850" cy="55840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0" y="0"/>
              <a:ext cx="1212850" cy="2233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</p:grpSp>
      <p:grpSp>
        <p:nvGrpSpPr>
          <p:cNvPr id="1543" name="Group 1543"/>
          <p:cNvGrpSpPr/>
          <p:nvPr/>
        </p:nvGrpSpPr>
        <p:grpSpPr>
          <a:xfrm>
            <a:off x="7605713" y="2509838"/>
            <a:ext cx="1212851" cy="2233613"/>
            <a:chOff x="0" y="0"/>
            <a:chExt cx="1212850" cy="2233611"/>
          </a:xfrm>
        </p:grpSpPr>
        <p:sp>
          <p:nvSpPr>
            <p:cNvPr id="1540" name="Shape 1540"/>
            <p:cNvSpPr/>
            <p:nvPr/>
          </p:nvSpPr>
          <p:spPr>
            <a:xfrm>
              <a:off x="0" y="0"/>
              <a:ext cx="1212850" cy="2233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0" y="0"/>
              <a:ext cx="1212850" cy="55840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0" y="0"/>
              <a:ext cx="1212850" cy="2233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</p:grpSp>
      <p:grpSp>
        <p:nvGrpSpPr>
          <p:cNvPr id="1547" name="Group 1547"/>
          <p:cNvGrpSpPr/>
          <p:nvPr/>
        </p:nvGrpSpPr>
        <p:grpSpPr>
          <a:xfrm>
            <a:off x="3914775" y="2435224"/>
            <a:ext cx="1212850" cy="2233615"/>
            <a:chOff x="0" y="0"/>
            <a:chExt cx="1212850" cy="2233613"/>
          </a:xfrm>
        </p:grpSpPr>
        <p:sp>
          <p:nvSpPr>
            <p:cNvPr id="1544" name="Shape 1544"/>
            <p:cNvSpPr/>
            <p:nvPr/>
          </p:nvSpPr>
          <p:spPr>
            <a:xfrm>
              <a:off x="0" y="-1"/>
              <a:ext cx="1212850" cy="223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0" y="-1"/>
              <a:ext cx="1212850" cy="55840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0" y="-1"/>
              <a:ext cx="1212850" cy="223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</p:grpSp>
      <p:sp>
        <p:nvSpPr>
          <p:cNvPr id="1548" name="Shape 1548"/>
          <p:cNvSpPr/>
          <p:nvPr/>
        </p:nvSpPr>
        <p:spPr>
          <a:xfrm>
            <a:off x="1847850" y="2890838"/>
            <a:ext cx="1677989" cy="1644651"/>
          </a:xfrm>
          <a:prstGeom prst="rect">
            <a:avLst/>
          </a:prstGeom>
          <a:solidFill>
            <a:srgbClr val="5B9BD5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49" name="Shape 1549"/>
          <p:cNvSpPr/>
          <p:nvPr/>
        </p:nvSpPr>
        <p:spPr>
          <a:xfrm>
            <a:off x="5481637" y="2919413"/>
            <a:ext cx="1677987" cy="1644651"/>
          </a:xfrm>
          <a:prstGeom prst="rect">
            <a:avLst/>
          </a:prstGeom>
          <a:solidFill>
            <a:srgbClr val="5B9BD5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50" name="Shape 1550"/>
          <p:cNvSpPr/>
          <p:nvPr/>
        </p:nvSpPr>
        <p:spPr>
          <a:xfrm>
            <a:off x="2027238" y="3570287"/>
            <a:ext cx="306388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51" name="Shape 1551"/>
          <p:cNvSpPr/>
          <p:nvPr/>
        </p:nvSpPr>
        <p:spPr>
          <a:xfrm>
            <a:off x="2962275" y="3111500"/>
            <a:ext cx="306389" cy="284164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52" name="Shape 1552"/>
          <p:cNvSpPr/>
          <p:nvPr/>
        </p:nvSpPr>
        <p:spPr>
          <a:xfrm>
            <a:off x="2955925" y="3557587"/>
            <a:ext cx="306389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53" name="Shape 1553"/>
          <p:cNvSpPr/>
          <p:nvPr/>
        </p:nvSpPr>
        <p:spPr>
          <a:xfrm>
            <a:off x="2960688" y="4027487"/>
            <a:ext cx="306388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54" name="Shape 1554"/>
          <p:cNvSpPr/>
          <p:nvPr/>
        </p:nvSpPr>
        <p:spPr>
          <a:xfrm>
            <a:off x="5664200" y="3090863"/>
            <a:ext cx="1350963" cy="128111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55" name="Shape 1555"/>
          <p:cNvSpPr/>
          <p:nvPr/>
        </p:nvSpPr>
        <p:spPr>
          <a:xfrm>
            <a:off x="1076325" y="3708400"/>
            <a:ext cx="9525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Shape 1556"/>
          <p:cNvSpPr/>
          <p:nvPr/>
        </p:nvSpPr>
        <p:spPr>
          <a:xfrm flipH="1" flipV="1">
            <a:off x="2336799" y="3705225"/>
            <a:ext cx="646114" cy="11114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7" name="Shape 1557"/>
          <p:cNvSpPr/>
          <p:nvPr/>
        </p:nvSpPr>
        <p:spPr>
          <a:xfrm flipH="1">
            <a:off x="2330450" y="3257550"/>
            <a:ext cx="612776" cy="442914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8" name="Shape 1558"/>
          <p:cNvSpPr/>
          <p:nvPr/>
        </p:nvSpPr>
        <p:spPr>
          <a:xfrm flipH="1" flipV="1">
            <a:off x="2335213" y="3705224"/>
            <a:ext cx="623888" cy="43180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9" name="Shape 1559"/>
          <p:cNvSpPr/>
          <p:nvPr/>
        </p:nvSpPr>
        <p:spPr>
          <a:xfrm flipH="1">
            <a:off x="7018338" y="3592512"/>
            <a:ext cx="747713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0" name="Shape 1560"/>
          <p:cNvSpPr/>
          <p:nvPr/>
        </p:nvSpPr>
        <p:spPr>
          <a:xfrm>
            <a:off x="4083050" y="3103563"/>
            <a:ext cx="839788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61" name="Shape 1561"/>
          <p:cNvSpPr/>
          <p:nvPr/>
        </p:nvSpPr>
        <p:spPr>
          <a:xfrm>
            <a:off x="4079875" y="3556000"/>
            <a:ext cx="839788" cy="284164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62" name="Shape 1562"/>
          <p:cNvSpPr/>
          <p:nvPr/>
        </p:nvSpPr>
        <p:spPr>
          <a:xfrm>
            <a:off x="4076700" y="4052887"/>
            <a:ext cx="839788" cy="284163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63" name="Shape 1563"/>
          <p:cNvSpPr/>
          <p:nvPr/>
        </p:nvSpPr>
        <p:spPr>
          <a:xfrm>
            <a:off x="3270250" y="3259137"/>
            <a:ext cx="804864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4" name="Shape 1564"/>
          <p:cNvSpPr/>
          <p:nvPr/>
        </p:nvSpPr>
        <p:spPr>
          <a:xfrm>
            <a:off x="3263900" y="3706812"/>
            <a:ext cx="804864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3268662" y="4187825"/>
            <a:ext cx="804863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4918075" y="3251200"/>
            <a:ext cx="760414" cy="26193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5487870" y="2247326"/>
            <a:ext cx="1763777" cy="509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CF0E30"/>
                </a:solidFill>
              </a:defRPr>
            </a:pPr>
            <a:r>
              <a:t>Conquer (h</a:t>
            </a:r>
            <a:r>
              <a:rPr baseline="-25000"/>
              <a:t>r</a:t>
            </a:r>
            <a:r>
              <a:t>)</a:t>
            </a:r>
          </a:p>
        </p:txBody>
      </p:sp>
      <p:sp>
        <p:nvSpPr>
          <p:cNvPr id="1568" name="Shape 1568"/>
          <p:cNvSpPr/>
          <p:nvPr/>
        </p:nvSpPr>
        <p:spPr>
          <a:xfrm>
            <a:off x="1953635" y="2226891"/>
            <a:ext cx="1483463" cy="509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CF0E30"/>
                </a:solidFill>
              </a:defRPr>
            </a:pPr>
            <a:r>
              <a:t>Divide (h</a:t>
            </a:r>
            <a:r>
              <a:rPr baseline="-25000"/>
              <a:t>p</a:t>
            </a:r>
            <a:r>
              <a:t>)</a:t>
            </a:r>
          </a:p>
        </p:txBody>
      </p:sp>
      <p:sp>
        <p:nvSpPr>
          <p:cNvPr id="1569" name="Shape 1569"/>
          <p:cNvSpPr/>
          <p:nvPr/>
        </p:nvSpPr>
        <p:spPr>
          <a:xfrm>
            <a:off x="3869505" y="1848147"/>
            <a:ext cx="1561631" cy="442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>
                <a:solidFill>
                  <a:srgbClr val="CF0E30"/>
                </a:solidFill>
              </a:defRPr>
            </a:pPr>
            <a:r>
              <a:t>Hash partitions h</a:t>
            </a:r>
            <a:r>
              <a:rPr sz="1100"/>
              <a:t>p</a:t>
            </a:r>
            <a:r>
              <a:t> of </a:t>
            </a:r>
            <a:br/>
            <a:r>
              <a:t>size ~N/(B-1)</a:t>
            </a:r>
          </a:p>
        </p:txBody>
      </p:sp>
      <p:sp>
        <p:nvSpPr>
          <p:cNvPr id="1570" name="Shape 1570"/>
          <p:cNvSpPr/>
          <p:nvPr/>
        </p:nvSpPr>
        <p:spPr>
          <a:xfrm>
            <a:off x="7518088" y="4856181"/>
            <a:ext cx="1346824" cy="417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>
                <a:solidFill>
                  <a:srgbClr val="CF0E30"/>
                </a:solidFill>
              </a:defRPr>
            </a:pPr>
            <a:r>
              <a:t>Hash partitions h</a:t>
            </a:r>
            <a:r>
              <a:rPr sz="1100"/>
              <a:t>r</a:t>
            </a:r>
          </a:p>
          <a:p>
            <a:pPr algn="ctr">
              <a:defRPr sz="1100">
                <a:solidFill>
                  <a:srgbClr val="CF0E30"/>
                </a:solidFill>
              </a:defRPr>
            </a:pPr>
            <a:r>
              <a:t>Fully hashed!</a:t>
            </a:r>
          </a:p>
        </p:txBody>
      </p:sp>
      <p:sp>
        <p:nvSpPr>
          <p:cNvPr id="1571" name="Shape 1571"/>
          <p:cNvSpPr/>
          <p:nvPr/>
        </p:nvSpPr>
        <p:spPr>
          <a:xfrm>
            <a:off x="4281233" y="3984902"/>
            <a:ext cx="476759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t>B-1</a:t>
            </a:r>
          </a:p>
        </p:txBody>
      </p:sp>
      <p:sp>
        <p:nvSpPr>
          <p:cNvPr id="1572" name="Shape 1572"/>
          <p:cNvSpPr/>
          <p:nvPr/>
        </p:nvSpPr>
        <p:spPr>
          <a:xfrm>
            <a:off x="4403992" y="3034031"/>
            <a:ext cx="231242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573" name="Shape 1573"/>
          <p:cNvSpPr/>
          <p:nvPr/>
        </p:nvSpPr>
        <p:spPr>
          <a:xfrm>
            <a:off x="4343965" y="3499149"/>
            <a:ext cx="332741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1574" name="Shape 1574"/>
          <p:cNvSpPr/>
          <p:nvPr/>
        </p:nvSpPr>
        <p:spPr>
          <a:xfrm>
            <a:off x="6161298" y="3500585"/>
            <a:ext cx="312929" cy="451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Shape 1576"/>
          <p:cNvSpPr/>
          <p:nvPr/>
        </p:nvSpPr>
        <p:spPr>
          <a:xfrm>
            <a:off x="5549643" y="2208231"/>
            <a:ext cx="577682" cy="1989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580" name="Group 1580"/>
          <p:cNvGrpSpPr/>
          <p:nvPr/>
        </p:nvGrpSpPr>
        <p:grpSpPr>
          <a:xfrm>
            <a:off x="1977427" y="1623314"/>
            <a:ext cx="921398" cy="1696862"/>
            <a:chOff x="-1" y="0"/>
            <a:chExt cx="921397" cy="1696860"/>
          </a:xfrm>
        </p:grpSpPr>
        <p:sp>
          <p:nvSpPr>
            <p:cNvPr id="1577" name="Shape 1577"/>
            <p:cNvSpPr/>
            <p:nvPr/>
          </p:nvSpPr>
          <p:spPr>
            <a:xfrm>
              <a:off x="-2" y="0"/>
              <a:ext cx="921399" cy="169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0" y="-1"/>
              <a:ext cx="921396" cy="42422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-1" y="0"/>
              <a:ext cx="921396" cy="169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grpSp>
        <p:nvGrpSpPr>
          <p:cNvPr id="1584" name="Group 1584"/>
          <p:cNvGrpSpPr/>
          <p:nvPr/>
        </p:nvGrpSpPr>
        <p:grpSpPr>
          <a:xfrm>
            <a:off x="4787440" y="1588339"/>
            <a:ext cx="921398" cy="1696865"/>
            <a:chOff x="-1" y="0"/>
            <a:chExt cx="921397" cy="1696863"/>
          </a:xfrm>
        </p:grpSpPr>
        <p:sp>
          <p:nvSpPr>
            <p:cNvPr id="1581" name="Shape 1581"/>
            <p:cNvSpPr/>
            <p:nvPr/>
          </p:nvSpPr>
          <p:spPr>
            <a:xfrm>
              <a:off x="-2" y="-1"/>
              <a:ext cx="921399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0" y="-1"/>
              <a:ext cx="921396" cy="42422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-1" y="-1"/>
              <a:ext cx="921396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sp>
        <p:nvSpPr>
          <p:cNvPr id="1585" name="Shape 1585"/>
          <p:cNvSpPr/>
          <p:nvPr/>
        </p:nvSpPr>
        <p:spPr>
          <a:xfrm>
            <a:off x="3217211" y="1934466"/>
            <a:ext cx="1274760" cy="1249433"/>
          </a:xfrm>
          <a:prstGeom prst="rect">
            <a:avLst/>
          </a:prstGeom>
          <a:solidFill>
            <a:srgbClr val="5B9BD5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86" name="Shape 1586"/>
          <p:cNvSpPr/>
          <p:nvPr/>
        </p:nvSpPr>
        <p:spPr>
          <a:xfrm>
            <a:off x="3353491" y="2450640"/>
            <a:ext cx="232761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87" name="Shape 1587"/>
          <p:cNvSpPr/>
          <p:nvPr/>
        </p:nvSpPr>
        <p:spPr>
          <a:xfrm>
            <a:off x="4063834" y="2102101"/>
            <a:ext cx="232762" cy="2158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88" name="Shape 1588"/>
          <p:cNvSpPr/>
          <p:nvPr/>
        </p:nvSpPr>
        <p:spPr>
          <a:xfrm>
            <a:off x="4059009" y="2440993"/>
            <a:ext cx="23276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89" name="Shape 1589"/>
          <p:cNvSpPr/>
          <p:nvPr/>
        </p:nvSpPr>
        <p:spPr>
          <a:xfrm>
            <a:off x="4062627" y="2797973"/>
            <a:ext cx="232761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90" name="Shape 1590"/>
          <p:cNvSpPr/>
          <p:nvPr/>
        </p:nvSpPr>
        <p:spPr>
          <a:xfrm>
            <a:off x="2631089" y="2555563"/>
            <a:ext cx="72361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1" name="Shape 1591"/>
          <p:cNvSpPr/>
          <p:nvPr/>
        </p:nvSpPr>
        <p:spPr>
          <a:xfrm flipH="1" flipV="1">
            <a:off x="3588663" y="2553151"/>
            <a:ext cx="490849" cy="844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2" name="Shape 1592"/>
          <p:cNvSpPr/>
          <p:nvPr/>
        </p:nvSpPr>
        <p:spPr>
          <a:xfrm flipH="1">
            <a:off x="3583840" y="2213055"/>
            <a:ext cx="465523" cy="33647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3" name="Shape 1593"/>
          <p:cNvSpPr/>
          <p:nvPr/>
        </p:nvSpPr>
        <p:spPr>
          <a:xfrm flipH="1" flipV="1">
            <a:off x="3587460" y="2553152"/>
            <a:ext cx="473963" cy="328036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4" name="Shape 1594"/>
          <p:cNvSpPr/>
          <p:nvPr/>
        </p:nvSpPr>
        <p:spPr>
          <a:xfrm>
            <a:off x="4915279" y="2096073"/>
            <a:ext cx="63798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95" name="Shape 1595"/>
          <p:cNvSpPr/>
          <p:nvPr/>
        </p:nvSpPr>
        <p:spPr>
          <a:xfrm>
            <a:off x="4912867" y="2439786"/>
            <a:ext cx="637983" cy="2158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96" name="Shape 1596"/>
          <p:cNvSpPr/>
          <p:nvPr/>
        </p:nvSpPr>
        <p:spPr>
          <a:xfrm>
            <a:off x="4910456" y="2817270"/>
            <a:ext cx="63798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597" name="Shape 1597"/>
          <p:cNvSpPr/>
          <p:nvPr/>
        </p:nvSpPr>
        <p:spPr>
          <a:xfrm>
            <a:off x="4297800" y="2214261"/>
            <a:ext cx="61145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8" name="Shape 1598"/>
          <p:cNvSpPr/>
          <p:nvPr/>
        </p:nvSpPr>
        <p:spPr>
          <a:xfrm>
            <a:off x="4292977" y="2554358"/>
            <a:ext cx="61145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9" name="Shape 1599"/>
          <p:cNvSpPr/>
          <p:nvPr/>
        </p:nvSpPr>
        <p:spPr>
          <a:xfrm>
            <a:off x="4296595" y="2919779"/>
            <a:ext cx="61145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00" name="Shape 1600"/>
          <p:cNvSpPr/>
          <p:nvPr/>
        </p:nvSpPr>
        <p:spPr>
          <a:xfrm>
            <a:off x="3297577" y="1430069"/>
            <a:ext cx="1138632" cy="40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CF0E30"/>
                </a:solidFill>
              </a:defRPr>
            </a:pPr>
            <a:r>
              <a:t>Divide (h</a:t>
            </a:r>
            <a:r>
              <a:rPr baseline="-25000"/>
              <a:t>p</a:t>
            </a:r>
            <a:r>
              <a:t>)</a:t>
            </a:r>
          </a:p>
        </p:txBody>
      </p:sp>
      <p:sp>
        <p:nvSpPr>
          <p:cNvPr id="1601" name="Shape 1601"/>
          <p:cNvSpPr/>
          <p:nvPr/>
        </p:nvSpPr>
        <p:spPr>
          <a:xfrm>
            <a:off x="4672945" y="1099238"/>
            <a:ext cx="1324992" cy="39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CF0E30"/>
                </a:solidFill>
              </a:defRPr>
            </a:pPr>
            <a:r>
              <a:t>Hash partitions hp of </a:t>
            </a:r>
            <a:br/>
            <a:r>
              <a:t>size ~N/(B-1)</a:t>
            </a:r>
          </a:p>
        </p:txBody>
      </p:sp>
      <p:sp>
        <p:nvSpPr>
          <p:cNvPr id="1602" name="Shape 1602"/>
          <p:cNvSpPr/>
          <p:nvPr/>
        </p:nvSpPr>
        <p:spPr>
          <a:xfrm>
            <a:off x="5049957" y="2765622"/>
            <a:ext cx="393955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B-1</a:t>
            </a:r>
          </a:p>
        </p:txBody>
      </p:sp>
      <p:sp>
        <p:nvSpPr>
          <p:cNvPr id="1603" name="Shape 1603"/>
          <p:cNvSpPr/>
          <p:nvPr/>
        </p:nvSpPr>
        <p:spPr>
          <a:xfrm>
            <a:off x="5145436" y="2043250"/>
            <a:ext cx="202998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604" name="Shape 1604"/>
          <p:cNvSpPr/>
          <p:nvPr/>
        </p:nvSpPr>
        <p:spPr>
          <a:xfrm>
            <a:off x="5098915" y="2396598"/>
            <a:ext cx="281941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…</a:t>
            </a:r>
          </a:p>
        </p:txBody>
      </p:sp>
      <p:grpSp>
        <p:nvGrpSpPr>
          <p:cNvPr id="1608" name="Group 1608"/>
          <p:cNvGrpSpPr/>
          <p:nvPr/>
        </p:nvGrpSpPr>
        <p:grpSpPr>
          <a:xfrm>
            <a:off x="7591424" y="1645023"/>
            <a:ext cx="921398" cy="1696862"/>
            <a:chOff x="-1" y="0"/>
            <a:chExt cx="921397" cy="1696860"/>
          </a:xfrm>
        </p:grpSpPr>
        <p:sp>
          <p:nvSpPr>
            <p:cNvPr id="1605" name="Shape 1605"/>
            <p:cNvSpPr/>
            <p:nvPr/>
          </p:nvSpPr>
          <p:spPr>
            <a:xfrm>
              <a:off x="-2" y="0"/>
              <a:ext cx="921399" cy="169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0" y="-1"/>
              <a:ext cx="921396" cy="42422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-1" y="0"/>
              <a:ext cx="921396" cy="169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sp>
        <p:nvSpPr>
          <p:cNvPr id="1609" name="Shape 1609"/>
          <p:cNvSpPr/>
          <p:nvPr/>
        </p:nvSpPr>
        <p:spPr>
          <a:xfrm>
            <a:off x="5977778" y="1956174"/>
            <a:ext cx="1274758" cy="1249432"/>
          </a:xfrm>
          <a:prstGeom prst="rect">
            <a:avLst/>
          </a:prstGeom>
          <a:solidFill>
            <a:srgbClr val="5B9BD5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10" name="Shape 1610"/>
          <p:cNvSpPr/>
          <p:nvPr/>
        </p:nvSpPr>
        <p:spPr>
          <a:xfrm>
            <a:off x="6116470" y="2086424"/>
            <a:ext cx="1026320" cy="794764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11" name="Shape 1611"/>
          <p:cNvSpPr/>
          <p:nvPr/>
        </p:nvSpPr>
        <p:spPr>
          <a:xfrm flipH="1">
            <a:off x="7062758" y="2467524"/>
            <a:ext cx="650475" cy="60587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2" name="Shape 1612"/>
          <p:cNvSpPr/>
          <p:nvPr/>
        </p:nvSpPr>
        <p:spPr>
          <a:xfrm>
            <a:off x="5982513" y="1445594"/>
            <a:ext cx="1348868" cy="40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CF0E30"/>
                </a:solidFill>
              </a:defRPr>
            </a:pPr>
            <a:r>
              <a:t>Conquer (h</a:t>
            </a:r>
            <a:r>
              <a:rPr baseline="-25000"/>
              <a:t>r</a:t>
            </a:r>
            <a:r>
              <a:t>)</a:t>
            </a:r>
          </a:p>
        </p:txBody>
      </p:sp>
      <p:sp>
        <p:nvSpPr>
          <p:cNvPr id="1613" name="Shape 1613"/>
          <p:cNvSpPr/>
          <p:nvPr/>
        </p:nvSpPr>
        <p:spPr>
          <a:xfrm>
            <a:off x="7463357" y="3427526"/>
            <a:ext cx="1146176" cy="39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CF0E30"/>
                </a:solidFill>
              </a:defRPr>
            </a:pPr>
            <a:r>
              <a:t>Hash partitions hr</a:t>
            </a:r>
          </a:p>
          <a:p>
            <a:pPr algn="ctr">
              <a:defRPr sz="1000">
                <a:solidFill>
                  <a:srgbClr val="CF0E30"/>
                </a:solidFill>
              </a:defRPr>
            </a:pPr>
            <a:r>
              <a:t>Fully hashed!</a:t>
            </a:r>
          </a:p>
        </p:txBody>
      </p:sp>
      <p:sp>
        <p:nvSpPr>
          <p:cNvPr id="1614" name="Shape 1614"/>
          <p:cNvSpPr/>
          <p:nvPr/>
        </p:nvSpPr>
        <p:spPr>
          <a:xfrm>
            <a:off x="6374599" y="2397688"/>
            <a:ext cx="476759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t>B-2</a:t>
            </a:r>
          </a:p>
        </p:txBody>
      </p:sp>
      <p:grpSp>
        <p:nvGrpSpPr>
          <p:cNvPr id="1617" name="Group 1617"/>
          <p:cNvGrpSpPr/>
          <p:nvPr/>
        </p:nvGrpSpPr>
        <p:grpSpPr>
          <a:xfrm>
            <a:off x="6116470" y="2965962"/>
            <a:ext cx="994693" cy="215878"/>
            <a:chOff x="0" y="0"/>
            <a:chExt cx="994692" cy="215877"/>
          </a:xfrm>
        </p:grpSpPr>
        <p:sp>
          <p:nvSpPr>
            <p:cNvPr id="1615" name="Shape 1615"/>
            <p:cNvSpPr/>
            <p:nvPr/>
          </p:nvSpPr>
          <p:spPr>
            <a:xfrm>
              <a:off x="-1" y="-1"/>
              <a:ext cx="232762" cy="21587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761931" y="-1"/>
              <a:ext cx="232762" cy="21587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sp>
        <p:nvSpPr>
          <p:cNvPr id="1618" name="Shape 1618"/>
          <p:cNvSpPr/>
          <p:nvPr/>
        </p:nvSpPr>
        <p:spPr>
          <a:xfrm flipV="1">
            <a:off x="6236591" y="2881188"/>
            <a:ext cx="204706" cy="84776"/>
          </a:xfrm>
          <a:prstGeom prst="line">
            <a:avLst/>
          </a:prstGeom>
          <a:solidFill>
            <a:srgbClr val="3366FF"/>
          </a:solidFill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9" name="Shape 1619"/>
          <p:cNvSpPr/>
          <p:nvPr/>
        </p:nvSpPr>
        <p:spPr>
          <a:xfrm flipH="1" flipV="1">
            <a:off x="6840777" y="2881188"/>
            <a:ext cx="154006" cy="84776"/>
          </a:xfrm>
          <a:prstGeom prst="line">
            <a:avLst/>
          </a:prstGeom>
          <a:solidFill>
            <a:srgbClr val="3366FF"/>
          </a:solidFill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0" name="Shape 1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Sketch of Grace Hash Join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501650" y="1121358"/>
            <a:ext cx="1190752" cy="389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8064A2"/>
                </a:solidFill>
              </a:defRPr>
            </a:pPr>
            <a:r>
              <a:rPr>
                <a:solidFill>
                  <a:srgbClr val="2E2E2E"/>
                </a:solidFill>
              </a:rPr>
              <a:t>Join(R,S)</a:t>
            </a:r>
            <a:r>
              <a:rPr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475" name="Shape 475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Simple Nested Loops Join</a:t>
            </a:r>
          </a:p>
        </p:txBody>
      </p:sp>
      <p:sp>
        <p:nvSpPr>
          <p:cNvPr id="476" name="Shape 476"/>
          <p:cNvSpPr/>
          <p:nvPr/>
        </p:nvSpPr>
        <p:spPr>
          <a:xfrm>
            <a:off x="1749425" y="1106117"/>
            <a:ext cx="6708775" cy="12006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663300"/>
                </a:solidFill>
              </a:defRPr>
            </a:pPr>
            <a:r>
              <a:t>foreach </a:t>
            </a:r>
            <a:r>
              <a:rPr>
                <a:solidFill>
                  <a:srgbClr val="FF0000"/>
                </a:solidFill>
              </a:rPr>
              <a:t>record</a:t>
            </a:r>
            <a:r>
              <a:t> r in R do</a:t>
            </a:r>
            <a:endParaRPr>
              <a:solidFill>
                <a:srgbClr val="CF0E30"/>
              </a:solidFill>
            </a:endParaRPr>
          </a:p>
          <a:p>
            <a:pPr>
              <a:defRPr sz="2400">
                <a:solidFill>
                  <a:srgbClr val="663300"/>
                </a:solidFill>
              </a:defRPr>
            </a:pPr>
            <a:r>
              <a:t>	foreach </a:t>
            </a:r>
            <a:r>
              <a:rPr>
                <a:solidFill>
                  <a:srgbClr val="FF0000"/>
                </a:solidFill>
              </a:rPr>
              <a:t>record</a:t>
            </a:r>
            <a:r>
              <a:t> s in S do</a:t>
            </a:r>
            <a:endParaRPr>
              <a:solidFill>
                <a:srgbClr val="CF0E30"/>
              </a:solidFill>
            </a:endParaRPr>
          </a:p>
          <a:p>
            <a:pPr>
              <a:defRPr sz="2400">
                <a:solidFill>
                  <a:srgbClr val="663300"/>
                </a:solidFill>
              </a:defRPr>
            </a:pPr>
            <a:r>
              <a:t>		if </a:t>
            </a:r>
            <a:r>
              <a:rPr>
                <a:solidFill>
                  <a:srgbClr val="000000"/>
                </a:solidFill>
              </a:rPr>
              <a:t>θ(</a:t>
            </a:r>
            <a:r>
              <a:t>r</a:t>
            </a:r>
            <a:r>
              <a:rPr baseline="-10000"/>
              <a:t>i</a:t>
            </a:r>
            <a:r>
              <a:t>, s</a:t>
            </a:r>
            <a:r>
              <a:rPr baseline="-10000"/>
              <a:t>j</a:t>
            </a:r>
            <a:r>
              <a:t>)</a:t>
            </a:r>
            <a:r>
              <a:rPr baseline="-10000"/>
              <a:t> </a:t>
            </a:r>
            <a:r>
              <a:t> then add &lt;r, s&gt; to result</a:t>
            </a:r>
          </a:p>
        </p:txBody>
      </p:sp>
      <p:sp>
        <p:nvSpPr>
          <p:cNvPr id="477" name="Shape 477"/>
          <p:cNvSpPr/>
          <p:nvPr/>
        </p:nvSpPr>
        <p:spPr>
          <a:xfrm flipV="1">
            <a:off x="3371078" y="2628785"/>
            <a:ext cx="1" cy="259838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8" name="Shape 478"/>
          <p:cNvSpPr/>
          <p:nvPr/>
        </p:nvSpPr>
        <p:spPr>
          <a:xfrm flipV="1">
            <a:off x="3371078" y="5227163"/>
            <a:ext cx="3100917" cy="268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3395971" y="3828826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3395971" y="3708539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3395971" y="3584742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3395971" y="3462220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2672004" y="3371049"/>
            <a:ext cx="608639" cy="576057"/>
            <a:chOff x="0" y="0"/>
            <a:chExt cx="608637" cy="576056"/>
          </a:xfrm>
        </p:grpSpPr>
        <p:grpSp>
          <p:nvGrpSpPr>
            <p:cNvPr id="486" name="Group 486"/>
            <p:cNvGrpSpPr/>
            <p:nvPr/>
          </p:nvGrpSpPr>
          <p:grpSpPr>
            <a:xfrm>
              <a:off x="0" y="-1"/>
              <a:ext cx="608638" cy="576058"/>
              <a:chOff x="0" y="0"/>
              <a:chExt cx="608637" cy="576056"/>
            </a:xfrm>
          </p:grpSpPr>
          <p:sp>
            <p:nvSpPr>
              <p:cNvPr id="483" name="Shape 483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512626" y="480045"/>
                <a:ext cx="96012" cy="96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93" y="21600"/>
                    </a:moveTo>
                    <a:lnTo>
                      <a:pt x="18874" y="1872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000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87" name="Shape 487"/>
            <p:cNvSpPr/>
            <p:nvPr/>
          </p:nvSpPr>
          <p:spPr>
            <a:xfrm>
              <a:off x="52322" y="56425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2322" y="178467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2322" y="300508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2322" y="422551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00" name="Group 500"/>
          <p:cNvGrpSpPr/>
          <p:nvPr/>
        </p:nvGrpSpPr>
        <p:grpSpPr>
          <a:xfrm>
            <a:off x="2672004" y="4018002"/>
            <a:ext cx="608639" cy="576057"/>
            <a:chOff x="0" y="0"/>
            <a:chExt cx="608637" cy="576056"/>
          </a:xfrm>
        </p:grpSpPr>
        <p:grpSp>
          <p:nvGrpSpPr>
            <p:cNvPr id="495" name="Group 495"/>
            <p:cNvGrpSpPr/>
            <p:nvPr/>
          </p:nvGrpSpPr>
          <p:grpSpPr>
            <a:xfrm>
              <a:off x="0" y="-1"/>
              <a:ext cx="608638" cy="576058"/>
              <a:chOff x="0" y="0"/>
              <a:chExt cx="608637" cy="576056"/>
            </a:xfrm>
          </p:grpSpPr>
          <p:sp>
            <p:nvSpPr>
              <p:cNvPr id="492" name="Shape 492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512626" y="480045"/>
                <a:ext cx="96012" cy="96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93" y="21600"/>
                    </a:moveTo>
                    <a:lnTo>
                      <a:pt x="18874" y="1872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000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96" name="Shape 496"/>
            <p:cNvSpPr/>
            <p:nvPr/>
          </p:nvSpPr>
          <p:spPr>
            <a:xfrm>
              <a:off x="52322" y="56425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2322" y="178467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2322" y="300508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52322" y="422551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09" name="Group 509"/>
          <p:cNvGrpSpPr/>
          <p:nvPr/>
        </p:nvGrpSpPr>
        <p:grpSpPr>
          <a:xfrm>
            <a:off x="2672004" y="4664954"/>
            <a:ext cx="608639" cy="576057"/>
            <a:chOff x="0" y="0"/>
            <a:chExt cx="608637" cy="576056"/>
          </a:xfrm>
        </p:grpSpPr>
        <p:grpSp>
          <p:nvGrpSpPr>
            <p:cNvPr id="504" name="Group 504"/>
            <p:cNvGrpSpPr/>
            <p:nvPr/>
          </p:nvGrpSpPr>
          <p:grpSpPr>
            <a:xfrm>
              <a:off x="0" y="-1"/>
              <a:ext cx="608638" cy="576058"/>
              <a:chOff x="0" y="0"/>
              <a:chExt cx="608637" cy="576056"/>
            </a:xfrm>
          </p:grpSpPr>
          <p:sp>
            <p:nvSpPr>
              <p:cNvPr id="501" name="Shape 501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2" name="Shape 502"/>
              <p:cNvSpPr/>
              <p:nvPr/>
            </p:nvSpPr>
            <p:spPr>
              <a:xfrm>
                <a:off x="512626" y="480045"/>
                <a:ext cx="96012" cy="96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3" name="Shape 503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93" y="21600"/>
                    </a:moveTo>
                    <a:lnTo>
                      <a:pt x="18874" y="1872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000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05" name="Shape 505"/>
            <p:cNvSpPr/>
            <p:nvPr/>
          </p:nvSpPr>
          <p:spPr>
            <a:xfrm>
              <a:off x="52322" y="56425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2322" y="178467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2322" y="300508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322" y="422551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18" name="Group 518"/>
          <p:cNvGrpSpPr/>
          <p:nvPr/>
        </p:nvGrpSpPr>
        <p:grpSpPr>
          <a:xfrm>
            <a:off x="3370538" y="5296604"/>
            <a:ext cx="609440" cy="471664"/>
            <a:chOff x="0" y="0"/>
            <a:chExt cx="609439" cy="471662"/>
          </a:xfrm>
        </p:grpSpPr>
        <p:grpSp>
          <p:nvGrpSpPr>
            <p:cNvPr id="513" name="Group 513"/>
            <p:cNvGrpSpPr/>
            <p:nvPr/>
          </p:nvGrpSpPr>
          <p:grpSpPr>
            <a:xfrm>
              <a:off x="0" y="0"/>
              <a:ext cx="609440" cy="471663"/>
              <a:chOff x="0" y="0"/>
              <a:chExt cx="609439" cy="471662"/>
            </a:xfrm>
          </p:grpSpPr>
          <p:sp>
            <p:nvSpPr>
              <p:cNvPr id="510" name="Shape 510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1" name="Shape 511"/>
              <p:cNvSpPr/>
              <p:nvPr/>
            </p:nvSpPr>
            <p:spPr>
              <a:xfrm rot="16200000">
                <a:off x="530826" y="0"/>
                <a:ext cx="78613" cy="78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2" name="Shape 512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371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814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14" name="Shape 514"/>
            <p:cNvSpPr/>
            <p:nvPr/>
          </p:nvSpPr>
          <p:spPr>
            <a:xfrm rot="16200000">
              <a:off x="-85916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 rot="16200000">
              <a:off x="43198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 rot="16200000">
              <a:off x="172312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 rot="16200000">
              <a:off x="301426" y="210968"/>
              <a:ext cx="365760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27" name="Group 527"/>
          <p:cNvGrpSpPr/>
          <p:nvPr/>
        </p:nvGrpSpPr>
        <p:grpSpPr>
          <a:xfrm>
            <a:off x="4187964" y="5296604"/>
            <a:ext cx="609440" cy="471664"/>
            <a:chOff x="0" y="0"/>
            <a:chExt cx="609439" cy="471662"/>
          </a:xfrm>
        </p:grpSpPr>
        <p:grpSp>
          <p:nvGrpSpPr>
            <p:cNvPr id="522" name="Group 522"/>
            <p:cNvGrpSpPr/>
            <p:nvPr/>
          </p:nvGrpSpPr>
          <p:grpSpPr>
            <a:xfrm>
              <a:off x="0" y="0"/>
              <a:ext cx="609440" cy="471663"/>
              <a:chOff x="0" y="0"/>
              <a:chExt cx="609439" cy="471662"/>
            </a:xfrm>
          </p:grpSpPr>
          <p:sp>
            <p:nvSpPr>
              <p:cNvPr id="519" name="Shape 519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0" name="Shape 520"/>
              <p:cNvSpPr/>
              <p:nvPr/>
            </p:nvSpPr>
            <p:spPr>
              <a:xfrm rot="16200000">
                <a:off x="530826" y="0"/>
                <a:ext cx="78613" cy="78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1" name="Shape 521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371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814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23" name="Shape 523"/>
            <p:cNvSpPr/>
            <p:nvPr/>
          </p:nvSpPr>
          <p:spPr>
            <a:xfrm rot="16200000">
              <a:off x="-85916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 rot="16200000">
              <a:off x="43198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 rot="16200000">
              <a:off x="172312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 rot="16200000">
              <a:off x="301426" y="210968"/>
              <a:ext cx="365760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36" name="Group 536"/>
          <p:cNvGrpSpPr/>
          <p:nvPr/>
        </p:nvGrpSpPr>
        <p:grpSpPr>
          <a:xfrm>
            <a:off x="5005389" y="5296604"/>
            <a:ext cx="609440" cy="471664"/>
            <a:chOff x="0" y="0"/>
            <a:chExt cx="609439" cy="471662"/>
          </a:xfrm>
        </p:grpSpPr>
        <p:grpSp>
          <p:nvGrpSpPr>
            <p:cNvPr id="531" name="Group 531"/>
            <p:cNvGrpSpPr/>
            <p:nvPr/>
          </p:nvGrpSpPr>
          <p:grpSpPr>
            <a:xfrm>
              <a:off x="0" y="0"/>
              <a:ext cx="609440" cy="471663"/>
              <a:chOff x="0" y="0"/>
              <a:chExt cx="609439" cy="471662"/>
            </a:xfrm>
          </p:grpSpPr>
          <p:sp>
            <p:nvSpPr>
              <p:cNvPr id="528" name="Shape 528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9" name="Shape 529"/>
              <p:cNvSpPr/>
              <p:nvPr/>
            </p:nvSpPr>
            <p:spPr>
              <a:xfrm rot="16200000">
                <a:off x="530826" y="0"/>
                <a:ext cx="78613" cy="78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0" name="Shape 530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371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814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32" name="Shape 532"/>
            <p:cNvSpPr/>
            <p:nvPr/>
          </p:nvSpPr>
          <p:spPr>
            <a:xfrm rot="16200000">
              <a:off x="-85916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 rot="16200000">
              <a:off x="43198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 rot="16200000">
              <a:off x="172312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 rot="16200000">
              <a:off x="301426" y="210968"/>
              <a:ext cx="365760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2791017" y="2388804"/>
            <a:ext cx="278131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8064A2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538" name="Shape 538"/>
          <p:cNvSpPr/>
          <p:nvPr/>
        </p:nvSpPr>
        <p:spPr>
          <a:xfrm>
            <a:off x="5690100" y="5360956"/>
            <a:ext cx="268733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79646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539" name="Shape 539"/>
          <p:cNvSpPr/>
          <p:nvPr/>
        </p:nvSpPr>
        <p:spPr>
          <a:xfrm>
            <a:off x="3395971" y="4466253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3395971" y="4353737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3395971" y="4231695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3395971" y="4110211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395971" y="5122731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3395971" y="4995905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3395971" y="4873940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3395971" y="4756606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555" name="Group 555"/>
          <p:cNvGrpSpPr/>
          <p:nvPr/>
        </p:nvGrpSpPr>
        <p:grpSpPr>
          <a:xfrm>
            <a:off x="2672004" y="2724096"/>
            <a:ext cx="608639" cy="576057"/>
            <a:chOff x="0" y="0"/>
            <a:chExt cx="608637" cy="576056"/>
          </a:xfrm>
        </p:grpSpPr>
        <p:grpSp>
          <p:nvGrpSpPr>
            <p:cNvPr id="550" name="Group 550"/>
            <p:cNvGrpSpPr/>
            <p:nvPr/>
          </p:nvGrpSpPr>
          <p:grpSpPr>
            <a:xfrm>
              <a:off x="0" y="-1"/>
              <a:ext cx="608638" cy="576058"/>
              <a:chOff x="0" y="0"/>
              <a:chExt cx="608637" cy="576056"/>
            </a:xfrm>
          </p:grpSpPr>
          <p:sp>
            <p:nvSpPr>
              <p:cNvPr id="547" name="Shape 547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512626" y="480045"/>
                <a:ext cx="96012" cy="96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93" y="21600"/>
                    </a:moveTo>
                    <a:lnTo>
                      <a:pt x="18874" y="1872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000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51" name="Shape 551"/>
            <p:cNvSpPr/>
            <p:nvPr/>
          </p:nvSpPr>
          <p:spPr>
            <a:xfrm>
              <a:off x="52322" y="56425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2322" y="178467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2322" y="300508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2322" y="422551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56" name="Shape 556"/>
          <p:cNvSpPr/>
          <p:nvPr/>
        </p:nvSpPr>
        <p:spPr>
          <a:xfrm>
            <a:off x="3395971" y="3171263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3395971" y="3050976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3395971" y="2927179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395971" y="2804657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2630289" y="5850320"/>
            <a:ext cx="4575595" cy="935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11113">
              <a:defRPr sz="24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]=1000,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=100, 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100,000</a:t>
            </a:r>
            <a:endParaRPr>
              <a:solidFill>
                <a:srgbClr val="CF0E30"/>
              </a:solidFill>
            </a:endParaRPr>
          </a:p>
          <a:p>
            <a:pPr lvl="1" indent="11113">
              <a:defRPr sz="24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F79646"/>
                </a:solidFill>
              </a:rPr>
              <a:t>S</a:t>
            </a:r>
            <a:r>
              <a:t>]=500, p</a:t>
            </a:r>
            <a:r>
              <a:rPr baseline="-25000">
                <a:solidFill>
                  <a:srgbClr val="F79646"/>
                </a:solidFill>
              </a:rPr>
              <a:t>S</a:t>
            </a:r>
            <a:r>
              <a:t>=80, |</a:t>
            </a:r>
            <a:r>
              <a:rPr>
                <a:solidFill>
                  <a:srgbClr val="F79646"/>
                </a:solidFill>
              </a:rPr>
              <a:t>S</a:t>
            </a:r>
            <a:r>
              <a:t>| = 40,000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fill="hold" tmFilter="0, 0; .2, .5; .8, .5; 1, 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fill="hold" tmFilter="0, 0; .2, .5; .8, .5; 1, 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fill="hold" tmFilter="0, 0; .2, .5; .8, .5; 1, 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"/>
                            </p:stCondLst>
                            <p:childTnLst>
                              <p:par>
                                <p:cTn id="49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"/>
                            </p:stCondLst>
                            <p:childTnLst>
                              <p:par>
                                <p:cTn id="53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00"/>
                            </p:stCondLst>
                            <p:childTnLst>
                              <p:par>
                                <p:cTn id="57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8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80"/>
                            </p:stCondLst>
                            <p:childTnLst>
                              <p:par>
                                <p:cTn id="65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30"/>
                            </p:stCondLst>
                            <p:childTnLst>
                              <p:par>
                                <p:cTn id="69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330"/>
                            </p:stCondLst>
                            <p:childTnLst>
                              <p:par>
                                <p:cTn id="73" presetID="2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30"/>
                            </p:stCondLst>
                            <p:childTnLst>
                              <p:par>
                                <p:cTn id="77" presetID="22" presetClass="entr" presetSubtype="8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8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10"/>
                            </p:stCondLst>
                            <p:childTnLst>
                              <p:par>
                                <p:cTn id="81" presetID="22" presetClass="entr" presetSubtype="8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12" animBg="1" advAuto="0"/>
      <p:bldP spid="480" grpId="13" animBg="1" advAuto="0"/>
      <p:bldP spid="481" grpId="14" animBg="1" advAuto="0"/>
      <p:bldP spid="482" grpId="15" animBg="1" advAuto="0"/>
      <p:bldP spid="518" grpId="2" animBg="1" advAuto="0"/>
      <p:bldP spid="527" grpId="3" animBg="1" advAuto="0"/>
      <p:bldP spid="536" grpId="4" animBg="1" advAuto="0"/>
      <p:bldP spid="539" grpId="8" animBg="1" advAuto="0"/>
      <p:bldP spid="540" grpId="9" animBg="1" advAuto="0"/>
      <p:bldP spid="541" grpId="10" animBg="1" advAuto="0"/>
      <p:bldP spid="542" grpId="11" animBg="1" advAuto="0"/>
      <p:bldP spid="543" grpId="1" animBg="1" advAuto="0"/>
      <p:bldP spid="544" grpId="5" animBg="1" advAuto="0"/>
      <p:bldP spid="545" grpId="6" animBg="1" advAuto="0"/>
      <p:bldP spid="546" grpId="7" animBg="1" advAuto="0"/>
      <p:bldP spid="556" grpId="16" animBg="1" advAuto="0"/>
      <p:bldP spid="557" grpId="17" animBg="1" advAuto="0"/>
      <p:bldP spid="558" grpId="18" animBg="1" advAuto="0"/>
      <p:bldP spid="559" grpId="19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/>
          <p:nvPr/>
        </p:nvSpPr>
        <p:spPr>
          <a:xfrm>
            <a:off x="5549643" y="2208231"/>
            <a:ext cx="577682" cy="1989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3" name="Shape 1623"/>
          <p:cNvSpPr/>
          <p:nvPr/>
        </p:nvSpPr>
        <p:spPr>
          <a:xfrm flipV="1">
            <a:off x="5549643" y="3117920"/>
            <a:ext cx="686949" cy="1667504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627" name="Group 1627"/>
          <p:cNvGrpSpPr/>
          <p:nvPr/>
        </p:nvGrpSpPr>
        <p:grpSpPr>
          <a:xfrm>
            <a:off x="1977427" y="1623314"/>
            <a:ext cx="921398" cy="1696862"/>
            <a:chOff x="-1" y="0"/>
            <a:chExt cx="921397" cy="1696860"/>
          </a:xfrm>
        </p:grpSpPr>
        <p:sp>
          <p:nvSpPr>
            <p:cNvPr id="1624" name="Shape 1624"/>
            <p:cNvSpPr/>
            <p:nvPr/>
          </p:nvSpPr>
          <p:spPr>
            <a:xfrm>
              <a:off x="-2" y="0"/>
              <a:ext cx="921399" cy="169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0" y="-1"/>
              <a:ext cx="921396" cy="42422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-1" y="0"/>
              <a:ext cx="921396" cy="169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grpSp>
        <p:nvGrpSpPr>
          <p:cNvPr id="1631" name="Group 1631"/>
          <p:cNvGrpSpPr/>
          <p:nvPr/>
        </p:nvGrpSpPr>
        <p:grpSpPr>
          <a:xfrm>
            <a:off x="4787440" y="1588339"/>
            <a:ext cx="921398" cy="1696865"/>
            <a:chOff x="-1" y="0"/>
            <a:chExt cx="921397" cy="1696863"/>
          </a:xfrm>
        </p:grpSpPr>
        <p:sp>
          <p:nvSpPr>
            <p:cNvPr id="1628" name="Shape 1628"/>
            <p:cNvSpPr/>
            <p:nvPr/>
          </p:nvSpPr>
          <p:spPr>
            <a:xfrm>
              <a:off x="-2" y="-1"/>
              <a:ext cx="921399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0" y="-1"/>
              <a:ext cx="921396" cy="42422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-1" y="-1"/>
              <a:ext cx="921396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sp>
        <p:nvSpPr>
          <p:cNvPr id="1632" name="Shape 1632"/>
          <p:cNvSpPr/>
          <p:nvPr/>
        </p:nvSpPr>
        <p:spPr>
          <a:xfrm>
            <a:off x="3217211" y="1934466"/>
            <a:ext cx="1274760" cy="1249433"/>
          </a:xfrm>
          <a:prstGeom prst="rect">
            <a:avLst/>
          </a:prstGeom>
          <a:solidFill>
            <a:srgbClr val="5B9BD5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33" name="Shape 1633"/>
          <p:cNvSpPr/>
          <p:nvPr/>
        </p:nvSpPr>
        <p:spPr>
          <a:xfrm>
            <a:off x="3353491" y="2450640"/>
            <a:ext cx="232761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34" name="Shape 1634"/>
          <p:cNvSpPr/>
          <p:nvPr/>
        </p:nvSpPr>
        <p:spPr>
          <a:xfrm>
            <a:off x="4063834" y="2102101"/>
            <a:ext cx="232762" cy="2158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35" name="Shape 1635"/>
          <p:cNvSpPr/>
          <p:nvPr/>
        </p:nvSpPr>
        <p:spPr>
          <a:xfrm>
            <a:off x="4059009" y="2440993"/>
            <a:ext cx="23276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36" name="Shape 1636"/>
          <p:cNvSpPr/>
          <p:nvPr/>
        </p:nvSpPr>
        <p:spPr>
          <a:xfrm>
            <a:off x="4062627" y="2797973"/>
            <a:ext cx="232761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37" name="Shape 1637"/>
          <p:cNvSpPr/>
          <p:nvPr/>
        </p:nvSpPr>
        <p:spPr>
          <a:xfrm>
            <a:off x="2631089" y="2555563"/>
            <a:ext cx="72361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8" name="Shape 1638"/>
          <p:cNvSpPr/>
          <p:nvPr/>
        </p:nvSpPr>
        <p:spPr>
          <a:xfrm flipH="1" flipV="1">
            <a:off x="3588663" y="2553151"/>
            <a:ext cx="490849" cy="844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9" name="Shape 1639"/>
          <p:cNvSpPr/>
          <p:nvPr/>
        </p:nvSpPr>
        <p:spPr>
          <a:xfrm flipH="1">
            <a:off x="3583840" y="2213055"/>
            <a:ext cx="465523" cy="33647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0" name="Shape 1640"/>
          <p:cNvSpPr/>
          <p:nvPr/>
        </p:nvSpPr>
        <p:spPr>
          <a:xfrm flipH="1" flipV="1">
            <a:off x="3587460" y="2553152"/>
            <a:ext cx="473963" cy="328036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1" name="Shape 1641"/>
          <p:cNvSpPr/>
          <p:nvPr/>
        </p:nvSpPr>
        <p:spPr>
          <a:xfrm>
            <a:off x="4915279" y="2096073"/>
            <a:ext cx="63798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42" name="Shape 1642"/>
          <p:cNvSpPr/>
          <p:nvPr/>
        </p:nvSpPr>
        <p:spPr>
          <a:xfrm>
            <a:off x="4912867" y="2439786"/>
            <a:ext cx="637983" cy="2158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43" name="Shape 1643"/>
          <p:cNvSpPr/>
          <p:nvPr/>
        </p:nvSpPr>
        <p:spPr>
          <a:xfrm>
            <a:off x="4910456" y="2817270"/>
            <a:ext cx="63798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44" name="Shape 1644"/>
          <p:cNvSpPr/>
          <p:nvPr/>
        </p:nvSpPr>
        <p:spPr>
          <a:xfrm>
            <a:off x="4297800" y="2214261"/>
            <a:ext cx="61145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5" name="Shape 1645"/>
          <p:cNvSpPr/>
          <p:nvPr/>
        </p:nvSpPr>
        <p:spPr>
          <a:xfrm>
            <a:off x="4292977" y="2554358"/>
            <a:ext cx="61145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6" name="Shape 1646"/>
          <p:cNvSpPr/>
          <p:nvPr/>
        </p:nvSpPr>
        <p:spPr>
          <a:xfrm>
            <a:off x="4296595" y="2919779"/>
            <a:ext cx="61145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7" name="Shape 1647"/>
          <p:cNvSpPr/>
          <p:nvPr/>
        </p:nvSpPr>
        <p:spPr>
          <a:xfrm>
            <a:off x="3297577" y="1430069"/>
            <a:ext cx="1138632" cy="40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CF0E30"/>
                </a:solidFill>
              </a:defRPr>
            </a:pPr>
            <a:r>
              <a:t>Divide (h</a:t>
            </a:r>
            <a:r>
              <a:rPr baseline="-25000"/>
              <a:t>p</a:t>
            </a:r>
            <a:r>
              <a:t>)</a:t>
            </a:r>
          </a:p>
        </p:txBody>
      </p:sp>
      <p:sp>
        <p:nvSpPr>
          <p:cNvPr id="1648" name="Shape 1648"/>
          <p:cNvSpPr/>
          <p:nvPr/>
        </p:nvSpPr>
        <p:spPr>
          <a:xfrm>
            <a:off x="4672945" y="1099238"/>
            <a:ext cx="1324992" cy="39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CF0E30"/>
                </a:solidFill>
              </a:defRPr>
            </a:pPr>
            <a:r>
              <a:t>Hash partitions hp of </a:t>
            </a:r>
            <a:br/>
            <a:r>
              <a:t>size ~N/(B-1)</a:t>
            </a:r>
          </a:p>
        </p:txBody>
      </p:sp>
      <p:sp>
        <p:nvSpPr>
          <p:cNvPr id="1649" name="Shape 1649"/>
          <p:cNvSpPr/>
          <p:nvPr/>
        </p:nvSpPr>
        <p:spPr>
          <a:xfrm>
            <a:off x="5049957" y="2765622"/>
            <a:ext cx="393955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B-1</a:t>
            </a:r>
          </a:p>
        </p:txBody>
      </p:sp>
      <p:sp>
        <p:nvSpPr>
          <p:cNvPr id="1650" name="Shape 1650"/>
          <p:cNvSpPr/>
          <p:nvPr/>
        </p:nvSpPr>
        <p:spPr>
          <a:xfrm>
            <a:off x="5145436" y="2043250"/>
            <a:ext cx="202998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651" name="Shape 1651"/>
          <p:cNvSpPr/>
          <p:nvPr/>
        </p:nvSpPr>
        <p:spPr>
          <a:xfrm>
            <a:off x="5098915" y="2396598"/>
            <a:ext cx="281941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…</a:t>
            </a:r>
          </a:p>
        </p:txBody>
      </p:sp>
      <p:grpSp>
        <p:nvGrpSpPr>
          <p:cNvPr id="1655" name="Group 1655"/>
          <p:cNvGrpSpPr/>
          <p:nvPr/>
        </p:nvGrpSpPr>
        <p:grpSpPr>
          <a:xfrm>
            <a:off x="1977427" y="4200507"/>
            <a:ext cx="921398" cy="1696864"/>
            <a:chOff x="-1" y="0"/>
            <a:chExt cx="921397" cy="1696863"/>
          </a:xfrm>
        </p:grpSpPr>
        <p:sp>
          <p:nvSpPr>
            <p:cNvPr id="1652" name="Shape 1652"/>
            <p:cNvSpPr/>
            <p:nvPr/>
          </p:nvSpPr>
          <p:spPr>
            <a:xfrm>
              <a:off x="-2" y="-1"/>
              <a:ext cx="921399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0" y="-1"/>
              <a:ext cx="921396" cy="42422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-1" y="-1"/>
              <a:ext cx="921396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grpSp>
        <p:nvGrpSpPr>
          <p:cNvPr id="1659" name="Group 1659"/>
          <p:cNvGrpSpPr/>
          <p:nvPr/>
        </p:nvGrpSpPr>
        <p:grpSpPr>
          <a:xfrm>
            <a:off x="4787440" y="4165532"/>
            <a:ext cx="921398" cy="1696864"/>
            <a:chOff x="-1" y="0"/>
            <a:chExt cx="921397" cy="1696863"/>
          </a:xfrm>
        </p:grpSpPr>
        <p:sp>
          <p:nvSpPr>
            <p:cNvPr id="1656" name="Shape 1656"/>
            <p:cNvSpPr/>
            <p:nvPr/>
          </p:nvSpPr>
          <p:spPr>
            <a:xfrm>
              <a:off x="-2" y="-1"/>
              <a:ext cx="921399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0" y="-1"/>
              <a:ext cx="921396" cy="42422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-1" y="-1"/>
              <a:ext cx="921396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sp>
        <p:nvSpPr>
          <p:cNvPr id="1660" name="Shape 1660"/>
          <p:cNvSpPr/>
          <p:nvPr/>
        </p:nvSpPr>
        <p:spPr>
          <a:xfrm>
            <a:off x="3217211" y="4511657"/>
            <a:ext cx="1274760" cy="1249432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3353491" y="5027833"/>
            <a:ext cx="232761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62" name="Shape 1662"/>
          <p:cNvSpPr/>
          <p:nvPr/>
        </p:nvSpPr>
        <p:spPr>
          <a:xfrm>
            <a:off x="4063834" y="4679293"/>
            <a:ext cx="232762" cy="2158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63" name="Shape 1663"/>
          <p:cNvSpPr/>
          <p:nvPr/>
        </p:nvSpPr>
        <p:spPr>
          <a:xfrm>
            <a:off x="4059009" y="5018185"/>
            <a:ext cx="23276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64" name="Shape 1664"/>
          <p:cNvSpPr/>
          <p:nvPr/>
        </p:nvSpPr>
        <p:spPr>
          <a:xfrm>
            <a:off x="4062627" y="5375164"/>
            <a:ext cx="232761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65" name="Shape 1665"/>
          <p:cNvSpPr/>
          <p:nvPr/>
        </p:nvSpPr>
        <p:spPr>
          <a:xfrm>
            <a:off x="2631089" y="5132756"/>
            <a:ext cx="72361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6" name="Shape 1666"/>
          <p:cNvSpPr/>
          <p:nvPr/>
        </p:nvSpPr>
        <p:spPr>
          <a:xfrm flipH="1" flipV="1">
            <a:off x="3588663" y="5130343"/>
            <a:ext cx="490849" cy="844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7" name="Shape 1667"/>
          <p:cNvSpPr/>
          <p:nvPr/>
        </p:nvSpPr>
        <p:spPr>
          <a:xfrm flipH="1">
            <a:off x="3583840" y="4790246"/>
            <a:ext cx="465523" cy="33648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8" name="Shape 1668"/>
          <p:cNvSpPr/>
          <p:nvPr/>
        </p:nvSpPr>
        <p:spPr>
          <a:xfrm flipH="1" flipV="1">
            <a:off x="3587459" y="5130343"/>
            <a:ext cx="473963" cy="328037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9" name="Shape 1669"/>
          <p:cNvSpPr/>
          <p:nvPr/>
        </p:nvSpPr>
        <p:spPr>
          <a:xfrm>
            <a:off x="4915279" y="4673263"/>
            <a:ext cx="63798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70" name="Shape 1670"/>
          <p:cNvSpPr/>
          <p:nvPr/>
        </p:nvSpPr>
        <p:spPr>
          <a:xfrm>
            <a:off x="4912867" y="5016977"/>
            <a:ext cx="637983" cy="2158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71" name="Shape 1671"/>
          <p:cNvSpPr/>
          <p:nvPr/>
        </p:nvSpPr>
        <p:spPr>
          <a:xfrm>
            <a:off x="4910456" y="5394461"/>
            <a:ext cx="63798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672" name="Shape 1672"/>
          <p:cNvSpPr/>
          <p:nvPr/>
        </p:nvSpPr>
        <p:spPr>
          <a:xfrm>
            <a:off x="4297800" y="4791454"/>
            <a:ext cx="61145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3" name="Shape 1673"/>
          <p:cNvSpPr/>
          <p:nvPr/>
        </p:nvSpPr>
        <p:spPr>
          <a:xfrm>
            <a:off x="4292975" y="5131549"/>
            <a:ext cx="61145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4" name="Shape 1674"/>
          <p:cNvSpPr/>
          <p:nvPr/>
        </p:nvSpPr>
        <p:spPr>
          <a:xfrm>
            <a:off x="4296595" y="5496971"/>
            <a:ext cx="61145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5" name="Shape 1675"/>
          <p:cNvSpPr/>
          <p:nvPr/>
        </p:nvSpPr>
        <p:spPr>
          <a:xfrm>
            <a:off x="3211129" y="5937393"/>
            <a:ext cx="1138633" cy="40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CF0E30"/>
                </a:solidFill>
              </a:defRPr>
            </a:pPr>
            <a:r>
              <a:t>Divide (h</a:t>
            </a:r>
            <a:r>
              <a:rPr baseline="-25000"/>
              <a:t>p</a:t>
            </a:r>
            <a:r>
              <a:t>)</a:t>
            </a:r>
          </a:p>
        </p:txBody>
      </p:sp>
      <p:sp>
        <p:nvSpPr>
          <p:cNvPr id="1676" name="Shape 1676"/>
          <p:cNvSpPr/>
          <p:nvPr/>
        </p:nvSpPr>
        <p:spPr>
          <a:xfrm>
            <a:off x="4683736" y="5937393"/>
            <a:ext cx="1324992" cy="39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CF0E30"/>
                </a:solidFill>
              </a:defRPr>
            </a:pPr>
            <a:r>
              <a:t>Hash partitions hp of </a:t>
            </a:r>
            <a:br/>
            <a:r>
              <a:t>size ~N/(B-1)</a:t>
            </a:r>
          </a:p>
        </p:txBody>
      </p:sp>
      <p:sp>
        <p:nvSpPr>
          <p:cNvPr id="1677" name="Shape 1677"/>
          <p:cNvSpPr/>
          <p:nvPr/>
        </p:nvSpPr>
        <p:spPr>
          <a:xfrm>
            <a:off x="5049957" y="5342813"/>
            <a:ext cx="393955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B-1</a:t>
            </a:r>
          </a:p>
        </p:txBody>
      </p:sp>
      <p:sp>
        <p:nvSpPr>
          <p:cNvPr id="1678" name="Shape 1678"/>
          <p:cNvSpPr/>
          <p:nvPr/>
        </p:nvSpPr>
        <p:spPr>
          <a:xfrm>
            <a:off x="5145436" y="4620440"/>
            <a:ext cx="202998" cy="28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679" name="Shape 1679"/>
          <p:cNvSpPr/>
          <p:nvPr/>
        </p:nvSpPr>
        <p:spPr>
          <a:xfrm>
            <a:off x="5098915" y="4973789"/>
            <a:ext cx="281941" cy="28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…</a:t>
            </a:r>
          </a:p>
        </p:txBody>
      </p:sp>
      <p:grpSp>
        <p:nvGrpSpPr>
          <p:cNvPr id="1696" name="Group 1696"/>
          <p:cNvGrpSpPr/>
          <p:nvPr/>
        </p:nvGrpSpPr>
        <p:grpSpPr>
          <a:xfrm>
            <a:off x="5977778" y="1445595"/>
            <a:ext cx="2631754" cy="3893726"/>
            <a:chOff x="0" y="0"/>
            <a:chExt cx="2631752" cy="3893724"/>
          </a:xfrm>
        </p:grpSpPr>
        <p:grpSp>
          <p:nvGrpSpPr>
            <p:cNvPr id="1683" name="Group 1683"/>
            <p:cNvGrpSpPr/>
            <p:nvPr/>
          </p:nvGrpSpPr>
          <p:grpSpPr>
            <a:xfrm>
              <a:off x="1613646" y="199427"/>
              <a:ext cx="921395" cy="1696862"/>
              <a:chOff x="0" y="0"/>
              <a:chExt cx="921394" cy="1696860"/>
            </a:xfrm>
          </p:grpSpPr>
          <p:sp>
            <p:nvSpPr>
              <p:cNvPr id="1680" name="Shape 1680"/>
              <p:cNvSpPr/>
              <p:nvPr/>
            </p:nvSpPr>
            <p:spPr>
              <a:xfrm>
                <a:off x="-1" y="0"/>
                <a:ext cx="921396" cy="1696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681" name="Shape 1681"/>
              <p:cNvSpPr/>
              <p:nvPr/>
            </p:nvSpPr>
            <p:spPr>
              <a:xfrm>
                <a:off x="-1" y="-1"/>
                <a:ext cx="921396" cy="424221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682" name="Shape 1682"/>
              <p:cNvSpPr/>
              <p:nvPr/>
            </p:nvSpPr>
            <p:spPr>
              <a:xfrm>
                <a:off x="-1" y="0"/>
                <a:ext cx="921396" cy="1696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684" name="Shape 1684"/>
            <p:cNvSpPr/>
            <p:nvPr/>
          </p:nvSpPr>
          <p:spPr>
            <a:xfrm>
              <a:off x="0" y="510579"/>
              <a:ext cx="1274757" cy="1249431"/>
            </a:xfrm>
            <a:prstGeom prst="rect">
              <a:avLst/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138690" y="640829"/>
              <a:ext cx="1026319" cy="794763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 flipH="1">
              <a:off x="1084980" y="1021929"/>
              <a:ext cx="650474" cy="60587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733" y="0"/>
              <a:ext cx="1348868" cy="407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rgbClr val="CF0E30"/>
                  </a:solidFill>
                </a:defRPr>
              </a:pPr>
              <a:r>
                <a:t>Conquer (h</a:t>
              </a:r>
              <a:r>
                <a:rPr baseline="-25000"/>
                <a:t>r</a:t>
              </a:r>
              <a:r>
                <a:t>)</a:t>
              </a: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1485577" y="1981930"/>
              <a:ext cx="1146176" cy="3926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CF0E30"/>
                  </a:solidFill>
                </a:defRPr>
              </a:pPr>
              <a:r>
                <a:t>Hash partitions hr</a:t>
              </a:r>
            </a:p>
            <a:p>
              <a:pPr algn="ctr">
                <a:defRPr sz="1000">
                  <a:solidFill>
                    <a:srgbClr val="CF0E30"/>
                  </a:solidFill>
                </a:defRPr>
              </a:pPr>
              <a:r>
                <a:t>Fully hashed!</a:t>
              </a: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396819" y="952093"/>
              <a:ext cx="476759" cy="364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B-2</a:t>
              </a: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733" y="2577191"/>
              <a:ext cx="1348868" cy="407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rgbClr val="CF0E30"/>
                  </a:solidFill>
                </a:defRPr>
              </a:pPr>
              <a:r>
                <a:t>Conquer (h</a:t>
              </a:r>
              <a:r>
                <a:rPr baseline="-25000"/>
                <a:t>r</a:t>
              </a:r>
              <a:r>
                <a:t>)</a:t>
              </a: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04832" y="3529285"/>
              <a:ext cx="260732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138690" y="1520367"/>
              <a:ext cx="232761" cy="215877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900621" y="1520367"/>
              <a:ext cx="232761" cy="215877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 flipV="1">
              <a:off x="258812" y="1435593"/>
              <a:ext cx="204704" cy="84775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 flipH="1" flipV="1">
              <a:off x="862998" y="1435593"/>
              <a:ext cx="154005" cy="84775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97" name="Shape 16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Sketch of Grace Hash Join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2" name="Group 1702"/>
          <p:cNvGrpSpPr/>
          <p:nvPr/>
        </p:nvGrpSpPr>
        <p:grpSpPr>
          <a:xfrm>
            <a:off x="1977426" y="2895599"/>
            <a:ext cx="921398" cy="1696865"/>
            <a:chOff x="-1" y="0"/>
            <a:chExt cx="921397" cy="1696863"/>
          </a:xfrm>
        </p:grpSpPr>
        <p:sp>
          <p:nvSpPr>
            <p:cNvPr id="1699" name="Shape 1699"/>
            <p:cNvSpPr/>
            <p:nvPr/>
          </p:nvSpPr>
          <p:spPr>
            <a:xfrm>
              <a:off x="-2" y="-1"/>
              <a:ext cx="921399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0" y="-1"/>
              <a:ext cx="921396" cy="42422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-1" y="-1"/>
              <a:ext cx="921396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grpSp>
        <p:nvGrpSpPr>
          <p:cNvPr id="1706" name="Group 1706"/>
          <p:cNvGrpSpPr/>
          <p:nvPr/>
        </p:nvGrpSpPr>
        <p:grpSpPr>
          <a:xfrm>
            <a:off x="4799531" y="2819399"/>
            <a:ext cx="921399" cy="1696865"/>
            <a:chOff x="-1" y="0"/>
            <a:chExt cx="921397" cy="1696863"/>
          </a:xfrm>
        </p:grpSpPr>
        <p:sp>
          <p:nvSpPr>
            <p:cNvPr id="1703" name="Shape 1703"/>
            <p:cNvSpPr/>
            <p:nvPr/>
          </p:nvSpPr>
          <p:spPr>
            <a:xfrm>
              <a:off x="-2" y="-1"/>
              <a:ext cx="921399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0" y="-1"/>
              <a:ext cx="921396" cy="42422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-1" y="-1"/>
              <a:ext cx="921396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sp>
        <p:nvSpPr>
          <p:cNvPr id="1707" name="Shape 1707"/>
          <p:cNvSpPr/>
          <p:nvPr/>
        </p:nvSpPr>
        <p:spPr>
          <a:xfrm>
            <a:off x="4927370" y="3327132"/>
            <a:ext cx="63798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08" name="Shape 1708"/>
          <p:cNvSpPr/>
          <p:nvPr/>
        </p:nvSpPr>
        <p:spPr>
          <a:xfrm>
            <a:off x="4924959" y="3670846"/>
            <a:ext cx="637983" cy="2158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09" name="Shape 1709"/>
          <p:cNvSpPr/>
          <p:nvPr/>
        </p:nvSpPr>
        <p:spPr>
          <a:xfrm>
            <a:off x="4922546" y="4048328"/>
            <a:ext cx="63798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10" name="Shape 1710"/>
          <p:cNvSpPr/>
          <p:nvPr/>
        </p:nvSpPr>
        <p:spPr>
          <a:xfrm>
            <a:off x="5062048" y="3996680"/>
            <a:ext cx="393955" cy="28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B-1</a:t>
            </a:r>
          </a:p>
        </p:txBody>
      </p:sp>
      <p:sp>
        <p:nvSpPr>
          <p:cNvPr id="1711" name="Shape 1711"/>
          <p:cNvSpPr/>
          <p:nvPr/>
        </p:nvSpPr>
        <p:spPr>
          <a:xfrm>
            <a:off x="5157527" y="3274309"/>
            <a:ext cx="202998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712" name="Shape 1712"/>
          <p:cNvSpPr/>
          <p:nvPr/>
        </p:nvSpPr>
        <p:spPr>
          <a:xfrm>
            <a:off x="5111006" y="3627658"/>
            <a:ext cx="281941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1713" name="Shape 1713"/>
          <p:cNvSpPr/>
          <p:nvPr/>
        </p:nvSpPr>
        <p:spPr>
          <a:xfrm>
            <a:off x="5549643" y="2208231"/>
            <a:ext cx="577682" cy="1989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4" name="Shape 1714"/>
          <p:cNvSpPr/>
          <p:nvPr/>
        </p:nvSpPr>
        <p:spPr>
          <a:xfrm flipV="1">
            <a:off x="5587300" y="3117918"/>
            <a:ext cx="649293" cy="339744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718" name="Group 1718"/>
          <p:cNvGrpSpPr/>
          <p:nvPr/>
        </p:nvGrpSpPr>
        <p:grpSpPr>
          <a:xfrm>
            <a:off x="1977427" y="1623314"/>
            <a:ext cx="921398" cy="1696862"/>
            <a:chOff x="-1" y="0"/>
            <a:chExt cx="921397" cy="1696860"/>
          </a:xfrm>
        </p:grpSpPr>
        <p:sp>
          <p:nvSpPr>
            <p:cNvPr id="1715" name="Shape 1715"/>
            <p:cNvSpPr/>
            <p:nvPr/>
          </p:nvSpPr>
          <p:spPr>
            <a:xfrm>
              <a:off x="-2" y="0"/>
              <a:ext cx="921399" cy="169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0" y="-1"/>
              <a:ext cx="921396" cy="42422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-1" y="0"/>
              <a:ext cx="921396" cy="169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grpSp>
        <p:nvGrpSpPr>
          <p:cNvPr id="1722" name="Group 1722"/>
          <p:cNvGrpSpPr/>
          <p:nvPr/>
        </p:nvGrpSpPr>
        <p:grpSpPr>
          <a:xfrm>
            <a:off x="4787440" y="1588339"/>
            <a:ext cx="921398" cy="1696865"/>
            <a:chOff x="-1" y="0"/>
            <a:chExt cx="921397" cy="1696863"/>
          </a:xfrm>
        </p:grpSpPr>
        <p:sp>
          <p:nvSpPr>
            <p:cNvPr id="1719" name="Shape 1719"/>
            <p:cNvSpPr/>
            <p:nvPr/>
          </p:nvSpPr>
          <p:spPr>
            <a:xfrm>
              <a:off x="-2" y="-1"/>
              <a:ext cx="921399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0" y="-1"/>
              <a:ext cx="921396" cy="42422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-1" y="-1"/>
              <a:ext cx="921396" cy="16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sp>
        <p:nvSpPr>
          <p:cNvPr id="1723" name="Shape 1723"/>
          <p:cNvSpPr/>
          <p:nvPr/>
        </p:nvSpPr>
        <p:spPr>
          <a:xfrm>
            <a:off x="3217211" y="1934466"/>
            <a:ext cx="1274760" cy="1249433"/>
          </a:xfrm>
          <a:prstGeom prst="rect">
            <a:avLst/>
          </a:prstGeom>
          <a:solidFill>
            <a:srgbClr val="5B9BD5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24" name="Shape 1724"/>
          <p:cNvSpPr/>
          <p:nvPr/>
        </p:nvSpPr>
        <p:spPr>
          <a:xfrm>
            <a:off x="3353491" y="2450640"/>
            <a:ext cx="232761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25" name="Shape 1725"/>
          <p:cNvSpPr/>
          <p:nvPr/>
        </p:nvSpPr>
        <p:spPr>
          <a:xfrm>
            <a:off x="4063834" y="2102101"/>
            <a:ext cx="232762" cy="2158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26" name="Shape 1726"/>
          <p:cNvSpPr/>
          <p:nvPr/>
        </p:nvSpPr>
        <p:spPr>
          <a:xfrm>
            <a:off x="4059009" y="2440993"/>
            <a:ext cx="23276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27" name="Shape 1727"/>
          <p:cNvSpPr/>
          <p:nvPr/>
        </p:nvSpPr>
        <p:spPr>
          <a:xfrm>
            <a:off x="4062627" y="2797973"/>
            <a:ext cx="232761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28" name="Shape 1728"/>
          <p:cNvSpPr/>
          <p:nvPr/>
        </p:nvSpPr>
        <p:spPr>
          <a:xfrm>
            <a:off x="2631089" y="2555563"/>
            <a:ext cx="72361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9" name="Shape 1729"/>
          <p:cNvSpPr/>
          <p:nvPr/>
        </p:nvSpPr>
        <p:spPr>
          <a:xfrm flipH="1" flipV="1">
            <a:off x="3588663" y="2553151"/>
            <a:ext cx="490849" cy="844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0" name="Shape 1730"/>
          <p:cNvSpPr/>
          <p:nvPr/>
        </p:nvSpPr>
        <p:spPr>
          <a:xfrm flipH="1">
            <a:off x="3583840" y="2213055"/>
            <a:ext cx="465523" cy="336479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1" name="Shape 1731"/>
          <p:cNvSpPr/>
          <p:nvPr/>
        </p:nvSpPr>
        <p:spPr>
          <a:xfrm flipH="1" flipV="1">
            <a:off x="3587460" y="2553152"/>
            <a:ext cx="473963" cy="328036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2" name="Shape 1732"/>
          <p:cNvSpPr/>
          <p:nvPr/>
        </p:nvSpPr>
        <p:spPr>
          <a:xfrm>
            <a:off x="4915279" y="2096073"/>
            <a:ext cx="63798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33" name="Shape 1733"/>
          <p:cNvSpPr/>
          <p:nvPr/>
        </p:nvSpPr>
        <p:spPr>
          <a:xfrm>
            <a:off x="4912867" y="2439786"/>
            <a:ext cx="637983" cy="2158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34" name="Shape 1734"/>
          <p:cNvSpPr/>
          <p:nvPr/>
        </p:nvSpPr>
        <p:spPr>
          <a:xfrm>
            <a:off x="4910456" y="2817270"/>
            <a:ext cx="63798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35" name="Shape 1735"/>
          <p:cNvSpPr/>
          <p:nvPr/>
        </p:nvSpPr>
        <p:spPr>
          <a:xfrm>
            <a:off x="4297800" y="2214261"/>
            <a:ext cx="61145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6" name="Shape 1736"/>
          <p:cNvSpPr/>
          <p:nvPr/>
        </p:nvSpPr>
        <p:spPr>
          <a:xfrm>
            <a:off x="4292977" y="2554358"/>
            <a:ext cx="61145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7" name="Shape 1737"/>
          <p:cNvSpPr/>
          <p:nvPr/>
        </p:nvSpPr>
        <p:spPr>
          <a:xfrm>
            <a:off x="4296595" y="2919779"/>
            <a:ext cx="61145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Shape 1738"/>
          <p:cNvSpPr/>
          <p:nvPr/>
        </p:nvSpPr>
        <p:spPr>
          <a:xfrm>
            <a:off x="3297577" y="1430069"/>
            <a:ext cx="1138632" cy="40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CF0E30"/>
                </a:solidFill>
              </a:defRPr>
            </a:pPr>
            <a:r>
              <a:t>Divide (h</a:t>
            </a:r>
            <a:r>
              <a:rPr baseline="-25000"/>
              <a:t>p</a:t>
            </a:r>
            <a:r>
              <a:t>)</a:t>
            </a:r>
          </a:p>
        </p:txBody>
      </p:sp>
      <p:sp>
        <p:nvSpPr>
          <p:cNvPr id="1739" name="Shape 1739"/>
          <p:cNvSpPr/>
          <p:nvPr/>
        </p:nvSpPr>
        <p:spPr>
          <a:xfrm>
            <a:off x="4672945" y="1099238"/>
            <a:ext cx="1324992" cy="39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CF0E30"/>
                </a:solidFill>
              </a:defRPr>
            </a:pPr>
            <a:r>
              <a:t>Hash partitions hp of </a:t>
            </a:r>
            <a:br/>
            <a:r>
              <a:t>size ~N/(B-1)</a:t>
            </a:r>
          </a:p>
        </p:txBody>
      </p:sp>
      <p:sp>
        <p:nvSpPr>
          <p:cNvPr id="1740" name="Shape 1740"/>
          <p:cNvSpPr/>
          <p:nvPr/>
        </p:nvSpPr>
        <p:spPr>
          <a:xfrm>
            <a:off x="5049957" y="2765622"/>
            <a:ext cx="393955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B-1</a:t>
            </a:r>
          </a:p>
        </p:txBody>
      </p:sp>
      <p:sp>
        <p:nvSpPr>
          <p:cNvPr id="1741" name="Shape 1741"/>
          <p:cNvSpPr/>
          <p:nvPr/>
        </p:nvSpPr>
        <p:spPr>
          <a:xfrm>
            <a:off x="5145436" y="2043250"/>
            <a:ext cx="202998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742" name="Shape 1742"/>
          <p:cNvSpPr/>
          <p:nvPr/>
        </p:nvSpPr>
        <p:spPr>
          <a:xfrm>
            <a:off x="5098915" y="2396598"/>
            <a:ext cx="281941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1743" name="Shape 1743"/>
          <p:cNvSpPr/>
          <p:nvPr/>
        </p:nvSpPr>
        <p:spPr>
          <a:xfrm>
            <a:off x="3217211" y="4511657"/>
            <a:ext cx="1274760" cy="1249432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44" name="Shape 1744"/>
          <p:cNvSpPr/>
          <p:nvPr/>
        </p:nvSpPr>
        <p:spPr>
          <a:xfrm>
            <a:off x="3353491" y="5027833"/>
            <a:ext cx="232761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45" name="Shape 1745"/>
          <p:cNvSpPr/>
          <p:nvPr/>
        </p:nvSpPr>
        <p:spPr>
          <a:xfrm>
            <a:off x="4063834" y="4679293"/>
            <a:ext cx="232762" cy="215878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46" name="Shape 1746"/>
          <p:cNvSpPr/>
          <p:nvPr/>
        </p:nvSpPr>
        <p:spPr>
          <a:xfrm>
            <a:off x="4059009" y="5018185"/>
            <a:ext cx="232763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47" name="Shape 1747"/>
          <p:cNvSpPr/>
          <p:nvPr/>
        </p:nvSpPr>
        <p:spPr>
          <a:xfrm>
            <a:off x="4062627" y="5375164"/>
            <a:ext cx="232761" cy="215877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748" name="Shape 1748"/>
          <p:cNvSpPr/>
          <p:nvPr/>
        </p:nvSpPr>
        <p:spPr>
          <a:xfrm>
            <a:off x="2701548" y="3883324"/>
            <a:ext cx="653151" cy="124943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9" name="Shape 1749"/>
          <p:cNvSpPr/>
          <p:nvPr/>
        </p:nvSpPr>
        <p:spPr>
          <a:xfrm flipH="1" flipV="1">
            <a:off x="3588663" y="5130343"/>
            <a:ext cx="490849" cy="844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0" name="Shape 1750"/>
          <p:cNvSpPr/>
          <p:nvPr/>
        </p:nvSpPr>
        <p:spPr>
          <a:xfrm flipH="1">
            <a:off x="3583840" y="4790246"/>
            <a:ext cx="465523" cy="33648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1" name="Shape 1751"/>
          <p:cNvSpPr/>
          <p:nvPr/>
        </p:nvSpPr>
        <p:spPr>
          <a:xfrm flipH="1" flipV="1">
            <a:off x="3587459" y="5130343"/>
            <a:ext cx="473963" cy="328037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Shape 1752"/>
          <p:cNvSpPr/>
          <p:nvPr/>
        </p:nvSpPr>
        <p:spPr>
          <a:xfrm flipV="1">
            <a:off x="4297800" y="3493842"/>
            <a:ext cx="605388" cy="129761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3" name="Shape 1753"/>
          <p:cNvSpPr/>
          <p:nvPr/>
        </p:nvSpPr>
        <p:spPr>
          <a:xfrm flipV="1">
            <a:off x="4292976" y="3783288"/>
            <a:ext cx="640397" cy="134826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4" name="Shape 1754"/>
          <p:cNvSpPr/>
          <p:nvPr/>
        </p:nvSpPr>
        <p:spPr>
          <a:xfrm flipV="1">
            <a:off x="4296595" y="4165818"/>
            <a:ext cx="646458" cy="1331154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5" name="Shape 1755"/>
          <p:cNvSpPr/>
          <p:nvPr/>
        </p:nvSpPr>
        <p:spPr>
          <a:xfrm>
            <a:off x="3211129" y="5937393"/>
            <a:ext cx="1138633" cy="40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CF0E30"/>
                </a:solidFill>
              </a:defRPr>
            </a:pPr>
            <a:r>
              <a:t>Divide (h</a:t>
            </a:r>
            <a:r>
              <a:rPr baseline="-25000"/>
              <a:t>p</a:t>
            </a:r>
            <a:r>
              <a:t>)</a:t>
            </a:r>
          </a:p>
        </p:txBody>
      </p:sp>
      <p:sp>
        <p:nvSpPr>
          <p:cNvPr id="1756" name="Shape 1756"/>
          <p:cNvSpPr/>
          <p:nvPr/>
        </p:nvSpPr>
        <p:spPr>
          <a:xfrm>
            <a:off x="4672023" y="4591118"/>
            <a:ext cx="1324992" cy="39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CF0E30"/>
                </a:solidFill>
              </a:defRPr>
            </a:pPr>
            <a:r>
              <a:t>Hash partitions hp of </a:t>
            </a:r>
            <a:br/>
            <a:r>
              <a:t>size ~N/(B-1)</a:t>
            </a:r>
          </a:p>
        </p:txBody>
      </p:sp>
      <p:grpSp>
        <p:nvGrpSpPr>
          <p:cNvPr id="1773" name="Group 1773"/>
          <p:cNvGrpSpPr/>
          <p:nvPr/>
        </p:nvGrpSpPr>
        <p:grpSpPr>
          <a:xfrm>
            <a:off x="5977778" y="1445595"/>
            <a:ext cx="2631754" cy="3893726"/>
            <a:chOff x="0" y="0"/>
            <a:chExt cx="2631752" cy="3893724"/>
          </a:xfrm>
        </p:grpSpPr>
        <p:grpSp>
          <p:nvGrpSpPr>
            <p:cNvPr id="1760" name="Group 1760"/>
            <p:cNvGrpSpPr/>
            <p:nvPr/>
          </p:nvGrpSpPr>
          <p:grpSpPr>
            <a:xfrm>
              <a:off x="1613646" y="199427"/>
              <a:ext cx="921395" cy="1696862"/>
              <a:chOff x="0" y="0"/>
              <a:chExt cx="921394" cy="1696860"/>
            </a:xfrm>
          </p:grpSpPr>
          <p:sp>
            <p:nvSpPr>
              <p:cNvPr id="1757" name="Shape 1757"/>
              <p:cNvSpPr/>
              <p:nvPr/>
            </p:nvSpPr>
            <p:spPr>
              <a:xfrm>
                <a:off x="-1" y="0"/>
                <a:ext cx="921396" cy="1696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758" name="Shape 1758"/>
              <p:cNvSpPr/>
              <p:nvPr/>
            </p:nvSpPr>
            <p:spPr>
              <a:xfrm>
                <a:off x="-1" y="-1"/>
                <a:ext cx="921396" cy="424221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759" name="Shape 1759"/>
              <p:cNvSpPr/>
              <p:nvPr/>
            </p:nvSpPr>
            <p:spPr>
              <a:xfrm>
                <a:off x="-1" y="0"/>
                <a:ext cx="921396" cy="1696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761" name="Shape 1761"/>
            <p:cNvSpPr/>
            <p:nvPr/>
          </p:nvSpPr>
          <p:spPr>
            <a:xfrm>
              <a:off x="0" y="510579"/>
              <a:ext cx="1274757" cy="1249431"/>
            </a:xfrm>
            <a:prstGeom prst="rect">
              <a:avLst/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38690" y="640829"/>
              <a:ext cx="1026319" cy="794763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 flipH="1">
              <a:off x="1084980" y="1021929"/>
              <a:ext cx="650474" cy="60587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4733" y="0"/>
              <a:ext cx="1348868" cy="407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rgbClr val="CF0E30"/>
                  </a:solidFill>
                </a:defRPr>
              </a:pPr>
              <a:r>
                <a:t>Conquer (h</a:t>
              </a:r>
              <a:r>
                <a:rPr baseline="-25000"/>
                <a:t>r</a:t>
              </a:r>
              <a:r>
                <a:t>)</a:t>
              </a: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485577" y="1981930"/>
              <a:ext cx="1146176" cy="3926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000">
                  <a:solidFill>
                    <a:srgbClr val="CF0E30"/>
                  </a:solidFill>
                </a:defRPr>
              </a:pPr>
              <a:r>
                <a:t>Hash partitions hr</a:t>
              </a:r>
            </a:p>
            <a:p>
              <a:pPr algn="ctr">
                <a:defRPr sz="1000">
                  <a:solidFill>
                    <a:srgbClr val="CF0E30"/>
                  </a:solidFill>
                </a:defRPr>
              </a:pPr>
              <a:r>
                <a:t>Fully hashed!</a:t>
              </a: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396819" y="952093"/>
              <a:ext cx="476759" cy="364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B-2</a:t>
              </a: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4733" y="2577191"/>
              <a:ext cx="1348868" cy="407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rgbClr val="CF0E30"/>
                  </a:solidFill>
                </a:defRPr>
              </a:pPr>
              <a:r>
                <a:t>Conquer (h</a:t>
              </a:r>
              <a:r>
                <a:rPr baseline="-25000"/>
                <a:t>r</a:t>
              </a:r>
              <a:r>
                <a:t>)</a:t>
              </a: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504832" y="3529285"/>
              <a:ext cx="260732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38690" y="1520367"/>
              <a:ext cx="232761" cy="215877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900621" y="1520367"/>
              <a:ext cx="232761" cy="215877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 flipV="1">
              <a:off x="258812" y="1435593"/>
              <a:ext cx="204704" cy="84775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 flipH="1" flipV="1">
              <a:off x="862998" y="1435593"/>
              <a:ext cx="154005" cy="84775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74" name="Shape 17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Sketch of Grace Hash Join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Shape 17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PsuedoCode, Grace Hash</a:t>
            </a:r>
          </a:p>
        </p:txBody>
      </p:sp>
      <p:sp>
        <p:nvSpPr>
          <p:cNvPr id="1777" name="Shape 17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For Cur in {</a:t>
            </a:r>
            <a:r>
              <a:rPr>
                <a:solidFill>
                  <a:srgbClr val="4472C4"/>
                </a:solidFill>
              </a:rPr>
              <a:t>R</a:t>
            </a:r>
            <a:r>
              <a:t>, </a:t>
            </a:r>
            <a:r>
              <a:rPr>
                <a:solidFill>
                  <a:srgbClr val="ED7D31"/>
                </a:solidFill>
              </a:rPr>
              <a:t>S</a:t>
            </a:r>
            <a:r>
              <a:t>}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t>For page in Cur</a:t>
            </a:r>
            <a:endParaRPr sz="2800"/>
          </a:p>
          <a:p>
            <a:pPr marL="1143000" lvl="2" indent="-228600">
              <a:spcBef>
                <a:spcPts val="400"/>
              </a:spcBef>
              <a:defRPr sz="1800"/>
            </a:pPr>
            <a:r>
              <a:t>Read page into input buffer</a:t>
            </a:r>
            <a:endParaRPr sz="2400"/>
          </a:p>
          <a:p>
            <a:pPr marL="1143000" lvl="2" indent="-228600">
              <a:spcBef>
                <a:spcPts val="400"/>
              </a:spcBef>
              <a:defRPr sz="1800"/>
            </a:pPr>
            <a:r>
              <a:t>For tup on page</a:t>
            </a:r>
            <a:endParaRPr sz="2400"/>
          </a:p>
          <a:p>
            <a:pPr marL="1600200" lvl="3" indent="-228600">
              <a:spcBef>
                <a:spcPts val="300"/>
              </a:spcBef>
              <a:defRPr sz="1600"/>
            </a:pPr>
            <a:r>
              <a:t>Place tup in output buf hash</a:t>
            </a:r>
            <a:r>
              <a:rPr baseline="-25000"/>
              <a:t>p</a:t>
            </a:r>
            <a:r>
              <a:t>(tup.joinkey)</a:t>
            </a:r>
            <a:endParaRPr sz="2000"/>
          </a:p>
          <a:p>
            <a:pPr marL="1600200" lvl="3" indent="-228600">
              <a:spcBef>
                <a:spcPts val="300"/>
              </a:spcBef>
              <a:defRPr sz="1600"/>
            </a:pPr>
            <a:r>
              <a:t>If output buf full then flush to disk partition</a:t>
            </a:r>
            <a:endParaRPr sz="2000"/>
          </a:p>
          <a:p>
            <a:pPr marL="742950" lvl="1" indent="-285750">
              <a:spcBef>
                <a:spcPts val="400"/>
              </a:spcBef>
              <a:defRPr sz="2000"/>
            </a:pPr>
            <a:r>
              <a:t>Flush output bufs to disk partitions</a:t>
            </a:r>
          </a:p>
        </p:txBody>
      </p:sp>
      <p:grpSp>
        <p:nvGrpSpPr>
          <p:cNvPr id="1801" name="Group 1801"/>
          <p:cNvGrpSpPr/>
          <p:nvPr/>
        </p:nvGrpSpPr>
        <p:grpSpPr>
          <a:xfrm>
            <a:off x="6934199" y="1447800"/>
            <a:ext cx="1730493" cy="803163"/>
            <a:chOff x="0" y="0"/>
            <a:chExt cx="1730492" cy="803162"/>
          </a:xfrm>
        </p:grpSpPr>
        <p:grpSp>
          <p:nvGrpSpPr>
            <p:cNvPr id="1781" name="Group 1781"/>
            <p:cNvGrpSpPr/>
            <p:nvPr/>
          </p:nvGrpSpPr>
          <p:grpSpPr>
            <a:xfrm>
              <a:off x="0" y="16220"/>
              <a:ext cx="427312" cy="786943"/>
              <a:chOff x="-1" y="0"/>
              <a:chExt cx="427311" cy="786941"/>
            </a:xfrm>
          </p:grpSpPr>
          <p:sp>
            <p:nvSpPr>
              <p:cNvPr id="1778" name="Shape 1778"/>
              <p:cNvSpPr/>
              <p:nvPr/>
            </p:nvSpPr>
            <p:spPr>
              <a:xfrm>
                <a:off x="-2" y="0"/>
                <a:ext cx="427313" cy="786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779" name="Shape 1779"/>
              <p:cNvSpPr/>
              <p:nvPr/>
            </p:nvSpPr>
            <p:spPr>
              <a:xfrm>
                <a:off x="-1" y="0"/>
                <a:ext cx="427312" cy="196739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780" name="Shape 1780"/>
              <p:cNvSpPr/>
              <p:nvPr/>
            </p:nvSpPr>
            <p:spPr>
              <a:xfrm>
                <a:off x="-2" y="0"/>
                <a:ext cx="427312" cy="786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grpSp>
          <p:nvGrpSpPr>
            <p:cNvPr id="1785" name="Group 1785"/>
            <p:cNvGrpSpPr/>
            <p:nvPr/>
          </p:nvGrpSpPr>
          <p:grpSpPr>
            <a:xfrm>
              <a:off x="1303181" y="0"/>
              <a:ext cx="427312" cy="786943"/>
              <a:chOff x="-1" y="0"/>
              <a:chExt cx="427311" cy="786942"/>
            </a:xfrm>
          </p:grpSpPr>
          <p:sp>
            <p:nvSpPr>
              <p:cNvPr id="1782" name="Shape 1782"/>
              <p:cNvSpPr/>
              <p:nvPr/>
            </p:nvSpPr>
            <p:spPr>
              <a:xfrm>
                <a:off x="-2" y="-1"/>
                <a:ext cx="427313" cy="786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783" name="Shape 1783"/>
              <p:cNvSpPr/>
              <p:nvPr/>
            </p:nvSpPr>
            <p:spPr>
              <a:xfrm>
                <a:off x="-1" y="-1"/>
                <a:ext cx="427312" cy="196739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784" name="Shape 1784"/>
              <p:cNvSpPr/>
              <p:nvPr/>
            </p:nvSpPr>
            <p:spPr>
              <a:xfrm>
                <a:off x="-2" y="-1"/>
                <a:ext cx="427312" cy="786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786" name="Shape 1786"/>
            <p:cNvSpPr/>
            <p:nvPr/>
          </p:nvSpPr>
          <p:spPr>
            <a:xfrm>
              <a:off x="574966" y="160520"/>
              <a:ext cx="591187" cy="579441"/>
            </a:xfrm>
            <a:prstGeom prst="rect">
              <a:avLst/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38168" y="399903"/>
              <a:ext cx="107946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967599" y="238264"/>
              <a:ext cx="107947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965362" y="395429"/>
              <a:ext cx="107947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967040" y="560983"/>
              <a:ext cx="107946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303144" y="448562"/>
              <a:ext cx="335584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 flipH="1" flipV="1">
              <a:off x="747233" y="447444"/>
              <a:ext cx="227638" cy="391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 flipH="1">
              <a:off x="744996" y="289720"/>
              <a:ext cx="215892" cy="15604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 flipH="1" flipV="1">
              <a:off x="746674" y="447444"/>
              <a:ext cx="219807" cy="15213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1362469" y="235467"/>
              <a:ext cx="295873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1361350" y="394869"/>
              <a:ext cx="295873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1360231" y="569932"/>
              <a:ext cx="295873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1076104" y="290279"/>
              <a:ext cx="283569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073867" y="448003"/>
              <a:ext cx="283569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075545" y="617473"/>
              <a:ext cx="28356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25" name="Group 1825"/>
          <p:cNvGrpSpPr/>
          <p:nvPr/>
        </p:nvGrpSpPr>
        <p:grpSpPr>
          <a:xfrm>
            <a:off x="6934198" y="2269977"/>
            <a:ext cx="1730494" cy="851680"/>
            <a:chOff x="-1" y="0"/>
            <a:chExt cx="1730492" cy="851678"/>
          </a:xfrm>
        </p:grpSpPr>
        <p:grpSp>
          <p:nvGrpSpPr>
            <p:cNvPr id="1805" name="Group 1805"/>
            <p:cNvGrpSpPr/>
            <p:nvPr/>
          </p:nvGrpSpPr>
          <p:grpSpPr>
            <a:xfrm>
              <a:off x="-2" y="17199"/>
              <a:ext cx="427312" cy="834480"/>
              <a:chOff x="-1" y="0"/>
              <a:chExt cx="427311" cy="834479"/>
            </a:xfrm>
          </p:grpSpPr>
          <p:sp>
            <p:nvSpPr>
              <p:cNvPr id="1802" name="Shape 1802"/>
              <p:cNvSpPr/>
              <p:nvPr/>
            </p:nvSpPr>
            <p:spPr>
              <a:xfrm>
                <a:off x="-2" y="-1"/>
                <a:ext cx="427313" cy="834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546"/>
                    </a:moveTo>
                    <a:cubicBezTo>
                      <a:pt x="0" y="1140"/>
                      <a:pt x="4835" y="0"/>
                      <a:pt x="10800" y="0"/>
                    </a:cubicBezTo>
                    <a:cubicBezTo>
                      <a:pt x="16765" y="0"/>
                      <a:pt x="21600" y="1140"/>
                      <a:pt x="21600" y="2546"/>
                    </a:cubicBezTo>
                    <a:lnTo>
                      <a:pt x="21600" y="19054"/>
                    </a:lnTo>
                    <a:cubicBezTo>
                      <a:pt x="21600" y="20460"/>
                      <a:pt x="16765" y="21600"/>
                      <a:pt x="10800" y="21600"/>
                    </a:cubicBezTo>
                    <a:cubicBezTo>
                      <a:pt x="4835" y="21600"/>
                      <a:pt x="0" y="20460"/>
                      <a:pt x="0" y="190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03" name="Shape 1803"/>
              <p:cNvSpPr/>
              <p:nvPr/>
            </p:nvSpPr>
            <p:spPr>
              <a:xfrm>
                <a:off x="-1" y="-1"/>
                <a:ext cx="427312" cy="196739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04" name="Shape 1804"/>
              <p:cNvSpPr/>
              <p:nvPr/>
            </p:nvSpPr>
            <p:spPr>
              <a:xfrm>
                <a:off x="-2" y="-1"/>
                <a:ext cx="427312" cy="834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46"/>
                    </a:moveTo>
                    <a:cubicBezTo>
                      <a:pt x="21600" y="3952"/>
                      <a:pt x="16765" y="5092"/>
                      <a:pt x="10800" y="5092"/>
                    </a:cubicBezTo>
                    <a:cubicBezTo>
                      <a:pt x="4835" y="5092"/>
                      <a:pt x="0" y="3952"/>
                      <a:pt x="0" y="2546"/>
                    </a:cubicBezTo>
                    <a:cubicBezTo>
                      <a:pt x="0" y="1140"/>
                      <a:pt x="4835" y="0"/>
                      <a:pt x="10800" y="0"/>
                    </a:cubicBezTo>
                    <a:cubicBezTo>
                      <a:pt x="16765" y="0"/>
                      <a:pt x="21600" y="1140"/>
                      <a:pt x="21600" y="2546"/>
                    </a:cubicBezTo>
                    <a:lnTo>
                      <a:pt x="21600" y="19054"/>
                    </a:lnTo>
                    <a:cubicBezTo>
                      <a:pt x="21600" y="20460"/>
                      <a:pt x="16765" y="21600"/>
                      <a:pt x="10800" y="21600"/>
                    </a:cubicBezTo>
                    <a:cubicBezTo>
                      <a:pt x="4835" y="21600"/>
                      <a:pt x="0" y="20460"/>
                      <a:pt x="0" y="19054"/>
                    </a:cubicBezTo>
                    <a:lnTo>
                      <a:pt x="0" y="2546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grpSp>
          <p:nvGrpSpPr>
            <p:cNvPr id="1809" name="Group 1809"/>
            <p:cNvGrpSpPr/>
            <p:nvPr/>
          </p:nvGrpSpPr>
          <p:grpSpPr>
            <a:xfrm>
              <a:off x="1303180" y="0"/>
              <a:ext cx="427312" cy="834480"/>
              <a:chOff x="-1" y="0"/>
              <a:chExt cx="427311" cy="834479"/>
            </a:xfrm>
          </p:grpSpPr>
          <p:sp>
            <p:nvSpPr>
              <p:cNvPr id="1806" name="Shape 1806"/>
              <p:cNvSpPr/>
              <p:nvPr/>
            </p:nvSpPr>
            <p:spPr>
              <a:xfrm>
                <a:off x="-2" y="-1"/>
                <a:ext cx="427313" cy="834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546"/>
                    </a:moveTo>
                    <a:cubicBezTo>
                      <a:pt x="0" y="1140"/>
                      <a:pt x="4835" y="0"/>
                      <a:pt x="10800" y="0"/>
                    </a:cubicBezTo>
                    <a:cubicBezTo>
                      <a:pt x="16765" y="0"/>
                      <a:pt x="21600" y="1140"/>
                      <a:pt x="21600" y="2546"/>
                    </a:cubicBezTo>
                    <a:lnTo>
                      <a:pt x="21600" y="19054"/>
                    </a:lnTo>
                    <a:cubicBezTo>
                      <a:pt x="21600" y="20460"/>
                      <a:pt x="16765" y="21600"/>
                      <a:pt x="10800" y="21600"/>
                    </a:cubicBezTo>
                    <a:cubicBezTo>
                      <a:pt x="4835" y="21600"/>
                      <a:pt x="0" y="20460"/>
                      <a:pt x="0" y="190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07" name="Shape 1807"/>
              <p:cNvSpPr/>
              <p:nvPr/>
            </p:nvSpPr>
            <p:spPr>
              <a:xfrm>
                <a:off x="-1" y="-1"/>
                <a:ext cx="427312" cy="196739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08" name="Shape 1808"/>
              <p:cNvSpPr/>
              <p:nvPr/>
            </p:nvSpPr>
            <p:spPr>
              <a:xfrm>
                <a:off x="-2" y="-1"/>
                <a:ext cx="427312" cy="834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46"/>
                    </a:moveTo>
                    <a:cubicBezTo>
                      <a:pt x="21600" y="3952"/>
                      <a:pt x="16765" y="5092"/>
                      <a:pt x="10800" y="5092"/>
                    </a:cubicBezTo>
                    <a:cubicBezTo>
                      <a:pt x="4835" y="5092"/>
                      <a:pt x="0" y="3952"/>
                      <a:pt x="0" y="2546"/>
                    </a:cubicBezTo>
                    <a:cubicBezTo>
                      <a:pt x="0" y="1140"/>
                      <a:pt x="4835" y="0"/>
                      <a:pt x="10800" y="0"/>
                    </a:cubicBezTo>
                    <a:cubicBezTo>
                      <a:pt x="16765" y="0"/>
                      <a:pt x="21600" y="1140"/>
                      <a:pt x="21600" y="2546"/>
                    </a:cubicBezTo>
                    <a:lnTo>
                      <a:pt x="21600" y="19054"/>
                    </a:lnTo>
                    <a:cubicBezTo>
                      <a:pt x="21600" y="20460"/>
                      <a:pt x="16765" y="21600"/>
                      <a:pt x="10800" y="21600"/>
                    </a:cubicBezTo>
                    <a:cubicBezTo>
                      <a:pt x="4835" y="21600"/>
                      <a:pt x="0" y="20460"/>
                      <a:pt x="0" y="19054"/>
                    </a:cubicBezTo>
                    <a:lnTo>
                      <a:pt x="0" y="2546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810" name="Shape 1810"/>
            <p:cNvSpPr/>
            <p:nvPr/>
          </p:nvSpPr>
          <p:spPr>
            <a:xfrm>
              <a:off x="574966" y="170216"/>
              <a:ext cx="591187" cy="614443"/>
            </a:xfrm>
            <a:prstGeom prst="rect">
              <a:avLst/>
            </a:prstGeom>
            <a:solidFill>
              <a:srgbClr val="FFC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638167" y="424060"/>
              <a:ext cx="107946" cy="106163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967598" y="252656"/>
              <a:ext cx="107947" cy="106164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965361" y="419315"/>
              <a:ext cx="107947" cy="106163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967039" y="594870"/>
              <a:ext cx="107946" cy="106163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303144" y="475658"/>
              <a:ext cx="335584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 flipH="1" flipV="1">
              <a:off x="747232" y="474472"/>
              <a:ext cx="227638" cy="415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 flipH="1">
              <a:off x="744995" y="307220"/>
              <a:ext cx="215893" cy="16547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 flipH="1" flipV="1">
              <a:off x="746673" y="474473"/>
              <a:ext cx="219808" cy="16132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362468" y="249691"/>
              <a:ext cx="295873" cy="106163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361349" y="418721"/>
              <a:ext cx="295873" cy="106164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076103" y="307814"/>
              <a:ext cx="283569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073866" y="475066"/>
              <a:ext cx="283569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075544" y="654772"/>
              <a:ext cx="28356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369200" y="582709"/>
              <a:ext cx="295873" cy="106164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PsuedoCode, Grace Hash</a:t>
            </a:r>
          </a:p>
        </p:txBody>
      </p:sp>
      <p:sp>
        <p:nvSpPr>
          <p:cNvPr id="1828" name="Shape 18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2039" indent="-312039" defTabSz="832104">
              <a:spcBef>
                <a:spcPts val="400"/>
              </a:spcBef>
              <a:defRPr sz="1820"/>
            </a:pPr>
            <a:r>
              <a:rPr dirty="0"/>
              <a:t>For Cur in {</a:t>
            </a:r>
            <a:r>
              <a:rPr dirty="0">
                <a:solidFill>
                  <a:srgbClr val="4472C4"/>
                </a:solidFill>
              </a:rPr>
              <a:t>R</a:t>
            </a:r>
            <a:r>
              <a:rPr dirty="0"/>
              <a:t>, </a:t>
            </a:r>
            <a:r>
              <a:rPr dirty="0">
                <a:solidFill>
                  <a:srgbClr val="ED7D31"/>
                </a:solidFill>
              </a:rPr>
              <a:t>S</a:t>
            </a:r>
            <a:r>
              <a:rPr dirty="0"/>
              <a:t>}</a:t>
            </a:r>
          </a:p>
          <a:p>
            <a:pPr marL="676084" lvl="1" indent="-260032" defTabSz="832104">
              <a:spcBef>
                <a:spcPts val="400"/>
              </a:spcBef>
              <a:defRPr sz="1820"/>
            </a:pPr>
            <a:r>
              <a:rPr dirty="0"/>
              <a:t>For page in Cur</a:t>
            </a:r>
            <a:endParaRPr sz="2548" dirty="0"/>
          </a:p>
          <a:p>
            <a:pPr marL="1040130" lvl="2" indent="-208026" defTabSz="832104">
              <a:spcBef>
                <a:spcPts val="300"/>
              </a:spcBef>
              <a:defRPr sz="1638"/>
            </a:pPr>
            <a:r>
              <a:rPr dirty="0"/>
              <a:t>Read page into input buffer</a:t>
            </a:r>
            <a:endParaRPr sz="2184" dirty="0"/>
          </a:p>
          <a:p>
            <a:pPr marL="1040130" lvl="2" indent="-208026" defTabSz="832104">
              <a:spcBef>
                <a:spcPts val="300"/>
              </a:spcBef>
              <a:defRPr sz="1638"/>
            </a:pPr>
            <a:r>
              <a:rPr dirty="0"/>
              <a:t>For tup on page</a:t>
            </a:r>
            <a:endParaRPr sz="2184" dirty="0"/>
          </a:p>
          <a:p>
            <a:pPr marL="1456182" lvl="3" indent="-208026" defTabSz="832104">
              <a:spcBef>
                <a:spcPts val="300"/>
              </a:spcBef>
              <a:defRPr sz="1456"/>
            </a:pPr>
            <a:r>
              <a:rPr dirty="0"/>
              <a:t>Place tup in output buf hash</a:t>
            </a:r>
            <a:r>
              <a:rPr baseline="-26879" dirty="0"/>
              <a:t>p</a:t>
            </a:r>
            <a:r>
              <a:rPr dirty="0"/>
              <a:t>(tup.joinkey)</a:t>
            </a:r>
            <a:endParaRPr sz="1820" dirty="0"/>
          </a:p>
          <a:p>
            <a:pPr marL="1456182" lvl="3" indent="-208026" defTabSz="832104">
              <a:spcBef>
                <a:spcPts val="300"/>
              </a:spcBef>
              <a:defRPr sz="1456"/>
            </a:pPr>
            <a:r>
              <a:rPr dirty="0"/>
              <a:t>If output buf full then flush to disk partition</a:t>
            </a:r>
            <a:endParaRPr sz="1820" dirty="0"/>
          </a:p>
          <a:p>
            <a:pPr marL="676084" lvl="1" indent="-260032" defTabSz="832104">
              <a:spcBef>
                <a:spcPts val="400"/>
              </a:spcBef>
              <a:defRPr sz="1820"/>
            </a:pPr>
            <a:r>
              <a:rPr dirty="0"/>
              <a:t>Flush output bufs to disk partitions</a:t>
            </a:r>
            <a:endParaRPr sz="2548" dirty="0"/>
          </a:p>
          <a:p>
            <a:pPr marL="312039" indent="-312039" defTabSz="832104">
              <a:spcBef>
                <a:spcPts val="400"/>
              </a:spcBef>
              <a:defRPr sz="1820"/>
            </a:pPr>
            <a:r>
              <a:rPr dirty="0"/>
              <a:t>For </a:t>
            </a:r>
            <a:r>
              <a:rPr i="1" dirty="0"/>
              <a:t>i</a:t>
            </a:r>
            <a:r>
              <a:rPr dirty="0"/>
              <a:t> in [0..(B-1))</a:t>
            </a:r>
          </a:p>
          <a:p>
            <a:pPr marL="676084" lvl="1" indent="-260032" defTabSz="832104">
              <a:spcBef>
                <a:spcPts val="400"/>
              </a:spcBef>
              <a:defRPr sz="1820"/>
            </a:pPr>
            <a:r>
              <a:rPr dirty="0"/>
              <a:t>For page in R</a:t>
            </a:r>
            <a:r>
              <a:rPr baseline="-26879" dirty="0"/>
              <a:t>i</a:t>
            </a:r>
          </a:p>
          <a:p>
            <a:pPr marL="1040130" lvl="2" indent="-208026" defTabSz="832104">
              <a:spcBef>
                <a:spcPts val="300"/>
              </a:spcBef>
              <a:defRPr sz="1638"/>
            </a:pPr>
            <a:r>
              <a:rPr dirty="0"/>
              <a:t>For tup on page</a:t>
            </a:r>
            <a:endParaRPr sz="2184" dirty="0"/>
          </a:p>
          <a:p>
            <a:pPr marL="1456182" lvl="3" indent="-208026" defTabSz="832104">
              <a:spcBef>
                <a:spcPts val="300"/>
              </a:spcBef>
              <a:defRPr sz="1456"/>
            </a:pPr>
            <a:r>
              <a:rPr dirty="0"/>
              <a:t>Build tup in memory hash</a:t>
            </a:r>
            <a:r>
              <a:rPr baseline="-26879" dirty="0"/>
              <a:t>r</a:t>
            </a:r>
            <a:r>
              <a:rPr dirty="0"/>
              <a:t>(tup.joinkey)</a:t>
            </a:r>
            <a:endParaRPr sz="1820" dirty="0"/>
          </a:p>
          <a:p>
            <a:pPr marL="676084" lvl="1" indent="-260032" defTabSz="832104">
              <a:spcBef>
                <a:spcPts val="400"/>
              </a:spcBef>
              <a:defRPr sz="1820"/>
            </a:pPr>
            <a:r>
              <a:rPr dirty="0"/>
              <a:t>For page in S</a:t>
            </a:r>
            <a:r>
              <a:rPr baseline="-26879" dirty="0"/>
              <a:t>i</a:t>
            </a:r>
            <a:endParaRPr sz="2548" dirty="0"/>
          </a:p>
          <a:p>
            <a:pPr marL="1040130" lvl="2" indent="-208026" defTabSz="832104">
              <a:spcBef>
                <a:spcPts val="300"/>
              </a:spcBef>
              <a:defRPr sz="1638"/>
            </a:pPr>
            <a:r>
              <a:rPr dirty="0"/>
              <a:t>For tup on page</a:t>
            </a:r>
            <a:endParaRPr sz="2184" dirty="0"/>
          </a:p>
          <a:p>
            <a:pPr marL="1456182" lvl="3" indent="-208026" defTabSz="832104">
              <a:spcBef>
                <a:spcPts val="300"/>
              </a:spcBef>
              <a:defRPr sz="1274"/>
            </a:pPr>
            <a:r>
              <a:rPr dirty="0"/>
              <a:t>Read page into input buffer</a:t>
            </a:r>
            <a:endParaRPr sz="1820" dirty="0"/>
          </a:p>
          <a:p>
            <a:pPr marL="1456182" lvl="3" indent="-208026" defTabSz="832104">
              <a:spcBef>
                <a:spcPts val="300"/>
              </a:spcBef>
              <a:defRPr sz="1274"/>
            </a:pPr>
            <a:r>
              <a:rPr dirty="0"/>
              <a:t>Probe memory hash</a:t>
            </a:r>
            <a:r>
              <a:rPr baseline="-25000" dirty="0"/>
              <a:t>r</a:t>
            </a:r>
            <a:r>
              <a:rPr dirty="0"/>
              <a:t>(tup.joinkey) for matches</a:t>
            </a:r>
            <a:endParaRPr sz="1820" dirty="0"/>
          </a:p>
          <a:p>
            <a:pPr marL="1456182" lvl="3" indent="-208026" defTabSz="832104">
              <a:spcBef>
                <a:spcPts val="300"/>
              </a:spcBef>
              <a:defRPr sz="1274"/>
            </a:pPr>
            <a:r>
              <a:rPr dirty="0"/>
              <a:t>Send all matches to output buffer</a:t>
            </a:r>
            <a:endParaRPr sz="1820" dirty="0"/>
          </a:p>
          <a:p>
            <a:pPr marL="1456182" lvl="3" indent="-208026" defTabSz="832104">
              <a:spcBef>
                <a:spcPts val="300"/>
              </a:spcBef>
              <a:defRPr sz="1274"/>
            </a:pPr>
            <a:r>
              <a:rPr dirty="0"/>
              <a:t>Flush output buffer if full</a:t>
            </a:r>
          </a:p>
        </p:txBody>
      </p:sp>
      <p:grpSp>
        <p:nvGrpSpPr>
          <p:cNvPr id="1852" name="Group 1852"/>
          <p:cNvGrpSpPr/>
          <p:nvPr/>
        </p:nvGrpSpPr>
        <p:grpSpPr>
          <a:xfrm>
            <a:off x="6934199" y="1447800"/>
            <a:ext cx="1730493" cy="803163"/>
            <a:chOff x="0" y="0"/>
            <a:chExt cx="1730492" cy="803162"/>
          </a:xfrm>
        </p:grpSpPr>
        <p:grpSp>
          <p:nvGrpSpPr>
            <p:cNvPr id="1832" name="Group 1832"/>
            <p:cNvGrpSpPr/>
            <p:nvPr/>
          </p:nvGrpSpPr>
          <p:grpSpPr>
            <a:xfrm>
              <a:off x="0" y="16220"/>
              <a:ext cx="427312" cy="786943"/>
              <a:chOff x="-1" y="0"/>
              <a:chExt cx="427311" cy="786941"/>
            </a:xfrm>
          </p:grpSpPr>
          <p:sp>
            <p:nvSpPr>
              <p:cNvPr id="1829" name="Shape 1829"/>
              <p:cNvSpPr/>
              <p:nvPr/>
            </p:nvSpPr>
            <p:spPr>
              <a:xfrm>
                <a:off x="-2" y="0"/>
                <a:ext cx="427313" cy="786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30" name="Shape 1830"/>
              <p:cNvSpPr/>
              <p:nvPr/>
            </p:nvSpPr>
            <p:spPr>
              <a:xfrm>
                <a:off x="-1" y="0"/>
                <a:ext cx="427312" cy="196739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31" name="Shape 1831"/>
              <p:cNvSpPr/>
              <p:nvPr/>
            </p:nvSpPr>
            <p:spPr>
              <a:xfrm>
                <a:off x="-2" y="0"/>
                <a:ext cx="427312" cy="786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grpSp>
          <p:nvGrpSpPr>
            <p:cNvPr id="1836" name="Group 1836"/>
            <p:cNvGrpSpPr/>
            <p:nvPr/>
          </p:nvGrpSpPr>
          <p:grpSpPr>
            <a:xfrm>
              <a:off x="1303181" y="0"/>
              <a:ext cx="427312" cy="786943"/>
              <a:chOff x="-1" y="0"/>
              <a:chExt cx="427311" cy="786942"/>
            </a:xfrm>
          </p:grpSpPr>
          <p:sp>
            <p:nvSpPr>
              <p:cNvPr id="1833" name="Shape 1833"/>
              <p:cNvSpPr/>
              <p:nvPr/>
            </p:nvSpPr>
            <p:spPr>
              <a:xfrm>
                <a:off x="-2" y="-1"/>
                <a:ext cx="427313" cy="786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34" name="Shape 1834"/>
              <p:cNvSpPr/>
              <p:nvPr/>
            </p:nvSpPr>
            <p:spPr>
              <a:xfrm>
                <a:off x="-1" y="-1"/>
                <a:ext cx="427312" cy="196739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35" name="Shape 1835"/>
              <p:cNvSpPr/>
              <p:nvPr/>
            </p:nvSpPr>
            <p:spPr>
              <a:xfrm>
                <a:off x="-2" y="-1"/>
                <a:ext cx="427312" cy="786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837" name="Shape 1837"/>
            <p:cNvSpPr/>
            <p:nvPr/>
          </p:nvSpPr>
          <p:spPr>
            <a:xfrm>
              <a:off x="574966" y="160520"/>
              <a:ext cx="591187" cy="579441"/>
            </a:xfrm>
            <a:prstGeom prst="rect">
              <a:avLst/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8168" y="399903"/>
              <a:ext cx="107946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967599" y="238264"/>
              <a:ext cx="107947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x="965362" y="395429"/>
              <a:ext cx="107947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41" name="Shape 1841"/>
            <p:cNvSpPr/>
            <p:nvPr/>
          </p:nvSpPr>
          <p:spPr>
            <a:xfrm>
              <a:off x="967040" y="560983"/>
              <a:ext cx="107946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42" name="Shape 1842"/>
            <p:cNvSpPr/>
            <p:nvPr/>
          </p:nvSpPr>
          <p:spPr>
            <a:xfrm>
              <a:off x="303144" y="448562"/>
              <a:ext cx="335584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3" name="Shape 1843"/>
            <p:cNvSpPr/>
            <p:nvPr/>
          </p:nvSpPr>
          <p:spPr>
            <a:xfrm flipH="1" flipV="1">
              <a:off x="747233" y="447444"/>
              <a:ext cx="227638" cy="391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 flipH="1">
              <a:off x="744996" y="289720"/>
              <a:ext cx="215892" cy="15604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 flipH="1" flipV="1">
              <a:off x="746674" y="447444"/>
              <a:ext cx="219807" cy="15213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1362469" y="235467"/>
              <a:ext cx="295873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1361350" y="394869"/>
              <a:ext cx="295873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1360231" y="569932"/>
              <a:ext cx="295873" cy="100116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1076104" y="290279"/>
              <a:ext cx="283569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1073867" y="448003"/>
              <a:ext cx="283569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1075545" y="617473"/>
              <a:ext cx="28356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76" name="Group 1876"/>
          <p:cNvGrpSpPr/>
          <p:nvPr/>
        </p:nvGrpSpPr>
        <p:grpSpPr>
          <a:xfrm>
            <a:off x="6934198" y="2269977"/>
            <a:ext cx="1730494" cy="851680"/>
            <a:chOff x="-1" y="0"/>
            <a:chExt cx="1730492" cy="851678"/>
          </a:xfrm>
        </p:grpSpPr>
        <p:grpSp>
          <p:nvGrpSpPr>
            <p:cNvPr id="1856" name="Group 1856"/>
            <p:cNvGrpSpPr/>
            <p:nvPr/>
          </p:nvGrpSpPr>
          <p:grpSpPr>
            <a:xfrm>
              <a:off x="-2" y="17199"/>
              <a:ext cx="427312" cy="834480"/>
              <a:chOff x="-1" y="0"/>
              <a:chExt cx="427311" cy="834479"/>
            </a:xfrm>
          </p:grpSpPr>
          <p:sp>
            <p:nvSpPr>
              <p:cNvPr id="1853" name="Shape 1853"/>
              <p:cNvSpPr/>
              <p:nvPr/>
            </p:nvSpPr>
            <p:spPr>
              <a:xfrm>
                <a:off x="-2" y="-1"/>
                <a:ext cx="427313" cy="834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546"/>
                    </a:moveTo>
                    <a:cubicBezTo>
                      <a:pt x="0" y="1140"/>
                      <a:pt x="4835" y="0"/>
                      <a:pt x="10800" y="0"/>
                    </a:cubicBezTo>
                    <a:cubicBezTo>
                      <a:pt x="16765" y="0"/>
                      <a:pt x="21600" y="1140"/>
                      <a:pt x="21600" y="2546"/>
                    </a:cubicBezTo>
                    <a:lnTo>
                      <a:pt x="21600" y="19054"/>
                    </a:lnTo>
                    <a:cubicBezTo>
                      <a:pt x="21600" y="20460"/>
                      <a:pt x="16765" y="21600"/>
                      <a:pt x="10800" y="21600"/>
                    </a:cubicBezTo>
                    <a:cubicBezTo>
                      <a:pt x="4835" y="21600"/>
                      <a:pt x="0" y="20460"/>
                      <a:pt x="0" y="190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54" name="Shape 1854"/>
              <p:cNvSpPr/>
              <p:nvPr/>
            </p:nvSpPr>
            <p:spPr>
              <a:xfrm>
                <a:off x="-1" y="-1"/>
                <a:ext cx="427312" cy="196739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55" name="Shape 1855"/>
              <p:cNvSpPr/>
              <p:nvPr/>
            </p:nvSpPr>
            <p:spPr>
              <a:xfrm>
                <a:off x="-2" y="-1"/>
                <a:ext cx="427312" cy="834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46"/>
                    </a:moveTo>
                    <a:cubicBezTo>
                      <a:pt x="21600" y="3952"/>
                      <a:pt x="16765" y="5092"/>
                      <a:pt x="10800" y="5092"/>
                    </a:cubicBezTo>
                    <a:cubicBezTo>
                      <a:pt x="4835" y="5092"/>
                      <a:pt x="0" y="3952"/>
                      <a:pt x="0" y="2546"/>
                    </a:cubicBezTo>
                    <a:cubicBezTo>
                      <a:pt x="0" y="1140"/>
                      <a:pt x="4835" y="0"/>
                      <a:pt x="10800" y="0"/>
                    </a:cubicBezTo>
                    <a:cubicBezTo>
                      <a:pt x="16765" y="0"/>
                      <a:pt x="21600" y="1140"/>
                      <a:pt x="21600" y="2546"/>
                    </a:cubicBezTo>
                    <a:lnTo>
                      <a:pt x="21600" y="19054"/>
                    </a:lnTo>
                    <a:cubicBezTo>
                      <a:pt x="21600" y="20460"/>
                      <a:pt x="16765" y="21600"/>
                      <a:pt x="10800" y="21600"/>
                    </a:cubicBezTo>
                    <a:cubicBezTo>
                      <a:pt x="4835" y="21600"/>
                      <a:pt x="0" y="20460"/>
                      <a:pt x="0" y="19054"/>
                    </a:cubicBezTo>
                    <a:lnTo>
                      <a:pt x="0" y="2546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grpSp>
          <p:nvGrpSpPr>
            <p:cNvPr id="1860" name="Group 1860"/>
            <p:cNvGrpSpPr/>
            <p:nvPr/>
          </p:nvGrpSpPr>
          <p:grpSpPr>
            <a:xfrm>
              <a:off x="1303180" y="0"/>
              <a:ext cx="427312" cy="834480"/>
              <a:chOff x="-1" y="0"/>
              <a:chExt cx="427311" cy="834479"/>
            </a:xfrm>
          </p:grpSpPr>
          <p:sp>
            <p:nvSpPr>
              <p:cNvPr id="1857" name="Shape 1857"/>
              <p:cNvSpPr/>
              <p:nvPr/>
            </p:nvSpPr>
            <p:spPr>
              <a:xfrm>
                <a:off x="-2" y="-1"/>
                <a:ext cx="427313" cy="834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546"/>
                    </a:moveTo>
                    <a:cubicBezTo>
                      <a:pt x="0" y="1140"/>
                      <a:pt x="4835" y="0"/>
                      <a:pt x="10800" y="0"/>
                    </a:cubicBezTo>
                    <a:cubicBezTo>
                      <a:pt x="16765" y="0"/>
                      <a:pt x="21600" y="1140"/>
                      <a:pt x="21600" y="2546"/>
                    </a:cubicBezTo>
                    <a:lnTo>
                      <a:pt x="21600" y="19054"/>
                    </a:lnTo>
                    <a:cubicBezTo>
                      <a:pt x="21600" y="20460"/>
                      <a:pt x="16765" y="21600"/>
                      <a:pt x="10800" y="21600"/>
                    </a:cubicBezTo>
                    <a:cubicBezTo>
                      <a:pt x="4835" y="21600"/>
                      <a:pt x="0" y="20460"/>
                      <a:pt x="0" y="19054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58" name="Shape 1858"/>
              <p:cNvSpPr/>
              <p:nvPr/>
            </p:nvSpPr>
            <p:spPr>
              <a:xfrm>
                <a:off x="-1" y="-1"/>
                <a:ext cx="427312" cy="196739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59" name="Shape 1859"/>
              <p:cNvSpPr/>
              <p:nvPr/>
            </p:nvSpPr>
            <p:spPr>
              <a:xfrm>
                <a:off x="-2" y="-1"/>
                <a:ext cx="427312" cy="834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46"/>
                    </a:moveTo>
                    <a:cubicBezTo>
                      <a:pt x="21600" y="3952"/>
                      <a:pt x="16765" y="5092"/>
                      <a:pt x="10800" y="5092"/>
                    </a:cubicBezTo>
                    <a:cubicBezTo>
                      <a:pt x="4835" y="5092"/>
                      <a:pt x="0" y="3952"/>
                      <a:pt x="0" y="2546"/>
                    </a:cubicBezTo>
                    <a:cubicBezTo>
                      <a:pt x="0" y="1140"/>
                      <a:pt x="4835" y="0"/>
                      <a:pt x="10800" y="0"/>
                    </a:cubicBezTo>
                    <a:cubicBezTo>
                      <a:pt x="16765" y="0"/>
                      <a:pt x="21600" y="1140"/>
                      <a:pt x="21600" y="2546"/>
                    </a:cubicBezTo>
                    <a:lnTo>
                      <a:pt x="21600" y="19054"/>
                    </a:lnTo>
                    <a:cubicBezTo>
                      <a:pt x="21600" y="20460"/>
                      <a:pt x="16765" y="21600"/>
                      <a:pt x="10800" y="21600"/>
                    </a:cubicBezTo>
                    <a:cubicBezTo>
                      <a:pt x="4835" y="21600"/>
                      <a:pt x="0" y="20460"/>
                      <a:pt x="0" y="19054"/>
                    </a:cubicBezTo>
                    <a:lnTo>
                      <a:pt x="0" y="2546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861" name="Shape 1861"/>
            <p:cNvSpPr/>
            <p:nvPr/>
          </p:nvSpPr>
          <p:spPr>
            <a:xfrm>
              <a:off x="574966" y="170216"/>
              <a:ext cx="591187" cy="614443"/>
            </a:xfrm>
            <a:prstGeom prst="rect">
              <a:avLst/>
            </a:prstGeom>
            <a:solidFill>
              <a:srgbClr val="FFC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638167" y="424060"/>
              <a:ext cx="107946" cy="106163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967598" y="252656"/>
              <a:ext cx="107947" cy="106164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965361" y="419315"/>
              <a:ext cx="107947" cy="106163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967039" y="594870"/>
              <a:ext cx="107946" cy="106163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303144" y="475658"/>
              <a:ext cx="335584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 flipH="1" flipV="1">
              <a:off x="747232" y="474472"/>
              <a:ext cx="227638" cy="415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 flipH="1">
              <a:off x="744995" y="307220"/>
              <a:ext cx="215893" cy="16547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 flipH="1" flipV="1">
              <a:off x="746673" y="474473"/>
              <a:ext cx="219808" cy="16132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1362468" y="249691"/>
              <a:ext cx="295873" cy="106163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1361349" y="418721"/>
              <a:ext cx="295873" cy="106164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1076103" y="307814"/>
              <a:ext cx="283569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1073866" y="475066"/>
              <a:ext cx="283569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1075544" y="654772"/>
              <a:ext cx="28356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1369200" y="582709"/>
              <a:ext cx="295873" cy="106164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grpSp>
        <p:nvGrpSpPr>
          <p:cNvPr id="1888" name="Group 1888"/>
          <p:cNvGrpSpPr/>
          <p:nvPr/>
        </p:nvGrpSpPr>
        <p:grpSpPr>
          <a:xfrm>
            <a:off x="7614728" y="4775668"/>
            <a:ext cx="1334337" cy="893156"/>
            <a:chOff x="0" y="0"/>
            <a:chExt cx="1334336" cy="893154"/>
          </a:xfrm>
        </p:grpSpPr>
        <p:grpSp>
          <p:nvGrpSpPr>
            <p:cNvPr id="1880" name="Group 1880"/>
            <p:cNvGrpSpPr/>
            <p:nvPr/>
          </p:nvGrpSpPr>
          <p:grpSpPr>
            <a:xfrm>
              <a:off x="849354" y="-1"/>
              <a:ext cx="484983" cy="893156"/>
              <a:chOff x="0" y="0"/>
              <a:chExt cx="484982" cy="893154"/>
            </a:xfrm>
          </p:grpSpPr>
          <p:sp>
            <p:nvSpPr>
              <p:cNvPr id="1877" name="Shape 1877"/>
              <p:cNvSpPr/>
              <p:nvPr/>
            </p:nvSpPr>
            <p:spPr>
              <a:xfrm>
                <a:off x="-1" y="0"/>
                <a:ext cx="484984" cy="893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78" name="Shape 1878"/>
              <p:cNvSpPr/>
              <p:nvPr/>
            </p:nvSpPr>
            <p:spPr>
              <a:xfrm>
                <a:off x="-1" y="-1"/>
                <a:ext cx="484984" cy="223291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79" name="Shape 1879"/>
              <p:cNvSpPr/>
              <p:nvPr/>
            </p:nvSpPr>
            <p:spPr>
              <a:xfrm>
                <a:off x="-1" y="0"/>
                <a:ext cx="484984" cy="893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881" name="Shape 1881"/>
            <p:cNvSpPr/>
            <p:nvPr/>
          </p:nvSpPr>
          <p:spPr>
            <a:xfrm>
              <a:off x="-1" y="163776"/>
              <a:ext cx="670978" cy="657647"/>
            </a:xfrm>
            <a:prstGeom prst="rect">
              <a:avLst/>
            </a:prstGeom>
            <a:solidFill>
              <a:srgbClr val="5B9BD5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73000" y="232334"/>
              <a:ext cx="540211" cy="4183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 flipH="1">
              <a:off x="571087" y="432929"/>
              <a:ext cx="342382" cy="31890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73000" y="695285"/>
              <a:ext cx="122516" cy="1136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474048" y="695285"/>
              <a:ext cx="122516" cy="11362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 flipV="1">
              <a:off x="136228" y="650664"/>
              <a:ext cx="107747" cy="44622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 flipH="1" flipV="1">
              <a:off x="454245" y="650664"/>
              <a:ext cx="81062" cy="44622"/>
            </a:xfrm>
            <a:prstGeom prst="line">
              <a:avLst/>
            </a:prstGeom>
            <a:solidFill>
              <a:srgbClr val="3366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92" name="Group 1892"/>
          <p:cNvGrpSpPr/>
          <p:nvPr/>
        </p:nvGrpSpPr>
        <p:grpSpPr>
          <a:xfrm>
            <a:off x="6857998" y="5145375"/>
            <a:ext cx="486183" cy="895360"/>
            <a:chOff x="-1" y="0"/>
            <a:chExt cx="486181" cy="895359"/>
          </a:xfrm>
        </p:grpSpPr>
        <p:sp>
          <p:nvSpPr>
            <p:cNvPr id="1889" name="Shape 1889"/>
            <p:cNvSpPr/>
            <p:nvPr/>
          </p:nvSpPr>
          <p:spPr>
            <a:xfrm>
              <a:off x="-1" y="-1"/>
              <a:ext cx="486181" cy="895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-1" y="-1"/>
              <a:ext cx="486182" cy="22384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-2" y="-1"/>
              <a:ext cx="486182" cy="895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sp>
        <p:nvSpPr>
          <p:cNvPr id="1893" name="Shape 1893"/>
          <p:cNvSpPr/>
          <p:nvPr/>
        </p:nvSpPr>
        <p:spPr>
          <a:xfrm>
            <a:off x="6931834" y="5413283"/>
            <a:ext cx="336636" cy="113909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894" name="Shape 1894"/>
          <p:cNvSpPr/>
          <p:nvPr/>
        </p:nvSpPr>
        <p:spPr>
          <a:xfrm>
            <a:off x="6930562" y="5594646"/>
            <a:ext cx="336636" cy="113910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sp>
        <p:nvSpPr>
          <p:cNvPr id="1895" name="Shape 1895"/>
          <p:cNvSpPr/>
          <p:nvPr/>
        </p:nvSpPr>
        <p:spPr>
          <a:xfrm>
            <a:off x="6929288" y="5793826"/>
            <a:ext cx="336636" cy="113909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800">
                <a:solidFill>
                  <a:srgbClr val="CF0E30"/>
                </a:solidFill>
              </a:defRPr>
            </a:pPr>
            <a:endParaRPr/>
          </a:p>
        </p:txBody>
      </p:sp>
      <p:grpSp>
        <p:nvGrpSpPr>
          <p:cNvPr id="1903" name="Group 1903"/>
          <p:cNvGrpSpPr/>
          <p:nvPr/>
        </p:nvGrpSpPr>
        <p:grpSpPr>
          <a:xfrm>
            <a:off x="6854514" y="4240129"/>
            <a:ext cx="486182" cy="895360"/>
            <a:chOff x="-1" y="0"/>
            <a:chExt cx="486181" cy="895359"/>
          </a:xfrm>
        </p:grpSpPr>
        <p:grpSp>
          <p:nvGrpSpPr>
            <p:cNvPr id="1899" name="Group 1899"/>
            <p:cNvGrpSpPr/>
            <p:nvPr/>
          </p:nvGrpSpPr>
          <p:grpSpPr>
            <a:xfrm>
              <a:off x="-2" y="-1"/>
              <a:ext cx="486183" cy="895361"/>
              <a:chOff x="-1" y="0"/>
              <a:chExt cx="486181" cy="895359"/>
            </a:xfrm>
          </p:grpSpPr>
          <p:sp>
            <p:nvSpPr>
              <p:cNvPr id="1896" name="Shape 1896"/>
              <p:cNvSpPr/>
              <p:nvPr/>
            </p:nvSpPr>
            <p:spPr>
              <a:xfrm>
                <a:off x="-1" y="-1"/>
                <a:ext cx="486181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97" name="Shape 1897"/>
              <p:cNvSpPr/>
              <p:nvPr/>
            </p:nvSpPr>
            <p:spPr>
              <a:xfrm>
                <a:off x="-1" y="-1"/>
                <a:ext cx="486182" cy="223843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  <p:sp>
            <p:nvSpPr>
              <p:cNvPr id="1898" name="Shape 1898"/>
              <p:cNvSpPr/>
              <p:nvPr/>
            </p:nvSpPr>
            <p:spPr>
              <a:xfrm>
                <a:off x="-2" y="-1"/>
                <a:ext cx="486182" cy="895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CF0E30"/>
                    </a:solidFill>
                  </a:defRPr>
                </a:pPr>
                <a:endParaRPr/>
              </a:p>
            </p:txBody>
          </p:sp>
        </p:grpSp>
        <p:sp>
          <p:nvSpPr>
            <p:cNvPr id="1900" name="Shape 1900"/>
            <p:cNvSpPr/>
            <p:nvPr/>
          </p:nvSpPr>
          <p:spPr>
            <a:xfrm>
              <a:off x="67453" y="267907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66182" y="449271"/>
              <a:ext cx="336636" cy="113910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64908" y="648451"/>
              <a:ext cx="336636" cy="113909"/>
            </a:xfrm>
            <a:prstGeom prst="rect">
              <a:avLst/>
            </a:prstGeom>
            <a:solidFill>
              <a:srgbClr val="8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CF0E30"/>
                  </a:solidFill>
                </a:defRPr>
              </a:pPr>
              <a:endParaRPr/>
            </a:p>
          </p:txBody>
        </p:sp>
      </p:grpSp>
      <p:sp>
        <p:nvSpPr>
          <p:cNvPr id="1904" name="Shape 1904"/>
          <p:cNvSpPr/>
          <p:nvPr/>
        </p:nvSpPr>
        <p:spPr>
          <a:xfrm>
            <a:off x="7256060" y="4637554"/>
            <a:ext cx="554186" cy="571044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05" name="Shape 1905"/>
          <p:cNvSpPr/>
          <p:nvPr/>
        </p:nvSpPr>
        <p:spPr>
          <a:xfrm>
            <a:off x="7259545" y="5508249"/>
            <a:ext cx="491413" cy="2006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0" name="Group 1910"/>
          <p:cNvGrpSpPr/>
          <p:nvPr/>
        </p:nvGrpSpPr>
        <p:grpSpPr>
          <a:xfrm>
            <a:off x="122889" y="1600199"/>
            <a:ext cx="1972268" cy="3576772"/>
            <a:chOff x="0" y="0"/>
            <a:chExt cx="1972266" cy="3576770"/>
          </a:xfrm>
        </p:grpSpPr>
        <p:sp>
          <p:nvSpPr>
            <p:cNvPr id="1907" name="Shape 1907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914" name="Group 1914"/>
          <p:cNvGrpSpPr/>
          <p:nvPr/>
        </p:nvGrpSpPr>
        <p:grpSpPr>
          <a:xfrm>
            <a:off x="5050890" y="1823168"/>
            <a:ext cx="983768" cy="3153735"/>
            <a:chOff x="0" y="0"/>
            <a:chExt cx="983766" cy="3153733"/>
          </a:xfrm>
        </p:grpSpPr>
        <p:sp>
          <p:nvSpPr>
            <p:cNvPr id="1911" name="Shape 1911"/>
            <p:cNvSpPr/>
            <p:nvPr/>
          </p:nvSpPr>
          <p:spPr>
            <a:xfrm>
              <a:off x="0" y="-1"/>
              <a:ext cx="880314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B-1 Buffers</a:t>
              </a: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0" y="275393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0" y="1824896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917" name="Group 1917"/>
          <p:cNvGrpSpPr/>
          <p:nvPr/>
        </p:nvGrpSpPr>
        <p:grpSpPr>
          <a:xfrm>
            <a:off x="3063383" y="2607056"/>
            <a:ext cx="983768" cy="1585960"/>
            <a:chOff x="0" y="0"/>
            <a:chExt cx="983766" cy="1585959"/>
          </a:xfrm>
        </p:grpSpPr>
        <p:sp>
          <p:nvSpPr>
            <p:cNvPr id="1915" name="Shape 1915"/>
            <p:cNvSpPr/>
            <p:nvPr/>
          </p:nvSpPr>
          <p:spPr>
            <a:xfrm>
              <a:off x="0" y="257121"/>
              <a:ext cx="983767" cy="1328839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102900" y="-1"/>
              <a:ext cx="64043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1921" name="Group 1921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1918" name="Shape 1918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922" name="Shape 19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grpSp>
        <p:nvGrpSpPr>
          <p:cNvPr id="1939" name="Group 1939"/>
          <p:cNvGrpSpPr/>
          <p:nvPr/>
        </p:nvGrpSpPr>
        <p:grpSpPr>
          <a:xfrm>
            <a:off x="1199713" y="2391549"/>
            <a:ext cx="674235" cy="1074171"/>
            <a:chOff x="0" y="0"/>
            <a:chExt cx="674233" cy="1074170"/>
          </a:xfrm>
        </p:grpSpPr>
        <p:grpSp>
          <p:nvGrpSpPr>
            <p:cNvPr id="1926" name="Group 1926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1923" name="Shape 1923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24" name="Shape 1924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25" name="Shape 1925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29" name="Group 1929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1927" name="Shape 192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28" name="Shape 192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32" name="Group 1932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1930" name="Shape 193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31" name="Shape 193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35" name="Group 1935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1933" name="Shape 193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34" name="Shape 193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38" name="Group 1938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1936" name="Shape 193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37" name="Shape 193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956" name="Group 1956"/>
          <p:cNvGrpSpPr/>
          <p:nvPr/>
        </p:nvGrpSpPr>
        <p:grpSpPr>
          <a:xfrm>
            <a:off x="1199713" y="3648845"/>
            <a:ext cx="674235" cy="1074172"/>
            <a:chOff x="0" y="0"/>
            <a:chExt cx="674233" cy="1074170"/>
          </a:xfrm>
        </p:grpSpPr>
        <p:grpSp>
          <p:nvGrpSpPr>
            <p:cNvPr id="1943" name="Group 1943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1940" name="Shape 1940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1" name="Shape 1941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2" name="Shape 194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46" name="Group 1946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1944" name="Shape 194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5" name="Shape 194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49" name="Group 1949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1947" name="Shape 194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8" name="Shape 194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52" name="Group 1952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1950" name="Shape 195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1" name="Shape 195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55" name="Group 1955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1953" name="Shape 195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4" name="Shape 195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973" name="Group 1973"/>
          <p:cNvGrpSpPr/>
          <p:nvPr/>
        </p:nvGrpSpPr>
        <p:grpSpPr>
          <a:xfrm>
            <a:off x="331924" y="3643560"/>
            <a:ext cx="674235" cy="1074172"/>
            <a:chOff x="0" y="0"/>
            <a:chExt cx="674233" cy="1074170"/>
          </a:xfrm>
        </p:grpSpPr>
        <p:grpSp>
          <p:nvGrpSpPr>
            <p:cNvPr id="1960" name="Group 1960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1957" name="Shape 1957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8" name="Shape 1958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9" name="Shape 195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63" name="Group 1963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1961" name="Shape 196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62" name="Shape 196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66" name="Group 1966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1964" name="Shape 196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65" name="Shape 196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69" name="Group 1969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1967" name="Shape 196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68" name="Shape 196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72" name="Group 1972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1970" name="Shape 197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71" name="Shape 197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990" name="Group 1990"/>
          <p:cNvGrpSpPr/>
          <p:nvPr/>
        </p:nvGrpSpPr>
        <p:grpSpPr>
          <a:xfrm>
            <a:off x="331924" y="2391549"/>
            <a:ext cx="674235" cy="1074171"/>
            <a:chOff x="0" y="0"/>
            <a:chExt cx="674233" cy="1074170"/>
          </a:xfrm>
        </p:grpSpPr>
        <p:grpSp>
          <p:nvGrpSpPr>
            <p:cNvPr id="1977" name="Group 1977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1974" name="Shape 197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75" name="Shape 1975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76" name="Shape 197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80" name="Group 1980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1978" name="Shape 197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79" name="Shape 197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83" name="Group 1983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1981" name="Shape 198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82" name="Shape 198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86" name="Group 1986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1984" name="Shape 198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85" name="Shape 198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89" name="Group 1989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1987" name="Shape 198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88" name="Shape 198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991" name="Shape 1991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1992" name="Shape 1992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1993" name="Shape 1993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1994" name="Shape 1994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1346 0.086342" pathEditMode="relative">
                                      <p:cBhvr>
                                        <p:cTn id="6" dur="750" fill="hold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9" name="Group 1999"/>
          <p:cNvGrpSpPr/>
          <p:nvPr/>
        </p:nvGrpSpPr>
        <p:grpSpPr>
          <a:xfrm>
            <a:off x="122889" y="1600199"/>
            <a:ext cx="1972268" cy="3576772"/>
            <a:chOff x="0" y="0"/>
            <a:chExt cx="1972266" cy="3576770"/>
          </a:xfrm>
        </p:grpSpPr>
        <p:sp>
          <p:nvSpPr>
            <p:cNvPr id="1996" name="Shape 199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03" name="Group 2003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2000" name="Shape 200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07" name="Group 2007"/>
          <p:cNvGrpSpPr/>
          <p:nvPr/>
        </p:nvGrpSpPr>
        <p:grpSpPr>
          <a:xfrm>
            <a:off x="5050890" y="1823168"/>
            <a:ext cx="983768" cy="3153735"/>
            <a:chOff x="0" y="0"/>
            <a:chExt cx="983766" cy="3153733"/>
          </a:xfrm>
        </p:grpSpPr>
        <p:sp>
          <p:nvSpPr>
            <p:cNvPr id="2004" name="Shape 2004"/>
            <p:cNvSpPr/>
            <p:nvPr/>
          </p:nvSpPr>
          <p:spPr>
            <a:xfrm>
              <a:off x="0" y="-1"/>
              <a:ext cx="880314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B-1 Buffers</a:t>
              </a: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0" y="275393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0" y="1824896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10" name="Group 2010"/>
          <p:cNvGrpSpPr/>
          <p:nvPr/>
        </p:nvGrpSpPr>
        <p:grpSpPr>
          <a:xfrm>
            <a:off x="3063383" y="2607056"/>
            <a:ext cx="983768" cy="1585960"/>
            <a:chOff x="0" y="0"/>
            <a:chExt cx="983766" cy="1585959"/>
          </a:xfrm>
        </p:grpSpPr>
        <p:sp>
          <p:nvSpPr>
            <p:cNvPr id="2008" name="Shape 2008"/>
            <p:cNvSpPr/>
            <p:nvPr/>
          </p:nvSpPr>
          <p:spPr>
            <a:xfrm>
              <a:off x="0" y="257121"/>
              <a:ext cx="983767" cy="1328839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02900" y="-1"/>
              <a:ext cx="64043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sp>
        <p:nvSpPr>
          <p:cNvPr id="2011" name="Shape 20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grpSp>
        <p:nvGrpSpPr>
          <p:cNvPr id="2028" name="Group 2028"/>
          <p:cNvGrpSpPr/>
          <p:nvPr/>
        </p:nvGrpSpPr>
        <p:grpSpPr>
          <a:xfrm>
            <a:off x="1199713" y="3648845"/>
            <a:ext cx="674235" cy="1074172"/>
            <a:chOff x="0" y="0"/>
            <a:chExt cx="674233" cy="1074170"/>
          </a:xfrm>
        </p:grpSpPr>
        <p:grpSp>
          <p:nvGrpSpPr>
            <p:cNvPr id="2015" name="Group 2015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012" name="Shape 201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13" name="Shape 2013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14" name="Shape 201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18" name="Group 2018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2016" name="Shape 201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17" name="Shape 201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21" name="Group 2021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2019" name="Shape 201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20" name="Shape 202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24" name="Group 2024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2022" name="Shape 202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23" name="Shape 202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27" name="Group 2027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2025" name="Shape 202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26" name="Shape 202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045" name="Group 2045"/>
          <p:cNvGrpSpPr/>
          <p:nvPr/>
        </p:nvGrpSpPr>
        <p:grpSpPr>
          <a:xfrm>
            <a:off x="331924" y="3643560"/>
            <a:ext cx="674235" cy="1074172"/>
            <a:chOff x="0" y="0"/>
            <a:chExt cx="674233" cy="1074170"/>
          </a:xfrm>
        </p:grpSpPr>
        <p:grpSp>
          <p:nvGrpSpPr>
            <p:cNvPr id="2032" name="Group 2032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029" name="Shape 202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30" name="Shape 2030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31" name="Shape 2031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35" name="Group 2035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2033" name="Shape 203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34" name="Shape 203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38" name="Group 2038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2036" name="Shape 203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37" name="Shape 203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41" name="Group 2041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2039" name="Shape 203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40" name="Shape 204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44" name="Group 2044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2042" name="Shape 204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43" name="Shape 204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062" name="Group 2062"/>
          <p:cNvGrpSpPr/>
          <p:nvPr/>
        </p:nvGrpSpPr>
        <p:grpSpPr>
          <a:xfrm>
            <a:off x="331924" y="2391549"/>
            <a:ext cx="674235" cy="1074171"/>
            <a:chOff x="0" y="0"/>
            <a:chExt cx="674233" cy="1074170"/>
          </a:xfrm>
        </p:grpSpPr>
        <p:grpSp>
          <p:nvGrpSpPr>
            <p:cNvPr id="2049" name="Group 2049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046" name="Shape 204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47" name="Shape 2047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48" name="Shape 2048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52" name="Group 2052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2050" name="Shape 205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51" name="Shape 205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55" name="Group 2055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2053" name="Shape 205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54" name="Shape 205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58" name="Group 2058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2056" name="Shape 205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57" name="Shape 205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61" name="Group 2061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2059" name="Shape 205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60" name="Shape 206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63" name="Shape 2063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2064" name="Shape 2064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grpSp>
        <p:nvGrpSpPr>
          <p:cNvPr id="2068" name="Group 2068"/>
          <p:cNvGrpSpPr/>
          <p:nvPr/>
        </p:nvGrpSpPr>
        <p:grpSpPr>
          <a:xfrm>
            <a:off x="3211845" y="2985527"/>
            <a:ext cx="674235" cy="1074172"/>
            <a:chOff x="0" y="0"/>
            <a:chExt cx="674234" cy="1074170"/>
          </a:xfrm>
        </p:grpSpPr>
        <p:sp>
          <p:nvSpPr>
            <p:cNvPr id="2065" name="Shape 2065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72" name="Group 2072"/>
          <p:cNvGrpSpPr/>
          <p:nvPr/>
        </p:nvGrpSpPr>
        <p:grpSpPr>
          <a:xfrm>
            <a:off x="5212695" y="2200075"/>
            <a:ext cx="674235" cy="1074171"/>
            <a:chOff x="0" y="0"/>
            <a:chExt cx="674234" cy="1074170"/>
          </a:xfrm>
        </p:grpSpPr>
        <p:sp>
          <p:nvSpPr>
            <p:cNvPr id="2069" name="Shape 2069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76" name="Group 2076"/>
          <p:cNvGrpSpPr/>
          <p:nvPr/>
        </p:nvGrpSpPr>
        <p:grpSpPr>
          <a:xfrm>
            <a:off x="5212695" y="3779389"/>
            <a:ext cx="674235" cy="1074172"/>
            <a:chOff x="0" y="0"/>
            <a:chExt cx="674234" cy="1074170"/>
          </a:xfrm>
        </p:grpSpPr>
        <p:sp>
          <p:nvSpPr>
            <p:cNvPr id="2073" name="Shape 2073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79" name="Group 2079"/>
          <p:cNvGrpSpPr/>
          <p:nvPr/>
        </p:nvGrpSpPr>
        <p:grpSpPr>
          <a:xfrm>
            <a:off x="5263684" y="2248484"/>
            <a:ext cx="558179" cy="155745"/>
            <a:chOff x="0" y="0"/>
            <a:chExt cx="558178" cy="155744"/>
          </a:xfrm>
        </p:grpSpPr>
        <p:sp>
          <p:nvSpPr>
            <p:cNvPr id="2077" name="Shape 2077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82" name="Group 2082"/>
          <p:cNvGrpSpPr/>
          <p:nvPr/>
        </p:nvGrpSpPr>
        <p:grpSpPr>
          <a:xfrm>
            <a:off x="5271256" y="3835077"/>
            <a:ext cx="558179" cy="155745"/>
            <a:chOff x="0" y="0"/>
            <a:chExt cx="558178" cy="155744"/>
          </a:xfrm>
        </p:grpSpPr>
        <p:sp>
          <p:nvSpPr>
            <p:cNvPr id="2080" name="Shape 208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85" name="Group 2085"/>
          <p:cNvGrpSpPr/>
          <p:nvPr/>
        </p:nvGrpSpPr>
        <p:grpSpPr>
          <a:xfrm>
            <a:off x="5271256" y="4049793"/>
            <a:ext cx="558179" cy="155745"/>
            <a:chOff x="0" y="0"/>
            <a:chExt cx="558178" cy="155744"/>
          </a:xfrm>
        </p:grpSpPr>
        <p:sp>
          <p:nvSpPr>
            <p:cNvPr id="2083" name="Shape 208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88" name="Group 2088"/>
          <p:cNvGrpSpPr/>
          <p:nvPr/>
        </p:nvGrpSpPr>
        <p:grpSpPr>
          <a:xfrm>
            <a:off x="5263684" y="2469151"/>
            <a:ext cx="558179" cy="155745"/>
            <a:chOff x="0" y="0"/>
            <a:chExt cx="558178" cy="155744"/>
          </a:xfrm>
        </p:grpSpPr>
        <p:sp>
          <p:nvSpPr>
            <p:cNvPr id="2086" name="Shape 208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91" name="Group 2091"/>
          <p:cNvGrpSpPr/>
          <p:nvPr/>
        </p:nvGrpSpPr>
        <p:grpSpPr>
          <a:xfrm>
            <a:off x="3262305" y="3046052"/>
            <a:ext cx="558179" cy="155745"/>
            <a:chOff x="0" y="0"/>
            <a:chExt cx="558178" cy="155744"/>
          </a:xfrm>
        </p:grpSpPr>
        <p:sp>
          <p:nvSpPr>
            <p:cNvPr id="2089" name="Shape 2089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94" name="Group 2094"/>
          <p:cNvGrpSpPr/>
          <p:nvPr/>
        </p:nvGrpSpPr>
        <p:grpSpPr>
          <a:xfrm>
            <a:off x="3262305" y="3310125"/>
            <a:ext cx="558179" cy="155745"/>
            <a:chOff x="0" y="0"/>
            <a:chExt cx="558178" cy="155744"/>
          </a:xfrm>
        </p:grpSpPr>
        <p:sp>
          <p:nvSpPr>
            <p:cNvPr id="2092" name="Shape 2092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097" name="Group 2097"/>
          <p:cNvGrpSpPr/>
          <p:nvPr/>
        </p:nvGrpSpPr>
        <p:grpSpPr>
          <a:xfrm>
            <a:off x="3262305" y="3574198"/>
            <a:ext cx="558179" cy="155745"/>
            <a:chOff x="0" y="0"/>
            <a:chExt cx="558178" cy="155744"/>
          </a:xfrm>
        </p:grpSpPr>
        <p:sp>
          <p:nvSpPr>
            <p:cNvPr id="2095" name="Shape 2095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00" name="Group 2100"/>
          <p:cNvGrpSpPr/>
          <p:nvPr/>
        </p:nvGrpSpPr>
        <p:grpSpPr>
          <a:xfrm>
            <a:off x="3262305" y="3838271"/>
            <a:ext cx="558179" cy="155745"/>
            <a:chOff x="0" y="0"/>
            <a:chExt cx="558178" cy="155744"/>
          </a:xfrm>
        </p:grpSpPr>
        <p:sp>
          <p:nvSpPr>
            <p:cNvPr id="2098" name="Shape 2098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03" name="Group 2103"/>
          <p:cNvGrpSpPr/>
          <p:nvPr/>
        </p:nvGrpSpPr>
        <p:grpSpPr>
          <a:xfrm>
            <a:off x="4177479" y="3330814"/>
            <a:ext cx="740620" cy="429855"/>
            <a:chOff x="0" y="0"/>
            <a:chExt cx="740619" cy="429853"/>
          </a:xfrm>
        </p:grpSpPr>
        <p:sp>
          <p:nvSpPr>
            <p:cNvPr id="2101" name="Shape 2101"/>
            <p:cNvSpPr/>
            <p:nvPr/>
          </p:nvSpPr>
          <p:spPr>
            <a:xfrm>
              <a:off x="18917" y="0"/>
              <a:ext cx="721702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-1" y="42133"/>
              <a:ext cx="574549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Hash</a:t>
              </a:r>
            </a:p>
          </p:txBody>
        </p:sp>
      </p:grpSp>
      <p:sp>
        <p:nvSpPr>
          <p:cNvPr id="2104" name="Shape 2104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2105" name="Shape 2105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8916 -0.117134" pathEditMode="relative">
                                      <p:cBhvr>
                                        <p:cTn id="6" dur="125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8916 0.078471" pathEditMode="relative">
                                      <p:cBhvr>
                                        <p:cTn id="9" dur="125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8916 0.069897" pathEditMode="relative">
                                      <p:cBhvr>
                                        <p:cTn id="12" dur="1250" fill="hold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8226 -0.201375" pathEditMode="relative">
                                      <p:cBhvr>
                                        <p:cTn id="15" dur="1250" fill="hold"/>
                                        <p:tgtEl>
                                          <p:spTgt spid="2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9606 -0.097005" pathEditMode="relative">
                                      <p:cBhvr>
                                        <p:cTn id="49" dur="750" fill="hold"/>
                                        <p:tgtEl>
                                          <p:spTgt spid="2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" grpId="13" animBg="1" advAuto="0"/>
      <p:bldP spid="2079" grpId="9" animBg="1" advAuto="0"/>
      <p:bldP spid="2082" grpId="10" animBg="1" advAuto="0"/>
      <p:bldP spid="2085" grpId="11" animBg="1" advAuto="0"/>
      <p:bldP spid="2088" grpId="12" animBg="1" advAuto="0"/>
      <p:bldP spid="2091" grpId="5" animBg="1" advAuto="0"/>
      <p:bldP spid="2094" grpId="6" animBg="1" advAuto="0"/>
      <p:bldP spid="2097" grpId="7" animBg="1" advAuto="0"/>
      <p:bldP spid="2100" grpId="8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0" name="Group 2110"/>
          <p:cNvGrpSpPr/>
          <p:nvPr/>
        </p:nvGrpSpPr>
        <p:grpSpPr>
          <a:xfrm>
            <a:off x="122889" y="1600199"/>
            <a:ext cx="1972268" cy="3576772"/>
            <a:chOff x="0" y="0"/>
            <a:chExt cx="1972266" cy="3576770"/>
          </a:xfrm>
        </p:grpSpPr>
        <p:sp>
          <p:nvSpPr>
            <p:cNvPr id="2107" name="Shape 2107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14" name="Group 2114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2111" name="Shape 2111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18" name="Group 2118"/>
          <p:cNvGrpSpPr/>
          <p:nvPr/>
        </p:nvGrpSpPr>
        <p:grpSpPr>
          <a:xfrm>
            <a:off x="5050890" y="1823168"/>
            <a:ext cx="983768" cy="3153735"/>
            <a:chOff x="0" y="0"/>
            <a:chExt cx="983766" cy="3153733"/>
          </a:xfrm>
        </p:grpSpPr>
        <p:sp>
          <p:nvSpPr>
            <p:cNvPr id="2115" name="Shape 2115"/>
            <p:cNvSpPr/>
            <p:nvPr/>
          </p:nvSpPr>
          <p:spPr>
            <a:xfrm>
              <a:off x="0" y="-1"/>
              <a:ext cx="880314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B-1 Buffers</a:t>
              </a: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0" y="275393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0" y="1824896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21" name="Group 2121"/>
          <p:cNvGrpSpPr/>
          <p:nvPr/>
        </p:nvGrpSpPr>
        <p:grpSpPr>
          <a:xfrm>
            <a:off x="3063383" y="2607056"/>
            <a:ext cx="983768" cy="1585960"/>
            <a:chOff x="0" y="0"/>
            <a:chExt cx="983766" cy="1585959"/>
          </a:xfrm>
        </p:grpSpPr>
        <p:sp>
          <p:nvSpPr>
            <p:cNvPr id="2119" name="Shape 2119"/>
            <p:cNvSpPr/>
            <p:nvPr/>
          </p:nvSpPr>
          <p:spPr>
            <a:xfrm>
              <a:off x="0" y="257121"/>
              <a:ext cx="983767" cy="1328839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20" name="Shape 2120"/>
            <p:cNvSpPr/>
            <p:nvPr/>
          </p:nvSpPr>
          <p:spPr>
            <a:xfrm>
              <a:off x="102900" y="-1"/>
              <a:ext cx="64043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sp>
        <p:nvSpPr>
          <p:cNvPr id="2122" name="Shape 2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grpSp>
        <p:nvGrpSpPr>
          <p:cNvPr id="2139" name="Group 2139"/>
          <p:cNvGrpSpPr/>
          <p:nvPr/>
        </p:nvGrpSpPr>
        <p:grpSpPr>
          <a:xfrm>
            <a:off x="331924" y="3643560"/>
            <a:ext cx="674235" cy="1074172"/>
            <a:chOff x="0" y="0"/>
            <a:chExt cx="674233" cy="1074170"/>
          </a:xfrm>
        </p:grpSpPr>
        <p:grpSp>
          <p:nvGrpSpPr>
            <p:cNvPr id="2126" name="Group 2126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123" name="Shape 2123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24" name="Shape 2124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25" name="Shape 2125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129" name="Group 2129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2127" name="Shape 212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28" name="Shape 212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132" name="Group 2132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2130" name="Shape 213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1" name="Shape 213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135" name="Group 2135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2133" name="Shape 213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4" name="Shape 213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138" name="Group 2138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2136" name="Shape 213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7" name="Shape 213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156" name="Group 2156"/>
          <p:cNvGrpSpPr/>
          <p:nvPr/>
        </p:nvGrpSpPr>
        <p:grpSpPr>
          <a:xfrm>
            <a:off x="331924" y="2391549"/>
            <a:ext cx="674235" cy="1074171"/>
            <a:chOff x="0" y="0"/>
            <a:chExt cx="674233" cy="1074170"/>
          </a:xfrm>
        </p:grpSpPr>
        <p:grpSp>
          <p:nvGrpSpPr>
            <p:cNvPr id="2143" name="Group 2143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140" name="Shape 2140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1" name="Shape 2141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2" name="Shape 214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146" name="Group 2146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2144" name="Shape 214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5" name="Shape 214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149" name="Group 2149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2147" name="Shape 214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8" name="Shape 214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152" name="Group 2152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2150" name="Shape 215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51" name="Shape 215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155" name="Group 2155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2153" name="Shape 215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54" name="Shape 215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157" name="Shape 2157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2158" name="Shape 2158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grpSp>
        <p:nvGrpSpPr>
          <p:cNvPr id="2162" name="Group 2162"/>
          <p:cNvGrpSpPr/>
          <p:nvPr/>
        </p:nvGrpSpPr>
        <p:grpSpPr>
          <a:xfrm>
            <a:off x="5212695" y="2200075"/>
            <a:ext cx="674235" cy="1074171"/>
            <a:chOff x="0" y="0"/>
            <a:chExt cx="674234" cy="1074170"/>
          </a:xfrm>
        </p:grpSpPr>
        <p:sp>
          <p:nvSpPr>
            <p:cNvPr id="2159" name="Shape 2159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66" name="Group 2166"/>
          <p:cNvGrpSpPr/>
          <p:nvPr/>
        </p:nvGrpSpPr>
        <p:grpSpPr>
          <a:xfrm>
            <a:off x="5212695" y="3779389"/>
            <a:ext cx="674235" cy="1074172"/>
            <a:chOff x="0" y="0"/>
            <a:chExt cx="674234" cy="1074170"/>
          </a:xfrm>
        </p:grpSpPr>
        <p:sp>
          <p:nvSpPr>
            <p:cNvPr id="2163" name="Shape 2163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69" name="Group 2169"/>
          <p:cNvGrpSpPr/>
          <p:nvPr/>
        </p:nvGrpSpPr>
        <p:grpSpPr>
          <a:xfrm>
            <a:off x="5263684" y="2248484"/>
            <a:ext cx="558179" cy="155745"/>
            <a:chOff x="0" y="0"/>
            <a:chExt cx="558178" cy="155744"/>
          </a:xfrm>
        </p:grpSpPr>
        <p:sp>
          <p:nvSpPr>
            <p:cNvPr id="2167" name="Shape 2167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72" name="Group 2172"/>
          <p:cNvGrpSpPr/>
          <p:nvPr/>
        </p:nvGrpSpPr>
        <p:grpSpPr>
          <a:xfrm>
            <a:off x="5271256" y="3835077"/>
            <a:ext cx="558179" cy="155745"/>
            <a:chOff x="0" y="0"/>
            <a:chExt cx="558178" cy="155744"/>
          </a:xfrm>
        </p:grpSpPr>
        <p:sp>
          <p:nvSpPr>
            <p:cNvPr id="2170" name="Shape 217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75" name="Group 2175"/>
          <p:cNvGrpSpPr/>
          <p:nvPr/>
        </p:nvGrpSpPr>
        <p:grpSpPr>
          <a:xfrm>
            <a:off x="5271256" y="4049793"/>
            <a:ext cx="558179" cy="155745"/>
            <a:chOff x="0" y="0"/>
            <a:chExt cx="558178" cy="155744"/>
          </a:xfrm>
        </p:grpSpPr>
        <p:sp>
          <p:nvSpPr>
            <p:cNvPr id="2173" name="Shape 217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78" name="Group 2178"/>
          <p:cNvGrpSpPr/>
          <p:nvPr/>
        </p:nvGrpSpPr>
        <p:grpSpPr>
          <a:xfrm>
            <a:off x="5263684" y="2469151"/>
            <a:ext cx="558179" cy="155745"/>
            <a:chOff x="0" y="0"/>
            <a:chExt cx="558178" cy="155744"/>
          </a:xfrm>
        </p:grpSpPr>
        <p:sp>
          <p:nvSpPr>
            <p:cNvPr id="2176" name="Shape 217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81" name="Group 2181"/>
          <p:cNvGrpSpPr/>
          <p:nvPr/>
        </p:nvGrpSpPr>
        <p:grpSpPr>
          <a:xfrm>
            <a:off x="4177479" y="3330814"/>
            <a:ext cx="740620" cy="429855"/>
            <a:chOff x="0" y="0"/>
            <a:chExt cx="740619" cy="429853"/>
          </a:xfrm>
        </p:grpSpPr>
        <p:sp>
          <p:nvSpPr>
            <p:cNvPr id="2179" name="Shape 2179"/>
            <p:cNvSpPr/>
            <p:nvPr/>
          </p:nvSpPr>
          <p:spPr>
            <a:xfrm>
              <a:off x="18917" y="0"/>
              <a:ext cx="721702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-1" y="42133"/>
              <a:ext cx="574549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Hash</a:t>
              </a:r>
            </a:p>
          </p:txBody>
        </p:sp>
      </p:grpSp>
      <p:grpSp>
        <p:nvGrpSpPr>
          <p:cNvPr id="2185" name="Group 2185"/>
          <p:cNvGrpSpPr/>
          <p:nvPr/>
        </p:nvGrpSpPr>
        <p:grpSpPr>
          <a:xfrm>
            <a:off x="3211845" y="2978231"/>
            <a:ext cx="674235" cy="1074171"/>
            <a:chOff x="0" y="0"/>
            <a:chExt cx="674234" cy="1074170"/>
          </a:xfrm>
        </p:grpSpPr>
        <p:sp>
          <p:nvSpPr>
            <p:cNvPr id="2182" name="Shape 2182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84" name="Shape 2184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88" name="Group 2188"/>
          <p:cNvGrpSpPr/>
          <p:nvPr/>
        </p:nvGrpSpPr>
        <p:grpSpPr>
          <a:xfrm>
            <a:off x="3262305" y="3039842"/>
            <a:ext cx="558179" cy="155745"/>
            <a:chOff x="0" y="0"/>
            <a:chExt cx="558178" cy="155744"/>
          </a:xfrm>
        </p:grpSpPr>
        <p:sp>
          <p:nvSpPr>
            <p:cNvPr id="2186" name="Shape 218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91" name="Group 2191"/>
          <p:cNvGrpSpPr/>
          <p:nvPr/>
        </p:nvGrpSpPr>
        <p:grpSpPr>
          <a:xfrm>
            <a:off x="3262305" y="3303916"/>
            <a:ext cx="558179" cy="155745"/>
            <a:chOff x="0" y="0"/>
            <a:chExt cx="558178" cy="155744"/>
          </a:xfrm>
        </p:grpSpPr>
        <p:sp>
          <p:nvSpPr>
            <p:cNvPr id="2189" name="Shape 2189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94" name="Group 2194"/>
          <p:cNvGrpSpPr/>
          <p:nvPr/>
        </p:nvGrpSpPr>
        <p:grpSpPr>
          <a:xfrm>
            <a:off x="3262305" y="3567989"/>
            <a:ext cx="558179" cy="155745"/>
            <a:chOff x="0" y="0"/>
            <a:chExt cx="558178" cy="155744"/>
          </a:xfrm>
        </p:grpSpPr>
        <p:sp>
          <p:nvSpPr>
            <p:cNvPr id="2192" name="Shape 2192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97" name="Group 2197"/>
          <p:cNvGrpSpPr/>
          <p:nvPr/>
        </p:nvGrpSpPr>
        <p:grpSpPr>
          <a:xfrm>
            <a:off x="3262305" y="3832059"/>
            <a:ext cx="558179" cy="155745"/>
            <a:chOff x="0" y="0"/>
            <a:chExt cx="558178" cy="155744"/>
          </a:xfrm>
        </p:grpSpPr>
        <p:sp>
          <p:nvSpPr>
            <p:cNvPr id="2195" name="Shape 2195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00" name="Group 2200"/>
          <p:cNvGrpSpPr/>
          <p:nvPr/>
        </p:nvGrpSpPr>
        <p:grpSpPr>
          <a:xfrm>
            <a:off x="5267380" y="4279265"/>
            <a:ext cx="558179" cy="155745"/>
            <a:chOff x="0" y="0"/>
            <a:chExt cx="558178" cy="155744"/>
          </a:xfrm>
        </p:grpSpPr>
        <p:sp>
          <p:nvSpPr>
            <p:cNvPr id="2198" name="Shape 2198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03" name="Group 2203"/>
          <p:cNvGrpSpPr/>
          <p:nvPr/>
        </p:nvGrpSpPr>
        <p:grpSpPr>
          <a:xfrm>
            <a:off x="5263684" y="4496305"/>
            <a:ext cx="558179" cy="155745"/>
            <a:chOff x="0" y="0"/>
            <a:chExt cx="558178" cy="155744"/>
          </a:xfrm>
        </p:grpSpPr>
        <p:sp>
          <p:nvSpPr>
            <p:cNvPr id="2201" name="Shape 2201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06" name="Group 2206"/>
          <p:cNvGrpSpPr/>
          <p:nvPr/>
        </p:nvGrpSpPr>
        <p:grpSpPr>
          <a:xfrm>
            <a:off x="5263684" y="2705821"/>
            <a:ext cx="558179" cy="155745"/>
            <a:chOff x="0" y="0"/>
            <a:chExt cx="558178" cy="155744"/>
          </a:xfrm>
        </p:grpSpPr>
        <p:sp>
          <p:nvSpPr>
            <p:cNvPr id="2204" name="Shape 2204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09" name="Group 2209"/>
          <p:cNvGrpSpPr/>
          <p:nvPr/>
        </p:nvGrpSpPr>
        <p:grpSpPr>
          <a:xfrm>
            <a:off x="4228131" y="4461078"/>
            <a:ext cx="558179" cy="155745"/>
            <a:chOff x="0" y="0"/>
            <a:chExt cx="558178" cy="155744"/>
          </a:xfrm>
        </p:grpSpPr>
        <p:sp>
          <p:nvSpPr>
            <p:cNvPr id="2207" name="Shape 2207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210" name="Shape 2210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2211" name="Shape 2211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7876 0.179170" pathEditMode="relative">
                                      <p:cBhvr>
                                        <p:cTn id="6" dur="75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7876 0.175226" pathEditMode="relative">
                                      <p:cBhvr>
                                        <p:cTn id="9" dur="750" fill="hold"/>
                                        <p:tgtEl>
                                          <p:spTgt spid="2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7876 -0.125687" pathEditMode="relative">
                                      <p:cBhvr>
                                        <p:cTn id="12" dur="750" fill="hold"/>
                                        <p:tgtEl>
                                          <p:spTgt spid="2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6766 0.091669" pathEditMode="relative">
                                      <p:cBhvr>
                                        <p:cTn id="15" dur="750" fill="hold"/>
                                        <p:tgtEl>
                                          <p:spTgt spid="2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8" grpId="7" animBg="1" advAuto="0"/>
      <p:bldP spid="2191" grpId="6" animBg="1" advAuto="0"/>
      <p:bldP spid="2194" grpId="5" animBg="1" advAuto="0"/>
      <p:bldP spid="2197" grpId="8" animBg="1" advAuto="0"/>
      <p:bldP spid="2200" grpId="10" animBg="1" advAuto="0"/>
      <p:bldP spid="2203" grpId="11" animBg="1" advAuto="0"/>
      <p:bldP spid="2206" grpId="9" animBg="1" advAuto="0"/>
      <p:bldP spid="2209" grpId="1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6" name="Group 2216"/>
          <p:cNvGrpSpPr/>
          <p:nvPr/>
        </p:nvGrpSpPr>
        <p:grpSpPr>
          <a:xfrm>
            <a:off x="122889" y="1600199"/>
            <a:ext cx="1972268" cy="3576772"/>
            <a:chOff x="0" y="0"/>
            <a:chExt cx="1972266" cy="3576770"/>
          </a:xfrm>
        </p:grpSpPr>
        <p:sp>
          <p:nvSpPr>
            <p:cNvPr id="2213" name="Shape 2213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20" name="Group 2220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2217" name="Shape 2217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24" name="Group 2224"/>
          <p:cNvGrpSpPr/>
          <p:nvPr/>
        </p:nvGrpSpPr>
        <p:grpSpPr>
          <a:xfrm>
            <a:off x="5050890" y="1823168"/>
            <a:ext cx="983768" cy="3153735"/>
            <a:chOff x="0" y="0"/>
            <a:chExt cx="983766" cy="3153733"/>
          </a:xfrm>
        </p:grpSpPr>
        <p:sp>
          <p:nvSpPr>
            <p:cNvPr id="2221" name="Shape 2221"/>
            <p:cNvSpPr/>
            <p:nvPr/>
          </p:nvSpPr>
          <p:spPr>
            <a:xfrm>
              <a:off x="0" y="-1"/>
              <a:ext cx="880314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B-1 Buffers</a:t>
              </a: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0" y="275393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0" y="1824896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28" name="Group 2228"/>
          <p:cNvGrpSpPr/>
          <p:nvPr/>
        </p:nvGrpSpPr>
        <p:grpSpPr>
          <a:xfrm>
            <a:off x="5205657" y="3779389"/>
            <a:ext cx="674235" cy="1074172"/>
            <a:chOff x="0" y="0"/>
            <a:chExt cx="674234" cy="1074170"/>
          </a:xfrm>
        </p:grpSpPr>
        <p:sp>
          <p:nvSpPr>
            <p:cNvPr id="2225" name="Shape 2225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31" name="Group 2231"/>
          <p:cNvGrpSpPr/>
          <p:nvPr/>
        </p:nvGrpSpPr>
        <p:grpSpPr>
          <a:xfrm>
            <a:off x="3063383" y="2607056"/>
            <a:ext cx="983768" cy="1585960"/>
            <a:chOff x="0" y="0"/>
            <a:chExt cx="983766" cy="1585959"/>
          </a:xfrm>
        </p:grpSpPr>
        <p:sp>
          <p:nvSpPr>
            <p:cNvPr id="2229" name="Shape 2229"/>
            <p:cNvSpPr/>
            <p:nvPr/>
          </p:nvSpPr>
          <p:spPr>
            <a:xfrm>
              <a:off x="0" y="257121"/>
              <a:ext cx="983767" cy="1328839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102900" y="-1"/>
              <a:ext cx="64043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sp>
        <p:nvSpPr>
          <p:cNvPr id="2232" name="Shape 2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grpSp>
        <p:nvGrpSpPr>
          <p:cNvPr id="2249" name="Group 2249"/>
          <p:cNvGrpSpPr/>
          <p:nvPr/>
        </p:nvGrpSpPr>
        <p:grpSpPr>
          <a:xfrm>
            <a:off x="331924" y="3643560"/>
            <a:ext cx="674235" cy="1074172"/>
            <a:chOff x="0" y="0"/>
            <a:chExt cx="674233" cy="1074170"/>
          </a:xfrm>
        </p:grpSpPr>
        <p:grpSp>
          <p:nvGrpSpPr>
            <p:cNvPr id="2236" name="Group 2236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233" name="Shape 2233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34" name="Shape 2234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35" name="Shape 2235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39" name="Group 2239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2237" name="Shape 223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38" name="Shape 223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42" name="Group 2242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2240" name="Shape 224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1" name="Shape 224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45" name="Group 2245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2243" name="Shape 224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4" name="Shape 224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48" name="Group 2248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2246" name="Shape 224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7" name="Shape 224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266" name="Group 2266"/>
          <p:cNvGrpSpPr/>
          <p:nvPr/>
        </p:nvGrpSpPr>
        <p:grpSpPr>
          <a:xfrm>
            <a:off x="331924" y="2391549"/>
            <a:ext cx="674235" cy="1074171"/>
            <a:chOff x="0" y="0"/>
            <a:chExt cx="674233" cy="1074170"/>
          </a:xfrm>
        </p:grpSpPr>
        <p:grpSp>
          <p:nvGrpSpPr>
            <p:cNvPr id="2253" name="Group 2253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250" name="Shape 2250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51" name="Shape 2251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52" name="Shape 225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56" name="Group 2256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2254" name="Shape 225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55" name="Shape 225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59" name="Group 2259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2257" name="Shape 225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58" name="Shape 225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62" name="Group 2262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2260" name="Shape 226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61" name="Shape 226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65" name="Group 2265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2263" name="Shape 226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64" name="Shape 226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267" name="Shape 2267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2268" name="Shape 2268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grpSp>
        <p:nvGrpSpPr>
          <p:cNvPr id="2271" name="Group 2271"/>
          <p:cNvGrpSpPr/>
          <p:nvPr/>
        </p:nvGrpSpPr>
        <p:grpSpPr>
          <a:xfrm>
            <a:off x="4177479" y="3330814"/>
            <a:ext cx="740620" cy="429855"/>
            <a:chOff x="0" y="0"/>
            <a:chExt cx="740619" cy="429853"/>
          </a:xfrm>
        </p:grpSpPr>
        <p:sp>
          <p:nvSpPr>
            <p:cNvPr id="2269" name="Shape 2269"/>
            <p:cNvSpPr/>
            <p:nvPr/>
          </p:nvSpPr>
          <p:spPr>
            <a:xfrm>
              <a:off x="18917" y="0"/>
              <a:ext cx="721702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-1" y="42133"/>
              <a:ext cx="574549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Hash</a:t>
              </a:r>
            </a:p>
          </p:txBody>
        </p:sp>
      </p:grpSp>
      <p:grpSp>
        <p:nvGrpSpPr>
          <p:cNvPr id="2288" name="Group 2288"/>
          <p:cNvGrpSpPr/>
          <p:nvPr/>
        </p:nvGrpSpPr>
        <p:grpSpPr>
          <a:xfrm>
            <a:off x="5212695" y="3779389"/>
            <a:ext cx="674235" cy="1074172"/>
            <a:chOff x="0" y="0"/>
            <a:chExt cx="674233" cy="1074170"/>
          </a:xfrm>
        </p:grpSpPr>
        <p:grpSp>
          <p:nvGrpSpPr>
            <p:cNvPr id="2275" name="Group 2275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272" name="Shape 227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73" name="Shape 2273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74" name="Shape 227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78" name="Group 2278"/>
            <p:cNvGrpSpPr/>
            <p:nvPr/>
          </p:nvGrpSpPr>
          <p:grpSpPr>
            <a:xfrm>
              <a:off x="58560" y="55688"/>
              <a:ext cx="558179" cy="155743"/>
              <a:chOff x="0" y="0"/>
              <a:chExt cx="558178" cy="155742"/>
            </a:xfrm>
          </p:grpSpPr>
          <p:sp>
            <p:nvSpPr>
              <p:cNvPr id="2276" name="Shape 227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77" name="Shape 227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81" name="Group 2281"/>
            <p:cNvGrpSpPr/>
            <p:nvPr/>
          </p:nvGrpSpPr>
          <p:grpSpPr>
            <a:xfrm>
              <a:off x="58560" y="270404"/>
              <a:ext cx="558179" cy="155743"/>
              <a:chOff x="0" y="0"/>
              <a:chExt cx="558178" cy="155742"/>
            </a:xfrm>
          </p:grpSpPr>
          <p:sp>
            <p:nvSpPr>
              <p:cNvPr id="2279" name="Shape 227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80" name="Shape 228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84" name="Group 2284"/>
            <p:cNvGrpSpPr/>
            <p:nvPr/>
          </p:nvGrpSpPr>
          <p:grpSpPr>
            <a:xfrm>
              <a:off x="54684" y="499875"/>
              <a:ext cx="558179" cy="155743"/>
              <a:chOff x="0" y="0"/>
              <a:chExt cx="558178" cy="155742"/>
            </a:xfrm>
          </p:grpSpPr>
          <p:sp>
            <p:nvSpPr>
              <p:cNvPr id="2282" name="Shape 228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83" name="Shape 228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87" name="Group 2287"/>
            <p:cNvGrpSpPr/>
            <p:nvPr/>
          </p:nvGrpSpPr>
          <p:grpSpPr>
            <a:xfrm>
              <a:off x="50989" y="716915"/>
              <a:ext cx="558179" cy="155743"/>
              <a:chOff x="0" y="0"/>
              <a:chExt cx="558178" cy="155742"/>
            </a:xfrm>
          </p:grpSpPr>
          <p:sp>
            <p:nvSpPr>
              <p:cNvPr id="2285" name="Shape 228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86" name="Shape 228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302" name="Group 2302"/>
          <p:cNvGrpSpPr/>
          <p:nvPr/>
        </p:nvGrpSpPr>
        <p:grpSpPr>
          <a:xfrm>
            <a:off x="5212695" y="2200075"/>
            <a:ext cx="674235" cy="1074171"/>
            <a:chOff x="0" y="0"/>
            <a:chExt cx="674233" cy="1074170"/>
          </a:xfrm>
        </p:grpSpPr>
        <p:grpSp>
          <p:nvGrpSpPr>
            <p:cNvPr id="2292" name="Group 2292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289" name="Shape 228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90" name="Shape 2290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91" name="Shape 2291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95" name="Group 2295"/>
            <p:cNvGrpSpPr/>
            <p:nvPr/>
          </p:nvGrpSpPr>
          <p:grpSpPr>
            <a:xfrm>
              <a:off x="50989" y="48409"/>
              <a:ext cx="558179" cy="155743"/>
              <a:chOff x="0" y="0"/>
              <a:chExt cx="558178" cy="155742"/>
            </a:xfrm>
          </p:grpSpPr>
          <p:sp>
            <p:nvSpPr>
              <p:cNvPr id="2293" name="Shape 229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94" name="Shape 229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98" name="Group 2298"/>
            <p:cNvGrpSpPr/>
            <p:nvPr/>
          </p:nvGrpSpPr>
          <p:grpSpPr>
            <a:xfrm>
              <a:off x="50989" y="269075"/>
              <a:ext cx="558179" cy="155743"/>
              <a:chOff x="0" y="0"/>
              <a:chExt cx="558178" cy="155742"/>
            </a:xfrm>
          </p:grpSpPr>
          <p:sp>
            <p:nvSpPr>
              <p:cNvPr id="2296" name="Shape 229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97" name="Shape 229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01" name="Group 2301"/>
            <p:cNvGrpSpPr/>
            <p:nvPr/>
          </p:nvGrpSpPr>
          <p:grpSpPr>
            <a:xfrm>
              <a:off x="50989" y="505745"/>
              <a:ext cx="558179" cy="155743"/>
              <a:chOff x="0" y="0"/>
              <a:chExt cx="558178" cy="155742"/>
            </a:xfrm>
          </p:grpSpPr>
          <p:sp>
            <p:nvSpPr>
              <p:cNvPr id="2299" name="Shape 229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00" name="Shape 230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316" name="Group 2316"/>
          <p:cNvGrpSpPr/>
          <p:nvPr/>
        </p:nvGrpSpPr>
        <p:grpSpPr>
          <a:xfrm>
            <a:off x="6701429" y="2326355"/>
            <a:ext cx="440591" cy="701937"/>
            <a:chOff x="0" y="0"/>
            <a:chExt cx="440589" cy="701936"/>
          </a:xfrm>
        </p:grpSpPr>
        <p:grpSp>
          <p:nvGrpSpPr>
            <p:cNvPr id="2306" name="Group 2306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2303" name="Shape 2303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04" name="Shape 2304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05" name="Shape 2305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09" name="Group 2309"/>
            <p:cNvGrpSpPr/>
            <p:nvPr/>
          </p:nvGrpSpPr>
          <p:grpSpPr>
            <a:xfrm>
              <a:off x="33320" y="31633"/>
              <a:ext cx="364751" cy="101775"/>
              <a:chOff x="0" y="0"/>
              <a:chExt cx="364750" cy="101773"/>
            </a:xfrm>
          </p:grpSpPr>
          <p:sp>
            <p:nvSpPr>
              <p:cNvPr id="2307" name="Shape 2307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08" name="Shape 2308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12" name="Group 2312"/>
            <p:cNvGrpSpPr/>
            <p:nvPr/>
          </p:nvGrpSpPr>
          <p:grpSpPr>
            <a:xfrm>
              <a:off x="33320" y="175832"/>
              <a:ext cx="364751" cy="101775"/>
              <a:chOff x="0" y="0"/>
              <a:chExt cx="364750" cy="101773"/>
            </a:xfrm>
          </p:grpSpPr>
          <p:sp>
            <p:nvSpPr>
              <p:cNvPr id="2310" name="Shape 2310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1" name="Shape 2311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15" name="Group 2315"/>
            <p:cNvGrpSpPr/>
            <p:nvPr/>
          </p:nvGrpSpPr>
          <p:grpSpPr>
            <a:xfrm>
              <a:off x="33320" y="330488"/>
              <a:ext cx="364751" cy="101775"/>
              <a:chOff x="0" y="0"/>
              <a:chExt cx="364750" cy="101773"/>
            </a:xfrm>
          </p:grpSpPr>
          <p:sp>
            <p:nvSpPr>
              <p:cNvPr id="2313" name="Shape 2313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4" name="Shape 2314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333" name="Group 2333"/>
          <p:cNvGrpSpPr/>
          <p:nvPr/>
        </p:nvGrpSpPr>
        <p:grpSpPr>
          <a:xfrm>
            <a:off x="6718358" y="3987803"/>
            <a:ext cx="437868" cy="697598"/>
            <a:chOff x="0" y="0"/>
            <a:chExt cx="437867" cy="697597"/>
          </a:xfrm>
        </p:grpSpPr>
        <p:grpSp>
          <p:nvGrpSpPr>
            <p:cNvPr id="2320" name="Group 2320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2317" name="Shape 2317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8" name="Shape 2318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9" name="Shape 2319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23" name="Group 2323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2321" name="Shape 2321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22" name="Shape 2322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26" name="Group 2326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2324" name="Shape 2324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25" name="Shape 2325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29" name="Group 2329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2327" name="Shape 2327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28" name="Shape 2328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32" name="Group 2332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2330" name="Shape 2330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31" name="Shape 2331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336" name="Group 2336"/>
          <p:cNvGrpSpPr/>
          <p:nvPr/>
        </p:nvGrpSpPr>
        <p:grpSpPr>
          <a:xfrm>
            <a:off x="4228131" y="4461078"/>
            <a:ext cx="558179" cy="155745"/>
            <a:chOff x="0" y="0"/>
            <a:chExt cx="558178" cy="155744"/>
          </a:xfrm>
        </p:grpSpPr>
        <p:sp>
          <p:nvSpPr>
            <p:cNvPr id="2334" name="Shape 2334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337" name="Shape 2337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2338" name="Shape 2338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0354 -0.012496" pathEditMode="relative">
                                      <p:cBhvr>
                                        <p:cTn id="6" dur="1000" fill="hold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0874 0.007408" pathEditMode="relative">
                                      <p:cBhvr>
                                        <p:cTn id="9" dur="1000" fill="hold"/>
                                        <p:tgtEl>
                                          <p:spTgt spid="2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xit" presetSubtype="3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3" presetClass="exit" presetSubtype="3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4932 -0.092134" pathEditMode="relative">
                                      <p:cBhvr>
                                        <p:cTn id="35" dur="750" fill="hold"/>
                                        <p:tgtEl>
                                          <p:spTgt spid="2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8" grpId="7" animBg="1" advAuto="0"/>
      <p:bldP spid="2288" grpId="6" animBg="1" advAuto="0"/>
      <p:bldP spid="2302" grpId="5" animBg="1" advAuto="0"/>
      <p:bldP spid="2316" grpId="3" animBg="1" advAuto="0"/>
      <p:bldP spid="2333" grpId="4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roup 2343"/>
          <p:cNvGrpSpPr/>
          <p:nvPr/>
        </p:nvGrpSpPr>
        <p:grpSpPr>
          <a:xfrm>
            <a:off x="122889" y="1600199"/>
            <a:ext cx="1972268" cy="3576772"/>
            <a:chOff x="0" y="0"/>
            <a:chExt cx="1972266" cy="3576770"/>
          </a:xfrm>
        </p:grpSpPr>
        <p:sp>
          <p:nvSpPr>
            <p:cNvPr id="2340" name="Shape 234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347" name="Group 2347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2344" name="Shape 2344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351" name="Group 2351"/>
          <p:cNvGrpSpPr/>
          <p:nvPr/>
        </p:nvGrpSpPr>
        <p:grpSpPr>
          <a:xfrm>
            <a:off x="5050890" y="1823168"/>
            <a:ext cx="983768" cy="3153735"/>
            <a:chOff x="0" y="0"/>
            <a:chExt cx="983766" cy="3153733"/>
          </a:xfrm>
        </p:grpSpPr>
        <p:sp>
          <p:nvSpPr>
            <p:cNvPr id="2348" name="Shape 2348"/>
            <p:cNvSpPr/>
            <p:nvPr/>
          </p:nvSpPr>
          <p:spPr>
            <a:xfrm>
              <a:off x="0" y="-1"/>
              <a:ext cx="880314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B-1 Buffers</a:t>
              </a: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0" y="275393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0" y="1824896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354" name="Group 2354"/>
          <p:cNvGrpSpPr/>
          <p:nvPr/>
        </p:nvGrpSpPr>
        <p:grpSpPr>
          <a:xfrm>
            <a:off x="3063383" y="2607056"/>
            <a:ext cx="983768" cy="1585960"/>
            <a:chOff x="0" y="0"/>
            <a:chExt cx="983766" cy="1585959"/>
          </a:xfrm>
        </p:grpSpPr>
        <p:sp>
          <p:nvSpPr>
            <p:cNvPr id="2352" name="Shape 2352"/>
            <p:cNvSpPr/>
            <p:nvPr/>
          </p:nvSpPr>
          <p:spPr>
            <a:xfrm>
              <a:off x="0" y="257121"/>
              <a:ext cx="983767" cy="1328839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102900" y="-1"/>
              <a:ext cx="64043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sp>
        <p:nvSpPr>
          <p:cNvPr id="2355" name="Shape 2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grpSp>
        <p:nvGrpSpPr>
          <p:cNvPr id="2372" name="Group 2372"/>
          <p:cNvGrpSpPr/>
          <p:nvPr/>
        </p:nvGrpSpPr>
        <p:grpSpPr>
          <a:xfrm>
            <a:off x="331924" y="3643560"/>
            <a:ext cx="674235" cy="1074172"/>
            <a:chOff x="0" y="0"/>
            <a:chExt cx="674233" cy="1074170"/>
          </a:xfrm>
        </p:grpSpPr>
        <p:grpSp>
          <p:nvGrpSpPr>
            <p:cNvPr id="2359" name="Group 2359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356" name="Shape 235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57" name="Shape 2357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58" name="Shape 2358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62" name="Group 2362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2360" name="Shape 236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61" name="Shape 236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65" name="Group 2365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2363" name="Shape 236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64" name="Shape 236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68" name="Group 2368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2366" name="Shape 236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67" name="Shape 236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71" name="Group 2371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2369" name="Shape 236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70" name="Shape 237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389" name="Group 2389"/>
          <p:cNvGrpSpPr/>
          <p:nvPr/>
        </p:nvGrpSpPr>
        <p:grpSpPr>
          <a:xfrm>
            <a:off x="331924" y="2391549"/>
            <a:ext cx="674235" cy="1074171"/>
            <a:chOff x="0" y="0"/>
            <a:chExt cx="674233" cy="1074170"/>
          </a:xfrm>
        </p:grpSpPr>
        <p:grpSp>
          <p:nvGrpSpPr>
            <p:cNvPr id="2376" name="Group 2376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373" name="Shape 2373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74" name="Shape 2374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75" name="Shape 2375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79" name="Group 2379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2377" name="Shape 237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78" name="Shape 237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82" name="Group 2382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2380" name="Shape 238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81" name="Shape 238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85" name="Group 2385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2383" name="Shape 238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84" name="Shape 238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88" name="Group 2388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2386" name="Shape 238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87" name="Shape 238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390" name="Shape 2390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2391" name="Shape 2391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grpSp>
        <p:nvGrpSpPr>
          <p:cNvPr id="2394" name="Group 2394"/>
          <p:cNvGrpSpPr/>
          <p:nvPr/>
        </p:nvGrpSpPr>
        <p:grpSpPr>
          <a:xfrm>
            <a:off x="4177479" y="3330814"/>
            <a:ext cx="740620" cy="429855"/>
            <a:chOff x="0" y="0"/>
            <a:chExt cx="740619" cy="429853"/>
          </a:xfrm>
        </p:grpSpPr>
        <p:sp>
          <p:nvSpPr>
            <p:cNvPr id="2392" name="Shape 2392"/>
            <p:cNvSpPr/>
            <p:nvPr/>
          </p:nvSpPr>
          <p:spPr>
            <a:xfrm>
              <a:off x="18917" y="0"/>
              <a:ext cx="721702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-1" y="42133"/>
              <a:ext cx="574549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Hash</a:t>
              </a:r>
            </a:p>
          </p:txBody>
        </p:sp>
      </p:grpSp>
      <p:grpSp>
        <p:nvGrpSpPr>
          <p:cNvPr id="2408" name="Group 2408"/>
          <p:cNvGrpSpPr/>
          <p:nvPr/>
        </p:nvGrpSpPr>
        <p:grpSpPr>
          <a:xfrm>
            <a:off x="6701429" y="2326355"/>
            <a:ext cx="440591" cy="701937"/>
            <a:chOff x="0" y="0"/>
            <a:chExt cx="440589" cy="701936"/>
          </a:xfrm>
        </p:grpSpPr>
        <p:grpSp>
          <p:nvGrpSpPr>
            <p:cNvPr id="2398" name="Group 2398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2395" name="Shape 2395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96" name="Shape 2396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97" name="Shape 2397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01" name="Group 2401"/>
            <p:cNvGrpSpPr/>
            <p:nvPr/>
          </p:nvGrpSpPr>
          <p:grpSpPr>
            <a:xfrm>
              <a:off x="33320" y="31633"/>
              <a:ext cx="364751" cy="101775"/>
              <a:chOff x="0" y="0"/>
              <a:chExt cx="364750" cy="101773"/>
            </a:xfrm>
          </p:grpSpPr>
          <p:sp>
            <p:nvSpPr>
              <p:cNvPr id="2399" name="Shape 2399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00" name="Shape 2400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04" name="Group 2404"/>
            <p:cNvGrpSpPr/>
            <p:nvPr/>
          </p:nvGrpSpPr>
          <p:grpSpPr>
            <a:xfrm>
              <a:off x="33320" y="175832"/>
              <a:ext cx="364751" cy="101775"/>
              <a:chOff x="0" y="0"/>
              <a:chExt cx="364750" cy="101773"/>
            </a:xfrm>
          </p:grpSpPr>
          <p:sp>
            <p:nvSpPr>
              <p:cNvPr id="2402" name="Shape 2402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03" name="Shape 2403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07" name="Group 2407"/>
            <p:cNvGrpSpPr/>
            <p:nvPr/>
          </p:nvGrpSpPr>
          <p:grpSpPr>
            <a:xfrm>
              <a:off x="33320" y="330488"/>
              <a:ext cx="364751" cy="101775"/>
              <a:chOff x="0" y="0"/>
              <a:chExt cx="364750" cy="101773"/>
            </a:xfrm>
          </p:grpSpPr>
          <p:sp>
            <p:nvSpPr>
              <p:cNvPr id="2405" name="Shape 2405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06" name="Shape 2406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425" name="Group 2425"/>
          <p:cNvGrpSpPr/>
          <p:nvPr/>
        </p:nvGrpSpPr>
        <p:grpSpPr>
          <a:xfrm>
            <a:off x="6718358" y="3987803"/>
            <a:ext cx="437868" cy="697598"/>
            <a:chOff x="0" y="0"/>
            <a:chExt cx="437867" cy="697597"/>
          </a:xfrm>
        </p:grpSpPr>
        <p:grpSp>
          <p:nvGrpSpPr>
            <p:cNvPr id="2412" name="Group 2412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2409" name="Shape 2409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0" name="Shape 2410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1" name="Shape 2411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15" name="Group 2415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2413" name="Shape 2413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4" name="Shape 2414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18" name="Group 2418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2416" name="Shape 2416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7" name="Shape 2417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21" name="Group 2421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2419" name="Shape 2419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20" name="Shape 2420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24" name="Group 2424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2422" name="Shape 2422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23" name="Shape 2423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433" name="Group 2433"/>
          <p:cNvGrpSpPr/>
          <p:nvPr/>
        </p:nvGrpSpPr>
        <p:grpSpPr>
          <a:xfrm>
            <a:off x="5212695" y="3779389"/>
            <a:ext cx="674235" cy="1074172"/>
            <a:chOff x="0" y="0"/>
            <a:chExt cx="674233" cy="1074170"/>
          </a:xfrm>
        </p:grpSpPr>
        <p:grpSp>
          <p:nvGrpSpPr>
            <p:cNvPr id="2429" name="Group 2429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426" name="Shape 242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27" name="Shape 2427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28" name="Shape 2428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32" name="Group 2432"/>
            <p:cNvGrpSpPr/>
            <p:nvPr/>
          </p:nvGrpSpPr>
          <p:grpSpPr>
            <a:xfrm>
              <a:off x="54295" y="75672"/>
              <a:ext cx="558180" cy="155743"/>
              <a:chOff x="0" y="0"/>
              <a:chExt cx="558178" cy="155742"/>
            </a:xfrm>
          </p:grpSpPr>
          <p:sp>
            <p:nvSpPr>
              <p:cNvPr id="2430" name="Shape 243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1" name="Shape 243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441" name="Group 2441"/>
          <p:cNvGrpSpPr/>
          <p:nvPr/>
        </p:nvGrpSpPr>
        <p:grpSpPr>
          <a:xfrm>
            <a:off x="7185970" y="3990766"/>
            <a:ext cx="437868" cy="697599"/>
            <a:chOff x="0" y="0"/>
            <a:chExt cx="437867" cy="697598"/>
          </a:xfrm>
        </p:grpSpPr>
        <p:grpSp>
          <p:nvGrpSpPr>
            <p:cNvPr id="2437" name="Group 2437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2434" name="Shape 2434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5" name="Shape 2435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6" name="Shape 2436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40" name="Group 2440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2438" name="Shape 2438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9" name="Shape 2439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442" name="Shape 2442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2443" name="Shape 2443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3654 0.003468" pathEditMode="relative">
                                      <p:cBhvr>
                                        <p:cTn id="6" dur="75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3" grpId="2" animBg="1" advAuto="0"/>
      <p:bldP spid="2441" grpId="3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8" name="Group 2448"/>
          <p:cNvGrpSpPr/>
          <p:nvPr/>
        </p:nvGrpSpPr>
        <p:grpSpPr>
          <a:xfrm>
            <a:off x="122889" y="1600199"/>
            <a:ext cx="1972268" cy="3576772"/>
            <a:chOff x="0" y="0"/>
            <a:chExt cx="1972266" cy="3576770"/>
          </a:xfrm>
        </p:grpSpPr>
        <p:sp>
          <p:nvSpPr>
            <p:cNvPr id="2445" name="Shape 2445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452" name="Group 2452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2449" name="Shape 2449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456" name="Group 2456"/>
          <p:cNvGrpSpPr/>
          <p:nvPr/>
        </p:nvGrpSpPr>
        <p:grpSpPr>
          <a:xfrm>
            <a:off x="5050890" y="1823168"/>
            <a:ext cx="983768" cy="3153735"/>
            <a:chOff x="0" y="0"/>
            <a:chExt cx="983766" cy="3153733"/>
          </a:xfrm>
        </p:grpSpPr>
        <p:sp>
          <p:nvSpPr>
            <p:cNvPr id="2453" name="Shape 2453"/>
            <p:cNvSpPr/>
            <p:nvPr/>
          </p:nvSpPr>
          <p:spPr>
            <a:xfrm>
              <a:off x="0" y="-1"/>
              <a:ext cx="880314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B-1 Buffers</a:t>
              </a: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0" y="275393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0" y="1824896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459" name="Group 2459"/>
          <p:cNvGrpSpPr/>
          <p:nvPr/>
        </p:nvGrpSpPr>
        <p:grpSpPr>
          <a:xfrm>
            <a:off x="3063383" y="2607056"/>
            <a:ext cx="983768" cy="1585960"/>
            <a:chOff x="0" y="0"/>
            <a:chExt cx="983766" cy="1585959"/>
          </a:xfrm>
        </p:grpSpPr>
        <p:sp>
          <p:nvSpPr>
            <p:cNvPr id="2457" name="Shape 2457"/>
            <p:cNvSpPr/>
            <p:nvPr/>
          </p:nvSpPr>
          <p:spPr>
            <a:xfrm>
              <a:off x="0" y="257121"/>
              <a:ext cx="983767" cy="1328839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102900" y="-1"/>
              <a:ext cx="64043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sp>
        <p:nvSpPr>
          <p:cNvPr id="2460" name="Shape 24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grpSp>
        <p:nvGrpSpPr>
          <p:cNvPr id="2477" name="Group 2477"/>
          <p:cNvGrpSpPr/>
          <p:nvPr/>
        </p:nvGrpSpPr>
        <p:grpSpPr>
          <a:xfrm>
            <a:off x="331924" y="3643560"/>
            <a:ext cx="674235" cy="1074172"/>
            <a:chOff x="0" y="0"/>
            <a:chExt cx="674233" cy="1074170"/>
          </a:xfrm>
        </p:grpSpPr>
        <p:grpSp>
          <p:nvGrpSpPr>
            <p:cNvPr id="2464" name="Group 2464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461" name="Shape 2461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62" name="Shape 2462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63" name="Shape 2463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67" name="Group 2467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2465" name="Shape 246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66" name="Shape 246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70" name="Group 2470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2468" name="Shape 246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69" name="Shape 246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73" name="Group 2473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2471" name="Shape 247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2" name="Shape 247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76" name="Group 2476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2474" name="Shape 247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5" name="Shape 247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494" name="Group 2494"/>
          <p:cNvGrpSpPr/>
          <p:nvPr/>
        </p:nvGrpSpPr>
        <p:grpSpPr>
          <a:xfrm>
            <a:off x="331924" y="2391549"/>
            <a:ext cx="674235" cy="1074171"/>
            <a:chOff x="0" y="0"/>
            <a:chExt cx="674233" cy="1074170"/>
          </a:xfrm>
        </p:grpSpPr>
        <p:grpSp>
          <p:nvGrpSpPr>
            <p:cNvPr id="2481" name="Group 2481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478" name="Shape 2478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9" name="Shape 2479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0" name="Shape 2480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4" name="Group 2484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2482" name="Shape 248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3" name="Shape 248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7" name="Group 2487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2485" name="Shape 248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6" name="Shape 248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90" name="Group 2490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2488" name="Shape 248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9" name="Shape 248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93" name="Group 2493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2491" name="Shape 249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2" name="Shape 249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495" name="Shape 2495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2496" name="Shape 2496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grpSp>
        <p:nvGrpSpPr>
          <p:cNvPr id="2499" name="Group 2499"/>
          <p:cNvGrpSpPr/>
          <p:nvPr/>
        </p:nvGrpSpPr>
        <p:grpSpPr>
          <a:xfrm>
            <a:off x="4177479" y="3330814"/>
            <a:ext cx="740620" cy="429855"/>
            <a:chOff x="0" y="0"/>
            <a:chExt cx="740619" cy="429853"/>
          </a:xfrm>
        </p:grpSpPr>
        <p:sp>
          <p:nvSpPr>
            <p:cNvPr id="2497" name="Shape 2497"/>
            <p:cNvSpPr/>
            <p:nvPr/>
          </p:nvSpPr>
          <p:spPr>
            <a:xfrm>
              <a:off x="18917" y="0"/>
              <a:ext cx="721702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-1" y="42133"/>
              <a:ext cx="574549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Hash</a:t>
              </a:r>
            </a:p>
          </p:txBody>
        </p:sp>
      </p:grpSp>
      <p:grpSp>
        <p:nvGrpSpPr>
          <p:cNvPr id="2503" name="Group 2503"/>
          <p:cNvGrpSpPr/>
          <p:nvPr/>
        </p:nvGrpSpPr>
        <p:grpSpPr>
          <a:xfrm>
            <a:off x="5212695" y="3779389"/>
            <a:ext cx="674235" cy="1074172"/>
            <a:chOff x="0" y="0"/>
            <a:chExt cx="674234" cy="1074170"/>
          </a:xfrm>
        </p:grpSpPr>
        <p:sp>
          <p:nvSpPr>
            <p:cNvPr id="2500" name="Shape 2500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07" name="Group 2507"/>
          <p:cNvGrpSpPr/>
          <p:nvPr/>
        </p:nvGrpSpPr>
        <p:grpSpPr>
          <a:xfrm>
            <a:off x="5212695" y="2200075"/>
            <a:ext cx="674235" cy="1074171"/>
            <a:chOff x="0" y="0"/>
            <a:chExt cx="674234" cy="1074170"/>
          </a:xfrm>
        </p:grpSpPr>
        <p:sp>
          <p:nvSpPr>
            <p:cNvPr id="2504" name="Shape 2504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21" name="Group 2521"/>
          <p:cNvGrpSpPr/>
          <p:nvPr/>
        </p:nvGrpSpPr>
        <p:grpSpPr>
          <a:xfrm>
            <a:off x="6701429" y="2326355"/>
            <a:ext cx="440591" cy="701937"/>
            <a:chOff x="0" y="0"/>
            <a:chExt cx="440589" cy="701936"/>
          </a:xfrm>
        </p:grpSpPr>
        <p:grpSp>
          <p:nvGrpSpPr>
            <p:cNvPr id="2511" name="Group 2511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2508" name="Shape 2508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9" name="Shape 2509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10" name="Shape 2510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14" name="Group 2514"/>
            <p:cNvGrpSpPr/>
            <p:nvPr/>
          </p:nvGrpSpPr>
          <p:grpSpPr>
            <a:xfrm>
              <a:off x="33320" y="31633"/>
              <a:ext cx="364751" cy="101775"/>
              <a:chOff x="0" y="0"/>
              <a:chExt cx="364750" cy="101773"/>
            </a:xfrm>
          </p:grpSpPr>
          <p:sp>
            <p:nvSpPr>
              <p:cNvPr id="2512" name="Shape 2512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13" name="Shape 2513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17" name="Group 2517"/>
            <p:cNvGrpSpPr/>
            <p:nvPr/>
          </p:nvGrpSpPr>
          <p:grpSpPr>
            <a:xfrm>
              <a:off x="33320" y="175832"/>
              <a:ext cx="364751" cy="101775"/>
              <a:chOff x="0" y="0"/>
              <a:chExt cx="364750" cy="101773"/>
            </a:xfrm>
          </p:grpSpPr>
          <p:sp>
            <p:nvSpPr>
              <p:cNvPr id="2515" name="Shape 2515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16" name="Shape 2516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20" name="Group 2520"/>
            <p:cNvGrpSpPr/>
            <p:nvPr/>
          </p:nvGrpSpPr>
          <p:grpSpPr>
            <a:xfrm>
              <a:off x="33320" y="330488"/>
              <a:ext cx="364751" cy="101775"/>
              <a:chOff x="0" y="0"/>
              <a:chExt cx="364750" cy="101773"/>
            </a:xfrm>
          </p:grpSpPr>
          <p:sp>
            <p:nvSpPr>
              <p:cNvPr id="2518" name="Shape 2518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19" name="Shape 2519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538" name="Group 2538"/>
          <p:cNvGrpSpPr/>
          <p:nvPr/>
        </p:nvGrpSpPr>
        <p:grpSpPr>
          <a:xfrm>
            <a:off x="6718358" y="3987803"/>
            <a:ext cx="437868" cy="697598"/>
            <a:chOff x="0" y="0"/>
            <a:chExt cx="437867" cy="697597"/>
          </a:xfrm>
        </p:grpSpPr>
        <p:grpSp>
          <p:nvGrpSpPr>
            <p:cNvPr id="2525" name="Group 2525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2522" name="Shape 2522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23" name="Shape 2523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24" name="Shape 2524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28" name="Group 2528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2526" name="Shape 2526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27" name="Shape 2527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31" name="Group 2531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2529" name="Shape 2529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0" name="Shape 2530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34" name="Group 2534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2532" name="Shape 2532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3" name="Shape 2533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37" name="Group 2537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2535" name="Shape 2535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6" name="Shape 2536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546" name="Group 2546"/>
          <p:cNvGrpSpPr/>
          <p:nvPr/>
        </p:nvGrpSpPr>
        <p:grpSpPr>
          <a:xfrm>
            <a:off x="7185970" y="3990766"/>
            <a:ext cx="437868" cy="697599"/>
            <a:chOff x="0" y="0"/>
            <a:chExt cx="437867" cy="697598"/>
          </a:xfrm>
        </p:grpSpPr>
        <p:grpSp>
          <p:nvGrpSpPr>
            <p:cNvPr id="2542" name="Group 2542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2539" name="Shape 2539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0" name="Shape 2540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1" name="Shape 2541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45" name="Group 2545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2543" name="Shape 2543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4" name="Shape 2544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547" name="Shape 2547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2548" name="Shape 2548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14580 0.086342" pathEditMode="relative">
                                      <p:cBhvr>
                                        <p:cTn id="6" dur="500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Check</a:t>
            </a:r>
          </a:p>
        </p:txBody>
      </p:sp>
      <p:sp>
        <p:nvSpPr>
          <p:cNvPr id="565" name="Shape 565"/>
          <p:cNvSpPr>
            <a:spLocks noGrp="1"/>
          </p:cNvSpPr>
          <p:nvPr>
            <p:ph type="body" idx="1"/>
          </p:nvPr>
        </p:nvSpPr>
        <p:spPr>
          <a:xfrm>
            <a:off x="914400" y="1855825"/>
            <a:ext cx="7772400" cy="51054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r>
              <a:t>(a)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]* [</a:t>
            </a:r>
            <a:r>
              <a:rPr>
                <a:solidFill>
                  <a:srgbClr val="F79646"/>
                </a:solidFill>
              </a:rPr>
              <a:t>S</a:t>
            </a:r>
            <a:r>
              <a:t>]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endParaRPr/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r>
              <a:t>(b)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]* [</a:t>
            </a:r>
            <a:r>
              <a:rPr>
                <a:solidFill>
                  <a:srgbClr val="F79646"/>
                </a:solidFill>
              </a:rPr>
              <a:t>S</a:t>
            </a:r>
            <a:r>
              <a:t>] +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endParaRPr/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r>
              <a:t>(c) (p</a:t>
            </a:r>
            <a:r>
              <a:rPr baseline="-22285">
                <a:solidFill>
                  <a:srgbClr val="8064A2"/>
                </a:solidFill>
              </a:rPr>
              <a:t>R</a:t>
            </a:r>
            <a:r>
              <a:t>*[</a:t>
            </a:r>
            <a:r>
              <a:rPr>
                <a:solidFill>
                  <a:srgbClr val="8064A2"/>
                </a:solidFill>
              </a:rPr>
              <a:t>R</a:t>
            </a:r>
            <a:r>
              <a:t>]) * [</a:t>
            </a:r>
            <a:r>
              <a:rPr>
                <a:solidFill>
                  <a:srgbClr val="F79646"/>
                </a:solidFill>
              </a:rPr>
              <a:t>S</a:t>
            </a:r>
            <a:r>
              <a:t>] +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</a:t>
            </a:r>
            <a:endParaRPr sz="2400"/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endParaRPr sz="2400"/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r>
              <a:rPr sz="2400"/>
              <a:t>(d) </a:t>
            </a: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]* [</a:t>
            </a:r>
            <a:r>
              <a:rPr>
                <a:solidFill>
                  <a:srgbClr val="F79646"/>
                </a:solidFill>
              </a:rPr>
              <a:t>S</a:t>
            </a:r>
            <a:r>
              <a:t>] + p</a:t>
            </a:r>
            <a:r>
              <a:rPr baseline="-22285">
                <a:solidFill>
                  <a:srgbClr val="8064A2"/>
                </a:solidFill>
              </a:rPr>
              <a:t>R</a:t>
            </a:r>
          </a:p>
        </p:txBody>
      </p:sp>
      <p:sp>
        <p:nvSpPr>
          <p:cNvPr id="566" name="Shape 566"/>
          <p:cNvSpPr/>
          <p:nvPr/>
        </p:nvSpPr>
        <p:spPr>
          <a:xfrm>
            <a:off x="910208" y="1388821"/>
            <a:ext cx="5379823" cy="51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</a:defRPr>
            </a:lvl1pPr>
          </a:lstStyle>
          <a:p>
            <a:r>
              <a:t>What is the I/O cost of Join(R,S)?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3" name="Group 2553"/>
          <p:cNvGrpSpPr/>
          <p:nvPr/>
        </p:nvGrpSpPr>
        <p:grpSpPr>
          <a:xfrm>
            <a:off x="122889" y="1600199"/>
            <a:ext cx="1972268" cy="3576772"/>
            <a:chOff x="0" y="0"/>
            <a:chExt cx="1972266" cy="3576770"/>
          </a:xfrm>
        </p:grpSpPr>
        <p:sp>
          <p:nvSpPr>
            <p:cNvPr id="2550" name="Shape 255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57" name="Group 2557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2554" name="Shape 2554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61" name="Group 2561"/>
          <p:cNvGrpSpPr/>
          <p:nvPr/>
        </p:nvGrpSpPr>
        <p:grpSpPr>
          <a:xfrm>
            <a:off x="5050890" y="1823168"/>
            <a:ext cx="983768" cy="3153735"/>
            <a:chOff x="0" y="0"/>
            <a:chExt cx="983766" cy="3153733"/>
          </a:xfrm>
        </p:grpSpPr>
        <p:sp>
          <p:nvSpPr>
            <p:cNvPr id="2558" name="Shape 2558"/>
            <p:cNvSpPr/>
            <p:nvPr/>
          </p:nvSpPr>
          <p:spPr>
            <a:xfrm>
              <a:off x="0" y="-1"/>
              <a:ext cx="880314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B-1 Buffers</a:t>
              </a: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0" y="275393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0" y="1824896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64" name="Group 2564"/>
          <p:cNvGrpSpPr/>
          <p:nvPr/>
        </p:nvGrpSpPr>
        <p:grpSpPr>
          <a:xfrm>
            <a:off x="3063383" y="2607056"/>
            <a:ext cx="983768" cy="1585960"/>
            <a:chOff x="0" y="0"/>
            <a:chExt cx="983766" cy="1585959"/>
          </a:xfrm>
        </p:grpSpPr>
        <p:sp>
          <p:nvSpPr>
            <p:cNvPr id="2562" name="Shape 2562"/>
            <p:cNvSpPr/>
            <p:nvPr/>
          </p:nvSpPr>
          <p:spPr>
            <a:xfrm>
              <a:off x="0" y="257121"/>
              <a:ext cx="983767" cy="1328839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102900" y="-1"/>
              <a:ext cx="64043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sp>
        <p:nvSpPr>
          <p:cNvPr id="2565" name="Shape 25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grpSp>
        <p:nvGrpSpPr>
          <p:cNvPr id="2582" name="Group 2582"/>
          <p:cNvGrpSpPr/>
          <p:nvPr/>
        </p:nvGrpSpPr>
        <p:grpSpPr>
          <a:xfrm>
            <a:off x="331924" y="3643560"/>
            <a:ext cx="674235" cy="1074172"/>
            <a:chOff x="0" y="0"/>
            <a:chExt cx="674233" cy="1074170"/>
          </a:xfrm>
        </p:grpSpPr>
        <p:grpSp>
          <p:nvGrpSpPr>
            <p:cNvPr id="2569" name="Group 2569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566" name="Shape 256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7" name="Shape 2567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8" name="Shape 2568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72" name="Group 2572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2570" name="Shape 257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1" name="Shape 257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75" name="Group 2575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2573" name="Shape 257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4" name="Shape 257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78" name="Group 2578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2576" name="Shape 257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7" name="Shape 257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81" name="Group 2581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2579" name="Shape 257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0" name="Shape 258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583" name="Shape 2583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2584" name="Shape 2584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grpSp>
        <p:nvGrpSpPr>
          <p:cNvPr id="2587" name="Group 2587"/>
          <p:cNvGrpSpPr/>
          <p:nvPr/>
        </p:nvGrpSpPr>
        <p:grpSpPr>
          <a:xfrm>
            <a:off x="4177479" y="3330814"/>
            <a:ext cx="740620" cy="429855"/>
            <a:chOff x="0" y="0"/>
            <a:chExt cx="740619" cy="429853"/>
          </a:xfrm>
        </p:grpSpPr>
        <p:sp>
          <p:nvSpPr>
            <p:cNvPr id="2585" name="Shape 2585"/>
            <p:cNvSpPr/>
            <p:nvPr/>
          </p:nvSpPr>
          <p:spPr>
            <a:xfrm>
              <a:off x="18917" y="0"/>
              <a:ext cx="721702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-1" y="42133"/>
              <a:ext cx="574549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Hash</a:t>
              </a:r>
            </a:p>
          </p:txBody>
        </p:sp>
      </p:grpSp>
      <p:grpSp>
        <p:nvGrpSpPr>
          <p:cNvPr id="2591" name="Group 2591"/>
          <p:cNvGrpSpPr/>
          <p:nvPr/>
        </p:nvGrpSpPr>
        <p:grpSpPr>
          <a:xfrm>
            <a:off x="5212695" y="3779389"/>
            <a:ext cx="674235" cy="1074172"/>
            <a:chOff x="0" y="0"/>
            <a:chExt cx="674234" cy="1074170"/>
          </a:xfrm>
        </p:grpSpPr>
        <p:sp>
          <p:nvSpPr>
            <p:cNvPr id="2588" name="Shape 2588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95" name="Group 2595"/>
          <p:cNvGrpSpPr/>
          <p:nvPr/>
        </p:nvGrpSpPr>
        <p:grpSpPr>
          <a:xfrm>
            <a:off x="5212695" y="2200075"/>
            <a:ext cx="674235" cy="1074171"/>
            <a:chOff x="0" y="0"/>
            <a:chExt cx="674234" cy="1074170"/>
          </a:xfrm>
        </p:grpSpPr>
        <p:sp>
          <p:nvSpPr>
            <p:cNvPr id="2592" name="Shape 2592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09" name="Group 2609"/>
          <p:cNvGrpSpPr/>
          <p:nvPr/>
        </p:nvGrpSpPr>
        <p:grpSpPr>
          <a:xfrm>
            <a:off x="6701429" y="2326355"/>
            <a:ext cx="440591" cy="701937"/>
            <a:chOff x="0" y="0"/>
            <a:chExt cx="440589" cy="701936"/>
          </a:xfrm>
        </p:grpSpPr>
        <p:grpSp>
          <p:nvGrpSpPr>
            <p:cNvPr id="2599" name="Group 2599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2596" name="Shape 2596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7" name="Shape 2597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8" name="Shape 2598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02" name="Group 2602"/>
            <p:cNvGrpSpPr/>
            <p:nvPr/>
          </p:nvGrpSpPr>
          <p:grpSpPr>
            <a:xfrm>
              <a:off x="33320" y="31633"/>
              <a:ext cx="364751" cy="101775"/>
              <a:chOff x="0" y="0"/>
              <a:chExt cx="364750" cy="101773"/>
            </a:xfrm>
          </p:grpSpPr>
          <p:sp>
            <p:nvSpPr>
              <p:cNvPr id="2600" name="Shape 2600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1" name="Shape 2601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05" name="Group 2605"/>
            <p:cNvGrpSpPr/>
            <p:nvPr/>
          </p:nvGrpSpPr>
          <p:grpSpPr>
            <a:xfrm>
              <a:off x="33320" y="175832"/>
              <a:ext cx="364751" cy="101775"/>
              <a:chOff x="0" y="0"/>
              <a:chExt cx="364750" cy="101773"/>
            </a:xfrm>
          </p:grpSpPr>
          <p:sp>
            <p:nvSpPr>
              <p:cNvPr id="2603" name="Shape 2603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4" name="Shape 2604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08" name="Group 2608"/>
            <p:cNvGrpSpPr/>
            <p:nvPr/>
          </p:nvGrpSpPr>
          <p:grpSpPr>
            <a:xfrm>
              <a:off x="33320" y="330488"/>
              <a:ext cx="364751" cy="101775"/>
              <a:chOff x="0" y="0"/>
              <a:chExt cx="364750" cy="101773"/>
            </a:xfrm>
          </p:grpSpPr>
          <p:sp>
            <p:nvSpPr>
              <p:cNvPr id="2606" name="Shape 2606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7" name="Shape 2607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626" name="Group 2626"/>
          <p:cNvGrpSpPr/>
          <p:nvPr/>
        </p:nvGrpSpPr>
        <p:grpSpPr>
          <a:xfrm>
            <a:off x="6718358" y="3987803"/>
            <a:ext cx="437868" cy="697598"/>
            <a:chOff x="0" y="0"/>
            <a:chExt cx="437867" cy="697597"/>
          </a:xfrm>
        </p:grpSpPr>
        <p:grpSp>
          <p:nvGrpSpPr>
            <p:cNvPr id="2613" name="Group 2613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2610" name="Shape 2610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1" name="Shape 2611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2" name="Shape 2612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16" name="Group 2616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2614" name="Shape 2614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5" name="Shape 2615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19" name="Group 2619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2617" name="Shape 2617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8" name="Shape 2618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22" name="Group 2622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2620" name="Shape 2620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1" name="Shape 2621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25" name="Group 2625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2623" name="Shape 2623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4" name="Shape 2624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630" name="Group 2630"/>
          <p:cNvGrpSpPr/>
          <p:nvPr/>
        </p:nvGrpSpPr>
        <p:grpSpPr>
          <a:xfrm>
            <a:off x="3200230" y="2981306"/>
            <a:ext cx="674235" cy="1074172"/>
            <a:chOff x="0" y="0"/>
            <a:chExt cx="674234" cy="1074170"/>
          </a:xfrm>
        </p:grpSpPr>
        <p:sp>
          <p:nvSpPr>
            <p:cNvPr id="2627" name="Shape 2627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33" name="Group 2633"/>
          <p:cNvGrpSpPr/>
          <p:nvPr/>
        </p:nvGrpSpPr>
        <p:grpSpPr>
          <a:xfrm>
            <a:off x="3250689" y="3042918"/>
            <a:ext cx="558179" cy="155745"/>
            <a:chOff x="0" y="0"/>
            <a:chExt cx="558178" cy="155744"/>
          </a:xfrm>
        </p:grpSpPr>
        <p:sp>
          <p:nvSpPr>
            <p:cNvPr id="2631" name="Shape 2631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36" name="Group 2636"/>
          <p:cNvGrpSpPr/>
          <p:nvPr/>
        </p:nvGrpSpPr>
        <p:grpSpPr>
          <a:xfrm>
            <a:off x="3250689" y="3306991"/>
            <a:ext cx="558179" cy="155745"/>
            <a:chOff x="0" y="0"/>
            <a:chExt cx="558178" cy="155744"/>
          </a:xfrm>
        </p:grpSpPr>
        <p:sp>
          <p:nvSpPr>
            <p:cNvPr id="2634" name="Shape 2634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39" name="Group 2639"/>
          <p:cNvGrpSpPr/>
          <p:nvPr/>
        </p:nvGrpSpPr>
        <p:grpSpPr>
          <a:xfrm>
            <a:off x="3250689" y="3571064"/>
            <a:ext cx="558179" cy="155745"/>
            <a:chOff x="0" y="0"/>
            <a:chExt cx="558178" cy="155744"/>
          </a:xfrm>
        </p:grpSpPr>
        <p:sp>
          <p:nvSpPr>
            <p:cNvPr id="2637" name="Shape 2637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42" name="Group 2642"/>
          <p:cNvGrpSpPr/>
          <p:nvPr/>
        </p:nvGrpSpPr>
        <p:grpSpPr>
          <a:xfrm>
            <a:off x="3250689" y="3835136"/>
            <a:ext cx="558179" cy="155745"/>
            <a:chOff x="0" y="0"/>
            <a:chExt cx="558178" cy="155744"/>
          </a:xfrm>
        </p:grpSpPr>
        <p:sp>
          <p:nvSpPr>
            <p:cNvPr id="2640" name="Shape 264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45" name="Group 2645"/>
          <p:cNvGrpSpPr/>
          <p:nvPr/>
        </p:nvGrpSpPr>
        <p:grpSpPr>
          <a:xfrm>
            <a:off x="5276334" y="3837037"/>
            <a:ext cx="558179" cy="155745"/>
            <a:chOff x="0" y="0"/>
            <a:chExt cx="558178" cy="155744"/>
          </a:xfrm>
        </p:grpSpPr>
        <p:sp>
          <p:nvSpPr>
            <p:cNvPr id="2643" name="Shape 264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48" name="Group 2648"/>
          <p:cNvGrpSpPr/>
          <p:nvPr/>
        </p:nvGrpSpPr>
        <p:grpSpPr>
          <a:xfrm>
            <a:off x="5271256" y="4055478"/>
            <a:ext cx="558179" cy="155745"/>
            <a:chOff x="0" y="0"/>
            <a:chExt cx="558178" cy="155744"/>
          </a:xfrm>
        </p:grpSpPr>
        <p:sp>
          <p:nvSpPr>
            <p:cNvPr id="2646" name="Shape 264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51" name="Group 2651"/>
          <p:cNvGrpSpPr/>
          <p:nvPr/>
        </p:nvGrpSpPr>
        <p:grpSpPr>
          <a:xfrm>
            <a:off x="5270722" y="2263487"/>
            <a:ext cx="558179" cy="155746"/>
            <a:chOff x="0" y="0"/>
            <a:chExt cx="558178" cy="155744"/>
          </a:xfrm>
        </p:grpSpPr>
        <p:sp>
          <p:nvSpPr>
            <p:cNvPr id="2649" name="Shape 2649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54" name="Group 2654"/>
          <p:cNvGrpSpPr/>
          <p:nvPr/>
        </p:nvGrpSpPr>
        <p:grpSpPr>
          <a:xfrm>
            <a:off x="5270722" y="4276145"/>
            <a:ext cx="558179" cy="155745"/>
            <a:chOff x="0" y="0"/>
            <a:chExt cx="558178" cy="155744"/>
          </a:xfrm>
        </p:grpSpPr>
        <p:sp>
          <p:nvSpPr>
            <p:cNvPr id="2652" name="Shape 2652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62" name="Group 2662"/>
          <p:cNvGrpSpPr/>
          <p:nvPr/>
        </p:nvGrpSpPr>
        <p:grpSpPr>
          <a:xfrm>
            <a:off x="7185970" y="3990766"/>
            <a:ext cx="437868" cy="697599"/>
            <a:chOff x="0" y="0"/>
            <a:chExt cx="437867" cy="697598"/>
          </a:xfrm>
        </p:grpSpPr>
        <p:grpSp>
          <p:nvGrpSpPr>
            <p:cNvPr id="2658" name="Group 2658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2655" name="Shape 2655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6" name="Shape 2656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7" name="Shape 2657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61" name="Group 2661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2659" name="Shape 2659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0" name="Shape 2660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663" name="Shape 2663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2664" name="Shape 2664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1867 0.117133" pathEditMode="relative">
                                      <p:cBhvr>
                                        <p:cTn id="6" dur="500" fill="hold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1867 0.110179" pathEditMode="relative">
                                      <p:cBhvr>
                                        <p:cTn id="9" dur="500" fill="hold"/>
                                        <p:tgtEl>
                                          <p:spTgt spid="2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1867 -0.188186" pathEditMode="relative">
                                      <p:cBhvr>
                                        <p:cTn id="12" dur="500" fill="hold"/>
                                        <p:tgtEl>
                                          <p:spTgt spid="2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1867 0.062962" pathEditMode="relative">
                                      <p:cBhvr>
                                        <p:cTn id="15" dur="5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0" grpId="13" animBg="1" advAuto="0"/>
      <p:bldP spid="2633" grpId="9" animBg="1" advAuto="0"/>
      <p:bldP spid="2636" grpId="10" animBg="1" advAuto="0"/>
      <p:bldP spid="2639" grpId="11" animBg="1" advAuto="0"/>
      <p:bldP spid="2642" grpId="12" animBg="1" advAuto="0"/>
      <p:bldP spid="2645" grpId="5" animBg="1" advAuto="0"/>
      <p:bldP spid="2648" grpId="6" animBg="1" advAuto="0"/>
      <p:bldP spid="2651" grpId="7" animBg="1" advAuto="0"/>
      <p:bldP spid="2654" grpId="8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9" name="Group 2669"/>
          <p:cNvGrpSpPr/>
          <p:nvPr/>
        </p:nvGrpSpPr>
        <p:grpSpPr>
          <a:xfrm>
            <a:off x="122889" y="1600199"/>
            <a:ext cx="1972268" cy="3576772"/>
            <a:chOff x="0" y="0"/>
            <a:chExt cx="1972266" cy="3576770"/>
          </a:xfrm>
        </p:grpSpPr>
        <p:sp>
          <p:nvSpPr>
            <p:cNvPr id="2666" name="Shape 266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73" name="Group 2673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2670" name="Shape 267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77" name="Group 2677"/>
          <p:cNvGrpSpPr/>
          <p:nvPr/>
        </p:nvGrpSpPr>
        <p:grpSpPr>
          <a:xfrm>
            <a:off x="5050890" y="1823168"/>
            <a:ext cx="983768" cy="3153735"/>
            <a:chOff x="0" y="0"/>
            <a:chExt cx="983766" cy="3153733"/>
          </a:xfrm>
        </p:grpSpPr>
        <p:sp>
          <p:nvSpPr>
            <p:cNvPr id="2674" name="Shape 2674"/>
            <p:cNvSpPr/>
            <p:nvPr/>
          </p:nvSpPr>
          <p:spPr>
            <a:xfrm>
              <a:off x="0" y="-1"/>
              <a:ext cx="880314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B-1 Buffers</a:t>
              </a:r>
            </a:p>
          </p:txBody>
        </p:sp>
        <p:sp>
          <p:nvSpPr>
            <p:cNvPr id="2675" name="Shape 2675"/>
            <p:cNvSpPr/>
            <p:nvPr/>
          </p:nvSpPr>
          <p:spPr>
            <a:xfrm>
              <a:off x="0" y="275393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76" name="Shape 2676"/>
            <p:cNvSpPr/>
            <p:nvPr/>
          </p:nvSpPr>
          <p:spPr>
            <a:xfrm>
              <a:off x="0" y="1824896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80" name="Group 2680"/>
          <p:cNvGrpSpPr/>
          <p:nvPr/>
        </p:nvGrpSpPr>
        <p:grpSpPr>
          <a:xfrm>
            <a:off x="3063383" y="2607056"/>
            <a:ext cx="983768" cy="1585960"/>
            <a:chOff x="0" y="0"/>
            <a:chExt cx="983766" cy="1585959"/>
          </a:xfrm>
        </p:grpSpPr>
        <p:sp>
          <p:nvSpPr>
            <p:cNvPr id="2678" name="Shape 2678"/>
            <p:cNvSpPr/>
            <p:nvPr/>
          </p:nvSpPr>
          <p:spPr>
            <a:xfrm>
              <a:off x="0" y="257121"/>
              <a:ext cx="983767" cy="1328839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79" name="Shape 2679"/>
            <p:cNvSpPr/>
            <p:nvPr/>
          </p:nvSpPr>
          <p:spPr>
            <a:xfrm>
              <a:off x="102900" y="-1"/>
              <a:ext cx="64043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sp>
        <p:nvSpPr>
          <p:cNvPr id="2681" name="Shape 26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grpSp>
        <p:nvGrpSpPr>
          <p:cNvPr id="2698" name="Group 2698"/>
          <p:cNvGrpSpPr/>
          <p:nvPr/>
        </p:nvGrpSpPr>
        <p:grpSpPr>
          <a:xfrm>
            <a:off x="331924" y="3643560"/>
            <a:ext cx="674235" cy="1074172"/>
            <a:chOff x="0" y="0"/>
            <a:chExt cx="674233" cy="1074170"/>
          </a:xfrm>
        </p:grpSpPr>
        <p:grpSp>
          <p:nvGrpSpPr>
            <p:cNvPr id="2685" name="Group 2685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682" name="Shape 268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3" name="Shape 2683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4" name="Shape 268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88" name="Group 2688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2686" name="Shape 268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7" name="Shape 268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91" name="Group 2691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2689" name="Shape 268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0" name="Shape 269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94" name="Group 2694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2692" name="Shape 269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3" name="Shape 269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697" name="Group 2697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2695" name="Shape 269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6" name="Shape 269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699" name="Shape 2699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2700" name="Shape 2700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grpSp>
        <p:nvGrpSpPr>
          <p:cNvPr id="2703" name="Group 2703"/>
          <p:cNvGrpSpPr/>
          <p:nvPr/>
        </p:nvGrpSpPr>
        <p:grpSpPr>
          <a:xfrm>
            <a:off x="4177479" y="3330814"/>
            <a:ext cx="740620" cy="429855"/>
            <a:chOff x="0" y="0"/>
            <a:chExt cx="740619" cy="429853"/>
          </a:xfrm>
        </p:grpSpPr>
        <p:sp>
          <p:nvSpPr>
            <p:cNvPr id="2701" name="Shape 2701"/>
            <p:cNvSpPr/>
            <p:nvPr/>
          </p:nvSpPr>
          <p:spPr>
            <a:xfrm>
              <a:off x="18917" y="0"/>
              <a:ext cx="721702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-1" y="42133"/>
              <a:ext cx="574549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Hash</a:t>
              </a:r>
            </a:p>
          </p:txBody>
        </p:sp>
      </p:grpSp>
      <p:grpSp>
        <p:nvGrpSpPr>
          <p:cNvPr id="2707" name="Group 2707"/>
          <p:cNvGrpSpPr/>
          <p:nvPr/>
        </p:nvGrpSpPr>
        <p:grpSpPr>
          <a:xfrm>
            <a:off x="5212695" y="3779389"/>
            <a:ext cx="674235" cy="1074172"/>
            <a:chOff x="0" y="0"/>
            <a:chExt cx="674234" cy="1074170"/>
          </a:xfrm>
        </p:grpSpPr>
        <p:sp>
          <p:nvSpPr>
            <p:cNvPr id="2704" name="Shape 2704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11" name="Group 2711"/>
          <p:cNvGrpSpPr/>
          <p:nvPr/>
        </p:nvGrpSpPr>
        <p:grpSpPr>
          <a:xfrm>
            <a:off x="5212695" y="2200075"/>
            <a:ext cx="674235" cy="1074171"/>
            <a:chOff x="0" y="0"/>
            <a:chExt cx="674234" cy="107417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25" name="Group 2725"/>
          <p:cNvGrpSpPr/>
          <p:nvPr/>
        </p:nvGrpSpPr>
        <p:grpSpPr>
          <a:xfrm>
            <a:off x="6701429" y="2326355"/>
            <a:ext cx="440591" cy="701937"/>
            <a:chOff x="0" y="0"/>
            <a:chExt cx="440589" cy="701936"/>
          </a:xfrm>
        </p:grpSpPr>
        <p:grpSp>
          <p:nvGrpSpPr>
            <p:cNvPr id="2715" name="Group 2715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2712" name="Shape 2712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3" name="Shape 2713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4" name="Shape 2714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718" name="Group 2718"/>
            <p:cNvGrpSpPr/>
            <p:nvPr/>
          </p:nvGrpSpPr>
          <p:grpSpPr>
            <a:xfrm>
              <a:off x="33320" y="31633"/>
              <a:ext cx="364751" cy="101775"/>
              <a:chOff x="0" y="0"/>
              <a:chExt cx="364750" cy="101773"/>
            </a:xfrm>
          </p:grpSpPr>
          <p:sp>
            <p:nvSpPr>
              <p:cNvPr id="2716" name="Shape 2716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7" name="Shape 2717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721" name="Group 2721"/>
            <p:cNvGrpSpPr/>
            <p:nvPr/>
          </p:nvGrpSpPr>
          <p:grpSpPr>
            <a:xfrm>
              <a:off x="33320" y="175832"/>
              <a:ext cx="364751" cy="101775"/>
              <a:chOff x="0" y="0"/>
              <a:chExt cx="364750" cy="101773"/>
            </a:xfrm>
          </p:grpSpPr>
          <p:sp>
            <p:nvSpPr>
              <p:cNvPr id="2719" name="Shape 2719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0" name="Shape 2720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724" name="Group 2724"/>
            <p:cNvGrpSpPr/>
            <p:nvPr/>
          </p:nvGrpSpPr>
          <p:grpSpPr>
            <a:xfrm>
              <a:off x="33320" y="330488"/>
              <a:ext cx="364751" cy="101775"/>
              <a:chOff x="0" y="0"/>
              <a:chExt cx="364750" cy="101773"/>
            </a:xfrm>
          </p:grpSpPr>
          <p:sp>
            <p:nvSpPr>
              <p:cNvPr id="2722" name="Shape 2722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3" name="Shape 2723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742" name="Group 2742"/>
          <p:cNvGrpSpPr/>
          <p:nvPr/>
        </p:nvGrpSpPr>
        <p:grpSpPr>
          <a:xfrm>
            <a:off x="6718358" y="3987803"/>
            <a:ext cx="437868" cy="697598"/>
            <a:chOff x="0" y="0"/>
            <a:chExt cx="437867" cy="697597"/>
          </a:xfrm>
        </p:grpSpPr>
        <p:grpSp>
          <p:nvGrpSpPr>
            <p:cNvPr id="2729" name="Group 2729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2726" name="Shape 2726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7" name="Shape 2727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8" name="Shape 2728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732" name="Group 2732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2730" name="Shape 2730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1" name="Shape 2731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735" name="Group 2735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2733" name="Shape 2733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4" name="Shape 2734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738" name="Group 2738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2736" name="Shape 2736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7" name="Shape 2737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741" name="Group 2741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2739" name="Shape 2739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40" name="Shape 2740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745" name="Group 2745"/>
          <p:cNvGrpSpPr/>
          <p:nvPr/>
        </p:nvGrpSpPr>
        <p:grpSpPr>
          <a:xfrm>
            <a:off x="5276334" y="3837037"/>
            <a:ext cx="558179" cy="155745"/>
            <a:chOff x="0" y="0"/>
            <a:chExt cx="558178" cy="155744"/>
          </a:xfrm>
        </p:grpSpPr>
        <p:sp>
          <p:nvSpPr>
            <p:cNvPr id="2743" name="Shape 274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48" name="Group 2748"/>
          <p:cNvGrpSpPr/>
          <p:nvPr/>
        </p:nvGrpSpPr>
        <p:grpSpPr>
          <a:xfrm>
            <a:off x="5271256" y="4055478"/>
            <a:ext cx="558179" cy="155745"/>
            <a:chOff x="0" y="0"/>
            <a:chExt cx="558178" cy="155744"/>
          </a:xfrm>
        </p:grpSpPr>
        <p:sp>
          <p:nvSpPr>
            <p:cNvPr id="2746" name="Shape 274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51" name="Group 2751"/>
          <p:cNvGrpSpPr/>
          <p:nvPr/>
        </p:nvGrpSpPr>
        <p:grpSpPr>
          <a:xfrm>
            <a:off x="5270722" y="2263487"/>
            <a:ext cx="558179" cy="155746"/>
            <a:chOff x="0" y="0"/>
            <a:chExt cx="558178" cy="155744"/>
          </a:xfrm>
        </p:grpSpPr>
        <p:sp>
          <p:nvSpPr>
            <p:cNvPr id="2749" name="Shape 2749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54" name="Group 2754"/>
          <p:cNvGrpSpPr/>
          <p:nvPr/>
        </p:nvGrpSpPr>
        <p:grpSpPr>
          <a:xfrm>
            <a:off x="5270722" y="4276145"/>
            <a:ext cx="558179" cy="155745"/>
            <a:chOff x="0" y="0"/>
            <a:chExt cx="558178" cy="155744"/>
          </a:xfrm>
        </p:grpSpPr>
        <p:sp>
          <p:nvSpPr>
            <p:cNvPr id="2752" name="Shape 2752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62" name="Group 2762"/>
          <p:cNvGrpSpPr/>
          <p:nvPr/>
        </p:nvGrpSpPr>
        <p:grpSpPr>
          <a:xfrm>
            <a:off x="7185970" y="3990766"/>
            <a:ext cx="437868" cy="697599"/>
            <a:chOff x="0" y="0"/>
            <a:chExt cx="437867" cy="697598"/>
          </a:xfrm>
        </p:grpSpPr>
        <p:grpSp>
          <p:nvGrpSpPr>
            <p:cNvPr id="2758" name="Group 2758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2755" name="Shape 2755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6" name="Shape 2756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7" name="Shape 2757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761" name="Group 2761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2759" name="Shape 2759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60" name="Shape 2760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763" name="Shape 2763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2764" name="Shape 2764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14580 -0.096299" pathEditMode="relative">
                                      <p:cBhvr>
                                        <p:cTn id="6" dur="500" fill="hold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9" name="Group 2769"/>
          <p:cNvGrpSpPr/>
          <p:nvPr/>
        </p:nvGrpSpPr>
        <p:grpSpPr>
          <a:xfrm>
            <a:off x="122889" y="1600199"/>
            <a:ext cx="1972268" cy="3576772"/>
            <a:chOff x="0" y="0"/>
            <a:chExt cx="1972266" cy="3576770"/>
          </a:xfrm>
        </p:grpSpPr>
        <p:sp>
          <p:nvSpPr>
            <p:cNvPr id="2766" name="Shape 276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73" name="Group 2773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2770" name="Shape 277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77" name="Group 2777"/>
          <p:cNvGrpSpPr/>
          <p:nvPr/>
        </p:nvGrpSpPr>
        <p:grpSpPr>
          <a:xfrm>
            <a:off x="5050890" y="1823168"/>
            <a:ext cx="983768" cy="3153735"/>
            <a:chOff x="0" y="0"/>
            <a:chExt cx="983766" cy="3153733"/>
          </a:xfrm>
        </p:grpSpPr>
        <p:sp>
          <p:nvSpPr>
            <p:cNvPr id="2774" name="Shape 2774"/>
            <p:cNvSpPr/>
            <p:nvPr/>
          </p:nvSpPr>
          <p:spPr>
            <a:xfrm>
              <a:off x="0" y="-1"/>
              <a:ext cx="880314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B-1 Buffers</a:t>
              </a: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0" y="275393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0" y="1824896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80" name="Group 2780"/>
          <p:cNvGrpSpPr/>
          <p:nvPr/>
        </p:nvGrpSpPr>
        <p:grpSpPr>
          <a:xfrm>
            <a:off x="3063383" y="2607056"/>
            <a:ext cx="983768" cy="1585960"/>
            <a:chOff x="0" y="0"/>
            <a:chExt cx="983766" cy="1585959"/>
          </a:xfrm>
        </p:grpSpPr>
        <p:sp>
          <p:nvSpPr>
            <p:cNvPr id="2778" name="Shape 2778"/>
            <p:cNvSpPr/>
            <p:nvPr/>
          </p:nvSpPr>
          <p:spPr>
            <a:xfrm>
              <a:off x="0" y="257121"/>
              <a:ext cx="983767" cy="1328839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102900" y="-1"/>
              <a:ext cx="64043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sp>
        <p:nvSpPr>
          <p:cNvPr id="2781" name="Shape 27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sp>
        <p:nvSpPr>
          <p:cNvPr id="2782" name="Shape 2782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2783" name="Shape 2783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grpSp>
        <p:nvGrpSpPr>
          <p:cNvPr id="2786" name="Group 2786"/>
          <p:cNvGrpSpPr/>
          <p:nvPr/>
        </p:nvGrpSpPr>
        <p:grpSpPr>
          <a:xfrm>
            <a:off x="4177479" y="3330814"/>
            <a:ext cx="740620" cy="429855"/>
            <a:chOff x="0" y="0"/>
            <a:chExt cx="740619" cy="429853"/>
          </a:xfrm>
        </p:grpSpPr>
        <p:sp>
          <p:nvSpPr>
            <p:cNvPr id="2784" name="Shape 2784"/>
            <p:cNvSpPr/>
            <p:nvPr/>
          </p:nvSpPr>
          <p:spPr>
            <a:xfrm>
              <a:off x="18917" y="0"/>
              <a:ext cx="721702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-1" y="42133"/>
              <a:ext cx="574549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Hash</a:t>
              </a:r>
            </a:p>
          </p:txBody>
        </p:sp>
      </p:grpSp>
      <p:grpSp>
        <p:nvGrpSpPr>
          <p:cNvPr id="2790" name="Group 2790"/>
          <p:cNvGrpSpPr/>
          <p:nvPr/>
        </p:nvGrpSpPr>
        <p:grpSpPr>
          <a:xfrm>
            <a:off x="5212695" y="3779389"/>
            <a:ext cx="674235" cy="1074172"/>
            <a:chOff x="0" y="0"/>
            <a:chExt cx="674234" cy="1074170"/>
          </a:xfrm>
        </p:grpSpPr>
        <p:sp>
          <p:nvSpPr>
            <p:cNvPr id="2787" name="Shape 2787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94" name="Group 2794"/>
          <p:cNvGrpSpPr/>
          <p:nvPr/>
        </p:nvGrpSpPr>
        <p:grpSpPr>
          <a:xfrm>
            <a:off x="5212695" y="2200075"/>
            <a:ext cx="674235" cy="1074171"/>
            <a:chOff x="0" y="0"/>
            <a:chExt cx="674234" cy="1074170"/>
          </a:xfrm>
        </p:grpSpPr>
        <p:sp>
          <p:nvSpPr>
            <p:cNvPr id="2791" name="Shape 2791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08" name="Group 2808"/>
          <p:cNvGrpSpPr/>
          <p:nvPr/>
        </p:nvGrpSpPr>
        <p:grpSpPr>
          <a:xfrm>
            <a:off x="6701429" y="2326355"/>
            <a:ext cx="440591" cy="701937"/>
            <a:chOff x="0" y="0"/>
            <a:chExt cx="440589" cy="701936"/>
          </a:xfrm>
        </p:grpSpPr>
        <p:grpSp>
          <p:nvGrpSpPr>
            <p:cNvPr id="2798" name="Group 2798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2795" name="Shape 2795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96" name="Shape 2796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97" name="Shape 2797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801" name="Group 2801"/>
            <p:cNvGrpSpPr/>
            <p:nvPr/>
          </p:nvGrpSpPr>
          <p:grpSpPr>
            <a:xfrm>
              <a:off x="33320" y="31633"/>
              <a:ext cx="364751" cy="101775"/>
              <a:chOff x="0" y="0"/>
              <a:chExt cx="364750" cy="101773"/>
            </a:xfrm>
          </p:grpSpPr>
          <p:sp>
            <p:nvSpPr>
              <p:cNvPr id="2799" name="Shape 2799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0" name="Shape 2800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804" name="Group 2804"/>
            <p:cNvGrpSpPr/>
            <p:nvPr/>
          </p:nvGrpSpPr>
          <p:grpSpPr>
            <a:xfrm>
              <a:off x="33320" y="175832"/>
              <a:ext cx="364751" cy="101775"/>
              <a:chOff x="0" y="0"/>
              <a:chExt cx="364750" cy="101773"/>
            </a:xfrm>
          </p:grpSpPr>
          <p:sp>
            <p:nvSpPr>
              <p:cNvPr id="2802" name="Shape 2802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3" name="Shape 2803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807" name="Group 2807"/>
            <p:cNvGrpSpPr/>
            <p:nvPr/>
          </p:nvGrpSpPr>
          <p:grpSpPr>
            <a:xfrm>
              <a:off x="33320" y="330488"/>
              <a:ext cx="364751" cy="101775"/>
              <a:chOff x="0" y="0"/>
              <a:chExt cx="364750" cy="101773"/>
            </a:xfrm>
          </p:grpSpPr>
          <p:sp>
            <p:nvSpPr>
              <p:cNvPr id="2805" name="Shape 2805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6" name="Shape 2806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825" name="Group 2825"/>
          <p:cNvGrpSpPr/>
          <p:nvPr/>
        </p:nvGrpSpPr>
        <p:grpSpPr>
          <a:xfrm>
            <a:off x="6718358" y="3987803"/>
            <a:ext cx="437868" cy="697598"/>
            <a:chOff x="0" y="0"/>
            <a:chExt cx="437867" cy="697597"/>
          </a:xfrm>
        </p:grpSpPr>
        <p:grpSp>
          <p:nvGrpSpPr>
            <p:cNvPr id="2812" name="Group 2812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2809" name="Shape 2809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0" name="Shape 2810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1" name="Shape 2811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815" name="Group 2815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2813" name="Shape 2813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4" name="Shape 2814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818" name="Group 2818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2816" name="Shape 2816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7" name="Shape 2817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821" name="Group 2821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2819" name="Shape 2819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20" name="Shape 2820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824" name="Group 2824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2822" name="Shape 2822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23" name="Shape 2823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828" name="Group 2828"/>
          <p:cNvGrpSpPr/>
          <p:nvPr/>
        </p:nvGrpSpPr>
        <p:grpSpPr>
          <a:xfrm>
            <a:off x="5276334" y="3837037"/>
            <a:ext cx="558179" cy="155745"/>
            <a:chOff x="0" y="0"/>
            <a:chExt cx="558178" cy="155744"/>
          </a:xfrm>
        </p:grpSpPr>
        <p:sp>
          <p:nvSpPr>
            <p:cNvPr id="2826" name="Shape 282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31" name="Group 2831"/>
          <p:cNvGrpSpPr/>
          <p:nvPr/>
        </p:nvGrpSpPr>
        <p:grpSpPr>
          <a:xfrm>
            <a:off x="5271256" y="4055478"/>
            <a:ext cx="558179" cy="155745"/>
            <a:chOff x="0" y="0"/>
            <a:chExt cx="558178" cy="155744"/>
          </a:xfrm>
        </p:grpSpPr>
        <p:sp>
          <p:nvSpPr>
            <p:cNvPr id="2829" name="Shape 2829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34" name="Group 2834"/>
          <p:cNvGrpSpPr/>
          <p:nvPr/>
        </p:nvGrpSpPr>
        <p:grpSpPr>
          <a:xfrm>
            <a:off x="5270722" y="2263487"/>
            <a:ext cx="558179" cy="155746"/>
            <a:chOff x="0" y="0"/>
            <a:chExt cx="558178" cy="155744"/>
          </a:xfrm>
        </p:grpSpPr>
        <p:sp>
          <p:nvSpPr>
            <p:cNvPr id="2832" name="Shape 2832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37" name="Group 2837"/>
          <p:cNvGrpSpPr/>
          <p:nvPr/>
        </p:nvGrpSpPr>
        <p:grpSpPr>
          <a:xfrm>
            <a:off x="5270722" y="4276145"/>
            <a:ext cx="558179" cy="155745"/>
            <a:chOff x="0" y="0"/>
            <a:chExt cx="558178" cy="155744"/>
          </a:xfrm>
        </p:grpSpPr>
        <p:sp>
          <p:nvSpPr>
            <p:cNvPr id="2835" name="Shape 2835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45" name="Group 2845"/>
          <p:cNvGrpSpPr/>
          <p:nvPr/>
        </p:nvGrpSpPr>
        <p:grpSpPr>
          <a:xfrm>
            <a:off x="7185970" y="3990766"/>
            <a:ext cx="437868" cy="697599"/>
            <a:chOff x="0" y="0"/>
            <a:chExt cx="437867" cy="697598"/>
          </a:xfrm>
        </p:grpSpPr>
        <p:grpSp>
          <p:nvGrpSpPr>
            <p:cNvPr id="2841" name="Group 2841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2838" name="Shape 2838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39" name="Shape 2839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40" name="Shape 2840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844" name="Group 2844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2842" name="Shape 2842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43" name="Shape 2843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849" name="Group 2849"/>
          <p:cNvGrpSpPr/>
          <p:nvPr/>
        </p:nvGrpSpPr>
        <p:grpSpPr>
          <a:xfrm>
            <a:off x="3205874" y="2982699"/>
            <a:ext cx="674235" cy="1074172"/>
            <a:chOff x="0" y="0"/>
            <a:chExt cx="674234" cy="1074170"/>
          </a:xfrm>
        </p:grpSpPr>
        <p:sp>
          <p:nvSpPr>
            <p:cNvPr id="2846" name="Shape 2846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52" name="Group 2852"/>
          <p:cNvGrpSpPr/>
          <p:nvPr/>
        </p:nvGrpSpPr>
        <p:grpSpPr>
          <a:xfrm>
            <a:off x="3256334" y="3043224"/>
            <a:ext cx="558179" cy="155745"/>
            <a:chOff x="0" y="0"/>
            <a:chExt cx="558178" cy="155744"/>
          </a:xfrm>
        </p:grpSpPr>
        <p:sp>
          <p:nvSpPr>
            <p:cNvPr id="2850" name="Shape 285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55" name="Group 2855"/>
          <p:cNvGrpSpPr/>
          <p:nvPr/>
        </p:nvGrpSpPr>
        <p:grpSpPr>
          <a:xfrm>
            <a:off x="3256334" y="3307298"/>
            <a:ext cx="558179" cy="155745"/>
            <a:chOff x="0" y="0"/>
            <a:chExt cx="558178" cy="155744"/>
          </a:xfrm>
        </p:grpSpPr>
        <p:sp>
          <p:nvSpPr>
            <p:cNvPr id="2853" name="Shape 285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58" name="Group 2858"/>
          <p:cNvGrpSpPr/>
          <p:nvPr/>
        </p:nvGrpSpPr>
        <p:grpSpPr>
          <a:xfrm>
            <a:off x="3256334" y="3571371"/>
            <a:ext cx="558179" cy="155745"/>
            <a:chOff x="0" y="0"/>
            <a:chExt cx="558178" cy="155744"/>
          </a:xfrm>
        </p:grpSpPr>
        <p:sp>
          <p:nvSpPr>
            <p:cNvPr id="2856" name="Shape 285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1" name="Group 2861"/>
          <p:cNvGrpSpPr/>
          <p:nvPr/>
        </p:nvGrpSpPr>
        <p:grpSpPr>
          <a:xfrm>
            <a:off x="3256334" y="3835444"/>
            <a:ext cx="558179" cy="155745"/>
            <a:chOff x="0" y="0"/>
            <a:chExt cx="558178" cy="155744"/>
          </a:xfrm>
        </p:grpSpPr>
        <p:sp>
          <p:nvSpPr>
            <p:cNvPr id="2859" name="Shape 2859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4" name="Group 2864"/>
          <p:cNvGrpSpPr/>
          <p:nvPr/>
        </p:nvGrpSpPr>
        <p:grpSpPr>
          <a:xfrm>
            <a:off x="5280797" y="2496236"/>
            <a:ext cx="558179" cy="155745"/>
            <a:chOff x="0" y="0"/>
            <a:chExt cx="558178" cy="155744"/>
          </a:xfrm>
        </p:grpSpPr>
        <p:sp>
          <p:nvSpPr>
            <p:cNvPr id="2862" name="Shape 2862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7" name="Group 2867"/>
          <p:cNvGrpSpPr/>
          <p:nvPr/>
        </p:nvGrpSpPr>
        <p:grpSpPr>
          <a:xfrm>
            <a:off x="5270722" y="4489536"/>
            <a:ext cx="558179" cy="155745"/>
            <a:chOff x="0" y="0"/>
            <a:chExt cx="558178" cy="155744"/>
          </a:xfrm>
        </p:grpSpPr>
        <p:sp>
          <p:nvSpPr>
            <p:cNvPr id="2865" name="Shape 2865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70" name="Group 2870"/>
          <p:cNvGrpSpPr/>
          <p:nvPr/>
        </p:nvGrpSpPr>
        <p:grpSpPr>
          <a:xfrm>
            <a:off x="5283068" y="2722095"/>
            <a:ext cx="558179" cy="155745"/>
            <a:chOff x="0" y="0"/>
            <a:chExt cx="558178" cy="155744"/>
          </a:xfrm>
        </p:grpSpPr>
        <p:sp>
          <p:nvSpPr>
            <p:cNvPr id="2868" name="Shape 2868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871" name="Shape 2871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2872" name="Shape 2872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1882 -0.079397" pathEditMode="relative">
                                      <p:cBhvr>
                                        <p:cTn id="6" dur="500" fill="hold"/>
                                        <p:tgtEl>
                                          <p:spTgt spid="2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1882 0.171989" pathEditMode="relative">
                                      <p:cBhvr>
                                        <p:cTn id="9" dur="500" fill="hold"/>
                                        <p:tgtEl>
                                          <p:spTgt spid="28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1882 -0.162038" pathEditMode="relative">
                                      <p:cBhvr>
                                        <p:cTn id="12" dur="500" fill="hold"/>
                                        <p:tgtEl>
                                          <p:spTgt spid="2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2" grpId="9" animBg="1" advAuto="0"/>
      <p:bldP spid="2855" grpId="8" animBg="1" advAuto="0"/>
      <p:bldP spid="2861" grpId="7" animBg="1" advAuto="0"/>
      <p:bldP spid="2864" grpId="6" animBg="1" advAuto="0"/>
      <p:bldP spid="2867" grpId="4" animBg="1" advAuto="0"/>
      <p:bldP spid="2870" grpId="5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" name="Group 2877"/>
          <p:cNvGrpSpPr/>
          <p:nvPr/>
        </p:nvGrpSpPr>
        <p:grpSpPr>
          <a:xfrm>
            <a:off x="122889" y="1600199"/>
            <a:ext cx="1972268" cy="3576772"/>
            <a:chOff x="0" y="0"/>
            <a:chExt cx="1972266" cy="3576770"/>
          </a:xfrm>
        </p:grpSpPr>
        <p:sp>
          <p:nvSpPr>
            <p:cNvPr id="2874" name="Shape 2874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81" name="Group 2881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2878" name="Shape 2878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85" name="Group 2885"/>
          <p:cNvGrpSpPr/>
          <p:nvPr/>
        </p:nvGrpSpPr>
        <p:grpSpPr>
          <a:xfrm>
            <a:off x="5050890" y="1823168"/>
            <a:ext cx="983768" cy="3153735"/>
            <a:chOff x="0" y="0"/>
            <a:chExt cx="983766" cy="3153733"/>
          </a:xfrm>
        </p:grpSpPr>
        <p:sp>
          <p:nvSpPr>
            <p:cNvPr id="2882" name="Shape 2882"/>
            <p:cNvSpPr/>
            <p:nvPr/>
          </p:nvSpPr>
          <p:spPr>
            <a:xfrm>
              <a:off x="0" y="-1"/>
              <a:ext cx="880314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B-1 Buffers</a:t>
              </a: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0" y="275393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0" y="1824896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88" name="Group 2888"/>
          <p:cNvGrpSpPr/>
          <p:nvPr/>
        </p:nvGrpSpPr>
        <p:grpSpPr>
          <a:xfrm>
            <a:off x="3063383" y="2607056"/>
            <a:ext cx="983768" cy="1585960"/>
            <a:chOff x="0" y="0"/>
            <a:chExt cx="983766" cy="1585959"/>
          </a:xfrm>
        </p:grpSpPr>
        <p:sp>
          <p:nvSpPr>
            <p:cNvPr id="2886" name="Shape 2886"/>
            <p:cNvSpPr/>
            <p:nvPr/>
          </p:nvSpPr>
          <p:spPr>
            <a:xfrm>
              <a:off x="0" y="257121"/>
              <a:ext cx="983767" cy="1328839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102900" y="-1"/>
              <a:ext cx="64043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sp>
        <p:nvSpPr>
          <p:cNvPr id="2889" name="Shape 28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sp>
        <p:nvSpPr>
          <p:cNvPr id="2890" name="Shape 2890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2891" name="Shape 2891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grpSp>
        <p:nvGrpSpPr>
          <p:cNvPr id="2894" name="Group 2894"/>
          <p:cNvGrpSpPr/>
          <p:nvPr/>
        </p:nvGrpSpPr>
        <p:grpSpPr>
          <a:xfrm>
            <a:off x="4177479" y="3330814"/>
            <a:ext cx="740620" cy="429855"/>
            <a:chOff x="0" y="0"/>
            <a:chExt cx="740619" cy="429853"/>
          </a:xfrm>
        </p:grpSpPr>
        <p:sp>
          <p:nvSpPr>
            <p:cNvPr id="2892" name="Shape 2892"/>
            <p:cNvSpPr/>
            <p:nvPr/>
          </p:nvSpPr>
          <p:spPr>
            <a:xfrm>
              <a:off x="18917" y="0"/>
              <a:ext cx="721702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-1" y="42133"/>
              <a:ext cx="574549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Hash</a:t>
              </a:r>
            </a:p>
          </p:txBody>
        </p:sp>
      </p:grpSp>
      <p:grpSp>
        <p:nvGrpSpPr>
          <p:cNvPr id="2908" name="Group 2908"/>
          <p:cNvGrpSpPr/>
          <p:nvPr/>
        </p:nvGrpSpPr>
        <p:grpSpPr>
          <a:xfrm>
            <a:off x="6701429" y="2326355"/>
            <a:ext cx="440591" cy="701937"/>
            <a:chOff x="0" y="0"/>
            <a:chExt cx="440589" cy="701936"/>
          </a:xfrm>
        </p:grpSpPr>
        <p:grpSp>
          <p:nvGrpSpPr>
            <p:cNvPr id="2898" name="Group 2898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2895" name="Shape 2895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6" name="Shape 2896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7" name="Shape 2897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01" name="Group 2901"/>
            <p:cNvGrpSpPr/>
            <p:nvPr/>
          </p:nvGrpSpPr>
          <p:grpSpPr>
            <a:xfrm>
              <a:off x="33320" y="31633"/>
              <a:ext cx="364751" cy="101775"/>
              <a:chOff x="0" y="0"/>
              <a:chExt cx="364750" cy="101773"/>
            </a:xfrm>
          </p:grpSpPr>
          <p:sp>
            <p:nvSpPr>
              <p:cNvPr id="2899" name="Shape 2899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0" name="Shape 2900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04" name="Group 2904"/>
            <p:cNvGrpSpPr/>
            <p:nvPr/>
          </p:nvGrpSpPr>
          <p:grpSpPr>
            <a:xfrm>
              <a:off x="33320" y="175832"/>
              <a:ext cx="364751" cy="101775"/>
              <a:chOff x="0" y="0"/>
              <a:chExt cx="364750" cy="101773"/>
            </a:xfrm>
          </p:grpSpPr>
          <p:sp>
            <p:nvSpPr>
              <p:cNvPr id="2902" name="Shape 2902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3" name="Shape 2903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07" name="Group 2907"/>
            <p:cNvGrpSpPr/>
            <p:nvPr/>
          </p:nvGrpSpPr>
          <p:grpSpPr>
            <a:xfrm>
              <a:off x="33320" y="330488"/>
              <a:ext cx="364751" cy="101775"/>
              <a:chOff x="0" y="0"/>
              <a:chExt cx="364750" cy="101773"/>
            </a:xfrm>
          </p:grpSpPr>
          <p:sp>
            <p:nvSpPr>
              <p:cNvPr id="2905" name="Shape 2905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6" name="Shape 2906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25" name="Group 2925"/>
          <p:cNvGrpSpPr/>
          <p:nvPr/>
        </p:nvGrpSpPr>
        <p:grpSpPr>
          <a:xfrm>
            <a:off x="6718358" y="3987803"/>
            <a:ext cx="437868" cy="697598"/>
            <a:chOff x="0" y="0"/>
            <a:chExt cx="437867" cy="697597"/>
          </a:xfrm>
        </p:grpSpPr>
        <p:grpSp>
          <p:nvGrpSpPr>
            <p:cNvPr id="2912" name="Group 2912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2909" name="Shape 2909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0" name="Shape 2910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1" name="Shape 2911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15" name="Group 2915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2913" name="Shape 2913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4" name="Shape 2914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18" name="Group 2918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2916" name="Shape 2916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7" name="Shape 2917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21" name="Group 2921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2919" name="Shape 2919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0" name="Shape 2920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24" name="Group 2924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2922" name="Shape 2922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3" name="Shape 2923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33" name="Group 2933"/>
          <p:cNvGrpSpPr/>
          <p:nvPr/>
        </p:nvGrpSpPr>
        <p:grpSpPr>
          <a:xfrm>
            <a:off x="7185970" y="3990766"/>
            <a:ext cx="437868" cy="697599"/>
            <a:chOff x="0" y="0"/>
            <a:chExt cx="437867" cy="697598"/>
          </a:xfrm>
        </p:grpSpPr>
        <p:grpSp>
          <p:nvGrpSpPr>
            <p:cNvPr id="2929" name="Group 2929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2926" name="Shape 2926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7" name="Shape 2927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8" name="Shape 2928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32" name="Group 2932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2930" name="Shape 2930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31" name="Shape 2931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37" name="Group 2937"/>
          <p:cNvGrpSpPr/>
          <p:nvPr/>
        </p:nvGrpSpPr>
        <p:grpSpPr>
          <a:xfrm>
            <a:off x="3205874" y="2982699"/>
            <a:ext cx="674235" cy="1074172"/>
            <a:chOff x="0" y="0"/>
            <a:chExt cx="674234" cy="1074170"/>
          </a:xfrm>
        </p:grpSpPr>
        <p:sp>
          <p:nvSpPr>
            <p:cNvPr id="2934" name="Shape 2934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3256334" y="3571371"/>
            <a:ext cx="558179" cy="155745"/>
            <a:chOff x="0" y="0"/>
            <a:chExt cx="558178" cy="155744"/>
          </a:xfrm>
        </p:grpSpPr>
        <p:sp>
          <p:nvSpPr>
            <p:cNvPr id="2938" name="Shape 2938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957" name="Group 2957"/>
          <p:cNvGrpSpPr/>
          <p:nvPr/>
        </p:nvGrpSpPr>
        <p:grpSpPr>
          <a:xfrm>
            <a:off x="5212695" y="3779389"/>
            <a:ext cx="674235" cy="1074172"/>
            <a:chOff x="0" y="0"/>
            <a:chExt cx="674233" cy="1074170"/>
          </a:xfrm>
        </p:grpSpPr>
        <p:grpSp>
          <p:nvGrpSpPr>
            <p:cNvPr id="2944" name="Group 2944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941" name="Shape 2941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2" name="Shape 2942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3" name="Shape 2943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47" name="Group 2947"/>
            <p:cNvGrpSpPr/>
            <p:nvPr/>
          </p:nvGrpSpPr>
          <p:grpSpPr>
            <a:xfrm>
              <a:off x="63638" y="57648"/>
              <a:ext cx="558179" cy="155743"/>
              <a:chOff x="0" y="0"/>
              <a:chExt cx="558178" cy="155742"/>
            </a:xfrm>
          </p:grpSpPr>
          <p:sp>
            <p:nvSpPr>
              <p:cNvPr id="2945" name="Shape 294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6" name="Shape 294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50" name="Group 2950"/>
            <p:cNvGrpSpPr/>
            <p:nvPr/>
          </p:nvGrpSpPr>
          <p:grpSpPr>
            <a:xfrm>
              <a:off x="58560" y="276089"/>
              <a:ext cx="558179" cy="155743"/>
              <a:chOff x="0" y="0"/>
              <a:chExt cx="558178" cy="155742"/>
            </a:xfrm>
          </p:grpSpPr>
          <p:sp>
            <p:nvSpPr>
              <p:cNvPr id="2948" name="Shape 294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9" name="Shape 294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53" name="Group 2953"/>
            <p:cNvGrpSpPr/>
            <p:nvPr/>
          </p:nvGrpSpPr>
          <p:grpSpPr>
            <a:xfrm>
              <a:off x="58027" y="496755"/>
              <a:ext cx="558179" cy="155743"/>
              <a:chOff x="0" y="0"/>
              <a:chExt cx="558178" cy="155742"/>
            </a:xfrm>
          </p:grpSpPr>
          <p:sp>
            <p:nvSpPr>
              <p:cNvPr id="2951" name="Shape 295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2" name="Shape 295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56" name="Group 2956"/>
            <p:cNvGrpSpPr/>
            <p:nvPr/>
          </p:nvGrpSpPr>
          <p:grpSpPr>
            <a:xfrm>
              <a:off x="58027" y="710146"/>
              <a:ext cx="558179" cy="155743"/>
              <a:chOff x="0" y="0"/>
              <a:chExt cx="558178" cy="155742"/>
            </a:xfrm>
          </p:grpSpPr>
          <p:sp>
            <p:nvSpPr>
              <p:cNvPr id="2954" name="Shape 295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5" name="Shape 295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71" name="Group 2971"/>
          <p:cNvGrpSpPr/>
          <p:nvPr/>
        </p:nvGrpSpPr>
        <p:grpSpPr>
          <a:xfrm>
            <a:off x="5212695" y="2200075"/>
            <a:ext cx="674235" cy="1074171"/>
            <a:chOff x="0" y="0"/>
            <a:chExt cx="674233" cy="1074170"/>
          </a:xfrm>
        </p:grpSpPr>
        <p:grpSp>
          <p:nvGrpSpPr>
            <p:cNvPr id="2961" name="Group 2961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2958" name="Shape 2958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9" name="Shape 2959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0" name="Shape 2960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64" name="Group 2964"/>
            <p:cNvGrpSpPr/>
            <p:nvPr/>
          </p:nvGrpSpPr>
          <p:grpSpPr>
            <a:xfrm>
              <a:off x="58027" y="63413"/>
              <a:ext cx="558179" cy="155743"/>
              <a:chOff x="0" y="0"/>
              <a:chExt cx="558178" cy="155742"/>
            </a:xfrm>
          </p:grpSpPr>
          <p:sp>
            <p:nvSpPr>
              <p:cNvPr id="2962" name="Shape 296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3" name="Shape 296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67" name="Group 2967"/>
            <p:cNvGrpSpPr/>
            <p:nvPr/>
          </p:nvGrpSpPr>
          <p:grpSpPr>
            <a:xfrm>
              <a:off x="68101" y="296160"/>
              <a:ext cx="558179" cy="155743"/>
              <a:chOff x="0" y="0"/>
              <a:chExt cx="558178" cy="155742"/>
            </a:xfrm>
          </p:grpSpPr>
          <p:sp>
            <p:nvSpPr>
              <p:cNvPr id="2965" name="Shape 296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6" name="Shape 296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70" name="Group 2970"/>
            <p:cNvGrpSpPr/>
            <p:nvPr/>
          </p:nvGrpSpPr>
          <p:grpSpPr>
            <a:xfrm>
              <a:off x="70373" y="522019"/>
              <a:ext cx="558179" cy="155743"/>
              <a:chOff x="0" y="0"/>
              <a:chExt cx="558178" cy="155742"/>
            </a:xfrm>
          </p:grpSpPr>
          <p:sp>
            <p:nvSpPr>
              <p:cNvPr id="2968" name="Shape 296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9" name="Shape 296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85" name="Group 2985"/>
          <p:cNvGrpSpPr/>
          <p:nvPr/>
        </p:nvGrpSpPr>
        <p:grpSpPr>
          <a:xfrm>
            <a:off x="7195477" y="2326355"/>
            <a:ext cx="440591" cy="701937"/>
            <a:chOff x="0" y="0"/>
            <a:chExt cx="440589" cy="701936"/>
          </a:xfrm>
        </p:grpSpPr>
        <p:grpSp>
          <p:nvGrpSpPr>
            <p:cNvPr id="2975" name="Group 2975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2972" name="Shape 2972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3" name="Shape 2973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4" name="Shape 2974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78" name="Group 2978"/>
            <p:cNvGrpSpPr/>
            <p:nvPr/>
          </p:nvGrpSpPr>
          <p:grpSpPr>
            <a:xfrm>
              <a:off x="37919" y="41438"/>
              <a:ext cx="364751" cy="101775"/>
              <a:chOff x="0" y="0"/>
              <a:chExt cx="364750" cy="101773"/>
            </a:xfrm>
          </p:grpSpPr>
          <p:sp>
            <p:nvSpPr>
              <p:cNvPr id="2976" name="Shape 2976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7" name="Shape 2977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81" name="Group 2981"/>
            <p:cNvGrpSpPr/>
            <p:nvPr/>
          </p:nvGrpSpPr>
          <p:grpSpPr>
            <a:xfrm>
              <a:off x="44502" y="193531"/>
              <a:ext cx="364751" cy="101775"/>
              <a:chOff x="0" y="0"/>
              <a:chExt cx="364750" cy="101773"/>
            </a:xfrm>
          </p:grpSpPr>
          <p:sp>
            <p:nvSpPr>
              <p:cNvPr id="2979" name="Shape 2979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0" name="Shape 2980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84" name="Group 2984"/>
            <p:cNvGrpSpPr/>
            <p:nvPr/>
          </p:nvGrpSpPr>
          <p:grpSpPr>
            <a:xfrm>
              <a:off x="45987" y="341123"/>
              <a:ext cx="364751" cy="101775"/>
              <a:chOff x="0" y="0"/>
              <a:chExt cx="364750" cy="101773"/>
            </a:xfrm>
          </p:grpSpPr>
          <p:sp>
            <p:nvSpPr>
              <p:cNvPr id="2982" name="Shape 2982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3" name="Shape 2983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002" name="Group 3002"/>
          <p:cNvGrpSpPr/>
          <p:nvPr/>
        </p:nvGrpSpPr>
        <p:grpSpPr>
          <a:xfrm>
            <a:off x="7648637" y="3995318"/>
            <a:ext cx="434499" cy="692164"/>
            <a:chOff x="0" y="0"/>
            <a:chExt cx="434497" cy="692163"/>
          </a:xfrm>
        </p:grpSpPr>
        <p:grpSp>
          <p:nvGrpSpPr>
            <p:cNvPr id="2989" name="Group 2989"/>
            <p:cNvGrpSpPr/>
            <p:nvPr/>
          </p:nvGrpSpPr>
          <p:grpSpPr>
            <a:xfrm>
              <a:off x="0" y="-1"/>
              <a:ext cx="434499" cy="692165"/>
              <a:chOff x="0" y="0"/>
              <a:chExt cx="434498" cy="692163"/>
            </a:xfrm>
          </p:grpSpPr>
          <p:sp>
            <p:nvSpPr>
              <p:cNvPr id="2986" name="Shape 2986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7" name="Shape 2987"/>
              <p:cNvSpPr/>
              <p:nvPr/>
            </p:nvSpPr>
            <p:spPr>
              <a:xfrm>
                <a:off x="362080" y="619745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8" name="Shape 2988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92" name="Group 2992"/>
            <p:cNvGrpSpPr/>
            <p:nvPr/>
          </p:nvGrpSpPr>
          <p:grpSpPr>
            <a:xfrm>
              <a:off x="41011" y="37146"/>
              <a:ext cx="359708" cy="100357"/>
              <a:chOff x="0" y="0"/>
              <a:chExt cx="359707" cy="100355"/>
            </a:xfrm>
          </p:grpSpPr>
          <p:sp>
            <p:nvSpPr>
              <p:cNvPr id="2990" name="Shape 2990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1" name="Shape 2991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95" name="Group 2995"/>
            <p:cNvGrpSpPr/>
            <p:nvPr/>
          </p:nvGrpSpPr>
          <p:grpSpPr>
            <a:xfrm>
              <a:off x="37738" y="177903"/>
              <a:ext cx="359708" cy="100357"/>
              <a:chOff x="0" y="0"/>
              <a:chExt cx="359707" cy="100355"/>
            </a:xfrm>
          </p:grpSpPr>
          <p:sp>
            <p:nvSpPr>
              <p:cNvPr id="2993" name="Shape 2993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4" name="Shape 2994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998" name="Group 2998"/>
            <p:cNvGrpSpPr/>
            <p:nvPr/>
          </p:nvGrpSpPr>
          <p:grpSpPr>
            <a:xfrm>
              <a:off x="37395" y="320094"/>
              <a:ext cx="359708" cy="100357"/>
              <a:chOff x="0" y="0"/>
              <a:chExt cx="359707" cy="100355"/>
            </a:xfrm>
          </p:grpSpPr>
          <p:sp>
            <p:nvSpPr>
              <p:cNvPr id="2996" name="Shape 2996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7" name="Shape 2997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01" name="Group 3001"/>
            <p:cNvGrpSpPr/>
            <p:nvPr/>
          </p:nvGrpSpPr>
          <p:grpSpPr>
            <a:xfrm>
              <a:off x="37395" y="457597"/>
              <a:ext cx="359708" cy="100357"/>
              <a:chOff x="0" y="0"/>
              <a:chExt cx="359707" cy="100355"/>
            </a:xfrm>
          </p:grpSpPr>
          <p:sp>
            <p:nvSpPr>
              <p:cNvPr id="2999" name="Shape 2999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0" name="Shape 3000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003" name="Shape 3003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3004" name="Shape 3004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52264 0.002308" pathEditMode="relative">
                                      <p:cBhvr>
                                        <p:cTn id="6" dur="500" fill="hold"/>
                                        <p:tgtEl>
                                          <p:spTgt spid="29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3304 -0.011566" pathEditMode="relative">
                                      <p:cBhvr>
                                        <p:cTn id="9" dur="500" fill="hold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xit" presetSubtype="3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xit" presetSubtype="3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7" grpId="4" animBg="1" advAuto="0"/>
      <p:bldP spid="2971" grpId="3" animBg="1" advAuto="0"/>
      <p:bldP spid="2985" grpId="6" animBg="1" advAuto="0"/>
      <p:bldP spid="3002" grpId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9" name="Group 3009"/>
          <p:cNvGrpSpPr/>
          <p:nvPr/>
        </p:nvGrpSpPr>
        <p:grpSpPr>
          <a:xfrm>
            <a:off x="122889" y="1600199"/>
            <a:ext cx="1972268" cy="3576772"/>
            <a:chOff x="0" y="0"/>
            <a:chExt cx="1972266" cy="3576770"/>
          </a:xfrm>
        </p:grpSpPr>
        <p:sp>
          <p:nvSpPr>
            <p:cNvPr id="3006" name="Shape 300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013" name="Group 3013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3010" name="Shape 301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017" name="Group 3017"/>
          <p:cNvGrpSpPr/>
          <p:nvPr/>
        </p:nvGrpSpPr>
        <p:grpSpPr>
          <a:xfrm>
            <a:off x="5050890" y="1823168"/>
            <a:ext cx="983768" cy="3153735"/>
            <a:chOff x="0" y="0"/>
            <a:chExt cx="983766" cy="3153733"/>
          </a:xfrm>
        </p:grpSpPr>
        <p:sp>
          <p:nvSpPr>
            <p:cNvPr id="3014" name="Shape 3014"/>
            <p:cNvSpPr/>
            <p:nvPr/>
          </p:nvSpPr>
          <p:spPr>
            <a:xfrm>
              <a:off x="0" y="-1"/>
              <a:ext cx="880314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B-1 Buffers</a:t>
              </a:r>
            </a:p>
          </p:txBody>
        </p:sp>
        <p:sp>
          <p:nvSpPr>
            <p:cNvPr id="3015" name="Shape 3015"/>
            <p:cNvSpPr/>
            <p:nvPr/>
          </p:nvSpPr>
          <p:spPr>
            <a:xfrm>
              <a:off x="0" y="275393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0" y="1824896"/>
              <a:ext cx="983767" cy="1328838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020" name="Group 3020"/>
          <p:cNvGrpSpPr/>
          <p:nvPr/>
        </p:nvGrpSpPr>
        <p:grpSpPr>
          <a:xfrm>
            <a:off x="3063383" y="2607056"/>
            <a:ext cx="983768" cy="1585960"/>
            <a:chOff x="0" y="0"/>
            <a:chExt cx="983766" cy="1585959"/>
          </a:xfrm>
        </p:grpSpPr>
        <p:sp>
          <p:nvSpPr>
            <p:cNvPr id="3018" name="Shape 3018"/>
            <p:cNvSpPr/>
            <p:nvPr/>
          </p:nvSpPr>
          <p:spPr>
            <a:xfrm>
              <a:off x="0" y="257121"/>
              <a:ext cx="983767" cy="1328839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102900" y="-1"/>
              <a:ext cx="64043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sp>
        <p:nvSpPr>
          <p:cNvPr id="3021" name="Shape 3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sp>
        <p:nvSpPr>
          <p:cNvPr id="3022" name="Shape 3022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3023" name="Shape 3023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grpSp>
        <p:nvGrpSpPr>
          <p:cNvPr id="3026" name="Group 3026"/>
          <p:cNvGrpSpPr/>
          <p:nvPr/>
        </p:nvGrpSpPr>
        <p:grpSpPr>
          <a:xfrm>
            <a:off x="4177479" y="3330814"/>
            <a:ext cx="740620" cy="429855"/>
            <a:chOff x="0" y="0"/>
            <a:chExt cx="740619" cy="429853"/>
          </a:xfrm>
        </p:grpSpPr>
        <p:sp>
          <p:nvSpPr>
            <p:cNvPr id="3024" name="Shape 3024"/>
            <p:cNvSpPr/>
            <p:nvPr/>
          </p:nvSpPr>
          <p:spPr>
            <a:xfrm>
              <a:off x="18917" y="0"/>
              <a:ext cx="721702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-1" y="42133"/>
              <a:ext cx="574549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Hash</a:t>
              </a:r>
            </a:p>
          </p:txBody>
        </p:sp>
      </p:grpSp>
      <p:grpSp>
        <p:nvGrpSpPr>
          <p:cNvPr id="3040" name="Group 3040"/>
          <p:cNvGrpSpPr/>
          <p:nvPr/>
        </p:nvGrpSpPr>
        <p:grpSpPr>
          <a:xfrm>
            <a:off x="6701429" y="2326355"/>
            <a:ext cx="440591" cy="701937"/>
            <a:chOff x="0" y="0"/>
            <a:chExt cx="440589" cy="701936"/>
          </a:xfrm>
        </p:grpSpPr>
        <p:grpSp>
          <p:nvGrpSpPr>
            <p:cNvPr id="3030" name="Group 3030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3027" name="Shape 3027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8" name="Shape 3028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9" name="Shape 3029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33" name="Group 3033"/>
            <p:cNvGrpSpPr/>
            <p:nvPr/>
          </p:nvGrpSpPr>
          <p:grpSpPr>
            <a:xfrm>
              <a:off x="33320" y="31633"/>
              <a:ext cx="364751" cy="101775"/>
              <a:chOff x="0" y="0"/>
              <a:chExt cx="364750" cy="101773"/>
            </a:xfrm>
          </p:grpSpPr>
          <p:sp>
            <p:nvSpPr>
              <p:cNvPr id="3031" name="Shape 3031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2" name="Shape 3032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36" name="Group 3036"/>
            <p:cNvGrpSpPr/>
            <p:nvPr/>
          </p:nvGrpSpPr>
          <p:grpSpPr>
            <a:xfrm>
              <a:off x="33320" y="175832"/>
              <a:ext cx="364751" cy="101775"/>
              <a:chOff x="0" y="0"/>
              <a:chExt cx="364750" cy="101773"/>
            </a:xfrm>
          </p:grpSpPr>
          <p:sp>
            <p:nvSpPr>
              <p:cNvPr id="3034" name="Shape 3034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5" name="Shape 3035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39" name="Group 3039"/>
            <p:cNvGrpSpPr/>
            <p:nvPr/>
          </p:nvGrpSpPr>
          <p:grpSpPr>
            <a:xfrm>
              <a:off x="33320" y="330488"/>
              <a:ext cx="364751" cy="101775"/>
              <a:chOff x="0" y="0"/>
              <a:chExt cx="364750" cy="101773"/>
            </a:xfrm>
          </p:grpSpPr>
          <p:sp>
            <p:nvSpPr>
              <p:cNvPr id="3037" name="Shape 3037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8" name="Shape 3038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057" name="Group 3057"/>
          <p:cNvGrpSpPr/>
          <p:nvPr/>
        </p:nvGrpSpPr>
        <p:grpSpPr>
          <a:xfrm>
            <a:off x="6718358" y="3987803"/>
            <a:ext cx="437868" cy="697598"/>
            <a:chOff x="0" y="0"/>
            <a:chExt cx="437867" cy="697597"/>
          </a:xfrm>
        </p:grpSpPr>
        <p:grpSp>
          <p:nvGrpSpPr>
            <p:cNvPr id="3044" name="Group 3044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3041" name="Shape 3041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2" name="Shape 3042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3" name="Shape 3043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47" name="Group 3047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3045" name="Shape 3045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6" name="Shape 3046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50" name="Group 3050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3048" name="Shape 3048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9" name="Shape 3049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53" name="Group 3053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3051" name="Shape 3051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2" name="Shape 3052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56" name="Group 3056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3054" name="Shape 3054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5" name="Shape 3055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065" name="Group 3065"/>
          <p:cNvGrpSpPr/>
          <p:nvPr/>
        </p:nvGrpSpPr>
        <p:grpSpPr>
          <a:xfrm>
            <a:off x="7185970" y="3990766"/>
            <a:ext cx="437868" cy="697599"/>
            <a:chOff x="0" y="0"/>
            <a:chExt cx="437867" cy="697598"/>
          </a:xfrm>
        </p:grpSpPr>
        <p:grpSp>
          <p:nvGrpSpPr>
            <p:cNvPr id="3061" name="Group 3061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3058" name="Shape 3058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9" name="Shape 3059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0" name="Shape 3060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64" name="Group 3064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3062" name="Shape 3062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3" name="Shape 3063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069" name="Group 3069"/>
          <p:cNvGrpSpPr/>
          <p:nvPr/>
        </p:nvGrpSpPr>
        <p:grpSpPr>
          <a:xfrm>
            <a:off x="3205874" y="2982699"/>
            <a:ext cx="674235" cy="1074172"/>
            <a:chOff x="0" y="0"/>
            <a:chExt cx="674234" cy="1074170"/>
          </a:xfrm>
        </p:grpSpPr>
        <p:sp>
          <p:nvSpPr>
            <p:cNvPr id="3066" name="Shape 3066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083" name="Group 3083"/>
          <p:cNvGrpSpPr/>
          <p:nvPr/>
        </p:nvGrpSpPr>
        <p:grpSpPr>
          <a:xfrm>
            <a:off x="7195477" y="2326355"/>
            <a:ext cx="440591" cy="701937"/>
            <a:chOff x="0" y="0"/>
            <a:chExt cx="440589" cy="701936"/>
          </a:xfrm>
        </p:grpSpPr>
        <p:grpSp>
          <p:nvGrpSpPr>
            <p:cNvPr id="3073" name="Group 3073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3070" name="Shape 3070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1" name="Shape 3071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2" name="Shape 3072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76" name="Group 3076"/>
            <p:cNvGrpSpPr/>
            <p:nvPr/>
          </p:nvGrpSpPr>
          <p:grpSpPr>
            <a:xfrm>
              <a:off x="37919" y="41438"/>
              <a:ext cx="364751" cy="101775"/>
              <a:chOff x="0" y="0"/>
              <a:chExt cx="364750" cy="101773"/>
            </a:xfrm>
          </p:grpSpPr>
          <p:sp>
            <p:nvSpPr>
              <p:cNvPr id="3074" name="Shape 3074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5" name="Shape 3075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79" name="Group 3079"/>
            <p:cNvGrpSpPr/>
            <p:nvPr/>
          </p:nvGrpSpPr>
          <p:grpSpPr>
            <a:xfrm>
              <a:off x="44502" y="193531"/>
              <a:ext cx="364751" cy="101775"/>
              <a:chOff x="0" y="0"/>
              <a:chExt cx="364750" cy="101773"/>
            </a:xfrm>
          </p:grpSpPr>
          <p:sp>
            <p:nvSpPr>
              <p:cNvPr id="3077" name="Shape 3077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8" name="Shape 3078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82" name="Group 3082"/>
            <p:cNvGrpSpPr/>
            <p:nvPr/>
          </p:nvGrpSpPr>
          <p:grpSpPr>
            <a:xfrm>
              <a:off x="45987" y="341123"/>
              <a:ext cx="364751" cy="101775"/>
              <a:chOff x="0" y="0"/>
              <a:chExt cx="364750" cy="101773"/>
            </a:xfrm>
          </p:grpSpPr>
          <p:sp>
            <p:nvSpPr>
              <p:cNvPr id="3080" name="Shape 3080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1" name="Shape 3081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100" name="Group 3100"/>
          <p:cNvGrpSpPr/>
          <p:nvPr/>
        </p:nvGrpSpPr>
        <p:grpSpPr>
          <a:xfrm>
            <a:off x="7648637" y="3995318"/>
            <a:ext cx="434499" cy="692164"/>
            <a:chOff x="0" y="0"/>
            <a:chExt cx="434497" cy="692163"/>
          </a:xfrm>
        </p:grpSpPr>
        <p:grpSp>
          <p:nvGrpSpPr>
            <p:cNvPr id="3087" name="Group 3087"/>
            <p:cNvGrpSpPr/>
            <p:nvPr/>
          </p:nvGrpSpPr>
          <p:grpSpPr>
            <a:xfrm>
              <a:off x="0" y="-1"/>
              <a:ext cx="434499" cy="692165"/>
              <a:chOff x="0" y="0"/>
              <a:chExt cx="434498" cy="692163"/>
            </a:xfrm>
          </p:grpSpPr>
          <p:sp>
            <p:nvSpPr>
              <p:cNvPr id="3084" name="Shape 3084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5" name="Shape 3085"/>
              <p:cNvSpPr/>
              <p:nvPr/>
            </p:nvSpPr>
            <p:spPr>
              <a:xfrm>
                <a:off x="362080" y="619745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6" name="Shape 3086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90" name="Group 3090"/>
            <p:cNvGrpSpPr/>
            <p:nvPr/>
          </p:nvGrpSpPr>
          <p:grpSpPr>
            <a:xfrm>
              <a:off x="41011" y="37146"/>
              <a:ext cx="359708" cy="100357"/>
              <a:chOff x="0" y="0"/>
              <a:chExt cx="359707" cy="100355"/>
            </a:xfrm>
          </p:grpSpPr>
          <p:sp>
            <p:nvSpPr>
              <p:cNvPr id="3088" name="Shape 3088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9" name="Shape 3089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93" name="Group 3093"/>
            <p:cNvGrpSpPr/>
            <p:nvPr/>
          </p:nvGrpSpPr>
          <p:grpSpPr>
            <a:xfrm>
              <a:off x="37738" y="177903"/>
              <a:ext cx="359708" cy="100357"/>
              <a:chOff x="0" y="0"/>
              <a:chExt cx="359707" cy="100355"/>
            </a:xfrm>
          </p:grpSpPr>
          <p:sp>
            <p:nvSpPr>
              <p:cNvPr id="3091" name="Shape 3091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2" name="Shape 3092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96" name="Group 3096"/>
            <p:cNvGrpSpPr/>
            <p:nvPr/>
          </p:nvGrpSpPr>
          <p:grpSpPr>
            <a:xfrm>
              <a:off x="37395" y="320094"/>
              <a:ext cx="359708" cy="100357"/>
              <a:chOff x="0" y="0"/>
              <a:chExt cx="359707" cy="100355"/>
            </a:xfrm>
          </p:grpSpPr>
          <p:sp>
            <p:nvSpPr>
              <p:cNvPr id="3094" name="Shape 3094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5" name="Shape 3095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099" name="Group 3099"/>
            <p:cNvGrpSpPr/>
            <p:nvPr/>
          </p:nvGrpSpPr>
          <p:grpSpPr>
            <a:xfrm>
              <a:off x="37395" y="457597"/>
              <a:ext cx="359708" cy="100357"/>
              <a:chOff x="0" y="0"/>
              <a:chExt cx="359707" cy="100355"/>
            </a:xfrm>
          </p:grpSpPr>
          <p:sp>
            <p:nvSpPr>
              <p:cNvPr id="3097" name="Shape 3097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8" name="Shape 3098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104" name="Group 3104"/>
          <p:cNvGrpSpPr/>
          <p:nvPr/>
        </p:nvGrpSpPr>
        <p:grpSpPr>
          <a:xfrm>
            <a:off x="5205657" y="3760666"/>
            <a:ext cx="674235" cy="1074172"/>
            <a:chOff x="0" y="0"/>
            <a:chExt cx="674234" cy="1074170"/>
          </a:xfrm>
        </p:grpSpPr>
        <p:sp>
          <p:nvSpPr>
            <p:cNvPr id="3101" name="Shape 3101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112" name="Group 3112"/>
          <p:cNvGrpSpPr/>
          <p:nvPr/>
        </p:nvGrpSpPr>
        <p:grpSpPr>
          <a:xfrm>
            <a:off x="5205657" y="3760668"/>
            <a:ext cx="674235" cy="1074172"/>
            <a:chOff x="0" y="0"/>
            <a:chExt cx="674233" cy="1074170"/>
          </a:xfrm>
        </p:grpSpPr>
        <p:grpSp>
          <p:nvGrpSpPr>
            <p:cNvPr id="3108" name="Group 3108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3105" name="Shape 3105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06" name="Shape 3106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07" name="Shape 3107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111" name="Group 3111"/>
            <p:cNvGrpSpPr/>
            <p:nvPr/>
          </p:nvGrpSpPr>
          <p:grpSpPr>
            <a:xfrm>
              <a:off x="49095" y="62603"/>
              <a:ext cx="558179" cy="155743"/>
              <a:chOff x="0" y="0"/>
              <a:chExt cx="558178" cy="155742"/>
            </a:xfrm>
          </p:grpSpPr>
          <p:sp>
            <p:nvSpPr>
              <p:cNvPr id="3109" name="Shape 310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10" name="Shape 311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120" name="Group 3120"/>
          <p:cNvGrpSpPr/>
          <p:nvPr/>
        </p:nvGrpSpPr>
        <p:grpSpPr>
          <a:xfrm>
            <a:off x="8134316" y="3996611"/>
            <a:ext cx="434499" cy="692231"/>
            <a:chOff x="0" y="0"/>
            <a:chExt cx="434497" cy="692230"/>
          </a:xfrm>
        </p:grpSpPr>
        <p:grpSp>
          <p:nvGrpSpPr>
            <p:cNvPr id="3116" name="Group 3116"/>
            <p:cNvGrpSpPr/>
            <p:nvPr/>
          </p:nvGrpSpPr>
          <p:grpSpPr>
            <a:xfrm>
              <a:off x="0" y="-1"/>
              <a:ext cx="434499" cy="692232"/>
              <a:chOff x="0" y="0"/>
              <a:chExt cx="434498" cy="692230"/>
            </a:xfrm>
          </p:grpSpPr>
          <p:sp>
            <p:nvSpPr>
              <p:cNvPr id="3113" name="Shape 3113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14" name="Shape 3114"/>
              <p:cNvSpPr/>
              <p:nvPr/>
            </p:nvSpPr>
            <p:spPr>
              <a:xfrm>
                <a:off x="362080" y="619812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15" name="Shape 3115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119" name="Group 3119"/>
            <p:cNvGrpSpPr/>
            <p:nvPr/>
          </p:nvGrpSpPr>
          <p:grpSpPr>
            <a:xfrm>
              <a:off x="31639" y="40343"/>
              <a:ext cx="359708" cy="100367"/>
              <a:chOff x="0" y="0"/>
              <a:chExt cx="359707" cy="100366"/>
            </a:xfrm>
          </p:grpSpPr>
          <p:sp>
            <p:nvSpPr>
              <p:cNvPr id="3117" name="Shape 3117"/>
              <p:cNvSpPr/>
              <p:nvPr/>
            </p:nvSpPr>
            <p:spPr>
              <a:xfrm>
                <a:off x="55549" y="27481"/>
                <a:ext cx="304159" cy="45403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18" name="Shape 3118"/>
              <p:cNvSpPr/>
              <p:nvPr/>
            </p:nvSpPr>
            <p:spPr>
              <a:xfrm>
                <a:off x="-1" y="-1"/>
                <a:ext cx="100368" cy="100368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123" name="Group 3123"/>
          <p:cNvGrpSpPr/>
          <p:nvPr/>
        </p:nvGrpSpPr>
        <p:grpSpPr>
          <a:xfrm>
            <a:off x="3251584" y="3570194"/>
            <a:ext cx="558179" cy="155745"/>
            <a:chOff x="0" y="0"/>
            <a:chExt cx="558178" cy="155744"/>
          </a:xfrm>
        </p:grpSpPr>
        <p:sp>
          <p:nvSpPr>
            <p:cNvPr id="3121" name="Shape 3121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24" name="Shape 3124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3125" name="Shape 3125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1881 0.037274" pathEditMode="relative">
                                      <p:cBhvr>
                                        <p:cTn id="6" dur="500" fill="hold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05546 0.012960" pathEditMode="relative">
                                      <p:cBhvr>
                                        <p:cTn id="19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xit" presetSubtype="3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4" grpId="2" animBg="1" advAuto="0"/>
      <p:bldP spid="3112" grpId="3" animBg="1" advAuto="0"/>
      <p:bldP spid="3112" grpId="6" animBg="1" advAuto="0"/>
      <p:bldP spid="3120" grpId="7" animBg="1" advAuto="0"/>
      <p:bldP spid="3123" grpId="4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0" name="Group 3130"/>
          <p:cNvGrpSpPr/>
          <p:nvPr/>
        </p:nvGrpSpPr>
        <p:grpSpPr>
          <a:xfrm>
            <a:off x="6667237" y="1600199"/>
            <a:ext cx="1972267" cy="3576772"/>
            <a:chOff x="0" y="0"/>
            <a:chExt cx="1972266" cy="3576770"/>
          </a:xfrm>
        </p:grpSpPr>
        <p:sp>
          <p:nvSpPr>
            <p:cNvPr id="3127" name="Shape 3127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31" name="Shape 3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Partition</a:t>
            </a:r>
          </a:p>
        </p:txBody>
      </p:sp>
      <p:sp>
        <p:nvSpPr>
          <p:cNvPr id="3132" name="Shape 3132"/>
          <p:cNvSpPr>
            <a:spLocks noGrp="1"/>
          </p:cNvSpPr>
          <p:nvPr>
            <p:ph type="body" idx="1"/>
          </p:nvPr>
        </p:nvSpPr>
        <p:spPr>
          <a:xfrm>
            <a:off x="199986" y="1610710"/>
            <a:ext cx="6001400" cy="51054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Each key is assigned to one partition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t>e.g., </a:t>
            </a:r>
            <a:r>
              <a:rPr>
                <a:solidFill>
                  <a:srgbClr val="70AD47"/>
                </a:solidFill>
              </a:rPr>
              <a:t>green</a:t>
            </a:r>
            <a:r>
              <a:t> keys only here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</a:p>
          <a:p>
            <a:pPr>
              <a:spcBef>
                <a:spcPts val="500"/>
              </a:spcBef>
              <a:defRPr sz="2400"/>
            </a:pPr>
            <a:r>
              <a:t>Sensitive to key Skew</a:t>
            </a:r>
          </a:p>
          <a:p>
            <a:pPr marL="742950" lvl="1" indent="-285750">
              <a:spcBef>
                <a:spcPts val="400"/>
              </a:spcBef>
              <a:defRPr sz="2000">
                <a:solidFill>
                  <a:srgbClr val="FF40FF"/>
                </a:solidFill>
              </a:defRPr>
            </a:pPr>
            <a:r>
              <a:t>Fuchsia</a:t>
            </a:r>
            <a:r>
              <a:rPr>
                <a:solidFill>
                  <a:srgbClr val="000000"/>
                </a:solidFill>
              </a:rPr>
              <a:t> Key</a:t>
            </a:r>
            <a:endParaRPr sz="2800"/>
          </a:p>
          <a:p>
            <a:pPr>
              <a:spcBef>
                <a:spcPts val="500"/>
              </a:spcBef>
              <a:defRPr sz="2400"/>
            </a:pPr>
            <a:r>
              <a:t>Each partition could be different machine </a:t>
            </a:r>
          </a:p>
        </p:txBody>
      </p:sp>
      <p:grpSp>
        <p:nvGrpSpPr>
          <p:cNvPr id="3214" name="Group 3214"/>
          <p:cNvGrpSpPr/>
          <p:nvPr/>
        </p:nvGrpSpPr>
        <p:grpSpPr>
          <a:xfrm>
            <a:off x="6701429" y="1948906"/>
            <a:ext cx="1867386" cy="2739937"/>
            <a:chOff x="0" y="0"/>
            <a:chExt cx="1867385" cy="2739935"/>
          </a:xfrm>
        </p:grpSpPr>
        <p:grpSp>
          <p:nvGrpSpPr>
            <p:cNvPr id="3211" name="Group 3211"/>
            <p:cNvGrpSpPr/>
            <p:nvPr/>
          </p:nvGrpSpPr>
          <p:grpSpPr>
            <a:xfrm>
              <a:off x="0" y="377448"/>
              <a:ext cx="1867386" cy="2362488"/>
              <a:chOff x="0" y="0"/>
              <a:chExt cx="1867385" cy="2362487"/>
            </a:xfrm>
          </p:grpSpPr>
          <p:grpSp>
            <p:nvGrpSpPr>
              <p:cNvPr id="3146" name="Group 3146"/>
              <p:cNvGrpSpPr/>
              <p:nvPr/>
            </p:nvGrpSpPr>
            <p:grpSpPr>
              <a:xfrm>
                <a:off x="0" y="-1"/>
                <a:ext cx="440590" cy="701937"/>
                <a:chOff x="0" y="0"/>
                <a:chExt cx="440589" cy="701936"/>
              </a:xfrm>
            </p:grpSpPr>
            <p:grpSp>
              <p:nvGrpSpPr>
                <p:cNvPr id="3136" name="Group 3136"/>
                <p:cNvGrpSpPr/>
                <p:nvPr/>
              </p:nvGrpSpPr>
              <p:grpSpPr>
                <a:xfrm>
                  <a:off x="0" y="-1"/>
                  <a:ext cx="440590" cy="701937"/>
                  <a:chOff x="0" y="0"/>
                  <a:chExt cx="440589" cy="701936"/>
                </a:xfrm>
              </p:grpSpPr>
              <p:sp>
                <p:nvSpPr>
                  <p:cNvPr id="3133" name="Shape 3133"/>
                  <p:cNvSpPr/>
                  <p:nvPr/>
                </p:nvSpPr>
                <p:spPr>
                  <a:xfrm>
                    <a:off x="0" y="-1"/>
                    <a:ext cx="440590" cy="7019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34" name="Shape 3134"/>
                  <p:cNvSpPr/>
                  <p:nvPr/>
                </p:nvSpPr>
                <p:spPr>
                  <a:xfrm>
                    <a:off x="367156" y="628503"/>
                    <a:ext cx="73434" cy="734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35" name="Shape 3135"/>
                  <p:cNvSpPr/>
                  <p:nvPr/>
                </p:nvSpPr>
                <p:spPr>
                  <a:xfrm>
                    <a:off x="0" y="-1"/>
                    <a:ext cx="440590" cy="7019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39" name="Group 3139"/>
                <p:cNvGrpSpPr/>
                <p:nvPr/>
              </p:nvGrpSpPr>
              <p:grpSpPr>
                <a:xfrm>
                  <a:off x="33320" y="31633"/>
                  <a:ext cx="364751" cy="101775"/>
                  <a:chOff x="0" y="0"/>
                  <a:chExt cx="364750" cy="101773"/>
                </a:xfrm>
              </p:grpSpPr>
              <p:sp>
                <p:nvSpPr>
                  <p:cNvPr id="3137" name="Shape 3137"/>
                  <p:cNvSpPr/>
                  <p:nvPr/>
                </p:nvSpPr>
                <p:spPr>
                  <a:xfrm>
                    <a:off x="56328" y="27867"/>
                    <a:ext cx="308423" cy="460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38" name="Shape 3138"/>
                  <p:cNvSpPr/>
                  <p:nvPr/>
                </p:nvSpPr>
                <p:spPr>
                  <a:xfrm>
                    <a:off x="-1" y="0"/>
                    <a:ext cx="101773" cy="101774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42" name="Group 3142"/>
                <p:cNvGrpSpPr/>
                <p:nvPr/>
              </p:nvGrpSpPr>
              <p:grpSpPr>
                <a:xfrm>
                  <a:off x="33320" y="175832"/>
                  <a:ext cx="364751" cy="101775"/>
                  <a:chOff x="0" y="0"/>
                  <a:chExt cx="364750" cy="101773"/>
                </a:xfrm>
              </p:grpSpPr>
              <p:sp>
                <p:nvSpPr>
                  <p:cNvPr id="3140" name="Shape 3140"/>
                  <p:cNvSpPr/>
                  <p:nvPr/>
                </p:nvSpPr>
                <p:spPr>
                  <a:xfrm>
                    <a:off x="56328" y="27867"/>
                    <a:ext cx="308423" cy="460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41" name="Shape 3141"/>
                  <p:cNvSpPr/>
                  <p:nvPr/>
                </p:nvSpPr>
                <p:spPr>
                  <a:xfrm>
                    <a:off x="-1" y="0"/>
                    <a:ext cx="101773" cy="101774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45" name="Group 3145"/>
                <p:cNvGrpSpPr/>
                <p:nvPr/>
              </p:nvGrpSpPr>
              <p:grpSpPr>
                <a:xfrm>
                  <a:off x="33320" y="330488"/>
                  <a:ext cx="364751" cy="101775"/>
                  <a:chOff x="0" y="0"/>
                  <a:chExt cx="364750" cy="101773"/>
                </a:xfrm>
              </p:grpSpPr>
              <p:sp>
                <p:nvSpPr>
                  <p:cNvPr id="3143" name="Shape 3143"/>
                  <p:cNvSpPr/>
                  <p:nvPr/>
                </p:nvSpPr>
                <p:spPr>
                  <a:xfrm>
                    <a:off x="56328" y="27867"/>
                    <a:ext cx="308423" cy="460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44" name="Shape 3144"/>
                  <p:cNvSpPr/>
                  <p:nvPr/>
                </p:nvSpPr>
                <p:spPr>
                  <a:xfrm>
                    <a:off x="-1" y="0"/>
                    <a:ext cx="101773" cy="101774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3163" name="Group 3163"/>
              <p:cNvGrpSpPr/>
              <p:nvPr/>
            </p:nvGrpSpPr>
            <p:grpSpPr>
              <a:xfrm>
                <a:off x="16928" y="1661447"/>
                <a:ext cx="437869" cy="697599"/>
                <a:chOff x="0" y="0"/>
                <a:chExt cx="437867" cy="697597"/>
              </a:xfrm>
            </p:grpSpPr>
            <p:grpSp>
              <p:nvGrpSpPr>
                <p:cNvPr id="3150" name="Group 3150"/>
                <p:cNvGrpSpPr/>
                <p:nvPr/>
              </p:nvGrpSpPr>
              <p:grpSpPr>
                <a:xfrm>
                  <a:off x="-1" y="-1"/>
                  <a:ext cx="437869" cy="697599"/>
                  <a:chOff x="0" y="0"/>
                  <a:chExt cx="437867" cy="697597"/>
                </a:xfrm>
              </p:grpSpPr>
              <p:sp>
                <p:nvSpPr>
                  <p:cNvPr id="3147" name="Shape 3147"/>
                  <p:cNvSpPr/>
                  <p:nvPr/>
                </p:nvSpPr>
                <p:spPr>
                  <a:xfrm>
                    <a:off x="-1" y="-1"/>
                    <a:ext cx="437869" cy="6975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48" name="Shape 3148"/>
                  <p:cNvSpPr/>
                  <p:nvPr/>
                </p:nvSpPr>
                <p:spPr>
                  <a:xfrm>
                    <a:off x="364887" y="624618"/>
                    <a:ext cx="72980" cy="729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49" name="Shape 3149"/>
                  <p:cNvSpPr/>
                  <p:nvPr/>
                </p:nvSpPr>
                <p:spPr>
                  <a:xfrm>
                    <a:off x="-1" y="-1"/>
                    <a:ext cx="437869" cy="6975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53" name="Group 3153"/>
                <p:cNvGrpSpPr/>
                <p:nvPr/>
              </p:nvGrpSpPr>
              <p:grpSpPr>
                <a:xfrm>
                  <a:off x="38031" y="36165"/>
                  <a:ext cx="362497" cy="101145"/>
                  <a:chOff x="0" y="0"/>
                  <a:chExt cx="362496" cy="101144"/>
                </a:xfrm>
              </p:grpSpPr>
              <p:sp>
                <p:nvSpPr>
                  <p:cNvPr id="3151" name="Shape 3151"/>
                  <p:cNvSpPr/>
                  <p:nvPr/>
                </p:nvSpPr>
                <p:spPr>
                  <a:xfrm>
                    <a:off x="55980" y="27694"/>
                    <a:ext cx="306517" cy="4575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52" name="Shape 3152"/>
                  <p:cNvSpPr/>
                  <p:nvPr/>
                </p:nvSpPr>
                <p:spPr>
                  <a:xfrm>
                    <a:off x="-1" y="-1"/>
                    <a:ext cx="101146" cy="101146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56" name="Group 3156"/>
                <p:cNvGrpSpPr/>
                <p:nvPr/>
              </p:nvGrpSpPr>
              <p:grpSpPr>
                <a:xfrm>
                  <a:off x="38031" y="175607"/>
                  <a:ext cx="362497" cy="101145"/>
                  <a:chOff x="0" y="0"/>
                  <a:chExt cx="362496" cy="101144"/>
                </a:xfrm>
              </p:grpSpPr>
              <p:sp>
                <p:nvSpPr>
                  <p:cNvPr id="3154" name="Shape 3154"/>
                  <p:cNvSpPr/>
                  <p:nvPr/>
                </p:nvSpPr>
                <p:spPr>
                  <a:xfrm>
                    <a:off x="55980" y="27694"/>
                    <a:ext cx="306517" cy="4575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55" name="Shape 3155"/>
                  <p:cNvSpPr/>
                  <p:nvPr/>
                </p:nvSpPr>
                <p:spPr>
                  <a:xfrm>
                    <a:off x="-1" y="-1"/>
                    <a:ext cx="101146" cy="10114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59" name="Group 3159"/>
                <p:cNvGrpSpPr/>
                <p:nvPr/>
              </p:nvGrpSpPr>
              <p:grpSpPr>
                <a:xfrm>
                  <a:off x="35514" y="324633"/>
                  <a:ext cx="362497" cy="101145"/>
                  <a:chOff x="0" y="0"/>
                  <a:chExt cx="362496" cy="101144"/>
                </a:xfrm>
              </p:grpSpPr>
              <p:sp>
                <p:nvSpPr>
                  <p:cNvPr id="3157" name="Shape 3157"/>
                  <p:cNvSpPr/>
                  <p:nvPr/>
                </p:nvSpPr>
                <p:spPr>
                  <a:xfrm>
                    <a:off x="55980" y="27694"/>
                    <a:ext cx="306517" cy="4575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58" name="Shape 3158"/>
                  <p:cNvSpPr/>
                  <p:nvPr/>
                </p:nvSpPr>
                <p:spPr>
                  <a:xfrm>
                    <a:off x="-1" y="-1"/>
                    <a:ext cx="101146" cy="10114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2" name="Group 3162"/>
                <p:cNvGrpSpPr/>
                <p:nvPr/>
              </p:nvGrpSpPr>
              <p:grpSpPr>
                <a:xfrm>
                  <a:off x="33114" y="465585"/>
                  <a:ext cx="362497" cy="101145"/>
                  <a:chOff x="0" y="0"/>
                  <a:chExt cx="362496" cy="101144"/>
                </a:xfrm>
              </p:grpSpPr>
              <p:sp>
                <p:nvSpPr>
                  <p:cNvPr id="3160" name="Shape 3160"/>
                  <p:cNvSpPr/>
                  <p:nvPr/>
                </p:nvSpPr>
                <p:spPr>
                  <a:xfrm>
                    <a:off x="55980" y="27694"/>
                    <a:ext cx="306517" cy="4575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61" name="Shape 3161"/>
                  <p:cNvSpPr/>
                  <p:nvPr/>
                </p:nvSpPr>
                <p:spPr>
                  <a:xfrm>
                    <a:off x="-1" y="-1"/>
                    <a:ext cx="101146" cy="101146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3171" name="Group 3171"/>
              <p:cNvGrpSpPr/>
              <p:nvPr/>
            </p:nvGrpSpPr>
            <p:grpSpPr>
              <a:xfrm>
                <a:off x="484541" y="1664410"/>
                <a:ext cx="437868" cy="697600"/>
                <a:chOff x="0" y="0"/>
                <a:chExt cx="437867" cy="697598"/>
              </a:xfrm>
            </p:grpSpPr>
            <p:grpSp>
              <p:nvGrpSpPr>
                <p:cNvPr id="3167" name="Group 3167"/>
                <p:cNvGrpSpPr/>
                <p:nvPr/>
              </p:nvGrpSpPr>
              <p:grpSpPr>
                <a:xfrm>
                  <a:off x="-1" y="-1"/>
                  <a:ext cx="437869" cy="697600"/>
                  <a:chOff x="0" y="0"/>
                  <a:chExt cx="437867" cy="697598"/>
                </a:xfrm>
              </p:grpSpPr>
              <p:sp>
                <p:nvSpPr>
                  <p:cNvPr id="3164" name="Shape 3164"/>
                  <p:cNvSpPr/>
                  <p:nvPr/>
                </p:nvSpPr>
                <p:spPr>
                  <a:xfrm>
                    <a:off x="-1" y="-1"/>
                    <a:ext cx="437869" cy="6976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65" name="Shape 3165"/>
                  <p:cNvSpPr/>
                  <p:nvPr/>
                </p:nvSpPr>
                <p:spPr>
                  <a:xfrm>
                    <a:off x="364887" y="624618"/>
                    <a:ext cx="72980" cy="729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66" name="Shape 3166"/>
                  <p:cNvSpPr/>
                  <p:nvPr/>
                </p:nvSpPr>
                <p:spPr>
                  <a:xfrm>
                    <a:off x="-1" y="-1"/>
                    <a:ext cx="437869" cy="6976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70" name="Group 3170"/>
                <p:cNvGrpSpPr/>
                <p:nvPr/>
              </p:nvGrpSpPr>
              <p:grpSpPr>
                <a:xfrm>
                  <a:off x="35261" y="49143"/>
                  <a:ext cx="362497" cy="101145"/>
                  <a:chOff x="0" y="0"/>
                  <a:chExt cx="362496" cy="101144"/>
                </a:xfrm>
              </p:grpSpPr>
              <p:sp>
                <p:nvSpPr>
                  <p:cNvPr id="3168" name="Shape 3168"/>
                  <p:cNvSpPr/>
                  <p:nvPr/>
                </p:nvSpPr>
                <p:spPr>
                  <a:xfrm>
                    <a:off x="55980" y="27694"/>
                    <a:ext cx="306517" cy="4575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69" name="Shape 3169"/>
                  <p:cNvSpPr/>
                  <p:nvPr/>
                </p:nvSpPr>
                <p:spPr>
                  <a:xfrm>
                    <a:off x="-1" y="-1"/>
                    <a:ext cx="101146" cy="101146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3185" name="Group 3185"/>
              <p:cNvGrpSpPr/>
              <p:nvPr/>
            </p:nvGrpSpPr>
            <p:grpSpPr>
              <a:xfrm>
                <a:off x="494048" y="-1"/>
                <a:ext cx="440590" cy="701937"/>
                <a:chOff x="0" y="0"/>
                <a:chExt cx="440589" cy="701936"/>
              </a:xfrm>
            </p:grpSpPr>
            <p:grpSp>
              <p:nvGrpSpPr>
                <p:cNvPr id="3175" name="Group 3175"/>
                <p:cNvGrpSpPr/>
                <p:nvPr/>
              </p:nvGrpSpPr>
              <p:grpSpPr>
                <a:xfrm>
                  <a:off x="0" y="-1"/>
                  <a:ext cx="440590" cy="701937"/>
                  <a:chOff x="0" y="0"/>
                  <a:chExt cx="440589" cy="701936"/>
                </a:xfrm>
              </p:grpSpPr>
              <p:sp>
                <p:nvSpPr>
                  <p:cNvPr id="3172" name="Shape 3172"/>
                  <p:cNvSpPr/>
                  <p:nvPr/>
                </p:nvSpPr>
                <p:spPr>
                  <a:xfrm>
                    <a:off x="0" y="-1"/>
                    <a:ext cx="440590" cy="7019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73" name="Shape 3173"/>
                  <p:cNvSpPr/>
                  <p:nvPr/>
                </p:nvSpPr>
                <p:spPr>
                  <a:xfrm>
                    <a:off x="367156" y="628503"/>
                    <a:ext cx="73434" cy="734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74" name="Shape 3174"/>
                  <p:cNvSpPr/>
                  <p:nvPr/>
                </p:nvSpPr>
                <p:spPr>
                  <a:xfrm>
                    <a:off x="0" y="-1"/>
                    <a:ext cx="440590" cy="7019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78" name="Group 3178"/>
                <p:cNvGrpSpPr/>
                <p:nvPr/>
              </p:nvGrpSpPr>
              <p:grpSpPr>
                <a:xfrm>
                  <a:off x="37919" y="41438"/>
                  <a:ext cx="364751" cy="101775"/>
                  <a:chOff x="0" y="0"/>
                  <a:chExt cx="364750" cy="101773"/>
                </a:xfrm>
              </p:grpSpPr>
              <p:sp>
                <p:nvSpPr>
                  <p:cNvPr id="3176" name="Shape 3176"/>
                  <p:cNvSpPr/>
                  <p:nvPr/>
                </p:nvSpPr>
                <p:spPr>
                  <a:xfrm>
                    <a:off x="56328" y="27867"/>
                    <a:ext cx="308423" cy="460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77" name="Shape 3177"/>
                  <p:cNvSpPr/>
                  <p:nvPr/>
                </p:nvSpPr>
                <p:spPr>
                  <a:xfrm>
                    <a:off x="-1" y="0"/>
                    <a:ext cx="101773" cy="101774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81" name="Group 3181"/>
                <p:cNvGrpSpPr/>
                <p:nvPr/>
              </p:nvGrpSpPr>
              <p:grpSpPr>
                <a:xfrm>
                  <a:off x="44502" y="193531"/>
                  <a:ext cx="364751" cy="101775"/>
                  <a:chOff x="0" y="0"/>
                  <a:chExt cx="364750" cy="101773"/>
                </a:xfrm>
              </p:grpSpPr>
              <p:sp>
                <p:nvSpPr>
                  <p:cNvPr id="3179" name="Shape 3179"/>
                  <p:cNvSpPr/>
                  <p:nvPr/>
                </p:nvSpPr>
                <p:spPr>
                  <a:xfrm>
                    <a:off x="56328" y="27867"/>
                    <a:ext cx="308423" cy="460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80" name="Shape 3180"/>
                  <p:cNvSpPr/>
                  <p:nvPr/>
                </p:nvSpPr>
                <p:spPr>
                  <a:xfrm>
                    <a:off x="-1" y="0"/>
                    <a:ext cx="101773" cy="101774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84" name="Group 3184"/>
                <p:cNvGrpSpPr/>
                <p:nvPr/>
              </p:nvGrpSpPr>
              <p:grpSpPr>
                <a:xfrm>
                  <a:off x="45987" y="341123"/>
                  <a:ext cx="364751" cy="101775"/>
                  <a:chOff x="0" y="0"/>
                  <a:chExt cx="364750" cy="101773"/>
                </a:xfrm>
              </p:grpSpPr>
              <p:sp>
                <p:nvSpPr>
                  <p:cNvPr id="3182" name="Shape 3182"/>
                  <p:cNvSpPr/>
                  <p:nvPr/>
                </p:nvSpPr>
                <p:spPr>
                  <a:xfrm>
                    <a:off x="56328" y="27867"/>
                    <a:ext cx="308423" cy="4603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83" name="Shape 3183"/>
                  <p:cNvSpPr/>
                  <p:nvPr/>
                </p:nvSpPr>
                <p:spPr>
                  <a:xfrm>
                    <a:off x="-1" y="0"/>
                    <a:ext cx="101773" cy="101774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3202" name="Group 3202"/>
              <p:cNvGrpSpPr/>
              <p:nvPr/>
            </p:nvGrpSpPr>
            <p:grpSpPr>
              <a:xfrm>
                <a:off x="947208" y="1668963"/>
                <a:ext cx="434499" cy="692164"/>
                <a:chOff x="0" y="0"/>
                <a:chExt cx="434497" cy="692162"/>
              </a:xfrm>
            </p:grpSpPr>
            <p:grpSp>
              <p:nvGrpSpPr>
                <p:cNvPr id="3189" name="Group 3189"/>
                <p:cNvGrpSpPr/>
                <p:nvPr/>
              </p:nvGrpSpPr>
              <p:grpSpPr>
                <a:xfrm>
                  <a:off x="0" y="0"/>
                  <a:ext cx="434499" cy="692163"/>
                  <a:chOff x="0" y="0"/>
                  <a:chExt cx="434498" cy="692162"/>
                </a:xfrm>
              </p:grpSpPr>
              <p:sp>
                <p:nvSpPr>
                  <p:cNvPr id="3186" name="Shape 3186"/>
                  <p:cNvSpPr/>
                  <p:nvPr/>
                </p:nvSpPr>
                <p:spPr>
                  <a:xfrm>
                    <a:off x="0" y="0"/>
                    <a:ext cx="434498" cy="69216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87" name="Shape 3187"/>
                  <p:cNvSpPr/>
                  <p:nvPr/>
                </p:nvSpPr>
                <p:spPr>
                  <a:xfrm>
                    <a:off x="362080" y="619744"/>
                    <a:ext cx="72419" cy="7241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88" name="Shape 3188"/>
                  <p:cNvSpPr/>
                  <p:nvPr/>
                </p:nvSpPr>
                <p:spPr>
                  <a:xfrm>
                    <a:off x="0" y="0"/>
                    <a:ext cx="434498" cy="69216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92" name="Group 3192"/>
                <p:cNvGrpSpPr/>
                <p:nvPr/>
              </p:nvGrpSpPr>
              <p:grpSpPr>
                <a:xfrm>
                  <a:off x="41011" y="37146"/>
                  <a:ext cx="359708" cy="100357"/>
                  <a:chOff x="0" y="0"/>
                  <a:chExt cx="359707" cy="100355"/>
                </a:xfrm>
              </p:grpSpPr>
              <p:sp>
                <p:nvSpPr>
                  <p:cNvPr id="3190" name="Shape 3190"/>
                  <p:cNvSpPr/>
                  <p:nvPr/>
                </p:nvSpPr>
                <p:spPr>
                  <a:xfrm>
                    <a:off x="55549" y="27479"/>
                    <a:ext cx="304159" cy="453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91" name="Shape 3191"/>
                  <p:cNvSpPr/>
                  <p:nvPr/>
                </p:nvSpPr>
                <p:spPr>
                  <a:xfrm>
                    <a:off x="-1" y="0"/>
                    <a:ext cx="100368" cy="10035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95" name="Group 3195"/>
                <p:cNvGrpSpPr/>
                <p:nvPr/>
              </p:nvGrpSpPr>
              <p:grpSpPr>
                <a:xfrm>
                  <a:off x="37738" y="177903"/>
                  <a:ext cx="359708" cy="100357"/>
                  <a:chOff x="0" y="0"/>
                  <a:chExt cx="359707" cy="100355"/>
                </a:xfrm>
              </p:grpSpPr>
              <p:sp>
                <p:nvSpPr>
                  <p:cNvPr id="3193" name="Shape 3193"/>
                  <p:cNvSpPr/>
                  <p:nvPr/>
                </p:nvSpPr>
                <p:spPr>
                  <a:xfrm>
                    <a:off x="55549" y="27479"/>
                    <a:ext cx="304159" cy="453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94" name="Shape 3194"/>
                  <p:cNvSpPr/>
                  <p:nvPr/>
                </p:nvSpPr>
                <p:spPr>
                  <a:xfrm>
                    <a:off x="-1" y="0"/>
                    <a:ext cx="100368" cy="100356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98" name="Group 3198"/>
                <p:cNvGrpSpPr/>
                <p:nvPr/>
              </p:nvGrpSpPr>
              <p:grpSpPr>
                <a:xfrm>
                  <a:off x="37395" y="320094"/>
                  <a:ext cx="359708" cy="100357"/>
                  <a:chOff x="0" y="0"/>
                  <a:chExt cx="359707" cy="100355"/>
                </a:xfrm>
              </p:grpSpPr>
              <p:sp>
                <p:nvSpPr>
                  <p:cNvPr id="3196" name="Shape 3196"/>
                  <p:cNvSpPr/>
                  <p:nvPr/>
                </p:nvSpPr>
                <p:spPr>
                  <a:xfrm>
                    <a:off x="55549" y="27479"/>
                    <a:ext cx="304159" cy="453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197" name="Shape 3197"/>
                  <p:cNvSpPr/>
                  <p:nvPr/>
                </p:nvSpPr>
                <p:spPr>
                  <a:xfrm>
                    <a:off x="-1" y="0"/>
                    <a:ext cx="100368" cy="100356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01" name="Group 3201"/>
                <p:cNvGrpSpPr/>
                <p:nvPr/>
              </p:nvGrpSpPr>
              <p:grpSpPr>
                <a:xfrm>
                  <a:off x="37395" y="457597"/>
                  <a:ext cx="359708" cy="100357"/>
                  <a:chOff x="0" y="0"/>
                  <a:chExt cx="359707" cy="100355"/>
                </a:xfrm>
              </p:grpSpPr>
              <p:sp>
                <p:nvSpPr>
                  <p:cNvPr id="3199" name="Shape 3199"/>
                  <p:cNvSpPr/>
                  <p:nvPr/>
                </p:nvSpPr>
                <p:spPr>
                  <a:xfrm>
                    <a:off x="55549" y="27479"/>
                    <a:ext cx="304159" cy="453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200" name="Shape 3200"/>
                  <p:cNvSpPr/>
                  <p:nvPr/>
                </p:nvSpPr>
                <p:spPr>
                  <a:xfrm>
                    <a:off x="-1" y="0"/>
                    <a:ext cx="100368" cy="100356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3210" name="Group 3210"/>
              <p:cNvGrpSpPr/>
              <p:nvPr/>
            </p:nvGrpSpPr>
            <p:grpSpPr>
              <a:xfrm>
                <a:off x="1432887" y="1670256"/>
                <a:ext cx="434499" cy="692231"/>
                <a:chOff x="0" y="0"/>
                <a:chExt cx="434497" cy="692229"/>
              </a:xfrm>
            </p:grpSpPr>
            <p:grpSp>
              <p:nvGrpSpPr>
                <p:cNvPr id="3206" name="Group 3206"/>
                <p:cNvGrpSpPr/>
                <p:nvPr/>
              </p:nvGrpSpPr>
              <p:grpSpPr>
                <a:xfrm>
                  <a:off x="0" y="0"/>
                  <a:ext cx="434499" cy="692230"/>
                  <a:chOff x="0" y="0"/>
                  <a:chExt cx="434498" cy="692229"/>
                </a:xfrm>
              </p:grpSpPr>
              <p:sp>
                <p:nvSpPr>
                  <p:cNvPr id="3203" name="Shape 3203"/>
                  <p:cNvSpPr/>
                  <p:nvPr/>
                </p:nvSpPr>
                <p:spPr>
                  <a:xfrm>
                    <a:off x="0" y="0"/>
                    <a:ext cx="434498" cy="69223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204" name="Shape 3204"/>
                  <p:cNvSpPr/>
                  <p:nvPr/>
                </p:nvSpPr>
                <p:spPr>
                  <a:xfrm>
                    <a:off x="362080" y="619811"/>
                    <a:ext cx="72419" cy="7241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205" name="Shape 3205"/>
                  <p:cNvSpPr/>
                  <p:nvPr/>
                </p:nvSpPr>
                <p:spPr>
                  <a:xfrm>
                    <a:off x="0" y="0"/>
                    <a:ext cx="434498" cy="69223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09" name="Group 3209"/>
                <p:cNvGrpSpPr/>
                <p:nvPr/>
              </p:nvGrpSpPr>
              <p:grpSpPr>
                <a:xfrm>
                  <a:off x="31639" y="40343"/>
                  <a:ext cx="359708" cy="100367"/>
                  <a:chOff x="0" y="0"/>
                  <a:chExt cx="359707" cy="100366"/>
                </a:xfrm>
              </p:grpSpPr>
              <p:sp>
                <p:nvSpPr>
                  <p:cNvPr id="3207" name="Shape 3207"/>
                  <p:cNvSpPr/>
                  <p:nvPr/>
                </p:nvSpPr>
                <p:spPr>
                  <a:xfrm>
                    <a:off x="55549" y="27481"/>
                    <a:ext cx="304159" cy="4540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208" name="Shape 3208"/>
                  <p:cNvSpPr/>
                  <p:nvPr/>
                </p:nvSpPr>
                <p:spPr>
                  <a:xfrm>
                    <a:off x="-1" y="-1"/>
                    <a:ext cx="100368" cy="10036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3212" name="Shape 3212"/>
            <p:cNvSpPr/>
            <p:nvPr/>
          </p:nvSpPr>
          <p:spPr>
            <a:xfrm>
              <a:off x="518412" y="-1"/>
              <a:ext cx="798475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Partition 1</a:t>
              </a:r>
            </a:p>
          </p:txBody>
        </p:sp>
        <p:sp>
          <p:nvSpPr>
            <p:cNvPr id="3213" name="Shape 3213"/>
            <p:cNvSpPr/>
            <p:nvPr/>
          </p:nvSpPr>
          <p:spPr>
            <a:xfrm>
              <a:off x="518412" y="1666979"/>
              <a:ext cx="798475" cy="264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Partition 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4" dur="500" fill="hold"/>
                                        <p:tgtEl>
                                          <p:spTgt spid="3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7" dur="500" fill="hold"/>
                                        <p:tgtEl>
                                          <p:spTgt spid="3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0" dur="500" fill="hold"/>
                                        <p:tgtEl>
                                          <p:spTgt spid="3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3" dur="500" fill="hold"/>
                                        <p:tgtEl>
                                          <p:spTgt spid="3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6" dur="500" fill="hold"/>
                                        <p:tgtEl>
                                          <p:spTgt spid="3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9" dur="500" fill="hold"/>
                                        <p:tgtEl>
                                          <p:spTgt spid="31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681254 0.008788" pathEditMode="relative">
                                      <p:cBhvr>
                                        <p:cTn id="54" dur="2000" fill="hold"/>
                                        <p:tgtEl>
                                          <p:spTgt spid="3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2" grpId="1" build="p" bldLvl="5" animBg="1" advAuto="0"/>
      <p:bldP spid="3132" grpId="2" build="p" bldLvl="5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9" name="Group 3219"/>
          <p:cNvGrpSpPr/>
          <p:nvPr/>
        </p:nvGrpSpPr>
        <p:grpSpPr>
          <a:xfrm>
            <a:off x="406536" y="1515195"/>
            <a:ext cx="1972268" cy="3576772"/>
            <a:chOff x="0" y="0"/>
            <a:chExt cx="1972266" cy="3576770"/>
          </a:xfrm>
        </p:grpSpPr>
        <p:sp>
          <p:nvSpPr>
            <p:cNvPr id="3216" name="Shape 321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20" name="Shape 3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</a:t>
            </a:r>
            <a:r>
              <a:rPr b="1" i="1" u="sng"/>
              <a:t>Build</a:t>
            </a:r>
            <a:r>
              <a:rPr b="1" i="1"/>
              <a:t> &amp; </a:t>
            </a:r>
            <a:r>
              <a:rPr i="1"/>
              <a:t>Probe</a:t>
            </a:r>
          </a:p>
        </p:txBody>
      </p:sp>
      <p:sp>
        <p:nvSpPr>
          <p:cNvPr id="3221" name="Shape 3221"/>
          <p:cNvSpPr/>
          <p:nvPr/>
        </p:nvSpPr>
        <p:spPr>
          <a:xfrm>
            <a:off x="3375940" y="2425045"/>
            <a:ext cx="2998162" cy="2647539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/>
          </a:gradFill>
          <a:ln>
            <a:solidFill>
              <a:srgbClr val="A1A1A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25" name="Group 3225"/>
          <p:cNvGrpSpPr/>
          <p:nvPr/>
        </p:nvGrpSpPr>
        <p:grpSpPr>
          <a:xfrm>
            <a:off x="3551387" y="2718965"/>
            <a:ext cx="2358934" cy="549885"/>
            <a:chOff x="0" y="0"/>
            <a:chExt cx="2358932" cy="549884"/>
          </a:xfrm>
        </p:grpSpPr>
        <p:sp>
          <p:nvSpPr>
            <p:cNvPr id="3222" name="Shape 3222"/>
            <p:cNvSpPr/>
            <p:nvPr/>
          </p:nvSpPr>
          <p:spPr>
            <a:xfrm>
              <a:off x="-1" y="2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786310" y="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1572621" y="-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26" name="Shape 3226"/>
          <p:cNvSpPr/>
          <p:nvPr/>
        </p:nvSpPr>
        <p:spPr>
          <a:xfrm>
            <a:off x="3804935" y="2451740"/>
            <a:ext cx="1755243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Hash Table (B-2) Buffers</a:t>
            </a:r>
          </a:p>
        </p:txBody>
      </p:sp>
      <p:grpSp>
        <p:nvGrpSpPr>
          <p:cNvPr id="3229" name="Group 3229"/>
          <p:cNvGrpSpPr/>
          <p:nvPr/>
        </p:nvGrpSpPr>
        <p:grpSpPr>
          <a:xfrm>
            <a:off x="3452659" y="3470378"/>
            <a:ext cx="983768" cy="1506693"/>
            <a:chOff x="0" y="0"/>
            <a:chExt cx="983766" cy="1506692"/>
          </a:xfrm>
        </p:grpSpPr>
        <p:sp>
          <p:nvSpPr>
            <p:cNvPr id="3227" name="Shape 3227"/>
            <p:cNvSpPr/>
            <p:nvPr/>
          </p:nvSpPr>
          <p:spPr>
            <a:xfrm>
              <a:off x="0" y="244270"/>
              <a:ext cx="983767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0" y="-1"/>
              <a:ext cx="98376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232" name="Group 3232"/>
          <p:cNvGrpSpPr/>
          <p:nvPr/>
        </p:nvGrpSpPr>
        <p:grpSpPr>
          <a:xfrm>
            <a:off x="4972465" y="3470378"/>
            <a:ext cx="1318368" cy="1506694"/>
            <a:chOff x="0" y="0"/>
            <a:chExt cx="1318366" cy="1506693"/>
          </a:xfrm>
        </p:grpSpPr>
        <p:sp>
          <p:nvSpPr>
            <p:cNvPr id="3230" name="Shape 3230"/>
            <p:cNvSpPr/>
            <p:nvPr/>
          </p:nvSpPr>
          <p:spPr>
            <a:xfrm>
              <a:off x="0" y="244271"/>
              <a:ext cx="1318365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31" name="Shape 3231"/>
            <p:cNvSpPr/>
            <p:nvPr/>
          </p:nvSpPr>
          <p:spPr>
            <a:xfrm>
              <a:off x="1" y="-1"/>
              <a:ext cx="1318366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235" name="Group 3235"/>
          <p:cNvGrpSpPr/>
          <p:nvPr/>
        </p:nvGrpSpPr>
        <p:grpSpPr>
          <a:xfrm>
            <a:off x="4487260" y="3303582"/>
            <a:ext cx="429855" cy="1537895"/>
            <a:chOff x="0" y="0"/>
            <a:chExt cx="429853" cy="1537894"/>
          </a:xfrm>
        </p:grpSpPr>
        <p:sp>
          <p:nvSpPr>
            <p:cNvPr id="3233" name="Shape 3233"/>
            <p:cNvSpPr/>
            <p:nvPr/>
          </p:nvSpPr>
          <p:spPr>
            <a:xfrm rot="16200000">
              <a:off x="-526746" y="526749"/>
              <a:ext cx="1483346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 rot="16200000">
              <a:off x="-569815" y="611771"/>
              <a:ext cx="1537895" cy="31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New Hash Fn.</a:t>
              </a:r>
            </a:p>
          </p:txBody>
        </p:sp>
      </p:grpSp>
      <p:grpSp>
        <p:nvGrpSpPr>
          <p:cNvPr id="3249" name="Group 3249"/>
          <p:cNvGrpSpPr/>
          <p:nvPr/>
        </p:nvGrpSpPr>
        <p:grpSpPr>
          <a:xfrm>
            <a:off x="461222" y="2362804"/>
            <a:ext cx="440590" cy="701938"/>
            <a:chOff x="0" y="0"/>
            <a:chExt cx="440589" cy="701936"/>
          </a:xfrm>
        </p:grpSpPr>
        <p:grpSp>
          <p:nvGrpSpPr>
            <p:cNvPr id="3239" name="Group 3239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3236" name="Shape 3236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37" name="Shape 3237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38" name="Shape 3238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42" name="Group 3242"/>
            <p:cNvGrpSpPr/>
            <p:nvPr/>
          </p:nvGrpSpPr>
          <p:grpSpPr>
            <a:xfrm>
              <a:off x="33320" y="31633"/>
              <a:ext cx="364751" cy="101775"/>
              <a:chOff x="0" y="0"/>
              <a:chExt cx="364750" cy="101773"/>
            </a:xfrm>
          </p:grpSpPr>
          <p:sp>
            <p:nvSpPr>
              <p:cNvPr id="3240" name="Shape 3240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41" name="Shape 3241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45" name="Group 3245"/>
            <p:cNvGrpSpPr/>
            <p:nvPr/>
          </p:nvGrpSpPr>
          <p:grpSpPr>
            <a:xfrm>
              <a:off x="33320" y="175832"/>
              <a:ext cx="364751" cy="101775"/>
              <a:chOff x="0" y="0"/>
              <a:chExt cx="364750" cy="101773"/>
            </a:xfrm>
          </p:grpSpPr>
          <p:sp>
            <p:nvSpPr>
              <p:cNvPr id="3243" name="Shape 3243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44" name="Shape 3244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48" name="Group 3248"/>
            <p:cNvGrpSpPr/>
            <p:nvPr/>
          </p:nvGrpSpPr>
          <p:grpSpPr>
            <a:xfrm>
              <a:off x="33320" y="330488"/>
              <a:ext cx="364751" cy="101775"/>
              <a:chOff x="0" y="0"/>
              <a:chExt cx="364750" cy="101773"/>
            </a:xfrm>
          </p:grpSpPr>
          <p:sp>
            <p:nvSpPr>
              <p:cNvPr id="3246" name="Shape 3246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47" name="Shape 3247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266" name="Group 3266"/>
          <p:cNvGrpSpPr/>
          <p:nvPr/>
        </p:nvGrpSpPr>
        <p:grpSpPr>
          <a:xfrm>
            <a:off x="478150" y="4024252"/>
            <a:ext cx="437869" cy="697598"/>
            <a:chOff x="0" y="0"/>
            <a:chExt cx="437867" cy="697597"/>
          </a:xfrm>
        </p:grpSpPr>
        <p:grpSp>
          <p:nvGrpSpPr>
            <p:cNvPr id="3253" name="Group 3253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3250" name="Shape 3250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51" name="Shape 3251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52" name="Shape 3252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56" name="Group 3256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3254" name="Shape 3254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55" name="Shape 3255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59" name="Group 3259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3257" name="Shape 3257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58" name="Shape 3258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62" name="Group 3262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3260" name="Shape 3260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61" name="Shape 3261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65" name="Group 3265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3263" name="Shape 3263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64" name="Shape 3264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274" name="Group 3274"/>
          <p:cNvGrpSpPr/>
          <p:nvPr/>
        </p:nvGrpSpPr>
        <p:grpSpPr>
          <a:xfrm>
            <a:off x="945762" y="4027215"/>
            <a:ext cx="437869" cy="697599"/>
            <a:chOff x="0" y="0"/>
            <a:chExt cx="437867" cy="697598"/>
          </a:xfrm>
        </p:grpSpPr>
        <p:grpSp>
          <p:nvGrpSpPr>
            <p:cNvPr id="3270" name="Group 3270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3267" name="Shape 3267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68" name="Shape 3268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69" name="Shape 3269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73" name="Group 3273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3271" name="Shape 3271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72" name="Shape 3272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288" name="Group 3288"/>
          <p:cNvGrpSpPr/>
          <p:nvPr/>
        </p:nvGrpSpPr>
        <p:grpSpPr>
          <a:xfrm>
            <a:off x="955270" y="2362804"/>
            <a:ext cx="440590" cy="701938"/>
            <a:chOff x="0" y="0"/>
            <a:chExt cx="440589" cy="701936"/>
          </a:xfrm>
        </p:grpSpPr>
        <p:grpSp>
          <p:nvGrpSpPr>
            <p:cNvPr id="3278" name="Group 3278"/>
            <p:cNvGrpSpPr/>
            <p:nvPr/>
          </p:nvGrpSpPr>
          <p:grpSpPr>
            <a:xfrm>
              <a:off x="0" y="-1"/>
              <a:ext cx="440590" cy="701938"/>
              <a:chOff x="0" y="0"/>
              <a:chExt cx="440589" cy="701936"/>
            </a:xfrm>
          </p:grpSpPr>
          <p:sp>
            <p:nvSpPr>
              <p:cNvPr id="3275" name="Shape 3275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76" name="Shape 3276"/>
              <p:cNvSpPr/>
              <p:nvPr/>
            </p:nvSpPr>
            <p:spPr>
              <a:xfrm>
                <a:off x="367156" y="628503"/>
                <a:ext cx="73434" cy="73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77" name="Shape 3277"/>
              <p:cNvSpPr/>
              <p:nvPr/>
            </p:nvSpPr>
            <p:spPr>
              <a:xfrm>
                <a:off x="0" y="-1"/>
                <a:ext cx="440590" cy="70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81" name="Group 3281"/>
            <p:cNvGrpSpPr/>
            <p:nvPr/>
          </p:nvGrpSpPr>
          <p:grpSpPr>
            <a:xfrm>
              <a:off x="37919" y="41438"/>
              <a:ext cx="364751" cy="101775"/>
              <a:chOff x="0" y="0"/>
              <a:chExt cx="364750" cy="101773"/>
            </a:xfrm>
          </p:grpSpPr>
          <p:sp>
            <p:nvSpPr>
              <p:cNvPr id="3279" name="Shape 3279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80" name="Shape 3280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84" name="Group 3284"/>
            <p:cNvGrpSpPr/>
            <p:nvPr/>
          </p:nvGrpSpPr>
          <p:grpSpPr>
            <a:xfrm>
              <a:off x="44502" y="193531"/>
              <a:ext cx="364751" cy="101775"/>
              <a:chOff x="0" y="0"/>
              <a:chExt cx="364750" cy="101773"/>
            </a:xfrm>
          </p:grpSpPr>
          <p:sp>
            <p:nvSpPr>
              <p:cNvPr id="3282" name="Shape 3282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83" name="Shape 3283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87" name="Group 3287"/>
            <p:cNvGrpSpPr/>
            <p:nvPr/>
          </p:nvGrpSpPr>
          <p:grpSpPr>
            <a:xfrm>
              <a:off x="45987" y="341123"/>
              <a:ext cx="364751" cy="101775"/>
              <a:chOff x="0" y="0"/>
              <a:chExt cx="364750" cy="101773"/>
            </a:xfrm>
          </p:grpSpPr>
          <p:sp>
            <p:nvSpPr>
              <p:cNvPr id="3285" name="Shape 3285"/>
              <p:cNvSpPr/>
              <p:nvPr/>
            </p:nvSpPr>
            <p:spPr>
              <a:xfrm>
                <a:off x="56328" y="27867"/>
                <a:ext cx="308423" cy="46039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86" name="Shape 3286"/>
              <p:cNvSpPr/>
              <p:nvPr/>
            </p:nvSpPr>
            <p:spPr>
              <a:xfrm>
                <a:off x="-1" y="0"/>
                <a:ext cx="101773" cy="10177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305" name="Group 3305"/>
          <p:cNvGrpSpPr/>
          <p:nvPr/>
        </p:nvGrpSpPr>
        <p:grpSpPr>
          <a:xfrm>
            <a:off x="1408430" y="4031767"/>
            <a:ext cx="434499" cy="692164"/>
            <a:chOff x="0" y="0"/>
            <a:chExt cx="434497" cy="692163"/>
          </a:xfrm>
        </p:grpSpPr>
        <p:grpSp>
          <p:nvGrpSpPr>
            <p:cNvPr id="3292" name="Group 3292"/>
            <p:cNvGrpSpPr/>
            <p:nvPr/>
          </p:nvGrpSpPr>
          <p:grpSpPr>
            <a:xfrm>
              <a:off x="0" y="-1"/>
              <a:ext cx="434499" cy="692165"/>
              <a:chOff x="0" y="0"/>
              <a:chExt cx="434498" cy="692163"/>
            </a:xfrm>
          </p:grpSpPr>
          <p:sp>
            <p:nvSpPr>
              <p:cNvPr id="3289" name="Shape 3289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90" name="Shape 3290"/>
              <p:cNvSpPr/>
              <p:nvPr/>
            </p:nvSpPr>
            <p:spPr>
              <a:xfrm>
                <a:off x="362080" y="619745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91" name="Shape 3291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95" name="Group 3295"/>
            <p:cNvGrpSpPr/>
            <p:nvPr/>
          </p:nvGrpSpPr>
          <p:grpSpPr>
            <a:xfrm>
              <a:off x="41011" y="37146"/>
              <a:ext cx="359708" cy="100357"/>
              <a:chOff x="0" y="0"/>
              <a:chExt cx="359707" cy="100355"/>
            </a:xfrm>
          </p:grpSpPr>
          <p:sp>
            <p:nvSpPr>
              <p:cNvPr id="3293" name="Shape 3293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94" name="Shape 3294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298" name="Group 3298"/>
            <p:cNvGrpSpPr/>
            <p:nvPr/>
          </p:nvGrpSpPr>
          <p:grpSpPr>
            <a:xfrm>
              <a:off x="37738" y="177903"/>
              <a:ext cx="359708" cy="100357"/>
              <a:chOff x="0" y="0"/>
              <a:chExt cx="359707" cy="100355"/>
            </a:xfrm>
          </p:grpSpPr>
          <p:sp>
            <p:nvSpPr>
              <p:cNvPr id="3296" name="Shape 3296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97" name="Shape 3297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01" name="Group 3301"/>
            <p:cNvGrpSpPr/>
            <p:nvPr/>
          </p:nvGrpSpPr>
          <p:grpSpPr>
            <a:xfrm>
              <a:off x="37395" y="320094"/>
              <a:ext cx="359708" cy="100357"/>
              <a:chOff x="0" y="0"/>
              <a:chExt cx="359707" cy="100355"/>
            </a:xfrm>
          </p:grpSpPr>
          <p:sp>
            <p:nvSpPr>
              <p:cNvPr id="3299" name="Shape 3299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00" name="Shape 3300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04" name="Group 3304"/>
            <p:cNvGrpSpPr/>
            <p:nvPr/>
          </p:nvGrpSpPr>
          <p:grpSpPr>
            <a:xfrm>
              <a:off x="37395" y="457597"/>
              <a:ext cx="359708" cy="100357"/>
              <a:chOff x="0" y="0"/>
              <a:chExt cx="359707" cy="100355"/>
            </a:xfrm>
          </p:grpSpPr>
          <p:sp>
            <p:nvSpPr>
              <p:cNvPr id="3302" name="Shape 3302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03" name="Shape 3303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313" name="Group 3313"/>
          <p:cNvGrpSpPr/>
          <p:nvPr/>
        </p:nvGrpSpPr>
        <p:grpSpPr>
          <a:xfrm>
            <a:off x="1894109" y="4033061"/>
            <a:ext cx="434498" cy="692231"/>
            <a:chOff x="0" y="0"/>
            <a:chExt cx="434497" cy="692230"/>
          </a:xfrm>
        </p:grpSpPr>
        <p:grpSp>
          <p:nvGrpSpPr>
            <p:cNvPr id="3309" name="Group 3309"/>
            <p:cNvGrpSpPr/>
            <p:nvPr/>
          </p:nvGrpSpPr>
          <p:grpSpPr>
            <a:xfrm>
              <a:off x="0" y="-1"/>
              <a:ext cx="434499" cy="692232"/>
              <a:chOff x="0" y="0"/>
              <a:chExt cx="434498" cy="692230"/>
            </a:xfrm>
          </p:grpSpPr>
          <p:sp>
            <p:nvSpPr>
              <p:cNvPr id="3306" name="Shape 3306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07" name="Shape 3307"/>
              <p:cNvSpPr/>
              <p:nvPr/>
            </p:nvSpPr>
            <p:spPr>
              <a:xfrm>
                <a:off x="362080" y="619812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08" name="Shape 3308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12" name="Group 3312"/>
            <p:cNvGrpSpPr/>
            <p:nvPr/>
          </p:nvGrpSpPr>
          <p:grpSpPr>
            <a:xfrm>
              <a:off x="31639" y="40343"/>
              <a:ext cx="359708" cy="100367"/>
              <a:chOff x="0" y="0"/>
              <a:chExt cx="359707" cy="100366"/>
            </a:xfrm>
          </p:grpSpPr>
          <p:sp>
            <p:nvSpPr>
              <p:cNvPr id="3310" name="Shape 3310"/>
              <p:cNvSpPr/>
              <p:nvPr/>
            </p:nvSpPr>
            <p:spPr>
              <a:xfrm>
                <a:off x="55549" y="27481"/>
                <a:ext cx="304159" cy="45403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11" name="Shape 3311"/>
              <p:cNvSpPr/>
              <p:nvPr/>
            </p:nvSpPr>
            <p:spPr>
              <a:xfrm>
                <a:off x="-1" y="-1"/>
                <a:ext cx="100368" cy="100368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316" name="Group 3316"/>
          <p:cNvGrpSpPr/>
          <p:nvPr/>
        </p:nvGrpSpPr>
        <p:grpSpPr>
          <a:xfrm>
            <a:off x="3691733" y="2796188"/>
            <a:ext cx="364369" cy="101667"/>
            <a:chOff x="0" y="0"/>
            <a:chExt cx="364367" cy="101665"/>
          </a:xfrm>
        </p:grpSpPr>
        <p:sp>
          <p:nvSpPr>
            <p:cNvPr id="3314" name="Shape 3314"/>
            <p:cNvSpPr/>
            <p:nvPr/>
          </p:nvSpPr>
          <p:spPr>
            <a:xfrm>
              <a:off x="56269" y="27837"/>
              <a:ext cx="308099" cy="45991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0" y="0"/>
              <a:ext cx="101667" cy="10166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9" name="Group 3319"/>
          <p:cNvGrpSpPr/>
          <p:nvPr/>
        </p:nvGrpSpPr>
        <p:grpSpPr>
          <a:xfrm>
            <a:off x="4436426" y="2796188"/>
            <a:ext cx="364368" cy="101667"/>
            <a:chOff x="0" y="0"/>
            <a:chExt cx="364367" cy="101665"/>
          </a:xfrm>
        </p:grpSpPr>
        <p:sp>
          <p:nvSpPr>
            <p:cNvPr id="3317" name="Shape 3317"/>
            <p:cNvSpPr/>
            <p:nvPr/>
          </p:nvSpPr>
          <p:spPr>
            <a:xfrm>
              <a:off x="56269" y="27837"/>
              <a:ext cx="308099" cy="45991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0" y="0"/>
              <a:ext cx="101667" cy="101666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22" name="Group 3322"/>
          <p:cNvGrpSpPr/>
          <p:nvPr/>
        </p:nvGrpSpPr>
        <p:grpSpPr>
          <a:xfrm>
            <a:off x="3688431" y="2889687"/>
            <a:ext cx="364368" cy="101667"/>
            <a:chOff x="0" y="0"/>
            <a:chExt cx="364367" cy="101665"/>
          </a:xfrm>
        </p:grpSpPr>
        <p:sp>
          <p:nvSpPr>
            <p:cNvPr id="3320" name="Shape 3320"/>
            <p:cNvSpPr/>
            <p:nvPr/>
          </p:nvSpPr>
          <p:spPr>
            <a:xfrm>
              <a:off x="56269" y="27837"/>
              <a:ext cx="308099" cy="45991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0" y="0"/>
              <a:ext cx="101667" cy="10166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23" name="Shape 3323"/>
          <p:cNvSpPr/>
          <p:nvPr/>
        </p:nvSpPr>
        <p:spPr>
          <a:xfrm>
            <a:off x="995296" y="1997688"/>
            <a:ext cx="798475" cy="26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3324" name="Shape 3324"/>
          <p:cNvSpPr/>
          <p:nvPr/>
        </p:nvSpPr>
        <p:spPr>
          <a:xfrm>
            <a:off x="995296" y="3664668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sp>
        <p:nvSpPr>
          <p:cNvPr id="3325" name="Shape 3325"/>
          <p:cNvSpPr/>
          <p:nvPr/>
        </p:nvSpPr>
        <p:spPr>
          <a:xfrm>
            <a:off x="3548331" y="5058638"/>
            <a:ext cx="616663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3326" name="Shape 3326"/>
          <p:cNvSpPr/>
          <p:nvPr/>
        </p:nvSpPr>
        <p:spPr>
          <a:xfrm>
            <a:off x="5267652" y="5058638"/>
            <a:ext cx="769139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05912 0.234962" pathEditMode="relative">
                                      <p:cBhvr>
                                        <p:cTn id="6" dur="2000" fill="hold"/>
                                        <p:tgtEl>
                                          <p:spTgt spid="3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7989 0.234962" pathEditMode="relative">
                                      <p:cBhvr>
                                        <p:cTn id="29" dur="2000" fill="hold"/>
                                        <p:tgtEl>
                                          <p:spTgt spid="3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8" grpId="5" animBg="1" advAuto="0"/>
      <p:bldP spid="3316" grpId="2" animBg="1" advAuto="0"/>
      <p:bldP spid="3319" grpId="4" animBg="1" advAuto="0"/>
      <p:bldP spid="3322" grpId="3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1" name="Group 3331"/>
          <p:cNvGrpSpPr/>
          <p:nvPr/>
        </p:nvGrpSpPr>
        <p:grpSpPr>
          <a:xfrm>
            <a:off x="406536" y="1515195"/>
            <a:ext cx="1972268" cy="3576772"/>
            <a:chOff x="0" y="0"/>
            <a:chExt cx="1972266" cy="3576770"/>
          </a:xfrm>
        </p:grpSpPr>
        <p:sp>
          <p:nvSpPr>
            <p:cNvPr id="3328" name="Shape 3328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32" name="Shape 3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</a:t>
            </a:r>
            <a:r>
              <a:rPr i="1"/>
              <a:t>Build</a:t>
            </a:r>
            <a:r>
              <a:rPr b="1" i="1"/>
              <a:t> &amp; </a:t>
            </a:r>
            <a:r>
              <a:rPr b="1" i="1" u="sng"/>
              <a:t>Probe</a:t>
            </a:r>
          </a:p>
        </p:txBody>
      </p:sp>
      <p:sp>
        <p:nvSpPr>
          <p:cNvPr id="3333" name="Shape 3333"/>
          <p:cNvSpPr/>
          <p:nvPr/>
        </p:nvSpPr>
        <p:spPr>
          <a:xfrm>
            <a:off x="3375940" y="2425045"/>
            <a:ext cx="2998162" cy="2647539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/>
          </a:gradFill>
          <a:ln>
            <a:solidFill>
              <a:srgbClr val="A1A1A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37" name="Group 3337"/>
          <p:cNvGrpSpPr/>
          <p:nvPr/>
        </p:nvGrpSpPr>
        <p:grpSpPr>
          <a:xfrm>
            <a:off x="3551387" y="2718965"/>
            <a:ext cx="2358934" cy="549885"/>
            <a:chOff x="0" y="0"/>
            <a:chExt cx="2358932" cy="549884"/>
          </a:xfrm>
        </p:grpSpPr>
        <p:sp>
          <p:nvSpPr>
            <p:cNvPr id="3334" name="Shape 3334"/>
            <p:cNvSpPr/>
            <p:nvPr/>
          </p:nvSpPr>
          <p:spPr>
            <a:xfrm>
              <a:off x="-1" y="2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786310" y="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1572621" y="-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38" name="Shape 3338"/>
          <p:cNvSpPr/>
          <p:nvPr/>
        </p:nvSpPr>
        <p:spPr>
          <a:xfrm>
            <a:off x="3804935" y="2451740"/>
            <a:ext cx="1755243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Hash Table (B-2) Buffers</a:t>
            </a:r>
          </a:p>
        </p:txBody>
      </p:sp>
      <p:grpSp>
        <p:nvGrpSpPr>
          <p:cNvPr id="3341" name="Group 3341"/>
          <p:cNvGrpSpPr/>
          <p:nvPr/>
        </p:nvGrpSpPr>
        <p:grpSpPr>
          <a:xfrm>
            <a:off x="3452659" y="3470378"/>
            <a:ext cx="983768" cy="1506693"/>
            <a:chOff x="0" y="0"/>
            <a:chExt cx="983766" cy="1506692"/>
          </a:xfrm>
        </p:grpSpPr>
        <p:sp>
          <p:nvSpPr>
            <p:cNvPr id="3339" name="Shape 3339"/>
            <p:cNvSpPr/>
            <p:nvPr/>
          </p:nvSpPr>
          <p:spPr>
            <a:xfrm>
              <a:off x="0" y="244270"/>
              <a:ext cx="983767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0" y="-1"/>
              <a:ext cx="98376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344" name="Group 3344"/>
          <p:cNvGrpSpPr/>
          <p:nvPr/>
        </p:nvGrpSpPr>
        <p:grpSpPr>
          <a:xfrm>
            <a:off x="4972465" y="3470378"/>
            <a:ext cx="1318368" cy="1506694"/>
            <a:chOff x="0" y="0"/>
            <a:chExt cx="1318366" cy="1506693"/>
          </a:xfrm>
        </p:grpSpPr>
        <p:sp>
          <p:nvSpPr>
            <p:cNvPr id="3342" name="Shape 3342"/>
            <p:cNvSpPr/>
            <p:nvPr/>
          </p:nvSpPr>
          <p:spPr>
            <a:xfrm>
              <a:off x="0" y="244271"/>
              <a:ext cx="1318365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1" y="-1"/>
              <a:ext cx="1318366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347" name="Group 3347"/>
          <p:cNvGrpSpPr/>
          <p:nvPr/>
        </p:nvGrpSpPr>
        <p:grpSpPr>
          <a:xfrm>
            <a:off x="4487260" y="3303582"/>
            <a:ext cx="429855" cy="1537895"/>
            <a:chOff x="0" y="0"/>
            <a:chExt cx="429853" cy="1537894"/>
          </a:xfrm>
        </p:grpSpPr>
        <p:sp>
          <p:nvSpPr>
            <p:cNvPr id="3345" name="Shape 3345"/>
            <p:cNvSpPr/>
            <p:nvPr/>
          </p:nvSpPr>
          <p:spPr>
            <a:xfrm rot="16200000">
              <a:off x="-526746" y="526749"/>
              <a:ext cx="1483346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 rot="16200000">
              <a:off x="-569815" y="611771"/>
              <a:ext cx="1537895" cy="31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New Hash Fn.</a:t>
              </a:r>
            </a:p>
          </p:txBody>
        </p:sp>
      </p:grpSp>
      <p:grpSp>
        <p:nvGrpSpPr>
          <p:cNvPr id="3351" name="Group 3351"/>
          <p:cNvGrpSpPr/>
          <p:nvPr/>
        </p:nvGrpSpPr>
        <p:grpSpPr>
          <a:xfrm>
            <a:off x="3624672" y="3852912"/>
            <a:ext cx="626394" cy="997953"/>
            <a:chOff x="0" y="0"/>
            <a:chExt cx="626393" cy="997951"/>
          </a:xfrm>
        </p:grpSpPr>
        <p:sp>
          <p:nvSpPr>
            <p:cNvPr id="3348" name="Shape 3348"/>
            <p:cNvSpPr/>
            <p:nvPr/>
          </p:nvSpPr>
          <p:spPr>
            <a:xfrm>
              <a:off x="-1" y="0"/>
              <a:ext cx="626395" cy="99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21992" y="893550"/>
              <a:ext cx="104402" cy="1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-1" y="0"/>
              <a:ext cx="626395" cy="99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54" name="Group 3354"/>
          <p:cNvGrpSpPr/>
          <p:nvPr/>
        </p:nvGrpSpPr>
        <p:grpSpPr>
          <a:xfrm>
            <a:off x="3672044" y="3897886"/>
            <a:ext cx="518572" cy="144693"/>
            <a:chOff x="0" y="0"/>
            <a:chExt cx="518571" cy="144692"/>
          </a:xfrm>
        </p:grpSpPr>
        <p:sp>
          <p:nvSpPr>
            <p:cNvPr id="3352" name="Shape 3352"/>
            <p:cNvSpPr/>
            <p:nvPr/>
          </p:nvSpPr>
          <p:spPr>
            <a:xfrm>
              <a:off x="80082" y="39619"/>
              <a:ext cx="438490" cy="65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53" name="Shape 3353"/>
            <p:cNvSpPr/>
            <p:nvPr/>
          </p:nvSpPr>
          <p:spPr>
            <a:xfrm>
              <a:off x="-1" y="-1"/>
              <a:ext cx="144693" cy="144694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57" name="Group 3357"/>
          <p:cNvGrpSpPr/>
          <p:nvPr/>
        </p:nvGrpSpPr>
        <p:grpSpPr>
          <a:xfrm>
            <a:off x="3672044" y="4118390"/>
            <a:ext cx="518572" cy="144693"/>
            <a:chOff x="0" y="0"/>
            <a:chExt cx="518571" cy="144692"/>
          </a:xfrm>
        </p:grpSpPr>
        <p:sp>
          <p:nvSpPr>
            <p:cNvPr id="3355" name="Shape 3355"/>
            <p:cNvSpPr/>
            <p:nvPr/>
          </p:nvSpPr>
          <p:spPr>
            <a:xfrm>
              <a:off x="80082" y="39619"/>
              <a:ext cx="438490" cy="65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-1" y="-1"/>
              <a:ext cx="144693" cy="144694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60" name="Group 3360"/>
          <p:cNvGrpSpPr/>
          <p:nvPr/>
        </p:nvGrpSpPr>
        <p:grpSpPr>
          <a:xfrm>
            <a:off x="3672044" y="4322772"/>
            <a:ext cx="518572" cy="144693"/>
            <a:chOff x="0" y="0"/>
            <a:chExt cx="518571" cy="144692"/>
          </a:xfrm>
        </p:grpSpPr>
        <p:sp>
          <p:nvSpPr>
            <p:cNvPr id="3358" name="Shape 3358"/>
            <p:cNvSpPr/>
            <p:nvPr/>
          </p:nvSpPr>
          <p:spPr>
            <a:xfrm>
              <a:off x="80082" y="39619"/>
              <a:ext cx="438490" cy="65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-1" y="-1"/>
              <a:ext cx="144693" cy="144694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77" name="Group 3377"/>
          <p:cNvGrpSpPr/>
          <p:nvPr/>
        </p:nvGrpSpPr>
        <p:grpSpPr>
          <a:xfrm>
            <a:off x="478150" y="4024252"/>
            <a:ext cx="437869" cy="697598"/>
            <a:chOff x="0" y="0"/>
            <a:chExt cx="437867" cy="697597"/>
          </a:xfrm>
        </p:grpSpPr>
        <p:grpSp>
          <p:nvGrpSpPr>
            <p:cNvPr id="3364" name="Group 3364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3361" name="Shape 3361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2" name="Shape 3362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3" name="Shape 3363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67" name="Group 3367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3365" name="Shape 3365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6" name="Shape 3366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70" name="Group 3370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3368" name="Shape 3368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9" name="Shape 3369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73" name="Group 3373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3371" name="Shape 3371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72" name="Shape 3372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76" name="Group 3376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3374" name="Shape 3374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75" name="Shape 3375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385" name="Group 3385"/>
          <p:cNvGrpSpPr/>
          <p:nvPr/>
        </p:nvGrpSpPr>
        <p:grpSpPr>
          <a:xfrm>
            <a:off x="945762" y="4027215"/>
            <a:ext cx="437869" cy="697599"/>
            <a:chOff x="0" y="0"/>
            <a:chExt cx="437867" cy="697598"/>
          </a:xfrm>
        </p:grpSpPr>
        <p:grpSp>
          <p:nvGrpSpPr>
            <p:cNvPr id="3381" name="Group 3381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3378" name="Shape 3378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79" name="Shape 3379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80" name="Shape 3380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84" name="Group 3384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3382" name="Shape 3382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83" name="Shape 3383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402" name="Group 3402"/>
          <p:cNvGrpSpPr/>
          <p:nvPr/>
        </p:nvGrpSpPr>
        <p:grpSpPr>
          <a:xfrm>
            <a:off x="1408430" y="4031767"/>
            <a:ext cx="434499" cy="692164"/>
            <a:chOff x="0" y="0"/>
            <a:chExt cx="434497" cy="692163"/>
          </a:xfrm>
        </p:grpSpPr>
        <p:grpSp>
          <p:nvGrpSpPr>
            <p:cNvPr id="3389" name="Group 3389"/>
            <p:cNvGrpSpPr/>
            <p:nvPr/>
          </p:nvGrpSpPr>
          <p:grpSpPr>
            <a:xfrm>
              <a:off x="0" y="-1"/>
              <a:ext cx="434499" cy="692165"/>
              <a:chOff x="0" y="0"/>
              <a:chExt cx="434498" cy="692163"/>
            </a:xfrm>
          </p:grpSpPr>
          <p:sp>
            <p:nvSpPr>
              <p:cNvPr id="3386" name="Shape 3386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87" name="Shape 3387"/>
              <p:cNvSpPr/>
              <p:nvPr/>
            </p:nvSpPr>
            <p:spPr>
              <a:xfrm>
                <a:off x="362080" y="619745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88" name="Shape 3388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92" name="Group 3392"/>
            <p:cNvGrpSpPr/>
            <p:nvPr/>
          </p:nvGrpSpPr>
          <p:grpSpPr>
            <a:xfrm>
              <a:off x="41011" y="37146"/>
              <a:ext cx="359708" cy="100357"/>
              <a:chOff x="0" y="0"/>
              <a:chExt cx="359707" cy="100355"/>
            </a:xfrm>
          </p:grpSpPr>
          <p:sp>
            <p:nvSpPr>
              <p:cNvPr id="3390" name="Shape 3390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91" name="Shape 3391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95" name="Group 3395"/>
            <p:cNvGrpSpPr/>
            <p:nvPr/>
          </p:nvGrpSpPr>
          <p:grpSpPr>
            <a:xfrm>
              <a:off x="37738" y="177903"/>
              <a:ext cx="359708" cy="100357"/>
              <a:chOff x="0" y="0"/>
              <a:chExt cx="359707" cy="100355"/>
            </a:xfrm>
          </p:grpSpPr>
          <p:sp>
            <p:nvSpPr>
              <p:cNvPr id="3393" name="Shape 3393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94" name="Shape 3394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98" name="Group 3398"/>
            <p:cNvGrpSpPr/>
            <p:nvPr/>
          </p:nvGrpSpPr>
          <p:grpSpPr>
            <a:xfrm>
              <a:off x="37395" y="320094"/>
              <a:ext cx="359708" cy="100357"/>
              <a:chOff x="0" y="0"/>
              <a:chExt cx="359707" cy="100355"/>
            </a:xfrm>
          </p:grpSpPr>
          <p:sp>
            <p:nvSpPr>
              <p:cNvPr id="3396" name="Shape 3396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97" name="Shape 3397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401" name="Group 3401"/>
            <p:cNvGrpSpPr/>
            <p:nvPr/>
          </p:nvGrpSpPr>
          <p:grpSpPr>
            <a:xfrm>
              <a:off x="37395" y="457597"/>
              <a:ext cx="359708" cy="100357"/>
              <a:chOff x="0" y="0"/>
              <a:chExt cx="359707" cy="100355"/>
            </a:xfrm>
          </p:grpSpPr>
          <p:sp>
            <p:nvSpPr>
              <p:cNvPr id="3399" name="Shape 3399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00" name="Shape 3400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410" name="Group 3410"/>
          <p:cNvGrpSpPr/>
          <p:nvPr/>
        </p:nvGrpSpPr>
        <p:grpSpPr>
          <a:xfrm>
            <a:off x="1894109" y="4033061"/>
            <a:ext cx="434498" cy="692231"/>
            <a:chOff x="0" y="0"/>
            <a:chExt cx="434497" cy="692230"/>
          </a:xfrm>
        </p:grpSpPr>
        <p:grpSp>
          <p:nvGrpSpPr>
            <p:cNvPr id="3406" name="Group 3406"/>
            <p:cNvGrpSpPr/>
            <p:nvPr/>
          </p:nvGrpSpPr>
          <p:grpSpPr>
            <a:xfrm>
              <a:off x="0" y="-1"/>
              <a:ext cx="434499" cy="692232"/>
              <a:chOff x="0" y="0"/>
              <a:chExt cx="434498" cy="692230"/>
            </a:xfrm>
          </p:grpSpPr>
          <p:sp>
            <p:nvSpPr>
              <p:cNvPr id="3403" name="Shape 3403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04" name="Shape 3404"/>
              <p:cNvSpPr/>
              <p:nvPr/>
            </p:nvSpPr>
            <p:spPr>
              <a:xfrm>
                <a:off x="362080" y="619812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05" name="Shape 3405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409" name="Group 3409"/>
            <p:cNvGrpSpPr/>
            <p:nvPr/>
          </p:nvGrpSpPr>
          <p:grpSpPr>
            <a:xfrm>
              <a:off x="31639" y="40343"/>
              <a:ext cx="359708" cy="100367"/>
              <a:chOff x="0" y="0"/>
              <a:chExt cx="359707" cy="100366"/>
            </a:xfrm>
          </p:grpSpPr>
          <p:sp>
            <p:nvSpPr>
              <p:cNvPr id="3407" name="Shape 3407"/>
              <p:cNvSpPr/>
              <p:nvPr/>
            </p:nvSpPr>
            <p:spPr>
              <a:xfrm>
                <a:off x="55549" y="27481"/>
                <a:ext cx="304159" cy="45403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08" name="Shape 3408"/>
              <p:cNvSpPr/>
              <p:nvPr/>
            </p:nvSpPr>
            <p:spPr>
              <a:xfrm>
                <a:off x="-1" y="-1"/>
                <a:ext cx="100368" cy="100368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420" name="Group 3420"/>
          <p:cNvGrpSpPr/>
          <p:nvPr/>
        </p:nvGrpSpPr>
        <p:grpSpPr>
          <a:xfrm>
            <a:off x="3688431" y="2796188"/>
            <a:ext cx="1112364" cy="195167"/>
            <a:chOff x="0" y="0"/>
            <a:chExt cx="1112363" cy="195165"/>
          </a:xfrm>
        </p:grpSpPr>
        <p:grpSp>
          <p:nvGrpSpPr>
            <p:cNvPr id="3413" name="Group 3413"/>
            <p:cNvGrpSpPr/>
            <p:nvPr/>
          </p:nvGrpSpPr>
          <p:grpSpPr>
            <a:xfrm>
              <a:off x="3302" y="-1"/>
              <a:ext cx="364369" cy="101667"/>
              <a:chOff x="0" y="0"/>
              <a:chExt cx="364367" cy="101665"/>
            </a:xfrm>
          </p:grpSpPr>
          <p:sp>
            <p:nvSpPr>
              <p:cNvPr id="3411" name="Shape 3411"/>
              <p:cNvSpPr/>
              <p:nvPr/>
            </p:nvSpPr>
            <p:spPr>
              <a:xfrm>
                <a:off x="56269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12" name="Shape 3412"/>
              <p:cNvSpPr/>
              <p:nvPr/>
            </p:nvSpPr>
            <p:spPr>
              <a:xfrm>
                <a:off x="0" y="0"/>
                <a:ext cx="101667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416" name="Group 3416"/>
            <p:cNvGrpSpPr/>
            <p:nvPr/>
          </p:nvGrpSpPr>
          <p:grpSpPr>
            <a:xfrm>
              <a:off x="747996" y="-1"/>
              <a:ext cx="364368" cy="101667"/>
              <a:chOff x="0" y="0"/>
              <a:chExt cx="364367" cy="101665"/>
            </a:xfrm>
          </p:grpSpPr>
          <p:sp>
            <p:nvSpPr>
              <p:cNvPr id="3414" name="Shape 3414"/>
              <p:cNvSpPr/>
              <p:nvPr/>
            </p:nvSpPr>
            <p:spPr>
              <a:xfrm>
                <a:off x="56269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15" name="Shape 3415"/>
              <p:cNvSpPr/>
              <p:nvPr/>
            </p:nvSpPr>
            <p:spPr>
              <a:xfrm>
                <a:off x="0" y="0"/>
                <a:ext cx="101667" cy="101666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419" name="Group 3419"/>
            <p:cNvGrpSpPr/>
            <p:nvPr/>
          </p:nvGrpSpPr>
          <p:grpSpPr>
            <a:xfrm>
              <a:off x="-1" y="93499"/>
              <a:ext cx="364369" cy="101667"/>
              <a:chOff x="0" y="0"/>
              <a:chExt cx="364367" cy="101665"/>
            </a:xfrm>
          </p:grpSpPr>
          <p:sp>
            <p:nvSpPr>
              <p:cNvPr id="3417" name="Shape 3417"/>
              <p:cNvSpPr/>
              <p:nvPr/>
            </p:nvSpPr>
            <p:spPr>
              <a:xfrm>
                <a:off x="56269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18" name="Shape 3418"/>
              <p:cNvSpPr/>
              <p:nvPr/>
            </p:nvSpPr>
            <p:spPr>
              <a:xfrm>
                <a:off x="0" y="0"/>
                <a:ext cx="101667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424" name="Group 3424"/>
          <p:cNvGrpSpPr/>
          <p:nvPr/>
        </p:nvGrpSpPr>
        <p:grpSpPr>
          <a:xfrm>
            <a:off x="5039959" y="3807536"/>
            <a:ext cx="1183379" cy="1076649"/>
            <a:chOff x="0" y="0"/>
            <a:chExt cx="1183377" cy="1076648"/>
          </a:xfrm>
        </p:grpSpPr>
        <p:sp>
          <p:nvSpPr>
            <p:cNvPr id="3421" name="Shape 3421"/>
            <p:cNvSpPr/>
            <p:nvPr/>
          </p:nvSpPr>
          <p:spPr>
            <a:xfrm>
              <a:off x="0" y="-1"/>
              <a:ext cx="1183378" cy="107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325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1003933" y="897202"/>
              <a:ext cx="179445" cy="179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0" y="-1"/>
              <a:ext cx="1183378" cy="107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25" y="21600"/>
                  </a:moveTo>
                  <a:lnTo>
                    <a:pt x="18980" y="18720"/>
                  </a:lnTo>
                  <a:lnTo>
                    <a:pt x="21600" y="18000"/>
                  </a:lnTo>
                  <a:lnTo>
                    <a:pt x="18325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44" name="Shape 3444"/>
          <p:cNvSpPr/>
          <p:nvPr/>
        </p:nvSpPr>
        <p:spPr>
          <a:xfrm>
            <a:off x="3942220" y="2893771"/>
            <a:ext cx="302393" cy="1039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3432" name="Group 3432"/>
          <p:cNvGrpSpPr/>
          <p:nvPr/>
        </p:nvGrpSpPr>
        <p:grpSpPr>
          <a:xfrm>
            <a:off x="5176301" y="3865159"/>
            <a:ext cx="862915" cy="144693"/>
            <a:chOff x="0" y="0"/>
            <a:chExt cx="862913" cy="144692"/>
          </a:xfrm>
        </p:grpSpPr>
        <p:grpSp>
          <p:nvGrpSpPr>
            <p:cNvPr id="3428" name="Group 3428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426" name="Shape 3426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27" name="Shape 3427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431" name="Group 3431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429" name="Shape 3429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30" name="Shape 3430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439" name="Group 3439"/>
          <p:cNvGrpSpPr/>
          <p:nvPr/>
        </p:nvGrpSpPr>
        <p:grpSpPr>
          <a:xfrm>
            <a:off x="5176301" y="4077463"/>
            <a:ext cx="862915" cy="144693"/>
            <a:chOff x="0" y="0"/>
            <a:chExt cx="862913" cy="144692"/>
          </a:xfrm>
        </p:grpSpPr>
        <p:grpSp>
          <p:nvGrpSpPr>
            <p:cNvPr id="3435" name="Group 3435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433" name="Shape 3433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34" name="Shape 3434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438" name="Group 3438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436" name="Shape 3436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37" name="Shape 3437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440" name="Shape 3440"/>
          <p:cNvSpPr/>
          <p:nvPr/>
        </p:nvSpPr>
        <p:spPr>
          <a:xfrm>
            <a:off x="995296" y="1997688"/>
            <a:ext cx="798475" cy="26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3441" name="Shape 3441"/>
          <p:cNvSpPr/>
          <p:nvPr/>
        </p:nvSpPr>
        <p:spPr>
          <a:xfrm>
            <a:off x="995296" y="3664668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sp>
        <p:nvSpPr>
          <p:cNvPr id="3442" name="Shape 3442"/>
          <p:cNvSpPr/>
          <p:nvPr/>
        </p:nvSpPr>
        <p:spPr>
          <a:xfrm>
            <a:off x="3548331" y="5058638"/>
            <a:ext cx="616663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3443" name="Shape 3443"/>
          <p:cNvSpPr/>
          <p:nvPr/>
        </p:nvSpPr>
        <p:spPr>
          <a:xfrm>
            <a:off x="5267652" y="5058638"/>
            <a:ext cx="769139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4" grpId="1" animBg="1" advAuto="0"/>
      <p:bldP spid="3432" grpId="2" animBg="1" advAuto="0"/>
      <p:bldP spid="3439" grpId="3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9" name="Group 3449"/>
          <p:cNvGrpSpPr/>
          <p:nvPr/>
        </p:nvGrpSpPr>
        <p:grpSpPr>
          <a:xfrm>
            <a:off x="406536" y="1515195"/>
            <a:ext cx="1972268" cy="3576772"/>
            <a:chOff x="0" y="0"/>
            <a:chExt cx="1972266" cy="3576770"/>
          </a:xfrm>
        </p:grpSpPr>
        <p:sp>
          <p:nvSpPr>
            <p:cNvPr id="3446" name="Shape 344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50" name="Shape 34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</a:t>
            </a:r>
            <a:r>
              <a:rPr i="1"/>
              <a:t>Build</a:t>
            </a:r>
            <a:r>
              <a:rPr b="1" i="1"/>
              <a:t> &amp; </a:t>
            </a:r>
            <a:r>
              <a:rPr b="1" i="1" u="sng"/>
              <a:t>Probe</a:t>
            </a:r>
          </a:p>
        </p:txBody>
      </p:sp>
      <p:sp>
        <p:nvSpPr>
          <p:cNvPr id="3451" name="Shape 3451"/>
          <p:cNvSpPr/>
          <p:nvPr/>
        </p:nvSpPr>
        <p:spPr>
          <a:xfrm>
            <a:off x="3375940" y="2425045"/>
            <a:ext cx="2998162" cy="2647539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/>
          </a:gradFill>
          <a:ln>
            <a:solidFill>
              <a:srgbClr val="A1A1A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455" name="Group 3455"/>
          <p:cNvGrpSpPr/>
          <p:nvPr/>
        </p:nvGrpSpPr>
        <p:grpSpPr>
          <a:xfrm>
            <a:off x="3551387" y="2718965"/>
            <a:ext cx="2358934" cy="549885"/>
            <a:chOff x="0" y="0"/>
            <a:chExt cx="2358932" cy="549884"/>
          </a:xfrm>
        </p:grpSpPr>
        <p:sp>
          <p:nvSpPr>
            <p:cNvPr id="3452" name="Shape 3452"/>
            <p:cNvSpPr/>
            <p:nvPr/>
          </p:nvSpPr>
          <p:spPr>
            <a:xfrm>
              <a:off x="-1" y="2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786310" y="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54" name="Shape 3454"/>
            <p:cNvSpPr/>
            <p:nvPr/>
          </p:nvSpPr>
          <p:spPr>
            <a:xfrm>
              <a:off x="1572621" y="-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56" name="Shape 3456"/>
          <p:cNvSpPr/>
          <p:nvPr/>
        </p:nvSpPr>
        <p:spPr>
          <a:xfrm>
            <a:off x="3804935" y="2451740"/>
            <a:ext cx="1755243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Hash Table (B-2) Buffers</a:t>
            </a:r>
          </a:p>
        </p:txBody>
      </p:sp>
      <p:grpSp>
        <p:nvGrpSpPr>
          <p:cNvPr id="3459" name="Group 3459"/>
          <p:cNvGrpSpPr/>
          <p:nvPr/>
        </p:nvGrpSpPr>
        <p:grpSpPr>
          <a:xfrm>
            <a:off x="3452659" y="3470378"/>
            <a:ext cx="983768" cy="1506694"/>
            <a:chOff x="0" y="0"/>
            <a:chExt cx="983766" cy="1506693"/>
          </a:xfrm>
        </p:grpSpPr>
        <p:sp>
          <p:nvSpPr>
            <p:cNvPr id="3457" name="Shape 3457"/>
            <p:cNvSpPr/>
            <p:nvPr/>
          </p:nvSpPr>
          <p:spPr>
            <a:xfrm>
              <a:off x="0" y="244271"/>
              <a:ext cx="983767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0" y="-1"/>
              <a:ext cx="98376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462" name="Group 3462"/>
          <p:cNvGrpSpPr/>
          <p:nvPr/>
        </p:nvGrpSpPr>
        <p:grpSpPr>
          <a:xfrm>
            <a:off x="4972465" y="3470378"/>
            <a:ext cx="1318368" cy="1506694"/>
            <a:chOff x="0" y="0"/>
            <a:chExt cx="1318366" cy="1506693"/>
          </a:xfrm>
        </p:grpSpPr>
        <p:sp>
          <p:nvSpPr>
            <p:cNvPr id="3460" name="Shape 3460"/>
            <p:cNvSpPr/>
            <p:nvPr/>
          </p:nvSpPr>
          <p:spPr>
            <a:xfrm>
              <a:off x="0" y="244271"/>
              <a:ext cx="1318365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1" y="-1"/>
              <a:ext cx="1318366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465" name="Group 3465"/>
          <p:cNvGrpSpPr/>
          <p:nvPr/>
        </p:nvGrpSpPr>
        <p:grpSpPr>
          <a:xfrm>
            <a:off x="4487260" y="3303582"/>
            <a:ext cx="429855" cy="1537895"/>
            <a:chOff x="0" y="0"/>
            <a:chExt cx="429853" cy="1537894"/>
          </a:xfrm>
        </p:grpSpPr>
        <p:sp>
          <p:nvSpPr>
            <p:cNvPr id="3463" name="Shape 3463"/>
            <p:cNvSpPr/>
            <p:nvPr/>
          </p:nvSpPr>
          <p:spPr>
            <a:xfrm rot="16200000">
              <a:off x="-526746" y="526749"/>
              <a:ext cx="1483346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 rot="16200000">
              <a:off x="-569815" y="611771"/>
              <a:ext cx="1537895" cy="31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New Hash Fn.</a:t>
              </a:r>
            </a:p>
          </p:txBody>
        </p:sp>
      </p:grpSp>
      <p:grpSp>
        <p:nvGrpSpPr>
          <p:cNvPr id="3469" name="Group 3469"/>
          <p:cNvGrpSpPr/>
          <p:nvPr/>
        </p:nvGrpSpPr>
        <p:grpSpPr>
          <a:xfrm>
            <a:off x="3624672" y="3852912"/>
            <a:ext cx="626394" cy="997953"/>
            <a:chOff x="0" y="0"/>
            <a:chExt cx="626393" cy="997951"/>
          </a:xfrm>
        </p:grpSpPr>
        <p:sp>
          <p:nvSpPr>
            <p:cNvPr id="3466" name="Shape 3466"/>
            <p:cNvSpPr/>
            <p:nvPr/>
          </p:nvSpPr>
          <p:spPr>
            <a:xfrm>
              <a:off x="-1" y="0"/>
              <a:ext cx="626395" cy="99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21992" y="893550"/>
              <a:ext cx="104402" cy="1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-1" y="0"/>
              <a:ext cx="626395" cy="99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72" name="Group 3472"/>
          <p:cNvGrpSpPr/>
          <p:nvPr/>
        </p:nvGrpSpPr>
        <p:grpSpPr>
          <a:xfrm>
            <a:off x="3672044" y="3897886"/>
            <a:ext cx="518572" cy="144693"/>
            <a:chOff x="0" y="0"/>
            <a:chExt cx="518571" cy="144692"/>
          </a:xfrm>
        </p:grpSpPr>
        <p:sp>
          <p:nvSpPr>
            <p:cNvPr id="3470" name="Shape 3470"/>
            <p:cNvSpPr/>
            <p:nvPr/>
          </p:nvSpPr>
          <p:spPr>
            <a:xfrm>
              <a:off x="80082" y="39619"/>
              <a:ext cx="438490" cy="65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-1" y="-1"/>
              <a:ext cx="144693" cy="144694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75" name="Group 3475"/>
          <p:cNvGrpSpPr/>
          <p:nvPr/>
        </p:nvGrpSpPr>
        <p:grpSpPr>
          <a:xfrm>
            <a:off x="3672044" y="4118390"/>
            <a:ext cx="518572" cy="144693"/>
            <a:chOff x="0" y="0"/>
            <a:chExt cx="518571" cy="144692"/>
          </a:xfrm>
        </p:grpSpPr>
        <p:sp>
          <p:nvSpPr>
            <p:cNvPr id="3473" name="Shape 3473"/>
            <p:cNvSpPr/>
            <p:nvPr/>
          </p:nvSpPr>
          <p:spPr>
            <a:xfrm>
              <a:off x="80082" y="39619"/>
              <a:ext cx="438490" cy="65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-1" y="-1"/>
              <a:ext cx="144693" cy="144694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78" name="Group 3478"/>
          <p:cNvGrpSpPr/>
          <p:nvPr/>
        </p:nvGrpSpPr>
        <p:grpSpPr>
          <a:xfrm>
            <a:off x="3672044" y="4322772"/>
            <a:ext cx="518572" cy="144693"/>
            <a:chOff x="0" y="0"/>
            <a:chExt cx="518571" cy="144692"/>
          </a:xfrm>
        </p:grpSpPr>
        <p:sp>
          <p:nvSpPr>
            <p:cNvPr id="3476" name="Shape 3476"/>
            <p:cNvSpPr/>
            <p:nvPr/>
          </p:nvSpPr>
          <p:spPr>
            <a:xfrm>
              <a:off x="80082" y="39619"/>
              <a:ext cx="438490" cy="65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-1" y="-1"/>
              <a:ext cx="144693" cy="144694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5" name="Group 3495"/>
          <p:cNvGrpSpPr/>
          <p:nvPr/>
        </p:nvGrpSpPr>
        <p:grpSpPr>
          <a:xfrm>
            <a:off x="478150" y="4024252"/>
            <a:ext cx="437869" cy="697598"/>
            <a:chOff x="0" y="0"/>
            <a:chExt cx="437867" cy="697597"/>
          </a:xfrm>
        </p:grpSpPr>
        <p:grpSp>
          <p:nvGrpSpPr>
            <p:cNvPr id="3482" name="Group 3482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3479" name="Shape 3479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80" name="Shape 3480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81" name="Shape 3481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485" name="Group 3485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3483" name="Shape 3483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84" name="Shape 3484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488" name="Group 3488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3486" name="Shape 3486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87" name="Shape 3487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491" name="Group 3491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3489" name="Shape 3489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0" name="Shape 3490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494" name="Group 3494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3492" name="Shape 3492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3" name="Shape 3493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503" name="Group 3503"/>
          <p:cNvGrpSpPr/>
          <p:nvPr/>
        </p:nvGrpSpPr>
        <p:grpSpPr>
          <a:xfrm>
            <a:off x="945762" y="4027215"/>
            <a:ext cx="437869" cy="697599"/>
            <a:chOff x="0" y="0"/>
            <a:chExt cx="437867" cy="697598"/>
          </a:xfrm>
        </p:grpSpPr>
        <p:grpSp>
          <p:nvGrpSpPr>
            <p:cNvPr id="3499" name="Group 3499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3496" name="Shape 3496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7" name="Shape 3497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8" name="Shape 3498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02" name="Group 3502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3500" name="Shape 3500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1" name="Shape 3501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520" name="Group 3520"/>
          <p:cNvGrpSpPr/>
          <p:nvPr/>
        </p:nvGrpSpPr>
        <p:grpSpPr>
          <a:xfrm>
            <a:off x="1408430" y="4031767"/>
            <a:ext cx="434499" cy="692164"/>
            <a:chOff x="0" y="0"/>
            <a:chExt cx="434497" cy="692163"/>
          </a:xfrm>
        </p:grpSpPr>
        <p:grpSp>
          <p:nvGrpSpPr>
            <p:cNvPr id="3507" name="Group 3507"/>
            <p:cNvGrpSpPr/>
            <p:nvPr/>
          </p:nvGrpSpPr>
          <p:grpSpPr>
            <a:xfrm>
              <a:off x="0" y="-1"/>
              <a:ext cx="434499" cy="692165"/>
              <a:chOff x="0" y="0"/>
              <a:chExt cx="434498" cy="692163"/>
            </a:xfrm>
          </p:grpSpPr>
          <p:sp>
            <p:nvSpPr>
              <p:cNvPr id="3504" name="Shape 3504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5" name="Shape 3505"/>
              <p:cNvSpPr/>
              <p:nvPr/>
            </p:nvSpPr>
            <p:spPr>
              <a:xfrm>
                <a:off x="362080" y="619745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6" name="Shape 3506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10" name="Group 3510"/>
            <p:cNvGrpSpPr/>
            <p:nvPr/>
          </p:nvGrpSpPr>
          <p:grpSpPr>
            <a:xfrm>
              <a:off x="41011" y="37146"/>
              <a:ext cx="359708" cy="100357"/>
              <a:chOff x="0" y="0"/>
              <a:chExt cx="359707" cy="100355"/>
            </a:xfrm>
          </p:grpSpPr>
          <p:sp>
            <p:nvSpPr>
              <p:cNvPr id="3508" name="Shape 3508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9" name="Shape 3509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13" name="Group 3513"/>
            <p:cNvGrpSpPr/>
            <p:nvPr/>
          </p:nvGrpSpPr>
          <p:grpSpPr>
            <a:xfrm>
              <a:off x="37738" y="177903"/>
              <a:ext cx="359708" cy="100357"/>
              <a:chOff x="0" y="0"/>
              <a:chExt cx="359707" cy="100355"/>
            </a:xfrm>
          </p:grpSpPr>
          <p:sp>
            <p:nvSpPr>
              <p:cNvPr id="3511" name="Shape 3511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2" name="Shape 3512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16" name="Group 3516"/>
            <p:cNvGrpSpPr/>
            <p:nvPr/>
          </p:nvGrpSpPr>
          <p:grpSpPr>
            <a:xfrm>
              <a:off x="37395" y="320094"/>
              <a:ext cx="359708" cy="100357"/>
              <a:chOff x="0" y="0"/>
              <a:chExt cx="359707" cy="100355"/>
            </a:xfrm>
          </p:grpSpPr>
          <p:sp>
            <p:nvSpPr>
              <p:cNvPr id="3514" name="Shape 3514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5" name="Shape 3515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19" name="Group 3519"/>
            <p:cNvGrpSpPr/>
            <p:nvPr/>
          </p:nvGrpSpPr>
          <p:grpSpPr>
            <a:xfrm>
              <a:off x="37395" y="457597"/>
              <a:ext cx="359708" cy="100357"/>
              <a:chOff x="0" y="0"/>
              <a:chExt cx="359707" cy="100355"/>
            </a:xfrm>
          </p:grpSpPr>
          <p:sp>
            <p:nvSpPr>
              <p:cNvPr id="3517" name="Shape 3517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8" name="Shape 3518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528" name="Group 3528"/>
          <p:cNvGrpSpPr/>
          <p:nvPr/>
        </p:nvGrpSpPr>
        <p:grpSpPr>
          <a:xfrm>
            <a:off x="1894109" y="4033061"/>
            <a:ext cx="434498" cy="692231"/>
            <a:chOff x="0" y="0"/>
            <a:chExt cx="434497" cy="692230"/>
          </a:xfrm>
        </p:grpSpPr>
        <p:grpSp>
          <p:nvGrpSpPr>
            <p:cNvPr id="3524" name="Group 3524"/>
            <p:cNvGrpSpPr/>
            <p:nvPr/>
          </p:nvGrpSpPr>
          <p:grpSpPr>
            <a:xfrm>
              <a:off x="0" y="-1"/>
              <a:ext cx="434499" cy="692232"/>
              <a:chOff x="0" y="0"/>
              <a:chExt cx="434498" cy="692230"/>
            </a:xfrm>
          </p:grpSpPr>
          <p:sp>
            <p:nvSpPr>
              <p:cNvPr id="3521" name="Shape 3521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22" name="Shape 3522"/>
              <p:cNvSpPr/>
              <p:nvPr/>
            </p:nvSpPr>
            <p:spPr>
              <a:xfrm>
                <a:off x="362080" y="619812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23" name="Shape 3523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27" name="Group 3527"/>
            <p:cNvGrpSpPr/>
            <p:nvPr/>
          </p:nvGrpSpPr>
          <p:grpSpPr>
            <a:xfrm>
              <a:off x="31639" y="40343"/>
              <a:ext cx="359708" cy="100367"/>
              <a:chOff x="0" y="0"/>
              <a:chExt cx="359707" cy="100366"/>
            </a:xfrm>
          </p:grpSpPr>
          <p:sp>
            <p:nvSpPr>
              <p:cNvPr id="3525" name="Shape 3525"/>
              <p:cNvSpPr/>
              <p:nvPr/>
            </p:nvSpPr>
            <p:spPr>
              <a:xfrm>
                <a:off x="55549" y="27481"/>
                <a:ext cx="304159" cy="45403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26" name="Shape 3526"/>
              <p:cNvSpPr/>
              <p:nvPr/>
            </p:nvSpPr>
            <p:spPr>
              <a:xfrm>
                <a:off x="-1" y="-1"/>
                <a:ext cx="100368" cy="100368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538" name="Group 3538"/>
          <p:cNvGrpSpPr/>
          <p:nvPr/>
        </p:nvGrpSpPr>
        <p:grpSpPr>
          <a:xfrm>
            <a:off x="3688431" y="2796188"/>
            <a:ext cx="1112364" cy="195167"/>
            <a:chOff x="0" y="0"/>
            <a:chExt cx="1112363" cy="195165"/>
          </a:xfrm>
        </p:grpSpPr>
        <p:grpSp>
          <p:nvGrpSpPr>
            <p:cNvPr id="3531" name="Group 3531"/>
            <p:cNvGrpSpPr/>
            <p:nvPr/>
          </p:nvGrpSpPr>
          <p:grpSpPr>
            <a:xfrm>
              <a:off x="3302" y="-1"/>
              <a:ext cx="364369" cy="101667"/>
              <a:chOff x="0" y="0"/>
              <a:chExt cx="364367" cy="101665"/>
            </a:xfrm>
          </p:grpSpPr>
          <p:sp>
            <p:nvSpPr>
              <p:cNvPr id="3529" name="Shape 3529"/>
              <p:cNvSpPr/>
              <p:nvPr/>
            </p:nvSpPr>
            <p:spPr>
              <a:xfrm>
                <a:off x="56269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30" name="Shape 3530"/>
              <p:cNvSpPr/>
              <p:nvPr/>
            </p:nvSpPr>
            <p:spPr>
              <a:xfrm>
                <a:off x="0" y="0"/>
                <a:ext cx="101667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34" name="Group 3534"/>
            <p:cNvGrpSpPr/>
            <p:nvPr/>
          </p:nvGrpSpPr>
          <p:grpSpPr>
            <a:xfrm>
              <a:off x="747996" y="-1"/>
              <a:ext cx="364368" cy="101667"/>
              <a:chOff x="0" y="0"/>
              <a:chExt cx="364367" cy="101665"/>
            </a:xfrm>
          </p:grpSpPr>
          <p:sp>
            <p:nvSpPr>
              <p:cNvPr id="3532" name="Shape 3532"/>
              <p:cNvSpPr/>
              <p:nvPr/>
            </p:nvSpPr>
            <p:spPr>
              <a:xfrm>
                <a:off x="56269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33" name="Shape 3533"/>
              <p:cNvSpPr/>
              <p:nvPr/>
            </p:nvSpPr>
            <p:spPr>
              <a:xfrm>
                <a:off x="0" y="0"/>
                <a:ext cx="101667" cy="101666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37" name="Group 3537"/>
            <p:cNvGrpSpPr/>
            <p:nvPr/>
          </p:nvGrpSpPr>
          <p:grpSpPr>
            <a:xfrm>
              <a:off x="-1" y="93499"/>
              <a:ext cx="364369" cy="101667"/>
              <a:chOff x="0" y="0"/>
              <a:chExt cx="364367" cy="101665"/>
            </a:xfrm>
          </p:grpSpPr>
          <p:sp>
            <p:nvSpPr>
              <p:cNvPr id="3535" name="Shape 3535"/>
              <p:cNvSpPr/>
              <p:nvPr/>
            </p:nvSpPr>
            <p:spPr>
              <a:xfrm>
                <a:off x="56269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36" name="Shape 3536"/>
              <p:cNvSpPr/>
              <p:nvPr/>
            </p:nvSpPr>
            <p:spPr>
              <a:xfrm>
                <a:off x="0" y="0"/>
                <a:ext cx="101667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542" name="Group 3542"/>
          <p:cNvGrpSpPr/>
          <p:nvPr/>
        </p:nvGrpSpPr>
        <p:grpSpPr>
          <a:xfrm>
            <a:off x="5039959" y="3807536"/>
            <a:ext cx="1183379" cy="1076649"/>
            <a:chOff x="0" y="0"/>
            <a:chExt cx="1183377" cy="1076648"/>
          </a:xfrm>
        </p:grpSpPr>
        <p:sp>
          <p:nvSpPr>
            <p:cNvPr id="3539" name="Shape 3539"/>
            <p:cNvSpPr/>
            <p:nvPr/>
          </p:nvSpPr>
          <p:spPr>
            <a:xfrm>
              <a:off x="0" y="-1"/>
              <a:ext cx="1183378" cy="107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325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>
              <a:off x="1003933" y="897202"/>
              <a:ext cx="179445" cy="179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>
              <a:off x="0" y="-1"/>
              <a:ext cx="1183378" cy="107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25" y="21600"/>
                  </a:moveTo>
                  <a:lnTo>
                    <a:pt x="18980" y="18720"/>
                  </a:lnTo>
                  <a:lnTo>
                    <a:pt x="21600" y="18000"/>
                  </a:lnTo>
                  <a:lnTo>
                    <a:pt x="18325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9" name="Shape 3569"/>
          <p:cNvSpPr/>
          <p:nvPr/>
        </p:nvSpPr>
        <p:spPr>
          <a:xfrm>
            <a:off x="3940368" y="2893771"/>
            <a:ext cx="304245" cy="1259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3550" name="Group 3550"/>
          <p:cNvGrpSpPr/>
          <p:nvPr/>
        </p:nvGrpSpPr>
        <p:grpSpPr>
          <a:xfrm>
            <a:off x="5176301" y="3865159"/>
            <a:ext cx="862915" cy="144693"/>
            <a:chOff x="0" y="0"/>
            <a:chExt cx="862913" cy="144692"/>
          </a:xfrm>
        </p:grpSpPr>
        <p:grpSp>
          <p:nvGrpSpPr>
            <p:cNvPr id="3546" name="Group 3546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544" name="Shape 3544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45" name="Shape 3545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49" name="Group 3549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547" name="Shape 3547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48" name="Shape 3548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557" name="Group 3557"/>
          <p:cNvGrpSpPr/>
          <p:nvPr/>
        </p:nvGrpSpPr>
        <p:grpSpPr>
          <a:xfrm>
            <a:off x="5176301" y="4077463"/>
            <a:ext cx="862915" cy="144693"/>
            <a:chOff x="0" y="0"/>
            <a:chExt cx="862913" cy="144692"/>
          </a:xfrm>
        </p:grpSpPr>
        <p:grpSp>
          <p:nvGrpSpPr>
            <p:cNvPr id="3553" name="Group 3553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551" name="Shape 3551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52" name="Shape 3552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56" name="Group 3556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554" name="Shape 3554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55" name="Shape 3555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564" name="Group 3564"/>
          <p:cNvGrpSpPr/>
          <p:nvPr/>
        </p:nvGrpSpPr>
        <p:grpSpPr>
          <a:xfrm>
            <a:off x="5176301" y="4282687"/>
            <a:ext cx="862915" cy="144693"/>
            <a:chOff x="0" y="0"/>
            <a:chExt cx="862913" cy="144692"/>
          </a:xfrm>
        </p:grpSpPr>
        <p:grpSp>
          <p:nvGrpSpPr>
            <p:cNvPr id="3560" name="Group 3560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558" name="Shape 3558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59" name="Shape 3559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63" name="Group 3563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561" name="Shape 3561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62" name="Shape 3562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E7E6E6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565" name="Shape 3565"/>
          <p:cNvSpPr/>
          <p:nvPr/>
        </p:nvSpPr>
        <p:spPr>
          <a:xfrm>
            <a:off x="995296" y="1997688"/>
            <a:ext cx="798475" cy="26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3566" name="Shape 3566"/>
          <p:cNvSpPr/>
          <p:nvPr/>
        </p:nvSpPr>
        <p:spPr>
          <a:xfrm>
            <a:off x="995296" y="3664668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sp>
        <p:nvSpPr>
          <p:cNvPr id="3567" name="Shape 3567"/>
          <p:cNvSpPr/>
          <p:nvPr/>
        </p:nvSpPr>
        <p:spPr>
          <a:xfrm>
            <a:off x="3548331" y="5058638"/>
            <a:ext cx="616663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3568" name="Shape 3568"/>
          <p:cNvSpPr/>
          <p:nvPr/>
        </p:nvSpPr>
        <p:spPr>
          <a:xfrm>
            <a:off x="5267652" y="5058638"/>
            <a:ext cx="769139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9" grpId="1" animBg="1" advAuto="0"/>
      <p:bldP spid="3564" grpId="2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4" name="Group 3574"/>
          <p:cNvGrpSpPr/>
          <p:nvPr/>
        </p:nvGrpSpPr>
        <p:grpSpPr>
          <a:xfrm>
            <a:off x="406536" y="1515195"/>
            <a:ext cx="1972268" cy="3576772"/>
            <a:chOff x="0" y="0"/>
            <a:chExt cx="1972266" cy="3576770"/>
          </a:xfrm>
        </p:grpSpPr>
        <p:sp>
          <p:nvSpPr>
            <p:cNvPr id="3571" name="Shape 3571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75" name="Shape 35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</a:t>
            </a:r>
            <a:r>
              <a:rPr i="1"/>
              <a:t>Build</a:t>
            </a:r>
            <a:r>
              <a:rPr b="1" i="1"/>
              <a:t> &amp; </a:t>
            </a:r>
            <a:r>
              <a:rPr b="1" i="1" u="sng"/>
              <a:t>Probe</a:t>
            </a:r>
          </a:p>
        </p:txBody>
      </p:sp>
      <p:sp>
        <p:nvSpPr>
          <p:cNvPr id="3576" name="Shape 3576"/>
          <p:cNvSpPr/>
          <p:nvPr/>
        </p:nvSpPr>
        <p:spPr>
          <a:xfrm>
            <a:off x="3375940" y="2425045"/>
            <a:ext cx="2998162" cy="2647539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/>
          </a:gradFill>
          <a:ln>
            <a:solidFill>
              <a:srgbClr val="A1A1A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580" name="Group 3580"/>
          <p:cNvGrpSpPr/>
          <p:nvPr/>
        </p:nvGrpSpPr>
        <p:grpSpPr>
          <a:xfrm>
            <a:off x="3551387" y="2718965"/>
            <a:ext cx="2358934" cy="549885"/>
            <a:chOff x="0" y="0"/>
            <a:chExt cx="2358932" cy="549884"/>
          </a:xfrm>
        </p:grpSpPr>
        <p:sp>
          <p:nvSpPr>
            <p:cNvPr id="3577" name="Shape 3577"/>
            <p:cNvSpPr/>
            <p:nvPr/>
          </p:nvSpPr>
          <p:spPr>
            <a:xfrm>
              <a:off x="-1" y="2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>
              <a:off x="786310" y="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>
              <a:off x="1572621" y="-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81" name="Shape 3581"/>
          <p:cNvSpPr/>
          <p:nvPr/>
        </p:nvSpPr>
        <p:spPr>
          <a:xfrm>
            <a:off x="3804935" y="2451740"/>
            <a:ext cx="1755243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Hash Table (B-2) Buffers</a:t>
            </a:r>
          </a:p>
        </p:txBody>
      </p:sp>
      <p:grpSp>
        <p:nvGrpSpPr>
          <p:cNvPr id="3584" name="Group 3584"/>
          <p:cNvGrpSpPr/>
          <p:nvPr/>
        </p:nvGrpSpPr>
        <p:grpSpPr>
          <a:xfrm>
            <a:off x="3452659" y="3470378"/>
            <a:ext cx="983768" cy="1506694"/>
            <a:chOff x="0" y="0"/>
            <a:chExt cx="983766" cy="1506693"/>
          </a:xfrm>
        </p:grpSpPr>
        <p:sp>
          <p:nvSpPr>
            <p:cNvPr id="3582" name="Shape 3582"/>
            <p:cNvSpPr/>
            <p:nvPr/>
          </p:nvSpPr>
          <p:spPr>
            <a:xfrm>
              <a:off x="0" y="244271"/>
              <a:ext cx="983767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>
              <a:off x="0" y="-1"/>
              <a:ext cx="98376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587" name="Group 3587"/>
          <p:cNvGrpSpPr/>
          <p:nvPr/>
        </p:nvGrpSpPr>
        <p:grpSpPr>
          <a:xfrm>
            <a:off x="4972465" y="3470378"/>
            <a:ext cx="1318368" cy="1506694"/>
            <a:chOff x="0" y="0"/>
            <a:chExt cx="1318366" cy="1506693"/>
          </a:xfrm>
        </p:grpSpPr>
        <p:sp>
          <p:nvSpPr>
            <p:cNvPr id="3585" name="Shape 3585"/>
            <p:cNvSpPr/>
            <p:nvPr/>
          </p:nvSpPr>
          <p:spPr>
            <a:xfrm>
              <a:off x="0" y="244271"/>
              <a:ext cx="1318365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>
              <a:off x="1" y="-1"/>
              <a:ext cx="1318366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590" name="Group 3590"/>
          <p:cNvGrpSpPr/>
          <p:nvPr/>
        </p:nvGrpSpPr>
        <p:grpSpPr>
          <a:xfrm>
            <a:off x="4487260" y="3303582"/>
            <a:ext cx="429855" cy="1537895"/>
            <a:chOff x="0" y="0"/>
            <a:chExt cx="429853" cy="1537894"/>
          </a:xfrm>
        </p:grpSpPr>
        <p:sp>
          <p:nvSpPr>
            <p:cNvPr id="3588" name="Shape 3588"/>
            <p:cNvSpPr/>
            <p:nvPr/>
          </p:nvSpPr>
          <p:spPr>
            <a:xfrm rot="16200000">
              <a:off x="-526746" y="526749"/>
              <a:ext cx="1483346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6200000">
              <a:off x="-569815" y="611771"/>
              <a:ext cx="1537895" cy="31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New Hash Fn.</a:t>
              </a:r>
            </a:p>
          </p:txBody>
        </p:sp>
      </p:grpSp>
      <p:grpSp>
        <p:nvGrpSpPr>
          <p:cNvPr id="3594" name="Group 3594"/>
          <p:cNvGrpSpPr/>
          <p:nvPr/>
        </p:nvGrpSpPr>
        <p:grpSpPr>
          <a:xfrm>
            <a:off x="3624672" y="3852912"/>
            <a:ext cx="626394" cy="997953"/>
            <a:chOff x="0" y="0"/>
            <a:chExt cx="626393" cy="997951"/>
          </a:xfrm>
        </p:grpSpPr>
        <p:sp>
          <p:nvSpPr>
            <p:cNvPr id="3591" name="Shape 3591"/>
            <p:cNvSpPr/>
            <p:nvPr/>
          </p:nvSpPr>
          <p:spPr>
            <a:xfrm>
              <a:off x="-1" y="0"/>
              <a:ext cx="626395" cy="99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>
              <a:off x="521992" y="893550"/>
              <a:ext cx="104402" cy="1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>
              <a:off x="-1" y="0"/>
              <a:ext cx="626395" cy="99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597" name="Group 3597"/>
          <p:cNvGrpSpPr/>
          <p:nvPr/>
        </p:nvGrpSpPr>
        <p:grpSpPr>
          <a:xfrm>
            <a:off x="3672044" y="3897886"/>
            <a:ext cx="518572" cy="144693"/>
            <a:chOff x="0" y="0"/>
            <a:chExt cx="518571" cy="144692"/>
          </a:xfrm>
        </p:grpSpPr>
        <p:sp>
          <p:nvSpPr>
            <p:cNvPr id="3595" name="Shape 3595"/>
            <p:cNvSpPr/>
            <p:nvPr/>
          </p:nvSpPr>
          <p:spPr>
            <a:xfrm>
              <a:off x="80082" y="39619"/>
              <a:ext cx="438490" cy="65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>
              <a:off x="-1" y="-1"/>
              <a:ext cx="144693" cy="144694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600" name="Group 3600"/>
          <p:cNvGrpSpPr/>
          <p:nvPr/>
        </p:nvGrpSpPr>
        <p:grpSpPr>
          <a:xfrm>
            <a:off x="3672044" y="4118390"/>
            <a:ext cx="518572" cy="144693"/>
            <a:chOff x="0" y="0"/>
            <a:chExt cx="518571" cy="144692"/>
          </a:xfrm>
        </p:grpSpPr>
        <p:sp>
          <p:nvSpPr>
            <p:cNvPr id="3598" name="Shape 3598"/>
            <p:cNvSpPr/>
            <p:nvPr/>
          </p:nvSpPr>
          <p:spPr>
            <a:xfrm>
              <a:off x="80082" y="39619"/>
              <a:ext cx="438490" cy="65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>
              <a:off x="-1" y="-1"/>
              <a:ext cx="144693" cy="144694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603" name="Group 3603"/>
          <p:cNvGrpSpPr/>
          <p:nvPr/>
        </p:nvGrpSpPr>
        <p:grpSpPr>
          <a:xfrm>
            <a:off x="3672044" y="4322772"/>
            <a:ext cx="518572" cy="144693"/>
            <a:chOff x="0" y="0"/>
            <a:chExt cx="518571" cy="144692"/>
          </a:xfrm>
        </p:grpSpPr>
        <p:sp>
          <p:nvSpPr>
            <p:cNvPr id="3601" name="Shape 3601"/>
            <p:cNvSpPr/>
            <p:nvPr/>
          </p:nvSpPr>
          <p:spPr>
            <a:xfrm>
              <a:off x="80082" y="39619"/>
              <a:ext cx="438490" cy="65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>
              <a:off x="-1" y="-1"/>
              <a:ext cx="144693" cy="144694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620" name="Group 3620"/>
          <p:cNvGrpSpPr/>
          <p:nvPr/>
        </p:nvGrpSpPr>
        <p:grpSpPr>
          <a:xfrm>
            <a:off x="478150" y="4024252"/>
            <a:ext cx="437869" cy="697598"/>
            <a:chOff x="0" y="0"/>
            <a:chExt cx="437867" cy="697597"/>
          </a:xfrm>
        </p:grpSpPr>
        <p:grpSp>
          <p:nvGrpSpPr>
            <p:cNvPr id="3607" name="Group 3607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3604" name="Shape 3604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5" name="Shape 3605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6" name="Shape 3606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10" name="Group 3610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3608" name="Shape 3608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9" name="Shape 3609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13" name="Group 3613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3611" name="Shape 3611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2" name="Shape 3612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16" name="Group 3616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3614" name="Shape 3614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5" name="Shape 3615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19" name="Group 3619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3617" name="Shape 3617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8" name="Shape 3618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628" name="Group 3628"/>
          <p:cNvGrpSpPr/>
          <p:nvPr/>
        </p:nvGrpSpPr>
        <p:grpSpPr>
          <a:xfrm>
            <a:off x="945762" y="4027215"/>
            <a:ext cx="437869" cy="697599"/>
            <a:chOff x="0" y="0"/>
            <a:chExt cx="437867" cy="697598"/>
          </a:xfrm>
        </p:grpSpPr>
        <p:grpSp>
          <p:nvGrpSpPr>
            <p:cNvPr id="3624" name="Group 3624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3621" name="Shape 3621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2" name="Shape 3622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3" name="Shape 3623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27" name="Group 3627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3625" name="Shape 3625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6" name="Shape 3626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645" name="Group 3645"/>
          <p:cNvGrpSpPr/>
          <p:nvPr/>
        </p:nvGrpSpPr>
        <p:grpSpPr>
          <a:xfrm>
            <a:off x="1408430" y="4031767"/>
            <a:ext cx="434499" cy="692164"/>
            <a:chOff x="0" y="0"/>
            <a:chExt cx="434497" cy="692163"/>
          </a:xfrm>
        </p:grpSpPr>
        <p:grpSp>
          <p:nvGrpSpPr>
            <p:cNvPr id="3632" name="Group 3632"/>
            <p:cNvGrpSpPr/>
            <p:nvPr/>
          </p:nvGrpSpPr>
          <p:grpSpPr>
            <a:xfrm>
              <a:off x="0" y="-1"/>
              <a:ext cx="434499" cy="692165"/>
              <a:chOff x="0" y="0"/>
              <a:chExt cx="434498" cy="692163"/>
            </a:xfrm>
          </p:grpSpPr>
          <p:sp>
            <p:nvSpPr>
              <p:cNvPr id="3629" name="Shape 3629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0" name="Shape 3630"/>
              <p:cNvSpPr/>
              <p:nvPr/>
            </p:nvSpPr>
            <p:spPr>
              <a:xfrm>
                <a:off x="362080" y="619745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1" name="Shape 3631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35" name="Group 3635"/>
            <p:cNvGrpSpPr/>
            <p:nvPr/>
          </p:nvGrpSpPr>
          <p:grpSpPr>
            <a:xfrm>
              <a:off x="41011" y="37146"/>
              <a:ext cx="359708" cy="100357"/>
              <a:chOff x="0" y="0"/>
              <a:chExt cx="359707" cy="100355"/>
            </a:xfrm>
          </p:grpSpPr>
          <p:sp>
            <p:nvSpPr>
              <p:cNvPr id="3633" name="Shape 3633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4" name="Shape 3634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38" name="Group 3638"/>
            <p:cNvGrpSpPr/>
            <p:nvPr/>
          </p:nvGrpSpPr>
          <p:grpSpPr>
            <a:xfrm>
              <a:off x="37738" y="177903"/>
              <a:ext cx="359708" cy="100357"/>
              <a:chOff x="0" y="0"/>
              <a:chExt cx="359707" cy="100355"/>
            </a:xfrm>
          </p:grpSpPr>
          <p:sp>
            <p:nvSpPr>
              <p:cNvPr id="3636" name="Shape 3636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7" name="Shape 3637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41" name="Group 3641"/>
            <p:cNvGrpSpPr/>
            <p:nvPr/>
          </p:nvGrpSpPr>
          <p:grpSpPr>
            <a:xfrm>
              <a:off x="37395" y="320094"/>
              <a:ext cx="359708" cy="100357"/>
              <a:chOff x="0" y="0"/>
              <a:chExt cx="359707" cy="100355"/>
            </a:xfrm>
          </p:grpSpPr>
          <p:sp>
            <p:nvSpPr>
              <p:cNvPr id="3639" name="Shape 3639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0" name="Shape 3640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44" name="Group 3644"/>
            <p:cNvGrpSpPr/>
            <p:nvPr/>
          </p:nvGrpSpPr>
          <p:grpSpPr>
            <a:xfrm>
              <a:off x="37395" y="457597"/>
              <a:ext cx="359708" cy="100357"/>
              <a:chOff x="0" y="0"/>
              <a:chExt cx="359707" cy="100355"/>
            </a:xfrm>
          </p:grpSpPr>
          <p:sp>
            <p:nvSpPr>
              <p:cNvPr id="3642" name="Shape 3642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3" name="Shape 3643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653" name="Group 3653"/>
          <p:cNvGrpSpPr/>
          <p:nvPr/>
        </p:nvGrpSpPr>
        <p:grpSpPr>
          <a:xfrm>
            <a:off x="1894109" y="4033061"/>
            <a:ext cx="434498" cy="692231"/>
            <a:chOff x="0" y="0"/>
            <a:chExt cx="434497" cy="692230"/>
          </a:xfrm>
        </p:grpSpPr>
        <p:grpSp>
          <p:nvGrpSpPr>
            <p:cNvPr id="3649" name="Group 3649"/>
            <p:cNvGrpSpPr/>
            <p:nvPr/>
          </p:nvGrpSpPr>
          <p:grpSpPr>
            <a:xfrm>
              <a:off x="0" y="-1"/>
              <a:ext cx="434499" cy="692232"/>
              <a:chOff x="0" y="0"/>
              <a:chExt cx="434498" cy="692230"/>
            </a:xfrm>
          </p:grpSpPr>
          <p:sp>
            <p:nvSpPr>
              <p:cNvPr id="3646" name="Shape 3646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7" name="Shape 3647"/>
              <p:cNvSpPr/>
              <p:nvPr/>
            </p:nvSpPr>
            <p:spPr>
              <a:xfrm>
                <a:off x="362080" y="619812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8" name="Shape 3648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52" name="Group 3652"/>
            <p:cNvGrpSpPr/>
            <p:nvPr/>
          </p:nvGrpSpPr>
          <p:grpSpPr>
            <a:xfrm>
              <a:off x="31639" y="40343"/>
              <a:ext cx="359708" cy="100367"/>
              <a:chOff x="0" y="0"/>
              <a:chExt cx="359707" cy="100366"/>
            </a:xfrm>
          </p:grpSpPr>
          <p:sp>
            <p:nvSpPr>
              <p:cNvPr id="3650" name="Shape 3650"/>
              <p:cNvSpPr/>
              <p:nvPr/>
            </p:nvSpPr>
            <p:spPr>
              <a:xfrm>
                <a:off x="55549" y="27481"/>
                <a:ext cx="304159" cy="45403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1" name="Shape 3651"/>
              <p:cNvSpPr/>
              <p:nvPr/>
            </p:nvSpPr>
            <p:spPr>
              <a:xfrm>
                <a:off x="-1" y="-1"/>
                <a:ext cx="100368" cy="100368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663" name="Group 3663"/>
          <p:cNvGrpSpPr/>
          <p:nvPr/>
        </p:nvGrpSpPr>
        <p:grpSpPr>
          <a:xfrm>
            <a:off x="3688431" y="2796188"/>
            <a:ext cx="1112364" cy="195167"/>
            <a:chOff x="0" y="0"/>
            <a:chExt cx="1112363" cy="195165"/>
          </a:xfrm>
        </p:grpSpPr>
        <p:grpSp>
          <p:nvGrpSpPr>
            <p:cNvPr id="3656" name="Group 3656"/>
            <p:cNvGrpSpPr/>
            <p:nvPr/>
          </p:nvGrpSpPr>
          <p:grpSpPr>
            <a:xfrm>
              <a:off x="3302" y="-1"/>
              <a:ext cx="364369" cy="101667"/>
              <a:chOff x="0" y="0"/>
              <a:chExt cx="364367" cy="101665"/>
            </a:xfrm>
          </p:grpSpPr>
          <p:sp>
            <p:nvSpPr>
              <p:cNvPr id="3654" name="Shape 3654"/>
              <p:cNvSpPr/>
              <p:nvPr/>
            </p:nvSpPr>
            <p:spPr>
              <a:xfrm>
                <a:off x="56269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5" name="Shape 3655"/>
              <p:cNvSpPr/>
              <p:nvPr/>
            </p:nvSpPr>
            <p:spPr>
              <a:xfrm>
                <a:off x="0" y="0"/>
                <a:ext cx="101667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59" name="Group 3659"/>
            <p:cNvGrpSpPr/>
            <p:nvPr/>
          </p:nvGrpSpPr>
          <p:grpSpPr>
            <a:xfrm>
              <a:off x="747996" y="-1"/>
              <a:ext cx="364368" cy="101667"/>
              <a:chOff x="0" y="0"/>
              <a:chExt cx="364367" cy="101665"/>
            </a:xfrm>
          </p:grpSpPr>
          <p:sp>
            <p:nvSpPr>
              <p:cNvPr id="3657" name="Shape 3657"/>
              <p:cNvSpPr/>
              <p:nvPr/>
            </p:nvSpPr>
            <p:spPr>
              <a:xfrm>
                <a:off x="56269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8" name="Shape 3658"/>
              <p:cNvSpPr/>
              <p:nvPr/>
            </p:nvSpPr>
            <p:spPr>
              <a:xfrm>
                <a:off x="0" y="0"/>
                <a:ext cx="101667" cy="101666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62" name="Group 3662"/>
            <p:cNvGrpSpPr/>
            <p:nvPr/>
          </p:nvGrpSpPr>
          <p:grpSpPr>
            <a:xfrm>
              <a:off x="-1" y="93499"/>
              <a:ext cx="364369" cy="101667"/>
              <a:chOff x="0" y="0"/>
              <a:chExt cx="364367" cy="101665"/>
            </a:xfrm>
          </p:grpSpPr>
          <p:sp>
            <p:nvSpPr>
              <p:cNvPr id="3660" name="Shape 3660"/>
              <p:cNvSpPr/>
              <p:nvPr/>
            </p:nvSpPr>
            <p:spPr>
              <a:xfrm>
                <a:off x="56269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1" name="Shape 3661"/>
              <p:cNvSpPr/>
              <p:nvPr/>
            </p:nvSpPr>
            <p:spPr>
              <a:xfrm>
                <a:off x="0" y="0"/>
                <a:ext cx="101667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667" name="Group 3667"/>
          <p:cNvGrpSpPr/>
          <p:nvPr/>
        </p:nvGrpSpPr>
        <p:grpSpPr>
          <a:xfrm>
            <a:off x="5039959" y="3807536"/>
            <a:ext cx="1183379" cy="1076649"/>
            <a:chOff x="0" y="0"/>
            <a:chExt cx="1183377" cy="1076648"/>
          </a:xfrm>
        </p:grpSpPr>
        <p:sp>
          <p:nvSpPr>
            <p:cNvPr id="3664" name="Shape 3664"/>
            <p:cNvSpPr/>
            <p:nvPr/>
          </p:nvSpPr>
          <p:spPr>
            <a:xfrm>
              <a:off x="0" y="-1"/>
              <a:ext cx="1183378" cy="107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325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>
              <a:off x="1003933" y="897202"/>
              <a:ext cx="179445" cy="179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>
              <a:off x="0" y="-1"/>
              <a:ext cx="1183378" cy="107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25" y="21600"/>
                  </a:moveTo>
                  <a:lnTo>
                    <a:pt x="18980" y="18720"/>
                  </a:lnTo>
                  <a:lnTo>
                    <a:pt x="21600" y="18000"/>
                  </a:lnTo>
                  <a:lnTo>
                    <a:pt x="18325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748" name="Shape 3748"/>
          <p:cNvSpPr/>
          <p:nvPr/>
        </p:nvSpPr>
        <p:spPr>
          <a:xfrm>
            <a:off x="3939138" y="2893771"/>
            <a:ext cx="305475" cy="146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3675" name="Group 3675"/>
          <p:cNvGrpSpPr/>
          <p:nvPr/>
        </p:nvGrpSpPr>
        <p:grpSpPr>
          <a:xfrm>
            <a:off x="5176301" y="3865159"/>
            <a:ext cx="862915" cy="144693"/>
            <a:chOff x="0" y="0"/>
            <a:chExt cx="862913" cy="144692"/>
          </a:xfrm>
        </p:grpSpPr>
        <p:grpSp>
          <p:nvGrpSpPr>
            <p:cNvPr id="3671" name="Group 3671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669" name="Shape 3669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70" name="Shape 3670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74" name="Group 3674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672" name="Shape 3672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73" name="Shape 3673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682" name="Group 3682"/>
          <p:cNvGrpSpPr/>
          <p:nvPr/>
        </p:nvGrpSpPr>
        <p:grpSpPr>
          <a:xfrm>
            <a:off x="5176301" y="4077463"/>
            <a:ext cx="862915" cy="144693"/>
            <a:chOff x="0" y="0"/>
            <a:chExt cx="862913" cy="144692"/>
          </a:xfrm>
        </p:grpSpPr>
        <p:grpSp>
          <p:nvGrpSpPr>
            <p:cNvPr id="3678" name="Group 3678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676" name="Shape 3676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77" name="Shape 3677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81" name="Group 3681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679" name="Shape 3679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0" name="Shape 3680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689" name="Group 3689"/>
          <p:cNvGrpSpPr/>
          <p:nvPr/>
        </p:nvGrpSpPr>
        <p:grpSpPr>
          <a:xfrm>
            <a:off x="5176301" y="4282687"/>
            <a:ext cx="862915" cy="144693"/>
            <a:chOff x="0" y="0"/>
            <a:chExt cx="862913" cy="144692"/>
          </a:xfrm>
        </p:grpSpPr>
        <p:grpSp>
          <p:nvGrpSpPr>
            <p:cNvPr id="3685" name="Group 3685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683" name="Shape 3683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4" name="Shape 3684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88" name="Group 3688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686" name="Shape 3686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7" name="Shape 3687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E7E6E6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696" name="Group 3696"/>
          <p:cNvGrpSpPr/>
          <p:nvPr/>
        </p:nvGrpSpPr>
        <p:grpSpPr>
          <a:xfrm>
            <a:off x="5172411" y="4489746"/>
            <a:ext cx="862915" cy="144693"/>
            <a:chOff x="0" y="0"/>
            <a:chExt cx="862913" cy="144692"/>
          </a:xfrm>
        </p:grpSpPr>
        <p:grpSp>
          <p:nvGrpSpPr>
            <p:cNvPr id="3692" name="Group 3692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690" name="Shape 3690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1" name="Shape 3691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695" name="Group 3695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693" name="Shape 3693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4" name="Shape 3694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703" name="Group 3703"/>
          <p:cNvGrpSpPr/>
          <p:nvPr/>
        </p:nvGrpSpPr>
        <p:grpSpPr>
          <a:xfrm>
            <a:off x="5172411" y="4702049"/>
            <a:ext cx="862915" cy="144693"/>
            <a:chOff x="0" y="0"/>
            <a:chExt cx="862913" cy="144692"/>
          </a:xfrm>
        </p:grpSpPr>
        <p:grpSp>
          <p:nvGrpSpPr>
            <p:cNvPr id="3699" name="Group 3699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697" name="Shape 3697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8" name="Shape 3698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02" name="Group 3702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700" name="Shape 3700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1" name="Shape 3701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743" name="Group 3743"/>
          <p:cNvGrpSpPr/>
          <p:nvPr/>
        </p:nvGrpSpPr>
        <p:grpSpPr>
          <a:xfrm>
            <a:off x="5039959" y="3807536"/>
            <a:ext cx="1183378" cy="1076649"/>
            <a:chOff x="0" y="0"/>
            <a:chExt cx="1183376" cy="1076648"/>
          </a:xfrm>
        </p:grpSpPr>
        <p:grpSp>
          <p:nvGrpSpPr>
            <p:cNvPr id="3707" name="Group 3707"/>
            <p:cNvGrpSpPr/>
            <p:nvPr/>
          </p:nvGrpSpPr>
          <p:grpSpPr>
            <a:xfrm>
              <a:off x="0" y="-1"/>
              <a:ext cx="1183378" cy="1076650"/>
              <a:chOff x="0" y="0"/>
              <a:chExt cx="1183377" cy="1076648"/>
            </a:xfrm>
          </p:grpSpPr>
          <p:sp>
            <p:nvSpPr>
              <p:cNvPr id="3704" name="Shape 3704"/>
              <p:cNvSpPr/>
              <p:nvPr/>
            </p:nvSpPr>
            <p:spPr>
              <a:xfrm>
                <a:off x="0" y="-1"/>
                <a:ext cx="1183377" cy="1076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1832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5" name="Shape 3705"/>
              <p:cNvSpPr/>
              <p:nvPr/>
            </p:nvSpPr>
            <p:spPr>
              <a:xfrm>
                <a:off x="1003932" y="897202"/>
                <a:ext cx="179446" cy="17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6" name="Shape 3706"/>
              <p:cNvSpPr/>
              <p:nvPr/>
            </p:nvSpPr>
            <p:spPr>
              <a:xfrm>
                <a:off x="0" y="-1"/>
                <a:ext cx="1183377" cy="1076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325" y="21600"/>
                    </a:moveTo>
                    <a:lnTo>
                      <a:pt x="18980" y="18720"/>
                    </a:lnTo>
                    <a:lnTo>
                      <a:pt x="21600" y="18000"/>
                    </a:lnTo>
                    <a:lnTo>
                      <a:pt x="18325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00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14" name="Group 3714"/>
            <p:cNvGrpSpPr/>
            <p:nvPr/>
          </p:nvGrpSpPr>
          <p:grpSpPr>
            <a:xfrm>
              <a:off x="136342" y="57623"/>
              <a:ext cx="862914" cy="144693"/>
              <a:chOff x="0" y="0"/>
              <a:chExt cx="862913" cy="144692"/>
            </a:xfrm>
          </p:grpSpPr>
          <p:grpSp>
            <p:nvGrpSpPr>
              <p:cNvPr id="3710" name="Group 3710"/>
              <p:cNvGrpSpPr/>
              <p:nvPr/>
            </p:nvGrpSpPr>
            <p:grpSpPr>
              <a:xfrm>
                <a:off x="-1" y="-1"/>
                <a:ext cx="518573" cy="144694"/>
                <a:chOff x="0" y="0"/>
                <a:chExt cx="518571" cy="144692"/>
              </a:xfrm>
            </p:grpSpPr>
            <p:sp>
              <p:nvSpPr>
                <p:cNvPr id="3708" name="Shape 3708"/>
                <p:cNvSpPr/>
                <p:nvPr/>
              </p:nvSpPr>
              <p:spPr>
                <a:xfrm>
                  <a:off x="80082" y="39619"/>
                  <a:ext cx="438490" cy="6545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09" name="Shape 3709"/>
                <p:cNvSpPr/>
                <p:nvPr/>
              </p:nvSpPr>
              <p:spPr>
                <a:xfrm>
                  <a:off x="-1" y="-1"/>
                  <a:ext cx="144693" cy="14469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713" name="Group 3713"/>
              <p:cNvGrpSpPr/>
              <p:nvPr/>
            </p:nvGrpSpPr>
            <p:grpSpPr>
              <a:xfrm>
                <a:off x="498546" y="21513"/>
                <a:ext cx="364368" cy="101667"/>
                <a:chOff x="0" y="0"/>
                <a:chExt cx="364366" cy="101665"/>
              </a:xfrm>
            </p:grpSpPr>
            <p:sp>
              <p:nvSpPr>
                <p:cNvPr id="3711" name="Shape 3711"/>
                <p:cNvSpPr/>
                <p:nvPr/>
              </p:nvSpPr>
              <p:spPr>
                <a:xfrm>
                  <a:off x="56268" y="27837"/>
                  <a:ext cx="308099" cy="4599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12" name="Shape 3712"/>
                <p:cNvSpPr/>
                <p:nvPr/>
              </p:nvSpPr>
              <p:spPr>
                <a:xfrm>
                  <a:off x="0" y="0"/>
                  <a:ext cx="101666" cy="101666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3721" name="Group 3721"/>
            <p:cNvGrpSpPr/>
            <p:nvPr/>
          </p:nvGrpSpPr>
          <p:grpSpPr>
            <a:xfrm>
              <a:off x="136342" y="269926"/>
              <a:ext cx="862914" cy="144693"/>
              <a:chOff x="0" y="0"/>
              <a:chExt cx="862913" cy="144692"/>
            </a:xfrm>
          </p:grpSpPr>
          <p:grpSp>
            <p:nvGrpSpPr>
              <p:cNvPr id="3717" name="Group 3717"/>
              <p:cNvGrpSpPr/>
              <p:nvPr/>
            </p:nvGrpSpPr>
            <p:grpSpPr>
              <a:xfrm>
                <a:off x="-1" y="-1"/>
                <a:ext cx="518573" cy="144694"/>
                <a:chOff x="0" y="0"/>
                <a:chExt cx="518571" cy="144692"/>
              </a:xfrm>
            </p:grpSpPr>
            <p:sp>
              <p:nvSpPr>
                <p:cNvPr id="3715" name="Shape 3715"/>
                <p:cNvSpPr/>
                <p:nvPr/>
              </p:nvSpPr>
              <p:spPr>
                <a:xfrm>
                  <a:off x="80082" y="39619"/>
                  <a:ext cx="438490" cy="6545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16" name="Shape 3716"/>
                <p:cNvSpPr/>
                <p:nvPr/>
              </p:nvSpPr>
              <p:spPr>
                <a:xfrm>
                  <a:off x="-1" y="-1"/>
                  <a:ext cx="144693" cy="14469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720" name="Group 3720"/>
              <p:cNvGrpSpPr/>
              <p:nvPr/>
            </p:nvGrpSpPr>
            <p:grpSpPr>
              <a:xfrm>
                <a:off x="498546" y="21513"/>
                <a:ext cx="364368" cy="101667"/>
                <a:chOff x="0" y="0"/>
                <a:chExt cx="364366" cy="101665"/>
              </a:xfrm>
            </p:grpSpPr>
            <p:sp>
              <p:nvSpPr>
                <p:cNvPr id="3718" name="Shape 3718"/>
                <p:cNvSpPr/>
                <p:nvPr/>
              </p:nvSpPr>
              <p:spPr>
                <a:xfrm>
                  <a:off x="56268" y="27837"/>
                  <a:ext cx="308099" cy="4599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19" name="Shape 3719"/>
                <p:cNvSpPr/>
                <p:nvPr/>
              </p:nvSpPr>
              <p:spPr>
                <a:xfrm>
                  <a:off x="0" y="0"/>
                  <a:ext cx="101666" cy="101666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3728" name="Group 3728"/>
            <p:cNvGrpSpPr/>
            <p:nvPr/>
          </p:nvGrpSpPr>
          <p:grpSpPr>
            <a:xfrm>
              <a:off x="136342" y="475150"/>
              <a:ext cx="862914" cy="144693"/>
              <a:chOff x="0" y="0"/>
              <a:chExt cx="862913" cy="144692"/>
            </a:xfrm>
          </p:grpSpPr>
          <p:grpSp>
            <p:nvGrpSpPr>
              <p:cNvPr id="3724" name="Group 3724"/>
              <p:cNvGrpSpPr/>
              <p:nvPr/>
            </p:nvGrpSpPr>
            <p:grpSpPr>
              <a:xfrm>
                <a:off x="-1" y="-1"/>
                <a:ext cx="518573" cy="144694"/>
                <a:chOff x="0" y="0"/>
                <a:chExt cx="518571" cy="144692"/>
              </a:xfrm>
            </p:grpSpPr>
            <p:sp>
              <p:nvSpPr>
                <p:cNvPr id="3722" name="Shape 3722"/>
                <p:cNvSpPr/>
                <p:nvPr/>
              </p:nvSpPr>
              <p:spPr>
                <a:xfrm>
                  <a:off x="80082" y="39619"/>
                  <a:ext cx="438490" cy="6545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23" name="Shape 3723"/>
                <p:cNvSpPr/>
                <p:nvPr/>
              </p:nvSpPr>
              <p:spPr>
                <a:xfrm>
                  <a:off x="-1" y="-1"/>
                  <a:ext cx="144693" cy="14469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727" name="Group 3727"/>
              <p:cNvGrpSpPr/>
              <p:nvPr/>
            </p:nvGrpSpPr>
            <p:grpSpPr>
              <a:xfrm>
                <a:off x="498546" y="21513"/>
                <a:ext cx="364368" cy="101667"/>
                <a:chOff x="0" y="0"/>
                <a:chExt cx="364366" cy="101665"/>
              </a:xfrm>
            </p:grpSpPr>
            <p:sp>
              <p:nvSpPr>
                <p:cNvPr id="3725" name="Shape 3725"/>
                <p:cNvSpPr/>
                <p:nvPr/>
              </p:nvSpPr>
              <p:spPr>
                <a:xfrm>
                  <a:off x="56268" y="27837"/>
                  <a:ext cx="308099" cy="4599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26" name="Shape 3726"/>
                <p:cNvSpPr/>
                <p:nvPr/>
              </p:nvSpPr>
              <p:spPr>
                <a:xfrm>
                  <a:off x="0" y="0"/>
                  <a:ext cx="101666" cy="101666"/>
                </a:xfrm>
                <a:prstGeom prst="ellipse">
                  <a:avLst/>
                </a:prstGeom>
                <a:solidFill>
                  <a:srgbClr val="E7E6E6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3735" name="Group 3735"/>
            <p:cNvGrpSpPr/>
            <p:nvPr/>
          </p:nvGrpSpPr>
          <p:grpSpPr>
            <a:xfrm>
              <a:off x="132450" y="682209"/>
              <a:ext cx="862915" cy="144693"/>
              <a:chOff x="0" y="0"/>
              <a:chExt cx="862913" cy="144692"/>
            </a:xfrm>
          </p:grpSpPr>
          <p:grpSp>
            <p:nvGrpSpPr>
              <p:cNvPr id="3731" name="Group 3731"/>
              <p:cNvGrpSpPr/>
              <p:nvPr/>
            </p:nvGrpSpPr>
            <p:grpSpPr>
              <a:xfrm>
                <a:off x="-1" y="-1"/>
                <a:ext cx="518573" cy="144694"/>
                <a:chOff x="0" y="0"/>
                <a:chExt cx="518571" cy="144692"/>
              </a:xfrm>
            </p:grpSpPr>
            <p:sp>
              <p:nvSpPr>
                <p:cNvPr id="3729" name="Shape 3729"/>
                <p:cNvSpPr/>
                <p:nvPr/>
              </p:nvSpPr>
              <p:spPr>
                <a:xfrm>
                  <a:off x="80082" y="39619"/>
                  <a:ext cx="438490" cy="6545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30" name="Shape 3730"/>
                <p:cNvSpPr/>
                <p:nvPr/>
              </p:nvSpPr>
              <p:spPr>
                <a:xfrm>
                  <a:off x="-1" y="-1"/>
                  <a:ext cx="144693" cy="14469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734" name="Group 3734"/>
              <p:cNvGrpSpPr/>
              <p:nvPr/>
            </p:nvGrpSpPr>
            <p:grpSpPr>
              <a:xfrm>
                <a:off x="498546" y="21513"/>
                <a:ext cx="364368" cy="101667"/>
                <a:chOff x="0" y="0"/>
                <a:chExt cx="364366" cy="101665"/>
              </a:xfrm>
            </p:grpSpPr>
            <p:sp>
              <p:nvSpPr>
                <p:cNvPr id="3732" name="Shape 3732"/>
                <p:cNvSpPr/>
                <p:nvPr/>
              </p:nvSpPr>
              <p:spPr>
                <a:xfrm>
                  <a:off x="56268" y="27837"/>
                  <a:ext cx="308099" cy="4599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33" name="Shape 3733"/>
                <p:cNvSpPr/>
                <p:nvPr/>
              </p:nvSpPr>
              <p:spPr>
                <a:xfrm>
                  <a:off x="0" y="0"/>
                  <a:ext cx="101666" cy="101666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3742" name="Group 3742"/>
            <p:cNvGrpSpPr/>
            <p:nvPr/>
          </p:nvGrpSpPr>
          <p:grpSpPr>
            <a:xfrm>
              <a:off x="132450" y="894512"/>
              <a:ext cx="862915" cy="144693"/>
              <a:chOff x="0" y="0"/>
              <a:chExt cx="862913" cy="144692"/>
            </a:xfrm>
          </p:grpSpPr>
          <p:grpSp>
            <p:nvGrpSpPr>
              <p:cNvPr id="3738" name="Group 3738"/>
              <p:cNvGrpSpPr/>
              <p:nvPr/>
            </p:nvGrpSpPr>
            <p:grpSpPr>
              <a:xfrm>
                <a:off x="-1" y="-1"/>
                <a:ext cx="518573" cy="144694"/>
                <a:chOff x="0" y="0"/>
                <a:chExt cx="518571" cy="144692"/>
              </a:xfrm>
            </p:grpSpPr>
            <p:sp>
              <p:nvSpPr>
                <p:cNvPr id="3736" name="Shape 3736"/>
                <p:cNvSpPr/>
                <p:nvPr/>
              </p:nvSpPr>
              <p:spPr>
                <a:xfrm>
                  <a:off x="80082" y="39619"/>
                  <a:ext cx="438490" cy="6545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37" name="Shape 3737"/>
                <p:cNvSpPr/>
                <p:nvPr/>
              </p:nvSpPr>
              <p:spPr>
                <a:xfrm>
                  <a:off x="-1" y="-1"/>
                  <a:ext cx="144693" cy="14469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741" name="Group 3741"/>
              <p:cNvGrpSpPr/>
              <p:nvPr/>
            </p:nvGrpSpPr>
            <p:grpSpPr>
              <a:xfrm>
                <a:off x="498546" y="21513"/>
                <a:ext cx="364368" cy="101667"/>
                <a:chOff x="0" y="0"/>
                <a:chExt cx="364366" cy="101665"/>
              </a:xfrm>
            </p:grpSpPr>
            <p:sp>
              <p:nvSpPr>
                <p:cNvPr id="3739" name="Shape 3739"/>
                <p:cNvSpPr/>
                <p:nvPr/>
              </p:nvSpPr>
              <p:spPr>
                <a:xfrm>
                  <a:off x="56268" y="27837"/>
                  <a:ext cx="308099" cy="4599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40" name="Shape 3740"/>
                <p:cNvSpPr/>
                <p:nvPr/>
              </p:nvSpPr>
              <p:spPr>
                <a:xfrm>
                  <a:off x="0" y="0"/>
                  <a:ext cx="101666" cy="101666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3744" name="Shape 3744"/>
          <p:cNvSpPr/>
          <p:nvPr/>
        </p:nvSpPr>
        <p:spPr>
          <a:xfrm>
            <a:off x="995296" y="1997688"/>
            <a:ext cx="798475" cy="26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3745" name="Shape 3745"/>
          <p:cNvSpPr/>
          <p:nvPr/>
        </p:nvSpPr>
        <p:spPr>
          <a:xfrm>
            <a:off x="995296" y="3664668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sp>
        <p:nvSpPr>
          <p:cNvPr id="3746" name="Shape 3746"/>
          <p:cNvSpPr/>
          <p:nvPr/>
        </p:nvSpPr>
        <p:spPr>
          <a:xfrm>
            <a:off x="3548331" y="5058638"/>
            <a:ext cx="616663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3747" name="Shape 3747"/>
          <p:cNvSpPr/>
          <p:nvPr/>
        </p:nvSpPr>
        <p:spPr>
          <a:xfrm>
            <a:off x="5267652" y="5058638"/>
            <a:ext cx="769139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64759 0.027095" pathEditMode="relative">
                                      <p:cBhvr>
                                        <p:cTn id="41" dur="2000" fill="hold"/>
                                        <p:tgtEl>
                                          <p:spTgt spid="3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7" grpId="4" animBg="1" advAuto="0"/>
      <p:bldP spid="3748" grpId="1" animBg="1" advAuto="0"/>
      <p:bldP spid="3675" grpId="6" animBg="1" advAuto="0"/>
      <p:bldP spid="3682" grpId="7" animBg="1" advAuto="0"/>
      <p:bldP spid="3689" grpId="8" animBg="1" advAuto="0"/>
      <p:bldP spid="3696" grpId="2" animBg="1" advAuto="0"/>
      <p:bldP spid="3696" grpId="9" animBg="1" advAuto="0"/>
      <p:bldP spid="3703" grpId="3" animBg="1" advAuto="0"/>
      <p:bldP spid="3703" grpId="10" animBg="1" advAuto="0"/>
      <p:bldP spid="3743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Quick Check</a:t>
            </a:r>
          </a:p>
        </p:txBody>
      </p:sp>
      <p:sp>
        <p:nvSpPr>
          <p:cNvPr id="569" name="Shape 569"/>
          <p:cNvSpPr>
            <a:spLocks noGrp="1"/>
          </p:cNvSpPr>
          <p:nvPr>
            <p:ph type="body" idx="1"/>
          </p:nvPr>
        </p:nvSpPr>
        <p:spPr>
          <a:xfrm>
            <a:off x="914400" y="1855825"/>
            <a:ext cx="7772400" cy="51054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r>
              <a:t>(a)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]* [</a:t>
            </a:r>
            <a:r>
              <a:rPr>
                <a:solidFill>
                  <a:srgbClr val="F79646"/>
                </a:solidFill>
              </a:rPr>
              <a:t>S</a:t>
            </a:r>
            <a:r>
              <a:t>]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endParaRPr/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r>
              <a:t>(b)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]* [</a:t>
            </a:r>
            <a:r>
              <a:rPr>
                <a:solidFill>
                  <a:srgbClr val="F79646"/>
                </a:solidFill>
              </a:rPr>
              <a:t>S</a:t>
            </a:r>
            <a:r>
              <a:t>] +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endParaRPr/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r>
              <a:rPr b="1"/>
              <a:t>(c)</a:t>
            </a:r>
            <a:r>
              <a:t> (p</a:t>
            </a:r>
            <a:r>
              <a:rPr baseline="-22285">
                <a:solidFill>
                  <a:srgbClr val="8064A2"/>
                </a:solidFill>
              </a:rPr>
              <a:t>R</a:t>
            </a:r>
            <a:r>
              <a:t>*[</a:t>
            </a:r>
            <a:r>
              <a:rPr>
                <a:solidFill>
                  <a:srgbClr val="8064A2"/>
                </a:solidFill>
              </a:rPr>
              <a:t>R</a:t>
            </a:r>
            <a:r>
              <a:t>]) * [</a:t>
            </a:r>
            <a:r>
              <a:rPr>
                <a:solidFill>
                  <a:srgbClr val="F79646"/>
                </a:solidFill>
              </a:rPr>
              <a:t>S</a:t>
            </a:r>
            <a:r>
              <a:t>] + [</a:t>
            </a:r>
            <a:r>
              <a:rPr>
                <a:solidFill>
                  <a:srgbClr val="8064A2"/>
                </a:solidFill>
              </a:rPr>
              <a:t>R</a:t>
            </a:r>
            <a:r>
              <a:t>]</a:t>
            </a:r>
            <a:endParaRPr sz="2400"/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endParaRPr sz="2400"/>
          </a:p>
          <a:p>
            <a:pPr marL="0" indent="0">
              <a:spcBef>
                <a:spcPts val="600"/>
              </a:spcBef>
              <a:buSzTx/>
              <a:buNone/>
              <a:defRPr sz="2800">
                <a:solidFill>
                  <a:srgbClr val="000000"/>
                </a:solidFill>
              </a:defRPr>
            </a:pPr>
            <a:r>
              <a:rPr sz="2400"/>
              <a:t>(d) </a:t>
            </a: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]* [</a:t>
            </a:r>
            <a:r>
              <a:rPr>
                <a:solidFill>
                  <a:srgbClr val="F79646"/>
                </a:solidFill>
              </a:rPr>
              <a:t>S</a:t>
            </a:r>
            <a:r>
              <a:t>] + p</a:t>
            </a:r>
            <a:r>
              <a:rPr baseline="-22285">
                <a:solidFill>
                  <a:srgbClr val="8064A2"/>
                </a:solidFill>
              </a:rPr>
              <a:t>R</a:t>
            </a:r>
          </a:p>
        </p:txBody>
      </p:sp>
      <p:sp>
        <p:nvSpPr>
          <p:cNvPr id="570" name="Shape 570"/>
          <p:cNvSpPr/>
          <p:nvPr/>
        </p:nvSpPr>
        <p:spPr>
          <a:xfrm>
            <a:off x="910208" y="1388821"/>
            <a:ext cx="5379823" cy="51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</a:defRPr>
            </a:lvl1pPr>
          </a:lstStyle>
          <a:p>
            <a:r>
              <a:t>What is the I/O cost of Join(R,S)?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3" name="Group 3753"/>
          <p:cNvGrpSpPr/>
          <p:nvPr/>
        </p:nvGrpSpPr>
        <p:grpSpPr>
          <a:xfrm>
            <a:off x="406536" y="1515195"/>
            <a:ext cx="1972268" cy="3576772"/>
            <a:chOff x="0" y="0"/>
            <a:chExt cx="1972266" cy="3576770"/>
          </a:xfrm>
        </p:grpSpPr>
        <p:sp>
          <p:nvSpPr>
            <p:cNvPr id="3750" name="Shape 375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754" name="Shape 37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</a:t>
            </a:r>
            <a:r>
              <a:rPr b="1" i="1" u="sng"/>
              <a:t>Build</a:t>
            </a:r>
            <a:r>
              <a:rPr b="1" i="1"/>
              <a:t> &amp; </a:t>
            </a:r>
            <a:r>
              <a:rPr i="1"/>
              <a:t>Probe</a:t>
            </a:r>
          </a:p>
        </p:txBody>
      </p:sp>
      <p:sp>
        <p:nvSpPr>
          <p:cNvPr id="3755" name="Shape 3755"/>
          <p:cNvSpPr/>
          <p:nvPr/>
        </p:nvSpPr>
        <p:spPr>
          <a:xfrm>
            <a:off x="3375940" y="2425045"/>
            <a:ext cx="2998162" cy="2647539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/>
          </a:gradFill>
          <a:ln>
            <a:solidFill>
              <a:srgbClr val="A1A1A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759" name="Group 3759"/>
          <p:cNvGrpSpPr/>
          <p:nvPr/>
        </p:nvGrpSpPr>
        <p:grpSpPr>
          <a:xfrm>
            <a:off x="3551387" y="2718965"/>
            <a:ext cx="2358934" cy="549885"/>
            <a:chOff x="0" y="0"/>
            <a:chExt cx="2358932" cy="549884"/>
          </a:xfrm>
        </p:grpSpPr>
        <p:sp>
          <p:nvSpPr>
            <p:cNvPr id="3756" name="Shape 3756"/>
            <p:cNvSpPr/>
            <p:nvPr/>
          </p:nvSpPr>
          <p:spPr>
            <a:xfrm>
              <a:off x="-1" y="2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>
              <a:off x="786310" y="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>
              <a:off x="1572621" y="-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760" name="Shape 3760"/>
          <p:cNvSpPr/>
          <p:nvPr/>
        </p:nvSpPr>
        <p:spPr>
          <a:xfrm>
            <a:off x="3804935" y="2451740"/>
            <a:ext cx="1755243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Hash Table (B-2) Buffers</a:t>
            </a:r>
          </a:p>
        </p:txBody>
      </p:sp>
      <p:grpSp>
        <p:nvGrpSpPr>
          <p:cNvPr id="3763" name="Group 3763"/>
          <p:cNvGrpSpPr/>
          <p:nvPr/>
        </p:nvGrpSpPr>
        <p:grpSpPr>
          <a:xfrm>
            <a:off x="3452659" y="3470378"/>
            <a:ext cx="983768" cy="1506694"/>
            <a:chOff x="0" y="0"/>
            <a:chExt cx="983766" cy="1506693"/>
          </a:xfrm>
        </p:grpSpPr>
        <p:sp>
          <p:nvSpPr>
            <p:cNvPr id="3761" name="Shape 3761"/>
            <p:cNvSpPr/>
            <p:nvPr/>
          </p:nvSpPr>
          <p:spPr>
            <a:xfrm>
              <a:off x="0" y="244271"/>
              <a:ext cx="983767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>
              <a:off x="0" y="-1"/>
              <a:ext cx="98376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766" name="Group 3766"/>
          <p:cNvGrpSpPr/>
          <p:nvPr/>
        </p:nvGrpSpPr>
        <p:grpSpPr>
          <a:xfrm>
            <a:off x="4972465" y="3470378"/>
            <a:ext cx="1318368" cy="1506694"/>
            <a:chOff x="0" y="0"/>
            <a:chExt cx="1318366" cy="1506693"/>
          </a:xfrm>
        </p:grpSpPr>
        <p:sp>
          <p:nvSpPr>
            <p:cNvPr id="3764" name="Shape 3764"/>
            <p:cNvSpPr/>
            <p:nvPr/>
          </p:nvSpPr>
          <p:spPr>
            <a:xfrm>
              <a:off x="0" y="244271"/>
              <a:ext cx="1318365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>
              <a:off x="1" y="-1"/>
              <a:ext cx="1318366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769" name="Group 3769"/>
          <p:cNvGrpSpPr/>
          <p:nvPr/>
        </p:nvGrpSpPr>
        <p:grpSpPr>
          <a:xfrm>
            <a:off x="4487260" y="3303582"/>
            <a:ext cx="429855" cy="1537895"/>
            <a:chOff x="0" y="0"/>
            <a:chExt cx="429853" cy="1537894"/>
          </a:xfrm>
        </p:grpSpPr>
        <p:sp>
          <p:nvSpPr>
            <p:cNvPr id="3767" name="Shape 3767"/>
            <p:cNvSpPr/>
            <p:nvPr/>
          </p:nvSpPr>
          <p:spPr>
            <a:xfrm rot="16200000">
              <a:off x="-526746" y="526749"/>
              <a:ext cx="1483346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6200000">
              <a:off x="-569815" y="611771"/>
              <a:ext cx="1537895" cy="31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New Hash Fn.</a:t>
              </a:r>
            </a:p>
          </p:txBody>
        </p:sp>
      </p:grpSp>
      <p:grpSp>
        <p:nvGrpSpPr>
          <p:cNvPr id="3786" name="Group 3786"/>
          <p:cNvGrpSpPr/>
          <p:nvPr/>
        </p:nvGrpSpPr>
        <p:grpSpPr>
          <a:xfrm>
            <a:off x="478150" y="4024252"/>
            <a:ext cx="437869" cy="697598"/>
            <a:chOff x="0" y="0"/>
            <a:chExt cx="437867" cy="697597"/>
          </a:xfrm>
        </p:grpSpPr>
        <p:grpSp>
          <p:nvGrpSpPr>
            <p:cNvPr id="3773" name="Group 3773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3770" name="Shape 3770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1" name="Shape 3771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2" name="Shape 3772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76" name="Group 3776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3774" name="Shape 3774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5" name="Shape 3775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79" name="Group 3779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3777" name="Shape 3777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8" name="Shape 3778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82" name="Group 3782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3780" name="Shape 3780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1" name="Shape 3781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85" name="Group 3785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3783" name="Shape 3783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4" name="Shape 3784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794" name="Group 3794"/>
          <p:cNvGrpSpPr/>
          <p:nvPr/>
        </p:nvGrpSpPr>
        <p:grpSpPr>
          <a:xfrm>
            <a:off x="945762" y="4027215"/>
            <a:ext cx="437869" cy="697599"/>
            <a:chOff x="0" y="0"/>
            <a:chExt cx="437867" cy="697598"/>
          </a:xfrm>
        </p:grpSpPr>
        <p:grpSp>
          <p:nvGrpSpPr>
            <p:cNvPr id="3790" name="Group 3790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3787" name="Shape 3787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8" name="Shape 3788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9" name="Shape 3789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93" name="Group 3793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3791" name="Shape 3791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2" name="Shape 3792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811" name="Group 3811"/>
          <p:cNvGrpSpPr/>
          <p:nvPr/>
        </p:nvGrpSpPr>
        <p:grpSpPr>
          <a:xfrm>
            <a:off x="1408430" y="4031767"/>
            <a:ext cx="434499" cy="692164"/>
            <a:chOff x="0" y="0"/>
            <a:chExt cx="434497" cy="692163"/>
          </a:xfrm>
        </p:grpSpPr>
        <p:grpSp>
          <p:nvGrpSpPr>
            <p:cNvPr id="3798" name="Group 3798"/>
            <p:cNvGrpSpPr/>
            <p:nvPr/>
          </p:nvGrpSpPr>
          <p:grpSpPr>
            <a:xfrm>
              <a:off x="0" y="-1"/>
              <a:ext cx="434499" cy="692165"/>
              <a:chOff x="0" y="0"/>
              <a:chExt cx="434498" cy="692163"/>
            </a:xfrm>
          </p:grpSpPr>
          <p:sp>
            <p:nvSpPr>
              <p:cNvPr id="3795" name="Shape 3795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6" name="Shape 3796"/>
              <p:cNvSpPr/>
              <p:nvPr/>
            </p:nvSpPr>
            <p:spPr>
              <a:xfrm>
                <a:off x="362080" y="619745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7" name="Shape 3797"/>
              <p:cNvSpPr/>
              <p:nvPr/>
            </p:nvSpPr>
            <p:spPr>
              <a:xfrm>
                <a:off x="0" y="-1"/>
                <a:ext cx="434498" cy="692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801" name="Group 3801"/>
            <p:cNvGrpSpPr/>
            <p:nvPr/>
          </p:nvGrpSpPr>
          <p:grpSpPr>
            <a:xfrm>
              <a:off x="41011" y="37146"/>
              <a:ext cx="359708" cy="100357"/>
              <a:chOff x="0" y="0"/>
              <a:chExt cx="359707" cy="100355"/>
            </a:xfrm>
          </p:grpSpPr>
          <p:sp>
            <p:nvSpPr>
              <p:cNvPr id="3799" name="Shape 3799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0" name="Shape 3800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804" name="Group 3804"/>
            <p:cNvGrpSpPr/>
            <p:nvPr/>
          </p:nvGrpSpPr>
          <p:grpSpPr>
            <a:xfrm>
              <a:off x="37738" y="177903"/>
              <a:ext cx="359708" cy="100357"/>
              <a:chOff x="0" y="0"/>
              <a:chExt cx="359707" cy="100355"/>
            </a:xfrm>
          </p:grpSpPr>
          <p:sp>
            <p:nvSpPr>
              <p:cNvPr id="3802" name="Shape 3802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3" name="Shape 3803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807" name="Group 3807"/>
            <p:cNvGrpSpPr/>
            <p:nvPr/>
          </p:nvGrpSpPr>
          <p:grpSpPr>
            <a:xfrm>
              <a:off x="37395" y="320094"/>
              <a:ext cx="359708" cy="100357"/>
              <a:chOff x="0" y="0"/>
              <a:chExt cx="359707" cy="100355"/>
            </a:xfrm>
          </p:grpSpPr>
          <p:sp>
            <p:nvSpPr>
              <p:cNvPr id="3805" name="Shape 3805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6" name="Shape 3806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810" name="Group 3810"/>
            <p:cNvGrpSpPr/>
            <p:nvPr/>
          </p:nvGrpSpPr>
          <p:grpSpPr>
            <a:xfrm>
              <a:off x="37395" y="457597"/>
              <a:ext cx="359708" cy="100357"/>
              <a:chOff x="0" y="0"/>
              <a:chExt cx="359707" cy="100355"/>
            </a:xfrm>
          </p:grpSpPr>
          <p:sp>
            <p:nvSpPr>
              <p:cNvPr id="3808" name="Shape 3808"/>
              <p:cNvSpPr/>
              <p:nvPr/>
            </p:nvSpPr>
            <p:spPr>
              <a:xfrm>
                <a:off x="55549" y="27479"/>
                <a:ext cx="304159" cy="45398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9" name="Shape 3809"/>
              <p:cNvSpPr/>
              <p:nvPr/>
            </p:nvSpPr>
            <p:spPr>
              <a:xfrm>
                <a:off x="-1" y="0"/>
                <a:ext cx="100368" cy="10035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819" name="Group 3819"/>
          <p:cNvGrpSpPr/>
          <p:nvPr/>
        </p:nvGrpSpPr>
        <p:grpSpPr>
          <a:xfrm>
            <a:off x="1894109" y="4033061"/>
            <a:ext cx="434498" cy="692231"/>
            <a:chOff x="0" y="0"/>
            <a:chExt cx="434497" cy="692230"/>
          </a:xfrm>
        </p:grpSpPr>
        <p:grpSp>
          <p:nvGrpSpPr>
            <p:cNvPr id="3815" name="Group 3815"/>
            <p:cNvGrpSpPr/>
            <p:nvPr/>
          </p:nvGrpSpPr>
          <p:grpSpPr>
            <a:xfrm>
              <a:off x="0" y="-1"/>
              <a:ext cx="434499" cy="692232"/>
              <a:chOff x="0" y="0"/>
              <a:chExt cx="434498" cy="692230"/>
            </a:xfrm>
          </p:grpSpPr>
          <p:sp>
            <p:nvSpPr>
              <p:cNvPr id="3812" name="Shape 3812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3" name="Shape 3813"/>
              <p:cNvSpPr/>
              <p:nvPr/>
            </p:nvSpPr>
            <p:spPr>
              <a:xfrm>
                <a:off x="362080" y="619812"/>
                <a:ext cx="72419" cy="724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4" name="Shape 3814"/>
              <p:cNvSpPr/>
              <p:nvPr/>
            </p:nvSpPr>
            <p:spPr>
              <a:xfrm>
                <a:off x="0" y="-1"/>
                <a:ext cx="434498" cy="692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818" name="Group 3818"/>
            <p:cNvGrpSpPr/>
            <p:nvPr/>
          </p:nvGrpSpPr>
          <p:grpSpPr>
            <a:xfrm>
              <a:off x="31639" y="40343"/>
              <a:ext cx="359708" cy="100367"/>
              <a:chOff x="0" y="0"/>
              <a:chExt cx="359707" cy="100366"/>
            </a:xfrm>
          </p:grpSpPr>
          <p:sp>
            <p:nvSpPr>
              <p:cNvPr id="3816" name="Shape 3816"/>
              <p:cNvSpPr/>
              <p:nvPr/>
            </p:nvSpPr>
            <p:spPr>
              <a:xfrm>
                <a:off x="55549" y="27481"/>
                <a:ext cx="304159" cy="45403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7" name="Shape 3817"/>
              <p:cNvSpPr/>
              <p:nvPr/>
            </p:nvSpPr>
            <p:spPr>
              <a:xfrm>
                <a:off x="-1" y="-1"/>
                <a:ext cx="100368" cy="100368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822" name="Group 3822"/>
          <p:cNvGrpSpPr/>
          <p:nvPr/>
        </p:nvGrpSpPr>
        <p:grpSpPr>
          <a:xfrm>
            <a:off x="3705076" y="2820323"/>
            <a:ext cx="359708" cy="100357"/>
            <a:chOff x="0" y="0"/>
            <a:chExt cx="359707" cy="100355"/>
          </a:xfrm>
        </p:grpSpPr>
        <p:sp>
          <p:nvSpPr>
            <p:cNvPr id="3820" name="Shape 3820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25" name="Group 3825"/>
          <p:cNvGrpSpPr/>
          <p:nvPr/>
        </p:nvGrpSpPr>
        <p:grpSpPr>
          <a:xfrm>
            <a:off x="5296558" y="2801691"/>
            <a:ext cx="359709" cy="100356"/>
            <a:chOff x="0" y="0"/>
            <a:chExt cx="359707" cy="100355"/>
          </a:xfrm>
        </p:grpSpPr>
        <p:sp>
          <p:nvSpPr>
            <p:cNvPr id="3823" name="Shape 3823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28" name="Group 3828"/>
          <p:cNvGrpSpPr/>
          <p:nvPr/>
        </p:nvGrpSpPr>
        <p:grpSpPr>
          <a:xfrm>
            <a:off x="5296215" y="2943881"/>
            <a:ext cx="359708" cy="100357"/>
            <a:chOff x="0" y="0"/>
            <a:chExt cx="359707" cy="100355"/>
          </a:xfrm>
        </p:grpSpPr>
        <p:sp>
          <p:nvSpPr>
            <p:cNvPr id="3826" name="Shape 3826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31" name="Group 3831"/>
          <p:cNvGrpSpPr/>
          <p:nvPr/>
        </p:nvGrpSpPr>
        <p:grpSpPr>
          <a:xfrm>
            <a:off x="5296215" y="3081384"/>
            <a:ext cx="359708" cy="100357"/>
            <a:chOff x="0" y="0"/>
            <a:chExt cx="359707" cy="100355"/>
          </a:xfrm>
        </p:grpSpPr>
        <p:sp>
          <p:nvSpPr>
            <p:cNvPr id="3829" name="Shape 3829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34" name="Group 3834"/>
          <p:cNvGrpSpPr/>
          <p:nvPr/>
        </p:nvGrpSpPr>
        <p:grpSpPr>
          <a:xfrm>
            <a:off x="3705076" y="2966273"/>
            <a:ext cx="359708" cy="100357"/>
            <a:chOff x="0" y="0"/>
            <a:chExt cx="359707" cy="100355"/>
          </a:xfrm>
        </p:grpSpPr>
        <p:sp>
          <p:nvSpPr>
            <p:cNvPr id="3832" name="Shape 3832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33" name="Shape 3833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835" name="Shape 3835"/>
          <p:cNvSpPr/>
          <p:nvPr/>
        </p:nvSpPr>
        <p:spPr>
          <a:xfrm>
            <a:off x="995296" y="1997688"/>
            <a:ext cx="798475" cy="26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3836" name="Shape 3836"/>
          <p:cNvSpPr/>
          <p:nvPr/>
        </p:nvSpPr>
        <p:spPr>
          <a:xfrm>
            <a:off x="995296" y="3664668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sp>
        <p:nvSpPr>
          <p:cNvPr id="3837" name="Shape 3837"/>
          <p:cNvSpPr/>
          <p:nvPr/>
        </p:nvSpPr>
        <p:spPr>
          <a:xfrm>
            <a:off x="3548331" y="5058638"/>
            <a:ext cx="616663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3838" name="Shape 3838"/>
          <p:cNvSpPr/>
          <p:nvPr/>
        </p:nvSpPr>
        <p:spPr>
          <a:xfrm>
            <a:off x="5267652" y="5058638"/>
            <a:ext cx="769139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0523 -0.004633" pathEditMode="relative">
                                      <p:cBhvr>
                                        <p:cTn id="6" dur="2000" fill="hold"/>
                                        <p:tgtEl>
                                          <p:spTgt spid="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xit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52948 -0.003484" pathEditMode="relative">
                                      <p:cBhvr>
                                        <p:cTn id="18" dur="2000" fill="hold"/>
                                        <p:tgtEl>
                                          <p:spTgt spid="3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" grpId="3" animBg="1" advAuto="0"/>
      <p:bldP spid="3822" grpId="2" animBg="1" advAuto="0"/>
      <p:bldP spid="3825" grpId="6" animBg="1" advAuto="0"/>
      <p:bldP spid="3828" grpId="7" animBg="1" advAuto="0"/>
      <p:bldP spid="3831" grpId="8" animBg="1" advAuto="0"/>
      <p:bldP spid="3834" grpId="5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3" name="Group 3843"/>
          <p:cNvGrpSpPr/>
          <p:nvPr/>
        </p:nvGrpSpPr>
        <p:grpSpPr>
          <a:xfrm>
            <a:off x="406536" y="1515195"/>
            <a:ext cx="1972268" cy="3576772"/>
            <a:chOff x="0" y="0"/>
            <a:chExt cx="1972266" cy="3576770"/>
          </a:xfrm>
        </p:grpSpPr>
        <p:sp>
          <p:nvSpPr>
            <p:cNvPr id="3840" name="Shape 384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41" name="Shape 3841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42" name="Shape 3842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844" name="Shape 38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</a:t>
            </a:r>
            <a:r>
              <a:rPr i="1"/>
              <a:t>Build</a:t>
            </a:r>
            <a:r>
              <a:rPr b="1" i="1"/>
              <a:t> &amp; </a:t>
            </a:r>
            <a:r>
              <a:rPr b="1" i="1" u="sng"/>
              <a:t>Probe</a:t>
            </a:r>
          </a:p>
        </p:txBody>
      </p:sp>
      <p:sp>
        <p:nvSpPr>
          <p:cNvPr id="3845" name="Shape 3845"/>
          <p:cNvSpPr/>
          <p:nvPr/>
        </p:nvSpPr>
        <p:spPr>
          <a:xfrm>
            <a:off x="3375940" y="2425045"/>
            <a:ext cx="2998162" cy="2647539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/>
          </a:gradFill>
          <a:ln>
            <a:solidFill>
              <a:srgbClr val="A1A1A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849" name="Group 3849"/>
          <p:cNvGrpSpPr/>
          <p:nvPr/>
        </p:nvGrpSpPr>
        <p:grpSpPr>
          <a:xfrm>
            <a:off x="3551387" y="2718965"/>
            <a:ext cx="2358934" cy="549885"/>
            <a:chOff x="0" y="0"/>
            <a:chExt cx="2358932" cy="549884"/>
          </a:xfrm>
        </p:grpSpPr>
        <p:sp>
          <p:nvSpPr>
            <p:cNvPr id="3846" name="Shape 3846"/>
            <p:cNvSpPr/>
            <p:nvPr/>
          </p:nvSpPr>
          <p:spPr>
            <a:xfrm>
              <a:off x="-1" y="2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47" name="Shape 3847"/>
            <p:cNvSpPr/>
            <p:nvPr/>
          </p:nvSpPr>
          <p:spPr>
            <a:xfrm>
              <a:off x="786310" y="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48" name="Shape 3848"/>
            <p:cNvSpPr/>
            <p:nvPr/>
          </p:nvSpPr>
          <p:spPr>
            <a:xfrm>
              <a:off x="1572621" y="-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850" name="Shape 3850"/>
          <p:cNvSpPr/>
          <p:nvPr/>
        </p:nvSpPr>
        <p:spPr>
          <a:xfrm>
            <a:off x="3804935" y="2451740"/>
            <a:ext cx="1755243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Hash Table (B-2) Buffers</a:t>
            </a:r>
          </a:p>
        </p:txBody>
      </p:sp>
      <p:grpSp>
        <p:nvGrpSpPr>
          <p:cNvPr id="3853" name="Group 3853"/>
          <p:cNvGrpSpPr/>
          <p:nvPr/>
        </p:nvGrpSpPr>
        <p:grpSpPr>
          <a:xfrm>
            <a:off x="3452659" y="3470378"/>
            <a:ext cx="983768" cy="1506694"/>
            <a:chOff x="0" y="0"/>
            <a:chExt cx="983766" cy="1506693"/>
          </a:xfrm>
        </p:grpSpPr>
        <p:sp>
          <p:nvSpPr>
            <p:cNvPr id="3851" name="Shape 3851"/>
            <p:cNvSpPr/>
            <p:nvPr/>
          </p:nvSpPr>
          <p:spPr>
            <a:xfrm>
              <a:off x="0" y="244271"/>
              <a:ext cx="983767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52" name="Shape 3852"/>
            <p:cNvSpPr/>
            <p:nvPr/>
          </p:nvSpPr>
          <p:spPr>
            <a:xfrm>
              <a:off x="0" y="-1"/>
              <a:ext cx="98376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856" name="Group 3856"/>
          <p:cNvGrpSpPr/>
          <p:nvPr/>
        </p:nvGrpSpPr>
        <p:grpSpPr>
          <a:xfrm>
            <a:off x="4972465" y="3470378"/>
            <a:ext cx="1318368" cy="1506694"/>
            <a:chOff x="0" y="0"/>
            <a:chExt cx="1318366" cy="1506693"/>
          </a:xfrm>
        </p:grpSpPr>
        <p:sp>
          <p:nvSpPr>
            <p:cNvPr id="3854" name="Shape 3854"/>
            <p:cNvSpPr/>
            <p:nvPr/>
          </p:nvSpPr>
          <p:spPr>
            <a:xfrm>
              <a:off x="0" y="244271"/>
              <a:ext cx="1318365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55" name="Shape 3855"/>
            <p:cNvSpPr/>
            <p:nvPr/>
          </p:nvSpPr>
          <p:spPr>
            <a:xfrm>
              <a:off x="1" y="-1"/>
              <a:ext cx="1318366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859" name="Group 3859"/>
          <p:cNvGrpSpPr/>
          <p:nvPr/>
        </p:nvGrpSpPr>
        <p:grpSpPr>
          <a:xfrm>
            <a:off x="4487260" y="3303582"/>
            <a:ext cx="429855" cy="1537895"/>
            <a:chOff x="0" y="0"/>
            <a:chExt cx="429853" cy="1537894"/>
          </a:xfrm>
        </p:grpSpPr>
        <p:sp>
          <p:nvSpPr>
            <p:cNvPr id="3857" name="Shape 3857"/>
            <p:cNvSpPr/>
            <p:nvPr/>
          </p:nvSpPr>
          <p:spPr>
            <a:xfrm rot="16200000">
              <a:off x="-526746" y="526749"/>
              <a:ext cx="1483346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58" name="Shape 3858"/>
            <p:cNvSpPr/>
            <p:nvPr/>
          </p:nvSpPr>
          <p:spPr>
            <a:xfrm rot="16200000">
              <a:off x="-569815" y="611771"/>
              <a:ext cx="1537895" cy="31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New Hash Fn.</a:t>
              </a:r>
            </a:p>
          </p:txBody>
        </p:sp>
      </p:grpSp>
      <p:grpSp>
        <p:nvGrpSpPr>
          <p:cNvPr id="3876" name="Group 3876"/>
          <p:cNvGrpSpPr/>
          <p:nvPr/>
        </p:nvGrpSpPr>
        <p:grpSpPr>
          <a:xfrm>
            <a:off x="478150" y="4024252"/>
            <a:ext cx="437869" cy="697598"/>
            <a:chOff x="0" y="0"/>
            <a:chExt cx="437867" cy="697597"/>
          </a:xfrm>
        </p:grpSpPr>
        <p:grpSp>
          <p:nvGrpSpPr>
            <p:cNvPr id="3863" name="Group 3863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3860" name="Shape 3860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1" name="Shape 3861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2" name="Shape 3862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866" name="Group 3866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3864" name="Shape 3864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5" name="Shape 3865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869" name="Group 3869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3867" name="Shape 3867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8" name="Shape 3868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872" name="Group 3872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3870" name="Shape 3870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71" name="Shape 3871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875" name="Group 3875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3873" name="Shape 3873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74" name="Shape 3874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884" name="Group 3884"/>
          <p:cNvGrpSpPr/>
          <p:nvPr/>
        </p:nvGrpSpPr>
        <p:grpSpPr>
          <a:xfrm>
            <a:off x="945762" y="4027215"/>
            <a:ext cx="437869" cy="697599"/>
            <a:chOff x="0" y="0"/>
            <a:chExt cx="437867" cy="697598"/>
          </a:xfrm>
        </p:grpSpPr>
        <p:grpSp>
          <p:nvGrpSpPr>
            <p:cNvPr id="3880" name="Group 3880"/>
            <p:cNvGrpSpPr/>
            <p:nvPr/>
          </p:nvGrpSpPr>
          <p:grpSpPr>
            <a:xfrm>
              <a:off x="-1" y="-1"/>
              <a:ext cx="437869" cy="697600"/>
              <a:chOff x="0" y="0"/>
              <a:chExt cx="437867" cy="697598"/>
            </a:xfrm>
          </p:grpSpPr>
          <p:sp>
            <p:nvSpPr>
              <p:cNvPr id="3877" name="Shape 3877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78" name="Shape 3878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79" name="Shape 3879"/>
              <p:cNvSpPr/>
              <p:nvPr/>
            </p:nvSpPr>
            <p:spPr>
              <a:xfrm>
                <a:off x="-1" y="-1"/>
                <a:ext cx="437869" cy="697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883" name="Group 3883"/>
            <p:cNvGrpSpPr/>
            <p:nvPr/>
          </p:nvGrpSpPr>
          <p:grpSpPr>
            <a:xfrm>
              <a:off x="35261" y="49143"/>
              <a:ext cx="362497" cy="101145"/>
              <a:chOff x="0" y="0"/>
              <a:chExt cx="362496" cy="101144"/>
            </a:xfrm>
          </p:grpSpPr>
          <p:sp>
            <p:nvSpPr>
              <p:cNvPr id="3881" name="Shape 3881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82" name="Shape 3882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887" name="Group 3887"/>
          <p:cNvGrpSpPr/>
          <p:nvPr/>
        </p:nvGrpSpPr>
        <p:grpSpPr>
          <a:xfrm>
            <a:off x="3705076" y="2820323"/>
            <a:ext cx="359708" cy="100357"/>
            <a:chOff x="0" y="0"/>
            <a:chExt cx="359707" cy="100355"/>
          </a:xfrm>
        </p:grpSpPr>
        <p:sp>
          <p:nvSpPr>
            <p:cNvPr id="3885" name="Shape 3885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86" name="Shape 3886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90" name="Group 3890"/>
          <p:cNvGrpSpPr/>
          <p:nvPr/>
        </p:nvGrpSpPr>
        <p:grpSpPr>
          <a:xfrm>
            <a:off x="5296558" y="2801691"/>
            <a:ext cx="359709" cy="100356"/>
            <a:chOff x="0" y="0"/>
            <a:chExt cx="359707" cy="100355"/>
          </a:xfrm>
        </p:grpSpPr>
        <p:sp>
          <p:nvSpPr>
            <p:cNvPr id="3888" name="Shape 3888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89" name="Shape 3889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93" name="Group 3893"/>
          <p:cNvGrpSpPr/>
          <p:nvPr/>
        </p:nvGrpSpPr>
        <p:grpSpPr>
          <a:xfrm>
            <a:off x="5296215" y="2943881"/>
            <a:ext cx="359708" cy="100357"/>
            <a:chOff x="0" y="0"/>
            <a:chExt cx="359707" cy="100355"/>
          </a:xfrm>
        </p:grpSpPr>
        <p:sp>
          <p:nvSpPr>
            <p:cNvPr id="3891" name="Shape 3891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92" name="Shape 3892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96" name="Group 3896"/>
          <p:cNvGrpSpPr/>
          <p:nvPr/>
        </p:nvGrpSpPr>
        <p:grpSpPr>
          <a:xfrm>
            <a:off x="5296215" y="3081384"/>
            <a:ext cx="359708" cy="100357"/>
            <a:chOff x="0" y="0"/>
            <a:chExt cx="359707" cy="100355"/>
          </a:xfrm>
        </p:grpSpPr>
        <p:sp>
          <p:nvSpPr>
            <p:cNvPr id="3894" name="Shape 3894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95" name="Shape 3895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99" name="Group 3899"/>
          <p:cNvGrpSpPr/>
          <p:nvPr/>
        </p:nvGrpSpPr>
        <p:grpSpPr>
          <a:xfrm>
            <a:off x="3705076" y="2966273"/>
            <a:ext cx="359708" cy="100357"/>
            <a:chOff x="0" y="0"/>
            <a:chExt cx="359707" cy="100355"/>
          </a:xfrm>
        </p:grpSpPr>
        <p:sp>
          <p:nvSpPr>
            <p:cNvPr id="3897" name="Shape 3897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98" name="Shape 3898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903" name="Group 3903"/>
          <p:cNvGrpSpPr/>
          <p:nvPr/>
        </p:nvGrpSpPr>
        <p:grpSpPr>
          <a:xfrm>
            <a:off x="5042122" y="3805594"/>
            <a:ext cx="1183379" cy="1076649"/>
            <a:chOff x="0" y="0"/>
            <a:chExt cx="1183377" cy="1076648"/>
          </a:xfrm>
        </p:grpSpPr>
        <p:sp>
          <p:nvSpPr>
            <p:cNvPr id="3900" name="Shape 3900"/>
            <p:cNvSpPr/>
            <p:nvPr/>
          </p:nvSpPr>
          <p:spPr>
            <a:xfrm>
              <a:off x="0" y="-1"/>
              <a:ext cx="1183378" cy="107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325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01" name="Shape 3901"/>
            <p:cNvSpPr/>
            <p:nvPr/>
          </p:nvSpPr>
          <p:spPr>
            <a:xfrm>
              <a:off x="1003933" y="897202"/>
              <a:ext cx="179445" cy="179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02" name="Shape 3902"/>
            <p:cNvSpPr/>
            <p:nvPr/>
          </p:nvSpPr>
          <p:spPr>
            <a:xfrm>
              <a:off x="0" y="-1"/>
              <a:ext cx="1183378" cy="107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25" y="21600"/>
                  </a:moveTo>
                  <a:lnTo>
                    <a:pt x="18980" y="18720"/>
                  </a:lnTo>
                  <a:lnTo>
                    <a:pt x="21600" y="18000"/>
                  </a:lnTo>
                  <a:lnTo>
                    <a:pt x="18325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910" name="Group 3910"/>
          <p:cNvGrpSpPr/>
          <p:nvPr/>
        </p:nvGrpSpPr>
        <p:grpSpPr>
          <a:xfrm>
            <a:off x="5178464" y="3863218"/>
            <a:ext cx="862915" cy="144693"/>
            <a:chOff x="0" y="0"/>
            <a:chExt cx="862913" cy="144692"/>
          </a:xfrm>
        </p:grpSpPr>
        <p:grpSp>
          <p:nvGrpSpPr>
            <p:cNvPr id="3906" name="Group 3906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904" name="Shape 3904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05" name="Shape 3905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909" name="Group 3909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907" name="Shape 3907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917" name="Group 3917"/>
          <p:cNvGrpSpPr/>
          <p:nvPr/>
        </p:nvGrpSpPr>
        <p:grpSpPr>
          <a:xfrm>
            <a:off x="5178464" y="4068205"/>
            <a:ext cx="862915" cy="144693"/>
            <a:chOff x="0" y="0"/>
            <a:chExt cx="862913" cy="144692"/>
          </a:xfrm>
        </p:grpSpPr>
        <p:grpSp>
          <p:nvGrpSpPr>
            <p:cNvPr id="3913" name="Group 3913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911" name="Shape 3911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12" name="Shape 3912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916" name="Group 3916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914" name="Shape 3914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15" name="Shape 3915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924" name="Group 3924"/>
          <p:cNvGrpSpPr/>
          <p:nvPr/>
        </p:nvGrpSpPr>
        <p:grpSpPr>
          <a:xfrm>
            <a:off x="5178464" y="4291807"/>
            <a:ext cx="862915" cy="144693"/>
            <a:chOff x="0" y="0"/>
            <a:chExt cx="862913" cy="144692"/>
          </a:xfrm>
        </p:grpSpPr>
        <p:grpSp>
          <p:nvGrpSpPr>
            <p:cNvPr id="3920" name="Group 3920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918" name="Shape 3918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19" name="Shape 3919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923" name="Group 3923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921" name="Shape 3921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22" name="Shape 3922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932" name="Group 3932"/>
          <p:cNvGrpSpPr/>
          <p:nvPr/>
        </p:nvGrpSpPr>
        <p:grpSpPr>
          <a:xfrm>
            <a:off x="3558973" y="3757793"/>
            <a:ext cx="732331" cy="1166730"/>
            <a:chOff x="0" y="0"/>
            <a:chExt cx="732330" cy="1166728"/>
          </a:xfrm>
        </p:grpSpPr>
        <p:grpSp>
          <p:nvGrpSpPr>
            <p:cNvPr id="3928" name="Group 3928"/>
            <p:cNvGrpSpPr/>
            <p:nvPr/>
          </p:nvGrpSpPr>
          <p:grpSpPr>
            <a:xfrm>
              <a:off x="-1" y="0"/>
              <a:ext cx="732332" cy="1166729"/>
              <a:chOff x="0" y="0"/>
              <a:chExt cx="732330" cy="1166728"/>
            </a:xfrm>
          </p:grpSpPr>
          <p:sp>
            <p:nvSpPr>
              <p:cNvPr id="3925" name="Shape 3925"/>
              <p:cNvSpPr/>
              <p:nvPr/>
            </p:nvSpPr>
            <p:spPr>
              <a:xfrm>
                <a:off x="-1" y="0"/>
                <a:ext cx="732332" cy="1166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26" name="Shape 3926"/>
              <p:cNvSpPr/>
              <p:nvPr/>
            </p:nvSpPr>
            <p:spPr>
              <a:xfrm>
                <a:off x="610273" y="1044671"/>
                <a:ext cx="122058" cy="122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27" name="Shape 3927"/>
              <p:cNvSpPr/>
              <p:nvPr/>
            </p:nvSpPr>
            <p:spPr>
              <a:xfrm>
                <a:off x="-1" y="0"/>
                <a:ext cx="732332" cy="1166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931" name="Group 3931"/>
            <p:cNvGrpSpPr/>
            <p:nvPr/>
          </p:nvGrpSpPr>
          <p:grpSpPr>
            <a:xfrm>
              <a:off x="58974" y="82192"/>
              <a:ext cx="606274" cy="169163"/>
              <a:chOff x="0" y="0"/>
              <a:chExt cx="606273" cy="169161"/>
            </a:xfrm>
          </p:grpSpPr>
          <p:sp>
            <p:nvSpPr>
              <p:cNvPr id="3929" name="Shape 3929"/>
              <p:cNvSpPr/>
              <p:nvPr/>
            </p:nvSpPr>
            <p:spPr>
              <a:xfrm>
                <a:off x="93626" y="46319"/>
                <a:ext cx="512648" cy="7652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30" name="Shape 3930"/>
              <p:cNvSpPr/>
              <p:nvPr/>
            </p:nvSpPr>
            <p:spPr>
              <a:xfrm>
                <a:off x="-1" y="0"/>
                <a:ext cx="169163" cy="169162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933" name="Shape 3933"/>
          <p:cNvSpPr/>
          <p:nvPr/>
        </p:nvSpPr>
        <p:spPr>
          <a:xfrm flipV="1">
            <a:off x="3967897" y="3039152"/>
            <a:ext cx="1290652" cy="847154"/>
          </a:xfrm>
          <a:prstGeom prst="line">
            <a:avLst/>
          </a:pr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934" name="Shape 3934"/>
          <p:cNvSpPr/>
          <p:nvPr/>
        </p:nvSpPr>
        <p:spPr>
          <a:xfrm>
            <a:off x="995296" y="1997688"/>
            <a:ext cx="798475" cy="26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3935" name="Shape 3935"/>
          <p:cNvSpPr/>
          <p:nvPr/>
        </p:nvSpPr>
        <p:spPr>
          <a:xfrm>
            <a:off x="995296" y="3664668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sp>
        <p:nvSpPr>
          <p:cNvPr id="3936" name="Shape 3936"/>
          <p:cNvSpPr/>
          <p:nvPr/>
        </p:nvSpPr>
        <p:spPr>
          <a:xfrm>
            <a:off x="3548331" y="5058638"/>
            <a:ext cx="616663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3937" name="Shape 3937"/>
          <p:cNvSpPr/>
          <p:nvPr/>
        </p:nvSpPr>
        <p:spPr>
          <a:xfrm>
            <a:off x="5267652" y="5058638"/>
            <a:ext cx="769139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03301 -0.003927" pathEditMode="relative">
                                      <p:cBhvr>
                                        <p:cTn id="6" dur="2000" fill="hold"/>
                                        <p:tgtEl>
                                          <p:spTgt spid="3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" dur="500" fill="hold"/>
                                        <p:tgtEl>
                                          <p:spTgt spid="3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4" grpId="3" animBg="1" advAuto="0"/>
      <p:bldP spid="3910" grpId="5" animBg="1" advAuto="0"/>
      <p:bldP spid="3917" grpId="6" animBg="1" advAuto="0"/>
      <p:bldP spid="3924" grpId="7" animBg="1" advAuto="0"/>
      <p:bldP spid="3932" grpId="2" animBg="1" advAuto="0"/>
      <p:bldP spid="3933" grpId="4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2" name="Group 3942"/>
          <p:cNvGrpSpPr/>
          <p:nvPr/>
        </p:nvGrpSpPr>
        <p:grpSpPr>
          <a:xfrm>
            <a:off x="406536" y="1515195"/>
            <a:ext cx="1972268" cy="3576772"/>
            <a:chOff x="0" y="0"/>
            <a:chExt cx="1972266" cy="3576770"/>
          </a:xfrm>
        </p:grpSpPr>
        <p:sp>
          <p:nvSpPr>
            <p:cNvPr id="3939" name="Shape 3939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40" name="Shape 3940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41" name="Shape 3941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943" name="Shape 39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</a:t>
            </a:r>
            <a:r>
              <a:rPr i="1"/>
              <a:t>Build</a:t>
            </a:r>
            <a:r>
              <a:rPr b="1" i="1"/>
              <a:t> &amp; </a:t>
            </a:r>
            <a:r>
              <a:rPr b="1" i="1" u="sng"/>
              <a:t>Probe</a:t>
            </a:r>
          </a:p>
        </p:txBody>
      </p:sp>
      <p:sp>
        <p:nvSpPr>
          <p:cNvPr id="3944" name="Shape 3944"/>
          <p:cNvSpPr/>
          <p:nvPr/>
        </p:nvSpPr>
        <p:spPr>
          <a:xfrm>
            <a:off x="3375940" y="2425045"/>
            <a:ext cx="2998162" cy="2647539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/>
          </a:gradFill>
          <a:ln>
            <a:solidFill>
              <a:srgbClr val="A1A1A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948" name="Group 3948"/>
          <p:cNvGrpSpPr/>
          <p:nvPr/>
        </p:nvGrpSpPr>
        <p:grpSpPr>
          <a:xfrm>
            <a:off x="3551387" y="2718965"/>
            <a:ext cx="2358934" cy="549885"/>
            <a:chOff x="0" y="0"/>
            <a:chExt cx="2358932" cy="549884"/>
          </a:xfrm>
        </p:grpSpPr>
        <p:sp>
          <p:nvSpPr>
            <p:cNvPr id="3945" name="Shape 3945"/>
            <p:cNvSpPr/>
            <p:nvPr/>
          </p:nvSpPr>
          <p:spPr>
            <a:xfrm>
              <a:off x="-1" y="2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46" name="Shape 3946"/>
            <p:cNvSpPr/>
            <p:nvPr/>
          </p:nvSpPr>
          <p:spPr>
            <a:xfrm>
              <a:off x="786310" y="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47" name="Shape 3947"/>
            <p:cNvSpPr/>
            <p:nvPr/>
          </p:nvSpPr>
          <p:spPr>
            <a:xfrm>
              <a:off x="1572621" y="-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949" name="Shape 3949"/>
          <p:cNvSpPr/>
          <p:nvPr/>
        </p:nvSpPr>
        <p:spPr>
          <a:xfrm>
            <a:off x="3804935" y="2451740"/>
            <a:ext cx="1755243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Hash Table (B-2) Buffers</a:t>
            </a:r>
          </a:p>
        </p:txBody>
      </p:sp>
      <p:grpSp>
        <p:nvGrpSpPr>
          <p:cNvPr id="3952" name="Group 3952"/>
          <p:cNvGrpSpPr/>
          <p:nvPr/>
        </p:nvGrpSpPr>
        <p:grpSpPr>
          <a:xfrm>
            <a:off x="3452659" y="3470378"/>
            <a:ext cx="983768" cy="1506694"/>
            <a:chOff x="0" y="0"/>
            <a:chExt cx="983766" cy="1506693"/>
          </a:xfrm>
        </p:grpSpPr>
        <p:sp>
          <p:nvSpPr>
            <p:cNvPr id="3950" name="Shape 3950"/>
            <p:cNvSpPr/>
            <p:nvPr/>
          </p:nvSpPr>
          <p:spPr>
            <a:xfrm>
              <a:off x="0" y="244271"/>
              <a:ext cx="983767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51" name="Shape 3951"/>
            <p:cNvSpPr/>
            <p:nvPr/>
          </p:nvSpPr>
          <p:spPr>
            <a:xfrm>
              <a:off x="0" y="-1"/>
              <a:ext cx="98376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955" name="Group 3955"/>
          <p:cNvGrpSpPr/>
          <p:nvPr/>
        </p:nvGrpSpPr>
        <p:grpSpPr>
          <a:xfrm>
            <a:off x="4972465" y="3470378"/>
            <a:ext cx="1318368" cy="1506694"/>
            <a:chOff x="0" y="0"/>
            <a:chExt cx="1318366" cy="1506693"/>
          </a:xfrm>
        </p:grpSpPr>
        <p:sp>
          <p:nvSpPr>
            <p:cNvPr id="3953" name="Shape 3953"/>
            <p:cNvSpPr/>
            <p:nvPr/>
          </p:nvSpPr>
          <p:spPr>
            <a:xfrm>
              <a:off x="0" y="244271"/>
              <a:ext cx="1318365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54" name="Shape 3954"/>
            <p:cNvSpPr/>
            <p:nvPr/>
          </p:nvSpPr>
          <p:spPr>
            <a:xfrm>
              <a:off x="1" y="-1"/>
              <a:ext cx="1318366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3958" name="Group 3958"/>
          <p:cNvGrpSpPr/>
          <p:nvPr/>
        </p:nvGrpSpPr>
        <p:grpSpPr>
          <a:xfrm>
            <a:off x="4487260" y="3303582"/>
            <a:ext cx="429855" cy="1537895"/>
            <a:chOff x="0" y="0"/>
            <a:chExt cx="429853" cy="1537894"/>
          </a:xfrm>
        </p:grpSpPr>
        <p:sp>
          <p:nvSpPr>
            <p:cNvPr id="3956" name="Shape 3956"/>
            <p:cNvSpPr/>
            <p:nvPr/>
          </p:nvSpPr>
          <p:spPr>
            <a:xfrm rot="16200000">
              <a:off x="-526746" y="526749"/>
              <a:ext cx="1483346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7" name="Shape 3957"/>
            <p:cNvSpPr/>
            <p:nvPr/>
          </p:nvSpPr>
          <p:spPr>
            <a:xfrm rot="16200000">
              <a:off x="-569815" y="611771"/>
              <a:ext cx="1537895" cy="31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New Hash Fn.</a:t>
              </a:r>
            </a:p>
          </p:txBody>
        </p:sp>
      </p:grpSp>
      <p:grpSp>
        <p:nvGrpSpPr>
          <p:cNvPr id="3975" name="Group 3975"/>
          <p:cNvGrpSpPr/>
          <p:nvPr/>
        </p:nvGrpSpPr>
        <p:grpSpPr>
          <a:xfrm>
            <a:off x="478150" y="4024252"/>
            <a:ext cx="437869" cy="697598"/>
            <a:chOff x="0" y="0"/>
            <a:chExt cx="437867" cy="697597"/>
          </a:xfrm>
        </p:grpSpPr>
        <p:grpSp>
          <p:nvGrpSpPr>
            <p:cNvPr id="3962" name="Group 3962"/>
            <p:cNvGrpSpPr/>
            <p:nvPr/>
          </p:nvGrpSpPr>
          <p:grpSpPr>
            <a:xfrm>
              <a:off x="-1" y="-1"/>
              <a:ext cx="437869" cy="697599"/>
              <a:chOff x="0" y="0"/>
              <a:chExt cx="437867" cy="697597"/>
            </a:xfrm>
          </p:grpSpPr>
          <p:sp>
            <p:nvSpPr>
              <p:cNvPr id="3959" name="Shape 3959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60" name="Shape 3960"/>
              <p:cNvSpPr/>
              <p:nvPr/>
            </p:nvSpPr>
            <p:spPr>
              <a:xfrm>
                <a:off x="364887" y="624618"/>
                <a:ext cx="72980" cy="72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61" name="Shape 3961"/>
              <p:cNvSpPr/>
              <p:nvPr/>
            </p:nvSpPr>
            <p:spPr>
              <a:xfrm>
                <a:off x="-1" y="-1"/>
                <a:ext cx="437869" cy="697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965" name="Group 3965"/>
            <p:cNvGrpSpPr/>
            <p:nvPr/>
          </p:nvGrpSpPr>
          <p:grpSpPr>
            <a:xfrm>
              <a:off x="38031" y="36165"/>
              <a:ext cx="362497" cy="101145"/>
              <a:chOff x="0" y="0"/>
              <a:chExt cx="362496" cy="101144"/>
            </a:xfrm>
          </p:grpSpPr>
          <p:sp>
            <p:nvSpPr>
              <p:cNvPr id="3963" name="Shape 3963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64" name="Shape 3964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968" name="Group 3968"/>
            <p:cNvGrpSpPr/>
            <p:nvPr/>
          </p:nvGrpSpPr>
          <p:grpSpPr>
            <a:xfrm>
              <a:off x="38031" y="175607"/>
              <a:ext cx="362497" cy="101145"/>
              <a:chOff x="0" y="0"/>
              <a:chExt cx="362496" cy="101144"/>
            </a:xfrm>
          </p:grpSpPr>
          <p:sp>
            <p:nvSpPr>
              <p:cNvPr id="3966" name="Shape 3966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67" name="Shape 3967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971" name="Group 3971"/>
            <p:cNvGrpSpPr/>
            <p:nvPr/>
          </p:nvGrpSpPr>
          <p:grpSpPr>
            <a:xfrm>
              <a:off x="35514" y="324633"/>
              <a:ext cx="362497" cy="101145"/>
              <a:chOff x="0" y="0"/>
              <a:chExt cx="362496" cy="101144"/>
            </a:xfrm>
          </p:grpSpPr>
          <p:sp>
            <p:nvSpPr>
              <p:cNvPr id="3969" name="Shape 3969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70" name="Shape 3970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974" name="Group 3974"/>
            <p:cNvGrpSpPr/>
            <p:nvPr/>
          </p:nvGrpSpPr>
          <p:grpSpPr>
            <a:xfrm>
              <a:off x="33114" y="465585"/>
              <a:ext cx="362497" cy="101145"/>
              <a:chOff x="0" y="0"/>
              <a:chExt cx="362496" cy="101144"/>
            </a:xfrm>
          </p:grpSpPr>
          <p:sp>
            <p:nvSpPr>
              <p:cNvPr id="3972" name="Shape 3972"/>
              <p:cNvSpPr/>
              <p:nvPr/>
            </p:nvSpPr>
            <p:spPr>
              <a:xfrm>
                <a:off x="55980" y="27694"/>
                <a:ext cx="306517" cy="45755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73" name="Shape 3973"/>
              <p:cNvSpPr/>
              <p:nvPr/>
            </p:nvSpPr>
            <p:spPr>
              <a:xfrm>
                <a:off x="-1" y="-1"/>
                <a:ext cx="101146" cy="10114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978" name="Group 3978"/>
          <p:cNvGrpSpPr/>
          <p:nvPr/>
        </p:nvGrpSpPr>
        <p:grpSpPr>
          <a:xfrm>
            <a:off x="3705076" y="2820323"/>
            <a:ext cx="359708" cy="100357"/>
            <a:chOff x="0" y="0"/>
            <a:chExt cx="359707" cy="100355"/>
          </a:xfrm>
        </p:grpSpPr>
        <p:sp>
          <p:nvSpPr>
            <p:cNvPr id="3976" name="Shape 3976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77" name="Shape 3977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981" name="Group 3981"/>
          <p:cNvGrpSpPr/>
          <p:nvPr/>
        </p:nvGrpSpPr>
        <p:grpSpPr>
          <a:xfrm>
            <a:off x="5296558" y="2801691"/>
            <a:ext cx="359709" cy="100356"/>
            <a:chOff x="0" y="0"/>
            <a:chExt cx="359707" cy="100355"/>
          </a:xfrm>
        </p:grpSpPr>
        <p:sp>
          <p:nvSpPr>
            <p:cNvPr id="3979" name="Shape 3979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80" name="Shape 3980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984" name="Group 3984"/>
          <p:cNvGrpSpPr/>
          <p:nvPr/>
        </p:nvGrpSpPr>
        <p:grpSpPr>
          <a:xfrm>
            <a:off x="5296215" y="2943881"/>
            <a:ext cx="359708" cy="100357"/>
            <a:chOff x="0" y="0"/>
            <a:chExt cx="359707" cy="100355"/>
          </a:xfrm>
        </p:grpSpPr>
        <p:sp>
          <p:nvSpPr>
            <p:cNvPr id="3982" name="Shape 3982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83" name="Shape 3983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987" name="Group 3987"/>
          <p:cNvGrpSpPr/>
          <p:nvPr/>
        </p:nvGrpSpPr>
        <p:grpSpPr>
          <a:xfrm>
            <a:off x="5296215" y="3081384"/>
            <a:ext cx="359708" cy="100357"/>
            <a:chOff x="0" y="0"/>
            <a:chExt cx="359707" cy="100355"/>
          </a:xfrm>
        </p:grpSpPr>
        <p:sp>
          <p:nvSpPr>
            <p:cNvPr id="3985" name="Shape 3985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86" name="Shape 3986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990" name="Group 3990"/>
          <p:cNvGrpSpPr/>
          <p:nvPr/>
        </p:nvGrpSpPr>
        <p:grpSpPr>
          <a:xfrm>
            <a:off x="3705076" y="2966273"/>
            <a:ext cx="359708" cy="100357"/>
            <a:chOff x="0" y="0"/>
            <a:chExt cx="359707" cy="100355"/>
          </a:xfrm>
        </p:grpSpPr>
        <p:sp>
          <p:nvSpPr>
            <p:cNvPr id="3988" name="Shape 3988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89" name="Shape 3989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994" name="Group 3994"/>
          <p:cNvGrpSpPr/>
          <p:nvPr/>
        </p:nvGrpSpPr>
        <p:grpSpPr>
          <a:xfrm>
            <a:off x="5042122" y="3805594"/>
            <a:ext cx="1183379" cy="1076649"/>
            <a:chOff x="0" y="0"/>
            <a:chExt cx="1183377" cy="1076648"/>
          </a:xfrm>
        </p:grpSpPr>
        <p:sp>
          <p:nvSpPr>
            <p:cNvPr id="3991" name="Shape 3991"/>
            <p:cNvSpPr/>
            <p:nvPr/>
          </p:nvSpPr>
          <p:spPr>
            <a:xfrm>
              <a:off x="0" y="-1"/>
              <a:ext cx="1183378" cy="107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325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92" name="Shape 3992"/>
            <p:cNvSpPr/>
            <p:nvPr/>
          </p:nvSpPr>
          <p:spPr>
            <a:xfrm>
              <a:off x="1003933" y="897202"/>
              <a:ext cx="179445" cy="179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93" name="Shape 3993"/>
            <p:cNvSpPr/>
            <p:nvPr/>
          </p:nvSpPr>
          <p:spPr>
            <a:xfrm>
              <a:off x="0" y="-1"/>
              <a:ext cx="1183378" cy="107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25" y="21600"/>
                  </a:moveTo>
                  <a:lnTo>
                    <a:pt x="18980" y="18720"/>
                  </a:lnTo>
                  <a:lnTo>
                    <a:pt x="21600" y="18000"/>
                  </a:lnTo>
                  <a:lnTo>
                    <a:pt x="18325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001" name="Group 4001"/>
          <p:cNvGrpSpPr/>
          <p:nvPr/>
        </p:nvGrpSpPr>
        <p:grpSpPr>
          <a:xfrm>
            <a:off x="5178464" y="3863218"/>
            <a:ext cx="862915" cy="144693"/>
            <a:chOff x="0" y="0"/>
            <a:chExt cx="862913" cy="144692"/>
          </a:xfrm>
        </p:grpSpPr>
        <p:grpSp>
          <p:nvGrpSpPr>
            <p:cNvPr id="3997" name="Group 3997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3995" name="Shape 3995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96" name="Shape 3996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000" name="Group 4000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3998" name="Shape 3998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99" name="Shape 3999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08" name="Group 4008"/>
          <p:cNvGrpSpPr/>
          <p:nvPr/>
        </p:nvGrpSpPr>
        <p:grpSpPr>
          <a:xfrm>
            <a:off x="5178464" y="4068205"/>
            <a:ext cx="862915" cy="144693"/>
            <a:chOff x="0" y="0"/>
            <a:chExt cx="862913" cy="144692"/>
          </a:xfrm>
        </p:grpSpPr>
        <p:grpSp>
          <p:nvGrpSpPr>
            <p:cNvPr id="4004" name="Group 4004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4002" name="Shape 4002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03" name="Shape 4003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007" name="Group 4007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4005" name="Shape 4005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06" name="Shape 4006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15" name="Group 4015"/>
          <p:cNvGrpSpPr/>
          <p:nvPr/>
        </p:nvGrpSpPr>
        <p:grpSpPr>
          <a:xfrm>
            <a:off x="5178464" y="4291807"/>
            <a:ext cx="862915" cy="144693"/>
            <a:chOff x="0" y="0"/>
            <a:chExt cx="862913" cy="144692"/>
          </a:xfrm>
        </p:grpSpPr>
        <p:grpSp>
          <p:nvGrpSpPr>
            <p:cNvPr id="4011" name="Group 4011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4009" name="Shape 4009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10" name="Shape 4010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014" name="Group 4014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4012" name="Shape 4012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13" name="Shape 4013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32" name="Group 4032"/>
          <p:cNvGrpSpPr/>
          <p:nvPr/>
        </p:nvGrpSpPr>
        <p:grpSpPr>
          <a:xfrm>
            <a:off x="3580381" y="3760170"/>
            <a:ext cx="738787" cy="1177013"/>
            <a:chOff x="0" y="0"/>
            <a:chExt cx="738786" cy="1177011"/>
          </a:xfrm>
        </p:grpSpPr>
        <p:grpSp>
          <p:nvGrpSpPr>
            <p:cNvPr id="4019" name="Group 4019"/>
            <p:cNvGrpSpPr/>
            <p:nvPr/>
          </p:nvGrpSpPr>
          <p:grpSpPr>
            <a:xfrm>
              <a:off x="-1" y="0"/>
              <a:ext cx="738788" cy="1177012"/>
              <a:chOff x="0" y="0"/>
              <a:chExt cx="738786" cy="1177011"/>
            </a:xfrm>
          </p:grpSpPr>
          <p:sp>
            <p:nvSpPr>
              <p:cNvPr id="4016" name="Shape 4016"/>
              <p:cNvSpPr/>
              <p:nvPr/>
            </p:nvSpPr>
            <p:spPr>
              <a:xfrm>
                <a:off x="-1" y="0"/>
                <a:ext cx="738788" cy="117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17" name="Shape 4017"/>
              <p:cNvSpPr/>
              <p:nvPr/>
            </p:nvSpPr>
            <p:spPr>
              <a:xfrm>
                <a:off x="615653" y="1053878"/>
                <a:ext cx="123134" cy="123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18" name="Shape 4018"/>
              <p:cNvSpPr/>
              <p:nvPr/>
            </p:nvSpPr>
            <p:spPr>
              <a:xfrm>
                <a:off x="-1" y="0"/>
                <a:ext cx="738788" cy="117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022" name="Group 4022"/>
            <p:cNvGrpSpPr/>
            <p:nvPr/>
          </p:nvGrpSpPr>
          <p:grpSpPr>
            <a:xfrm>
              <a:off x="64167" y="61019"/>
              <a:ext cx="611619" cy="170655"/>
              <a:chOff x="0" y="0"/>
              <a:chExt cx="611617" cy="170653"/>
            </a:xfrm>
          </p:grpSpPr>
          <p:sp>
            <p:nvSpPr>
              <p:cNvPr id="4020" name="Shape 4020"/>
              <p:cNvSpPr/>
              <p:nvPr/>
            </p:nvSpPr>
            <p:spPr>
              <a:xfrm>
                <a:off x="94451" y="46727"/>
                <a:ext cx="517167" cy="7719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21" name="Shape 4021"/>
              <p:cNvSpPr/>
              <p:nvPr/>
            </p:nvSpPr>
            <p:spPr>
              <a:xfrm>
                <a:off x="-1" y="0"/>
                <a:ext cx="170655" cy="17065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025" name="Group 4025"/>
            <p:cNvGrpSpPr/>
            <p:nvPr/>
          </p:nvGrpSpPr>
          <p:grpSpPr>
            <a:xfrm>
              <a:off x="64167" y="296292"/>
              <a:ext cx="611619" cy="170655"/>
              <a:chOff x="0" y="0"/>
              <a:chExt cx="611617" cy="170653"/>
            </a:xfrm>
          </p:grpSpPr>
          <p:sp>
            <p:nvSpPr>
              <p:cNvPr id="4023" name="Shape 4023"/>
              <p:cNvSpPr/>
              <p:nvPr/>
            </p:nvSpPr>
            <p:spPr>
              <a:xfrm>
                <a:off x="94451" y="46727"/>
                <a:ext cx="517167" cy="7719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24" name="Shape 4024"/>
              <p:cNvSpPr/>
              <p:nvPr/>
            </p:nvSpPr>
            <p:spPr>
              <a:xfrm>
                <a:off x="-1" y="0"/>
                <a:ext cx="170655" cy="17065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028" name="Group 4028"/>
            <p:cNvGrpSpPr/>
            <p:nvPr/>
          </p:nvGrpSpPr>
          <p:grpSpPr>
            <a:xfrm>
              <a:off x="59920" y="547734"/>
              <a:ext cx="611619" cy="170655"/>
              <a:chOff x="0" y="0"/>
              <a:chExt cx="611617" cy="170653"/>
            </a:xfrm>
          </p:grpSpPr>
          <p:sp>
            <p:nvSpPr>
              <p:cNvPr id="4026" name="Shape 4026"/>
              <p:cNvSpPr/>
              <p:nvPr/>
            </p:nvSpPr>
            <p:spPr>
              <a:xfrm>
                <a:off x="94451" y="46727"/>
                <a:ext cx="517167" cy="7719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27" name="Shape 4027"/>
              <p:cNvSpPr/>
              <p:nvPr/>
            </p:nvSpPr>
            <p:spPr>
              <a:xfrm>
                <a:off x="-1" y="0"/>
                <a:ext cx="170655" cy="17065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031" name="Group 4031"/>
            <p:cNvGrpSpPr/>
            <p:nvPr/>
          </p:nvGrpSpPr>
          <p:grpSpPr>
            <a:xfrm>
              <a:off x="55871" y="785553"/>
              <a:ext cx="611619" cy="170655"/>
              <a:chOff x="0" y="0"/>
              <a:chExt cx="611617" cy="170653"/>
            </a:xfrm>
          </p:grpSpPr>
          <p:sp>
            <p:nvSpPr>
              <p:cNvPr id="4029" name="Shape 4029"/>
              <p:cNvSpPr/>
              <p:nvPr/>
            </p:nvSpPr>
            <p:spPr>
              <a:xfrm>
                <a:off x="94451" y="46727"/>
                <a:ext cx="517167" cy="7719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30" name="Shape 4030"/>
              <p:cNvSpPr/>
              <p:nvPr/>
            </p:nvSpPr>
            <p:spPr>
              <a:xfrm>
                <a:off x="-1" y="0"/>
                <a:ext cx="170655" cy="17065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033" name="Shape 4033"/>
          <p:cNvSpPr/>
          <p:nvPr/>
        </p:nvSpPr>
        <p:spPr>
          <a:xfrm flipV="1">
            <a:off x="3967897" y="3039152"/>
            <a:ext cx="1290652" cy="847154"/>
          </a:xfrm>
          <a:prstGeom prst="line">
            <a:avLst/>
          </a:pr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4040" name="Group 4040"/>
          <p:cNvGrpSpPr/>
          <p:nvPr/>
        </p:nvGrpSpPr>
        <p:grpSpPr>
          <a:xfrm>
            <a:off x="5178464" y="4502146"/>
            <a:ext cx="862915" cy="144693"/>
            <a:chOff x="0" y="0"/>
            <a:chExt cx="862913" cy="144692"/>
          </a:xfrm>
        </p:grpSpPr>
        <p:grpSp>
          <p:nvGrpSpPr>
            <p:cNvPr id="4036" name="Group 4036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4034" name="Shape 4034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35" name="Shape 4035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039" name="Group 4039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4037" name="Shape 4037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38" name="Shape 4038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47" name="Group 4047"/>
          <p:cNvGrpSpPr/>
          <p:nvPr/>
        </p:nvGrpSpPr>
        <p:grpSpPr>
          <a:xfrm>
            <a:off x="5178464" y="4697864"/>
            <a:ext cx="862915" cy="144693"/>
            <a:chOff x="0" y="0"/>
            <a:chExt cx="862913" cy="144692"/>
          </a:xfrm>
        </p:grpSpPr>
        <p:grpSp>
          <p:nvGrpSpPr>
            <p:cNvPr id="4043" name="Group 4043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4041" name="Shape 4041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42" name="Shape 4042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046" name="Group 4046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4044" name="Shape 4044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45" name="Shape 4045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048" name="Shape 4048"/>
          <p:cNvSpPr/>
          <p:nvPr/>
        </p:nvSpPr>
        <p:spPr>
          <a:xfrm>
            <a:off x="995296" y="1997688"/>
            <a:ext cx="798475" cy="26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4049" name="Shape 4049"/>
          <p:cNvSpPr/>
          <p:nvPr/>
        </p:nvSpPr>
        <p:spPr>
          <a:xfrm>
            <a:off x="995296" y="3664668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sp>
        <p:nvSpPr>
          <p:cNvPr id="4050" name="Shape 4050"/>
          <p:cNvSpPr/>
          <p:nvPr/>
        </p:nvSpPr>
        <p:spPr>
          <a:xfrm>
            <a:off x="3548331" y="5058638"/>
            <a:ext cx="616663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4051" name="Shape 4051"/>
          <p:cNvSpPr/>
          <p:nvPr/>
        </p:nvSpPr>
        <p:spPr>
          <a:xfrm>
            <a:off x="5267652" y="5058638"/>
            <a:ext cx="769139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7625 -0.003470" pathEditMode="relative">
                                      <p:cBhvr>
                                        <p:cTn id="6" dur="2000" fill="hold"/>
                                        <p:tgtEl>
                                          <p:spTgt spid="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" dur="500" fill="hold"/>
                                        <p:tgtEl>
                                          <p:spTgt spid="3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" presetClass="exit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" presetClass="exit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" presetClass="exit" presetSubtype="2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" presetClass="exit" presetSubtype="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" presetClass="exit" presetSubtype="2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" presetClass="exit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5" grpId="3" animBg="1" advAuto="0"/>
      <p:bldP spid="3994" grpId="7" animBg="1" advAuto="0"/>
      <p:bldP spid="4001" grpId="8" animBg="1" advAuto="0"/>
      <p:bldP spid="4008" grpId="9" animBg="1" advAuto="0"/>
      <p:bldP spid="4015" grpId="10" animBg="1" advAuto="0"/>
      <p:bldP spid="4032" grpId="2" animBg="1" advAuto="0"/>
      <p:bldP spid="4033" grpId="4" animBg="1" advAuto="0"/>
      <p:bldP spid="4040" grpId="5" animBg="1" advAuto="0"/>
      <p:bldP spid="4040" grpId="11" animBg="1" advAuto="0"/>
      <p:bldP spid="4047" grpId="6" animBg="1" advAuto="0"/>
      <p:bldP spid="4047" grpId="12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roup 4056"/>
          <p:cNvGrpSpPr/>
          <p:nvPr/>
        </p:nvGrpSpPr>
        <p:grpSpPr>
          <a:xfrm>
            <a:off x="406536" y="1515195"/>
            <a:ext cx="1972268" cy="3576772"/>
            <a:chOff x="0" y="0"/>
            <a:chExt cx="1972266" cy="3576770"/>
          </a:xfrm>
        </p:grpSpPr>
        <p:sp>
          <p:nvSpPr>
            <p:cNvPr id="4053" name="Shape 4053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54" name="Shape 4054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55" name="Shape 4055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057" name="Shape 40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Grace Hash Join:</a:t>
            </a:r>
            <a:r>
              <a:rPr b="1" i="1"/>
              <a:t> </a:t>
            </a:r>
            <a:r>
              <a:rPr i="1"/>
              <a:t>Build </a:t>
            </a:r>
            <a:r>
              <a:rPr b="1" i="1"/>
              <a:t>&amp; </a:t>
            </a:r>
            <a:r>
              <a:rPr b="1" i="1" u="sng"/>
              <a:t>Probe</a:t>
            </a:r>
          </a:p>
        </p:txBody>
      </p:sp>
      <p:sp>
        <p:nvSpPr>
          <p:cNvPr id="4058" name="Shape 4058"/>
          <p:cNvSpPr/>
          <p:nvPr/>
        </p:nvSpPr>
        <p:spPr>
          <a:xfrm>
            <a:off x="3375940" y="2425045"/>
            <a:ext cx="2998162" cy="2647539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/>
          </a:gradFill>
          <a:ln>
            <a:solidFill>
              <a:srgbClr val="A1A1A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062" name="Group 4062"/>
          <p:cNvGrpSpPr/>
          <p:nvPr/>
        </p:nvGrpSpPr>
        <p:grpSpPr>
          <a:xfrm>
            <a:off x="3551387" y="2718965"/>
            <a:ext cx="2358934" cy="549885"/>
            <a:chOff x="0" y="0"/>
            <a:chExt cx="2358932" cy="549884"/>
          </a:xfrm>
        </p:grpSpPr>
        <p:sp>
          <p:nvSpPr>
            <p:cNvPr id="4059" name="Shape 4059"/>
            <p:cNvSpPr/>
            <p:nvPr/>
          </p:nvSpPr>
          <p:spPr>
            <a:xfrm>
              <a:off x="-1" y="2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60" name="Shape 4060"/>
            <p:cNvSpPr/>
            <p:nvPr/>
          </p:nvSpPr>
          <p:spPr>
            <a:xfrm>
              <a:off x="786310" y="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61" name="Shape 4061"/>
            <p:cNvSpPr/>
            <p:nvPr/>
          </p:nvSpPr>
          <p:spPr>
            <a:xfrm>
              <a:off x="1572621" y="-1"/>
              <a:ext cx="786312" cy="549883"/>
            </a:xfrm>
            <a:prstGeom prst="rect">
              <a:avLst/>
            </a:prstGeom>
            <a:gradFill flip="none" rotWithShape="1">
              <a:gsLst>
                <a:gs pos="0">
                  <a:srgbClr val="BCF6A4"/>
                </a:gs>
                <a:gs pos="35000">
                  <a:srgbClr val="D0F8BF"/>
                </a:gs>
                <a:gs pos="100000">
                  <a:srgbClr val="ECFDE5"/>
                </a:gs>
              </a:gsLst>
              <a:lin ang="16200000" scaled="0"/>
            </a:gradFill>
            <a:ln w="9525" cap="flat">
              <a:solidFill>
                <a:srgbClr val="6DAC43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063" name="Shape 4063"/>
          <p:cNvSpPr/>
          <p:nvPr/>
        </p:nvSpPr>
        <p:spPr>
          <a:xfrm>
            <a:off x="3804935" y="2451740"/>
            <a:ext cx="1755243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Hash Table (B-2) Buffers</a:t>
            </a:r>
          </a:p>
        </p:txBody>
      </p:sp>
      <p:grpSp>
        <p:nvGrpSpPr>
          <p:cNvPr id="4066" name="Group 4066"/>
          <p:cNvGrpSpPr/>
          <p:nvPr/>
        </p:nvGrpSpPr>
        <p:grpSpPr>
          <a:xfrm>
            <a:off x="3452659" y="3470378"/>
            <a:ext cx="983768" cy="1506694"/>
            <a:chOff x="0" y="0"/>
            <a:chExt cx="983766" cy="1506693"/>
          </a:xfrm>
        </p:grpSpPr>
        <p:sp>
          <p:nvSpPr>
            <p:cNvPr id="4064" name="Shape 4064"/>
            <p:cNvSpPr/>
            <p:nvPr/>
          </p:nvSpPr>
          <p:spPr>
            <a:xfrm>
              <a:off x="0" y="244271"/>
              <a:ext cx="983767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65" name="Shape 4065"/>
            <p:cNvSpPr/>
            <p:nvPr/>
          </p:nvSpPr>
          <p:spPr>
            <a:xfrm>
              <a:off x="0" y="-1"/>
              <a:ext cx="983767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4069" name="Group 4069"/>
          <p:cNvGrpSpPr/>
          <p:nvPr/>
        </p:nvGrpSpPr>
        <p:grpSpPr>
          <a:xfrm>
            <a:off x="4972465" y="3470378"/>
            <a:ext cx="1318368" cy="1506694"/>
            <a:chOff x="0" y="0"/>
            <a:chExt cx="1318366" cy="1506693"/>
          </a:xfrm>
        </p:grpSpPr>
        <p:sp>
          <p:nvSpPr>
            <p:cNvPr id="4067" name="Shape 4067"/>
            <p:cNvSpPr/>
            <p:nvPr/>
          </p:nvSpPr>
          <p:spPr>
            <a:xfrm>
              <a:off x="0" y="244271"/>
              <a:ext cx="1318365" cy="1262423"/>
            </a:xfrm>
            <a:prstGeom prst="rect">
              <a:avLst/>
            </a:pr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9525" cap="flat">
              <a:solidFill>
                <a:srgbClr val="A1A1A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68" name="Shape 4068"/>
            <p:cNvSpPr/>
            <p:nvPr/>
          </p:nvSpPr>
          <p:spPr>
            <a:xfrm>
              <a:off x="1" y="-1"/>
              <a:ext cx="1318366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t>1 Buffer</a:t>
              </a:r>
            </a:p>
          </p:txBody>
        </p:sp>
      </p:grpSp>
      <p:grpSp>
        <p:nvGrpSpPr>
          <p:cNvPr id="4072" name="Group 4072"/>
          <p:cNvGrpSpPr/>
          <p:nvPr/>
        </p:nvGrpSpPr>
        <p:grpSpPr>
          <a:xfrm>
            <a:off x="4487260" y="3303582"/>
            <a:ext cx="429855" cy="1537895"/>
            <a:chOff x="0" y="0"/>
            <a:chExt cx="429853" cy="1537894"/>
          </a:xfrm>
        </p:grpSpPr>
        <p:sp>
          <p:nvSpPr>
            <p:cNvPr id="4070" name="Shape 4070"/>
            <p:cNvSpPr/>
            <p:nvPr/>
          </p:nvSpPr>
          <p:spPr>
            <a:xfrm rot="16200000">
              <a:off x="-526746" y="526749"/>
              <a:ext cx="1483346" cy="429854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1" name="Shape 4071"/>
            <p:cNvSpPr/>
            <p:nvPr/>
          </p:nvSpPr>
          <p:spPr>
            <a:xfrm rot="16200000">
              <a:off x="-569815" y="611771"/>
              <a:ext cx="1537895" cy="31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New Hash Fn.</a:t>
              </a:r>
            </a:p>
          </p:txBody>
        </p:sp>
      </p:grpSp>
      <p:grpSp>
        <p:nvGrpSpPr>
          <p:cNvPr id="4075" name="Group 4075"/>
          <p:cNvGrpSpPr/>
          <p:nvPr/>
        </p:nvGrpSpPr>
        <p:grpSpPr>
          <a:xfrm>
            <a:off x="3705076" y="2820323"/>
            <a:ext cx="359708" cy="100357"/>
            <a:chOff x="0" y="0"/>
            <a:chExt cx="359707" cy="100355"/>
          </a:xfrm>
        </p:grpSpPr>
        <p:sp>
          <p:nvSpPr>
            <p:cNvPr id="4073" name="Shape 4073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74" name="Shape 4074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078" name="Group 4078"/>
          <p:cNvGrpSpPr/>
          <p:nvPr/>
        </p:nvGrpSpPr>
        <p:grpSpPr>
          <a:xfrm>
            <a:off x="5296558" y="2801691"/>
            <a:ext cx="359709" cy="100356"/>
            <a:chOff x="0" y="0"/>
            <a:chExt cx="359707" cy="100355"/>
          </a:xfrm>
        </p:grpSpPr>
        <p:sp>
          <p:nvSpPr>
            <p:cNvPr id="4076" name="Shape 4076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77" name="Shape 4077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081" name="Group 4081"/>
          <p:cNvGrpSpPr/>
          <p:nvPr/>
        </p:nvGrpSpPr>
        <p:grpSpPr>
          <a:xfrm>
            <a:off x="5296215" y="2943881"/>
            <a:ext cx="359708" cy="100357"/>
            <a:chOff x="0" y="0"/>
            <a:chExt cx="359707" cy="100355"/>
          </a:xfrm>
        </p:grpSpPr>
        <p:sp>
          <p:nvSpPr>
            <p:cNvPr id="4079" name="Shape 4079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80" name="Shape 4080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084" name="Group 4084"/>
          <p:cNvGrpSpPr/>
          <p:nvPr/>
        </p:nvGrpSpPr>
        <p:grpSpPr>
          <a:xfrm>
            <a:off x="5296215" y="3081384"/>
            <a:ext cx="359708" cy="100357"/>
            <a:chOff x="0" y="0"/>
            <a:chExt cx="359707" cy="100355"/>
          </a:xfrm>
        </p:grpSpPr>
        <p:sp>
          <p:nvSpPr>
            <p:cNvPr id="4082" name="Shape 4082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83" name="Shape 4083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087" name="Group 4087"/>
          <p:cNvGrpSpPr/>
          <p:nvPr/>
        </p:nvGrpSpPr>
        <p:grpSpPr>
          <a:xfrm>
            <a:off x="3705076" y="2966273"/>
            <a:ext cx="359708" cy="100357"/>
            <a:chOff x="0" y="0"/>
            <a:chExt cx="359707" cy="100355"/>
          </a:xfrm>
        </p:grpSpPr>
        <p:sp>
          <p:nvSpPr>
            <p:cNvPr id="4085" name="Shape 4085"/>
            <p:cNvSpPr/>
            <p:nvPr/>
          </p:nvSpPr>
          <p:spPr>
            <a:xfrm>
              <a:off x="55549" y="27479"/>
              <a:ext cx="304159" cy="45398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86" name="Shape 4086"/>
            <p:cNvSpPr/>
            <p:nvPr/>
          </p:nvSpPr>
          <p:spPr>
            <a:xfrm>
              <a:off x="0" y="-1"/>
              <a:ext cx="100367" cy="100357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104" name="Group 4104"/>
          <p:cNvGrpSpPr/>
          <p:nvPr/>
        </p:nvGrpSpPr>
        <p:grpSpPr>
          <a:xfrm>
            <a:off x="3580381" y="3760170"/>
            <a:ext cx="738787" cy="1177013"/>
            <a:chOff x="0" y="0"/>
            <a:chExt cx="738786" cy="1177011"/>
          </a:xfrm>
        </p:grpSpPr>
        <p:grpSp>
          <p:nvGrpSpPr>
            <p:cNvPr id="4091" name="Group 4091"/>
            <p:cNvGrpSpPr/>
            <p:nvPr/>
          </p:nvGrpSpPr>
          <p:grpSpPr>
            <a:xfrm>
              <a:off x="-1" y="0"/>
              <a:ext cx="738788" cy="1177012"/>
              <a:chOff x="0" y="0"/>
              <a:chExt cx="738786" cy="1177011"/>
            </a:xfrm>
          </p:grpSpPr>
          <p:sp>
            <p:nvSpPr>
              <p:cNvPr id="4088" name="Shape 4088"/>
              <p:cNvSpPr/>
              <p:nvPr/>
            </p:nvSpPr>
            <p:spPr>
              <a:xfrm>
                <a:off x="-1" y="0"/>
                <a:ext cx="738788" cy="117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89" name="Shape 4089"/>
              <p:cNvSpPr/>
              <p:nvPr/>
            </p:nvSpPr>
            <p:spPr>
              <a:xfrm>
                <a:off x="615653" y="1053878"/>
                <a:ext cx="123134" cy="123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90" name="Shape 4090"/>
              <p:cNvSpPr/>
              <p:nvPr/>
            </p:nvSpPr>
            <p:spPr>
              <a:xfrm>
                <a:off x="-1" y="0"/>
                <a:ext cx="738788" cy="117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094" name="Group 4094"/>
            <p:cNvGrpSpPr/>
            <p:nvPr/>
          </p:nvGrpSpPr>
          <p:grpSpPr>
            <a:xfrm>
              <a:off x="64167" y="61019"/>
              <a:ext cx="611619" cy="170655"/>
              <a:chOff x="0" y="0"/>
              <a:chExt cx="611617" cy="170653"/>
            </a:xfrm>
          </p:grpSpPr>
          <p:sp>
            <p:nvSpPr>
              <p:cNvPr id="4092" name="Shape 4092"/>
              <p:cNvSpPr/>
              <p:nvPr/>
            </p:nvSpPr>
            <p:spPr>
              <a:xfrm>
                <a:off x="94451" y="46727"/>
                <a:ext cx="517167" cy="7719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93" name="Shape 4093"/>
              <p:cNvSpPr/>
              <p:nvPr/>
            </p:nvSpPr>
            <p:spPr>
              <a:xfrm>
                <a:off x="-1" y="0"/>
                <a:ext cx="170655" cy="17065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097" name="Group 4097"/>
            <p:cNvGrpSpPr/>
            <p:nvPr/>
          </p:nvGrpSpPr>
          <p:grpSpPr>
            <a:xfrm>
              <a:off x="64167" y="296292"/>
              <a:ext cx="611619" cy="170655"/>
              <a:chOff x="0" y="0"/>
              <a:chExt cx="611617" cy="170653"/>
            </a:xfrm>
          </p:grpSpPr>
          <p:sp>
            <p:nvSpPr>
              <p:cNvPr id="4095" name="Shape 4095"/>
              <p:cNvSpPr/>
              <p:nvPr/>
            </p:nvSpPr>
            <p:spPr>
              <a:xfrm>
                <a:off x="94451" y="46727"/>
                <a:ext cx="517167" cy="7719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96" name="Shape 4096"/>
              <p:cNvSpPr/>
              <p:nvPr/>
            </p:nvSpPr>
            <p:spPr>
              <a:xfrm>
                <a:off x="-1" y="0"/>
                <a:ext cx="170655" cy="17065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00" name="Group 4100"/>
            <p:cNvGrpSpPr/>
            <p:nvPr/>
          </p:nvGrpSpPr>
          <p:grpSpPr>
            <a:xfrm>
              <a:off x="59920" y="547734"/>
              <a:ext cx="611619" cy="170655"/>
              <a:chOff x="0" y="0"/>
              <a:chExt cx="611617" cy="170653"/>
            </a:xfrm>
          </p:grpSpPr>
          <p:sp>
            <p:nvSpPr>
              <p:cNvPr id="4098" name="Shape 4098"/>
              <p:cNvSpPr/>
              <p:nvPr/>
            </p:nvSpPr>
            <p:spPr>
              <a:xfrm>
                <a:off x="94451" y="46727"/>
                <a:ext cx="517167" cy="7719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99" name="Shape 4099"/>
              <p:cNvSpPr/>
              <p:nvPr/>
            </p:nvSpPr>
            <p:spPr>
              <a:xfrm>
                <a:off x="-1" y="0"/>
                <a:ext cx="170655" cy="17065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03" name="Group 4103"/>
            <p:cNvGrpSpPr/>
            <p:nvPr/>
          </p:nvGrpSpPr>
          <p:grpSpPr>
            <a:xfrm>
              <a:off x="55871" y="785553"/>
              <a:ext cx="611619" cy="170655"/>
              <a:chOff x="0" y="0"/>
              <a:chExt cx="611617" cy="170653"/>
            </a:xfrm>
          </p:grpSpPr>
          <p:sp>
            <p:nvSpPr>
              <p:cNvPr id="4101" name="Shape 4101"/>
              <p:cNvSpPr/>
              <p:nvPr/>
            </p:nvSpPr>
            <p:spPr>
              <a:xfrm>
                <a:off x="94451" y="46727"/>
                <a:ext cx="517167" cy="77199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2" name="Shape 4102"/>
              <p:cNvSpPr/>
              <p:nvPr/>
            </p:nvSpPr>
            <p:spPr>
              <a:xfrm>
                <a:off x="-1" y="0"/>
                <a:ext cx="170655" cy="17065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105" name="Shape 4105"/>
          <p:cNvSpPr/>
          <p:nvPr/>
        </p:nvSpPr>
        <p:spPr>
          <a:xfrm flipV="1">
            <a:off x="3967897" y="3039152"/>
            <a:ext cx="1290652" cy="847154"/>
          </a:xfrm>
          <a:prstGeom prst="line">
            <a:avLst/>
          </a:pr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4117" name="Group 4117"/>
          <p:cNvGrpSpPr/>
          <p:nvPr/>
        </p:nvGrpSpPr>
        <p:grpSpPr>
          <a:xfrm>
            <a:off x="5054374" y="3810684"/>
            <a:ext cx="1183378" cy="1076649"/>
            <a:chOff x="0" y="0"/>
            <a:chExt cx="1183376" cy="1076648"/>
          </a:xfrm>
        </p:grpSpPr>
        <p:grpSp>
          <p:nvGrpSpPr>
            <p:cNvPr id="4109" name="Group 4109"/>
            <p:cNvGrpSpPr/>
            <p:nvPr/>
          </p:nvGrpSpPr>
          <p:grpSpPr>
            <a:xfrm>
              <a:off x="0" y="-1"/>
              <a:ext cx="1183378" cy="1076650"/>
              <a:chOff x="0" y="0"/>
              <a:chExt cx="1183377" cy="1076648"/>
            </a:xfrm>
          </p:grpSpPr>
          <p:sp>
            <p:nvSpPr>
              <p:cNvPr id="4106" name="Shape 4106"/>
              <p:cNvSpPr/>
              <p:nvPr/>
            </p:nvSpPr>
            <p:spPr>
              <a:xfrm>
                <a:off x="0" y="-1"/>
                <a:ext cx="1183377" cy="1076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1832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7" name="Shape 4107"/>
              <p:cNvSpPr/>
              <p:nvPr/>
            </p:nvSpPr>
            <p:spPr>
              <a:xfrm>
                <a:off x="1003932" y="897202"/>
                <a:ext cx="179446" cy="179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8" name="Shape 4108"/>
              <p:cNvSpPr/>
              <p:nvPr/>
            </p:nvSpPr>
            <p:spPr>
              <a:xfrm>
                <a:off x="0" y="-1"/>
                <a:ext cx="1183377" cy="1076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325" y="21600"/>
                    </a:moveTo>
                    <a:lnTo>
                      <a:pt x="18980" y="18720"/>
                    </a:lnTo>
                    <a:lnTo>
                      <a:pt x="21600" y="18000"/>
                    </a:lnTo>
                    <a:lnTo>
                      <a:pt x="18325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00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6" name="Group 4116"/>
            <p:cNvGrpSpPr/>
            <p:nvPr/>
          </p:nvGrpSpPr>
          <p:grpSpPr>
            <a:xfrm>
              <a:off x="160230" y="95934"/>
              <a:ext cx="862915" cy="144693"/>
              <a:chOff x="0" y="0"/>
              <a:chExt cx="862913" cy="144692"/>
            </a:xfrm>
          </p:grpSpPr>
          <p:grpSp>
            <p:nvGrpSpPr>
              <p:cNvPr id="4112" name="Group 4112"/>
              <p:cNvGrpSpPr/>
              <p:nvPr/>
            </p:nvGrpSpPr>
            <p:grpSpPr>
              <a:xfrm>
                <a:off x="-1" y="-1"/>
                <a:ext cx="518573" cy="144694"/>
                <a:chOff x="0" y="0"/>
                <a:chExt cx="518571" cy="144692"/>
              </a:xfrm>
            </p:grpSpPr>
            <p:sp>
              <p:nvSpPr>
                <p:cNvPr id="4110" name="Shape 4110"/>
                <p:cNvSpPr/>
                <p:nvPr/>
              </p:nvSpPr>
              <p:spPr>
                <a:xfrm>
                  <a:off x="80082" y="39619"/>
                  <a:ext cx="438490" cy="6545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11" name="Shape 4111"/>
                <p:cNvSpPr/>
                <p:nvPr/>
              </p:nvSpPr>
              <p:spPr>
                <a:xfrm>
                  <a:off x="-1" y="-1"/>
                  <a:ext cx="144693" cy="144694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115" name="Group 4115"/>
              <p:cNvGrpSpPr/>
              <p:nvPr/>
            </p:nvGrpSpPr>
            <p:grpSpPr>
              <a:xfrm>
                <a:off x="498546" y="21513"/>
                <a:ext cx="364368" cy="101667"/>
                <a:chOff x="0" y="0"/>
                <a:chExt cx="364366" cy="101665"/>
              </a:xfrm>
            </p:grpSpPr>
            <p:sp>
              <p:nvSpPr>
                <p:cNvPr id="4113" name="Shape 4113"/>
                <p:cNvSpPr/>
                <p:nvPr/>
              </p:nvSpPr>
              <p:spPr>
                <a:xfrm>
                  <a:off x="56268" y="27837"/>
                  <a:ext cx="308099" cy="4599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14" name="Shape 4114"/>
                <p:cNvSpPr/>
                <p:nvPr/>
              </p:nvSpPr>
              <p:spPr>
                <a:xfrm>
                  <a:off x="0" y="0"/>
                  <a:ext cx="101666" cy="101666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4153" name="Shape 4153"/>
          <p:cNvSpPr/>
          <p:nvPr/>
        </p:nvSpPr>
        <p:spPr>
          <a:xfrm>
            <a:off x="3886254" y="3043664"/>
            <a:ext cx="34644" cy="71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4125" name="Group 4125"/>
          <p:cNvGrpSpPr/>
          <p:nvPr/>
        </p:nvGrpSpPr>
        <p:grpSpPr>
          <a:xfrm>
            <a:off x="5214604" y="4102737"/>
            <a:ext cx="862915" cy="144693"/>
            <a:chOff x="0" y="0"/>
            <a:chExt cx="862913" cy="144692"/>
          </a:xfrm>
        </p:grpSpPr>
        <p:grpSp>
          <p:nvGrpSpPr>
            <p:cNvPr id="4121" name="Group 4121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4119" name="Shape 4119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0" name="Shape 4120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24" name="Group 4124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4122" name="Shape 4122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3" name="Shape 4123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132" name="Group 4132"/>
          <p:cNvGrpSpPr/>
          <p:nvPr/>
        </p:nvGrpSpPr>
        <p:grpSpPr>
          <a:xfrm>
            <a:off x="5214604" y="4302078"/>
            <a:ext cx="862915" cy="144693"/>
            <a:chOff x="0" y="0"/>
            <a:chExt cx="862913" cy="144692"/>
          </a:xfrm>
        </p:grpSpPr>
        <p:grpSp>
          <p:nvGrpSpPr>
            <p:cNvPr id="4128" name="Group 4128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4126" name="Shape 4126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7" name="Shape 4127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31" name="Group 4131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4129" name="Shape 4129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0" name="Shape 4130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133" name="Shape 4133"/>
          <p:cNvSpPr/>
          <p:nvPr/>
        </p:nvSpPr>
        <p:spPr>
          <a:xfrm flipH="1" flipV="1">
            <a:off x="3783465" y="3091011"/>
            <a:ext cx="209874" cy="1263622"/>
          </a:xfrm>
          <a:prstGeom prst="line">
            <a:avLst/>
          </a:pr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4140" name="Group 4140"/>
          <p:cNvGrpSpPr/>
          <p:nvPr/>
        </p:nvGrpSpPr>
        <p:grpSpPr>
          <a:xfrm>
            <a:off x="5214604" y="4501500"/>
            <a:ext cx="862915" cy="144693"/>
            <a:chOff x="0" y="0"/>
            <a:chExt cx="862913" cy="144692"/>
          </a:xfrm>
        </p:grpSpPr>
        <p:grpSp>
          <p:nvGrpSpPr>
            <p:cNvPr id="4136" name="Group 4136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4134" name="Shape 4134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5" name="Shape 4135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39" name="Group 4139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4137" name="Shape 4137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8" name="Shape 4138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147" name="Group 4147"/>
          <p:cNvGrpSpPr/>
          <p:nvPr/>
        </p:nvGrpSpPr>
        <p:grpSpPr>
          <a:xfrm>
            <a:off x="5214604" y="4700842"/>
            <a:ext cx="862915" cy="144693"/>
            <a:chOff x="0" y="0"/>
            <a:chExt cx="862913" cy="144692"/>
          </a:xfrm>
        </p:grpSpPr>
        <p:grpSp>
          <p:nvGrpSpPr>
            <p:cNvPr id="4143" name="Group 4143"/>
            <p:cNvGrpSpPr/>
            <p:nvPr/>
          </p:nvGrpSpPr>
          <p:grpSpPr>
            <a:xfrm>
              <a:off x="-1" y="-1"/>
              <a:ext cx="518573" cy="144694"/>
              <a:chOff x="0" y="0"/>
              <a:chExt cx="518571" cy="144692"/>
            </a:xfrm>
          </p:grpSpPr>
          <p:sp>
            <p:nvSpPr>
              <p:cNvPr id="4141" name="Shape 4141"/>
              <p:cNvSpPr/>
              <p:nvPr/>
            </p:nvSpPr>
            <p:spPr>
              <a:xfrm>
                <a:off x="80082" y="39619"/>
                <a:ext cx="438490" cy="65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2" name="Shape 4142"/>
              <p:cNvSpPr/>
              <p:nvPr/>
            </p:nvSpPr>
            <p:spPr>
              <a:xfrm>
                <a:off x="-1" y="-1"/>
                <a:ext cx="144693" cy="14469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46" name="Group 4146"/>
            <p:cNvGrpSpPr/>
            <p:nvPr/>
          </p:nvGrpSpPr>
          <p:grpSpPr>
            <a:xfrm>
              <a:off x="498546" y="21513"/>
              <a:ext cx="364368" cy="101667"/>
              <a:chOff x="0" y="0"/>
              <a:chExt cx="364366" cy="101665"/>
            </a:xfrm>
          </p:grpSpPr>
          <p:sp>
            <p:nvSpPr>
              <p:cNvPr id="4144" name="Shape 4144"/>
              <p:cNvSpPr/>
              <p:nvPr/>
            </p:nvSpPr>
            <p:spPr>
              <a:xfrm>
                <a:off x="56268" y="27837"/>
                <a:ext cx="308099" cy="45991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5" name="Shape 4145"/>
              <p:cNvSpPr/>
              <p:nvPr/>
            </p:nvSpPr>
            <p:spPr>
              <a:xfrm>
                <a:off x="0" y="0"/>
                <a:ext cx="101666" cy="10166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148" name="Shape 4148"/>
          <p:cNvSpPr/>
          <p:nvPr/>
        </p:nvSpPr>
        <p:spPr>
          <a:xfrm>
            <a:off x="3944542" y="5817030"/>
            <a:ext cx="2695551" cy="451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You get the idea …</a:t>
            </a:r>
          </a:p>
        </p:txBody>
      </p:sp>
      <p:sp>
        <p:nvSpPr>
          <p:cNvPr id="4149" name="Shape 4149"/>
          <p:cNvSpPr/>
          <p:nvPr/>
        </p:nvSpPr>
        <p:spPr>
          <a:xfrm>
            <a:off x="995296" y="1997688"/>
            <a:ext cx="798475" cy="26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4150" name="Shape 4150"/>
          <p:cNvSpPr/>
          <p:nvPr/>
        </p:nvSpPr>
        <p:spPr>
          <a:xfrm>
            <a:off x="995296" y="3664668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sp>
        <p:nvSpPr>
          <p:cNvPr id="4151" name="Shape 4151"/>
          <p:cNvSpPr/>
          <p:nvPr/>
        </p:nvSpPr>
        <p:spPr>
          <a:xfrm>
            <a:off x="3548331" y="5058638"/>
            <a:ext cx="616663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input</a:t>
            </a:r>
          </a:p>
        </p:txBody>
      </p:sp>
      <p:sp>
        <p:nvSpPr>
          <p:cNvPr id="4152" name="Shape 4152"/>
          <p:cNvSpPr/>
          <p:nvPr/>
        </p:nvSpPr>
        <p:spPr>
          <a:xfrm>
            <a:off x="5267652" y="5058638"/>
            <a:ext cx="769139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2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2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2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1" animBg="1" advAuto="0"/>
      <p:bldP spid="4117" grpId="9" animBg="1" advAuto="0"/>
      <p:bldP spid="4153" grpId="2" animBg="1" advAuto="0"/>
      <p:bldP spid="4153" grpId="5" animBg="1" advAuto="0"/>
      <p:bldP spid="4125" grpId="3" animBg="1" advAuto="0"/>
      <p:bldP spid="4125" grpId="10" animBg="1" advAuto="0"/>
      <p:bldP spid="4132" grpId="4" animBg="1" advAuto="0"/>
      <p:bldP spid="4132" grpId="11" animBg="1" advAuto="0"/>
      <p:bldP spid="4133" grpId="6" animBg="1" advAuto="0"/>
      <p:bldP spid="4140" grpId="7" animBg="1" advAuto="0"/>
      <p:bldP spid="4140" grpId="12" animBg="1" advAuto="0"/>
      <p:bldP spid="4147" grpId="8" animBg="1" advAuto="0"/>
      <p:bldP spid="4147" grpId="13" animBg="1" advAuto="0"/>
      <p:bldP spid="4148" grpId="14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8" name="Group 4158"/>
          <p:cNvGrpSpPr/>
          <p:nvPr/>
        </p:nvGrpSpPr>
        <p:grpSpPr>
          <a:xfrm>
            <a:off x="443939" y="1515196"/>
            <a:ext cx="1003862" cy="1481228"/>
            <a:chOff x="0" y="0"/>
            <a:chExt cx="1003860" cy="1481227"/>
          </a:xfrm>
        </p:grpSpPr>
        <p:sp>
          <p:nvSpPr>
            <p:cNvPr id="4155" name="Shape 4155"/>
            <p:cNvSpPr/>
            <p:nvPr/>
          </p:nvSpPr>
          <p:spPr>
            <a:xfrm>
              <a:off x="-1" y="-1"/>
              <a:ext cx="1003862" cy="148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63"/>
                  </a:moveTo>
                  <a:cubicBezTo>
                    <a:pt x="0" y="565"/>
                    <a:pt x="4835" y="0"/>
                    <a:pt x="10800" y="0"/>
                  </a:cubicBezTo>
                  <a:cubicBezTo>
                    <a:pt x="16765" y="0"/>
                    <a:pt x="21600" y="565"/>
                    <a:pt x="21600" y="1263"/>
                  </a:cubicBezTo>
                  <a:lnTo>
                    <a:pt x="21600" y="20337"/>
                  </a:lnTo>
                  <a:cubicBezTo>
                    <a:pt x="21600" y="21035"/>
                    <a:pt x="16765" y="21600"/>
                    <a:pt x="10800" y="21600"/>
                  </a:cubicBezTo>
                  <a:cubicBezTo>
                    <a:pt x="4835" y="21600"/>
                    <a:pt x="0" y="21035"/>
                    <a:pt x="0" y="2033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6" name="Shape 4156"/>
            <p:cNvSpPr/>
            <p:nvPr/>
          </p:nvSpPr>
          <p:spPr>
            <a:xfrm>
              <a:off x="-1" y="-1"/>
              <a:ext cx="1003862" cy="1732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7" name="Shape 4157"/>
            <p:cNvSpPr/>
            <p:nvPr/>
          </p:nvSpPr>
          <p:spPr>
            <a:xfrm>
              <a:off x="-1" y="-1"/>
              <a:ext cx="1003862" cy="148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63"/>
                  </a:moveTo>
                  <a:cubicBezTo>
                    <a:pt x="21600" y="1960"/>
                    <a:pt x="16765" y="2526"/>
                    <a:pt x="10800" y="2526"/>
                  </a:cubicBezTo>
                  <a:cubicBezTo>
                    <a:pt x="4835" y="2526"/>
                    <a:pt x="0" y="1960"/>
                    <a:pt x="0" y="1263"/>
                  </a:cubicBezTo>
                  <a:cubicBezTo>
                    <a:pt x="0" y="565"/>
                    <a:pt x="4835" y="0"/>
                    <a:pt x="10800" y="0"/>
                  </a:cubicBezTo>
                  <a:cubicBezTo>
                    <a:pt x="16765" y="0"/>
                    <a:pt x="21600" y="565"/>
                    <a:pt x="21600" y="1263"/>
                  </a:cubicBezTo>
                  <a:lnTo>
                    <a:pt x="21600" y="20337"/>
                  </a:lnTo>
                  <a:cubicBezTo>
                    <a:pt x="21600" y="21035"/>
                    <a:pt x="16765" y="21600"/>
                    <a:pt x="10800" y="21600"/>
                  </a:cubicBezTo>
                  <a:cubicBezTo>
                    <a:pt x="4835" y="21600"/>
                    <a:pt x="0" y="21035"/>
                    <a:pt x="0" y="20337"/>
                  </a:cubicBezTo>
                  <a:lnTo>
                    <a:pt x="0" y="1263"/>
                  </a:lnTo>
                </a:path>
              </a:pathLst>
            </a:custGeom>
            <a:noFill/>
            <a:ln w="9525" cap="flat">
              <a:solidFill>
                <a:srgbClr val="98B95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159" name="Shape 4159"/>
          <p:cNvSpPr>
            <a:spLocks noGrp="1"/>
          </p:cNvSpPr>
          <p:nvPr>
            <p:ph type="title"/>
          </p:nvPr>
        </p:nvSpPr>
        <p:spPr>
          <a:xfrm>
            <a:off x="468311" y="0"/>
            <a:ext cx="8540517" cy="1143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Summary of Grace Hash Join</a:t>
            </a:r>
          </a:p>
        </p:txBody>
      </p:sp>
      <p:grpSp>
        <p:nvGrpSpPr>
          <p:cNvPr id="4431" name="Group 4431"/>
          <p:cNvGrpSpPr/>
          <p:nvPr/>
        </p:nvGrpSpPr>
        <p:grpSpPr>
          <a:xfrm>
            <a:off x="531374" y="1295400"/>
            <a:ext cx="8255439" cy="1701025"/>
            <a:chOff x="0" y="0"/>
            <a:chExt cx="8255438" cy="1701024"/>
          </a:xfrm>
        </p:grpSpPr>
        <p:grpSp>
          <p:nvGrpSpPr>
            <p:cNvPr id="4217" name="Group 4217"/>
            <p:cNvGrpSpPr/>
            <p:nvPr/>
          </p:nvGrpSpPr>
          <p:grpSpPr>
            <a:xfrm>
              <a:off x="6056475" y="49112"/>
              <a:ext cx="1675287" cy="1544759"/>
              <a:chOff x="0" y="0"/>
              <a:chExt cx="1675286" cy="1544758"/>
            </a:xfrm>
          </p:grpSpPr>
          <p:sp>
            <p:nvSpPr>
              <p:cNvPr id="4160" name="Shape 4160"/>
              <p:cNvSpPr/>
              <p:nvPr/>
            </p:nvSpPr>
            <p:spPr>
              <a:xfrm>
                <a:off x="-1" y="65390"/>
                <a:ext cx="1675288" cy="1479369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164" name="Group 4164"/>
              <p:cNvGrpSpPr/>
              <p:nvPr/>
            </p:nvGrpSpPr>
            <p:grpSpPr>
              <a:xfrm>
                <a:off x="98034" y="229623"/>
                <a:ext cx="1318106" cy="307260"/>
                <a:chOff x="0" y="0"/>
                <a:chExt cx="1318104" cy="307259"/>
              </a:xfrm>
            </p:grpSpPr>
            <p:sp>
              <p:nvSpPr>
                <p:cNvPr id="4161" name="Shape 4161"/>
                <p:cNvSpPr/>
                <p:nvPr/>
              </p:nvSpPr>
              <p:spPr>
                <a:xfrm>
                  <a:off x="0" y="1"/>
                  <a:ext cx="439369" cy="30725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62" name="Shape 4162"/>
                <p:cNvSpPr/>
                <p:nvPr/>
              </p:nvSpPr>
              <p:spPr>
                <a:xfrm>
                  <a:off x="439368" y="-1"/>
                  <a:ext cx="439369" cy="30726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63" name="Shape 4163"/>
                <p:cNvSpPr/>
                <p:nvPr/>
              </p:nvSpPr>
              <p:spPr>
                <a:xfrm>
                  <a:off x="878736" y="0"/>
                  <a:ext cx="439369" cy="30725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4165" name="Shape 4165"/>
              <p:cNvSpPr/>
              <p:nvPr/>
            </p:nvSpPr>
            <p:spPr>
              <a:xfrm>
                <a:off x="79100" y="-1"/>
                <a:ext cx="1342467" cy="227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900">
                    <a:solidFill>
                      <a:srgbClr val="000000"/>
                    </a:solidFill>
                  </a:defRPr>
                </a:lvl1pPr>
              </a:lstStyle>
              <a:p>
                <a:r>
                  <a:t>Hash Table (B-2) Buffers</a:t>
                </a:r>
              </a:p>
            </p:txBody>
          </p:sp>
          <p:grpSp>
            <p:nvGrpSpPr>
              <p:cNvPr id="4168" name="Group 4168"/>
              <p:cNvGrpSpPr/>
              <p:nvPr/>
            </p:nvGrpSpPr>
            <p:grpSpPr>
              <a:xfrm>
                <a:off x="42867" y="636689"/>
                <a:ext cx="549702" cy="854700"/>
                <a:chOff x="0" y="0"/>
                <a:chExt cx="549700" cy="854698"/>
              </a:xfrm>
            </p:grpSpPr>
            <p:sp>
              <p:nvSpPr>
                <p:cNvPr id="4166" name="Shape 4166"/>
                <p:cNvSpPr/>
                <p:nvPr/>
              </p:nvSpPr>
              <p:spPr>
                <a:xfrm>
                  <a:off x="0" y="149293"/>
                  <a:ext cx="549701" cy="70540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67" name="Shape 4167"/>
                <p:cNvSpPr/>
                <p:nvPr/>
              </p:nvSpPr>
              <p:spPr>
                <a:xfrm>
                  <a:off x="0" y="0"/>
                  <a:ext cx="549701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4171" name="Group 4171"/>
              <p:cNvGrpSpPr/>
              <p:nvPr/>
            </p:nvGrpSpPr>
            <p:grpSpPr>
              <a:xfrm>
                <a:off x="892092" y="636688"/>
                <a:ext cx="736667" cy="854701"/>
                <a:chOff x="0" y="0"/>
                <a:chExt cx="736665" cy="854699"/>
              </a:xfrm>
            </p:grpSpPr>
            <p:sp>
              <p:nvSpPr>
                <p:cNvPr id="4169" name="Shape 4169"/>
                <p:cNvSpPr/>
                <p:nvPr/>
              </p:nvSpPr>
              <p:spPr>
                <a:xfrm>
                  <a:off x="0" y="149294"/>
                  <a:ext cx="736666" cy="70540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70" name="Shape 4170"/>
                <p:cNvSpPr/>
                <p:nvPr/>
              </p:nvSpPr>
              <p:spPr>
                <a:xfrm>
                  <a:off x="0" y="0"/>
                  <a:ext cx="736666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4174" name="Group 4174"/>
              <p:cNvGrpSpPr/>
              <p:nvPr/>
            </p:nvGrpSpPr>
            <p:grpSpPr>
              <a:xfrm>
                <a:off x="620974" y="556291"/>
                <a:ext cx="240191" cy="859332"/>
                <a:chOff x="0" y="0"/>
                <a:chExt cx="240190" cy="859330"/>
              </a:xfrm>
            </p:grpSpPr>
            <p:sp>
              <p:nvSpPr>
                <p:cNvPr id="4172" name="Shape 4172"/>
                <p:cNvSpPr/>
                <p:nvPr/>
              </p:nvSpPr>
              <p:spPr>
                <a:xfrm rot="16200000">
                  <a:off x="-294331" y="294333"/>
                  <a:ext cx="828852" cy="24019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80000">
                      <a:srgbClr val="000000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73" name="Shape 4173"/>
                <p:cNvSpPr/>
                <p:nvPr/>
              </p:nvSpPr>
              <p:spPr>
                <a:xfrm rot="16200000">
                  <a:off x="-311556" y="321867"/>
                  <a:ext cx="859332" cy="2155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New Hash Fn.</a:t>
                  </a:r>
                </a:p>
              </p:txBody>
            </p:sp>
          </p:grpSp>
          <p:grpSp>
            <p:nvGrpSpPr>
              <p:cNvPr id="4178" name="Group 4178"/>
              <p:cNvGrpSpPr/>
              <p:nvPr/>
            </p:nvGrpSpPr>
            <p:grpSpPr>
              <a:xfrm>
                <a:off x="138983" y="863241"/>
                <a:ext cx="350011" cy="557628"/>
                <a:chOff x="0" y="0"/>
                <a:chExt cx="350010" cy="557627"/>
              </a:xfrm>
            </p:grpSpPr>
            <p:sp>
              <p:nvSpPr>
                <p:cNvPr id="4175" name="Shape 4175"/>
                <p:cNvSpPr/>
                <p:nvPr/>
              </p:nvSpPr>
              <p:spPr>
                <a:xfrm>
                  <a:off x="-1" y="-1"/>
                  <a:ext cx="350012" cy="5576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76" name="Shape 4176"/>
                <p:cNvSpPr/>
                <p:nvPr/>
              </p:nvSpPr>
              <p:spPr>
                <a:xfrm>
                  <a:off x="291674" y="499290"/>
                  <a:ext cx="58337" cy="583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77" name="Shape 4177"/>
                <p:cNvSpPr/>
                <p:nvPr/>
              </p:nvSpPr>
              <p:spPr>
                <a:xfrm>
                  <a:off x="-1" y="-1"/>
                  <a:ext cx="350012" cy="5576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181" name="Group 4181"/>
              <p:cNvGrpSpPr/>
              <p:nvPr/>
            </p:nvGrpSpPr>
            <p:grpSpPr>
              <a:xfrm>
                <a:off x="165451" y="888371"/>
                <a:ext cx="289765" cy="80851"/>
                <a:chOff x="0" y="0"/>
                <a:chExt cx="289763" cy="80850"/>
              </a:xfrm>
            </p:grpSpPr>
            <p:sp>
              <p:nvSpPr>
                <p:cNvPr id="4179" name="Shape 4179"/>
                <p:cNvSpPr/>
                <p:nvPr/>
              </p:nvSpPr>
              <p:spPr>
                <a:xfrm>
                  <a:off x="44749" y="22137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80" name="Shape 4180"/>
                <p:cNvSpPr/>
                <p:nvPr/>
              </p:nvSpPr>
              <p:spPr>
                <a:xfrm>
                  <a:off x="-1" y="0"/>
                  <a:ext cx="80851" cy="80851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184" name="Group 4184"/>
              <p:cNvGrpSpPr/>
              <p:nvPr/>
            </p:nvGrpSpPr>
            <p:grpSpPr>
              <a:xfrm>
                <a:off x="165451" y="1011582"/>
                <a:ext cx="289765" cy="80851"/>
                <a:chOff x="0" y="0"/>
                <a:chExt cx="289763" cy="80850"/>
              </a:xfrm>
            </p:grpSpPr>
            <p:sp>
              <p:nvSpPr>
                <p:cNvPr id="4182" name="Shape 4182"/>
                <p:cNvSpPr/>
                <p:nvPr/>
              </p:nvSpPr>
              <p:spPr>
                <a:xfrm>
                  <a:off x="44749" y="22137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83" name="Shape 4183"/>
                <p:cNvSpPr/>
                <p:nvPr/>
              </p:nvSpPr>
              <p:spPr>
                <a:xfrm>
                  <a:off x="-1" y="0"/>
                  <a:ext cx="80851" cy="80851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187" name="Group 4187"/>
              <p:cNvGrpSpPr/>
              <p:nvPr/>
            </p:nvGrpSpPr>
            <p:grpSpPr>
              <a:xfrm>
                <a:off x="165451" y="1125786"/>
                <a:ext cx="289765" cy="80851"/>
                <a:chOff x="0" y="0"/>
                <a:chExt cx="289763" cy="80850"/>
              </a:xfrm>
            </p:grpSpPr>
            <p:sp>
              <p:nvSpPr>
                <p:cNvPr id="4185" name="Shape 4185"/>
                <p:cNvSpPr/>
                <p:nvPr/>
              </p:nvSpPr>
              <p:spPr>
                <a:xfrm>
                  <a:off x="44749" y="22137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86" name="Shape 4186"/>
                <p:cNvSpPr/>
                <p:nvPr/>
              </p:nvSpPr>
              <p:spPr>
                <a:xfrm>
                  <a:off x="-1" y="0"/>
                  <a:ext cx="80851" cy="80851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197" name="Group 4197"/>
              <p:cNvGrpSpPr/>
              <p:nvPr/>
            </p:nvGrpSpPr>
            <p:grpSpPr>
              <a:xfrm>
                <a:off x="174610" y="272773"/>
                <a:ext cx="621557" cy="109054"/>
                <a:chOff x="0" y="0"/>
                <a:chExt cx="621556" cy="109053"/>
              </a:xfrm>
            </p:grpSpPr>
            <p:grpSp>
              <p:nvGrpSpPr>
                <p:cNvPr id="4190" name="Group 4190"/>
                <p:cNvGrpSpPr/>
                <p:nvPr/>
              </p:nvGrpSpPr>
              <p:grpSpPr>
                <a:xfrm>
                  <a:off x="1845" y="-1"/>
                  <a:ext cx="203599" cy="56809"/>
                  <a:chOff x="0" y="0"/>
                  <a:chExt cx="203597" cy="56808"/>
                </a:xfrm>
              </p:grpSpPr>
              <p:sp>
                <p:nvSpPr>
                  <p:cNvPr id="4188" name="Shape 4188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189" name="Shape 4189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93" name="Group 4193"/>
                <p:cNvGrpSpPr/>
                <p:nvPr/>
              </p:nvGrpSpPr>
              <p:grpSpPr>
                <a:xfrm>
                  <a:off x="417958" y="-1"/>
                  <a:ext cx="203599" cy="56809"/>
                  <a:chOff x="0" y="0"/>
                  <a:chExt cx="203597" cy="56808"/>
                </a:xfrm>
              </p:grpSpPr>
              <p:sp>
                <p:nvSpPr>
                  <p:cNvPr id="4191" name="Shape 4191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192" name="Shape 4192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96" name="Group 4196"/>
                <p:cNvGrpSpPr/>
                <p:nvPr/>
              </p:nvGrpSpPr>
              <p:grpSpPr>
                <a:xfrm>
                  <a:off x="0" y="52245"/>
                  <a:ext cx="203598" cy="56809"/>
                  <a:chOff x="0" y="0"/>
                  <a:chExt cx="203597" cy="56808"/>
                </a:xfrm>
              </p:grpSpPr>
              <p:sp>
                <p:nvSpPr>
                  <p:cNvPr id="4194" name="Shape 4194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195" name="Shape 4195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201" name="Group 4201"/>
              <p:cNvGrpSpPr/>
              <p:nvPr/>
            </p:nvGrpSpPr>
            <p:grpSpPr>
              <a:xfrm>
                <a:off x="929806" y="837886"/>
                <a:ext cx="661238" cy="601601"/>
                <a:chOff x="0" y="0"/>
                <a:chExt cx="661237" cy="601600"/>
              </a:xfrm>
            </p:grpSpPr>
            <p:sp>
              <p:nvSpPr>
                <p:cNvPr id="4198" name="Shape 4198"/>
                <p:cNvSpPr/>
                <p:nvPr/>
              </p:nvSpPr>
              <p:spPr>
                <a:xfrm>
                  <a:off x="-1" y="-1"/>
                  <a:ext cx="661239" cy="6016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000"/>
                      </a:lnTo>
                      <a:lnTo>
                        <a:pt x="18325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99" name="Shape 4199"/>
                <p:cNvSpPr/>
                <p:nvPr/>
              </p:nvSpPr>
              <p:spPr>
                <a:xfrm>
                  <a:off x="560967" y="501331"/>
                  <a:ext cx="100270" cy="1002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200" name="Shape 4200"/>
                <p:cNvSpPr/>
                <p:nvPr/>
              </p:nvSpPr>
              <p:spPr>
                <a:xfrm>
                  <a:off x="-1" y="-1"/>
                  <a:ext cx="661239" cy="6016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325" y="21600"/>
                      </a:moveTo>
                      <a:lnTo>
                        <a:pt x="18980" y="18720"/>
                      </a:lnTo>
                      <a:lnTo>
                        <a:pt x="21600" y="18000"/>
                      </a:lnTo>
                      <a:lnTo>
                        <a:pt x="18325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00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4202" name="Shape 4202"/>
              <p:cNvSpPr/>
              <p:nvPr/>
            </p:nvSpPr>
            <p:spPr>
              <a:xfrm flipH="1" flipV="1">
                <a:off x="292130" y="366272"/>
                <a:ext cx="40580" cy="544238"/>
              </a:xfrm>
              <a:prstGeom prst="line">
                <a:avLst/>
              </a:prstGeom>
              <a:noFill/>
              <a:ln w="38100" cap="flat">
                <a:solidFill>
                  <a:srgbClr val="70AD47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209" name="Group 4209"/>
              <p:cNvGrpSpPr/>
              <p:nvPr/>
            </p:nvGrpSpPr>
            <p:grpSpPr>
              <a:xfrm>
                <a:off x="1005990" y="870084"/>
                <a:ext cx="482172" cy="80851"/>
                <a:chOff x="0" y="0"/>
                <a:chExt cx="482171" cy="80850"/>
              </a:xfrm>
            </p:grpSpPr>
            <p:grpSp>
              <p:nvGrpSpPr>
                <p:cNvPr id="4205" name="Group 4205"/>
                <p:cNvGrpSpPr/>
                <p:nvPr/>
              </p:nvGrpSpPr>
              <p:grpSpPr>
                <a:xfrm>
                  <a:off x="0" y="0"/>
                  <a:ext cx="289763" cy="80851"/>
                  <a:chOff x="0" y="0"/>
                  <a:chExt cx="289762" cy="80850"/>
                </a:xfrm>
              </p:grpSpPr>
              <p:sp>
                <p:nvSpPr>
                  <p:cNvPr id="4203" name="Shape 4203"/>
                  <p:cNvSpPr/>
                  <p:nvPr/>
                </p:nvSpPr>
                <p:spPr>
                  <a:xfrm>
                    <a:off x="44747" y="22137"/>
                    <a:ext cx="245016" cy="3657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04" name="Shape 4204"/>
                  <p:cNvSpPr/>
                  <p:nvPr/>
                </p:nvSpPr>
                <p:spPr>
                  <a:xfrm>
                    <a:off x="-1" y="0"/>
                    <a:ext cx="80851" cy="80851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08" name="Group 4208"/>
                <p:cNvGrpSpPr/>
                <p:nvPr/>
              </p:nvGrpSpPr>
              <p:grpSpPr>
                <a:xfrm>
                  <a:off x="278573" y="12020"/>
                  <a:ext cx="203599" cy="56809"/>
                  <a:chOff x="0" y="0"/>
                  <a:chExt cx="203597" cy="56808"/>
                </a:xfrm>
              </p:grpSpPr>
              <p:sp>
                <p:nvSpPr>
                  <p:cNvPr id="4206" name="Shape 4206"/>
                  <p:cNvSpPr/>
                  <p:nvPr/>
                </p:nvSpPr>
                <p:spPr>
                  <a:xfrm>
                    <a:off x="31441" y="15555"/>
                    <a:ext cx="172157" cy="256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07" name="Shape 4207"/>
                  <p:cNvSpPr/>
                  <p:nvPr/>
                </p:nvSpPr>
                <p:spPr>
                  <a:xfrm>
                    <a:off x="-1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216" name="Group 4216"/>
              <p:cNvGrpSpPr/>
              <p:nvPr/>
            </p:nvGrpSpPr>
            <p:grpSpPr>
              <a:xfrm>
                <a:off x="1005990" y="988713"/>
                <a:ext cx="482172" cy="80851"/>
                <a:chOff x="0" y="0"/>
                <a:chExt cx="482171" cy="80850"/>
              </a:xfrm>
            </p:grpSpPr>
            <p:grpSp>
              <p:nvGrpSpPr>
                <p:cNvPr id="4212" name="Group 4212"/>
                <p:cNvGrpSpPr/>
                <p:nvPr/>
              </p:nvGrpSpPr>
              <p:grpSpPr>
                <a:xfrm>
                  <a:off x="0" y="0"/>
                  <a:ext cx="289763" cy="80851"/>
                  <a:chOff x="0" y="0"/>
                  <a:chExt cx="289762" cy="80850"/>
                </a:xfrm>
              </p:grpSpPr>
              <p:sp>
                <p:nvSpPr>
                  <p:cNvPr id="4210" name="Shape 4210"/>
                  <p:cNvSpPr/>
                  <p:nvPr/>
                </p:nvSpPr>
                <p:spPr>
                  <a:xfrm>
                    <a:off x="44747" y="22137"/>
                    <a:ext cx="245016" cy="3657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11" name="Shape 4211"/>
                  <p:cNvSpPr/>
                  <p:nvPr/>
                </p:nvSpPr>
                <p:spPr>
                  <a:xfrm>
                    <a:off x="-1" y="0"/>
                    <a:ext cx="80851" cy="80851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15" name="Group 4215"/>
                <p:cNvGrpSpPr/>
                <p:nvPr/>
              </p:nvGrpSpPr>
              <p:grpSpPr>
                <a:xfrm>
                  <a:off x="278573" y="12020"/>
                  <a:ext cx="203599" cy="56809"/>
                  <a:chOff x="0" y="0"/>
                  <a:chExt cx="203597" cy="56808"/>
                </a:xfrm>
              </p:grpSpPr>
              <p:sp>
                <p:nvSpPr>
                  <p:cNvPr id="4213" name="Shape 4213"/>
                  <p:cNvSpPr/>
                  <p:nvPr/>
                </p:nvSpPr>
                <p:spPr>
                  <a:xfrm>
                    <a:off x="31441" y="15555"/>
                    <a:ext cx="172157" cy="256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14" name="Shape 4214"/>
                  <p:cNvSpPr/>
                  <p:nvPr/>
                </p:nvSpPr>
                <p:spPr>
                  <a:xfrm>
                    <a:off x="-1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4300" name="Group 4300"/>
            <p:cNvGrpSpPr/>
            <p:nvPr/>
          </p:nvGrpSpPr>
          <p:grpSpPr>
            <a:xfrm>
              <a:off x="4206895" y="84488"/>
              <a:ext cx="942176" cy="1616537"/>
              <a:chOff x="-1" y="0"/>
              <a:chExt cx="942175" cy="1616535"/>
            </a:xfrm>
          </p:grpSpPr>
          <p:grpSp>
            <p:nvGrpSpPr>
              <p:cNvPr id="4221" name="Group 4221"/>
              <p:cNvGrpSpPr/>
              <p:nvPr/>
            </p:nvGrpSpPr>
            <p:grpSpPr>
              <a:xfrm>
                <a:off x="-2" y="-1"/>
                <a:ext cx="942177" cy="1616537"/>
                <a:chOff x="-1" y="0"/>
                <a:chExt cx="942175" cy="1616535"/>
              </a:xfrm>
            </p:grpSpPr>
            <p:sp>
              <p:nvSpPr>
                <p:cNvPr id="4218" name="Shape 4218"/>
                <p:cNvSpPr/>
                <p:nvPr/>
              </p:nvSpPr>
              <p:spPr>
                <a:xfrm>
                  <a:off x="-2" y="-1"/>
                  <a:ext cx="942177" cy="16165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6"/>
                      </a:moveTo>
                      <a:cubicBezTo>
                        <a:pt x="0" y="486"/>
                        <a:pt x="4835" y="0"/>
                        <a:pt x="10800" y="0"/>
                      </a:cubicBezTo>
                      <a:cubicBezTo>
                        <a:pt x="16765" y="0"/>
                        <a:pt x="21600" y="486"/>
                        <a:pt x="21600" y="1086"/>
                      </a:cubicBezTo>
                      <a:lnTo>
                        <a:pt x="21600" y="20514"/>
                      </a:lnTo>
                      <a:cubicBezTo>
                        <a:pt x="21600" y="21114"/>
                        <a:pt x="16765" y="21600"/>
                        <a:pt x="10800" y="21600"/>
                      </a:cubicBezTo>
                      <a:cubicBezTo>
                        <a:pt x="4835" y="21600"/>
                        <a:pt x="0" y="21114"/>
                        <a:pt x="0" y="2051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219" name="Shape 4219"/>
                <p:cNvSpPr/>
                <p:nvPr/>
              </p:nvSpPr>
              <p:spPr>
                <a:xfrm>
                  <a:off x="0" y="-1"/>
                  <a:ext cx="942174" cy="162563"/>
                </a:xfrm>
                <a:prstGeom prst="ellipse">
                  <a:avLst/>
                </a:pr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220" name="Shape 4220"/>
                <p:cNvSpPr/>
                <p:nvPr/>
              </p:nvSpPr>
              <p:spPr>
                <a:xfrm>
                  <a:off x="-1" y="-1"/>
                  <a:ext cx="942174" cy="16165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6"/>
                      </a:moveTo>
                      <a:cubicBezTo>
                        <a:pt x="21600" y="1686"/>
                        <a:pt x="16765" y="2172"/>
                        <a:pt x="10800" y="2172"/>
                      </a:cubicBezTo>
                      <a:cubicBezTo>
                        <a:pt x="4835" y="2172"/>
                        <a:pt x="0" y="1686"/>
                        <a:pt x="0" y="1086"/>
                      </a:cubicBezTo>
                      <a:cubicBezTo>
                        <a:pt x="0" y="486"/>
                        <a:pt x="4835" y="0"/>
                        <a:pt x="10800" y="0"/>
                      </a:cubicBezTo>
                      <a:cubicBezTo>
                        <a:pt x="16765" y="0"/>
                        <a:pt x="21600" y="486"/>
                        <a:pt x="21600" y="1086"/>
                      </a:cubicBezTo>
                      <a:lnTo>
                        <a:pt x="21600" y="20514"/>
                      </a:lnTo>
                      <a:cubicBezTo>
                        <a:pt x="21600" y="21114"/>
                        <a:pt x="16765" y="21600"/>
                        <a:pt x="10800" y="21600"/>
                      </a:cubicBezTo>
                      <a:cubicBezTo>
                        <a:pt x="4835" y="21600"/>
                        <a:pt x="0" y="21114"/>
                        <a:pt x="0" y="20514"/>
                      </a:cubicBezTo>
                      <a:lnTo>
                        <a:pt x="0" y="1086"/>
                      </a:lnTo>
                    </a:path>
                  </a:pathLst>
                </a:custGeom>
                <a:noFill/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235" name="Group 4235"/>
              <p:cNvGrpSpPr/>
              <p:nvPr/>
            </p:nvGrpSpPr>
            <p:grpSpPr>
              <a:xfrm>
                <a:off x="16334" y="177621"/>
                <a:ext cx="210475" cy="335323"/>
                <a:chOff x="0" y="0"/>
                <a:chExt cx="210473" cy="335321"/>
              </a:xfrm>
            </p:grpSpPr>
            <p:grpSp>
              <p:nvGrpSpPr>
                <p:cNvPr id="4225" name="Group 4225"/>
                <p:cNvGrpSpPr/>
                <p:nvPr/>
              </p:nvGrpSpPr>
              <p:grpSpPr>
                <a:xfrm>
                  <a:off x="0" y="0"/>
                  <a:ext cx="210475" cy="335322"/>
                  <a:chOff x="0" y="0"/>
                  <a:chExt cx="210474" cy="335321"/>
                </a:xfrm>
              </p:grpSpPr>
              <p:sp>
                <p:nvSpPr>
                  <p:cNvPr id="4222" name="Shape 4222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23" name="Shape 4223"/>
                  <p:cNvSpPr/>
                  <p:nvPr/>
                </p:nvSpPr>
                <p:spPr>
                  <a:xfrm>
                    <a:off x="175394" y="300241"/>
                    <a:ext cx="35081" cy="350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24" name="Shape 4224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28" name="Group 4228"/>
                <p:cNvGrpSpPr/>
                <p:nvPr/>
              </p:nvGrpSpPr>
              <p:grpSpPr>
                <a:xfrm>
                  <a:off x="15917" y="15111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226" name="Shape 4226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27" name="Shape 4227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31" name="Group 4231"/>
                <p:cNvGrpSpPr/>
                <p:nvPr/>
              </p:nvGrpSpPr>
              <p:grpSpPr>
                <a:xfrm>
                  <a:off x="15917" y="83997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229" name="Shape 4229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30" name="Shape 4230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34" name="Group 4234"/>
                <p:cNvGrpSpPr/>
                <p:nvPr/>
              </p:nvGrpSpPr>
              <p:grpSpPr>
                <a:xfrm>
                  <a:off x="15917" y="157878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232" name="Shape 4232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33" name="Shape 4233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252" name="Group 4252"/>
              <p:cNvGrpSpPr/>
              <p:nvPr/>
            </p:nvGrpSpPr>
            <p:grpSpPr>
              <a:xfrm>
                <a:off x="24421" y="971314"/>
                <a:ext cx="209175" cy="333251"/>
                <a:chOff x="0" y="0"/>
                <a:chExt cx="209174" cy="333250"/>
              </a:xfrm>
            </p:grpSpPr>
            <p:grpSp>
              <p:nvGrpSpPr>
                <p:cNvPr id="4239" name="Group 4239"/>
                <p:cNvGrpSpPr/>
                <p:nvPr/>
              </p:nvGrpSpPr>
              <p:grpSpPr>
                <a:xfrm>
                  <a:off x="-1" y="-1"/>
                  <a:ext cx="209176" cy="333252"/>
                  <a:chOff x="0" y="0"/>
                  <a:chExt cx="209174" cy="333250"/>
                </a:xfrm>
              </p:grpSpPr>
              <p:sp>
                <p:nvSpPr>
                  <p:cNvPr id="4236" name="Shape 4236"/>
                  <p:cNvSpPr/>
                  <p:nvPr/>
                </p:nvSpPr>
                <p:spPr>
                  <a:xfrm>
                    <a:off x="-1" y="-1"/>
                    <a:ext cx="209176" cy="33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37" name="Shape 4237"/>
                  <p:cNvSpPr/>
                  <p:nvPr/>
                </p:nvSpPr>
                <p:spPr>
                  <a:xfrm>
                    <a:off x="174311" y="298386"/>
                    <a:ext cx="34864" cy="348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38" name="Shape 4238"/>
                  <p:cNvSpPr/>
                  <p:nvPr/>
                </p:nvSpPr>
                <p:spPr>
                  <a:xfrm>
                    <a:off x="-1" y="-1"/>
                    <a:ext cx="209176" cy="33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42" name="Group 4242"/>
                <p:cNvGrpSpPr/>
                <p:nvPr/>
              </p:nvGrpSpPr>
              <p:grpSpPr>
                <a:xfrm>
                  <a:off x="18167" y="17276"/>
                  <a:ext cx="173170" cy="48319"/>
                  <a:chOff x="0" y="0"/>
                  <a:chExt cx="173168" cy="48318"/>
                </a:xfrm>
              </p:grpSpPr>
              <p:sp>
                <p:nvSpPr>
                  <p:cNvPr id="4240" name="Shape 4240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41" name="Shape 4241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45" name="Group 4245"/>
                <p:cNvGrpSpPr/>
                <p:nvPr/>
              </p:nvGrpSpPr>
              <p:grpSpPr>
                <a:xfrm>
                  <a:off x="18167" y="83889"/>
                  <a:ext cx="173170" cy="48319"/>
                  <a:chOff x="0" y="0"/>
                  <a:chExt cx="173168" cy="48318"/>
                </a:xfrm>
              </p:grpSpPr>
              <p:sp>
                <p:nvSpPr>
                  <p:cNvPr id="4243" name="Shape 4243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44" name="Shape 4244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48" name="Group 4248"/>
                <p:cNvGrpSpPr/>
                <p:nvPr/>
              </p:nvGrpSpPr>
              <p:grpSpPr>
                <a:xfrm>
                  <a:off x="16965" y="155081"/>
                  <a:ext cx="173169" cy="48319"/>
                  <a:chOff x="0" y="0"/>
                  <a:chExt cx="173168" cy="48318"/>
                </a:xfrm>
              </p:grpSpPr>
              <p:sp>
                <p:nvSpPr>
                  <p:cNvPr id="4246" name="Shape 4246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47" name="Shape 4247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51" name="Group 4251"/>
                <p:cNvGrpSpPr/>
                <p:nvPr/>
              </p:nvGrpSpPr>
              <p:grpSpPr>
                <a:xfrm>
                  <a:off x="15819" y="222415"/>
                  <a:ext cx="173169" cy="48319"/>
                  <a:chOff x="0" y="0"/>
                  <a:chExt cx="173168" cy="48318"/>
                </a:xfrm>
              </p:grpSpPr>
              <p:sp>
                <p:nvSpPr>
                  <p:cNvPr id="4249" name="Shape 4249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50" name="Shape 4250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260" name="Group 4260"/>
              <p:cNvGrpSpPr/>
              <p:nvPr/>
            </p:nvGrpSpPr>
            <p:grpSpPr>
              <a:xfrm>
                <a:off x="247805" y="972729"/>
                <a:ext cx="209175" cy="333251"/>
                <a:chOff x="0" y="0"/>
                <a:chExt cx="209174" cy="333250"/>
              </a:xfrm>
            </p:grpSpPr>
            <p:grpSp>
              <p:nvGrpSpPr>
                <p:cNvPr id="4256" name="Group 4256"/>
                <p:cNvGrpSpPr/>
                <p:nvPr/>
              </p:nvGrpSpPr>
              <p:grpSpPr>
                <a:xfrm>
                  <a:off x="-1" y="-1"/>
                  <a:ext cx="209176" cy="333252"/>
                  <a:chOff x="0" y="0"/>
                  <a:chExt cx="209174" cy="333250"/>
                </a:xfrm>
              </p:grpSpPr>
              <p:sp>
                <p:nvSpPr>
                  <p:cNvPr id="4253" name="Shape 4253"/>
                  <p:cNvSpPr/>
                  <p:nvPr/>
                </p:nvSpPr>
                <p:spPr>
                  <a:xfrm>
                    <a:off x="-1" y="-1"/>
                    <a:ext cx="209176" cy="33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54" name="Shape 4254"/>
                  <p:cNvSpPr/>
                  <p:nvPr/>
                </p:nvSpPr>
                <p:spPr>
                  <a:xfrm>
                    <a:off x="174311" y="298386"/>
                    <a:ext cx="34864" cy="348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55" name="Shape 4255"/>
                  <p:cNvSpPr/>
                  <p:nvPr/>
                </p:nvSpPr>
                <p:spPr>
                  <a:xfrm>
                    <a:off x="-1" y="-1"/>
                    <a:ext cx="209176" cy="33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59" name="Group 4259"/>
                <p:cNvGrpSpPr/>
                <p:nvPr/>
              </p:nvGrpSpPr>
              <p:grpSpPr>
                <a:xfrm>
                  <a:off x="16844" y="23476"/>
                  <a:ext cx="173170" cy="48319"/>
                  <a:chOff x="0" y="0"/>
                  <a:chExt cx="173168" cy="48317"/>
                </a:xfrm>
              </p:grpSpPr>
              <p:sp>
                <p:nvSpPr>
                  <p:cNvPr id="4257" name="Shape 4257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58" name="Shape 4258"/>
                  <p:cNvSpPr/>
                  <p:nvPr/>
                </p:nvSpPr>
                <p:spPr>
                  <a:xfrm>
                    <a:off x="-1" y="0"/>
                    <a:ext cx="48319" cy="48318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274" name="Group 4274"/>
              <p:cNvGrpSpPr/>
              <p:nvPr/>
            </p:nvGrpSpPr>
            <p:grpSpPr>
              <a:xfrm>
                <a:off x="252346" y="177621"/>
                <a:ext cx="210475" cy="335323"/>
                <a:chOff x="0" y="0"/>
                <a:chExt cx="210473" cy="335321"/>
              </a:xfrm>
            </p:grpSpPr>
            <p:grpSp>
              <p:nvGrpSpPr>
                <p:cNvPr id="4264" name="Group 4264"/>
                <p:cNvGrpSpPr/>
                <p:nvPr/>
              </p:nvGrpSpPr>
              <p:grpSpPr>
                <a:xfrm>
                  <a:off x="0" y="0"/>
                  <a:ext cx="210475" cy="335322"/>
                  <a:chOff x="0" y="0"/>
                  <a:chExt cx="210474" cy="335321"/>
                </a:xfrm>
              </p:grpSpPr>
              <p:sp>
                <p:nvSpPr>
                  <p:cNvPr id="4261" name="Shape 4261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62" name="Shape 4262"/>
                  <p:cNvSpPr/>
                  <p:nvPr/>
                </p:nvSpPr>
                <p:spPr>
                  <a:xfrm>
                    <a:off x="175394" y="300241"/>
                    <a:ext cx="35081" cy="350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63" name="Shape 4263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67" name="Group 4267"/>
                <p:cNvGrpSpPr/>
                <p:nvPr/>
              </p:nvGrpSpPr>
              <p:grpSpPr>
                <a:xfrm>
                  <a:off x="18114" y="19795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265" name="Shape 4265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66" name="Shape 4266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70" name="Group 4270"/>
                <p:cNvGrpSpPr/>
                <p:nvPr/>
              </p:nvGrpSpPr>
              <p:grpSpPr>
                <a:xfrm>
                  <a:off x="21259" y="92452"/>
                  <a:ext cx="174246" cy="48619"/>
                  <a:chOff x="0" y="0"/>
                  <a:chExt cx="174245" cy="48618"/>
                </a:xfrm>
              </p:grpSpPr>
              <p:sp>
                <p:nvSpPr>
                  <p:cNvPr id="4268" name="Shape 4268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69" name="Shape 4269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73" name="Group 4273"/>
                <p:cNvGrpSpPr/>
                <p:nvPr/>
              </p:nvGrpSpPr>
              <p:grpSpPr>
                <a:xfrm>
                  <a:off x="21968" y="162958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271" name="Shape 4271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72" name="Shape 4272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291" name="Group 4291"/>
              <p:cNvGrpSpPr/>
              <p:nvPr/>
            </p:nvGrpSpPr>
            <p:grpSpPr>
              <a:xfrm>
                <a:off x="468826" y="974904"/>
                <a:ext cx="207565" cy="330655"/>
                <a:chOff x="0" y="0"/>
                <a:chExt cx="207564" cy="330653"/>
              </a:xfrm>
            </p:grpSpPr>
            <p:grpSp>
              <p:nvGrpSpPr>
                <p:cNvPr id="4278" name="Group 4278"/>
                <p:cNvGrpSpPr/>
                <p:nvPr/>
              </p:nvGrpSpPr>
              <p:grpSpPr>
                <a:xfrm>
                  <a:off x="-1" y="0"/>
                  <a:ext cx="207566" cy="330654"/>
                  <a:chOff x="0" y="0"/>
                  <a:chExt cx="207564" cy="330653"/>
                </a:xfrm>
              </p:grpSpPr>
              <p:sp>
                <p:nvSpPr>
                  <p:cNvPr id="4275" name="Shape 4275"/>
                  <p:cNvSpPr/>
                  <p:nvPr/>
                </p:nvSpPr>
                <p:spPr>
                  <a:xfrm>
                    <a:off x="-1" y="0"/>
                    <a:ext cx="207566" cy="3306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76" name="Shape 4276"/>
                  <p:cNvSpPr/>
                  <p:nvPr/>
                </p:nvSpPr>
                <p:spPr>
                  <a:xfrm>
                    <a:off x="172968" y="296058"/>
                    <a:ext cx="34596" cy="34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77" name="Shape 4277"/>
                  <p:cNvSpPr/>
                  <p:nvPr/>
                </p:nvSpPr>
                <p:spPr>
                  <a:xfrm>
                    <a:off x="-1" y="0"/>
                    <a:ext cx="207566" cy="3306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81" name="Group 4281"/>
                <p:cNvGrpSpPr/>
                <p:nvPr/>
              </p:nvGrpSpPr>
              <p:grpSpPr>
                <a:xfrm>
                  <a:off x="19591" y="17745"/>
                  <a:ext cx="171837" cy="47943"/>
                  <a:chOff x="0" y="0"/>
                  <a:chExt cx="171835" cy="47941"/>
                </a:xfrm>
              </p:grpSpPr>
              <p:sp>
                <p:nvSpPr>
                  <p:cNvPr id="4279" name="Shape 4279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80" name="Shape 4280"/>
                  <p:cNvSpPr/>
                  <p:nvPr/>
                </p:nvSpPr>
                <p:spPr>
                  <a:xfrm>
                    <a:off x="-1" y="0"/>
                    <a:ext cx="47947" cy="4794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84" name="Group 4284"/>
                <p:cNvGrpSpPr/>
                <p:nvPr/>
              </p:nvGrpSpPr>
              <p:grpSpPr>
                <a:xfrm>
                  <a:off x="18028" y="84986"/>
                  <a:ext cx="171836" cy="47943"/>
                  <a:chOff x="0" y="0"/>
                  <a:chExt cx="171835" cy="47941"/>
                </a:xfrm>
              </p:grpSpPr>
              <p:sp>
                <p:nvSpPr>
                  <p:cNvPr id="4282" name="Shape 4282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83" name="Shape 4283"/>
                  <p:cNvSpPr/>
                  <p:nvPr/>
                </p:nvSpPr>
                <p:spPr>
                  <a:xfrm>
                    <a:off x="-1" y="0"/>
                    <a:ext cx="47947" cy="4794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87" name="Group 4287"/>
                <p:cNvGrpSpPr/>
                <p:nvPr/>
              </p:nvGrpSpPr>
              <p:grpSpPr>
                <a:xfrm>
                  <a:off x="17864" y="152912"/>
                  <a:ext cx="171836" cy="47943"/>
                  <a:chOff x="0" y="0"/>
                  <a:chExt cx="171835" cy="47941"/>
                </a:xfrm>
              </p:grpSpPr>
              <p:sp>
                <p:nvSpPr>
                  <p:cNvPr id="4285" name="Shape 4285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86" name="Shape 4286"/>
                  <p:cNvSpPr/>
                  <p:nvPr/>
                </p:nvSpPr>
                <p:spPr>
                  <a:xfrm>
                    <a:off x="-1" y="0"/>
                    <a:ext cx="47947" cy="4794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90" name="Group 4290"/>
                <p:cNvGrpSpPr/>
                <p:nvPr/>
              </p:nvGrpSpPr>
              <p:grpSpPr>
                <a:xfrm>
                  <a:off x="17864" y="218599"/>
                  <a:ext cx="171836" cy="47943"/>
                  <a:chOff x="0" y="0"/>
                  <a:chExt cx="171835" cy="47941"/>
                </a:xfrm>
              </p:grpSpPr>
              <p:sp>
                <p:nvSpPr>
                  <p:cNvPr id="4288" name="Shape 4288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89" name="Shape 4289"/>
                  <p:cNvSpPr/>
                  <p:nvPr/>
                </p:nvSpPr>
                <p:spPr>
                  <a:xfrm>
                    <a:off x="-1" y="0"/>
                    <a:ext cx="47947" cy="4794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299" name="Group 4299"/>
              <p:cNvGrpSpPr/>
              <p:nvPr/>
            </p:nvGrpSpPr>
            <p:grpSpPr>
              <a:xfrm>
                <a:off x="700840" y="975522"/>
                <a:ext cx="207565" cy="330687"/>
                <a:chOff x="0" y="0"/>
                <a:chExt cx="207564" cy="330685"/>
              </a:xfrm>
            </p:grpSpPr>
            <p:grpSp>
              <p:nvGrpSpPr>
                <p:cNvPr id="4295" name="Group 4295"/>
                <p:cNvGrpSpPr/>
                <p:nvPr/>
              </p:nvGrpSpPr>
              <p:grpSpPr>
                <a:xfrm>
                  <a:off x="-1" y="0"/>
                  <a:ext cx="207566" cy="330686"/>
                  <a:chOff x="0" y="0"/>
                  <a:chExt cx="207564" cy="330685"/>
                </a:xfrm>
              </p:grpSpPr>
              <p:sp>
                <p:nvSpPr>
                  <p:cNvPr id="4292" name="Shape 4292"/>
                  <p:cNvSpPr/>
                  <p:nvPr/>
                </p:nvSpPr>
                <p:spPr>
                  <a:xfrm>
                    <a:off x="-1" y="0"/>
                    <a:ext cx="207566" cy="3306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93" name="Shape 4293"/>
                  <p:cNvSpPr/>
                  <p:nvPr/>
                </p:nvSpPr>
                <p:spPr>
                  <a:xfrm>
                    <a:off x="172968" y="296090"/>
                    <a:ext cx="34596" cy="34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94" name="Shape 4294"/>
                  <p:cNvSpPr/>
                  <p:nvPr/>
                </p:nvSpPr>
                <p:spPr>
                  <a:xfrm>
                    <a:off x="-1" y="0"/>
                    <a:ext cx="207566" cy="3306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298" name="Group 4298"/>
                <p:cNvGrpSpPr/>
                <p:nvPr/>
              </p:nvGrpSpPr>
              <p:grpSpPr>
                <a:xfrm>
                  <a:off x="15114" y="19272"/>
                  <a:ext cx="171836" cy="47947"/>
                  <a:chOff x="0" y="0"/>
                  <a:chExt cx="171835" cy="47946"/>
                </a:xfrm>
              </p:grpSpPr>
              <p:sp>
                <p:nvSpPr>
                  <p:cNvPr id="4296" name="Shape 4296"/>
                  <p:cNvSpPr/>
                  <p:nvPr/>
                </p:nvSpPr>
                <p:spPr>
                  <a:xfrm>
                    <a:off x="26536" y="13128"/>
                    <a:ext cx="145300" cy="2169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297" name="Shape 4297"/>
                  <p:cNvSpPr/>
                  <p:nvPr/>
                </p:nvSpPr>
                <p:spPr>
                  <a:xfrm>
                    <a:off x="-1" y="-1"/>
                    <a:ext cx="47947" cy="479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4371" name="Group 4371"/>
            <p:cNvGrpSpPr/>
            <p:nvPr/>
          </p:nvGrpSpPr>
          <p:grpSpPr>
            <a:xfrm>
              <a:off x="0" y="116651"/>
              <a:ext cx="791013" cy="1475071"/>
              <a:chOff x="0" y="0"/>
              <a:chExt cx="791011" cy="1475070"/>
            </a:xfrm>
          </p:grpSpPr>
          <p:grpSp>
            <p:nvGrpSpPr>
              <p:cNvPr id="4317" name="Group 4317"/>
              <p:cNvGrpSpPr/>
              <p:nvPr/>
            </p:nvGrpSpPr>
            <p:grpSpPr>
              <a:xfrm>
                <a:off x="445149" y="279098"/>
                <a:ext cx="345863" cy="551018"/>
                <a:chOff x="0" y="0"/>
                <a:chExt cx="345862" cy="551016"/>
              </a:xfrm>
            </p:grpSpPr>
            <p:grpSp>
              <p:nvGrpSpPr>
                <p:cNvPr id="4304" name="Group 4304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301" name="Shape 4301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02" name="Shape 4302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03" name="Shape 4303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07" name="Group 4307"/>
                <p:cNvGrpSpPr/>
                <p:nvPr/>
              </p:nvGrpSpPr>
              <p:grpSpPr>
                <a:xfrm>
                  <a:off x="25884" y="3104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05" name="Shape 4305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06" name="Shape 4306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10" name="Group 4310"/>
                <p:cNvGrpSpPr/>
                <p:nvPr/>
              </p:nvGrpSpPr>
              <p:grpSpPr>
                <a:xfrm>
                  <a:off x="25884" y="16650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08" name="Shape 4308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09" name="Shape 4309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13" name="Group 4313"/>
                <p:cNvGrpSpPr/>
                <p:nvPr/>
              </p:nvGrpSpPr>
              <p:grpSpPr>
                <a:xfrm>
                  <a:off x="25884" y="301970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11" name="Shape 4311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12" name="Shape 4312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16" name="Group 4316"/>
                <p:cNvGrpSpPr/>
                <p:nvPr/>
              </p:nvGrpSpPr>
              <p:grpSpPr>
                <a:xfrm>
                  <a:off x="25884" y="437431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14" name="Shape 4314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15" name="Shape 4315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334" name="Group 4334"/>
              <p:cNvGrpSpPr/>
              <p:nvPr/>
            </p:nvGrpSpPr>
            <p:grpSpPr>
              <a:xfrm>
                <a:off x="445149" y="924053"/>
                <a:ext cx="345863" cy="551018"/>
                <a:chOff x="0" y="0"/>
                <a:chExt cx="345862" cy="551016"/>
              </a:xfrm>
            </p:grpSpPr>
            <p:grpSp>
              <p:nvGrpSpPr>
                <p:cNvPr id="4321" name="Group 4321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318" name="Shape 4318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19" name="Shape 4319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20" name="Shape 4320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24" name="Group 4324"/>
                <p:cNvGrpSpPr/>
                <p:nvPr/>
              </p:nvGrpSpPr>
              <p:grpSpPr>
                <a:xfrm>
                  <a:off x="25884" y="31605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22" name="Shape 4322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23" name="Shape 4323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27" name="Group 4327"/>
                <p:cNvGrpSpPr/>
                <p:nvPr/>
              </p:nvGrpSpPr>
              <p:grpSpPr>
                <a:xfrm>
                  <a:off x="25884" y="167066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25" name="Shape 4325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26" name="Shape 4326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30" name="Group 4330"/>
                <p:cNvGrpSpPr/>
                <p:nvPr/>
              </p:nvGrpSpPr>
              <p:grpSpPr>
                <a:xfrm>
                  <a:off x="25884" y="30252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28" name="Shape 4328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29" name="Shape 4329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33" name="Group 4333"/>
                <p:cNvGrpSpPr/>
                <p:nvPr/>
              </p:nvGrpSpPr>
              <p:grpSpPr>
                <a:xfrm>
                  <a:off x="25884" y="43798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31" name="Shape 4331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32" name="Shape 4332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351" name="Group 4351"/>
              <p:cNvGrpSpPr/>
              <p:nvPr/>
            </p:nvGrpSpPr>
            <p:grpSpPr>
              <a:xfrm>
                <a:off x="0" y="921342"/>
                <a:ext cx="345863" cy="551018"/>
                <a:chOff x="0" y="0"/>
                <a:chExt cx="345862" cy="551016"/>
              </a:xfrm>
            </p:grpSpPr>
            <p:grpSp>
              <p:nvGrpSpPr>
                <p:cNvPr id="4338" name="Group 4338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335" name="Shape 4335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36" name="Shape 4336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37" name="Shape 4337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41" name="Group 4341"/>
                <p:cNvGrpSpPr/>
                <p:nvPr/>
              </p:nvGrpSpPr>
              <p:grpSpPr>
                <a:xfrm>
                  <a:off x="25884" y="3104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39" name="Shape 4339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40" name="Shape 4340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44" name="Group 4344"/>
                <p:cNvGrpSpPr/>
                <p:nvPr/>
              </p:nvGrpSpPr>
              <p:grpSpPr>
                <a:xfrm>
                  <a:off x="25884" y="16650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42" name="Shape 4342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43" name="Shape 4343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47" name="Group 4347"/>
                <p:cNvGrpSpPr/>
                <p:nvPr/>
              </p:nvGrpSpPr>
              <p:grpSpPr>
                <a:xfrm>
                  <a:off x="25884" y="301970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45" name="Shape 4345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46" name="Shape 4346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50" name="Group 4350"/>
                <p:cNvGrpSpPr/>
                <p:nvPr/>
              </p:nvGrpSpPr>
              <p:grpSpPr>
                <a:xfrm>
                  <a:off x="25884" y="437431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48" name="Shape 4348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49" name="Shape 4349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368" name="Group 4368"/>
              <p:cNvGrpSpPr/>
              <p:nvPr/>
            </p:nvGrpSpPr>
            <p:grpSpPr>
              <a:xfrm>
                <a:off x="0" y="279098"/>
                <a:ext cx="345863" cy="551018"/>
                <a:chOff x="0" y="0"/>
                <a:chExt cx="345862" cy="551016"/>
              </a:xfrm>
            </p:grpSpPr>
            <p:grpSp>
              <p:nvGrpSpPr>
                <p:cNvPr id="4355" name="Group 4355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352" name="Shape 4352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53" name="Shape 4353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54" name="Shape 4354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58" name="Group 4358"/>
                <p:cNvGrpSpPr/>
                <p:nvPr/>
              </p:nvGrpSpPr>
              <p:grpSpPr>
                <a:xfrm>
                  <a:off x="25884" y="31605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56" name="Shape 4356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57" name="Shape 4357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61" name="Group 4361"/>
                <p:cNvGrpSpPr/>
                <p:nvPr/>
              </p:nvGrpSpPr>
              <p:grpSpPr>
                <a:xfrm>
                  <a:off x="25884" y="167066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59" name="Shape 4359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60" name="Shape 4360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64" name="Group 4364"/>
                <p:cNvGrpSpPr/>
                <p:nvPr/>
              </p:nvGrpSpPr>
              <p:grpSpPr>
                <a:xfrm>
                  <a:off x="25884" y="30252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62" name="Shape 4362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63" name="Shape 4363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367" name="Group 4367"/>
                <p:cNvGrpSpPr/>
                <p:nvPr/>
              </p:nvGrpSpPr>
              <p:grpSpPr>
                <a:xfrm>
                  <a:off x="25884" y="43798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365" name="Shape 4365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366" name="Shape 4366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4369" name="Shape 4369"/>
              <p:cNvSpPr/>
              <p:nvPr/>
            </p:nvSpPr>
            <p:spPr>
              <a:xfrm>
                <a:off x="29482" y="6356"/>
                <a:ext cx="250852" cy="3268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 b="1">
                    <a:solidFill>
                      <a:srgbClr val="4472C4"/>
                    </a:solidFill>
                  </a:defRPr>
                </a:lvl1pPr>
              </a:lstStyle>
              <a:p>
                <a:r>
                  <a:t>R</a:t>
                </a:r>
              </a:p>
            </p:txBody>
          </p:sp>
          <p:sp>
            <p:nvSpPr>
              <p:cNvPr id="4370" name="Shape 4370"/>
              <p:cNvSpPr/>
              <p:nvPr/>
            </p:nvSpPr>
            <p:spPr>
              <a:xfrm>
                <a:off x="480388" y="0"/>
                <a:ext cx="236018" cy="3268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 b="1">
                    <a:solidFill>
                      <a:srgbClr val="ED7D31"/>
                    </a:solidFill>
                  </a:defRPr>
                </a:lvl1pPr>
              </a:lstStyle>
              <a:p>
                <a:r>
                  <a:t>S</a:t>
                </a:r>
              </a:p>
            </p:txBody>
          </p:sp>
        </p:grpSp>
        <p:grpSp>
          <p:nvGrpSpPr>
            <p:cNvPr id="4418" name="Group 4418"/>
            <p:cNvGrpSpPr/>
            <p:nvPr/>
          </p:nvGrpSpPr>
          <p:grpSpPr>
            <a:xfrm>
              <a:off x="1678426" y="0"/>
              <a:ext cx="1576214" cy="1622170"/>
              <a:chOff x="0" y="0"/>
              <a:chExt cx="1576213" cy="1622169"/>
            </a:xfrm>
          </p:grpSpPr>
          <p:grpSp>
            <p:nvGrpSpPr>
              <p:cNvPr id="4375" name="Group 4375"/>
              <p:cNvGrpSpPr/>
              <p:nvPr/>
            </p:nvGrpSpPr>
            <p:grpSpPr>
              <a:xfrm>
                <a:off x="889943" y="-1"/>
                <a:ext cx="686271" cy="1622171"/>
                <a:chOff x="0" y="0"/>
                <a:chExt cx="686269" cy="1622169"/>
              </a:xfrm>
            </p:grpSpPr>
            <p:sp>
              <p:nvSpPr>
                <p:cNvPr id="4372" name="Shape 4372"/>
                <p:cNvSpPr/>
                <p:nvPr/>
              </p:nvSpPr>
              <p:spPr>
                <a:xfrm>
                  <a:off x="0" y="0"/>
                  <a:ext cx="686270" cy="227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B-1 Buffers</a:t>
                  </a:r>
                </a:p>
              </p:txBody>
            </p:sp>
            <p:sp>
              <p:nvSpPr>
                <p:cNvPr id="4373" name="Shape 4373"/>
                <p:cNvSpPr/>
                <p:nvPr/>
              </p:nvSpPr>
              <p:spPr>
                <a:xfrm>
                  <a:off x="90354" y="262965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74" name="Shape 4374"/>
                <p:cNvSpPr/>
                <p:nvPr/>
              </p:nvSpPr>
              <p:spPr>
                <a:xfrm>
                  <a:off x="90354" y="994669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378" name="Group 4378"/>
              <p:cNvGrpSpPr/>
              <p:nvPr/>
            </p:nvGrpSpPr>
            <p:grpSpPr>
              <a:xfrm>
                <a:off x="0" y="370166"/>
                <a:ext cx="506362" cy="881838"/>
                <a:chOff x="0" y="0"/>
                <a:chExt cx="506361" cy="881837"/>
              </a:xfrm>
            </p:grpSpPr>
            <p:sp>
              <p:nvSpPr>
                <p:cNvPr id="4376" name="Shape 4376"/>
                <p:cNvSpPr/>
                <p:nvPr/>
              </p:nvSpPr>
              <p:spPr>
                <a:xfrm>
                  <a:off x="41763" y="254337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77" name="Shape 4377"/>
                <p:cNvSpPr/>
                <p:nvPr/>
              </p:nvSpPr>
              <p:spPr>
                <a:xfrm>
                  <a:off x="0" y="0"/>
                  <a:ext cx="506362" cy="227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9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4382" name="Group 4382"/>
              <p:cNvGrpSpPr/>
              <p:nvPr/>
            </p:nvGrpSpPr>
            <p:grpSpPr>
              <a:xfrm>
                <a:off x="111869" y="681806"/>
                <a:ext cx="318385" cy="507243"/>
                <a:chOff x="0" y="0"/>
                <a:chExt cx="318383" cy="507242"/>
              </a:xfrm>
            </p:grpSpPr>
            <p:sp>
              <p:nvSpPr>
                <p:cNvPr id="4379" name="Shape 4379"/>
                <p:cNvSpPr/>
                <p:nvPr/>
              </p:nvSpPr>
              <p:spPr>
                <a:xfrm>
                  <a:off x="0" y="-1"/>
                  <a:ext cx="318384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80" name="Shape 4380"/>
                <p:cNvSpPr/>
                <p:nvPr/>
              </p:nvSpPr>
              <p:spPr>
                <a:xfrm>
                  <a:off x="265318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81" name="Shape 4381"/>
                <p:cNvSpPr/>
                <p:nvPr/>
              </p:nvSpPr>
              <p:spPr>
                <a:xfrm>
                  <a:off x="0" y="-1"/>
                  <a:ext cx="318384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386" name="Group 4386"/>
              <p:cNvGrpSpPr/>
              <p:nvPr/>
            </p:nvGrpSpPr>
            <p:grpSpPr>
              <a:xfrm>
                <a:off x="1056704" y="310901"/>
                <a:ext cx="318385" cy="507243"/>
                <a:chOff x="0" y="0"/>
                <a:chExt cx="318383" cy="507242"/>
              </a:xfrm>
            </p:grpSpPr>
            <p:sp>
              <p:nvSpPr>
                <p:cNvPr id="4383" name="Shape 4383"/>
                <p:cNvSpPr/>
                <p:nvPr/>
              </p:nvSpPr>
              <p:spPr>
                <a:xfrm>
                  <a:off x="0" y="-1"/>
                  <a:ext cx="318384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84" name="Shape 4384"/>
                <p:cNvSpPr/>
                <p:nvPr/>
              </p:nvSpPr>
              <p:spPr>
                <a:xfrm>
                  <a:off x="265318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85" name="Shape 4385"/>
                <p:cNvSpPr/>
                <p:nvPr/>
              </p:nvSpPr>
              <p:spPr>
                <a:xfrm>
                  <a:off x="0" y="-1"/>
                  <a:ext cx="318384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390" name="Group 4390"/>
              <p:cNvGrpSpPr/>
              <p:nvPr/>
            </p:nvGrpSpPr>
            <p:grpSpPr>
              <a:xfrm>
                <a:off x="1056704" y="1056682"/>
                <a:ext cx="318385" cy="507243"/>
                <a:chOff x="0" y="0"/>
                <a:chExt cx="318383" cy="507242"/>
              </a:xfrm>
            </p:grpSpPr>
            <p:sp>
              <p:nvSpPr>
                <p:cNvPr id="4387" name="Shape 4387"/>
                <p:cNvSpPr/>
                <p:nvPr/>
              </p:nvSpPr>
              <p:spPr>
                <a:xfrm>
                  <a:off x="0" y="-1"/>
                  <a:ext cx="318384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88" name="Shape 4388"/>
                <p:cNvSpPr/>
                <p:nvPr/>
              </p:nvSpPr>
              <p:spPr>
                <a:xfrm>
                  <a:off x="265318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89" name="Shape 4389"/>
                <p:cNvSpPr/>
                <p:nvPr/>
              </p:nvSpPr>
              <p:spPr>
                <a:xfrm>
                  <a:off x="0" y="-1"/>
                  <a:ext cx="318384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393" name="Group 4393"/>
              <p:cNvGrpSpPr/>
              <p:nvPr/>
            </p:nvGrpSpPr>
            <p:grpSpPr>
              <a:xfrm>
                <a:off x="1080783" y="333761"/>
                <a:ext cx="263581" cy="73545"/>
                <a:chOff x="0" y="0"/>
                <a:chExt cx="263580" cy="73544"/>
              </a:xfrm>
            </p:grpSpPr>
            <p:sp>
              <p:nvSpPr>
                <p:cNvPr id="4391" name="Shape 4391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92" name="Shape 4392"/>
                <p:cNvSpPr/>
                <p:nvPr/>
              </p:nvSpPr>
              <p:spPr>
                <a:xfrm>
                  <a:off x="0" y="-1"/>
                  <a:ext cx="73544" cy="73546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396" name="Group 4396"/>
              <p:cNvGrpSpPr/>
              <p:nvPr/>
            </p:nvGrpSpPr>
            <p:grpSpPr>
              <a:xfrm>
                <a:off x="1084358" y="1082979"/>
                <a:ext cx="263581" cy="73545"/>
                <a:chOff x="0" y="0"/>
                <a:chExt cx="263580" cy="73544"/>
              </a:xfrm>
            </p:grpSpPr>
            <p:sp>
              <p:nvSpPr>
                <p:cNvPr id="4394" name="Shape 4394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95" name="Shape 4395"/>
                <p:cNvSpPr/>
                <p:nvPr/>
              </p:nvSpPr>
              <p:spPr>
                <a:xfrm>
                  <a:off x="0" y="-1"/>
                  <a:ext cx="73544" cy="73546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399" name="Group 4399"/>
              <p:cNvGrpSpPr/>
              <p:nvPr/>
            </p:nvGrpSpPr>
            <p:grpSpPr>
              <a:xfrm>
                <a:off x="1084358" y="1184371"/>
                <a:ext cx="263581" cy="73545"/>
                <a:chOff x="0" y="0"/>
                <a:chExt cx="263580" cy="73544"/>
              </a:xfrm>
            </p:grpSpPr>
            <p:sp>
              <p:nvSpPr>
                <p:cNvPr id="4397" name="Shape 4397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98" name="Shape 4398"/>
                <p:cNvSpPr/>
                <p:nvPr/>
              </p:nvSpPr>
              <p:spPr>
                <a:xfrm>
                  <a:off x="0" y="-1"/>
                  <a:ext cx="73544" cy="73546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02" name="Group 4402"/>
              <p:cNvGrpSpPr/>
              <p:nvPr/>
            </p:nvGrpSpPr>
            <p:grpSpPr>
              <a:xfrm>
                <a:off x="1080783" y="437964"/>
                <a:ext cx="263581" cy="73545"/>
                <a:chOff x="0" y="0"/>
                <a:chExt cx="263580" cy="73544"/>
              </a:xfrm>
            </p:grpSpPr>
            <p:sp>
              <p:nvSpPr>
                <p:cNvPr id="4400" name="Shape 4400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01" name="Shape 4401"/>
                <p:cNvSpPr/>
                <p:nvPr/>
              </p:nvSpPr>
              <p:spPr>
                <a:xfrm>
                  <a:off x="0" y="-1"/>
                  <a:ext cx="73544" cy="73546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05" name="Group 4405"/>
              <p:cNvGrpSpPr/>
              <p:nvPr/>
            </p:nvGrpSpPr>
            <p:grpSpPr>
              <a:xfrm>
                <a:off x="135697" y="710387"/>
                <a:ext cx="263582" cy="73545"/>
                <a:chOff x="0" y="0"/>
                <a:chExt cx="263580" cy="73544"/>
              </a:xfrm>
            </p:grpSpPr>
            <p:sp>
              <p:nvSpPr>
                <p:cNvPr id="4403" name="Shape 4403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04" name="Shape 4404"/>
                <p:cNvSpPr/>
                <p:nvPr/>
              </p:nvSpPr>
              <p:spPr>
                <a:xfrm>
                  <a:off x="0" y="-1"/>
                  <a:ext cx="73544" cy="73546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08" name="Group 4408"/>
              <p:cNvGrpSpPr/>
              <p:nvPr/>
            </p:nvGrpSpPr>
            <p:grpSpPr>
              <a:xfrm>
                <a:off x="135697" y="835087"/>
                <a:ext cx="263582" cy="73545"/>
                <a:chOff x="0" y="0"/>
                <a:chExt cx="263580" cy="73544"/>
              </a:xfrm>
            </p:grpSpPr>
            <p:sp>
              <p:nvSpPr>
                <p:cNvPr id="4406" name="Shape 4406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07" name="Shape 4407"/>
                <p:cNvSpPr/>
                <p:nvPr/>
              </p:nvSpPr>
              <p:spPr>
                <a:xfrm>
                  <a:off x="0" y="-1"/>
                  <a:ext cx="73544" cy="73546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11" name="Group 4411"/>
              <p:cNvGrpSpPr/>
              <p:nvPr/>
            </p:nvGrpSpPr>
            <p:grpSpPr>
              <a:xfrm>
                <a:off x="135697" y="959787"/>
                <a:ext cx="263582" cy="73545"/>
                <a:chOff x="0" y="0"/>
                <a:chExt cx="263580" cy="73544"/>
              </a:xfrm>
            </p:grpSpPr>
            <p:sp>
              <p:nvSpPr>
                <p:cNvPr id="4409" name="Shape 4409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10" name="Shape 4410"/>
                <p:cNvSpPr/>
                <p:nvPr/>
              </p:nvSpPr>
              <p:spPr>
                <a:xfrm>
                  <a:off x="0" y="-1"/>
                  <a:ext cx="73544" cy="73546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14" name="Group 4414"/>
              <p:cNvGrpSpPr/>
              <p:nvPr/>
            </p:nvGrpSpPr>
            <p:grpSpPr>
              <a:xfrm>
                <a:off x="135697" y="1084487"/>
                <a:ext cx="263582" cy="73545"/>
                <a:chOff x="0" y="0"/>
                <a:chExt cx="263580" cy="73544"/>
              </a:xfrm>
            </p:grpSpPr>
            <p:sp>
              <p:nvSpPr>
                <p:cNvPr id="4412" name="Shape 4412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13" name="Shape 4413"/>
                <p:cNvSpPr/>
                <p:nvPr/>
              </p:nvSpPr>
              <p:spPr>
                <a:xfrm>
                  <a:off x="0" y="-1"/>
                  <a:ext cx="73544" cy="73546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17" name="Group 4417"/>
              <p:cNvGrpSpPr/>
              <p:nvPr/>
            </p:nvGrpSpPr>
            <p:grpSpPr>
              <a:xfrm>
                <a:off x="567858" y="844857"/>
                <a:ext cx="349734" cy="202985"/>
                <a:chOff x="0" y="0"/>
                <a:chExt cx="349732" cy="202984"/>
              </a:xfrm>
            </p:grpSpPr>
            <p:sp>
              <p:nvSpPr>
                <p:cNvPr id="4415" name="Shape 4415"/>
                <p:cNvSpPr/>
                <p:nvPr/>
              </p:nvSpPr>
              <p:spPr>
                <a:xfrm>
                  <a:off x="8933" y="0"/>
                  <a:ext cx="340800" cy="20298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80000">
                      <a:srgbClr val="000000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416" name="Shape 4416"/>
                <p:cNvSpPr/>
                <p:nvPr/>
              </p:nvSpPr>
              <p:spPr>
                <a:xfrm>
                  <a:off x="-1" y="19895"/>
                  <a:ext cx="251144" cy="1658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5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Hash</a:t>
                  </a:r>
                </a:p>
              </p:txBody>
            </p:sp>
          </p:grpSp>
        </p:grpSp>
        <p:grpSp>
          <p:nvGrpSpPr>
            <p:cNvPr id="4421" name="Group 4421"/>
            <p:cNvGrpSpPr/>
            <p:nvPr/>
          </p:nvGrpSpPr>
          <p:grpSpPr>
            <a:xfrm>
              <a:off x="880869" y="556901"/>
              <a:ext cx="748290" cy="594571"/>
              <a:chOff x="0" y="0"/>
              <a:chExt cx="748288" cy="594570"/>
            </a:xfrm>
          </p:grpSpPr>
          <p:sp>
            <p:nvSpPr>
              <p:cNvPr id="4419" name="Shape 4419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20" name="Shape 4420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4424" name="Group 4424"/>
            <p:cNvGrpSpPr/>
            <p:nvPr/>
          </p:nvGrpSpPr>
          <p:grpSpPr>
            <a:xfrm>
              <a:off x="3379049" y="556901"/>
              <a:ext cx="748290" cy="594571"/>
              <a:chOff x="0" y="0"/>
              <a:chExt cx="748288" cy="594570"/>
            </a:xfrm>
          </p:grpSpPr>
          <p:sp>
            <p:nvSpPr>
              <p:cNvPr id="4422" name="Shape 4422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23" name="Shape 4423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  <p:grpSp>
          <p:nvGrpSpPr>
            <p:cNvPr id="4427" name="Group 4427"/>
            <p:cNvGrpSpPr/>
            <p:nvPr/>
          </p:nvGrpSpPr>
          <p:grpSpPr>
            <a:xfrm>
              <a:off x="5228628" y="556901"/>
              <a:ext cx="748290" cy="594571"/>
              <a:chOff x="0" y="0"/>
              <a:chExt cx="748288" cy="594570"/>
            </a:xfrm>
          </p:grpSpPr>
          <p:sp>
            <p:nvSpPr>
              <p:cNvPr id="4425" name="Shape 4425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26" name="Shape 4426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4430" name="Group 4430"/>
            <p:cNvGrpSpPr/>
            <p:nvPr/>
          </p:nvGrpSpPr>
          <p:grpSpPr>
            <a:xfrm>
              <a:off x="7811320" y="556901"/>
              <a:ext cx="444119" cy="594571"/>
              <a:chOff x="0" y="0"/>
              <a:chExt cx="444117" cy="594570"/>
            </a:xfrm>
          </p:grpSpPr>
          <p:sp>
            <p:nvSpPr>
              <p:cNvPr id="4428" name="Shape 4428"/>
              <p:cNvSpPr/>
              <p:nvPr/>
            </p:nvSpPr>
            <p:spPr>
              <a:xfrm>
                <a:off x="0" y="0"/>
                <a:ext cx="44411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29" name="Shape 4429"/>
              <p:cNvSpPr/>
              <p:nvPr/>
            </p:nvSpPr>
            <p:spPr>
              <a:xfrm>
                <a:off x="-1" y="148642"/>
                <a:ext cx="333090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?</a:t>
                </a:r>
              </a:p>
            </p:txBody>
          </p:sp>
        </p:grpSp>
      </p:grpSp>
      <p:grpSp>
        <p:nvGrpSpPr>
          <p:cNvPr id="4434" name="Group 4434"/>
          <p:cNvGrpSpPr/>
          <p:nvPr/>
        </p:nvGrpSpPr>
        <p:grpSpPr>
          <a:xfrm>
            <a:off x="531372" y="3010992"/>
            <a:ext cx="4644719" cy="670906"/>
            <a:chOff x="0" y="0"/>
            <a:chExt cx="4644718" cy="670905"/>
          </a:xfrm>
        </p:grpSpPr>
        <p:sp>
          <p:nvSpPr>
            <p:cNvPr id="4432" name="Shape 4432"/>
            <p:cNvSpPr/>
            <p:nvPr/>
          </p:nvSpPr>
          <p:spPr>
            <a:xfrm>
              <a:off x="1499849" y="127954"/>
              <a:ext cx="1812646" cy="542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Partitioning Phase:</a:t>
              </a:r>
              <a:br/>
              <a:r>
                <a:t>B-1 partitions</a:t>
              </a:r>
            </a:p>
          </p:txBody>
        </p:sp>
        <p:sp>
          <p:nvSpPr>
            <p:cNvPr id="4433" name="Shape 4433"/>
            <p:cNvSpPr/>
            <p:nvPr/>
          </p:nvSpPr>
          <p:spPr>
            <a:xfrm rot="5400000">
              <a:off x="2240731" y="-2240732"/>
              <a:ext cx="163257" cy="4644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28"/>
                    <a:pt x="10800" y="63"/>
                  </a:cubicBezTo>
                  <a:lnTo>
                    <a:pt x="10800" y="10737"/>
                  </a:lnTo>
                  <a:cubicBezTo>
                    <a:pt x="10800" y="10772"/>
                    <a:pt x="15635" y="10800"/>
                    <a:pt x="21600" y="10800"/>
                  </a:cubicBezTo>
                  <a:cubicBezTo>
                    <a:pt x="15635" y="10800"/>
                    <a:pt x="10800" y="10828"/>
                    <a:pt x="10800" y="10863"/>
                  </a:cubicBezTo>
                  <a:lnTo>
                    <a:pt x="10800" y="21537"/>
                  </a:lnTo>
                  <a:cubicBezTo>
                    <a:pt x="10800" y="21572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37" name="Group 4437"/>
          <p:cNvGrpSpPr/>
          <p:nvPr/>
        </p:nvGrpSpPr>
        <p:grpSpPr>
          <a:xfrm>
            <a:off x="5232577" y="3013293"/>
            <a:ext cx="3497855" cy="668605"/>
            <a:chOff x="0" y="0"/>
            <a:chExt cx="3497853" cy="668604"/>
          </a:xfrm>
        </p:grpSpPr>
        <p:sp>
          <p:nvSpPr>
            <p:cNvPr id="4435" name="Shape 4435"/>
            <p:cNvSpPr/>
            <p:nvPr/>
          </p:nvSpPr>
          <p:spPr>
            <a:xfrm>
              <a:off x="256174" y="125653"/>
              <a:ext cx="2820925" cy="542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Build &amp; Probe Phase</a:t>
              </a:r>
              <a:endParaRPr>
                <a:solidFill>
                  <a:srgbClr val="CF0E30"/>
                </a:solidFill>
              </a:endParaRPr>
            </a:p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Each partition of </a:t>
              </a:r>
              <a:r>
                <a:rPr>
                  <a:solidFill>
                    <a:srgbClr val="558ED5"/>
                  </a:solidFill>
                </a:rPr>
                <a:t>R</a:t>
              </a:r>
              <a:r>
                <a:t> of size B-2</a:t>
              </a:r>
            </a:p>
          </p:txBody>
        </p:sp>
        <p:sp>
          <p:nvSpPr>
            <p:cNvPr id="4436" name="Shape 4436"/>
            <p:cNvSpPr/>
            <p:nvPr/>
          </p:nvSpPr>
          <p:spPr>
            <a:xfrm rot="5400000">
              <a:off x="1667299" y="-1667300"/>
              <a:ext cx="163257" cy="3497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38"/>
                    <a:pt x="10800" y="84"/>
                  </a:cubicBezTo>
                  <a:lnTo>
                    <a:pt x="10800" y="10716"/>
                  </a:lnTo>
                  <a:cubicBezTo>
                    <a:pt x="10800" y="10762"/>
                    <a:pt x="15635" y="10800"/>
                    <a:pt x="21600" y="10800"/>
                  </a:cubicBezTo>
                  <a:cubicBezTo>
                    <a:pt x="15635" y="10800"/>
                    <a:pt x="10800" y="10838"/>
                    <a:pt x="10800" y="10884"/>
                  </a:cubicBezTo>
                  <a:lnTo>
                    <a:pt x="10800" y="21516"/>
                  </a:lnTo>
                  <a:cubicBezTo>
                    <a:pt x="10800" y="21562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438" name="Shape 4438"/>
          <p:cNvSpPr/>
          <p:nvPr/>
        </p:nvSpPr>
        <p:spPr>
          <a:xfrm>
            <a:off x="4697717" y="5766048"/>
            <a:ext cx="3275458" cy="572187"/>
          </a:xfrm>
          <a:prstGeom prst="rect">
            <a:avLst/>
          </a:prstGeom>
          <a:gradFill>
            <a:gsLst>
              <a:gs pos="0">
                <a:srgbClr val="AD3A38"/>
              </a:gs>
              <a:gs pos="80000">
                <a:srgbClr val="E44D4A"/>
              </a:gs>
              <a:gs pos="100000">
                <a:srgbClr val="E84A48"/>
              </a:gs>
            </a:gsLst>
            <a:lin ang="16200000"/>
          </a:gradFill>
          <a:ln>
            <a:solidFill>
              <a:srgbClr val="D75C5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What is the cost?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8" grpId="1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0" name="Shape 4440"/>
          <p:cNvSpPr>
            <a:spLocks noGrp="1"/>
          </p:cNvSpPr>
          <p:nvPr>
            <p:ph type="title"/>
          </p:nvPr>
        </p:nvSpPr>
        <p:spPr>
          <a:xfrm>
            <a:off x="468312" y="0"/>
            <a:ext cx="8318501" cy="1143000"/>
          </a:xfrm>
          <a:prstGeom prst="rect">
            <a:avLst/>
          </a:prstGeom>
        </p:spPr>
        <p:txBody>
          <a:bodyPr/>
          <a:lstStyle/>
          <a:p>
            <a:r>
              <a:t>Cost of Hash Join</a:t>
            </a:r>
          </a:p>
        </p:txBody>
      </p:sp>
      <p:sp>
        <p:nvSpPr>
          <p:cNvPr id="4441" name="Shape 4441"/>
          <p:cNvSpPr>
            <a:spLocks noGrp="1"/>
          </p:cNvSpPr>
          <p:nvPr>
            <p:ph type="body" sz="half" idx="1"/>
          </p:nvPr>
        </p:nvSpPr>
        <p:spPr>
          <a:xfrm>
            <a:off x="207168" y="3727477"/>
            <a:ext cx="8689976" cy="2868614"/>
          </a:xfrm>
          <a:prstGeom prst="rect">
            <a:avLst/>
          </a:prstGeom>
        </p:spPr>
        <p:txBody>
          <a:bodyPr anchor="t"/>
          <a:lstStyle/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 u="sng">
                <a:solidFill>
                  <a:srgbClr val="000000"/>
                </a:solidFill>
              </a:defRPr>
            </a:pPr>
            <a:r>
              <a:t>Partitioning phase</a:t>
            </a:r>
            <a:r>
              <a:rPr u="none"/>
              <a:t>: read+write both relations</a:t>
            </a:r>
          </a:p>
          <a:p>
            <a:pPr marL="735520" lvl="1" indent="-282892" defTabSz="905255">
              <a:lnSpc>
                <a:spcPct val="90000"/>
              </a:lnSpc>
              <a:spcBef>
                <a:spcPts val="400"/>
              </a:spcBef>
              <a:buFont typeface="Symbol"/>
              <a:buChar char="⇒"/>
              <a:defRPr sz="1979">
                <a:solidFill>
                  <a:srgbClr val="000000"/>
                </a:solidFill>
              </a:defRPr>
            </a:pPr>
            <a:r>
              <a:t>2([</a:t>
            </a:r>
            <a:r>
              <a:rPr b="1">
                <a:solidFill>
                  <a:srgbClr val="8064A2"/>
                </a:solidFill>
              </a:rPr>
              <a:t>R</a:t>
            </a:r>
            <a:r>
              <a:t>]+[</a:t>
            </a:r>
            <a:r>
              <a:rPr b="1">
                <a:solidFill>
                  <a:srgbClr val="F79646"/>
                </a:solidFill>
              </a:rPr>
              <a:t>S</a:t>
            </a:r>
            <a:r>
              <a:t>]) I/Os</a:t>
            </a:r>
            <a:endParaRPr sz="2376" u="sng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 u="sng">
                <a:solidFill>
                  <a:srgbClr val="000000"/>
                </a:solidFill>
              </a:defRPr>
            </a:pPr>
            <a:r>
              <a:t>Matching phase</a:t>
            </a:r>
            <a:r>
              <a:rPr u="none"/>
              <a:t>: read both relations, forward output</a:t>
            </a:r>
          </a:p>
          <a:p>
            <a:pPr marL="735520" lvl="1" indent="-282892" defTabSz="905255">
              <a:lnSpc>
                <a:spcPct val="90000"/>
              </a:lnSpc>
              <a:spcBef>
                <a:spcPts val="400"/>
              </a:spcBef>
              <a:buFont typeface="Symbol"/>
              <a:buChar char="⇒"/>
              <a:defRPr sz="1979">
                <a:solidFill>
                  <a:srgbClr val="000000"/>
                </a:solidFill>
              </a:defRPr>
            </a:pPr>
            <a:r>
              <a:t>[</a:t>
            </a:r>
            <a:r>
              <a:rPr b="1">
                <a:solidFill>
                  <a:srgbClr val="8064A2"/>
                </a:solidFill>
              </a:rPr>
              <a:t>R</a:t>
            </a:r>
            <a:r>
              <a:t>]+[</a:t>
            </a:r>
            <a:r>
              <a:rPr b="1">
                <a:solidFill>
                  <a:srgbClr val="F79646"/>
                </a:solidFill>
              </a:rPr>
              <a:t>S</a:t>
            </a:r>
            <a:r>
              <a:t>] </a:t>
            </a:r>
            <a:endParaRPr sz="2376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solidFill>
                  <a:srgbClr val="000000"/>
                </a:solidFill>
              </a:defRPr>
            </a:pPr>
            <a:r>
              <a:t>Total cost of 2-pass hash join = 3([</a:t>
            </a:r>
            <a:r>
              <a:rPr b="1">
                <a:solidFill>
                  <a:srgbClr val="8064A2"/>
                </a:solidFill>
              </a:rPr>
              <a:t>R</a:t>
            </a:r>
            <a:r>
              <a:t>]+[</a:t>
            </a:r>
            <a:r>
              <a:rPr b="1">
                <a:solidFill>
                  <a:srgbClr val="F79646"/>
                </a:solidFill>
              </a:rPr>
              <a:t>S</a:t>
            </a:r>
            <a:r>
              <a:t>])</a:t>
            </a:r>
          </a:p>
          <a:p>
            <a:pPr marL="735520" lvl="1" indent="-282892" defTabSz="905255">
              <a:lnSpc>
                <a:spcPct val="90000"/>
              </a:lnSpc>
              <a:spcBef>
                <a:spcPts val="400"/>
              </a:spcBef>
              <a:defRPr sz="1979">
                <a:solidFill>
                  <a:srgbClr val="000000"/>
                </a:solidFill>
              </a:defRPr>
            </a:pPr>
            <a:r>
              <a:t>3 * (1000 + 500) = 4500</a:t>
            </a:r>
            <a:endParaRPr sz="2772"/>
          </a:p>
          <a:p>
            <a:pPr marL="735520" lvl="1" indent="-282892" defTabSz="905255">
              <a:lnSpc>
                <a:spcPct val="90000"/>
              </a:lnSpc>
              <a:spcBef>
                <a:spcPts val="400"/>
              </a:spcBef>
              <a:defRPr sz="1979">
                <a:solidFill>
                  <a:srgbClr val="000000"/>
                </a:solidFill>
              </a:defRPr>
            </a:pPr>
            <a:r>
              <a:t>45 seconds @10ms per page, probably </a:t>
            </a:r>
            <a:r>
              <a:rPr b="1"/>
              <a:t>much</a:t>
            </a:r>
            <a:r>
              <a:t> faster, why?</a:t>
            </a:r>
            <a:endParaRPr sz="2772"/>
          </a:p>
          <a:p>
            <a:pPr marL="1131569" lvl="2" indent="-226313" defTabSz="905255">
              <a:lnSpc>
                <a:spcPct val="90000"/>
              </a:lnSpc>
              <a:spcBef>
                <a:spcPts val="300"/>
              </a:spcBef>
              <a:defRPr sz="1584">
                <a:solidFill>
                  <a:srgbClr val="000000"/>
                </a:solidFill>
              </a:defRPr>
            </a:pPr>
            <a:r>
              <a:t>Serial IO so no seek overhead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10ms is much too high</a:t>
            </a:r>
          </a:p>
        </p:txBody>
      </p:sp>
      <p:grpSp>
        <p:nvGrpSpPr>
          <p:cNvPr id="4717" name="Group 4717"/>
          <p:cNvGrpSpPr/>
          <p:nvPr/>
        </p:nvGrpSpPr>
        <p:grpSpPr>
          <a:xfrm>
            <a:off x="531374" y="1379889"/>
            <a:ext cx="8255439" cy="1539394"/>
            <a:chOff x="0" y="0"/>
            <a:chExt cx="8255438" cy="1539393"/>
          </a:xfrm>
        </p:grpSpPr>
        <p:grpSp>
          <p:nvGrpSpPr>
            <p:cNvPr id="4499" name="Group 4499"/>
            <p:cNvGrpSpPr/>
            <p:nvPr/>
          </p:nvGrpSpPr>
          <p:grpSpPr>
            <a:xfrm>
              <a:off x="6056475" y="30013"/>
              <a:ext cx="1675287" cy="1479370"/>
              <a:chOff x="0" y="0"/>
              <a:chExt cx="1675286" cy="1479369"/>
            </a:xfrm>
          </p:grpSpPr>
          <p:sp>
            <p:nvSpPr>
              <p:cNvPr id="4442" name="Shape 4442"/>
              <p:cNvSpPr/>
              <p:nvPr/>
            </p:nvSpPr>
            <p:spPr>
              <a:xfrm>
                <a:off x="-1" y="-1"/>
                <a:ext cx="1675288" cy="1479371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446" name="Group 4446"/>
              <p:cNvGrpSpPr/>
              <p:nvPr/>
            </p:nvGrpSpPr>
            <p:grpSpPr>
              <a:xfrm>
                <a:off x="98034" y="164233"/>
                <a:ext cx="1318106" cy="307260"/>
                <a:chOff x="0" y="0"/>
                <a:chExt cx="1318104" cy="307259"/>
              </a:xfrm>
            </p:grpSpPr>
            <p:sp>
              <p:nvSpPr>
                <p:cNvPr id="4443" name="Shape 4443"/>
                <p:cNvSpPr/>
                <p:nvPr/>
              </p:nvSpPr>
              <p:spPr>
                <a:xfrm>
                  <a:off x="0" y="1"/>
                  <a:ext cx="439369" cy="30725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44" name="Shape 4444"/>
                <p:cNvSpPr/>
                <p:nvPr/>
              </p:nvSpPr>
              <p:spPr>
                <a:xfrm>
                  <a:off x="439368" y="-1"/>
                  <a:ext cx="439369" cy="30726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45" name="Shape 4445"/>
                <p:cNvSpPr/>
                <p:nvPr/>
              </p:nvSpPr>
              <p:spPr>
                <a:xfrm>
                  <a:off x="878736" y="0"/>
                  <a:ext cx="439369" cy="30725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4447" name="Shape 4447"/>
              <p:cNvSpPr/>
              <p:nvPr/>
            </p:nvSpPr>
            <p:spPr>
              <a:xfrm>
                <a:off x="109391" y="20813"/>
                <a:ext cx="1204875" cy="215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800">
                    <a:solidFill>
                      <a:srgbClr val="000000"/>
                    </a:solidFill>
                  </a:defRPr>
                </a:lvl1pPr>
              </a:lstStyle>
              <a:p>
                <a:r>
                  <a:t>Hash Table (B-2) Buffers</a:t>
                </a:r>
              </a:p>
            </p:txBody>
          </p:sp>
          <p:grpSp>
            <p:nvGrpSpPr>
              <p:cNvPr id="4450" name="Group 4450"/>
              <p:cNvGrpSpPr/>
              <p:nvPr/>
            </p:nvGrpSpPr>
            <p:grpSpPr>
              <a:xfrm>
                <a:off x="42867" y="584100"/>
                <a:ext cx="549702" cy="841898"/>
                <a:chOff x="0" y="0"/>
                <a:chExt cx="549700" cy="841897"/>
              </a:xfrm>
            </p:grpSpPr>
            <p:sp>
              <p:nvSpPr>
                <p:cNvPr id="4448" name="Shape 4448"/>
                <p:cNvSpPr/>
                <p:nvPr/>
              </p:nvSpPr>
              <p:spPr>
                <a:xfrm>
                  <a:off x="0" y="136492"/>
                  <a:ext cx="549701" cy="70540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49" name="Shape 4449"/>
                <p:cNvSpPr/>
                <p:nvPr/>
              </p:nvSpPr>
              <p:spPr>
                <a:xfrm>
                  <a:off x="0" y="0"/>
                  <a:ext cx="549701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4453" name="Group 4453"/>
              <p:cNvGrpSpPr/>
              <p:nvPr/>
            </p:nvGrpSpPr>
            <p:grpSpPr>
              <a:xfrm>
                <a:off x="892092" y="584100"/>
                <a:ext cx="736667" cy="841898"/>
                <a:chOff x="0" y="0"/>
                <a:chExt cx="736665" cy="841897"/>
              </a:xfrm>
            </p:grpSpPr>
            <p:sp>
              <p:nvSpPr>
                <p:cNvPr id="4451" name="Shape 4451"/>
                <p:cNvSpPr/>
                <p:nvPr/>
              </p:nvSpPr>
              <p:spPr>
                <a:xfrm>
                  <a:off x="0" y="136492"/>
                  <a:ext cx="736666" cy="70540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52" name="Shape 4452"/>
                <p:cNvSpPr/>
                <p:nvPr/>
              </p:nvSpPr>
              <p:spPr>
                <a:xfrm>
                  <a:off x="0" y="0"/>
                  <a:ext cx="736666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4456" name="Group 4456"/>
              <p:cNvGrpSpPr/>
              <p:nvPr/>
            </p:nvGrpSpPr>
            <p:grpSpPr>
              <a:xfrm>
                <a:off x="620974" y="490901"/>
                <a:ext cx="240191" cy="859332"/>
                <a:chOff x="0" y="0"/>
                <a:chExt cx="240190" cy="859330"/>
              </a:xfrm>
            </p:grpSpPr>
            <p:sp>
              <p:nvSpPr>
                <p:cNvPr id="4454" name="Shape 4454"/>
                <p:cNvSpPr/>
                <p:nvPr/>
              </p:nvSpPr>
              <p:spPr>
                <a:xfrm rot="16200000">
                  <a:off x="-294331" y="294333"/>
                  <a:ext cx="828852" cy="24019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80000">
                      <a:srgbClr val="000000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55" name="Shape 4455"/>
                <p:cNvSpPr/>
                <p:nvPr/>
              </p:nvSpPr>
              <p:spPr>
                <a:xfrm rot="16200000">
                  <a:off x="-311556" y="321867"/>
                  <a:ext cx="859332" cy="2155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New Hash Fn.</a:t>
                  </a:r>
                </a:p>
              </p:txBody>
            </p:sp>
          </p:grpSp>
          <p:grpSp>
            <p:nvGrpSpPr>
              <p:cNvPr id="4460" name="Group 4460"/>
              <p:cNvGrpSpPr/>
              <p:nvPr/>
            </p:nvGrpSpPr>
            <p:grpSpPr>
              <a:xfrm>
                <a:off x="138983" y="797851"/>
                <a:ext cx="350011" cy="557628"/>
                <a:chOff x="0" y="0"/>
                <a:chExt cx="350010" cy="557627"/>
              </a:xfrm>
            </p:grpSpPr>
            <p:sp>
              <p:nvSpPr>
                <p:cNvPr id="4457" name="Shape 4457"/>
                <p:cNvSpPr/>
                <p:nvPr/>
              </p:nvSpPr>
              <p:spPr>
                <a:xfrm>
                  <a:off x="-1" y="-1"/>
                  <a:ext cx="350012" cy="5576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58" name="Shape 4458"/>
                <p:cNvSpPr/>
                <p:nvPr/>
              </p:nvSpPr>
              <p:spPr>
                <a:xfrm>
                  <a:off x="291674" y="499290"/>
                  <a:ext cx="58337" cy="583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59" name="Shape 4459"/>
                <p:cNvSpPr/>
                <p:nvPr/>
              </p:nvSpPr>
              <p:spPr>
                <a:xfrm>
                  <a:off x="-1" y="-1"/>
                  <a:ext cx="350012" cy="5576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63" name="Group 4463"/>
              <p:cNvGrpSpPr/>
              <p:nvPr/>
            </p:nvGrpSpPr>
            <p:grpSpPr>
              <a:xfrm>
                <a:off x="165451" y="822981"/>
                <a:ext cx="289765" cy="80851"/>
                <a:chOff x="0" y="0"/>
                <a:chExt cx="289763" cy="80850"/>
              </a:xfrm>
            </p:grpSpPr>
            <p:sp>
              <p:nvSpPr>
                <p:cNvPr id="4461" name="Shape 4461"/>
                <p:cNvSpPr/>
                <p:nvPr/>
              </p:nvSpPr>
              <p:spPr>
                <a:xfrm>
                  <a:off x="44749" y="22138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62" name="Shape 4462"/>
                <p:cNvSpPr/>
                <p:nvPr/>
              </p:nvSpPr>
              <p:spPr>
                <a:xfrm>
                  <a:off x="-1" y="-1"/>
                  <a:ext cx="80851" cy="8085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66" name="Group 4466"/>
              <p:cNvGrpSpPr/>
              <p:nvPr/>
            </p:nvGrpSpPr>
            <p:grpSpPr>
              <a:xfrm>
                <a:off x="165451" y="946192"/>
                <a:ext cx="289765" cy="80851"/>
                <a:chOff x="0" y="0"/>
                <a:chExt cx="289763" cy="80850"/>
              </a:xfrm>
            </p:grpSpPr>
            <p:sp>
              <p:nvSpPr>
                <p:cNvPr id="4464" name="Shape 4464"/>
                <p:cNvSpPr/>
                <p:nvPr/>
              </p:nvSpPr>
              <p:spPr>
                <a:xfrm>
                  <a:off x="44749" y="22138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65" name="Shape 4465"/>
                <p:cNvSpPr/>
                <p:nvPr/>
              </p:nvSpPr>
              <p:spPr>
                <a:xfrm>
                  <a:off x="-1" y="-1"/>
                  <a:ext cx="80851" cy="80852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69" name="Group 4469"/>
              <p:cNvGrpSpPr/>
              <p:nvPr/>
            </p:nvGrpSpPr>
            <p:grpSpPr>
              <a:xfrm>
                <a:off x="165451" y="1060395"/>
                <a:ext cx="289765" cy="80851"/>
                <a:chOff x="0" y="0"/>
                <a:chExt cx="289763" cy="80850"/>
              </a:xfrm>
            </p:grpSpPr>
            <p:sp>
              <p:nvSpPr>
                <p:cNvPr id="4467" name="Shape 4467"/>
                <p:cNvSpPr/>
                <p:nvPr/>
              </p:nvSpPr>
              <p:spPr>
                <a:xfrm>
                  <a:off x="44749" y="22138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68" name="Shape 4468"/>
                <p:cNvSpPr/>
                <p:nvPr/>
              </p:nvSpPr>
              <p:spPr>
                <a:xfrm>
                  <a:off x="-1" y="-1"/>
                  <a:ext cx="80851" cy="8085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79" name="Group 4479"/>
              <p:cNvGrpSpPr/>
              <p:nvPr/>
            </p:nvGrpSpPr>
            <p:grpSpPr>
              <a:xfrm>
                <a:off x="174610" y="207383"/>
                <a:ext cx="621557" cy="109054"/>
                <a:chOff x="0" y="0"/>
                <a:chExt cx="621556" cy="109053"/>
              </a:xfrm>
            </p:grpSpPr>
            <p:grpSp>
              <p:nvGrpSpPr>
                <p:cNvPr id="4472" name="Group 4472"/>
                <p:cNvGrpSpPr/>
                <p:nvPr/>
              </p:nvGrpSpPr>
              <p:grpSpPr>
                <a:xfrm>
                  <a:off x="1845" y="-1"/>
                  <a:ext cx="203599" cy="56810"/>
                  <a:chOff x="0" y="0"/>
                  <a:chExt cx="203597" cy="56808"/>
                </a:xfrm>
              </p:grpSpPr>
              <p:sp>
                <p:nvSpPr>
                  <p:cNvPr id="4470" name="Shape 4470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471" name="Shape 4471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75" name="Group 4475"/>
                <p:cNvGrpSpPr/>
                <p:nvPr/>
              </p:nvGrpSpPr>
              <p:grpSpPr>
                <a:xfrm>
                  <a:off x="417958" y="-1"/>
                  <a:ext cx="203599" cy="56810"/>
                  <a:chOff x="0" y="0"/>
                  <a:chExt cx="203597" cy="56808"/>
                </a:xfrm>
              </p:grpSpPr>
              <p:sp>
                <p:nvSpPr>
                  <p:cNvPr id="4473" name="Shape 4473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474" name="Shape 4474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78" name="Group 4478"/>
                <p:cNvGrpSpPr/>
                <p:nvPr/>
              </p:nvGrpSpPr>
              <p:grpSpPr>
                <a:xfrm>
                  <a:off x="0" y="52245"/>
                  <a:ext cx="203598" cy="56809"/>
                  <a:chOff x="0" y="0"/>
                  <a:chExt cx="203597" cy="56808"/>
                </a:xfrm>
              </p:grpSpPr>
              <p:sp>
                <p:nvSpPr>
                  <p:cNvPr id="4476" name="Shape 4476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477" name="Shape 4477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483" name="Group 4483"/>
              <p:cNvGrpSpPr/>
              <p:nvPr/>
            </p:nvGrpSpPr>
            <p:grpSpPr>
              <a:xfrm>
                <a:off x="929806" y="772496"/>
                <a:ext cx="661238" cy="601601"/>
                <a:chOff x="0" y="0"/>
                <a:chExt cx="661237" cy="601600"/>
              </a:xfrm>
            </p:grpSpPr>
            <p:sp>
              <p:nvSpPr>
                <p:cNvPr id="4480" name="Shape 4480"/>
                <p:cNvSpPr/>
                <p:nvPr/>
              </p:nvSpPr>
              <p:spPr>
                <a:xfrm>
                  <a:off x="-1" y="-1"/>
                  <a:ext cx="661239" cy="6016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000"/>
                      </a:lnTo>
                      <a:lnTo>
                        <a:pt x="18325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81" name="Shape 4481"/>
                <p:cNvSpPr/>
                <p:nvPr/>
              </p:nvSpPr>
              <p:spPr>
                <a:xfrm>
                  <a:off x="560967" y="501331"/>
                  <a:ext cx="100270" cy="1002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82" name="Shape 4482"/>
                <p:cNvSpPr/>
                <p:nvPr/>
              </p:nvSpPr>
              <p:spPr>
                <a:xfrm>
                  <a:off x="-1" y="-1"/>
                  <a:ext cx="661239" cy="6016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325" y="21600"/>
                      </a:moveTo>
                      <a:lnTo>
                        <a:pt x="18980" y="18720"/>
                      </a:lnTo>
                      <a:lnTo>
                        <a:pt x="21600" y="18000"/>
                      </a:lnTo>
                      <a:lnTo>
                        <a:pt x="18325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00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4484" name="Shape 4484"/>
              <p:cNvSpPr/>
              <p:nvPr/>
            </p:nvSpPr>
            <p:spPr>
              <a:xfrm flipH="1" flipV="1">
                <a:off x="292130" y="300882"/>
                <a:ext cx="40580" cy="544238"/>
              </a:xfrm>
              <a:prstGeom prst="line">
                <a:avLst/>
              </a:prstGeom>
              <a:noFill/>
              <a:ln w="38100" cap="flat">
                <a:solidFill>
                  <a:srgbClr val="70AD47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491" name="Group 4491"/>
              <p:cNvGrpSpPr/>
              <p:nvPr/>
            </p:nvGrpSpPr>
            <p:grpSpPr>
              <a:xfrm>
                <a:off x="1005990" y="804694"/>
                <a:ext cx="482172" cy="80851"/>
                <a:chOff x="0" y="0"/>
                <a:chExt cx="482171" cy="80850"/>
              </a:xfrm>
            </p:grpSpPr>
            <p:grpSp>
              <p:nvGrpSpPr>
                <p:cNvPr id="4487" name="Group 4487"/>
                <p:cNvGrpSpPr/>
                <p:nvPr/>
              </p:nvGrpSpPr>
              <p:grpSpPr>
                <a:xfrm>
                  <a:off x="0" y="-1"/>
                  <a:ext cx="289763" cy="80852"/>
                  <a:chOff x="0" y="0"/>
                  <a:chExt cx="289762" cy="80850"/>
                </a:xfrm>
              </p:grpSpPr>
              <p:sp>
                <p:nvSpPr>
                  <p:cNvPr id="4485" name="Shape 4485"/>
                  <p:cNvSpPr/>
                  <p:nvPr/>
                </p:nvSpPr>
                <p:spPr>
                  <a:xfrm>
                    <a:off x="44747" y="22138"/>
                    <a:ext cx="245016" cy="3657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486" name="Shape 4486"/>
                  <p:cNvSpPr/>
                  <p:nvPr/>
                </p:nvSpPr>
                <p:spPr>
                  <a:xfrm>
                    <a:off x="-1" y="-1"/>
                    <a:ext cx="80851" cy="8085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90" name="Group 4490"/>
                <p:cNvGrpSpPr/>
                <p:nvPr/>
              </p:nvGrpSpPr>
              <p:grpSpPr>
                <a:xfrm>
                  <a:off x="278573" y="12020"/>
                  <a:ext cx="203599" cy="56809"/>
                  <a:chOff x="0" y="0"/>
                  <a:chExt cx="203597" cy="56808"/>
                </a:xfrm>
              </p:grpSpPr>
              <p:sp>
                <p:nvSpPr>
                  <p:cNvPr id="4488" name="Shape 4488"/>
                  <p:cNvSpPr/>
                  <p:nvPr/>
                </p:nvSpPr>
                <p:spPr>
                  <a:xfrm>
                    <a:off x="31441" y="15555"/>
                    <a:ext cx="172157" cy="256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489" name="Shape 4489"/>
                  <p:cNvSpPr/>
                  <p:nvPr/>
                </p:nvSpPr>
                <p:spPr>
                  <a:xfrm>
                    <a:off x="-1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498" name="Group 4498"/>
              <p:cNvGrpSpPr/>
              <p:nvPr/>
            </p:nvGrpSpPr>
            <p:grpSpPr>
              <a:xfrm>
                <a:off x="1005990" y="923323"/>
                <a:ext cx="482172" cy="80851"/>
                <a:chOff x="0" y="0"/>
                <a:chExt cx="482171" cy="80850"/>
              </a:xfrm>
            </p:grpSpPr>
            <p:grpSp>
              <p:nvGrpSpPr>
                <p:cNvPr id="4494" name="Group 4494"/>
                <p:cNvGrpSpPr/>
                <p:nvPr/>
              </p:nvGrpSpPr>
              <p:grpSpPr>
                <a:xfrm>
                  <a:off x="0" y="-1"/>
                  <a:ext cx="289763" cy="80852"/>
                  <a:chOff x="0" y="0"/>
                  <a:chExt cx="289762" cy="80850"/>
                </a:xfrm>
              </p:grpSpPr>
              <p:sp>
                <p:nvSpPr>
                  <p:cNvPr id="4492" name="Shape 4492"/>
                  <p:cNvSpPr/>
                  <p:nvPr/>
                </p:nvSpPr>
                <p:spPr>
                  <a:xfrm>
                    <a:off x="44747" y="22138"/>
                    <a:ext cx="245016" cy="3657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493" name="Shape 4493"/>
                  <p:cNvSpPr/>
                  <p:nvPr/>
                </p:nvSpPr>
                <p:spPr>
                  <a:xfrm>
                    <a:off x="-1" y="-1"/>
                    <a:ext cx="80851" cy="8085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97" name="Group 4497"/>
                <p:cNvGrpSpPr/>
                <p:nvPr/>
              </p:nvGrpSpPr>
              <p:grpSpPr>
                <a:xfrm>
                  <a:off x="278573" y="12020"/>
                  <a:ext cx="203599" cy="56809"/>
                  <a:chOff x="0" y="0"/>
                  <a:chExt cx="203597" cy="56808"/>
                </a:xfrm>
              </p:grpSpPr>
              <p:sp>
                <p:nvSpPr>
                  <p:cNvPr id="4495" name="Shape 4495"/>
                  <p:cNvSpPr/>
                  <p:nvPr/>
                </p:nvSpPr>
                <p:spPr>
                  <a:xfrm>
                    <a:off x="31441" y="15555"/>
                    <a:ext cx="172157" cy="256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496" name="Shape 4496"/>
                  <p:cNvSpPr/>
                  <p:nvPr/>
                </p:nvSpPr>
                <p:spPr>
                  <a:xfrm>
                    <a:off x="-1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4586" name="Group 4586"/>
            <p:cNvGrpSpPr/>
            <p:nvPr/>
          </p:nvGrpSpPr>
          <p:grpSpPr>
            <a:xfrm>
              <a:off x="4206895" y="-1"/>
              <a:ext cx="942176" cy="1539395"/>
              <a:chOff x="-1" y="0"/>
              <a:chExt cx="942175" cy="1539393"/>
            </a:xfrm>
          </p:grpSpPr>
          <p:grpSp>
            <p:nvGrpSpPr>
              <p:cNvPr id="4503" name="Group 4503"/>
              <p:cNvGrpSpPr/>
              <p:nvPr/>
            </p:nvGrpSpPr>
            <p:grpSpPr>
              <a:xfrm>
                <a:off x="-2" y="-1"/>
                <a:ext cx="942177" cy="747738"/>
                <a:chOff x="-1" y="0"/>
                <a:chExt cx="942175" cy="747736"/>
              </a:xfrm>
            </p:grpSpPr>
            <p:sp>
              <p:nvSpPr>
                <p:cNvPr id="4500" name="Shape 4500"/>
                <p:cNvSpPr/>
                <p:nvPr/>
              </p:nvSpPr>
              <p:spPr>
                <a:xfrm>
                  <a:off x="-2" y="0"/>
                  <a:ext cx="942177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863"/>
                      </a:move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501" name="Shape 4501"/>
                <p:cNvSpPr/>
                <p:nvPr/>
              </p:nvSpPr>
              <p:spPr>
                <a:xfrm>
                  <a:off x="0" y="0"/>
                  <a:ext cx="942174" cy="129015"/>
                </a:xfrm>
                <a:prstGeom prst="ellipse">
                  <a:avLst/>
                </a:pr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502" name="Shape 4502"/>
                <p:cNvSpPr/>
                <p:nvPr/>
              </p:nvSpPr>
              <p:spPr>
                <a:xfrm>
                  <a:off x="-1" y="0"/>
                  <a:ext cx="942174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863"/>
                      </a:moveTo>
                      <a:cubicBezTo>
                        <a:pt x="21600" y="2893"/>
                        <a:pt x="16765" y="3727"/>
                        <a:pt x="10800" y="3727"/>
                      </a:cubicBezTo>
                      <a:cubicBezTo>
                        <a:pt x="4835" y="3727"/>
                        <a:pt x="0" y="2893"/>
                        <a:pt x="0" y="1863"/>
                      </a:cubicBez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lnTo>
                        <a:pt x="0" y="1863"/>
                      </a:lnTo>
                    </a:path>
                  </a:pathLst>
                </a:custGeom>
                <a:noFill/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507" name="Group 4507"/>
              <p:cNvGrpSpPr/>
              <p:nvPr/>
            </p:nvGrpSpPr>
            <p:grpSpPr>
              <a:xfrm>
                <a:off x="-2" y="791656"/>
                <a:ext cx="942177" cy="747738"/>
                <a:chOff x="-1" y="0"/>
                <a:chExt cx="942175" cy="747736"/>
              </a:xfrm>
            </p:grpSpPr>
            <p:sp>
              <p:nvSpPr>
                <p:cNvPr id="4504" name="Shape 4504"/>
                <p:cNvSpPr/>
                <p:nvPr/>
              </p:nvSpPr>
              <p:spPr>
                <a:xfrm>
                  <a:off x="-2" y="0"/>
                  <a:ext cx="942177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863"/>
                      </a:move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505" name="Shape 4505"/>
                <p:cNvSpPr/>
                <p:nvPr/>
              </p:nvSpPr>
              <p:spPr>
                <a:xfrm>
                  <a:off x="0" y="0"/>
                  <a:ext cx="942174" cy="129015"/>
                </a:xfrm>
                <a:prstGeom prst="ellipse">
                  <a:avLst/>
                </a:pr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506" name="Shape 4506"/>
                <p:cNvSpPr/>
                <p:nvPr/>
              </p:nvSpPr>
              <p:spPr>
                <a:xfrm>
                  <a:off x="-1" y="0"/>
                  <a:ext cx="942174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863"/>
                      </a:moveTo>
                      <a:cubicBezTo>
                        <a:pt x="21600" y="2893"/>
                        <a:pt x="16765" y="3727"/>
                        <a:pt x="10800" y="3727"/>
                      </a:cubicBezTo>
                      <a:cubicBezTo>
                        <a:pt x="4835" y="3727"/>
                        <a:pt x="0" y="2893"/>
                        <a:pt x="0" y="1863"/>
                      </a:cubicBez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lnTo>
                        <a:pt x="0" y="1863"/>
                      </a:lnTo>
                    </a:path>
                  </a:pathLst>
                </a:custGeom>
                <a:noFill/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521" name="Group 4521"/>
              <p:cNvGrpSpPr/>
              <p:nvPr/>
            </p:nvGrpSpPr>
            <p:grpSpPr>
              <a:xfrm>
                <a:off x="16334" y="177621"/>
                <a:ext cx="210475" cy="335323"/>
                <a:chOff x="0" y="0"/>
                <a:chExt cx="210473" cy="335321"/>
              </a:xfrm>
            </p:grpSpPr>
            <p:grpSp>
              <p:nvGrpSpPr>
                <p:cNvPr id="4511" name="Group 4511"/>
                <p:cNvGrpSpPr/>
                <p:nvPr/>
              </p:nvGrpSpPr>
              <p:grpSpPr>
                <a:xfrm>
                  <a:off x="0" y="0"/>
                  <a:ext cx="210475" cy="335322"/>
                  <a:chOff x="0" y="0"/>
                  <a:chExt cx="210474" cy="335321"/>
                </a:xfrm>
              </p:grpSpPr>
              <p:sp>
                <p:nvSpPr>
                  <p:cNvPr id="4508" name="Shape 4508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09" name="Shape 4509"/>
                  <p:cNvSpPr/>
                  <p:nvPr/>
                </p:nvSpPr>
                <p:spPr>
                  <a:xfrm>
                    <a:off x="175394" y="300241"/>
                    <a:ext cx="35081" cy="350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10" name="Shape 4510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14" name="Group 4514"/>
                <p:cNvGrpSpPr/>
                <p:nvPr/>
              </p:nvGrpSpPr>
              <p:grpSpPr>
                <a:xfrm>
                  <a:off x="15917" y="15111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512" name="Shape 4512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13" name="Shape 4513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17" name="Group 4517"/>
                <p:cNvGrpSpPr/>
                <p:nvPr/>
              </p:nvGrpSpPr>
              <p:grpSpPr>
                <a:xfrm>
                  <a:off x="15917" y="83997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515" name="Shape 4515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16" name="Shape 4516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20" name="Group 4520"/>
                <p:cNvGrpSpPr/>
                <p:nvPr/>
              </p:nvGrpSpPr>
              <p:grpSpPr>
                <a:xfrm>
                  <a:off x="15917" y="157878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518" name="Shape 4518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19" name="Shape 4519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538" name="Group 4538"/>
              <p:cNvGrpSpPr/>
              <p:nvPr/>
            </p:nvGrpSpPr>
            <p:grpSpPr>
              <a:xfrm>
                <a:off x="24421" y="971314"/>
                <a:ext cx="209175" cy="333251"/>
                <a:chOff x="0" y="0"/>
                <a:chExt cx="209174" cy="333250"/>
              </a:xfrm>
            </p:grpSpPr>
            <p:grpSp>
              <p:nvGrpSpPr>
                <p:cNvPr id="4525" name="Group 4525"/>
                <p:cNvGrpSpPr/>
                <p:nvPr/>
              </p:nvGrpSpPr>
              <p:grpSpPr>
                <a:xfrm>
                  <a:off x="-1" y="-1"/>
                  <a:ext cx="209176" cy="333252"/>
                  <a:chOff x="0" y="0"/>
                  <a:chExt cx="209174" cy="333250"/>
                </a:xfrm>
              </p:grpSpPr>
              <p:sp>
                <p:nvSpPr>
                  <p:cNvPr id="4522" name="Shape 4522"/>
                  <p:cNvSpPr/>
                  <p:nvPr/>
                </p:nvSpPr>
                <p:spPr>
                  <a:xfrm>
                    <a:off x="-1" y="-1"/>
                    <a:ext cx="209176" cy="33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23" name="Shape 4523"/>
                  <p:cNvSpPr/>
                  <p:nvPr/>
                </p:nvSpPr>
                <p:spPr>
                  <a:xfrm>
                    <a:off x="174311" y="298386"/>
                    <a:ext cx="34864" cy="348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24" name="Shape 4524"/>
                  <p:cNvSpPr/>
                  <p:nvPr/>
                </p:nvSpPr>
                <p:spPr>
                  <a:xfrm>
                    <a:off x="-1" y="-1"/>
                    <a:ext cx="209176" cy="33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28" name="Group 4528"/>
                <p:cNvGrpSpPr/>
                <p:nvPr/>
              </p:nvGrpSpPr>
              <p:grpSpPr>
                <a:xfrm>
                  <a:off x="18167" y="17276"/>
                  <a:ext cx="173170" cy="48319"/>
                  <a:chOff x="0" y="0"/>
                  <a:chExt cx="173168" cy="48318"/>
                </a:xfrm>
              </p:grpSpPr>
              <p:sp>
                <p:nvSpPr>
                  <p:cNvPr id="4526" name="Shape 4526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27" name="Shape 4527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31" name="Group 4531"/>
                <p:cNvGrpSpPr/>
                <p:nvPr/>
              </p:nvGrpSpPr>
              <p:grpSpPr>
                <a:xfrm>
                  <a:off x="18167" y="83889"/>
                  <a:ext cx="173170" cy="48319"/>
                  <a:chOff x="0" y="0"/>
                  <a:chExt cx="173168" cy="48318"/>
                </a:xfrm>
              </p:grpSpPr>
              <p:sp>
                <p:nvSpPr>
                  <p:cNvPr id="4529" name="Shape 4529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30" name="Shape 4530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34" name="Group 4534"/>
                <p:cNvGrpSpPr/>
                <p:nvPr/>
              </p:nvGrpSpPr>
              <p:grpSpPr>
                <a:xfrm>
                  <a:off x="16965" y="155081"/>
                  <a:ext cx="173169" cy="48319"/>
                  <a:chOff x="0" y="0"/>
                  <a:chExt cx="173168" cy="48318"/>
                </a:xfrm>
              </p:grpSpPr>
              <p:sp>
                <p:nvSpPr>
                  <p:cNvPr id="4532" name="Shape 4532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33" name="Shape 4533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37" name="Group 4537"/>
                <p:cNvGrpSpPr/>
                <p:nvPr/>
              </p:nvGrpSpPr>
              <p:grpSpPr>
                <a:xfrm>
                  <a:off x="15819" y="222415"/>
                  <a:ext cx="173169" cy="48319"/>
                  <a:chOff x="0" y="0"/>
                  <a:chExt cx="173168" cy="48318"/>
                </a:xfrm>
              </p:grpSpPr>
              <p:sp>
                <p:nvSpPr>
                  <p:cNvPr id="4535" name="Shape 4535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36" name="Shape 4536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546" name="Group 4546"/>
              <p:cNvGrpSpPr/>
              <p:nvPr/>
            </p:nvGrpSpPr>
            <p:grpSpPr>
              <a:xfrm>
                <a:off x="247805" y="972730"/>
                <a:ext cx="209175" cy="333251"/>
                <a:chOff x="0" y="0"/>
                <a:chExt cx="209174" cy="333249"/>
              </a:xfrm>
            </p:grpSpPr>
            <p:grpSp>
              <p:nvGrpSpPr>
                <p:cNvPr id="4542" name="Group 4542"/>
                <p:cNvGrpSpPr/>
                <p:nvPr/>
              </p:nvGrpSpPr>
              <p:grpSpPr>
                <a:xfrm>
                  <a:off x="-1" y="0"/>
                  <a:ext cx="209176" cy="333251"/>
                  <a:chOff x="0" y="0"/>
                  <a:chExt cx="209174" cy="333249"/>
                </a:xfrm>
              </p:grpSpPr>
              <p:sp>
                <p:nvSpPr>
                  <p:cNvPr id="4539" name="Shape 4539"/>
                  <p:cNvSpPr/>
                  <p:nvPr/>
                </p:nvSpPr>
                <p:spPr>
                  <a:xfrm>
                    <a:off x="-1" y="0"/>
                    <a:ext cx="209176" cy="333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40" name="Shape 4540"/>
                  <p:cNvSpPr/>
                  <p:nvPr/>
                </p:nvSpPr>
                <p:spPr>
                  <a:xfrm>
                    <a:off x="174311" y="298386"/>
                    <a:ext cx="34864" cy="348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41" name="Shape 4541"/>
                  <p:cNvSpPr/>
                  <p:nvPr/>
                </p:nvSpPr>
                <p:spPr>
                  <a:xfrm>
                    <a:off x="-1" y="0"/>
                    <a:ext cx="209176" cy="333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45" name="Group 4545"/>
                <p:cNvGrpSpPr/>
                <p:nvPr/>
              </p:nvGrpSpPr>
              <p:grpSpPr>
                <a:xfrm>
                  <a:off x="16844" y="23476"/>
                  <a:ext cx="173170" cy="48319"/>
                  <a:chOff x="0" y="0"/>
                  <a:chExt cx="173168" cy="48318"/>
                </a:xfrm>
              </p:grpSpPr>
              <p:sp>
                <p:nvSpPr>
                  <p:cNvPr id="4543" name="Shape 4543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44" name="Shape 4544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560" name="Group 4560"/>
              <p:cNvGrpSpPr/>
              <p:nvPr/>
            </p:nvGrpSpPr>
            <p:grpSpPr>
              <a:xfrm>
                <a:off x="252346" y="177621"/>
                <a:ext cx="210475" cy="335323"/>
                <a:chOff x="0" y="0"/>
                <a:chExt cx="210473" cy="335321"/>
              </a:xfrm>
            </p:grpSpPr>
            <p:grpSp>
              <p:nvGrpSpPr>
                <p:cNvPr id="4550" name="Group 4550"/>
                <p:cNvGrpSpPr/>
                <p:nvPr/>
              </p:nvGrpSpPr>
              <p:grpSpPr>
                <a:xfrm>
                  <a:off x="0" y="0"/>
                  <a:ext cx="210475" cy="335322"/>
                  <a:chOff x="0" y="0"/>
                  <a:chExt cx="210474" cy="335321"/>
                </a:xfrm>
              </p:grpSpPr>
              <p:sp>
                <p:nvSpPr>
                  <p:cNvPr id="4547" name="Shape 4547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48" name="Shape 4548"/>
                  <p:cNvSpPr/>
                  <p:nvPr/>
                </p:nvSpPr>
                <p:spPr>
                  <a:xfrm>
                    <a:off x="175394" y="300241"/>
                    <a:ext cx="35081" cy="350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49" name="Shape 4549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53" name="Group 4553"/>
                <p:cNvGrpSpPr/>
                <p:nvPr/>
              </p:nvGrpSpPr>
              <p:grpSpPr>
                <a:xfrm>
                  <a:off x="18114" y="19795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551" name="Shape 4551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52" name="Shape 4552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56" name="Group 4556"/>
                <p:cNvGrpSpPr/>
                <p:nvPr/>
              </p:nvGrpSpPr>
              <p:grpSpPr>
                <a:xfrm>
                  <a:off x="21259" y="92452"/>
                  <a:ext cx="174246" cy="48619"/>
                  <a:chOff x="0" y="0"/>
                  <a:chExt cx="174245" cy="48618"/>
                </a:xfrm>
              </p:grpSpPr>
              <p:sp>
                <p:nvSpPr>
                  <p:cNvPr id="4554" name="Shape 4554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55" name="Shape 4555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59" name="Group 4559"/>
                <p:cNvGrpSpPr/>
                <p:nvPr/>
              </p:nvGrpSpPr>
              <p:grpSpPr>
                <a:xfrm>
                  <a:off x="21968" y="162958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557" name="Shape 4557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58" name="Shape 4558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577" name="Group 4577"/>
              <p:cNvGrpSpPr/>
              <p:nvPr/>
            </p:nvGrpSpPr>
            <p:grpSpPr>
              <a:xfrm>
                <a:off x="468826" y="974904"/>
                <a:ext cx="207565" cy="330655"/>
                <a:chOff x="0" y="0"/>
                <a:chExt cx="207564" cy="330654"/>
              </a:xfrm>
            </p:grpSpPr>
            <p:grpSp>
              <p:nvGrpSpPr>
                <p:cNvPr id="4564" name="Group 4564"/>
                <p:cNvGrpSpPr/>
                <p:nvPr/>
              </p:nvGrpSpPr>
              <p:grpSpPr>
                <a:xfrm>
                  <a:off x="-1" y="0"/>
                  <a:ext cx="207566" cy="330655"/>
                  <a:chOff x="0" y="0"/>
                  <a:chExt cx="207564" cy="330654"/>
                </a:xfrm>
              </p:grpSpPr>
              <p:sp>
                <p:nvSpPr>
                  <p:cNvPr id="4561" name="Shape 4561"/>
                  <p:cNvSpPr/>
                  <p:nvPr/>
                </p:nvSpPr>
                <p:spPr>
                  <a:xfrm>
                    <a:off x="-1" y="0"/>
                    <a:ext cx="207566" cy="3306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62" name="Shape 4562"/>
                  <p:cNvSpPr/>
                  <p:nvPr/>
                </p:nvSpPr>
                <p:spPr>
                  <a:xfrm>
                    <a:off x="172968" y="296059"/>
                    <a:ext cx="34596" cy="34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63" name="Shape 4563"/>
                  <p:cNvSpPr/>
                  <p:nvPr/>
                </p:nvSpPr>
                <p:spPr>
                  <a:xfrm>
                    <a:off x="-1" y="0"/>
                    <a:ext cx="207566" cy="3306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67" name="Group 4567"/>
                <p:cNvGrpSpPr/>
                <p:nvPr/>
              </p:nvGrpSpPr>
              <p:grpSpPr>
                <a:xfrm>
                  <a:off x="19591" y="17745"/>
                  <a:ext cx="171837" cy="47943"/>
                  <a:chOff x="0" y="0"/>
                  <a:chExt cx="171835" cy="47942"/>
                </a:xfrm>
              </p:grpSpPr>
              <p:sp>
                <p:nvSpPr>
                  <p:cNvPr id="4565" name="Shape 4565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66" name="Shape 4566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0" name="Group 4570"/>
                <p:cNvGrpSpPr/>
                <p:nvPr/>
              </p:nvGrpSpPr>
              <p:grpSpPr>
                <a:xfrm>
                  <a:off x="18028" y="84986"/>
                  <a:ext cx="171836" cy="47943"/>
                  <a:chOff x="0" y="0"/>
                  <a:chExt cx="171835" cy="47942"/>
                </a:xfrm>
              </p:grpSpPr>
              <p:sp>
                <p:nvSpPr>
                  <p:cNvPr id="4568" name="Shape 4568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69" name="Shape 4569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3" name="Group 4573"/>
                <p:cNvGrpSpPr/>
                <p:nvPr/>
              </p:nvGrpSpPr>
              <p:grpSpPr>
                <a:xfrm>
                  <a:off x="17864" y="152912"/>
                  <a:ext cx="171836" cy="47943"/>
                  <a:chOff x="0" y="0"/>
                  <a:chExt cx="171835" cy="47942"/>
                </a:xfrm>
              </p:grpSpPr>
              <p:sp>
                <p:nvSpPr>
                  <p:cNvPr id="4571" name="Shape 4571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72" name="Shape 4572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6" name="Group 4576"/>
                <p:cNvGrpSpPr/>
                <p:nvPr/>
              </p:nvGrpSpPr>
              <p:grpSpPr>
                <a:xfrm>
                  <a:off x="17864" y="218599"/>
                  <a:ext cx="171836" cy="47943"/>
                  <a:chOff x="0" y="0"/>
                  <a:chExt cx="171835" cy="47942"/>
                </a:xfrm>
              </p:grpSpPr>
              <p:sp>
                <p:nvSpPr>
                  <p:cNvPr id="4574" name="Shape 4574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75" name="Shape 4575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585" name="Group 4585"/>
              <p:cNvGrpSpPr/>
              <p:nvPr/>
            </p:nvGrpSpPr>
            <p:grpSpPr>
              <a:xfrm>
                <a:off x="700840" y="975522"/>
                <a:ext cx="207565" cy="330687"/>
                <a:chOff x="0" y="0"/>
                <a:chExt cx="207564" cy="330686"/>
              </a:xfrm>
            </p:grpSpPr>
            <p:grpSp>
              <p:nvGrpSpPr>
                <p:cNvPr id="4581" name="Group 4581"/>
                <p:cNvGrpSpPr/>
                <p:nvPr/>
              </p:nvGrpSpPr>
              <p:grpSpPr>
                <a:xfrm>
                  <a:off x="-1" y="-1"/>
                  <a:ext cx="207566" cy="330688"/>
                  <a:chOff x="0" y="0"/>
                  <a:chExt cx="207564" cy="330686"/>
                </a:xfrm>
              </p:grpSpPr>
              <p:sp>
                <p:nvSpPr>
                  <p:cNvPr id="4578" name="Shape 4578"/>
                  <p:cNvSpPr/>
                  <p:nvPr/>
                </p:nvSpPr>
                <p:spPr>
                  <a:xfrm>
                    <a:off x="-1" y="-1"/>
                    <a:ext cx="207566" cy="3306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79" name="Shape 4579"/>
                  <p:cNvSpPr/>
                  <p:nvPr/>
                </p:nvSpPr>
                <p:spPr>
                  <a:xfrm>
                    <a:off x="172968" y="296091"/>
                    <a:ext cx="34596" cy="34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80" name="Shape 4580"/>
                  <p:cNvSpPr/>
                  <p:nvPr/>
                </p:nvSpPr>
                <p:spPr>
                  <a:xfrm>
                    <a:off x="-1" y="-1"/>
                    <a:ext cx="207566" cy="3306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84" name="Group 4584"/>
                <p:cNvGrpSpPr/>
                <p:nvPr/>
              </p:nvGrpSpPr>
              <p:grpSpPr>
                <a:xfrm>
                  <a:off x="15114" y="19272"/>
                  <a:ext cx="171836" cy="47947"/>
                  <a:chOff x="0" y="0"/>
                  <a:chExt cx="171835" cy="47946"/>
                </a:xfrm>
              </p:grpSpPr>
              <p:sp>
                <p:nvSpPr>
                  <p:cNvPr id="4582" name="Shape 4582"/>
                  <p:cNvSpPr/>
                  <p:nvPr/>
                </p:nvSpPr>
                <p:spPr>
                  <a:xfrm>
                    <a:off x="26536" y="13128"/>
                    <a:ext cx="145300" cy="2169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83" name="Shape 4583"/>
                  <p:cNvSpPr/>
                  <p:nvPr/>
                </p:nvSpPr>
                <p:spPr>
                  <a:xfrm>
                    <a:off x="-1" y="-1"/>
                    <a:ext cx="47947" cy="479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4657" name="Group 4657"/>
            <p:cNvGrpSpPr/>
            <p:nvPr/>
          </p:nvGrpSpPr>
          <p:grpSpPr>
            <a:xfrm>
              <a:off x="0" y="32161"/>
              <a:ext cx="791013" cy="1475072"/>
              <a:chOff x="0" y="0"/>
              <a:chExt cx="791011" cy="1475070"/>
            </a:xfrm>
          </p:grpSpPr>
          <p:grpSp>
            <p:nvGrpSpPr>
              <p:cNvPr id="4603" name="Group 4603"/>
              <p:cNvGrpSpPr/>
              <p:nvPr/>
            </p:nvGrpSpPr>
            <p:grpSpPr>
              <a:xfrm>
                <a:off x="445149" y="279098"/>
                <a:ext cx="345863" cy="551018"/>
                <a:chOff x="0" y="0"/>
                <a:chExt cx="345862" cy="551016"/>
              </a:xfrm>
            </p:grpSpPr>
            <p:grpSp>
              <p:nvGrpSpPr>
                <p:cNvPr id="4590" name="Group 4590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587" name="Shape 4587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88" name="Shape 4588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89" name="Shape 4589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93" name="Group 4593"/>
                <p:cNvGrpSpPr/>
                <p:nvPr/>
              </p:nvGrpSpPr>
              <p:grpSpPr>
                <a:xfrm>
                  <a:off x="25884" y="3104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591" name="Shape 4591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92" name="Shape 4592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96" name="Group 4596"/>
                <p:cNvGrpSpPr/>
                <p:nvPr/>
              </p:nvGrpSpPr>
              <p:grpSpPr>
                <a:xfrm>
                  <a:off x="25884" y="16650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594" name="Shape 4594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95" name="Shape 4595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99" name="Group 4599"/>
                <p:cNvGrpSpPr/>
                <p:nvPr/>
              </p:nvGrpSpPr>
              <p:grpSpPr>
                <a:xfrm>
                  <a:off x="25884" y="301970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597" name="Shape 4597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598" name="Shape 4598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02" name="Group 4602"/>
                <p:cNvGrpSpPr/>
                <p:nvPr/>
              </p:nvGrpSpPr>
              <p:grpSpPr>
                <a:xfrm>
                  <a:off x="25884" y="437431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00" name="Shape 4600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01" name="Shape 4601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620" name="Group 4620"/>
              <p:cNvGrpSpPr/>
              <p:nvPr/>
            </p:nvGrpSpPr>
            <p:grpSpPr>
              <a:xfrm>
                <a:off x="445149" y="924053"/>
                <a:ext cx="345863" cy="551018"/>
                <a:chOff x="0" y="0"/>
                <a:chExt cx="345862" cy="551016"/>
              </a:xfrm>
            </p:grpSpPr>
            <p:grpSp>
              <p:nvGrpSpPr>
                <p:cNvPr id="4607" name="Group 4607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604" name="Shape 4604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05" name="Shape 4605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06" name="Shape 4606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10" name="Group 4610"/>
                <p:cNvGrpSpPr/>
                <p:nvPr/>
              </p:nvGrpSpPr>
              <p:grpSpPr>
                <a:xfrm>
                  <a:off x="25884" y="31605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08" name="Shape 4608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09" name="Shape 4609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13" name="Group 4613"/>
                <p:cNvGrpSpPr/>
                <p:nvPr/>
              </p:nvGrpSpPr>
              <p:grpSpPr>
                <a:xfrm>
                  <a:off x="25884" y="167066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11" name="Shape 4611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12" name="Shape 4612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16" name="Group 4616"/>
                <p:cNvGrpSpPr/>
                <p:nvPr/>
              </p:nvGrpSpPr>
              <p:grpSpPr>
                <a:xfrm>
                  <a:off x="25884" y="30252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14" name="Shape 4614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15" name="Shape 4615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19" name="Group 4619"/>
                <p:cNvGrpSpPr/>
                <p:nvPr/>
              </p:nvGrpSpPr>
              <p:grpSpPr>
                <a:xfrm>
                  <a:off x="25884" y="43798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17" name="Shape 4617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18" name="Shape 4618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637" name="Group 4637"/>
              <p:cNvGrpSpPr/>
              <p:nvPr/>
            </p:nvGrpSpPr>
            <p:grpSpPr>
              <a:xfrm>
                <a:off x="0" y="921342"/>
                <a:ext cx="345863" cy="551018"/>
                <a:chOff x="0" y="0"/>
                <a:chExt cx="345862" cy="551016"/>
              </a:xfrm>
            </p:grpSpPr>
            <p:grpSp>
              <p:nvGrpSpPr>
                <p:cNvPr id="4624" name="Group 4624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621" name="Shape 4621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22" name="Shape 4622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23" name="Shape 4623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27" name="Group 4627"/>
                <p:cNvGrpSpPr/>
                <p:nvPr/>
              </p:nvGrpSpPr>
              <p:grpSpPr>
                <a:xfrm>
                  <a:off x="25884" y="3104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25" name="Shape 4625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26" name="Shape 4626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30" name="Group 4630"/>
                <p:cNvGrpSpPr/>
                <p:nvPr/>
              </p:nvGrpSpPr>
              <p:grpSpPr>
                <a:xfrm>
                  <a:off x="25884" y="16650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28" name="Shape 4628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29" name="Shape 4629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33" name="Group 4633"/>
                <p:cNvGrpSpPr/>
                <p:nvPr/>
              </p:nvGrpSpPr>
              <p:grpSpPr>
                <a:xfrm>
                  <a:off x="25884" y="301970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31" name="Shape 4631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32" name="Shape 4632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36" name="Group 4636"/>
                <p:cNvGrpSpPr/>
                <p:nvPr/>
              </p:nvGrpSpPr>
              <p:grpSpPr>
                <a:xfrm>
                  <a:off x="25884" y="437431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34" name="Shape 4634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35" name="Shape 4635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654" name="Group 4654"/>
              <p:cNvGrpSpPr/>
              <p:nvPr/>
            </p:nvGrpSpPr>
            <p:grpSpPr>
              <a:xfrm>
                <a:off x="0" y="279098"/>
                <a:ext cx="345863" cy="551018"/>
                <a:chOff x="0" y="0"/>
                <a:chExt cx="345862" cy="551016"/>
              </a:xfrm>
            </p:grpSpPr>
            <p:grpSp>
              <p:nvGrpSpPr>
                <p:cNvPr id="4641" name="Group 4641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638" name="Shape 4638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39" name="Shape 4639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40" name="Shape 4640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4" name="Group 4644"/>
                <p:cNvGrpSpPr/>
                <p:nvPr/>
              </p:nvGrpSpPr>
              <p:grpSpPr>
                <a:xfrm>
                  <a:off x="25884" y="31605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42" name="Shape 4642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43" name="Shape 4643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7" name="Group 4647"/>
                <p:cNvGrpSpPr/>
                <p:nvPr/>
              </p:nvGrpSpPr>
              <p:grpSpPr>
                <a:xfrm>
                  <a:off x="25884" y="167066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45" name="Shape 4645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46" name="Shape 4646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50" name="Group 4650"/>
                <p:cNvGrpSpPr/>
                <p:nvPr/>
              </p:nvGrpSpPr>
              <p:grpSpPr>
                <a:xfrm>
                  <a:off x="25884" y="30252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48" name="Shape 4648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49" name="Shape 4649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53" name="Group 4653"/>
                <p:cNvGrpSpPr/>
                <p:nvPr/>
              </p:nvGrpSpPr>
              <p:grpSpPr>
                <a:xfrm>
                  <a:off x="25884" y="43798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651" name="Shape 4651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652" name="Shape 4652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4655" name="Shape 4655"/>
              <p:cNvSpPr/>
              <p:nvPr/>
            </p:nvSpPr>
            <p:spPr>
              <a:xfrm>
                <a:off x="29482" y="6356"/>
                <a:ext cx="250852" cy="3268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 b="1">
                    <a:solidFill>
                      <a:srgbClr val="4472C4"/>
                    </a:solidFill>
                  </a:defRPr>
                </a:lvl1pPr>
              </a:lstStyle>
              <a:p>
                <a:r>
                  <a:t>R</a:t>
                </a:r>
              </a:p>
            </p:txBody>
          </p:sp>
          <p:sp>
            <p:nvSpPr>
              <p:cNvPr id="4656" name="Shape 4656"/>
              <p:cNvSpPr/>
              <p:nvPr/>
            </p:nvSpPr>
            <p:spPr>
              <a:xfrm>
                <a:off x="480388" y="0"/>
                <a:ext cx="236018" cy="3268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 b="1">
                    <a:solidFill>
                      <a:srgbClr val="ED7D31"/>
                    </a:solidFill>
                  </a:defRPr>
                </a:lvl1pPr>
              </a:lstStyle>
              <a:p>
                <a:r>
                  <a:t>S</a:t>
                </a:r>
              </a:p>
            </p:txBody>
          </p:sp>
        </p:grpSp>
        <p:grpSp>
          <p:nvGrpSpPr>
            <p:cNvPr id="4704" name="Group 4704"/>
            <p:cNvGrpSpPr/>
            <p:nvPr/>
          </p:nvGrpSpPr>
          <p:grpSpPr>
            <a:xfrm>
              <a:off x="1708716" y="1714"/>
              <a:ext cx="1511533" cy="1535967"/>
              <a:chOff x="0" y="0"/>
              <a:chExt cx="1511532" cy="1535966"/>
            </a:xfrm>
          </p:grpSpPr>
          <p:grpSp>
            <p:nvGrpSpPr>
              <p:cNvPr id="4661" name="Group 4661"/>
              <p:cNvGrpSpPr/>
              <p:nvPr/>
            </p:nvGrpSpPr>
            <p:grpSpPr>
              <a:xfrm>
                <a:off x="889943" y="-1"/>
                <a:ext cx="621590" cy="1535968"/>
                <a:chOff x="0" y="0"/>
                <a:chExt cx="621588" cy="1535966"/>
              </a:xfrm>
            </p:grpSpPr>
            <p:sp>
              <p:nvSpPr>
                <p:cNvPr id="4658" name="Shape 4658"/>
                <p:cNvSpPr/>
                <p:nvPr/>
              </p:nvSpPr>
              <p:spPr>
                <a:xfrm>
                  <a:off x="0" y="0"/>
                  <a:ext cx="621589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B-1 Buffers</a:t>
                  </a:r>
                </a:p>
              </p:txBody>
            </p:sp>
            <p:sp>
              <p:nvSpPr>
                <p:cNvPr id="4659" name="Shape 4659"/>
                <p:cNvSpPr/>
                <p:nvPr/>
              </p:nvSpPr>
              <p:spPr>
                <a:xfrm>
                  <a:off x="60064" y="176762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60" name="Shape 4660"/>
                <p:cNvSpPr/>
                <p:nvPr/>
              </p:nvSpPr>
              <p:spPr>
                <a:xfrm>
                  <a:off x="60064" y="908466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64" name="Group 4664"/>
              <p:cNvGrpSpPr/>
              <p:nvPr/>
            </p:nvGrpSpPr>
            <p:grpSpPr>
              <a:xfrm>
                <a:off x="-1" y="370166"/>
                <a:ext cx="476026" cy="795635"/>
                <a:chOff x="0" y="0"/>
                <a:chExt cx="476024" cy="795634"/>
              </a:xfrm>
            </p:grpSpPr>
            <p:sp>
              <p:nvSpPr>
                <p:cNvPr id="4662" name="Shape 4662"/>
                <p:cNvSpPr/>
                <p:nvPr/>
              </p:nvSpPr>
              <p:spPr>
                <a:xfrm>
                  <a:off x="11473" y="168134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63" name="Shape 4663"/>
                <p:cNvSpPr/>
                <p:nvPr/>
              </p:nvSpPr>
              <p:spPr>
                <a:xfrm>
                  <a:off x="0" y="0"/>
                  <a:ext cx="461671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4668" name="Group 4668"/>
              <p:cNvGrpSpPr/>
              <p:nvPr/>
            </p:nvGrpSpPr>
            <p:grpSpPr>
              <a:xfrm>
                <a:off x="81579" y="595603"/>
                <a:ext cx="318385" cy="507243"/>
                <a:chOff x="0" y="0"/>
                <a:chExt cx="318384" cy="507242"/>
              </a:xfrm>
            </p:grpSpPr>
            <p:sp>
              <p:nvSpPr>
                <p:cNvPr id="4665" name="Shape 4665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66" name="Shape 4666"/>
                <p:cNvSpPr/>
                <p:nvPr/>
              </p:nvSpPr>
              <p:spPr>
                <a:xfrm>
                  <a:off x="265319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67" name="Shape 4667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72" name="Group 4672"/>
              <p:cNvGrpSpPr/>
              <p:nvPr/>
            </p:nvGrpSpPr>
            <p:grpSpPr>
              <a:xfrm>
                <a:off x="1026414" y="224698"/>
                <a:ext cx="318385" cy="507243"/>
                <a:chOff x="0" y="0"/>
                <a:chExt cx="318384" cy="507242"/>
              </a:xfrm>
            </p:grpSpPr>
            <p:sp>
              <p:nvSpPr>
                <p:cNvPr id="4669" name="Shape 4669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70" name="Shape 4670"/>
                <p:cNvSpPr/>
                <p:nvPr/>
              </p:nvSpPr>
              <p:spPr>
                <a:xfrm>
                  <a:off x="265319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71" name="Shape 4671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76" name="Group 4676"/>
              <p:cNvGrpSpPr/>
              <p:nvPr/>
            </p:nvGrpSpPr>
            <p:grpSpPr>
              <a:xfrm>
                <a:off x="1026414" y="970479"/>
                <a:ext cx="318385" cy="507243"/>
                <a:chOff x="0" y="0"/>
                <a:chExt cx="318384" cy="507242"/>
              </a:xfrm>
            </p:grpSpPr>
            <p:sp>
              <p:nvSpPr>
                <p:cNvPr id="4673" name="Shape 4673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74" name="Shape 4674"/>
                <p:cNvSpPr/>
                <p:nvPr/>
              </p:nvSpPr>
              <p:spPr>
                <a:xfrm>
                  <a:off x="265319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75" name="Shape 4675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79" name="Group 4679"/>
              <p:cNvGrpSpPr/>
              <p:nvPr/>
            </p:nvGrpSpPr>
            <p:grpSpPr>
              <a:xfrm>
                <a:off x="1050493" y="247558"/>
                <a:ext cx="263581" cy="73545"/>
                <a:chOff x="0" y="0"/>
                <a:chExt cx="263580" cy="73543"/>
              </a:xfrm>
            </p:grpSpPr>
            <p:sp>
              <p:nvSpPr>
                <p:cNvPr id="4677" name="Shape 4677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78" name="Shape 4678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82" name="Group 4682"/>
              <p:cNvGrpSpPr/>
              <p:nvPr/>
            </p:nvGrpSpPr>
            <p:grpSpPr>
              <a:xfrm>
                <a:off x="1054068" y="996776"/>
                <a:ext cx="263581" cy="73545"/>
                <a:chOff x="0" y="0"/>
                <a:chExt cx="263580" cy="73543"/>
              </a:xfrm>
            </p:grpSpPr>
            <p:sp>
              <p:nvSpPr>
                <p:cNvPr id="4680" name="Shape 4680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81" name="Shape 4681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85" name="Group 4685"/>
              <p:cNvGrpSpPr/>
              <p:nvPr/>
            </p:nvGrpSpPr>
            <p:grpSpPr>
              <a:xfrm>
                <a:off x="1054068" y="1098168"/>
                <a:ext cx="263581" cy="73545"/>
                <a:chOff x="0" y="0"/>
                <a:chExt cx="263580" cy="73543"/>
              </a:xfrm>
            </p:grpSpPr>
            <p:sp>
              <p:nvSpPr>
                <p:cNvPr id="4683" name="Shape 4683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84" name="Shape 4684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88" name="Group 4688"/>
              <p:cNvGrpSpPr/>
              <p:nvPr/>
            </p:nvGrpSpPr>
            <p:grpSpPr>
              <a:xfrm>
                <a:off x="1050493" y="351761"/>
                <a:ext cx="263581" cy="73545"/>
                <a:chOff x="0" y="0"/>
                <a:chExt cx="263580" cy="73543"/>
              </a:xfrm>
            </p:grpSpPr>
            <p:sp>
              <p:nvSpPr>
                <p:cNvPr id="4686" name="Shape 4686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87" name="Shape 4687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91" name="Group 4691"/>
              <p:cNvGrpSpPr/>
              <p:nvPr/>
            </p:nvGrpSpPr>
            <p:grpSpPr>
              <a:xfrm>
                <a:off x="105407" y="624184"/>
                <a:ext cx="263582" cy="73545"/>
                <a:chOff x="0" y="0"/>
                <a:chExt cx="263580" cy="73543"/>
              </a:xfrm>
            </p:grpSpPr>
            <p:sp>
              <p:nvSpPr>
                <p:cNvPr id="4689" name="Shape 4689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90" name="Shape 4690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94" name="Group 4694"/>
              <p:cNvGrpSpPr/>
              <p:nvPr/>
            </p:nvGrpSpPr>
            <p:grpSpPr>
              <a:xfrm>
                <a:off x="105407" y="748884"/>
                <a:ext cx="263582" cy="73545"/>
                <a:chOff x="0" y="0"/>
                <a:chExt cx="263580" cy="73543"/>
              </a:xfrm>
            </p:grpSpPr>
            <p:sp>
              <p:nvSpPr>
                <p:cNvPr id="4692" name="Shape 4692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93" name="Shape 4693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97" name="Group 4697"/>
              <p:cNvGrpSpPr/>
              <p:nvPr/>
            </p:nvGrpSpPr>
            <p:grpSpPr>
              <a:xfrm>
                <a:off x="105407" y="873584"/>
                <a:ext cx="263582" cy="73545"/>
                <a:chOff x="0" y="0"/>
                <a:chExt cx="263580" cy="73543"/>
              </a:xfrm>
            </p:grpSpPr>
            <p:sp>
              <p:nvSpPr>
                <p:cNvPr id="4695" name="Shape 4695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96" name="Shape 4696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700" name="Group 4700"/>
              <p:cNvGrpSpPr/>
              <p:nvPr/>
            </p:nvGrpSpPr>
            <p:grpSpPr>
              <a:xfrm>
                <a:off x="105407" y="998284"/>
                <a:ext cx="263582" cy="73545"/>
                <a:chOff x="0" y="0"/>
                <a:chExt cx="263580" cy="73543"/>
              </a:xfrm>
            </p:grpSpPr>
            <p:sp>
              <p:nvSpPr>
                <p:cNvPr id="4698" name="Shape 4698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99" name="Shape 4699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703" name="Group 4703"/>
              <p:cNvGrpSpPr/>
              <p:nvPr/>
            </p:nvGrpSpPr>
            <p:grpSpPr>
              <a:xfrm>
                <a:off x="537568" y="758654"/>
                <a:ext cx="349734" cy="202985"/>
                <a:chOff x="0" y="0"/>
                <a:chExt cx="349732" cy="202984"/>
              </a:xfrm>
            </p:grpSpPr>
            <p:sp>
              <p:nvSpPr>
                <p:cNvPr id="4701" name="Shape 4701"/>
                <p:cNvSpPr/>
                <p:nvPr/>
              </p:nvSpPr>
              <p:spPr>
                <a:xfrm>
                  <a:off x="8933" y="0"/>
                  <a:ext cx="340800" cy="20298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80000">
                      <a:srgbClr val="000000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02" name="Shape 4702"/>
                <p:cNvSpPr/>
                <p:nvPr/>
              </p:nvSpPr>
              <p:spPr>
                <a:xfrm>
                  <a:off x="-1" y="19895"/>
                  <a:ext cx="251144" cy="1658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5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Hash</a:t>
                  </a:r>
                </a:p>
              </p:txBody>
            </p:sp>
          </p:grpSp>
        </p:grpSp>
        <p:grpSp>
          <p:nvGrpSpPr>
            <p:cNvPr id="4707" name="Group 4707"/>
            <p:cNvGrpSpPr/>
            <p:nvPr/>
          </p:nvGrpSpPr>
          <p:grpSpPr>
            <a:xfrm>
              <a:off x="880869" y="472412"/>
              <a:ext cx="748290" cy="594571"/>
              <a:chOff x="0" y="0"/>
              <a:chExt cx="748288" cy="594570"/>
            </a:xfrm>
          </p:grpSpPr>
          <p:sp>
            <p:nvSpPr>
              <p:cNvPr id="4705" name="Shape 4705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06" name="Shape 4706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4710" name="Group 4710"/>
            <p:cNvGrpSpPr/>
            <p:nvPr/>
          </p:nvGrpSpPr>
          <p:grpSpPr>
            <a:xfrm>
              <a:off x="3379049" y="472412"/>
              <a:ext cx="748290" cy="594571"/>
              <a:chOff x="0" y="0"/>
              <a:chExt cx="748288" cy="594570"/>
            </a:xfrm>
          </p:grpSpPr>
          <p:sp>
            <p:nvSpPr>
              <p:cNvPr id="4708" name="Shape 4708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09" name="Shape 4709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  <p:grpSp>
          <p:nvGrpSpPr>
            <p:cNvPr id="4713" name="Group 4713"/>
            <p:cNvGrpSpPr/>
            <p:nvPr/>
          </p:nvGrpSpPr>
          <p:grpSpPr>
            <a:xfrm>
              <a:off x="5228628" y="472412"/>
              <a:ext cx="748290" cy="594571"/>
              <a:chOff x="0" y="0"/>
              <a:chExt cx="748288" cy="594570"/>
            </a:xfrm>
          </p:grpSpPr>
          <p:sp>
            <p:nvSpPr>
              <p:cNvPr id="4711" name="Shape 4711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12" name="Shape 4712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4716" name="Group 4716"/>
            <p:cNvGrpSpPr/>
            <p:nvPr/>
          </p:nvGrpSpPr>
          <p:grpSpPr>
            <a:xfrm>
              <a:off x="7811320" y="472412"/>
              <a:ext cx="444119" cy="594571"/>
              <a:chOff x="0" y="0"/>
              <a:chExt cx="444117" cy="594570"/>
            </a:xfrm>
          </p:grpSpPr>
          <p:sp>
            <p:nvSpPr>
              <p:cNvPr id="4714" name="Shape 4714"/>
              <p:cNvSpPr/>
              <p:nvPr/>
            </p:nvSpPr>
            <p:spPr>
              <a:xfrm>
                <a:off x="0" y="0"/>
                <a:ext cx="44411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15" name="Shape 4715"/>
              <p:cNvSpPr/>
              <p:nvPr/>
            </p:nvSpPr>
            <p:spPr>
              <a:xfrm>
                <a:off x="-1" y="148642"/>
                <a:ext cx="333090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?</a:t>
                </a:r>
              </a:p>
            </p:txBody>
          </p:sp>
        </p:grpSp>
      </p:grpSp>
      <p:sp>
        <p:nvSpPr>
          <p:cNvPr id="4718" name="Shape 4718"/>
          <p:cNvSpPr/>
          <p:nvPr/>
        </p:nvSpPr>
        <p:spPr>
          <a:xfrm rot="5400000">
            <a:off x="2772103" y="770261"/>
            <a:ext cx="163257" cy="4644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28"/>
                  <a:pt x="10800" y="63"/>
                </a:cubicBezTo>
                <a:lnTo>
                  <a:pt x="10800" y="10737"/>
                </a:lnTo>
                <a:cubicBezTo>
                  <a:pt x="10800" y="10772"/>
                  <a:pt x="15635" y="10800"/>
                  <a:pt x="21600" y="10800"/>
                </a:cubicBezTo>
                <a:cubicBezTo>
                  <a:pt x="15635" y="10800"/>
                  <a:pt x="10800" y="10828"/>
                  <a:pt x="10800" y="10863"/>
                </a:cubicBezTo>
                <a:lnTo>
                  <a:pt x="10800" y="21537"/>
                </a:lnTo>
                <a:cubicBezTo>
                  <a:pt x="10800" y="21572"/>
                  <a:pt x="5965" y="216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19" name="Shape 4719"/>
          <p:cNvSpPr/>
          <p:nvPr/>
        </p:nvSpPr>
        <p:spPr>
          <a:xfrm rot="5400000">
            <a:off x="6899876" y="1345994"/>
            <a:ext cx="163257" cy="3497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38"/>
                  <a:pt x="10800" y="84"/>
                </a:cubicBezTo>
                <a:lnTo>
                  <a:pt x="10800" y="10716"/>
                </a:lnTo>
                <a:cubicBezTo>
                  <a:pt x="10800" y="10762"/>
                  <a:pt x="15635" y="10800"/>
                  <a:pt x="21600" y="10800"/>
                </a:cubicBezTo>
                <a:cubicBezTo>
                  <a:pt x="15635" y="10800"/>
                  <a:pt x="10800" y="10838"/>
                  <a:pt x="10800" y="10884"/>
                </a:cubicBezTo>
                <a:lnTo>
                  <a:pt x="10800" y="21516"/>
                </a:lnTo>
                <a:cubicBezTo>
                  <a:pt x="10800" y="21562"/>
                  <a:pt x="5965" y="216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20" name="Shape 4720"/>
          <p:cNvSpPr/>
          <p:nvPr/>
        </p:nvSpPr>
        <p:spPr>
          <a:xfrm>
            <a:off x="5573653" y="236888"/>
            <a:ext cx="3460511" cy="7307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]=1000,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=100, 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100,000</a:t>
            </a:r>
            <a:endParaRPr>
              <a:solidFill>
                <a:srgbClr val="CF0E30"/>
              </a:solidFill>
            </a:endParaRPr>
          </a:p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F79646"/>
                </a:solidFill>
              </a:rPr>
              <a:t>S</a:t>
            </a:r>
            <a:r>
              <a:t>]=500, p</a:t>
            </a:r>
            <a:r>
              <a:rPr baseline="-25000">
                <a:solidFill>
                  <a:srgbClr val="F79646"/>
                </a:solidFill>
              </a:rPr>
              <a:t>S</a:t>
            </a:r>
            <a:r>
              <a:t>=80, |</a:t>
            </a:r>
            <a:r>
              <a:rPr>
                <a:solidFill>
                  <a:srgbClr val="F79646"/>
                </a:solidFill>
              </a:rPr>
              <a:t>S</a:t>
            </a:r>
            <a:r>
              <a:t>| = 40,000</a:t>
            </a:r>
          </a:p>
        </p:txBody>
      </p:sp>
      <p:grpSp>
        <p:nvGrpSpPr>
          <p:cNvPr id="4723" name="Group 4723"/>
          <p:cNvGrpSpPr/>
          <p:nvPr/>
        </p:nvGrpSpPr>
        <p:grpSpPr>
          <a:xfrm>
            <a:off x="531372" y="3010992"/>
            <a:ext cx="4644719" cy="670906"/>
            <a:chOff x="0" y="0"/>
            <a:chExt cx="4644718" cy="670905"/>
          </a:xfrm>
        </p:grpSpPr>
        <p:sp>
          <p:nvSpPr>
            <p:cNvPr id="4721" name="Shape 4721"/>
            <p:cNvSpPr/>
            <p:nvPr/>
          </p:nvSpPr>
          <p:spPr>
            <a:xfrm>
              <a:off x="1499849" y="127954"/>
              <a:ext cx="1812646" cy="542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Partitioning Phase:</a:t>
              </a:r>
              <a:br/>
              <a:r>
                <a:t>B-1 partitions</a:t>
              </a:r>
            </a:p>
          </p:txBody>
        </p:sp>
        <p:sp>
          <p:nvSpPr>
            <p:cNvPr id="4722" name="Shape 4722"/>
            <p:cNvSpPr/>
            <p:nvPr/>
          </p:nvSpPr>
          <p:spPr>
            <a:xfrm rot="5400000">
              <a:off x="2240731" y="-2240732"/>
              <a:ext cx="163257" cy="4644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28"/>
                    <a:pt x="10800" y="63"/>
                  </a:cubicBezTo>
                  <a:lnTo>
                    <a:pt x="10800" y="10737"/>
                  </a:lnTo>
                  <a:cubicBezTo>
                    <a:pt x="10800" y="10772"/>
                    <a:pt x="15635" y="10800"/>
                    <a:pt x="21600" y="10800"/>
                  </a:cubicBezTo>
                  <a:cubicBezTo>
                    <a:pt x="15635" y="10800"/>
                    <a:pt x="10800" y="10828"/>
                    <a:pt x="10800" y="10863"/>
                  </a:cubicBezTo>
                  <a:lnTo>
                    <a:pt x="10800" y="21537"/>
                  </a:lnTo>
                  <a:cubicBezTo>
                    <a:pt x="10800" y="21572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726" name="Group 4726"/>
          <p:cNvGrpSpPr/>
          <p:nvPr/>
        </p:nvGrpSpPr>
        <p:grpSpPr>
          <a:xfrm>
            <a:off x="5232577" y="3013293"/>
            <a:ext cx="3497855" cy="668605"/>
            <a:chOff x="0" y="0"/>
            <a:chExt cx="3497853" cy="668604"/>
          </a:xfrm>
        </p:grpSpPr>
        <p:sp>
          <p:nvSpPr>
            <p:cNvPr id="4724" name="Shape 4724"/>
            <p:cNvSpPr/>
            <p:nvPr/>
          </p:nvSpPr>
          <p:spPr>
            <a:xfrm>
              <a:off x="256174" y="125653"/>
              <a:ext cx="2820925" cy="542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Build &amp; Probe Phase</a:t>
              </a:r>
              <a:endParaRPr>
                <a:solidFill>
                  <a:srgbClr val="CF0E30"/>
                </a:solidFill>
              </a:endParaRPr>
            </a:p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Each partition of </a:t>
              </a:r>
              <a:r>
                <a:rPr>
                  <a:solidFill>
                    <a:srgbClr val="558ED5"/>
                  </a:solidFill>
                </a:rPr>
                <a:t>R</a:t>
              </a:r>
              <a:r>
                <a:t> of size B-2</a:t>
              </a:r>
            </a:p>
          </p:txBody>
        </p:sp>
        <p:sp>
          <p:nvSpPr>
            <p:cNvPr id="4725" name="Shape 4725"/>
            <p:cNvSpPr/>
            <p:nvPr/>
          </p:nvSpPr>
          <p:spPr>
            <a:xfrm rot="5400000">
              <a:off x="1667299" y="-1667300"/>
              <a:ext cx="163257" cy="3497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38"/>
                    <a:pt x="10800" y="84"/>
                  </a:cubicBezTo>
                  <a:lnTo>
                    <a:pt x="10800" y="10716"/>
                  </a:lnTo>
                  <a:cubicBezTo>
                    <a:pt x="10800" y="10762"/>
                    <a:pt x="15635" y="10800"/>
                    <a:pt x="21600" y="10800"/>
                  </a:cubicBezTo>
                  <a:cubicBezTo>
                    <a:pt x="15635" y="10800"/>
                    <a:pt x="10800" y="10838"/>
                    <a:pt x="10800" y="10884"/>
                  </a:cubicBezTo>
                  <a:lnTo>
                    <a:pt x="10800" y="21516"/>
                  </a:lnTo>
                  <a:cubicBezTo>
                    <a:pt x="10800" y="21562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1" grpId="1" build="p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8" name="Shape 4728"/>
          <p:cNvSpPr>
            <a:spLocks noGrp="1"/>
          </p:cNvSpPr>
          <p:nvPr>
            <p:ph type="title"/>
          </p:nvPr>
        </p:nvSpPr>
        <p:spPr>
          <a:xfrm>
            <a:off x="468312" y="0"/>
            <a:ext cx="8318501" cy="1143000"/>
          </a:xfrm>
          <a:prstGeom prst="rect">
            <a:avLst/>
          </a:prstGeom>
        </p:spPr>
        <p:txBody>
          <a:bodyPr/>
          <a:lstStyle/>
          <a:p>
            <a:r>
              <a:t>Cost of Hash Join</a:t>
            </a:r>
          </a:p>
        </p:txBody>
      </p:sp>
      <p:sp>
        <p:nvSpPr>
          <p:cNvPr id="4729" name="Shape 4729"/>
          <p:cNvSpPr>
            <a:spLocks noGrp="1"/>
          </p:cNvSpPr>
          <p:nvPr>
            <p:ph type="body" sz="half" idx="1"/>
          </p:nvPr>
        </p:nvSpPr>
        <p:spPr>
          <a:xfrm>
            <a:off x="207168" y="3727477"/>
            <a:ext cx="8689976" cy="2868614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</a:defRPr>
            </a:pPr>
            <a:r>
              <a:t>Memory Requirements? 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2000">
                <a:solidFill>
                  <a:srgbClr val="000000"/>
                </a:solidFill>
              </a:defRPr>
            </a:pPr>
            <a:r>
              <a:t>Build hash table on </a:t>
            </a:r>
            <a:r>
              <a:rPr b="1">
                <a:solidFill>
                  <a:srgbClr val="8064A2"/>
                </a:solidFill>
              </a:rPr>
              <a:t>R</a:t>
            </a:r>
            <a:r>
              <a:t> with uniform partitioning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Symbol"/>
              <a:buChar char="⇒"/>
              <a:defRPr sz="2400" b="1">
                <a:solidFill>
                  <a:srgbClr val="000000"/>
                </a:solidFill>
              </a:defRPr>
            </a:pPr>
            <a:r>
              <a:t>Partitioning Phase </a:t>
            </a:r>
            <a:r>
              <a:rPr sz="2000" b="0"/>
              <a:t>divides </a:t>
            </a:r>
            <a:r>
              <a:rPr sz="2000">
                <a:solidFill>
                  <a:srgbClr val="8064A2"/>
                </a:solidFill>
              </a:rPr>
              <a:t>R</a:t>
            </a:r>
            <a:r>
              <a:rPr sz="2000" b="0"/>
              <a:t> into (</a:t>
            </a:r>
            <a:r>
              <a:rPr sz="2000"/>
              <a:t>B</a:t>
            </a:r>
            <a:r>
              <a:rPr sz="2000" b="0"/>
              <a:t>-1) runs of size [</a:t>
            </a:r>
            <a:r>
              <a:rPr sz="2000"/>
              <a:t>R</a:t>
            </a:r>
            <a:r>
              <a:rPr sz="2000" b="0"/>
              <a:t>] / (</a:t>
            </a:r>
            <a:r>
              <a:rPr sz="2000"/>
              <a:t>B</a:t>
            </a:r>
            <a:r>
              <a:rPr sz="2000" b="0"/>
              <a:t>-1)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Symbol"/>
              <a:buChar char="⇒"/>
              <a:defRPr sz="2400" b="1">
                <a:solidFill>
                  <a:srgbClr val="000000"/>
                </a:solidFill>
              </a:defRPr>
            </a:pPr>
            <a:r>
              <a:t>Matching Phase </a:t>
            </a:r>
            <a:r>
              <a:rPr sz="2000" b="0"/>
              <a:t>requires each [</a:t>
            </a:r>
            <a:r>
              <a:rPr sz="2000">
                <a:solidFill>
                  <a:srgbClr val="8064A2"/>
                </a:solidFill>
              </a:rPr>
              <a:t>R</a:t>
            </a:r>
            <a:r>
              <a:rPr sz="2000" b="0"/>
              <a:t>] / (</a:t>
            </a:r>
            <a:r>
              <a:rPr sz="2000"/>
              <a:t>B</a:t>
            </a:r>
            <a:r>
              <a:rPr sz="2000" b="0"/>
              <a:t>-1) &lt; (</a:t>
            </a:r>
            <a:r>
              <a:rPr sz="2000"/>
              <a:t>B</a:t>
            </a:r>
            <a:r>
              <a:rPr sz="2000" b="0"/>
              <a:t>-2)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Symbol"/>
              <a:buChar char="⇒"/>
              <a:defRPr sz="2400" b="1">
                <a:solidFill>
                  <a:srgbClr val="8064A2"/>
                </a:solidFill>
              </a:defRPr>
            </a:pPr>
            <a:r>
              <a:t>R</a:t>
            </a:r>
            <a:r>
              <a:rPr b="0">
                <a:solidFill>
                  <a:srgbClr val="000000"/>
                </a:solidFill>
              </a:rPr>
              <a:t> &lt; (</a:t>
            </a:r>
            <a:r>
              <a:rPr>
                <a:solidFill>
                  <a:srgbClr val="000000"/>
                </a:solidFill>
              </a:rPr>
              <a:t>B</a:t>
            </a:r>
            <a:r>
              <a:rPr b="0">
                <a:solidFill>
                  <a:srgbClr val="000000"/>
                </a:solidFill>
              </a:rPr>
              <a:t>-1) (</a:t>
            </a:r>
            <a:r>
              <a:rPr>
                <a:solidFill>
                  <a:srgbClr val="000000"/>
                </a:solidFill>
              </a:rPr>
              <a:t>B</a:t>
            </a:r>
            <a:r>
              <a:rPr b="0">
                <a:solidFill>
                  <a:srgbClr val="000000"/>
                </a:solidFill>
              </a:rPr>
              <a:t>-2) ≈ B</a:t>
            </a:r>
            <a:r>
              <a:rPr b="0" baseline="30000">
                <a:solidFill>
                  <a:srgbClr val="000000"/>
                </a:solidFill>
              </a:rPr>
              <a:t>2</a:t>
            </a:r>
            <a:endParaRPr sz="2800"/>
          </a:p>
          <a:p>
            <a:pPr mar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r>
              <a:t> </a:t>
            </a:r>
          </a:p>
        </p:txBody>
      </p:sp>
      <p:grpSp>
        <p:nvGrpSpPr>
          <p:cNvPr id="5005" name="Group 5005"/>
          <p:cNvGrpSpPr/>
          <p:nvPr/>
        </p:nvGrpSpPr>
        <p:grpSpPr>
          <a:xfrm>
            <a:off x="531374" y="1379889"/>
            <a:ext cx="8255439" cy="1539394"/>
            <a:chOff x="0" y="0"/>
            <a:chExt cx="8255438" cy="1539393"/>
          </a:xfrm>
        </p:grpSpPr>
        <p:grpSp>
          <p:nvGrpSpPr>
            <p:cNvPr id="4787" name="Group 4787"/>
            <p:cNvGrpSpPr/>
            <p:nvPr/>
          </p:nvGrpSpPr>
          <p:grpSpPr>
            <a:xfrm>
              <a:off x="6056475" y="30013"/>
              <a:ext cx="1675287" cy="1479370"/>
              <a:chOff x="0" y="0"/>
              <a:chExt cx="1675286" cy="1479369"/>
            </a:xfrm>
          </p:grpSpPr>
          <p:sp>
            <p:nvSpPr>
              <p:cNvPr id="4730" name="Shape 4730"/>
              <p:cNvSpPr/>
              <p:nvPr/>
            </p:nvSpPr>
            <p:spPr>
              <a:xfrm>
                <a:off x="-1" y="-1"/>
                <a:ext cx="1675288" cy="1479371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734" name="Group 4734"/>
              <p:cNvGrpSpPr/>
              <p:nvPr/>
            </p:nvGrpSpPr>
            <p:grpSpPr>
              <a:xfrm>
                <a:off x="98034" y="164233"/>
                <a:ext cx="1318106" cy="307260"/>
                <a:chOff x="0" y="0"/>
                <a:chExt cx="1318104" cy="307259"/>
              </a:xfrm>
            </p:grpSpPr>
            <p:sp>
              <p:nvSpPr>
                <p:cNvPr id="4731" name="Shape 4731"/>
                <p:cNvSpPr/>
                <p:nvPr/>
              </p:nvSpPr>
              <p:spPr>
                <a:xfrm>
                  <a:off x="0" y="1"/>
                  <a:ext cx="439369" cy="30725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32" name="Shape 4732"/>
                <p:cNvSpPr/>
                <p:nvPr/>
              </p:nvSpPr>
              <p:spPr>
                <a:xfrm>
                  <a:off x="439368" y="-1"/>
                  <a:ext cx="439369" cy="30726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33" name="Shape 4733"/>
                <p:cNvSpPr/>
                <p:nvPr/>
              </p:nvSpPr>
              <p:spPr>
                <a:xfrm>
                  <a:off x="878736" y="0"/>
                  <a:ext cx="439369" cy="30725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4735" name="Shape 4735"/>
              <p:cNvSpPr/>
              <p:nvPr/>
            </p:nvSpPr>
            <p:spPr>
              <a:xfrm>
                <a:off x="109391" y="20813"/>
                <a:ext cx="1204875" cy="215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800">
                    <a:solidFill>
                      <a:srgbClr val="000000"/>
                    </a:solidFill>
                  </a:defRPr>
                </a:lvl1pPr>
              </a:lstStyle>
              <a:p>
                <a:r>
                  <a:t>Hash Table (B-2) Buffers</a:t>
                </a:r>
              </a:p>
            </p:txBody>
          </p:sp>
          <p:grpSp>
            <p:nvGrpSpPr>
              <p:cNvPr id="4738" name="Group 4738"/>
              <p:cNvGrpSpPr/>
              <p:nvPr/>
            </p:nvGrpSpPr>
            <p:grpSpPr>
              <a:xfrm>
                <a:off x="42867" y="584100"/>
                <a:ext cx="549702" cy="841898"/>
                <a:chOff x="0" y="0"/>
                <a:chExt cx="549700" cy="841897"/>
              </a:xfrm>
            </p:grpSpPr>
            <p:sp>
              <p:nvSpPr>
                <p:cNvPr id="4736" name="Shape 4736"/>
                <p:cNvSpPr/>
                <p:nvPr/>
              </p:nvSpPr>
              <p:spPr>
                <a:xfrm>
                  <a:off x="0" y="136492"/>
                  <a:ext cx="549701" cy="70540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37" name="Shape 4737"/>
                <p:cNvSpPr/>
                <p:nvPr/>
              </p:nvSpPr>
              <p:spPr>
                <a:xfrm>
                  <a:off x="0" y="0"/>
                  <a:ext cx="549701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4741" name="Group 4741"/>
              <p:cNvGrpSpPr/>
              <p:nvPr/>
            </p:nvGrpSpPr>
            <p:grpSpPr>
              <a:xfrm>
                <a:off x="892092" y="584100"/>
                <a:ext cx="736667" cy="841898"/>
                <a:chOff x="0" y="0"/>
                <a:chExt cx="736665" cy="841897"/>
              </a:xfrm>
            </p:grpSpPr>
            <p:sp>
              <p:nvSpPr>
                <p:cNvPr id="4739" name="Shape 4739"/>
                <p:cNvSpPr/>
                <p:nvPr/>
              </p:nvSpPr>
              <p:spPr>
                <a:xfrm>
                  <a:off x="0" y="136492"/>
                  <a:ext cx="736666" cy="70540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40" name="Shape 4740"/>
                <p:cNvSpPr/>
                <p:nvPr/>
              </p:nvSpPr>
              <p:spPr>
                <a:xfrm>
                  <a:off x="0" y="0"/>
                  <a:ext cx="736666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4744" name="Group 4744"/>
              <p:cNvGrpSpPr/>
              <p:nvPr/>
            </p:nvGrpSpPr>
            <p:grpSpPr>
              <a:xfrm>
                <a:off x="620974" y="490901"/>
                <a:ext cx="240191" cy="859332"/>
                <a:chOff x="0" y="0"/>
                <a:chExt cx="240190" cy="859330"/>
              </a:xfrm>
            </p:grpSpPr>
            <p:sp>
              <p:nvSpPr>
                <p:cNvPr id="4742" name="Shape 4742"/>
                <p:cNvSpPr/>
                <p:nvPr/>
              </p:nvSpPr>
              <p:spPr>
                <a:xfrm rot="16200000">
                  <a:off x="-294331" y="294333"/>
                  <a:ext cx="828852" cy="24019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80000">
                      <a:srgbClr val="000000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43" name="Shape 4743"/>
                <p:cNvSpPr/>
                <p:nvPr/>
              </p:nvSpPr>
              <p:spPr>
                <a:xfrm rot="16200000">
                  <a:off x="-311556" y="321867"/>
                  <a:ext cx="859332" cy="2155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New Hash Fn.</a:t>
                  </a:r>
                </a:p>
              </p:txBody>
            </p:sp>
          </p:grpSp>
          <p:grpSp>
            <p:nvGrpSpPr>
              <p:cNvPr id="4748" name="Group 4748"/>
              <p:cNvGrpSpPr/>
              <p:nvPr/>
            </p:nvGrpSpPr>
            <p:grpSpPr>
              <a:xfrm>
                <a:off x="138983" y="797851"/>
                <a:ext cx="350011" cy="557628"/>
                <a:chOff x="0" y="0"/>
                <a:chExt cx="350010" cy="557627"/>
              </a:xfrm>
            </p:grpSpPr>
            <p:sp>
              <p:nvSpPr>
                <p:cNvPr id="4745" name="Shape 4745"/>
                <p:cNvSpPr/>
                <p:nvPr/>
              </p:nvSpPr>
              <p:spPr>
                <a:xfrm>
                  <a:off x="-1" y="-1"/>
                  <a:ext cx="350012" cy="5576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46" name="Shape 4746"/>
                <p:cNvSpPr/>
                <p:nvPr/>
              </p:nvSpPr>
              <p:spPr>
                <a:xfrm>
                  <a:off x="291674" y="499290"/>
                  <a:ext cx="58337" cy="583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47" name="Shape 4747"/>
                <p:cNvSpPr/>
                <p:nvPr/>
              </p:nvSpPr>
              <p:spPr>
                <a:xfrm>
                  <a:off x="-1" y="-1"/>
                  <a:ext cx="350012" cy="5576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751" name="Group 4751"/>
              <p:cNvGrpSpPr/>
              <p:nvPr/>
            </p:nvGrpSpPr>
            <p:grpSpPr>
              <a:xfrm>
                <a:off x="165451" y="822981"/>
                <a:ext cx="289765" cy="80851"/>
                <a:chOff x="0" y="0"/>
                <a:chExt cx="289763" cy="80850"/>
              </a:xfrm>
            </p:grpSpPr>
            <p:sp>
              <p:nvSpPr>
                <p:cNvPr id="4749" name="Shape 4749"/>
                <p:cNvSpPr/>
                <p:nvPr/>
              </p:nvSpPr>
              <p:spPr>
                <a:xfrm>
                  <a:off x="44749" y="22138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50" name="Shape 4750"/>
                <p:cNvSpPr/>
                <p:nvPr/>
              </p:nvSpPr>
              <p:spPr>
                <a:xfrm>
                  <a:off x="-1" y="-1"/>
                  <a:ext cx="80851" cy="8085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754" name="Group 4754"/>
              <p:cNvGrpSpPr/>
              <p:nvPr/>
            </p:nvGrpSpPr>
            <p:grpSpPr>
              <a:xfrm>
                <a:off x="165451" y="946192"/>
                <a:ext cx="289765" cy="80851"/>
                <a:chOff x="0" y="0"/>
                <a:chExt cx="289763" cy="80850"/>
              </a:xfrm>
            </p:grpSpPr>
            <p:sp>
              <p:nvSpPr>
                <p:cNvPr id="4752" name="Shape 4752"/>
                <p:cNvSpPr/>
                <p:nvPr/>
              </p:nvSpPr>
              <p:spPr>
                <a:xfrm>
                  <a:off x="44749" y="22138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53" name="Shape 4753"/>
                <p:cNvSpPr/>
                <p:nvPr/>
              </p:nvSpPr>
              <p:spPr>
                <a:xfrm>
                  <a:off x="-1" y="-1"/>
                  <a:ext cx="80851" cy="80852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757" name="Group 4757"/>
              <p:cNvGrpSpPr/>
              <p:nvPr/>
            </p:nvGrpSpPr>
            <p:grpSpPr>
              <a:xfrm>
                <a:off x="165451" y="1060395"/>
                <a:ext cx="289765" cy="80851"/>
                <a:chOff x="0" y="0"/>
                <a:chExt cx="289763" cy="80850"/>
              </a:xfrm>
            </p:grpSpPr>
            <p:sp>
              <p:nvSpPr>
                <p:cNvPr id="4755" name="Shape 4755"/>
                <p:cNvSpPr/>
                <p:nvPr/>
              </p:nvSpPr>
              <p:spPr>
                <a:xfrm>
                  <a:off x="44749" y="22138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56" name="Shape 4756"/>
                <p:cNvSpPr/>
                <p:nvPr/>
              </p:nvSpPr>
              <p:spPr>
                <a:xfrm>
                  <a:off x="-1" y="-1"/>
                  <a:ext cx="80851" cy="8085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767" name="Group 4767"/>
              <p:cNvGrpSpPr/>
              <p:nvPr/>
            </p:nvGrpSpPr>
            <p:grpSpPr>
              <a:xfrm>
                <a:off x="174610" y="207383"/>
                <a:ext cx="621557" cy="109054"/>
                <a:chOff x="0" y="0"/>
                <a:chExt cx="621556" cy="109053"/>
              </a:xfrm>
            </p:grpSpPr>
            <p:grpSp>
              <p:nvGrpSpPr>
                <p:cNvPr id="4760" name="Group 4760"/>
                <p:cNvGrpSpPr/>
                <p:nvPr/>
              </p:nvGrpSpPr>
              <p:grpSpPr>
                <a:xfrm>
                  <a:off x="1845" y="-1"/>
                  <a:ext cx="203599" cy="56810"/>
                  <a:chOff x="0" y="0"/>
                  <a:chExt cx="203597" cy="56808"/>
                </a:xfrm>
              </p:grpSpPr>
              <p:sp>
                <p:nvSpPr>
                  <p:cNvPr id="4758" name="Shape 4758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759" name="Shape 4759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63" name="Group 4763"/>
                <p:cNvGrpSpPr/>
                <p:nvPr/>
              </p:nvGrpSpPr>
              <p:grpSpPr>
                <a:xfrm>
                  <a:off x="417958" y="-1"/>
                  <a:ext cx="203599" cy="56810"/>
                  <a:chOff x="0" y="0"/>
                  <a:chExt cx="203597" cy="56808"/>
                </a:xfrm>
              </p:grpSpPr>
              <p:sp>
                <p:nvSpPr>
                  <p:cNvPr id="4761" name="Shape 4761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762" name="Shape 4762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66" name="Group 4766"/>
                <p:cNvGrpSpPr/>
                <p:nvPr/>
              </p:nvGrpSpPr>
              <p:grpSpPr>
                <a:xfrm>
                  <a:off x="0" y="52245"/>
                  <a:ext cx="203598" cy="56809"/>
                  <a:chOff x="0" y="0"/>
                  <a:chExt cx="203597" cy="56808"/>
                </a:xfrm>
              </p:grpSpPr>
              <p:sp>
                <p:nvSpPr>
                  <p:cNvPr id="4764" name="Shape 4764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765" name="Shape 4765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771" name="Group 4771"/>
              <p:cNvGrpSpPr/>
              <p:nvPr/>
            </p:nvGrpSpPr>
            <p:grpSpPr>
              <a:xfrm>
                <a:off x="929806" y="772496"/>
                <a:ext cx="661238" cy="601601"/>
                <a:chOff x="0" y="0"/>
                <a:chExt cx="661237" cy="601600"/>
              </a:xfrm>
            </p:grpSpPr>
            <p:sp>
              <p:nvSpPr>
                <p:cNvPr id="4768" name="Shape 4768"/>
                <p:cNvSpPr/>
                <p:nvPr/>
              </p:nvSpPr>
              <p:spPr>
                <a:xfrm>
                  <a:off x="-1" y="-1"/>
                  <a:ext cx="661239" cy="6016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000"/>
                      </a:lnTo>
                      <a:lnTo>
                        <a:pt x="18325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69" name="Shape 4769"/>
                <p:cNvSpPr/>
                <p:nvPr/>
              </p:nvSpPr>
              <p:spPr>
                <a:xfrm>
                  <a:off x="560967" y="501331"/>
                  <a:ext cx="100270" cy="1002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70" name="Shape 4770"/>
                <p:cNvSpPr/>
                <p:nvPr/>
              </p:nvSpPr>
              <p:spPr>
                <a:xfrm>
                  <a:off x="-1" y="-1"/>
                  <a:ext cx="661239" cy="6016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325" y="21600"/>
                      </a:moveTo>
                      <a:lnTo>
                        <a:pt x="18980" y="18720"/>
                      </a:lnTo>
                      <a:lnTo>
                        <a:pt x="21600" y="18000"/>
                      </a:lnTo>
                      <a:lnTo>
                        <a:pt x="18325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00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4772" name="Shape 4772"/>
              <p:cNvSpPr/>
              <p:nvPr/>
            </p:nvSpPr>
            <p:spPr>
              <a:xfrm flipH="1" flipV="1">
                <a:off x="292130" y="300882"/>
                <a:ext cx="40580" cy="544238"/>
              </a:xfrm>
              <a:prstGeom prst="line">
                <a:avLst/>
              </a:prstGeom>
              <a:noFill/>
              <a:ln w="38100" cap="flat">
                <a:solidFill>
                  <a:srgbClr val="70AD47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779" name="Group 4779"/>
              <p:cNvGrpSpPr/>
              <p:nvPr/>
            </p:nvGrpSpPr>
            <p:grpSpPr>
              <a:xfrm>
                <a:off x="1005990" y="804694"/>
                <a:ext cx="482172" cy="80851"/>
                <a:chOff x="0" y="0"/>
                <a:chExt cx="482171" cy="80850"/>
              </a:xfrm>
            </p:grpSpPr>
            <p:grpSp>
              <p:nvGrpSpPr>
                <p:cNvPr id="4775" name="Group 4775"/>
                <p:cNvGrpSpPr/>
                <p:nvPr/>
              </p:nvGrpSpPr>
              <p:grpSpPr>
                <a:xfrm>
                  <a:off x="0" y="-1"/>
                  <a:ext cx="289763" cy="80852"/>
                  <a:chOff x="0" y="0"/>
                  <a:chExt cx="289762" cy="80850"/>
                </a:xfrm>
              </p:grpSpPr>
              <p:sp>
                <p:nvSpPr>
                  <p:cNvPr id="4773" name="Shape 4773"/>
                  <p:cNvSpPr/>
                  <p:nvPr/>
                </p:nvSpPr>
                <p:spPr>
                  <a:xfrm>
                    <a:off x="44747" y="22138"/>
                    <a:ext cx="245016" cy="3657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774" name="Shape 4774"/>
                  <p:cNvSpPr/>
                  <p:nvPr/>
                </p:nvSpPr>
                <p:spPr>
                  <a:xfrm>
                    <a:off x="-1" y="-1"/>
                    <a:ext cx="80851" cy="8085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78" name="Group 4778"/>
                <p:cNvGrpSpPr/>
                <p:nvPr/>
              </p:nvGrpSpPr>
              <p:grpSpPr>
                <a:xfrm>
                  <a:off x="278573" y="12020"/>
                  <a:ext cx="203599" cy="56809"/>
                  <a:chOff x="0" y="0"/>
                  <a:chExt cx="203597" cy="56808"/>
                </a:xfrm>
              </p:grpSpPr>
              <p:sp>
                <p:nvSpPr>
                  <p:cNvPr id="4776" name="Shape 4776"/>
                  <p:cNvSpPr/>
                  <p:nvPr/>
                </p:nvSpPr>
                <p:spPr>
                  <a:xfrm>
                    <a:off x="31441" y="15555"/>
                    <a:ext cx="172157" cy="256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777" name="Shape 4777"/>
                  <p:cNvSpPr/>
                  <p:nvPr/>
                </p:nvSpPr>
                <p:spPr>
                  <a:xfrm>
                    <a:off x="-1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786" name="Group 4786"/>
              <p:cNvGrpSpPr/>
              <p:nvPr/>
            </p:nvGrpSpPr>
            <p:grpSpPr>
              <a:xfrm>
                <a:off x="1005990" y="923323"/>
                <a:ext cx="482172" cy="80851"/>
                <a:chOff x="0" y="0"/>
                <a:chExt cx="482171" cy="80850"/>
              </a:xfrm>
            </p:grpSpPr>
            <p:grpSp>
              <p:nvGrpSpPr>
                <p:cNvPr id="4782" name="Group 4782"/>
                <p:cNvGrpSpPr/>
                <p:nvPr/>
              </p:nvGrpSpPr>
              <p:grpSpPr>
                <a:xfrm>
                  <a:off x="0" y="-1"/>
                  <a:ext cx="289763" cy="80852"/>
                  <a:chOff x="0" y="0"/>
                  <a:chExt cx="289762" cy="80850"/>
                </a:xfrm>
              </p:grpSpPr>
              <p:sp>
                <p:nvSpPr>
                  <p:cNvPr id="4780" name="Shape 4780"/>
                  <p:cNvSpPr/>
                  <p:nvPr/>
                </p:nvSpPr>
                <p:spPr>
                  <a:xfrm>
                    <a:off x="44747" y="22138"/>
                    <a:ext cx="245016" cy="3657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781" name="Shape 4781"/>
                  <p:cNvSpPr/>
                  <p:nvPr/>
                </p:nvSpPr>
                <p:spPr>
                  <a:xfrm>
                    <a:off x="-1" y="-1"/>
                    <a:ext cx="80851" cy="8085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5" name="Group 4785"/>
                <p:cNvGrpSpPr/>
                <p:nvPr/>
              </p:nvGrpSpPr>
              <p:grpSpPr>
                <a:xfrm>
                  <a:off x="278573" y="12020"/>
                  <a:ext cx="203599" cy="56809"/>
                  <a:chOff x="0" y="0"/>
                  <a:chExt cx="203597" cy="56808"/>
                </a:xfrm>
              </p:grpSpPr>
              <p:sp>
                <p:nvSpPr>
                  <p:cNvPr id="4783" name="Shape 4783"/>
                  <p:cNvSpPr/>
                  <p:nvPr/>
                </p:nvSpPr>
                <p:spPr>
                  <a:xfrm>
                    <a:off x="31441" y="15555"/>
                    <a:ext cx="172157" cy="256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784" name="Shape 4784"/>
                  <p:cNvSpPr/>
                  <p:nvPr/>
                </p:nvSpPr>
                <p:spPr>
                  <a:xfrm>
                    <a:off x="-1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4874" name="Group 4874"/>
            <p:cNvGrpSpPr/>
            <p:nvPr/>
          </p:nvGrpSpPr>
          <p:grpSpPr>
            <a:xfrm>
              <a:off x="4206895" y="-1"/>
              <a:ext cx="942176" cy="1539395"/>
              <a:chOff x="-1" y="0"/>
              <a:chExt cx="942175" cy="1539393"/>
            </a:xfrm>
          </p:grpSpPr>
          <p:grpSp>
            <p:nvGrpSpPr>
              <p:cNvPr id="4791" name="Group 4791"/>
              <p:cNvGrpSpPr/>
              <p:nvPr/>
            </p:nvGrpSpPr>
            <p:grpSpPr>
              <a:xfrm>
                <a:off x="-2" y="-1"/>
                <a:ext cx="942177" cy="747738"/>
                <a:chOff x="-1" y="0"/>
                <a:chExt cx="942175" cy="747736"/>
              </a:xfrm>
            </p:grpSpPr>
            <p:sp>
              <p:nvSpPr>
                <p:cNvPr id="4788" name="Shape 4788"/>
                <p:cNvSpPr/>
                <p:nvPr/>
              </p:nvSpPr>
              <p:spPr>
                <a:xfrm>
                  <a:off x="-2" y="0"/>
                  <a:ext cx="942177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863"/>
                      </a:move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89" name="Shape 4789"/>
                <p:cNvSpPr/>
                <p:nvPr/>
              </p:nvSpPr>
              <p:spPr>
                <a:xfrm>
                  <a:off x="0" y="0"/>
                  <a:ext cx="942174" cy="129015"/>
                </a:xfrm>
                <a:prstGeom prst="ellipse">
                  <a:avLst/>
                </a:pr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90" name="Shape 4790"/>
                <p:cNvSpPr/>
                <p:nvPr/>
              </p:nvSpPr>
              <p:spPr>
                <a:xfrm>
                  <a:off x="-1" y="0"/>
                  <a:ext cx="942174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863"/>
                      </a:moveTo>
                      <a:cubicBezTo>
                        <a:pt x="21600" y="2893"/>
                        <a:pt x="16765" y="3727"/>
                        <a:pt x="10800" y="3727"/>
                      </a:cubicBezTo>
                      <a:cubicBezTo>
                        <a:pt x="4835" y="3727"/>
                        <a:pt x="0" y="2893"/>
                        <a:pt x="0" y="1863"/>
                      </a:cubicBez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lnTo>
                        <a:pt x="0" y="1863"/>
                      </a:lnTo>
                    </a:path>
                  </a:pathLst>
                </a:custGeom>
                <a:noFill/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795" name="Group 4795"/>
              <p:cNvGrpSpPr/>
              <p:nvPr/>
            </p:nvGrpSpPr>
            <p:grpSpPr>
              <a:xfrm>
                <a:off x="-2" y="791656"/>
                <a:ext cx="942177" cy="747738"/>
                <a:chOff x="-1" y="0"/>
                <a:chExt cx="942175" cy="747736"/>
              </a:xfrm>
            </p:grpSpPr>
            <p:sp>
              <p:nvSpPr>
                <p:cNvPr id="4792" name="Shape 4792"/>
                <p:cNvSpPr/>
                <p:nvPr/>
              </p:nvSpPr>
              <p:spPr>
                <a:xfrm>
                  <a:off x="-2" y="0"/>
                  <a:ext cx="942177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863"/>
                      </a:move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93" name="Shape 4793"/>
                <p:cNvSpPr/>
                <p:nvPr/>
              </p:nvSpPr>
              <p:spPr>
                <a:xfrm>
                  <a:off x="0" y="0"/>
                  <a:ext cx="942174" cy="129015"/>
                </a:xfrm>
                <a:prstGeom prst="ellipse">
                  <a:avLst/>
                </a:pr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94" name="Shape 4794"/>
                <p:cNvSpPr/>
                <p:nvPr/>
              </p:nvSpPr>
              <p:spPr>
                <a:xfrm>
                  <a:off x="-1" y="0"/>
                  <a:ext cx="942174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863"/>
                      </a:moveTo>
                      <a:cubicBezTo>
                        <a:pt x="21600" y="2893"/>
                        <a:pt x="16765" y="3727"/>
                        <a:pt x="10800" y="3727"/>
                      </a:cubicBezTo>
                      <a:cubicBezTo>
                        <a:pt x="4835" y="3727"/>
                        <a:pt x="0" y="2893"/>
                        <a:pt x="0" y="1863"/>
                      </a:cubicBez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lnTo>
                        <a:pt x="0" y="1863"/>
                      </a:lnTo>
                    </a:path>
                  </a:pathLst>
                </a:custGeom>
                <a:noFill/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809" name="Group 4809"/>
              <p:cNvGrpSpPr/>
              <p:nvPr/>
            </p:nvGrpSpPr>
            <p:grpSpPr>
              <a:xfrm>
                <a:off x="16334" y="177621"/>
                <a:ext cx="210475" cy="335323"/>
                <a:chOff x="0" y="0"/>
                <a:chExt cx="210473" cy="335321"/>
              </a:xfrm>
            </p:grpSpPr>
            <p:grpSp>
              <p:nvGrpSpPr>
                <p:cNvPr id="4799" name="Group 4799"/>
                <p:cNvGrpSpPr/>
                <p:nvPr/>
              </p:nvGrpSpPr>
              <p:grpSpPr>
                <a:xfrm>
                  <a:off x="0" y="0"/>
                  <a:ext cx="210475" cy="335322"/>
                  <a:chOff x="0" y="0"/>
                  <a:chExt cx="210474" cy="335321"/>
                </a:xfrm>
              </p:grpSpPr>
              <p:sp>
                <p:nvSpPr>
                  <p:cNvPr id="4796" name="Shape 4796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797" name="Shape 4797"/>
                  <p:cNvSpPr/>
                  <p:nvPr/>
                </p:nvSpPr>
                <p:spPr>
                  <a:xfrm>
                    <a:off x="175394" y="300241"/>
                    <a:ext cx="35081" cy="350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798" name="Shape 4798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02" name="Group 4802"/>
                <p:cNvGrpSpPr/>
                <p:nvPr/>
              </p:nvGrpSpPr>
              <p:grpSpPr>
                <a:xfrm>
                  <a:off x="15917" y="15111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800" name="Shape 4800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01" name="Shape 4801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05" name="Group 4805"/>
                <p:cNvGrpSpPr/>
                <p:nvPr/>
              </p:nvGrpSpPr>
              <p:grpSpPr>
                <a:xfrm>
                  <a:off x="15917" y="83997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803" name="Shape 4803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04" name="Shape 4804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08" name="Group 4808"/>
                <p:cNvGrpSpPr/>
                <p:nvPr/>
              </p:nvGrpSpPr>
              <p:grpSpPr>
                <a:xfrm>
                  <a:off x="15917" y="157878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806" name="Shape 4806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07" name="Shape 4807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826" name="Group 4826"/>
              <p:cNvGrpSpPr/>
              <p:nvPr/>
            </p:nvGrpSpPr>
            <p:grpSpPr>
              <a:xfrm>
                <a:off x="24421" y="971314"/>
                <a:ext cx="209175" cy="333251"/>
                <a:chOff x="0" y="0"/>
                <a:chExt cx="209174" cy="333250"/>
              </a:xfrm>
            </p:grpSpPr>
            <p:grpSp>
              <p:nvGrpSpPr>
                <p:cNvPr id="4813" name="Group 4813"/>
                <p:cNvGrpSpPr/>
                <p:nvPr/>
              </p:nvGrpSpPr>
              <p:grpSpPr>
                <a:xfrm>
                  <a:off x="-1" y="-1"/>
                  <a:ext cx="209176" cy="333252"/>
                  <a:chOff x="0" y="0"/>
                  <a:chExt cx="209174" cy="333250"/>
                </a:xfrm>
              </p:grpSpPr>
              <p:sp>
                <p:nvSpPr>
                  <p:cNvPr id="4810" name="Shape 4810"/>
                  <p:cNvSpPr/>
                  <p:nvPr/>
                </p:nvSpPr>
                <p:spPr>
                  <a:xfrm>
                    <a:off x="-1" y="-1"/>
                    <a:ext cx="209176" cy="33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11" name="Shape 4811"/>
                  <p:cNvSpPr/>
                  <p:nvPr/>
                </p:nvSpPr>
                <p:spPr>
                  <a:xfrm>
                    <a:off x="174311" y="298386"/>
                    <a:ext cx="34864" cy="348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12" name="Shape 4812"/>
                  <p:cNvSpPr/>
                  <p:nvPr/>
                </p:nvSpPr>
                <p:spPr>
                  <a:xfrm>
                    <a:off x="-1" y="-1"/>
                    <a:ext cx="209176" cy="33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16" name="Group 4816"/>
                <p:cNvGrpSpPr/>
                <p:nvPr/>
              </p:nvGrpSpPr>
              <p:grpSpPr>
                <a:xfrm>
                  <a:off x="18167" y="17276"/>
                  <a:ext cx="173170" cy="48319"/>
                  <a:chOff x="0" y="0"/>
                  <a:chExt cx="173168" cy="48318"/>
                </a:xfrm>
              </p:grpSpPr>
              <p:sp>
                <p:nvSpPr>
                  <p:cNvPr id="4814" name="Shape 4814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15" name="Shape 4815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19" name="Group 4819"/>
                <p:cNvGrpSpPr/>
                <p:nvPr/>
              </p:nvGrpSpPr>
              <p:grpSpPr>
                <a:xfrm>
                  <a:off x="18167" y="83889"/>
                  <a:ext cx="173170" cy="48319"/>
                  <a:chOff x="0" y="0"/>
                  <a:chExt cx="173168" cy="48318"/>
                </a:xfrm>
              </p:grpSpPr>
              <p:sp>
                <p:nvSpPr>
                  <p:cNvPr id="4817" name="Shape 4817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18" name="Shape 4818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22" name="Group 4822"/>
                <p:cNvGrpSpPr/>
                <p:nvPr/>
              </p:nvGrpSpPr>
              <p:grpSpPr>
                <a:xfrm>
                  <a:off x="16965" y="155081"/>
                  <a:ext cx="173169" cy="48319"/>
                  <a:chOff x="0" y="0"/>
                  <a:chExt cx="173168" cy="48318"/>
                </a:xfrm>
              </p:grpSpPr>
              <p:sp>
                <p:nvSpPr>
                  <p:cNvPr id="4820" name="Shape 4820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21" name="Shape 4821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25" name="Group 4825"/>
                <p:cNvGrpSpPr/>
                <p:nvPr/>
              </p:nvGrpSpPr>
              <p:grpSpPr>
                <a:xfrm>
                  <a:off x="15819" y="222415"/>
                  <a:ext cx="173169" cy="48319"/>
                  <a:chOff x="0" y="0"/>
                  <a:chExt cx="173168" cy="48318"/>
                </a:xfrm>
              </p:grpSpPr>
              <p:sp>
                <p:nvSpPr>
                  <p:cNvPr id="4823" name="Shape 4823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24" name="Shape 4824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834" name="Group 4834"/>
              <p:cNvGrpSpPr/>
              <p:nvPr/>
            </p:nvGrpSpPr>
            <p:grpSpPr>
              <a:xfrm>
                <a:off x="247805" y="972730"/>
                <a:ext cx="209175" cy="333251"/>
                <a:chOff x="0" y="0"/>
                <a:chExt cx="209174" cy="333249"/>
              </a:xfrm>
            </p:grpSpPr>
            <p:grpSp>
              <p:nvGrpSpPr>
                <p:cNvPr id="4830" name="Group 4830"/>
                <p:cNvGrpSpPr/>
                <p:nvPr/>
              </p:nvGrpSpPr>
              <p:grpSpPr>
                <a:xfrm>
                  <a:off x="-1" y="0"/>
                  <a:ext cx="209176" cy="333251"/>
                  <a:chOff x="0" y="0"/>
                  <a:chExt cx="209174" cy="333249"/>
                </a:xfrm>
              </p:grpSpPr>
              <p:sp>
                <p:nvSpPr>
                  <p:cNvPr id="4827" name="Shape 4827"/>
                  <p:cNvSpPr/>
                  <p:nvPr/>
                </p:nvSpPr>
                <p:spPr>
                  <a:xfrm>
                    <a:off x="-1" y="0"/>
                    <a:ext cx="209176" cy="333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28" name="Shape 4828"/>
                  <p:cNvSpPr/>
                  <p:nvPr/>
                </p:nvSpPr>
                <p:spPr>
                  <a:xfrm>
                    <a:off x="174311" y="298386"/>
                    <a:ext cx="34864" cy="348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29" name="Shape 4829"/>
                  <p:cNvSpPr/>
                  <p:nvPr/>
                </p:nvSpPr>
                <p:spPr>
                  <a:xfrm>
                    <a:off x="-1" y="0"/>
                    <a:ext cx="209176" cy="333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33" name="Group 4833"/>
                <p:cNvGrpSpPr/>
                <p:nvPr/>
              </p:nvGrpSpPr>
              <p:grpSpPr>
                <a:xfrm>
                  <a:off x="16844" y="23476"/>
                  <a:ext cx="173170" cy="48319"/>
                  <a:chOff x="0" y="0"/>
                  <a:chExt cx="173168" cy="48318"/>
                </a:xfrm>
              </p:grpSpPr>
              <p:sp>
                <p:nvSpPr>
                  <p:cNvPr id="4831" name="Shape 4831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32" name="Shape 4832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848" name="Group 4848"/>
              <p:cNvGrpSpPr/>
              <p:nvPr/>
            </p:nvGrpSpPr>
            <p:grpSpPr>
              <a:xfrm>
                <a:off x="252346" y="177621"/>
                <a:ext cx="210475" cy="335323"/>
                <a:chOff x="0" y="0"/>
                <a:chExt cx="210473" cy="335321"/>
              </a:xfrm>
            </p:grpSpPr>
            <p:grpSp>
              <p:nvGrpSpPr>
                <p:cNvPr id="4838" name="Group 4838"/>
                <p:cNvGrpSpPr/>
                <p:nvPr/>
              </p:nvGrpSpPr>
              <p:grpSpPr>
                <a:xfrm>
                  <a:off x="0" y="0"/>
                  <a:ext cx="210475" cy="335322"/>
                  <a:chOff x="0" y="0"/>
                  <a:chExt cx="210474" cy="335321"/>
                </a:xfrm>
              </p:grpSpPr>
              <p:sp>
                <p:nvSpPr>
                  <p:cNvPr id="4835" name="Shape 4835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36" name="Shape 4836"/>
                  <p:cNvSpPr/>
                  <p:nvPr/>
                </p:nvSpPr>
                <p:spPr>
                  <a:xfrm>
                    <a:off x="175394" y="300241"/>
                    <a:ext cx="35081" cy="350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37" name="Shape 4837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41" name="Group 4841"/>
                <p:cNvGrpSpPr/>
                <p:nvPr/>
              </p:nvGrpSpPr>
              <p:grpSpPr>
                <a:xfrm>
                  <a:off x="18114" y="19795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839" name="Shape 4839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40" name="Shape 4840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44" name="Group 4844"/>
                <p:cNvGrpSpPr/>
                <p:nvPr/>
              </p:nvGrpSpPr>
              <p:grpSpPr>
                <a:xfrm>
                  <a:off x="21259" y="92452"/>
                  <a:ext cx="174246" cy="48619"/>
                  <a:chOff x="0" y="0"/>
                  <a:chExt cx="174245" cy="48618"/>
                </a:xfrm>
              </p:grpSpPr>
              <p:sp>
                <p:nvSpPr>
                  <p:cNvPr id="4842" name="Shape 4842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43" name="Shape 4843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47" name="Group 4847"/>
                <p:cNvGrpSpPr/>
                <p:nvPr/>
              </p:nvGrpSpPr>
              <p:grpSpPr>
                <a:xfrm>
                  <a:off x="21968" y="162958"/>
                  <a:ext cx="174247" cy="48619"/>
                  <a:chOff x="0" y="0"/>
                  <a:chExt cx="174245" cy="48618"/>
                </a:xfrm>
              </p:grpSpPr>
              <p:sp>
                <p:nvSpPr>
                  <p:cNvPr id="4845" name="Shape 4845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46" name="Shape 4846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865" name="Group 4865"/>
              <p:cNvGrpSpPr/>
              <p:nvPr/>
            </p:nvGrpSpPr>
            <p:grpSpPr>
              <a:xfrm>
                <a:off x="468826" y="974904"/>
                <a:ext cx="207565" cy="330655"/>
                <a:chOff x="0" y="0"/>
                <a:chExt cx="207564" cy="330654"/>
              </a:xfrm>
            </p:grpSpPr>
            <p:grpSp>
              <p:nvGrpSpPr>
                <p:cNvPr id="4852" name="Group 4852"/>
                <p:cNvGrpSpPr/>
                <p:nvPr/>
              </p:nvGrpSpPr>
              <p:grpSpPr>
                <a:xfrm>
                  <a:off x="-1" y="0"/>
                  <a:ext cx="207566" cy="330655"/>
                  <a:chOff x="0" y="0"/>
                  <a:chExt cx="207564" cy="330654"/>
                </a:xfrm>
              </p:grpSpPr>
              <p:sp>
                <p:nvSpPr>
                  <p:cNvPr id="4849" name="Shape 4849"/>
                  <p:cNvSpPr/>
                  <p:nvPr/>
                </p:nvSpPr>
                <p:spPr>
                  <a:xfrm>
                    <a:off x="-1" y="0"/>
                    <a:ext cx="207566" cy="3306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50" name="Shape 4850"/>
                  <p:cNvSpPr/>
                  <p:nvPr/>
                </p:nvSpPr>
                <p:spPr>
                  <a:xfrm>
                    <a:off x="172968" y="296059"/>
                    <a:ext cx="34596" cy="34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51" name="Shape 4851"/>
                  <p:cNvSpPr/>
                  <p:nvPr/>
                </p:nvSpPr>
                <p:spPr>
                  <a:xfrm>
                    <a:off x="-1" y="0"/>
                    <a:ext cx="207566" cy="3306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5" name="Group 4855"/>
                <p:cNvGrpSpPr/>
                <p:nvPr/>
              </p:nvGrpSpPr>
              <p:grpSpPr>
                <a:xfrm>
                  <a:off x="19591" y="17745"/>
                  <a:ext cx="171837" cy="47943"/>
                  <a:chOff x="0" y="0"/>
                  <a:chExt cx="171835" cy="47942"/>
                </a:xfrm>
              </p:grpSpPr>
              <p:sp>
                <p:nvSpPr>
                  <p:cNvPr id="4853" name="Shape 4853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54" name="Shape 4854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8" name="Group 4858"/>
                <p:cNvGrpSpPr/>
                <p:nvPr/>
              </p:nvGrpSpPr>
              <p:grpSpPr>
                <a:xfrm>
                  <a:off x="18028" y="84986"/>
                  <a:ext cx="171836" cy="47943"/>
                  <a:chOff x="0" y="0"/>
                  <a:chExt cx="171835" cy="47942"/>
                </a:xfrm>
              </p:grpSpPr>
              <p:sp>
                <p:nvSpPr>
                  <p:cNvPr id="4856" name="Shape 4856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57" name="Shape 4857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61" name="Group 4861"/>
                <p:cNvGrpSpPr/>
                <p:nvPr/>
              </p:nvGrpSpPr>
              <p:grpSpPr>
                <a:xfrm>
                  <a:off x="17864" y="152912"/>
                  <a:ext cx="171836" cy="47943"/>
                  <a:chOff x="0" y="0"/>
                  <a:chExt cx="171835" cy="47942"/>
                </a:xfrm>
              </p:grpSpPr>
              <p:sp>
                <p:nvSpPr>
                  <p:cNvPr id="4859" name="Shape 4859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60" name="Shape 4860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64" name="Group 4864"/>
                <p:cNvGrpSpPr/>
                <p:nvPr/>
              </p:nvGrpSpPr>
              <p:grpSpPr>
                <a:xfrm>
                  <a:off x="17864" y="218599"/>
                  <a:ext cx="171836" cy="47943"/>
                  <a:chOff x="0" y="0"/>
                  <a:chExt cx="171835" cy="47942"/>
                </a:xfrm>
              </p:grpSpPr>
              <p:sp>
                <p:nvSpPr>
                  <p:cNvPr id="4862" name="Shape 4862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63" name="Shape 4863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873" name="Group 4873"/>
              <p:cNvGrpSpPr/>
              <p:nvPr/>
            </p:nvGrpSpPr>
            <p:grpSpPr>
              <a:xfrm>
                <a:off x="700840" y="975522"/>
                <a:ext cx="207565" cy="330687"/>
                <a:chOff x="0" y="0"/>
                <a:chExt cx="207564" cy="330686"/>
              </a:xfrm>
            </p:grpSpPr>
            <p:grpSp>
              <p:nvGrpSpPr>
                <p:cNvPr id="4869" name="Group 4869"/>
                <p:cNvGrpSpPr/>
                <p:nvPr/>
              </p:nvGrpSpPr>
              <p:grpSpPr>
                <a:xfrm>
                  <a:off x="-1" y="-1"/>
                  <a:ext cx="207566" cy="330688"/>
                  <a:chOff x="0" y="0"/>
                  <a:chExt cx="207564" cy="330686"/>
                </a:xfrm>
              </p:grpSpPr>
              <p:sp>
                <p:nvSpPr>
                  <p:cNvPr id="4866" name="Shape 4866"/>
                  <p:cNvSpPr/>
                  <p:nvPr/>
                </p:nvSpPr>
                <p:spPr>
                  <a:xfrm>
                    <a:off x="-1" y="-1"/>
                    <a:ext cx="207566" cy="3306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67" name="Shape 4867"/>
                  <p:cNvSpPr/>
                  <p:nvPr/>
                </p:nvSpPr>
                <p:spPr>
                  <a:xfrm>
                    <a:off x="172968" y="296091"/>
                    <a:ext cx="34596" cy="34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68" name="Shape 4868"/>
                  <p:cNvSpPr/>
                  <p:nvPr/>
                </p:nvSpPr>
                <p:spPr>
                  <a:xfrm>
                    <a:off x="-1" y="-1"/>
                    <a:ext cx="207566" cy="3306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72" name="Group 4872"/>
                <p:cNvGrpSpPr/>
                <p:nvPr/>
              </p:nvGrpSpPr>
              <p:grpSpPr>
                <a:xfrm>
                  <a:off x="15114" y="19272"/>
                  <a:ext cx="171836" cy="47947"/>
                  <a:chOff x="0" y="0"/>
                  <a:chExt cx="171835" cy="47946"/>
                </a:xfrm>
              </p:grpSpPr>
              <p:sp>
                <p:nvSpPr>
                  <p:cNvPr id="4870" name="Shape 4870"/>
                  <p:cNvSpPr/>
                  <p:nvPr/>
                </p:nvSpPr>
                <p:spPr>
                  <a:xfrm>
                    <a:off x="26536" y="13128"/>
                    <a:ext cx="145300" cy="2169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71" name="Shape 4871"/>
                  <p:cNvSpPr/>
                  <p:nvPr/>
                </p:nvSpPr>
                <p:spPr>
                  <a:xfrm>
                    <a:off x="-1" y="-1"/>
                    <a:ext cx="47947" cy="479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4945" name="Group 4945"/>
            <p:cNvGrpSpPr/>
            <p:nvPr/>
          </p:nvGrpSpPr>
          <p:grpSpPr>
            <a:xfrm>
              <a:off x="0" y="32161"/>
              <a:ext cx="791013" cy="1475072"/>
              <a:chOff x="0" y="0"/>
              <a:chExt cx="791011" cy="1475070"/>
            </a:xfrm>
          </p:grpSpPr>
          <p:grpSp>
            <p:nvGrpSpPr>
              <p:cNvPr id="4891" name="Group 4891"/>
              <p:cNvGrpSpPr/>
              <p:nvPr/>
            </p:nvGrpSpPr>
            <p:grpSpPr>
              <a:xfrm>
                <a:off x="445149" y="279098"/>
                <a:ext cx="345863" cy="551018"/>
                <a:chOff x="0" y="0"/>
                <a:chExt cx="345862" cy="551016"/>
              </a:xfrm>
            </p:grpSpPr>
            <p:grpSp>
              <p:nvGrpSpPr>
                <p:cNvPr id="4878" name="Group 4878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875" name="Shape 4875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76" name="Shape 4876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77" name="Shape 4877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81" name="Group 4881"/>
                <p:cNvGrpSpPr/>
                <p:nvPr/>
              </p:nvGrpSpPr>
              <p:grpSpPr>
                <a:xfrm>
                  <a:off x="25884" y="3104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879" name="Shape 4879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80" name="Shape 4880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84" name="Group 4884"/>
                <p:cNvGrpSpPr/>
                <p:nvPr/>
              </p:nvGrpSpPr>
              <p:grpSpPr>
                <a:xfrm>
                  <a:off x="25884" y="16650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882" name="Shape 4882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83" name="Shape 4883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87" name="Group 4887"/>
                <p:cNvGrpSpPr/>
                <p:nvPr/>
              </p:nvGrpSpPr>
              <p:grpSpPr>
                <a:xfrm>
                  <a:off x="25884" y="301970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885" name="Shape 4885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86" name="Shape 4886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90" name="Group 4890"/>
                <p:cNvGrpSpPr/>
                <p:nvPr/>
              </p:nvGrpSpPr>
              <p:grpSpPr>
                <a:xfrm>
                  <a:off x="25884" y="437431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888" name="Shape 4888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89" name="Shape 4889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908" name="Group 4908"/>
              <p:cNvGrpSpPr/>
              <p:nvPr/>
            </p:nvGrpSpPr>
            <p:grpSpPr>
              <a:xfrm>
                <a:off x="445149" y="924053"/>
                <a:ext cx="345863" cy="551018"/>
                <a:chOff x="0" y="0"/>
                <a:chExt cx="345862" cy="551016"/>
              </a:xfrm>
            </p:grpSpPr>
            <p:grpSp>
              <p:nvGrpSpPr>
                <p:cNvPr id="4895" name="Group 4895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892" name="Shape 4892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93" name="Shape 4893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94" name="Shape 4894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98" name="Group 4898"/>
                <p:cNvGrpSpPr/>
                <p:nvPr/>
              </p:nvGrpSpPr>
              <p:grpSpPr>
                <a:xfrm>
                  <a:off x="25884" y="31605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896" name="Shape 4896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897" name="Shape 4897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01" name="Group 4901"/>
                <p:cNvGrpSpPr/>
                <p:nvPr/>
              </p:nvGrpSpPr>
              <p:grpSpPr>
                <a:xfrm>
                  <a:off x="25884" y="167066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899" name="Shape 4899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00" name="Shape 4900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04" name="Group 4904"/>
                <p:cNvGrpSpPr/>
                <p:nvPr/>
              </p:nvGrpSpPr>
              <p:grpSpPr>
                <a:xfrm>
                  <a:off x="25884" y="30252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902" name="Shape 4902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03" name="Shape 4903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07" name="Group 4907"/>
                <p:cNvGrpSpPr/>
                <p:nvPr/>
              </p:nvGrpSpPr>
              <p:grpSpPr>
                <a:xfrm>
                  <a:off x="25884" y="43798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905" name="Shape 4905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06" name="Shape 4906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925" name="Group 4925"/>
              <p:cNvGrpSpPr/>
              <p:nvPr/>
            </p:nvGrpSpPr>
            <p:grpSpPr>
              <a:xfrm>
                <a:off x="0" y="921342"/>
                <a:ext cx="345863" cy="551018"/>
                <a:chOff x="0" y="0"/>
                <a:chExt cx="345862" cy="551016"/>
              </a:xfrm>
            </p:grpSpPr>
            <p:grpSp>
              <p:nvGrpSpPr>
                <p:cNvPr id="4912" name="Group 4912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909" name="Shape 4909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10" name="Shape 4910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11" name="Shape 4911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15" name="Group 4915"/>
                <p:cNvGrpSpPr/>
                <p:nvPr/>
              </p:nvGrpSpPr>
              <p:grpSpPr>
                <a:xfrm>
                  <a:off x="25884" y="3104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913" name="Shape 4913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14" name="Shape 4914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18" name="Group 4918"/>
                <p:cNvGrpSpPr/>
                <p:nvPr/>
              </p:nvGrpSpPr>
              <p:grpSpPr>
                <a:xfrm>
                  <a:off x="25884" y="16650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916" name="Shape 4916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17" name="Shape 4917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21" name="Group 4921"/>
                <p:cNvGrpSpPr/>
                <p:nvPr/>
              </p:nvGrpSpPr>
              <p:grpSpPr>
                <a:xfrm>
                  <a:off x="25884" y="301970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919" name="Shape 4919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20" name="Shape 4920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24" name="Group 4924"/>
                <p:cNvGrpSpPr/>
                <p:nvPr/>
              </p:nvGrpSpPr>
              <p:grpSpPr>
                <a:xfrm>
                  <a:off x="25884" y="437431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922" name="Shape 4922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23" name="Shape 4923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942" name="Group 4942"/>
              <p:cNvGrpSpPr/>
              <p:nvPr/>
            </p:nvGrpSpPr>
            <p:grpSpPr>
              <a:xfrm>
                <a:off x="0" y="279098"/>
                <a:ext cx="345863" cy="551018"/>
                <a:chOff x="0" y="0"/>
                <a:chExt cx="345862" cy="551016"/>
              </a:xfrm>
            </p:grpSpPr>
            <p:grpSp>
              <p:nvGrpSpPr>
                <p:cNvPr id="4929" name="Group 4929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4926" name="Shape 4926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27" name="Shape 4927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28" name="Shape 4928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32" name="Group 4932"/>
                <p:cNvGrpSpPr/>
                <p:nvPr/>
              </p:nvGrpSpPr>
              <p:grpSpPr>
                <a:xfrm>
                  <a:off x="25884" y="31605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930" name="Shape 4930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31" name="Shape 4931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35" name="Group 4935"/>
                <p:cNvGrpSpPr/>
                <p:nvPr/>
              </p:nvGrpSpPr>
              <p:grpSpPr>
                <a:xfrm>
                  <a:off x="25884" y="167066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933" name="Shape 4933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34" name="Shape 4934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38" name="Group 4938"/>
                <p:cNvGrpSpPr/>
                <p:nvPr/>
              </p:nvGrpSpPr>
              <p:grpSpPr>
                <a:xfrm>
                  <a:off x="25884" y="30252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936" name="Shape 4936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37" name="Shape 4937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4941" name="Group 4941"/>
                <p:cNvGrpSpPr/>
                <p:nvPr/>
              </p:nvGrpSpPr>
              <p:grpSpPr>
                <a:xfrm>
                  <a:off x="25884" y="43798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4939" name="Shape 4939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4940" name="Shape 4940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4943" name="Shape 4943"/>
              <p:cNvSpPr/>
              <p:nvPr/>
            </p:nvSpPr>
            <p:spPr>
              <a:xfrm>
                <a:off x="29482" y="6356"/>
                <a:ext cx="250852" cy="3268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 b="1">
                    <a:solidFill>
                      <a:srgbClr val="4472C4"/>
                    </a:solidFill>
                  </a:defRPr>
                </a:lvl1pPr>
              </a:lstStyle>
              <a:p>
                <a:r>
                  <a:t>R</a:t>
                </a:r>
              </a:p>
            </p:txBody>
          </p:sp>
          <p:sp>
            <p:nvSpPr>
              <p:cNvPr id="4944" name="Shape 4944"/>
              <p:cNvSpPr/>
              <p:nvPr/>
            </p:nvSpPr>
            <p:spPr>
              <a:xfrm>
                <a:off x="480388" y="0"/>
                <a:ext cx="236018" cy="3268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 b="1">
                    <a:solidFill>
                      <a:srgbClr val="ED7D31"/>
                    </a:solidFill>
                  </a:defRPr>
                </a:lvl1pPr>
              </a:lstStyle>
              <a:p>
                <a:r>
                  <a:t>S</a:t>
                </a:r>
              </a:p>
            </p:txBody>
          </p:sp>
        </p:grpSp>
        <p:grpSp>
          <p:nvGrpSpPr>
            <p:cNvPr id="4992" name="Group 4992"/>
            <p:cNvGrpSpPr/>
            <p:nvPr/>
          </p:nvGrpSpPr>
          <p:grpSpPr>
            <a:xfrm>
              <a:off x="1708716" y="1714"/>
              <a:ext cx="1511533" cy="1535967"/>
              <a:chOff x="0" y="0"/>
              <a:chExt cx="1511532" cy="1535966"/>
            </a:xfrm>
          </p:grpSpPr>
          <p:grpSp>
            <p:nvGrpSpPr>
              <p:cNvPr id="4949" name="Group 4949"/>
              <p:cNvGrpSpPr/>
              <p:nvPr/>
            </p:nvGrpSpPr>
            <p:grpSpPr>
              <a:xfrm>
                <a:off x="889943" y="-1"/>
                <a:ext cx="621590" cy="1535968"/>
                <a:chOff x="0" y="0"/>
                <a:chExt cx="621588" cy="1535966"/>
              </a:xfrm>
            </p:grpSpPr>
            <p:sp>
              <p:nvSpPr>
                <p:cNvPr id="4946" name="Shape 4946"/>
                <p:cNvSpPr/>
                <p:nvPr/>
              </p:nvSpPr>
              <p:spPr>
                <a:xfrm>
                  <a:off x="0" y="0"/>
                  <a:ext cx="621589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B-1 Buffers</a:t>
                  </a:r>
                </a:p>
              </p:txBody>
            </p:sp>
            <p:sp>
              <p:nvSpPr>
                <p:cNvPr id="4947" name="Shape 4947"/>
                <p:cNvSpPr/>
                <p:nvPr/>
              </p:nvSpPr>
              <p:spPr>
                <a:xfrm>
                  <a:off x="60064" y="176762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48" name="Shape 4948"/>
                <p:cNvSpPr/>
                <p:nvPr/>
              </p:nvSpPr>
              <p:spPr>
                <a:xfrm>
                  <a:off x="60064" y="908466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52" name="Group 4952"/>
              <p:cNvGrpSpPr/>
              <p:nvPr/>
            </p:nvGrpSpPr>
            <p:grpSpPr>
              <a:xfrm>
                <a:off x="-1" y="370166"/>
                <a:ext cx="476026" cy="795635"/>
                <a:chOff x="0" y="0"/>
                <a:chExt cx="476024" cy="795634"/>
              </a:xfrm>
            </p:grpSpPr>
            <p:sp>
              <p:nvSpPr>
                <p:cNvPr id="4950" name="Shape 4950"/>
                <p:cNvSpPr/>
                <p:nvPr/>
              </p:nvSpPr>
              <p:spPr>
                <a:xfrm>
                  <a:off x="11473" y="168134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51" name="Shape 4951"/>
                <p:cNvSpPr/>
                <p:nvPr/>
              </p:nvSpPr>
              <p:spPr>
                <a:xfrm>
                  <a:off x="0" y="0"/>
                  <a:ext cx="461671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4956" name="Group 4956"/>
              <p:cNvGrpSpPr/>
              <p:nvPr/>
            </p:nvGrpSpPr>
            <p:grpSpPr>
              <a:xfrm>
                <a:off x="81579" y="595603"/>
                <a:ext cx="318385" cy="507243"/>
                <a:chOff x="0" y="0"/>
                <a:chExt cx="318384" cy="507242"/>
              </a:xfrm>
            </p:grpSpPr>
            <p:sp>
              <p:nvSpPr>
                <p:cNvPr id="4953" name="Shape 4953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54" name="Shape 4954"/>
                <p:cNvSpPr/>
                <p:nvPr/>
              </p:nvSpPr>
              <p:spPr>
                <a:xfrm>
                  <a:off x="265319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55" name="Shape 4955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60" name="Group 4960"/>
              <p:cNvGrpSpPr/>
              <p:nvPr/>
            </p:nvGrpSpPr>
            <p:grpSpPr>
              <a:xfrm>
                <a:off x="1026414" y="224698"/>
                <a:ext cx="318385" cy="507243"/>
                <a:chOff x="0" y="0"/>
                <a:chExt cx="318384" cy="507242"/>
              </a:xfrm>
            </p:grpSpPr>
            <p:sp>
              <p:nvSpPr>
                <p:cNvPr id="4957" name="Shape 4957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58" name="Shape 4958"/>
                <p:cNvSpPr/>
                <p:nvPr/>
              </p:nvSpPr>
              <p:spPr>
                <a:xfrm>
                  <a:off x="265319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59" name="Shape 4959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64" name="Group 4964"/>
              <p:cNvGrpSpPr/>
              <p:nvPr/>
            </p:nvGrpSpPr>
            <p:grpSpPr>
              <a:xfrm>
                <a:off x="1026414" y="970479"/>
                <a:ext cx="318385" cy="507243"/>
                <a:chOff x="0" y="0"/>
                <a:chExt cx="318384" cy="507242"/>
              </a:xfrm>
            </p:grpSpPr>
            <p:sp>
              <p:nvSpPr>
                <p:cNvPr id="4961" name="Shape 4961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62" name="Shape 4962"/>
                <p:cNvSpPr/>
                <p:nvPr/>
              </p:nvSpPr>
              <p:spPr>
                <a:xfrm>
                  <a:off x="265319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63" name="Shape 4963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67" name="Group 4967"/>
              <p:cNvGrpSpPr/>
              <p:nvPr/>
            </p:nvGrpSpPr>
            <p:grpSpPr>
              <a:xfrm>
                <a:off x="1050493" y="247558"/>
                <a:ext cx="263581" cy="73545"/>
                <a:chOff x="0" y="0"/>
                <a:chExt cx="263580" cy="73543"/>
              </a:xfrm>
            </p:grpSpPr>
            <p:sp>
              <p:nvSpPr>
                <p:cNvPr id="4965" name="Shape 4965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66" name="Shape 4966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70" name="Group 4970"/>
              <p:cNvGrpSpPr/>
              <p:nvPr/>
            </p:nvGrpSpPr>
            <p:grpSpPr>
              <a:xfrm>
                <a:off x="1054068" y="996776"/>
                <a:ext cx="263581" cy="73545"/>
                <a:chOff x="0" y="0"/>
                <a:chExt cx="263580" cy="73543"/>
              </a:xfrm>
            </p:grpSpPr>
            <p:sp>
              <p:nvSpPr>
                <p:cNvPr id="4968" name="Shape 4968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69" name="Shape 4969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73" name="Group 4973"/>
              <p:cNvGrpSpPr/>
              <p:nvPr/>
            </p:nvGrpSpPr>
            <p:grpSpPr>
              <a:xfrm>
                <a:off x="1054068" y="1098168"/>
                <a:ext cx="263581" cy="73545"/>
                <a:chOff x="0" y="0"/>
                <a:chExt cx="263580" cy="73543"/>
              </a:xfrm>
            </p:grpSpPr>
            <p:sp>
              <p:nvSpPr>
                <p:cNvPr id="4971" name="Shape 4971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72" name="Shape 4972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76" name="Group 4976"/>
              <p:cNvGrpSpPr/>
              <p:nvPr/>
            </p:nvGrpSpPr>
            <p:grpSpPr>
              <a:xfrm>
                <a:off x="1050493" y="351761"/>
                <a:ext cx="263581" cy="73545"/>
                <a:chOff x="0" y="0"/>
                <a:chExt cx="263580" cy="73543"/>
              </a:xfrm>
            </p:grpSpPr>
            <p:sp>
              <p:nvSpPr>
                <p:cNvPr id="4974" name="Shape 4974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75" name="Shape 4975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79" name="Group 4979"/>
              <p:cNvGrpSpPr/>
              <p:nvPr/>
            </p:nvGrpSpPr>
            <p:grpSpPr>
              <a:xfrm>
                <a:off x="105407" y="624184"/>
                <a:ext cx="263582" cy="73545"/>
                <a:chOff x="0" y="0"/>
                <a:chExt cx="263580" cy="73543"/>
              </a:xfrm>
            </p:grpSpPr>
            <p:sp>
              <p:nvSpPr>
                <p:cNvPr id="4977" name="Shape 4977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78" name="Shape 4978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82" name="Group 4982"/>
              <p:cNvGrpSpPr/>
              <p:nvPr/>
            </p:nvGrpSpPr>
            <p:grpSpPr>
              <a:xfrm>
                <a:off x="105407" y="748884"/>
                <a:ext cx="263582" cy="73545"/>
                <a:chOff x="0" y="0"/>
                <a:chExt cx="263580" cy="73543"/>
              </a:xfrm>
            </p:grpSpPr>
            <p:sp>
              <p:nvSpPr>
                <p:cNvPr id="4980" name="Shape 4980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81" name="Shape 4981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85" name="Group 4985"/>
              <p:cNvGrpSpPr/>
              <p:nvPr/>
            </p:nvGrpSpPr>
            <p:grpSpPr>
              <a:xfrm>
                <a:off x="105407" y="873584"/>
                <a:ext cx="263582" cy="73545"/>
                <a:chOff x="0" y="0"/>
                <a:chExt cx="263580" cy="73543"/>
              </a:xfrm>
            </p:grpSpPr>
            <p:sp>
              <p:nvSpPr>
                <p:cNvPr id="4983" name="Shape 4983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84" name="Shape 4984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88" name="Group 4988"/>
              <p:cNvGrpSpPr/>
              <p:nvPr/>
            </p:nvGrpSpPr>
            <p:grpSpPr>
              <a:xfrm>
                <a:off x="105407" y="998284"/>
                <a:ext cx="263582" cy="73545"/>
                <a:chOff x="0" y="0"/>
                <a:chExt cx="263580" cy="73543"/>
              </a:xfrm>
            </p:grpSpPr>
            <p:sp>
              <p:nvSpPr>
                <p:cNvPr id="4986" name="Shape 4986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87" name="Shape 4987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91" name="Group 4991"/>
              <p:cNvGrpSpPr/>
              <p:nvPr/>
            </p:nvGrpSpPr>
            <p:grpSpPr>
              <a:xfrm>
                <a:off x="537568" y="758654"/>
                <a:ext cx="349734" cy="202985"/>
                <a:chOff x="0" y="0"/>
                <a:chExt cx="349732" cy="202984"/>
              </a:xfrm>
            </p:grpSpPr>
            <p:sp>
              <p:nvSpPr>
                <p:cNvPr id="4989" name="Shape 4989"/>
                <p:cNvSpPr/>
                <p:nvPr/>
              </p:nvSpPr>
              <p:spPr>
                <a:xfrm>
                  <a:off x="8933" y="0"/>
                  <a:ext cx="340800" cy="20298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80000">
                      <a:srgbClr val="000000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90" name="Shape 4990"/>
                <p:cNvSpPr/>
                <p:nvPr/>
              </p:nvSpPr>
              <p:spPr>
                <a:xfrm>
                  <a:off x="-1" y="19895"/>
                  <a:ext cx="251144" cy="1658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5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Hash</a:t>
                  </a:r>
                </a:p>
              </p:txBody>
            </p:sp>
          </p:grpSp>
        </p:grpSp>
        <p:grpSp>
          <p:nvGrpSpPr>
            <p:cNvPr id="4995" name="Group 4995"/>
            <p:cNvGrpSpPr/>
            <p:nvPr/>
          </p:nvGrpSpPr>
          <p:grpSpPr>
            <a:xfrm>
              <a:off x="880869" y="472412"/>
              <a:ext cx="748290" cy="594571"/>
              <a:chOff x="0" y="0"/>
              <a:chExt cx="748288" cy="594570"/>
            </a:xfrm>
          </p:grpSpPr>
          <p:sp>
            <p:nvSpPr>
              <p:cNvPr id="4993" name="Shape 4993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94" name="Shape 4994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4998" name="Group 4998"/>
            <p:cNvGrpSpPr/>
            <p:nvPr/>
          </p:nvGrpSpPr>
          <p:grpSpPr>
            <a:xfrm>
              <a:off x="3379049" y="472412"/>
              <a:ext cx="748290" cy="594571"/>
              <a:chOff x="0" y="0"/>
              <a:chExt cx="748288" cy="594570"/>
            </a:xfrm>
          </p:grpSpPr>
          <p:sp>
            <p:nvSpPr>
              <p:cNvPr id="4996" name="Shape 4996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97" name="Shape 4997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  <p:grpSp>
          <p:nvGrpSpPr>
            <p:cNvPr id="5001" name="Group 5001"/>
            <p:cNvGrpSpPr/>
            <p:nvPr/>
          </p:nvGrpSpPr>
          <p:grpSpPr>
            <a:xfrm>
              <a:off x="5228628" y="472412"/>
              <a:ext cx="748290" cy="594571"/>
              <a:chOff x="0" y="0"/>
              <a:chExt cx="748288" cy="594570"/>
            </a:xfrm>
          </p:grpSpPr>
          <p:sp>
            <p:nvSpPr>
              <p:cNvPr id="4999" name="Shape 4999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00" name="Shape 5000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5004" name="Group 5004"/>
            <p:cNvGrpSpPr/>
            <p:nvPr/>
          </p:nvGrpSpPr>
          <p:grpSpPr>
            <a:xfrm>
              <a:off x="7811320" y="472412"/>
              <a:ext cx="444119" cy="594571"/>
              <a:chOff x="0" y="0"/>
              <a:chExt cx="444117" cy="594570"/>
            </a:xfrm>
          </p:grpSpPr>
          <p:sp>
            <p:nvSpPr>
              <p:cNvPr id="5002" name="Shape 5002"/>
              <p:cNvSpPr/>
              <p:nvPr/>
            </p:nvSpPr>
            <p:spPr>
              <a:xfrm>
                <a:off x="0" y="0"/>
                <a:ext cx="44411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03" name="Shape 5003"/>
              <p:cNvSpPr/>
              <p:nvPr/>
            </p:nvSpPr>
            <p:spPr>
              <a:xfrm>
                <a:off x="-1" y="148642"/>
                <a:ext cx="333090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?</a:t>
                </a:r>
              </a:p>
            </p:txBody>
          </p:sp>
        </p:grpSp>
      </p:grpSp>
      <p:sp>
        <p:nvSpPr>
          <p:cNvPr id="5006" name="Shape 5006"/>
          <p:cNvSpPr/>
          <p:nvPr/>
        </p:nvSpPr>
        <p:spPr>
          <a:xfrm rot="5400000">
            <a:off x="2772103" y="770261"/>
            <a:ext cx="163257" cy="4644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28"/>
                  <a:pt x="10800" y="63"/>
                </a:cubicBezTo>
                <a:lnTo>
                  <a:pt x="10800" y="10737"/>
                </a:lnTo>
                <a:cubicBezTo>
                  <a:pt x="10800" y="10772"/>
                  <a:pt x="15635" y="10800"/>
                  <a:pt x="21600" y="10800"/>
                </a:cubicBezTo>
                <a:cubicBezTo>
                  <a:pt x="15635" y="10800"/>
                  <a:pt x="10800" y="10828"/>
                  <a:pt x="10800" y="10863"/>
                </a:cubicBezTo>
                <a:lnTo>
                  <a:pt x="10800" y="21537"/>
                </a:lnTo>
                <a:cubicBezTo>
                  <a:pt x="10800" y="21572"/>
                  <a:pt x="5965" y="216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7" name="Shape 5007"/>
          <p:cNvSpPr/>
          <p:nvPr/>
        </p:nvSpPr>
        <p:spPr>
          <a:xfrm rot="5400000">
            <a:off x="6899876" y="1345994"/>
            <a:ext cx="163257" cy="3497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38"/>
                  <a:pt x="10800" y="84"/>
                </a:cubicBezTo>
                <a:lnTo>
                  <a:pt x="10800" y="10716"/>
                </a:lnTo>
                <a:cubicBezTo>
                  <a:pt x="10800" y="10762"/>
                  <a:pt x="15635" y="10800"/>
                  <a:pt x="21600" y="10800"/>
                </a:cubicBezTo>
                <a:cubicBezTo>
                  <a:pt x="15635" y="10800"/>
                  <a:pt x="10800" y="10838"/>
                  <a:pt x="10800" y="10884"/>
                </a:cubicBezTo>
                <a:lnTo>
                  <a:pt x="10800" y="21516"/>
                </a:lnTo>
                <a:cubicBezTo>
                  <a:pt x="10800" y="21562"/>
                  <a:pt x="5965" y="216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8" name="Shape 5008"/>
          <p:cNvSpPr/>
          <p:nvPr/>
        </p:nvSpPr>
        <p:spPr>
          <a:xfrm>
            <a:off x="5573653" y="236888"/>
            <a:ext cx="3460511" cy="7307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]=1000,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=100, 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100,000</a:t>
            </a:r>
            <a:endParaRPr>
              <a:solidFill>
                <a:srgbClr val="CF0E30"/>
              </a:solidFill>
            </a:endParaRPr>
          </a:p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F79646"/>
                </a:solidFill>
              </a:rPr>
              <a:t>S</a:t>
            </a:r>
            <a:r>
              <a:t>]=500, p</a:t>
            </a:r>
            <a:r>
              <a:rPr baseline="-25000">
                <a:solidFill>
                  <a:srgbClr val="F79646"/>
                </a:solidFill>
              </a:rPr>
              <a:t>S</a:t>
            </a:r>
            <a:r>
              <a:t>=80, |</a:t>
            </a:r>
            <a:r>
              <a:rPr>
                <a:solidFill>
                  <a:srgbClr val="F79646"/>
                </a:solidFill>
              </a:rPr>
              <a:t>S</a:t>
            </a:r>
            <a:r>
              <a:t>| = 40,000</a:t>
            </a:r>
          </a:p>
        </p:txBody>
      </p:sp>
      <p:grpSp>
        <p:nvGrpSpPr>
          <p:cNvPr id="5011" name="Group 5011"/>
          <p:cNvGrpSpPr/>
          <p:nvPr/>
        </p:nvGrpSpPr>
        <p:grpSpPr>
          <a:xfrm>
            <a:off x="531372" y="3010992"/>
            <a:ext cx="4644719" cy="670906"/>
            <a:chOff x="0" y="0"/>
            <a:chExt cx="4644718" cy="670905"/>
          </a:xfrm>
        </p:grpSpPr>
        <p:sp>
          <p:nvSpPr>
            <p:cNvPr id="5009" name="Shape 5009"/>
            <p:cNvSpPr/>
            <p:nvPr/>
          </p:nvSpPr>
          <p:spPr>
            <a:xfrm>
              <a:off x="1499849" y="127954"/>
              <a:ext cx="1812646" cy="542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Partitioning Phase:</a:t>
              </a:r>
              <a:br/>
              <a:r>
                <a:t>B-1 partitions</a:t>
              </a:r>
            </a:p>
          </p:txBody>
        </p:sp>
        <p:sp>
          <p:nvSpPr>
            <p:cNvPr id="5010" name="Shape 5010"/>
            <p:cNvSpPr/>
            <p:nvPr/>
          </p:nvSpPr>
          <p:spPr>
            <a:xfrm rot="5400000">
              <a:off x="2240731" y="-2240732"/>
              <a:ext cx="163257" cy="4644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28"/>
                    <a:pt x="10800" y="63"/>
                  </a:cubicBezTo>
                  <a:lnTo>
                    <a:pt x="10800" y="10737"/>
                  </a:lnTo>
                  <a:cubicBezTo>
                    <a:pt x="10800" y="10772"/>
                    <a:pt x="15635" y="10800"/>
                    <a:pt x="21600" y="10800"/>
                  </a:cubicBezTo>
                  <a:cubicBezTo>
                    <a:pt x="15635" y="10800"/>
                    <a:pt x="10800" y="10828"/>
                    <a:pt x="10800" y="10863"/>
                  </a:cubicBezTo>
                  <a:lnTo>
                    <a:pt x="10800" y="21537"/>
                  </a:lnTo>
                  <a:cubicBezTo>
                    <a:pt x="10800" y="21572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014" name="Group 5014"/>
          <p:cNvGrpSpPr/>
          <p:nvPr/>
        </p:nvGrpSpPr>
        <p:grpSpPr>
          <a:xfrm>
            <a:off x="5232577" y="3013293"/>
            <a:ext cx="3497855" cy="668605"/>
            <a:chOff x="0" y="0"/>
            <a:chExt cx="3497853" cy="668604"/>
          </a:xfrm>
        </p:grpSpPr>
        <p:sp>
          <p:nvSpPr>
            <p:cNvPr id="5012" name="Shape 5012"/>
            <p:cNvSpPr/>
            <p:nvPr/>
          </p:nvSpPr>
          <p:spPr>
            <a:xfrm>
              <a:off x="256174" y="125653"/>
              <a:ext cx="2820925" cy="542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Build &amp; Probe Phase</a:t>
              </a:r>
              <a:endParaRPr>
                <a:solidFill>
                  <a:srgbClr val="CF0E30"/>
                </a:solidFill>
              </a:endParaRPr>
            </a:p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Each partition of </a:t>
              </a:r>
              <a:r>
                <a:rPr>
                  <a:solidFill>
                    <a:srgbClr val="558ED5"/>
                  </a:solidFill>
                </a:rPr>
                <a:t>R</a:t>
              </a:r>
              <a:r>
                <a:t> of size B-2</a:t>
              </a:r>
            </a:p>
          </p:txBody>
        </p:sp>
        <p:sp>
          <p:nvSpPr>
            <p:cNvPr id="5013" name="Shape 5013"/>
            <p:cNvSpPr/>
            <p:nvPr/>
          </p:nvSpPr>
          <p:spPr>
            <a:xfrm rot="5400000">
              <a:off x="1667299" y="-1667300"/>
              <a:ext cx="163257" cy="3497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38"/>
                    <a:pt x="10800" y="84"/>
                  </a:cubicBezTo>
                  <a:lnTo>
                    <a:pt x="10800" y="10716"/>
                  </a:lnTo>
                  <a:cubicBezTo>
                    <a:pt x="10800" y="10762"/>
                    <a:pt x="15635" y="10800"/>
                    <a:pt x="21600" y="10800"/>
                  </a:cubicBezTo>
                  <a:cubicBezTo>
                    <a:pt x="15635" y="10800"/>
                    <a:pt x="10800" y="10838"/>
                    <a:pt x="10800" y="10884"/>
                  </a:cubicBezTo>
                  <a:lnTo>
                    <a:pt x="10800" y="21516"/>
                  </a:lnTo>
                  <a:cubicBezTo>
                    <a:pt x="10800" y="21562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9" grpId="1" build="p" bldLvl="5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6" name="Shape 5016"/>
          <p:cNvSpPr>
            <a:spLocks noGrp="1"/>
          </p:cNvSpPr>
          <p:nvPr>
            <p:ph type="title"/>
          </p:nvPr>
        </p:nvSpPr>
        <p:spPr>
          <a:xfrm>
            <a:off x="468312" y="0"/>
            <a:ext cx="8318501" cy="1143000"/>
          </a:xfrm>
          <a:prstGeom prst="rect">
            <a:avLst/>
          </a:prstGeom>
        </p:spPr>
        <p:txBody>
          <a:bodyPr/>
          <a:lstStyle/>
          <a:p>
            <a:r>
              <a:t>Cost of Hash Join</a:t>
            </a:r>
          </a:p>
        </p:txBody>
      </p:sp>
      <p:sp>
        <p:nvSpPr>
          <p:cNvPr id="5017" name="Shape 5017"/>
          <p:cNvSpPr>
            <a:spLocks noGrp="1"/>
          </p:cNvSpPr>
          <p:nvPr>
            <p:ph type="body" sz="half" idx="1"/>
          </p:nvPr>
        </p:nvSpPr>
        <p:spPr>
          <a:xfrm>
            <a:off x="207168" y="3727477"/>
            <a:ext cx="8689976" cy="2868614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</a:defRPr>
            </a:pPr>
            <a:r>
              <a:t>Grace</a:t>
            </a:r>
            <a:r>
              <a:rPr b="0"/>
              <a:t> Hash Join: [</a:t>
            </a:r>
            <a:r>
              <a:rPr>
                <a:solidFill>
                  <a:srgbClr val="8064A2"/>
                </a:solidFill>
              </a:rPr>
              <a:t>R</a:t>
            </a:r>
            <a:r>
              <a:rPr b="0"/>
              <a:t>]</a:t>
            </a:r>
            <a:r>
              <a:t> &lt; B</a:t>
            </a:r>
            <a:r>
              <a:rPr baseline="30000"/>
              <a:t>2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</a:defRPr>
            </a:pPr>
            <a:r>
              <a:t>Naïve</a:t>
            </a:r>
            <a:r>
              <a:rPr b="0"/>
              <a:t> Hash Join: [</a:t>
            </a:r>
            <a:r>
              <a:rPr>
                <a:solidFill>
                  <a:srgbClr val="8064A2"/>
                </a:solidFill>
              </a:rPr>
              <a:t>R</a:t>
            </a:r>
            <a:r>
              <a:rPr b="0"/>
              <a:t>]</a:t>
            </a:r>
            <a:r>
              <a:t> &lt; B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t>Put all of </a:t>
            </a:r>
            <a:r>
              <a:rPr b="1">
                <a:solidFill>
                  <a:srgbClr val="8064A2"/>
                </a:solidFill>
              </a:rPr>
              <a:t>R</a:t>
            </a:r>
            <a:r>
              <a:t> in hash table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</a:defRPr>
            </a:pPr>
            <a:r>
              <a:t>What about in B &lt; </a:t>
            </a:r>
            <a:r>
              <a:rPr b="0"/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rPr b="0"/>
              <a:t>]</a:t>
            </a:r>
            <a:r>
              <a:t> &lt; B</a:t>
            </a:r>
            <a:r>
              <a:rPr baseline="30000"/>
              <a:t>2</a:t>
            </a:r>
            <a:r>
              <a:t>?</a:t>
            </a:r>
          </a:p>
        </p:txBody>
      </p:sp>
      <p:grpSp>
        <p:nvGrpSpPr>
          <p:cNvPr id="5293" name="Group 5293"/>
          <p:cNvGrpSpPr/>
          <p:nvPr/>
        </p:nvGrpSpPr>
        <p:grpSpPr>
          <a:xfrm>
            <a:off x="531374" y="1379889"/>
            <a:ext cx="8255439" cy="1539394"/>
            <a:chOff x="0" y="0"/>
            <a:chExt cx="8255438" cy="1539393"/>
          </a:xfrm>
        </p:grpSpPr>
        <p:grpSp>
          <p:nvGrpSpPr>
            <p:cNvPr id="5075" name="Group 5075"/>
            <p:cNvGrpSpPr/>
            <p:nvPr/>
          </p:nvGrpSpPr>
          <p:grpSpPr>
            <a:xfrm>
              <a:off x="6056475" y="30013"/>
              <a:ext cx="1675287" cy="1479370"/>
              <a:chOff x="0" y="0"/>
              <a:chExt cx="1675286" cy="1479369"/>
            </a:xfrm>
          </p:grpSpPr>
          <p:sp>
            <p:nvSpPr>
              <p:cNvPr id="5018" name="Shape 5018"/>
              <p:cNvSpPr/>
              <p:nvPr/>
            </p:nvSpPr>
            <p:spPr>
              <a:xfrm>
                <a:off x="-1" y="-1"/>
                <a:ext cx="1675288" cy="1479371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8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022" name="Group 5022"/>
              <p:cNvGrpSpPr/>
              <p:nvPr/>
            </p:nvGrpSpPr>
            <p:grpSpPr>
              <a:xfrm>
                <a:off x="98034" y="164233"/>
                <a:ext cx="1318106" cy="307260"/>
                <a:chOff x="0" y="0"/>
                <a:chExt cx="1318104" cy="307259"/>
              </a:xfrm>
            </p:grpSpPr>
            <p:sp>
              <p:nvSpPr>
                <p:cNvPr id="5019" name="Shape 5019"/>
                <p:cNvSpPr/>
                <p:nvPr/>
              </p:nvSpPr>
              <p:spPr>
                <a:xfrm>
                  <a:off x="0" y="1"/>
                  <a:ext cx="439369" cy="30725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20" name="Shape 5020"/>
                <p:cNvSpPr/>
                <p:nvPr/>
              </p:nvSpPr>
              <p:spPr>
                <a:xfrm>
                  <a:off x="439368" y="-1"/>
                  <a:ext cx="439369" cy="30726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21" name="Shape 5021"/>
                <p:cNvSpPr/>
                <p:nvPr/>
              </p:nvSpPr>
              <p:spPr>
                <a:xfrm>
                  <a:off x="878736" y="0"/>
                  <a:ext cx="439369" cy="30725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BCF6A4"/>
                    </a:gs>
                    <a:gs pos="35000">
                      <a:srgbClr val="D0F8BF"/>
                    </a:gs>
                    <a:gs pos="100000">
                      <a:srgbClr val="ECFDE5"/>
                    </a:gs>
                  </a:gsLst>
                  <a:lin ang="16200000" scaled="0"/>
                </a:gradFill>
                <a:ln w="9525" cap="flat">
                  <a:solidFill>
                    <a:srgbClr val="6DAC43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5023" name="Shape 5023"/>
              <p:cNvSpPr/>
              <p:nvPr/>
            </p:nvSpPr>
            <p:spPr>
              <a:xfrm>
                <a:off x="109391" y="20813"/>
                <a:ext cx="1204875" cy="215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800">
                    <a:solidFill>
                      <a:srgbClr val="000000"/>
                    </a:solidFill>
                  </a:defRPr>
                </a:lvl1pPr>
              </a:lstStyle>
              <a:p>
                <a:r>
                  <a:t>Hash Table (B-2) Buffers</a:t>
                </a:r>
              </a:p>
            </p:txBody>
          </p:sp>
          <p:grpSp>
            <p:nvGrpSpPr>
              <p:cNvPr id="5026" name="Group 5026"/>
              <p:cNvGrpSpPr/>
              <p:nvPr/>
            </p:nvGrpSpPr>
            <p:grpSpPr>
              <a:xfrm>
                <a:off x="42867" y="584100"/>
                <a:ext cx="549702" cy="841898"/>
                <a:chOff x="0" y="0"/>
                <a:chExt cx="549700" cy="841897"/>
              </a:xfrm>
            </p:grpSpPr>
            <p:sp>
              <p:nvSpPr>
                <p:cNvPr id="5024" name="Shape 5024"/>
                <p:cNvSpPr/>
                <p:nvPr/>
              </p:nvSpPr>
              <p:spPr>
                <a:xfrm>
                  <a:off x="0" y="136492"/>
                  <a:ext cx="549701" cy="70540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25" name="Shape 5025"/>
                <p:cNvSpPr/>
                <p:nvPr/>
              </p:nvSpPr>
              <p:spPr>
                <a:xfrm>
                  <a:off x="0" y="0"/>
                  <a:ext cx="549701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5029" name="Group 5029"/>
              <p:cNvGrpSpPr/>
              <p:nvPr/>
            </p:nvGrpSpPr>
            <p:grpSpPr>
              <a:xfrm>
                <a:off x="892092" y="584100"/>
                <a:ext cx="736667" cy="841898"/>
                <a:chOff x="0" y="0"/>
                <a:chExt cx="736665" cy="841897"/>
              </a:xfrm>
            </p:grpSpPr>
            <p:sp>
              <p:nvSpPr>
                <p:cNvPr id="5027" name="Shape 5027"/>
                <p:cNvSpPr/>
                <p:nvPr/>
              </p:nvSpPr>
              <p:spPr>
                <a:xfrm>
                  <a:off x="0" y="136492"/>
                  <a:ext cx="736666" cy="70540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ctr"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28" name="Shape 5028"/>
                <p:cNvSpPr/>
                <p:nvPr/>
              </p:nvSpPr>
              <p:spPr>
                <a:xfrm>
                  <a:off x="0" y="0"/>
                  <a:ext cx="736666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5032" name="Group 5032"/>
              <p:cNvGrpSpPr/>
              <p:nvPr/>
            </p:nvGrpSpPr>
            <p:grpSpPr>
              <a:xfrm>
                <a:off x="620974" y="490901"/>
                <a:ext cx="240191" cy="859332"/>
                <a:chOff x="0" y="0"/>
                <a:chExt cx="240190" cy="859330"/>
              </a:xfrm>
            </p:grpSpPr>
            <p:sp>
              <p:nvSpPr>
                <p:cNvPr id="5030" name="Shape 5030"/>
                <p:cNvSpPr/>
                <p:nvPr/>
              </p:nvSpPr>
              <p:spPr>
                <a:xfrm rot="16200000">
                  <a:off x="-294331" y="294333"/>
                  <a:ext cx="828852" cy="24019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80000">
                      <a:srgbClr val="000000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31" name="Shape 5031"/>
                <p:cNvSpPr/>
                <p:nvPr/>
              </p:nvSpPr>
              <p:spPr>
                <a:xfrm rot="16200000">
                  <a:off x="-311556" y="321867"/>
                  <a:ext cx="859332" cy="2155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New Hash Fn.</a:t>
                  </a:r>
                </a:p>
              </p:txBody>
            </p:sp>
          </p:grpSp>
          <p:grpSp>
            <p:nvGrpSpPr>
              <p:cNvPr id="5036" name="Group 5036"/>
              <p:cNvGrpSpPr/>
              <p:nvPr/>
            </p:nvGrpSpPr>
            <p:grpSpPr>
              <a:xfrm>
                <a:off x="138983" y="797851"/>
                <a:ext cx="350011" cy="557628"/>
                <a:chOff x="0" y="0"/>
                <a:chExt cx="350010" cy="557627"/>
              </a:xfrm>
            </p:grpSpPr>
            <p:sp>
              <p:nvSpPr>
                <p:cNvPr id="5033" name="Shape 5033"/>
                <p:cNvSpPr/>
                <p:nvPr/>
              </p:nvSpPr>
              <p:spPr>
                <a:xfrm>
                  <a:off x="-1" y="-1"/>
                  <a:ext cx="350012" cy="5576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34" name="Shape 5034"/>
                <p:cNvSpPr/>
                <p:nvPr/>
              </p:nvSpPr>
              <p:spPr>
                <a:xfrm>
                  <a:off x="291674" y="499290"/>
                  <a:ext cx="58337" cy="583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35" name="Shape 5035"/>
                <p:cNvSpPr/>
                <p:nvPr/>
              </p:nvSpPr>
              <p:spPr>
                <a:xfrm>
                  <a:off x="-1" y="-1"/>
                  <a:ext cx="350012" cy="5576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039" name="Group 5039"/>
              <p:cNvGrpSpPr/>
              <p:nvPr/>
            </p:nvGrpSpPr>
            <p:grpSpPr>
              <a:xfrm>
                <a:off x="165451" y="822981"/>
                <a:ext cx="289765" cy="80851"/>
                <a:chOff x="0" y="0"/>
                <a:chExt cx="289763" cy="80850"/>
              </a:xfrm>
            </p:grpSpPr>
            <p:sp>
              <p:nvSpPr>
                <p:cNvPr id="5037" name="Shape 5037"/>
                <p:cNvSpPr/>
                <p:nvPr/>
              </p:nvSpPr>
              <p:spPr>
                <a:xfrm>
                  <a:off x="44749" y="22138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38" name="Shape 5038"/>
                <p:cNvSpPr/>
                <p:nvPr/>
              </p:nvSpPr>
              <p:spPr>
                <a:xfrm>
                  <a:off x="-1" y="-1"/>
                  <a:ext cx="80851" cy="8085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042" name="Group 5042"/>
              <p:cNvGrpSpPr/>
              <p:nvPr/>
            </p:nvGrpSpPr>
            <p:grpSpPr>
              <a:xfrm>
                <a:off x="165451" y="946192"/>
                <a:ext cx="289765" cy="80851"/>
                <a:chOff x="0" y="0"/>
                <a:chExt cx="289763" cy="80850"/>
              </a:xfrm>
            </p:grpSpPr>
            <p:sp>
              <p:nvSpPr>
                <p:cNvPr id="5040" name="Shape 5040"/>
                <p:cNvSpPr/>
                <p:nvPr/>
              </p:nvSpPr>
              <p:spPr>
                <a:xfrm>
                  <a:off x="44749" y="22138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41" name="Shape 5041"/>
                <p:cNvSpPr/>
                <p:nvPr/>
              </p:nvSpPr>
              <p:spPr>
                <a:xfrm>
                  <a:off x="-1" y="-1"/>
                  <a:ext cx="80851" cy="80852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045" name="Group 5045"/>
              <p:cNvGrpSpPr/>
              <p:nvPr/>
            </p:nvGrpSpPr>
            <p:grpSpPr>
              <a:xfrm>
                <a:off x="165451" y="1060395"/>
                <a:ext cx="289765" cy="80851"/>
                <a:chOff x="0" y="0"/>
                <a:chExt cx="289763" cy="80850"/>
              </a:xfrm>
            </p:grpSpPr>
            <p:sp>
              <p:nvSpPr>
                <p:cNvPr id="5043" name="Shape 5043"/>
                <p:cNvSpPr/>
                <p:nvPr/>
              </p:nvSpPr>
              <p:spPr>
                <a:xfrm>
                  <a:off x="44749" y="22138"/>
                  <a:ext cx="245015" cy="3657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44" name="Shape 5044"/>
                <p:cNvSpPr/>
                <p:nvPr/>
              </p:nvSpPr>
              <p:spPr>
                <a:xfrm>
                  <a:off x="-1" y="-1"/>
                  <a:ext cx="80851" cy="8085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055" name="Group 5055"/>
              <p:cNvGrpSpPr/>
              <p:nvPr/>
            </p:nvGrpSpPr>
            <p:grpSpPr>
              <a:xfrm>
                <a:off x="174610" y="207383"/>
                <a:ext cx="621557" cy="109054"/>
                <a:chOff x="0" y="0"/>
                <a:chExt cx="621556" cy="109053"/>
              </a:xfrm>
            </p:grpSpPr>
            <p:grpSp>
              <p:nvGrpSpPr>
                <p:cNvPr id="5048" name="Group 5048"/>
                <p:cNvGrpSpPr/>
                <p:nvPr/>
              </p:nvGrpSpPr>
              <p:grpSpPr>
                <a:xfrm>
                  <a:off x="1845" y="-1"/>
                  <a:ext cx="203599" cy="56810"/>
                  <a:chOff x="0" y="0"/>
                  <a:chExt cx="203597" cy="56808"/>
                </a:xfrm>
              </p:grpSpPr>
              <p:sp>
                <p:nvSpPr>
                  <p:cNvPr id="5046" name="Shape 5046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47" name="Shape 5047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51" name="Group 5051"/>
                <p:cNvGrpSpPr/>
                <p:nvPr/>
              </p:nvGrpSpPr>
              <p:grpSpPr>
                <a:xfrm>
                  <a:off x="417958" y="-1"/>
                  <a:ext cx="203599" cy="56810"/>
                  <a:chOff x="0" y="0"/>
                  <a:chExt cx="203597" cy="56808"/>
                </a:xfrm>
              </p:grpSpPr>
              <p:sp>
                <p:nvSpPr>
                  <p:cNvPr id="5049" name="Shape 5049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50" name="Shape 5050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54" name="Group 5054"/>
                <p:cNvGrpSpPr/>
                <p:nvPr/>
              </p:nvGrpSpPr>
              <p:grpSpPr>
                <a:xfrm>
                  <a:off x="0" y="52245"/>
                  <a:ext cx="203598" cy="56809"/>
                  <a:chOff x="0" y="0"/>
                  <a:chExt cx="203597" cy="56808"/>
                </a:xfrm>
              </p:grpSpPr>
              <p:sp>
                <p:nvSpPr>
                  <p:cNvPr id="5052" name="Shape 5052"/>
                  <p:cNvSpPr/>
                  <p:nvPr/>
                </p:nvSpPr>
                <p:spPr>
                  <a:xfrm>
                    <a:off x="31441" y="15554"/>
                    <a:ext cx="172157" cy="2569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53" name="Shape 5053"/>
                  <p:cNvSpPr/>
                  <p:nvPr/>
                </p:nvSpPr>
                <p:spPr>
                  <a:xfrm>
                    <a:off x="0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059" name="Group 5059"/>
              <p:cNvGrpSpPr/>
              <p:nvPr/>
            </p:nvGrpSpPr>
            <p:grpSpPr>
              <a:xfrm>
                <a:off x="929806" y="772496"/>
                <a:ext cx="661238" cy="601601"/>
                <a:chOff x="0" y="0"/>
                <a:chExt cx="661237" cy="601600"/>
              </a:xfrm>
            </p:grpSpPr>
            <p:sp>
              <p:nvSpPr>
                <p:cNvPr id="5056" name="Shape 5056"/>
                <p:cNvSpPr/>
                <p:nvPr/>
              </p:nvSpPr>
              <p:spPr>
                <a:xfrm>
                  <a:off x="-1" y="-1"/>
                  <a:ext cx="661239" cy="6016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000"/>
                      </a:lnTo>
                      <a:lnTo>
                        <a:pt x="18325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57" name="Shape 5057"/>
                <p:cNvSpPr/>
                <p:nvPr/>
              </p:nvSpPr>
              <p:spPr>
                <a:xfrm>
                  <a:off x="560967" y="501331"/>
                  <a:ext cx="100270" cy="1002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58" name="Shape 5058"/>
                <p:cNvSpPr/>
                <p:nvPr/>
              </p:nvSpPr>
              <p:spPr>
                <a:xfrm>
                  <a:off x="-1" y="-1"/>
                  <a:ext cx="661239" cy="6016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325" y="21600"/>
                      </a:moveTo>
                      <a:lnTo>
                        <a:pt x="18980" y="18720"/>
                      </a:lnTo>
                      <a:lnTo>
                        <a:pt x="21600" y="18000"/>
                      </a:lnTo>
                      <a:lnTo>
                        <a:pt x="18325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00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5060" name="Shape 5060"/>
              <p:cNvSpPr/>
              <p:nvPr/>
            </p:nvSpPr>
            <p:spPr>
              <a:xfrm flipH="1" flipV="1">
                <a:off x="292130" y="300882"/>
                <a:ext cx="40580" cy="544238"/>
              </a:xfrm>
              <a:prstGeom prst="line">
                <a:avLst/>
              </a:prstGeom>
              <a:noFill/>
              <a:ln w="38100" cap="flat">
                <a:solidFill>
                  <a:srgbClr val="70AD47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067" name="Group 5067"/>
              <p:cNvGrpSpPr/>
              <p:nvPr/>
            </p:nvGrpSpPr>
            <p:grpSpPr>
              <a:xfrm>
                <a:off x="1005990" y="804694"/>
                <a:ext cx="482172" cy="80851"/>
                <a:chOff x="0" y="0"/>
                <a:chExt cx="482171" cy="80850"/>
              </a:xfrm>
            </p:grpSpPr>
            <p:grpSp>
              <p:nvGrpSpPr>
                <p:cNvPr id="5063" name="Group 5063"/>
                <p:cNvGrpSpPr/>
                <p:nvPr/>
              </p:nvGrpSpPr>
              <p:grpSpPr>
                <a:xfrm>
                  <a:off x="0" y="-1"/>
                  <a:ext cx="289763" cy="80852"/>
                  <a:chOff x="0" y="0"/>
                  <a:chExt cx="289762" cy="80850"/>
                </a:xfrm>
              </p:grpSpPr>
              <p:sp>
                <p:nvSpPr>
                  <p:cNvPr id="5061" name="Shape 5061"/>
                  <p:cNvSpPr/>
                  <p:nvPr/>
                </p:nvSpPr>
                <p:spPr>
                  <a:xfrm>
                    <a:off x="44747" y="22138"/>
                    <a:ext cx="245016" cy="3657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62" name="Shape 5062"/>
                  <p:cNvSpPr/>
                  <p:nvPr/>
                </p:nvSpPr>
                <p:spPr>
                  <a:xfrm>
                    <a:off x="-1" y="-1"/>
                    <a:ext cx="80851" cy="8085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66" name="Group 5066"/>
                <p:cNvGrpSpPr/>
                <p:nvPr/>
              </p:nvGrpSpPr>
              <p:grpSpPr>
                <a:xfrm>
                  <a:off x="278573" y="12020"/>
                  <a:ext cx="203599" cy="56809"/>
                  <a:chOff x="0" y="0"/>
                  <a:chExt cx="203597" cy="56808"/>
                </a:xfrm>
              </p:grpSpPr>
              <p:sp>
                <p:nvSpPr>
                  <p:cNvPr id="5064" name="Shape 5064"/>
                  <p:cNvSpPr/>
                  <p:nvPr/>
                </p:nvSpPr>
                <p:spPr>
                  <a:xfrm>
                    <a:off x="31441" y="15555"/>
                    <a:ext cx="172157" cy="256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65" name="Shape 5065"/>
                  <p:cNvSpPr/>
                  <p:nvPr/>
                </p:nvSpPr>
                <p:spPr>
                  <a:xfrm>
                    <a:off x="-1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074" name="Group 5074"/>
              <p:cNvGrpSpPr/>
              <p:nvPr/>
            </p:nvGrpSpPr>
            <p:grpSpPr>
              <a:xfrm>
                <a:off x="1005990" y="923323"/>
                <a:ext cx="482172" cy="80851"/>
                <a:chOff x="0" y="0"/>
                <a:chExt cx="482171" cy="80850"/>
              </a:xfrm>
            </p:grpSpPr>
            <p:grpSp>
              <p:nvGrpSpPr>
                <p:cNvPr id="5070" name="Group 5070"/>
                <p:cNvGrpSpPr/>
                <p:nvPr/>
              </p:nvGrpSpPr>
              <p:grpSpPr>
                <a:xfrm>
                  <a:off x="0" y="-1"/>
                  <a:ext cx="289763" cy="80852"/>
                  <a:chOff x="0" y="0"/>
                  <a:chExt cx="289762" cy="80850"/>
                </a:xfrm>
              </p:grpSpPr>
              <p:sp>
                <p:nvSpPr>
                  <p:cNvPr id="5068" name="Shape 5068"/>
                  <p:cNvSpPr/>
                  <p:nvPr/>
                </p:nvSpPr>
                <p:spPr>
                  <a:xfrm>
                    <a:off x="44747" y="22138"/>
                    <a:ext cx="245016" cy="3657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69" name="Shape 5069"/>
                  <p:cNvSpPr/>
                  <p:nvPr/>
                </p:nvSpPr>
                <p:spPr>
                  <a:xfrm>
                    <a:off x="-1" y="-1"/>
                    <a:ext cx="80851" cy="8085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3" name="Group 5073"/>
                <p:cNvGrpSpPr/>
                <p:nvPr/>
              </p:nvGrpSpPr>
              <p:grpSpPr>
                <a:xfrm>
                  <a:off x="278573" y="12020"/>
                  <a:ext cx="203599" cy="56809"/>
                  <a:chOff x="0" y="0"/>
                  <a:chExt cx="203597" cy="56808"/>
                </a:xfrm>
              </p:grpSpPr>
              <p:sp>
                <p:nvSpPr>
                  <p:cNvPr id="5071" name="Shape 5071"/>
                  <p:cNvSpPr/>
                  <p:nvPr/>
                </p:nvSpPr>
                <p:spPr>
                  <a:xfrm>
                    <a:off x="31441" y="15555"/>
                    <a:ext cx="172157" cy="2569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72" name="Shape 5072"/>
                  <p:cNvSpPr/>
                  <p:nvPr/>
                </p:nvSpPr>
                <p:spPr>
                  <a:xfrm>
                    <a:off x="-1" y="-1"/>
                    <a:ext cx="56809" cy="5681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5162" name="Group 5162"/>
            <p:cNvGrpSpPr/>
            <p:nvPr/>
          </p:nvGrpSpPr>
          <p:grpSpPr>
            <a:xfrm>
              <a:off x="4206895" y="-1"/>
              <a:ext cx="942176" cy="1539395"/>
              <a:chOff x="-1" y="0"/>
              <a:chExt cx="942175" cy="1539393"/>
            </a:xfrm>
          </p:grpSpPr>
          <p:grpSp>
            <p:nvGrpSpPr>
              <p:cNvPr id="5079" name="Group 5079"/>
              <p:cNvGrpSpPr/>
              <p:nvPr/>
            </p:nvGrpSpPr>
            <p:grpSpPr>
              <a:xfrm>
                <a:off x="-2" y="-1"/>
                <a:ext cx="942177" cy="747738"/>
                <a:chOff x="-1" y="0"/>
                <a:chExt cx="942175" cy="747736"/>
              </a:xfrm>
            </p:grpSpPr>
            <p:sp>
              <p:nvSpPr>
                <p:cNvPr id="5076" name="Shape 5076"/>
                <p:cNvSpPr/>
                <p:nvPr/>
              </p:nvSpPr>
              <p:spPr>
                <a:xfrm>
                  <a:off x="-2" y="0"/>
                  <a:ext cx="942177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863"/>
                      </a:move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77" name="Shape 5077"/>
                <p:cNvSpPr/>
                <p:nvPr/>
              </p:nvSpPr>
              <p:spPr>
                <a:xfrm>
                  <a:off x="0" y="0"/>
                  <a:ext cx="942174" cy="129015"/>
                </a:xfrm>
                <a:prstGeom prst="ellipse">
                  <a:avLst/>
                </a:pr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78" name="Shape 5078"/>
                <p:cNvSpPr/>
                <p:nvPr/>
              </p:nvSpPr>
              <p:spPr>
                <a:xfrm>
                  <a:off x="-1" y="0"/>
                  <a:ext cx="942174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863"/>
                      </a:moveTo>
                      <a:cubicBezTo>
                        <a:pt x="21600" y="2893"/>
                        <a:pt x="16765" y="3727"/>
                        <a:pt x="10800" y="3727"/>
                      </a:cubicBezTo>
                      <a:cubicBezTo>
                        <a:pt x="4835" y="3727"/>
                        <a:pt x="0" y="2893"/>
                        <a:pt x="0" y="1863"/>
                      </a:cubicBez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lnTo>
                        <a:pt x="0" y="1863"/>
                      </a:lnTo>
                    </a:path>
                  </a:pathLst>
                </a:custGeom>
                <a:noFill/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083" name="Group 5083"/>
              <p:cNvGrpSpPr/>
              <p:nvPr/>
            </p:nvGrpSpPr>
            <p:grpSpPr>
              <a:xfrm>
                <a:off x="-2" y="791656"/>
                <a:ext cx="942177" cy="747738"/>
                <a:chOff x="-1" y="0"/>
                <a:chExt cx="942175" cy="747736"/>
              </a:xfrm>
            </p:grpSpPr>
            <p:sp>
              <p:nvSpPr>
                <p:cNvPr id="5080" name="Shape 5080"/>
                <p:cNvSpPr/>
                <p:nvPr/>
              </p:nvSpPr>
              <p:spPr>
                <a:xfrm>
                  <a:off x="-2" y="0"/>
                  <a:ext cx="942177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863"/>
                      </a:move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81" name="Shape 5081"/>
                <p:cNvSpPr/>
                <p:nvPr/>
              </p:nvSpPr>
              <p:spPr>
                <a:xfrm>
                  <a:off x="0" y="0"/>
                  <a:ext cx="942174" cy="129015"/>
                </a:xfrm>
                <a:prstGeom prst="ellipse">
                  <a:avLst/>
                </a:prstGeom>
                <a:solidFill>
                  <a:srgbClr val="FFFFFF">
                    <a:alpha val="4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82" name="Shape 5082"/>
                <p:cNvSpPr/>
                <p:nvPr/>
              </p:nvSpPr>
              <p:spPr>
                <a:xfrm>
                  <a:off x="-1" y="0"/>
                  <a:ext cx="942174" cy="7477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863"/>
                      </a:moveTo>
                      <a:cubicBezTo>
                        <a:pt x="21600" y="2893"/>
                        <a:pt x="16765" y="3727"/>
                        <a:pt x="10800" y="3727"/>
                      </a:cubicBezTo>
                      <a:cubicBezTo>
                        <a:pt x="4835" y="3727"/>
                        <a:pt x="0" y="2893"/>
                        <a:pt x="0" y="1863"/>
                      </a:cubicBezTo>
                      <a:cubicBezTo>
                        <a:pt x="0" y="834"/>
                        <a:pt x="4835" y="0"/>
                        <a:pt x="10800" y="0"/>
                      </a:cubicBezTo>
                      <a:cubicBezTo>
                        <a:pt x="16765" y="0"/>
                        <a:pt x="21600" y="834"/>
                        <a:pt x="21600" y="1863"/>
                      </a:cubicBezTo>
                      <a:lnTo>
                        <a:pt x="21600" y="19737"/>
                      </a:lnTo>
                      <a:cubicBezTo>
                        <a:pt x="21600" y="20766"/>
                        <a:pt x="16765" y="21600"/>
                        <a:pt x="10800" y="21600"/>
                      </a:cubicBezTo>
                      <a:cubicBezTo>
                        <a:pt x="4835" y="21600"/>
                        <a:pt x="0" y="20766"/>
                        <a:pt x="0" y="19737"/>
                      </a:cubicBezTo>
                      <a:lnTo>
                        <a:pt x="0" y="1863"/>
                      </a:lnTo>
                    </a:path>
                  </a:pathLst>
                </a:custGeom>
                <a:noFill/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8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097" name="Group 5097"/>
              <p:cNvGrpSpPr/>
              <p:nvPr/>
            </p:nvGrpSpPr>
            <p:grpSpPr>
              <a:xfrm>
                <a:off x="16334" y="177621"/>
                <a:ext cx="210475" cy="335323"/>
                <a:chOff x="0" y="0"/>
                <a:chExt cx="210473" cy="335321"/>
              </a:xfrm>
            </p:grpSpPr>
            <p:grpSp>
              <p:nvGrpSpPr>
                <p:cNvPr id="5087" name="Group 5087"/>
                <p:cNvGrpSpPr/>
                <p:nvPr/>
              </p:nvGrpSpPr>
              <p:grpSpPr>
                <a:xfrm>
                  <a:off x="0" y="0"/>
                  <a:ext cx="210475" cy="335322"/>
                  <a:chOff x="0" y="0"/>
                  <a:chExt cx="210474" cy="335321"/>
                </a:xfrm>
              </p:grpSpPr>
              <p:sp>
                <p:nvSpPr>
                  <p:cNvPr id="5084" name="Shape 5084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85" name="Shape 5085"/>
                  <p:cNvSpPr/>
                  <p:nvPr/>
                </p:nvSpPr>
                <p:spPr>
                  <a:xfrm>
                    <a:off x="175394" y="300241"/>
                    <a:ext cx="35081" cy="350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86" name="Shape 5086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90" name="Group 5090"/>
                <p:cNvGrpSpPr/>
                <p:nvPr/>
              </p:nvGrpSpPr>
              <p:grpSpPr>
                <a:xfrm>
                  <a:off x="15917" y="15111"/>
                  <a:ext cx="174247" cy="48619"/>
                  <a:chOff x="0" y="0"/>
                  <a:chExt cx="174245" cy="48618"/>
                </a:xfrm>
              </p:grpSpPr>
              <p:sp>
                <p:nvSpPr>
                  <p:cNvPr id="5088" name="Shape 5088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89" name="Shape 5089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93" name="Group 5093"/>
                <p:cNvGrpSpPr/>
                <p:nvPr/>
              </p:nvGrpSpPr>
              <p:grpSpPr>
                <a:xfrm>
                  <a:off x="15917" y="83997"/>
                  <a:ext cx="174247" cy="48619"/>
                  <a:chOff x="0" y="0"/>
                  <a:chExt cx="174245" cy="48618"/>
                </a:xfrm>
              </p:grpSpPr>
              <p:sp>
                <p:nvSpPr>
                  <p:cNvPr id="5091" name="Shape 5091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92" name="Shape 5092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96" name="Group 5096"/>
                <p:cNvGrpSpPr/>
                <p:nvPr/>
              </p:nvGrpSpPr>
              <p:grpSpPr>
                <a:xfrm>
                  <a:off x="15917" y="157878"/>
                  <a:ext cx="174247" cy="48619"/>
                  <a:chOff x="0" y="0"/>
                  <a:chExt cx="174245" cy="48618"/>
                </a:xfrm>
              </p:grpSpPr>
              <p:sp>
                <p:nvSpPr>
                  <p:cNvPr id="5094" name="Shape 5094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95" name="Shape 5095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114" name="Group 5114"/>
              <p:cNvGrpSpPr/>
              <p:nvPr/>
            </p:nvGrpSpPr>
            <p:grpSpPr>
              <a:xfrm>
                <a:off x="24421" y="971314"/>
                <a:ext cx="209175" cy="333251"/>
                <a:chOff x="0" y="0"/>
                <a:chExt cx="209174" cy="333250"/>
              </a:xfrm>
            </p:grpSpPr>
            <p:grpSp>
              <p:nvGrpSpPr>
                <p:cNvPr id="5101" name="Group 5101"/>
                <p:cNvGrpSpPr/>
                <p:nvPr/>
              </p:nvGrpSpPr>
              <p:grpSpPr>
                <a:xfrm>
                  <a:off x="-1" y="-1"/>
                  <a:ext cx="209176" cy="333252"/>
                  <a:chOff x="0" y="0"/>
                  <a:chExt cx="209174" cy="333250"/>
                </a:xfrm>
              </p:grpSpPr>
              <p:sp>
                <p:nvSpPr>
                  <p:cNvPr id="5098" name="Shape 5098"/>
                  <p:cNvSpPr/>
                  <p:nvPr/>
                </p:nvSpPr>
                <p:spPr>
                  <a:xfrm>
                    <a:off x="-1" y="-1"/>
                    <a:ext cx="209176" cy="33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99" name="Shape 5099"/>
                  <p:cNvSpPr/>
                  <p:nvPr/>
                </p:nvSpPr>
                <p:spPr>
                  <a:xfrm>
                    <a:off x="174311" y="298386"/>
                    <a:ext cx="34864" cy="348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00" name="Shape 5100"/>
                  <p:cNvSpPr/>
                  <p:nvPr/>
                </p:nvSpPr>
                <p:spPr>
                  <a:xfrm>
                    <a:off x="-1" y="-1"/>
                    <a:ext cx="209176" cy="33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04" name="Group 5104"/>
                <p:cNvGrpSpPr/>
                <p:nvPr/>
              </p:nvGrpSpPr>
              <p:grpSpPr>
                <a:xfrm>
                  <a:off x="18167" y="17276"/>
                  <a:ext cx="173170" cy="48319"/>
                  <a:chOff x="0" y="0"/>
                  <a:chExt cx="173168" cy="48318"/>
                </a:xfrm>
              </p:grpSpPr>
              <p:sp>
                <p:nvSpPr>
                  <p:cNvPr id="5102" name="Shape 5102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03" name="Shape 5103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07" name="Group 5107"/>
                <p:cNvGrpSpPr/>
                <p:nvPr/>
              </p:nvGrpSpPr>
              <p:grpSpPr>
                <a:xfrm>
                  <a:off x="18167" y="83889"/>
                  <a:ext cx="173170" cy="48319"/>
                  <a:chOff x="0" y="0"/>
                  <a:chExt cx="173168" cy="48318"/>
                </a:xfrm>
              </p:grpSpPr>
              <p:sp>
                <p:nvSpPr>
                  <p:cNvPr id="5105" name="Shape 5105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06" name="Shape 5106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10" name="Group 5110"/>
                <p:cNvGrpSpPr/>
                <p:nvPr/>
              </p:nvGrpSpPr>
              <p:grpSpPr>
                <a:xfrm>
                  <a:off x="16965" y="155081"/>
                  <a:ext cx="173169" cy="48319"/>
                  <a:chOff x="0" y="0"/>
                  <a:chExt cx="173168" cy="48318"/>
                </a:xfrm>
              </p:grpSpPr>
              <p:sp>
                <p:nvSpPr>
                  <p:cNvPr id="5108" name="Shape 5108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09" name="Shape 5109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13" name="Group 5113"/>
                <p:cNvGrpSpPr/>
                <p:nvPr/>
              </p:nvGrpSpPr>
              <p:grpSpPr>
                <a:xfrm>
                  <a:off x="15819" y="222415"/>
                  <a:ext cx="173169" cy="48319"/>
                  <a:chOff x="0" y="0"/>
                  <a:chExt cx="173168" cy="48318"/>
                </a:xfrm>
              </p:grpSpPr>
              <p:sp>
                <p:nvSpPr>
                  <p:cNvPr id="5111" name="Shape 5111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12" name="Shape 5112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122" name="Group 5122"/>
              <p:cNvGrpSpPr/>
              <p:nvPr/>
            </p:nvGrpSpPr>
            <p:grpSpPr>
              <a:xfrm>
                <a:off x="247805" y="972730"/>
                <a:ext cx="209175" cy="333251"/>
                <a:chOff x="0" y="0"/>
                <a:chExt cx="209174" cy="333249"/>
              </a:xfrm>
            </p:grpSpPr>
            <p:grpSp>
              <p:nvGrpSpPr>
                <p:cNvPr id="5118" name="Group 5118"/>
                <p:cNvGrpSpPr/>
                <p:nvPr/>
              </p:nvGrpSpPr>
              <p:grpSpPr>
                <a:xfrm>
                  <a:off x="-1" y="0"/>
                  <a:ext cx="209176" cy="333251"/>
                  <a:chOff x="0" y="0"/>
                  <a:chExt cx="209174" cy="333249"/>
                </a:xfrm>
              </p:grpSpPr>
              <p:sp>
                <p:nvSpPr>
                  <p:cNvPr id="5115" name="Shape 5115"/>
                  <p:cNvSpPr/>
                  <p:nvPr/>
                </p:nvSpPr>
                <p:spPr>
                  <a:xfrm>
                    <a:off x="-1" y="0"/>
                    <a:ext cx="209176" cy="333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16" name="Shape 5116"/>
                  <p:cNvSpPr/>
                  <p:nvPr/>
                </p:nvSpPr>
                <p:spPr>
                  <a:xfrm>
                    <a:off x="174311" y="298386"/>
                    <a:ext cx="34864" cy="348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17" name="Shape 5117"/>
                  <p:cNvSpPr/>
                  <p:nvPr/>
                </p:nvSpPr>
                <p:spPr>
                  <a:xfrm>
                    <a:off x="-1" y="0"/>
                    <a:ext cx="209176" cy="333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21" name="Group 5121"/>
                <p:cNvGrpSpPr/>
                <p:nvPr/>
              </p:nvGrpSpPr>
              <p:grpSpPr>
                <a:xfrm>
                  <a:off x="16844" y="23476"/>
                  <a:ext cx="173170" cy="48319"/>
                  <a:chOff x="0" y="0"/>
                  <a:chExt cx="173168" cy="48318"/>
                </a:xfrm>
              </p:grpSpPr>
              <p:sp>
                <p:nvSpPr>
                  <p:cNvPr id="5119" name="Shape 5119"/>
                  <p:cNvSpPr/>
                  <p:nvPr/>
                </p:nvSpPr>
                <p:spPr>
                  <a:xfrm>
                    <a:off x="26742" y="13230"/>
                    <a:ext cx="146427" cy="2185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20" name="Shape 5120"/>
                  <p:cNvSpPr/>
                  <p:nvPr/>
                </p:nvSpPr>
                <p:spPr>
                  <a:xfrm>
                    <a:off x="-1" y="-1"/>
                    <a:ext cx="48319" cy="48320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136" name="Group 5136"/>
              <p:cNvGrpSpPr/>
              <p:nvPr/>
            </p:nvGrpSpPr>
            <p:grpSpPr>
              <a:xfrm>
                <a:off x="252346" y="177621"/>
                <a:ext cx="210475" cy="335323"/>
                <a:chOff x="0" y="0"/>
                <a:chExt cx="210473" cy="335321"/>
              </a:xfrm>
            </p:grpSpPr>
            <p:grpSp>
              <p:nvGrpSpPr>
                <p:cNvPr id="5126" name="Group 5126"/>
                <p:cNvGrpSpPr/>
                <p:nvPr/>
              </p:nvGrpSpPr>
              <p:grpSpPr>
                <a:xfrm>
                  <a:off x="0" y="0"/>
                  <a:ext cx="210475" cy="335322"/>
                  <a:chOff x="0" y="0"/>
                  <a:chExt cx="210474" cy="335321"/>
                </a:xfrm>
              </p:grpSpPr>
              <p:sp>
                <p:nvSpPr>
                  <p:cNvPr id="5123" name="Shape 5123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24" name="Shape 5124"/>
                  <p:cNvSpPr/>
                  <p:nvPr/>
                </p:nvSpPr>
                <p:spPr>
                  <a:xfrm>
                    <a:off x="175394" y="300241"/>
                    <a:ext cx="35081" cy="350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25" name="Shape 5125"/>
                  <p:cNvSpPr/>
                  <p:nvPr/>
                </p:nvSpPr>
                <p:spPr>
                  <a:xfrm>
                    <a:off x="0" y="0"/>
                    <a:ext cx="210474" cy="3353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29" name="Group 5129"/>
                <p:cNvGrpSpPr/>
                <p:nvPr/>
              </p:nvGrpSpPr>
              <p:grpSpPr>
                <a:xfrm>
                  <a:off x="18114" y="19795"/>
                  <a:ext cx="174247" cy="48619"/>
                  <a:chOff x="0" y="0"/>
                  <a:chExt cx="174245" cy="48618"/>
                </a:xfrm>
              </p:grpSpPr>
              <p:sp>
                <p:nvSpPr>
                  <p:cNvPr id="5127" name="Shape 5127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28" name="Shape 5128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32" name="Group 5132"/>
                <p:cNvGrpSpPr/>
                <p:nvPr/>
              </p:nvGrpSpPr>
              <p:grpSpPr>
                <a:xfrm>
                  <a:off x="21259" y="92452"/>
                  <a:ext cx="174246" cy="48619"/>
                  <a:chOff x="0" y="0"/>
                  <a:chExt cx="174245" cy="48618"/>
                </a:xfrm>
              </p:grpSpPr>
              <p:sp>
                <p:nvSpPr>
                  <p:cNvPr id="5130" name="Shape 5130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31" name="Shape 5131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35" name="Group 5135"/>
                <p:cNvGrpSpPr/>
                <p:nvPr/>
              </p:nvGrpSpPr>
              <p:grpSpPr>
                <a:xfrm>
                  <a:off x="21968" y="162958"/>
                  <a:ext cx="174247" cy="48619"/>
                  <a:chOff x="0" y="0"/>
                  <a:chExt cx="174245" cy="48618"/>
                </a:xfrm>
              </p:grpSpPr>
              <p:sp>
                <p:nvSpPr>
                  <p:cNvPr id="5133" name="Shape 5133"/>
                  <p:cNvSpPr/>
                  <p:nvPr/>
                </p:nvSpPr>
                <p:spPr>
                  <a:xfrm>
                    <a:off x="26908" y="13312"/>
                    <a:ext cx="147338" cy="2199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34" name="Shape 5134"/>
                  <p:cNvSpPr/>
                  <p:nvPr/>
                </p:nvSpPr>
                <p:spPr>
                  <a:xfrm>
                    <a:off x="0" y="-1"/>
                    <a:ext cx="48619" cy="4862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153" name="Group 5153"/>
              <p:cNvGrpSpPr/>
              <p:nvPr/>
            </p:nvGrpSpPr>
            <p:grpSpPr>
              <a:xfrm>
                <a:off x="468826" y="974904"/>
                <a:ext cx="207565" cy="330655"/>
                <a:chOff x="0" y="0"/>
                <a:chExt cx="207564" cy="330654"/>
              </a:xfrm>
            </p:grpSpPr>
            <p:grpSp>
              <p:nvGrpSpPr>
                <p:cNvPr id="5140" name="Group 5140"/>
                <p:cNvGrpSpPr/>
                <p:nvPr/>
              </p:nvGrpSpPr>
              <p:grpSpPr>
                <a:xfrm>
                  <a:off x="-1" y="0"/>
                  <a:ext cx="207566" cy="330655"/>
                  <a:chOff x="0" y="0"/>
                  <a:chExt cx="207564" cy="330654"/>
                </a:xfrm>
              </p:grpSpPr>
              <p:sp>
                <p:nvSpPr>
                  <p:cNvPr id="5137" name="Shape 5137"/>
                  <p:cNvSpPr/>
                  <p:nvPr/>
                </p:nvSpPr>
                <p:spPr>
                  <a:xfrm>
                    <a:off x="-1" y="0"/>
                    <a:ext cx="207566" cy="3306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38" name="Shape 5138"/>
                  <p:cNvSpPr/>
                  <p:nvPr/>
                </p:nvSpPr>
                <p:spPr>
                  <a:xfrm>
                    <a:off x="172968" y="296059"/>
                    <a:ext cx="34596" cy="34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39" name="Shape 5139"/>
                  <p:cNvSpPr/>
                  <p:nvPr/>
                </p:nvSpPr>
                <p:spPr>
                  <a:xfrm>
                    <a:off x="-1" y="0"/>
                    <a:ext cx="207566" cy="3306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3" name="Group 5143"/>
                <p:cNvGrpSpPr/>
                <p:nvPr/>
              </p:nvGrpSpPr>
              <p:grpSpPr>
                <a:xfrm>
                  <a:off x="19591" y="17745"/>
                  <a:ext cx="171837" cy="47943"/>
                  <a:chOff x="0" y="0"/>
                  <a:chExt cx="171835" cy="47942"/>
                </a:xfrm>
              </p:grpSpPr>
              <p:sp>
                <p:nvSpPr>
                  <p:cNvPr id="5141" name="Shape 5141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42" name="Shape 5142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6" name="Group 5146"/>
                <p:cNvGrpSpPr/>
                <p:nvPr/>
              </p:nvGrpSpPr>
              <p:grpSpPr>
                <a:xfrm>
                  <a:off x="18028" y="84986"/>
                  <a:ext cx="171836" cy="47943"/>
                  <a:chOff x="0" y="0"/>
                  <a:chExt cx="171835" cy="47942"/>
                </a:xfrm>
              </p:grpSpPr>
              <p:sp>
                <p:nvSpPr>
                  <p:cNvPr id="5144" name="Shape 5144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45" name="Shape 5145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9" name="Group 5149"/>
                <p:cNvGrpSpPr/>
                <p:nvPr/>
              </p:nvGrpSpPr>
              <p:grpSpPr>
                <a:xfrm>
                  <a:off x="17864" y="152912"/>
                  <a:ext cx="171836" cy="47943"/>
                  <a:chOff x="0" y="0"/>
                  <a:chExt cx="171835" cy="47942"/>
                </a:xfrm>
              </p:grpSpPr>
              <p:sp>
                <p:nvSpPr>
                  <p:cNvPr id="5147" name="Shape 5147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48" name="Shape 5148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52" name="Group 5152"/>
                <p:cNvGrpSpPr/>
                <p:nvPr/>
              </p:nvGrpSpPr>
              <p:grpSpPr>
                <a:xfrm>
                  <a:off x="17864" y="218599"/>
                  <a:ext cx="171836" cy="47943"/>
                  <a:chOff x="0" y="0"/>
                  <a:chExt cx="171835" cy="47942"/>
                </a:xfrm>
              </p:grpSpPr>
              <p:sp>
                <p:nvSpPr>
                  <p:cNvPr id="5150" name="Shape 5150"/>
                  <p:cNvSpPr/>
                  <p:nvPr/>
                </p:nvSpPr>
                <p:spPr>
                  <a:xfrm>
                    <a:off x="26536" y="13127"/>
                    <a:ext cx="145300" cy="2168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51" name="Shape 5151"/>
                  <p:cNvSpPr/>
                  <p:nvPr/>
                </p:nvSpPr>
                <p:spPr>
                  <a:xfrm>
                    <a:off x="-1" y="-1"/>
                    <a:ext cx="47947" cy="47944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161" name="Group 5161"/>
              <p:cNvGrpSpPr/>
              <p:nvPr/>
            </p:nvGrpSpPr>
            <p:grpSpPr>
              <a:xfrm>
                <a:off x="700840" y="975522"/>
                <a:ext cx="207565" cy="330687"/>
                <a:chOff x="0" y="0"/>
                <a:chExt cx="207564" cy="330686"/>
              </a:xfrm>
            </p:grpSpPr>
            <p:grpSp>
              <p:nvGrpSpPr>
                <p:cNvPr id="5157" name="Group 5157"/>
                <p:cNvGrpSpPr/>
                <p:nvPr/>
              </p:nvGrpSpPr>
              <p:grpSpPr>
                <a:xfrm>
                  <a:off x="-1" y="-1"/>
                  <a:ext cx="207566" cy="330688"/>
                  <a:chOff x="0" y="0"/>
                  <a:chExt cx="207564" cy="330686"/>
                </a:xfrm>
              </p:grpSpPr>
              <p:sp>
                <p:nvSpPr>
                  <p:cNvPr id="5154" name="Shape 5154"/>
                  <p:cNvSpPr/>
                  <p:nvPr/>
                </p:nvSpPr>
                <p:spPr>
                  <a:xfrm>
                    <a:off x="-1" y="-1"/>
                    <a:ext cx="207566" cy="3306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55" name="Shape 5155"/>
                  <p:cNvSpPr/>
                  <p:nvPr/>
                </p:nvSpPr>
                <p:spPr>
                  <a:xfrm>
                    <a:off x="172968" y="296091"/>
                    <a:ext cx="34596" cy="345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56" name="Shape 5156"/>
                  <p:cNvSpPr/>
                  <p:nvPr/>
                </p:nvSpPr>
                <p:spPr>
                  <a:xfrm>
                    <a:off x="-1" y="-1"/>
                    <a:ext cx="207566" cy="3306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60" name="Group 5160"/>
                <p:cNvGrpSpPr/>
                <p:nvPr/>
              </p:nvGrpSpPr>
              <p:grpSpPr>
                <a:xfrm>
                  <a:off x="15114" y="19272"/>
                  <a:ext cx="171836" cy="47947"/>
                  <a:chOff x="0" y="0"/>
                  <a:chExt cx="171835" cy="47946"/>
                </a:xfrm>
              </p:grpSpPr>
              <p:sp>
                <p:nvSpPr>
                  <p:cNvPr id="5158" name="Shape 5158"/>
                  <p:cNvSpPr/>
                  <p:nvPr/>
                </p:nvSpPr>
                <p:spPr>
                  <a:xfrm>
                    <a:off x="26536" y="13128"/>
                    <a:ext cx="145300" cy="2169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59" name="Shape 5159"/>
                  <p:cNvSpPr/>
                  <p:nvPr/>
                </p:nvSpPr>
                <p:spPr>
                  <a:xfrm>
                    <a:off x="-1" y="-1"/>
                    <a:ext cx="47947" cy="47948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8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5233" name="Group 5233"/>
            <p:cNvGrpSpPr/>
            <p:nvPr/>
          </p:nvGrpSpPr>
          <p:grpSpPr>
            <a:xfrm>
              <a:off x="0" y="32161"/>
              <a:ext cx="791013" cy="1475072"/>
              <a:chOff x="0" y="0"/>
              <a:chExt cx="791011" cy="1475070"/>
            </a:xfrm>
          </p:grpSpPr>
          <p:grpSp>
            <p:nvGrpSpPr>
              <p:cNvPr id="5179" name="Group 5179"/>
              <p:cNvGrpSpPr/>
              <p:nvPr/>
            </p:nvGrpSpPr>
            <p:grpSpPr>
              <a:xfrm>
                <a:off x="445149" y="279098"/>
                <a:ext cx="345863" cy="551018"/>
                <a:chOff x="0" y="0"/>
                <a:chExt cx="345862" cy="551016"/>
              </a:xfrm>
            </p:grpSpPr>
            <p:grpSp>
              <p:nvGrpSpPr>
                <p:cNvPr id="5166" name="Group 5166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5163" name="Shape 5163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64" name="Shape 5164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65" name="Shape 5165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69" name="Group 5169"/>
                <p:cNvGrpSpPr/>
                <p:nvPr/>
              </p:nvGrpSpPr>
              <p:grpSpPr>
                <a:xfrm>
                  <a:off x="25884" y="3104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167" name="Shape 5167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68" name="Shape 5168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72" name="Group 5172"/>
                <p:cNvGrpSpPr/>
                <p:nvPr/>
              </p:nvGrpSpPr>
              <p:grpSpPr>
                <a:xfrm>
                  <a:off x="25884" y="16650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170" name="Shape 5170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71" name="Shape 5171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75" name="Group 5175"/>
                <p:cNvGrpSpPr/>
                <p:nvPr/>
              </p:nvGrpSpPr>
              <p:grpSpPr>
                <a:xfrm>
                  <a:off x="25884" y="301970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173" name="Shape 5173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74" name="Shape 5174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78" name="Group 5178"/>
                <p:cNvGrpSpPr/>
                <p:nvPr/>
              </p:nvGrpSpPr>
              <p:grpSpPr>
                <a:xfrm>
                  <a:off x="25884" y="437431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176" name="Shape 5176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77" name="Shape 5177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196" name="Group 5196"/>
              <p:cNvGrpSpPr/>
              <p:nvPr/>
            </p:nvGrpSpPr>
            <p:grpSpPr>
              <a:xfrm>
                <a:off x="445149" y="924053"/>
                <a:ext cx="345863" cy="551018"/>
                <a:chOff x="0" y="0"/>
                <a:chExt cx="345862" cy="551016"/>
              </a:xfrm>
            </p:grpSpPr>
            <p:grpSp>
              <p:nvGrpSpPr>
                <p:cNvPr id="5183" name="Group 5183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5180" name="Shape 5180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81" name="Shape 5181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82" name="Shape 5182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86" name="Group 5186"/>
                <p:cNvGrpSpPr/>
                <p:nvPr/>
              </p:nvGrpSpPr>
              <p:grpSpPr>
                <a:xfrm>
                  <a:off x="25884" y="31605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184" name="Shape 5184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85" name="Shape 5185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89" name="Group 5189"/>
                <p:cNvGrpSpPr/>
                <p:nvPr/>
              </p:nvGrpSpPr>
              <p:grpSpPr>
                <a:xfrm>
                  <a:off x="25884" y="167066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187" name="Shape 5187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88" name="Shape 5188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92" name="Group 5192"/>
                <p:cNvGrpSpPr/>
                <p:nvPr/>
              </p:nvGrpSpPr>
              <p:grpSpPr>
                <a:xfrm>
                  <a:off x="25884" y="30252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190" name="Shape 5190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91" name="Shape 5191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95" name="Group 5195"/>
                <p:cNvGrpSpPr/>
                <p:nvPr/>
              </p:nvGrpSpPr>
              <p:grpSpPr>
                <a:xfrm>
                  <a:off x="25884" y="43798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193" name="Shape 5193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3580F"/>
                      </a:gs>
                      <a:gs pos="80000">
                        <a:srgbClr val="FF7416"/>
                      </a:gs>
                      <a:gs pos="100000">
                        <a:srgbClr val="FF7517"/>
                      </a:gs>
                    </a:gsLst>
                    <a:lin ang="16200000" scaled="0"/>
                  </a:gradFill>
                  <a:ln w="9525" cap="flat">
                    <a:solidFill>
                      <a:srgbClr val="EC792B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94" name="Shape 5194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213" name="Group 5213"/>
              <p:cNvGrpSpPr/>
              <p:nvPr/>
            </p:nvGrpSpPr>
            <p:grpSpPr>
              <a:xfrm>
                <a:off x="0" y="921342"/>
                <a:ext cx="345863" cy="551018"/>
                <a:chOff x="0" y="0"/>
                <a:chExt cx="345862" cy="551016"/>
              </a:xfrm>
            </p:grpSpPr>
            <p:grpSp>
              <p:nvGrpSpPr>
                <p:cNvPr id="5200" name="Group 5200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5197" name="Shape 5197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98" name="Shape 5198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99" name="Shape 5199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03" name="Group 5203"/>
                <p:cNvGrpSpPr/>
                <p:nvPr/>
              </p:nvGrpSpPr>
              <p:grpSpPr>
                <a:xfrm>
                  <a:off x="25884" y="3104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201" name="Shape 5201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02" name="Shape 5202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06" name="Group 5206"/>
                <p:cNvGrpSpPr/>
                <p:nvPr/>
              </p:nvGrpSpPr>
              <p:grpSpPr>
                <a:xfrm>
                  <a:off x="25884" y="16650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204" name="Shape 5204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05" name="Shape 5205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09" name="Group 5209"/>
                <p:cNvGrpSpPr/>
                <p:nvPr/>
              </p:nvGrpSpPr>
              <p:grpSpPr>
                <a:xfrm>
                  <a:off x="25884" y="301970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207" name="Shape 5207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08" name="Shape 5208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2" name="Group 5212"/>
                <p:cNvGrpSpPr/>
                <p:nvPr/>
              </p:nvGrpSpPr>
              <p:grpSpPr>
                <a:xfrm>
                  <a:off x="25884" y="437431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210" name="Shape 5210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11" name="Shape 5211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230" name="Group 5230"/>
              <p:cNvGrpSpPr/>
              <p:nvPr/>
            </p:nvGrpSpPr>
            <p:grpSpPr>
              <a:xfrm>
                <a:off x="0" y="279098"/>
                <a:ext cx="345863" cy="551018"/>
                <a:chOff x="0" y="0"/>
                <a:chExt cx="345862" cy="551016"/>
              </a:xfrm>
            </p:grpSpPr>
            <p:grpSp>
              <p:nvGrpSpPr>
                <p:cNvPr id="5217" name="Group 5217"/>
                <p:cNvGrpSpPr/>
                <p:nvPr/>
              </p:nvGrpSpPr>
              <p:grpSpPr>
                <a:xfrm>
                  <a:off x="-1" y="0"/>
                  <a:ext cx="345864" cy="551018"/>
                  <a:chOff x="0" y="0"/>
                  <a:chExt cx="345862" cy="551017"/>
                </a:xfrm>
              </p:grpSpPr>
              <p:sp>
                <p:nvSpPr>
                  <p:cNvPr id="5214" name="Shape 5214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AFD2FF"/>
                      </a:gs>
                      <a:gs pos="35000">
                        <a:srgbClr val="C6DEFF"/>
                      </a:gs>
                      <a:gs pos="100000">
                        <a:srgbClr val="E9F2FF"/>
                      </a:gs>
                    </a:gsLst>
                    <a:lin ang="16200000" scaled="0"/>
                  </a:gradFill>
                  <a:ln w="12700" cap="flat">
                    <a:noFill/>
                    <a:miter lim="400000"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15" name="Shape 5215"/>
                  <p:cNvSpPr/>
                  <p:nvPr/>
                </p:nvSpPr>
                <p:spPr>
                  <a:xfrm>
                    <a:off x="288217" y="493372"/>
                    <a:ext cx="57646" cy="57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4320" y="432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16" name="Shape 5216"/>
                  <p:cNvSpPr/>
                  <p:nvPr/>
                </p:nvSpPr>
                <p:spPr>
                  <a:xfrm>
                    <a:off x="-1" y="0"/>
                    <a:ext cx="345864" cy="551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000" y="21600"/>
                        </a:moveTo>
                        <a:lnTo>
                          <a:pt x="18720" y="19792"/>
                        </a:lnTo>
                        <a:lnTo>
                          <a:pt x="21600" y="19340"/>
                        </a:lnTo>
                        <a:lnTo>
                          <a:pt x="180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lnTo>
                          <a:pt x="21600" y="1934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5698D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20" name="Group 5220"/>
                <p:cNvGrpSpPr/>
                <p:nvPr/>
              </p:nvGrpSpPr>
              <p:grpSpPr>
                <a:xfrm>
                  <a:off x="25884" y="31605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218" name="Shape 5218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19" name="Shape 5219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23" name="Group 5223"/>
                <p:cNvGrpSpPr/>
                <p:nvPr/>
              </p:nvGrpSpPr>
              <p:grpSpPr>
                <a:xfrm>
                  <a:off x="25884" y="167066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221" name="Shape 5221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22" name="Shape 5222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26" name="Group 5226"/>
                <p:cNvGrpSpPr/>
                <p:nvPr/>
              </p:nvGrpSpPr>
              <p:grpSpPr>
                <a:xfrm>
                  <a:off x="25884" y="302527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224" name="Shape 5224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25" name="Shape 5225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29" name="Group 5229"/>
                <p:cNvGrpSpPr/>
                <p:nvPr/>
              </p:nvGrpSpPr>
              <p:grpSpPr>
                <a:xfrm>
                  <a:off x="25884" y="437988"/>
                  <a:ext cx="286329" cy="79893"/>
                  <a:chOff x="0" y="0"/>
                  <a:chExt cx="286328" cy="79891"/>
                </a:xfrm>
              </p:grpSpPr>
              <p:sp>
                <p:nvSpPr>
                  <p:cNvPr id="5227" name="Shape 5227"/>
                  <p:cNvSpPr/>
                  <p:nvPr/>
                </p:nvSpPr>
                <p:spPr>
                  <a:xfrm>
                    <a:off x="44217" y="21875"/>
                    <a:ext cx="242112" cy="3614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24509E"/>
                      </a:gs>
                      <a:gs pos="80000">
                        <a:srgbClr val="2F69D0"/>
                      </a:gs>
                      <a:gs pos="100000">
                        <a:srgbClr val="2C69D4"/>
                      </a:gs>
                    </a:gsLst>
                    <a:lin ang="16200000" scaled="0"/>
                  </a:gradFill>
                  <a:ln w="9525" cap="flat">
                    <a:solidFill>
                      <a:srgbClr val="3F6EC3"/>
                    </a:solidFill>
                    <a:prstDash val="solid"/>
                    <a:round/>
                  </a:ln>
                  <a:effectLst>
                    <a:outerShdw blurRad="381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28" name="Shape 5228"/>
                  <p:cNvSpPr/>
                  <p:nvPr/>
                </p:nvSpPr>
                <p:spPr>
                  <a:xfrm>
                    <a:off x="0" y="0"/>
                    <a:ext cx="79893" cy="79892"/>
                  </a:xfrm>
                  <a:prstGeom prst="ellipse">
                    <a:avLst/>
                  </a:prstGeom>
                  <a:solidFill>
                    <a:srgbClr val="FF40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9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5231" name="Shape 5231"/>
              <p:cNvSpPr/>
              <p:nvPr/>
            </p:nvSpPr>
            <p:spPr>
              <a:xfrm>
                <a:off x="29482" y="6356"/>
                <a:ext cx="250852" cy="3268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 b="1">
                    <a:solidFill>
                      <a:srgbClr val="4472C4"/>
                    </a:solidFill>
                  </a:defRPr>
                </a:lvl1pPr>
              </a:lstStyle>
              <a:p>
                <a:r>
                  <a:t>R</a:t>
                </a:r>
              </a:p>
            </p:txBody>
          </p:sp>
          <p:sp>
            <p:nvSpPr>
              <p:cNvPr id="5232" name="Shape 5232"/>
              <p:cNvSpPr/>
              <p:nvPr/>
            </p:nvSpPr>
            <p:spPr>
              <a:xfrm>
                <a:off x="480388" y="0"/>
                <a:ext cx="236018" cy="3268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 b="1">
                    <a:solidFill>
                      <a:srgbClr val="ED7D31"/>
                    </a:solidFill>
                  </a:defRPr>
                </a:lvl1pPr>
              </a:lstStyle>
              <a:p>
                <a:r>
                  <a:t>S</a:t>
                </a:r>
              </a:p>
            </p:txBody>
          </p:sp>
        </p:grpSp>
        <p:grpSp>
          <p:nvGrpSpPr>
            <p:cNvPr id="5280" name="Group 5280"/>
            <p:cNvGrpSpPr/>
            <p:nvPr/>
          </p:nvGrpSpPr>
          <p:grpSpPr>
            <a:xfrm>
              <a:off x="1708716" y="1714"/>
              <a:ext cx="1511533" cy="1535967"/>
              <a:chOff x="0" y="0"/>
              <a:chExt cx="1511532" cy="1535966"/>
            </a:xfrm>
          </p:grpSpPr>
          <p:grpSp>
            <p:nvGrpSpPr>
              <p:cNvPr id="5237" name="Group 5237"/>
              <p:cNvGrpSpPr/>
              <p:nvPr/>
            </p:nvGrpSpPr>
            <p:grpSpPr>
              <a:xfrm>
                <a:off x="889943" y="-1"/>
                <a:ext cx="621590" cy="1535968"/>
                <a:chOff x="0" y="0"/>
                <a:chExt cx="621588" cy="1535966"/>
              </a:xfrm>
            </p:grpSpPr>
            <p:sp>
              <p:nvSpPr>
                <p:cNvPr id="5234" name="Shape 5234"/>
                <p:cNvSpPr/>
                <p:nvPr/>
              </p:nvSpPr>
              <p:spPr>
                <a:xfrm>
                  <a:off x="0" y="0"/>
                  <a:ext cx="621589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B-1 Buffers</a:t>
                  </a:r>
                </a:p>
              </p:txBody>
            </p:sp>
            <p:sp>
              <p:nvSpPr>
                <p:cNvPr id="5235" name="Shape 5235"/>
                <p:cNvSpPr/>
                <p:nvPr/>
              </p:nvSpPr>
              <p:spPr>
                <a:xfrm>
                  <a:off x="60064" y="176762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36" name="Shape 5236"/>
                <p:cNvSpPr/>
                <p:nvPr/>
              </p:nvSpPr>
              <p:spPr>
                <a:xfrm>
                  <a:off x="60064" y="908466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40" name="Group 5240"/>
              <p:cNvGrpSpPr/>
              <p:nvPr/>
            </p:nvGrpSpPr>
            <p:grpSpPr>
              <a:xfrm>
                <a:off x="-1" y="370166"/>
                <a:ext cx="476026" cy="795635"/>
                <a:chOff x="0" y="0"/>
                <a:chExt cx="476024" cy="795634"/>
              </a:xfrm>
            </p:grpSpPr>
            <p:sp>
              <p:nvSpPr>
                <p:cNvPr id="5238" name="Shape 5238"/>
                <p:cNvSpPr/>
                <p:nvPr/>
              </p:nvSpPr>
              <p:spPr>
                <a:xfrm>
                  <a:off x="11473" y="168134"/>
                  <a:ext cx="464552" cy="62750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39" name="Shape 5239"/>
                <p:cNvSpPr/>
                <p:nvPr/>
              </p:nvSpPr>
              <p:spPr>
                <a:xfrm>
                  <a:off x="0" y="0"/>
                  <a:ext cx="461671" cy="2155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8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1 Buffer</a:t>
                  </a:r>
                </a:p>
              </p:txBody>
            </p:sp>
          </p:grpSp>
          <p:grpSp>
            <p:nvGrpSpPr>
              <p:cNvPr id="5244" name="Group 5244"/>
              <p:cNvGrpSpPr/>
              <p:nvPr/>
            </p:nvGrpSpPr>
            <p:grpSpPr>
              <a:xfrm>
                <a:off x="81579" y="595603"/>
                <a:ext cx="318385" cy="507243"/>
                <a:chOff x="0" y="0"/>
                <a:chExt cx="318384" cy="507242"/>
              </a:xfrm>
            </p:grpSpPr>
            <p:sp>
              <p:nvSpPr>
                <p:cNvPr id="5241" name="Shape 5241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42" name="Shape 5242"/>
                <p:cNvSpPr/>
                <p:nvPr/>
              </p:nvSpPr>
              <p:spPr>
                <a:xfrm>
                  <a:off x="265319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43" name="Shape 5243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48" name="Group 5248"/>
              <p:cNvGrpSpPr/>
              <p:nvPr/>
            </p:nvGrpSpPr>
            <p:grpSpPr>
              <a:xfrm>
                <a:off x="1026414" y="224698"/>
                <a:ext cx="318385" cy="507243"/>
                <a:chOff x="0" y="0"/>
                <a:chExt cx="318384" cy="507242"/>
              </a:xfrm>
            </p:grpSpPr>
            <p:sp>
              <p:nvSpPr>
                <p:cNvPr id="5245" name="Shape 5245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46" name="Shape 5246"/>
                <p:cNvSpPr/>
                <p:nvPr/>
              </p:nvSpPr>
              <p:spPr>
                <a:xfrm>
                  <a:off x="265319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47" name="Shape 5247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52" name="Group 5252"/>
              <p:cNvGrpSpPr/>
              <p:nvPr/>
            </p:nvGrpSpPr>
            <p:grpSpPr>
              <a:xfrm>
                <a:off x="1026414" y="970479"/>
                <a:ext cx="318385" cy="507243"/>
                <a:chOff x="0" y="0"/>
                <a:chExt cx="318384" cy="507242"/>
              </a:xfrm>
            </p:grpSpPr>
            <p:sp>
              <p:nvSpPr>
                <p:cNvPr id="5249" name="Shape 5249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FD2FF"/>
                    </a:gs>
                    <a:gs pos="35000">
                      <a:srgbClr val="C6DEFF"/>
                    </a:gs>
                    <a:gs pos="100000">
                      <a:srgbClr val="E9F2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50" name="Shape 5250"/>
                <p:cNvSpPr/>
                <p:nvPr/>
              </p:nvSpPr>
              <p:spPr>
                <a:xfrm>
                  <a:off x="265319" y="454177"/>
                  <a:ext cx="53066" cy="53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51" name="Shape 5251"/>
                <p:cNvSpPr/>
                <p:nvPr/>
              </p:nvSpPr>
              <p:spPr>
                <a:xfrm>
                  <a:off x="-1" y="-1"/>
                  <a:ext cx="318386" cy="507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600"/>
                      </a:moveTo>
                      <a:lnTo>
                        <a:pt x="18720" y="19792"/>
                      </a:lnTo>
                      <a:lnTo>
                        <a:pt x="21600" y="19340"/>
                      </a:lnTo>
                      <a:lnTo>
                        <a:pt x="180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9340"/>
                      </a:lnTo>
                    </a:path>
                  </a:pathLst>
                </a:custGeom>
                <a:noFill/>
                <a:ln w="9525" cap="flat">
                  <a:solidFill>
                    <a:srgbClr val="5698D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55" name="Group 5255"/>
              <p:cNvGrpSpPr/>
              <p:nvPr/>
            </p:nvGrpSpPr>
            <p:grpSpPr>
              <a:xfrm>
                <a:off x="1050493" y="247558"/>
                <a:ext cx="263581" cy="73545"/>
                <a:chOff x="0" y="0"/>
                <a:chExt cx="263580" cy="73543"/>
              </a:xfrm>
            </p:grpSpPr>
            <p:sp>
              <p:nvSpPr>
                <p:cNvPr id="5253" name="Shape 5253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54" name="Shape 5254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58" name="Group 5258"/>
              <p:cNvGrpSpPr/>
              <p:nvPr/>
            </p:nvGrpSpPr>
            <p:grpSpPr>
              <a:xfrm>
                <a:off x="1054068" y="996776"/>
                <a:ext cx="263581" cy="73545"/>
                <a:chOff x="0" y="0"/>
                <a:chExt cx="263580" cy="73543"/>
              </a:xfrm>
            </p:grpSpPr>
            <p:sp>
              <p:nvSpPr>
                <p:cNvPr id="5256" name="Shape 5256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57" name="Shape 5257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61" name="Group 5261"/>
              <p:cNvGrpSpPr/>
              <p:nvPr/>
            </p:nvGrpSpPr>
            <p:grpSpPr>
              <a:xfrm>
                <a:off x="1054068" y="1098168"/>
                <a:ext cx="263581" cy="73545"/>
                <a:chOff x="0" y="0"/>
                <a:chExt cx="263580" cy="73543"/>
              </a:xfrm>
            </p:grpSpPr>
            <p:sp>
              <p:nvSpPr>
                <p:cNvPr id="5259" name="Shape 5259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60" name="Shape 5260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64" name="Group 5264"/>
              <p:cNvGrpSpPr/>
              <p:nvPr/>
            </p:nvGrpSpPr>
            <p:grpSpPr>
              <a:xfrm>
                <a:off x="1050493" y="351761"/>
                <a:ext cx="263581" cy="73545"/>
                <a:chOff x="0" y="0"/>
                <a:chExt cx="263580" cy="73543"/>
              </a:xfrm>
            </p:grpSpPr>
            <p:sp>
              <p:nvSpPr>
                <p:cNvPr id="5262" name="Shape 5262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63" name="Shape 5263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67" name="Group 5267"/>
              <p:cNvGrpSpPr/>
              <p:nvPr/>
            </p:nvGrpSpPr>
            <p:grpSpPr>
              <a:xfrm>
                <a:off x="105407" y="624184"/>
                <a:ext cx="263582" cy="73545"/>
                <a:chOff x="0" y="0"/>
                <a:chExt cx="263580" cy="73543"/>
              </a:xfrm>
            </p:grpSpPr>
            <p:sp>
              <p:nvSpPr>
                <p:cNvPr id="5265" name="Shape 5265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66" name="Shape 5266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70" name="Group 5270"/>
              <p:cNvGrpSpPr/>
              <p:nvPr/>
            </p:nvGrpSpPr>
            <p:grpSpPr>
              <a:xfrm>
                <a:off x="105407" y="748884"/>
                <a:ext cx="263582" cy="73545"/>
                <a:chOff x="0" y="0"/>
                <a:chExt cx="263580" cy="73543"/>
              </a:xfrm>
            </p:grpSpPr>
            <p:sp>
              <p:nvSpPr>
                <p:cNvPr id="5268" name="Shape 5268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69" name="Shape 5269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40FF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73" name="Group 5273"/>
              <p:cNvGrpSpPr/>
              <p:nvPr/>
            </p:nvGrpSpPr>
            <p:grpSpPr>
              <a:xfrm>
                <a:off x="105407" y="873584"/>
                <a:ext cx="263582" cy="73545"/>
                <a:chOff x="0" y="0"/>
                <a:chExt cx="263580" cy="73543"/>
              </a:xfrm>
            </p:grpSpPr>
            <p:sp>
              <p:nvSpPr>
                <p:cNvPr id="5271" name="Shape 5271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72" name="Shape 5272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76" name="Group 5276"/>
              <p:cNvGrpSpPr/>
              <p:nvPr/>
            </p:nvGrpSpPr>
            <p:grpSpPr>
              <a:xfrm>
                <a:off x="105407" y="998284"/>
                <a:ext cx="263582" cy="73545"/>
                <a:chOff x="0" y="0"/>
                <a:chExt cx="263580" cy="73543"/>
              </a:xfrm>
            </p:grpSpPr>
            <p:sp>
              <p:nvSpPr>
                <p:cNvPr id="5274" name="Shape 5274"/>
                <p:cNvSpPr/>
                <p:nvPr/>
              </p:nvSpPr>
              <p:spPr>
                <a:xfrm>
                  <a:off x="40704" y="20137"/>
                  <a:ext cx="222877" cy="3327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75" name="Shape 5275"/>
                <p:cNvSpPr/>
                <p:nvPr/>
              </p:nvSpPr>
              <p:spPr>
                <a:xfrm>
                  <a:off x="-1" y="0"/>
                  <a:ext cx="73546" cy="73544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79" name="Group 5279"/>
              <p:cNvGrpSpPr/>
              <p:nvPr/>
            </p:nvGrpSpPr>
            <p:grpSpPr>
              <a:xfrm>
                <a:off x="537568" y="758654"/>
                <a:ext cx="349734" cy="202985"/>
                <a:chOff x="0" y="0"/>
                <a:chExt cx="349732" cy="202984"/>
              </a:xfrm>
            </p:grpSpPr>
            <p:sp>
              <p:nvSpPr>
                <p:cNvPr id="5277" name="Shape 5277"/>
                <p:cNvSpPr/>
                <p:nvPr/>
              </p:nvSpPr>
              <p:spPr>
                <a:xfrm>
                  <a:off x="8933" y="0"/>
                  <a:ext cx="340800" cy="20298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80000">
                      <a:srgbClr val="000000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6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78" name="Shape 5278"/>
                <p:cNvSpPr/>
                <p:nvPr/>
              </p:nvSpPr>
              <p:spPr>
                <a:xfrm>
                  <a:off x="-1" y="19895"/>
                  <a:ext cx="251144" cy="1658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5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Hash</a:t>
                  </a:r>
                </a:p>
              </p:txBody>
            </p:sp>
          </p:grpSp>
        </p:grpSp>
        <p:grpSp>
          <p:nvGrpSpPr>
            <p:cNvPr id="5283" name="Group 5283"/>
            <p:cNvGrpSpPr/>
            <p:nvPr/>
          </p:nvGrpSpPr>
          <p:grpSpPr>
            <a:xfrm>
              <a:off x="880869" y="472412"/>
              <a:ext cx="748290" cy="594571"/>
              <a:chOff x="0" y="0"/>
              <a:chExt cx="748288" cy="594570"/>
            </a:xfrm>
          </p:grpSpPr>
          <p:sp>
            <p:nvSpPr>
              <p:cNvPr id="5281" name="Shape 5281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82" name="Shape 5282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5286" name="Group 5286"/>
            <p:cNvGrpSpPr/>
            <p:nvPr/>
          </p:nvGrpSpPr>
          <p:grpSpPr>
            <a:xfrm>
              <a:off x="3379049" y="472412"/>
              <a:ext cx="748290" cy="594571"/>
              <a:chOff x="0" y="0"/>
              <a:chExt cx="748288" cy="594570"/>
            </a:xfrm>
          </p:grpSpPr>
          <p:sp>
            <p:nvSpPr>
              <p:cNvPr id="5284" name="Shape 5284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85" name="Shape 5285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Write</a:t>
                </a:r>
              </a:p>
            </p:txBody>
          </p:sp>
        </p:grpSp>
        <p:grpSp>
          <p:nvGrpSpPr>
            <p:cNvPr id="5289" name="Group 5289"/>
            <p:cNvGrpSpPr/>
            <p:nvPr/>
          </p:nvGrpSpPr>
          <p:grpSpPr>
            <a:xfrm>
              <a:off x="5228628" y="472412"/>
              <a:ext cx="748290" cy="594571"/>
              <a:chOff x="0" y="0"/>
              <a:chExt cx="748288" cy="594570"/>
            </a:xfrm>
          </p:grpSpPr>
          <p:sp>
            <p:nvSpPr>
              <p:cNvPr id="5287" name="Shape 5287"/>
              <p:cNvSpPr/>
              <p:nvPr/>
            </p:nvSpPr>
            <p:spPr>
              <a:xfrm>
                <a:off x="0" y="0"/>
                <a:ext cx="748289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88" name="Shape 5288"/>
              <p:cNvSpPr/>
              <p:nvPr/>
            </p:nvSpPr>
            <p:spPr>
              <a:xfrm>
                <a:off x="-1" y="148642"/>
                <a:ext cx="599648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Read</a:t>
                </a:r>
              </a:p>
            </p:txBody>
          </p:sp>
        </p:grpSp>
        <p:grpSp>
          <p:nvGrpSpPr>
            <p:cNvPr id="5292" name="Group 5292"/>
            <p:cNvGrpSpPr/>
            <p:nvPr/>
          </p:nvGrpSpPr>
          <p:grpSpPr>
            <a:xfrm>
              <a:off x="7811320" y="472412"/>
              <a:ext cx="444119" cy="594571"/>
              <a:chOff x="0" y="0"/>
              <a:chExt cx="444117" cy="594570"/>
            </a:xfrm>
          </p:grpSpPr>
          <p:sp>
            <p:nvSpPr>
              <p:cNvPr id="5290" name="Shape 5290"/>
              <p:cNvSpPr/>
              <p:nvPr/>
            </p:nvSpPr>
            <p:spPr>
              <a:xfrm>
                <a:off x="0" y="0"/>
                <a:ext cx="444118" cy="59457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gradFill flip="none" rotWithShape="1">
                <a:gsLst>
                  <a:gs pos="0">
                    <a:srgbClr val="9A2F2C"/>
                  </a:gs>
                  <a:gs pos="80000">
                    <a:srgbClr val="CA3E3A"/>
                  </a:gs>
                  <a:gs pos="100000">
                    <a:srgbClr val="CE3B37"/>
                  </a:gs>
                </a:gsLst>
                <a:lin ang="16200000" scaled="0"/>
              </a:gradFill>
              <a:ln w="9525" cap="flat">
                <a:solidFill>
                  <a:srgbClr val="BE4B48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91" name="Shape 5291"/>
              <p:cNvSpPr/>
              <p:nvPr/>
            </p:nvSpPr>
            <p:spPr>
              <a:xfrm>
                <a:off x="-1" y="148642"/>
                <a:ext cx="333090" cy="264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t>?</a:t>
                </a:r>
              </a:p>
            </p:txBody>
          </p:sp>
        </p:grpSp>
      </p:grpSp>
      <p:sp>
        <p:nvSpPr>
          <p:cNvPr id="5294" name="Shape 5294"/>
          <p:cNvSpPr/>
          <p:nvPr/>
        </p:nvSpPr>
        <p:spPr>
          <a:xfrm rot="5400000">
            <a:off x="2772103" y="770261"/>
            <a:ext cx="163257" cy="4644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28"/>
                  <a:pt x="10800" y="63"/>
                </a:cubicBezTo>
                <a:lnTo>
                  <a:pt x="10800" y="10737"/>
                </a:lnTo>
                <a:cubicBezTo>
                  <a:pt x="10800" y="10772"/>
                  <a:pt x="15635" y="10800"/>
                  <a:pt x="21600" y="10800"/>
                </a:cubicBezTo>
                <a:cubicBezTo>
                  <a:pt x="15635" y="10800"/>
                  <a:pt x="10800" y="10828"/>
                  <a:pt x="10800" y="10863"/>
                </a:cubicBezTo>
                <a:lnTo>
                  <a:pt x="10800" y="21537"/>
                </a:lnTo>
                <a:cubicBezTo>
                  <a:pt x="10800" y="21572"/>
                  <a:pt x="5965" y="216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95" name="Shape 5295"/>
          <p:cNvSpPr/>
          <p:nvPr/>
        </p:nvSpPr>
        <p:spPr>
          <a:xfrm rot="5400000">
            <a:off x="6899876" y="1345994"/>
            <a:ext cx="163257" cy="3497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38"/>
                  <a:pt x="10800" y="84"/>
                </a:cubicBezTo>
                <a:lnTo>
                  <a:pt x="10800" y="10716"/>
                </a:lnTo>
                <a:cubicBezTo>
                  <a:pt x="10800" y="10762"/>
                  <a:pt x="15635" y="10800"/>
                  <a:pt x="21600" y="10800"/>
                </a:cubicBezTo>
                <a:cubicBezTo>
                  <a:pt x="15635" y="10800"/>
                  <a:pt x="10800" y="10838"/>
                  <a:pt x="10800" y="10884"/>
                </a:cubicBezTo>
                <a:lnTo>
                  <a:pt x="10800" y="21516"/>
                </a:lnTo>
                <a:cubicBezTo>
                  <a:pt x="10800" y="21562"/>
                  <a:pt x="5965" y="21600"/>
                  <a:pt x="0" y="21600"/>
                </a:cubicBezTo>
              </a:path>
            </a:pathLst>
          </a:custGeom>
          <a:ln w="381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96" name="Shape 5296"/>
          <p:cNvSpPr/>
          <p:nvPr/>
        </p:nvSpPr>
        <p:spPr>
          <a:xfrm>
            <a:off x="5573653" y="236888"/>
            <a:ext cx="3460511" cy="7307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]=1000,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=100, 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100,000</a:t>
            </a:r>
            <a:endParaRPr>
              <a:solidFill>
                <a:srgbClr val="CF0E30"/>
              </a:solidFill>
            </a:endParaRPr>
          </a:p>
          <a:p>
            <a:pPr lvl="1" indent="11113">
              <a:defRPr sz="18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F79646"/>
                </a:solidFill>
              </a:rPr>
              <a:t>S</a:t>
            </a:r>
            <a:r>
              <a:t>]=500, p</a:t>
            </a:r>
            <a:r>
              <a:rPr baseline="-25000">
                <a:solidFill>
                  <a:srgbClr val="F79646"/>
                </a:solidFill>
              </a:rPr>
              <a:t>S</a:t>
            </a:r>
            <a:r>
              <a:t>=80, |</a:t>
            </a:r>
            <a:r>
              <a:rPr>
                <a:solidFill>
                  <a:srgbClr val="F79646"/>
                </a:solidFill>
              </a:rPr>
              <a:t>S</a:t>
            </a:r>
            <a:r>
              <a:t>| = 40,000</a:t>
            </a:r>
          </a:p>
        </p:txBody>
      </p:sp>
      <p:grpSp>
        <p:nvGrpSpPr>
          <p:cNvPr id="5310" name="Group 5310"/>
          <p:cNvGrpSpPr/>
          <p:nvPr/>
        </p:nvGrpSpPr>
        <p:grpSpPr>
          <a:xfrm>
            <a:off x="5517774" y="3688038"/>
            <a:ext cx="3434843" cy="2751329"/>
            <a:chOff x="0" y="0"/>
            <a:chExt cx="3434842" cy="2751328"/>
          </a:xfrm>
        </p:grpSpPr>
        <p:sp>
          <p:nvSpPr>
            <p:cNvPr id="5297" name="Shape 5297"/>
            <p:cNvSpPr/>
            <p:nvPr/>
          </p:nvSpPr>
          <p:spPr>
            <a:xfrm>
              <a:off x="0" y="0"/>
              <a:ext cx="1323645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</a:defRPr>
              </a:lvl1pPr>
            </a:lstStyle>
            <a:p>
              <a:r>
                <a:t># passes</a:t>
              </a:r>
            </a:p>
          </p:txBody>
        </p:sp>
        <p:grpSp>
          <p:nvGrpSpPr>
            <p:cNvPr id="5309" name="Group 5309"/>
            <p:cNvGrpSpPr/>
            <p:nvPr/>
          </p:nvGrpSpPr>
          <p:grpSpPr>
            <a:xfrm>
              <a:off x="265112" y="434975"/>
              <a:ext cx="3169731" cy="2316354"/>
              <a:chOff x="0" y="0"/>
              <a:chExt cx="3169729" cy="2316353"/>
            </a:xfrm>
          </p:grpSpPr>
          <p:sp>
            <p:nvSpPr>
              <p:cNvPr id="5298" name="Shape 5298"/>
              <p:cNvSpPr/>
              <p:nvPr/>
            </p:nvSpPr>
            <p:spPr>
              <a:xfrm flipH="1">
                <a:off x="407986" y="0"/>
                <a:ext cx="1" cy="1825625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299" name="Shape 5299"/>
              <p:cNvSpPr/>
              <p:nvPr/>
            </p:nvSpPr>
            <p:spPr>
              <a:xfrm>
                <a:off x="407987" y="1825625"/>
                <a:ext cx="2200276" cy="0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00" name="Shape 5300"/>
              <p:cNvSpPr/>
              <p:nvPr/>
            </p:nvSpPr>
            <p:spPr>
              <a:xfrm>
                <a:off x="2687637" y="1590675"/>
                <a:ext cx="482093" cy="4524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  <a:r>
                  <a:t>[</a:t>
                </a:r>
                <a:r>
                  <a:rPr b="1">
                    <a:solidFill>
                      <a:srgbClr val="8064A2"/>
                    </a:solidFill>
                  </a:rPr>
                  <a:t>R</a:t>
                </a:r>
                <a:r>
                  <a:t>]</a:t>
                </a:r>
              </a:p>
            </p:txBody>
          </p:sp>
          <p:sp>
            <p:nvSpPr>
              <p:cNvPr id="5301" name="Shape 5301"/>
              <p:cNvSpPr/>
              <p:nvPr/>
            </p:nvSpPr>
            <p:spPr>
              <a:xfrm>
                <a:off x="604837" y="1927225"/>
                <a:ext cx="278131" cy="3891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5302" name="Shape 5302"/>
              <p:cNvSpPr/>
              <p:nvPr/>
            </p:nvSpPr>
            <p:spPr>
              <a:xfrm>
                <a:off x="1890712" y="1919288"/>
                <a:ext cx="372280" cy="3891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2000">
                    <a:solidFill>
                      <a:srgbClr val="000000"/>
                    </a:solidFill>
                  </a:defRPr>
                </a:pPr>
                <a:r>
                  <a:t>B</a:t>
                </a:r>
                <a:r>
                  <a:rPr baseline="30000"/>
                  <a:t>2</a:t>
                </a:r>
              </a:p>
            </p:txBody>
          </p:sp>
          <p:sp>
            <p:nvSpPr>
              <p:cNvPr id="5303" name="Shape 5303"/>
              <p:cNvSpPr/>
              <p:nvPr/>
            </p:nvSpPr>
            <p:spPr>
              <a:xfrm flipH="1">
                <a:off x="776286" y="1716088"/>
                <a:ext cx="1590" cy="193676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04" name="Shape 5304"/>
              <p:cNvSpPr/>
              <p:nvPr/>
            </p:nvSpPr>
            <p:spPr>
              <a:xfrm flipH="1">
                <a:off x="2095500" y="1724024"/>
                <a:ext cx="1588" cy="19367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05" name="Shape 5305"/>
              <p:cNvSpPr/>
              <p:nvPr/>
            </p:nvSpPr>
            <p:spPr>
              <a:xfrm>
                <a:off x="312737" y="1103313"/>
                <a:ext cx="201614" cy="1588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06" name="Shape 5306"/>
              <p:cNvSpPr/>
              <p:nvPr/>
            </p:nvSpPr>
            <p:spPr>
              <a:xfrm flipV="1">
                <a:off x="306387" y="334142"/>
                <a:ext cx="207963" cy="717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07" name="Shape 5307"/>
              <p:cNvSpPr/>
              <p:nvPr/>
            </p:nvSpPr>
            <p:spPr>
              <a:xfrm>
                <a:off x="6350" y="884237"/>
                <a:ext cx="245364" cy="389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308" name="Shape 5308"/>
              <p:cNvSpPr/>
              <p:nvPr/>
            </p:nvSpPr>
            <p:spPr>
              <a:xfrm>
                <a:off x="0" y="119062"/>
                <a:ext cx="245364" cy="389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</p:grpSp>
      </p:grpSp>
      <p:grpSp>
        <p:nvGrpSpPr>
          <p:cNvPr id="5313" name="Group 5313"/>
          <p:cNvGrpSpPr/>
          <p:nvPr/>
        </p:nvGrpSpPr>
        <p:grpSpPr>
          <a:xfrm>
            <a:off x="6595688" y="4411912"/>
            <a:ext cx="1325563" cy="112715"/>
            <a:chOff x="0" y="0"/>
            <a:chExt cx="1325561" cy="112714"/>
          </a:xfrm>
        </p:grpSpPr>
        <p:sp>
          <p:nvSpPr>
            <p:cNvPr id="5311" name="Shape 5311"/>
            <p:cNvSpPr/>
            <p:nvPr/>
          </p:nvSpPr>
          <p:spPr>
            <a:xfrm>
              <a:off x="1212850" y="-1"/>
              <a:ext cx="112713" cy="112716"/>
            </a:xfrm>
            <a:prstGeom prst="ellipse">
              <a:avLst/>
            </a:prstGeom>
            <a:solidFill>
              <a:srgbClr val="FF3300"/>
            </a:solidFill>
            <a:ln w="12700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12" name="Shape 5312"/>
            <p:cNvSpPr/>
            <p:nvPr/>
          </p:nvSpPr>
          <p:spPr>
            <a:xfrm flipH="1" flipV="1">
              <a:off x="0" y="55589"/>
              <a:ext cx="1236663" cy="15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20" name="Group 5320"/>
          <p:cNvGrpSpPr/>
          <p:nvPr/>
        </p:nvGrpSpPr>
        <p:grpSpPr>
          <a:xfrm>
            <a:off x="4512888" y="3695977"/>
            <a:ext cx="859460" cy="2260601"/>
            <a:chOff x="0" y="0"/>
            <a:chExt cx="859459" cy="2260600"/>
          </a:xfrm>
        </p:grpSpPr>
        <p:sp>
          <p:nvSpPr>
            <p:cNvPr id="5314" name="Shape 5314"/>
            <p:cNvSpPr/>
            <p:nvPr/>
          </p:nvSpPr>
          <p:spPr>
            <a:xfrm flipH="1">
              <a:off x="641349" y="434975"/>
              <a:ext cx="1" cy="182562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15" name="Shape 5315"/>
            <p:cNvSpPr/>
            <p:nvPr/>
          </p:nvSpPr>
          <p:spPr>
            <a:xfrm>
              <a:off x="168275" y="0"/>
              <a:ext cx="691185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</a:defRPr>
              </a:lvl1pPr>
            </a:lstStyle>
            <a:p>
              <a:r>
                <a:t>cost</a:t>
              </a:r>
            </a:p>
          </p:txBody>
        </p:sp>
        <p:sp>
          <p:nvSpPr>
            <p:cNvPr id="5316" name="Shape 5316"/>
            <p:cNvSpPr/>
            <p:nvPr/>
          </p:nvSpPr>
          <p:spPr>
            <a:xfrm>
              <a:off x="546100" y="1538287"/>
              <a:ext cx="201613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17" name="Shape 5317"/>
            <p:cNvSpPr/>
            <p:nvPr/>
          </p:nvSpPr>
          <p:spPr>
            <a:xfrm>
              <a:off x="539750" y="776287"/>
              <a:ext cx="201613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18" name="Shape 5318"/>
            <p:cNvSpPr/>
            <p:nvPr/>
          </p:nvSpPr>
          <p:spPr>
            <a:xfrm>
              <a:off x="6349" y="1319212"/>
              <a:ext cx="363831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000000"/>
                  </a:solidFill>
                </a:defRPr>
              </a:lvl1pPr>
            </a:lstStyle>
            <a:p>
              <a:r>
                <a:t>  N</a:t>
              </a:r>
            </a:p>
          </p:txBody>
        </p:sp>
        <p:sp>
          <p:nvSpPr>
            <p:cNvPr id="5319" name="Shape 5319"/>
            <p:cNvSpPr/>
            <p:nvPr/>
          </p:nvSpPr>
          <p:spPr>
            <a:xfrm>
              <a:off x="0" y="554037"/>
              <a:ext cx="363830" cy="3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000000"/>
                  </a:solidFill>
                </a:defRPr>
              </a:lvl1pPr>
            </a:lstStyle>
            <a:p>
              <a:r>
                <a:t>3N</a:t>
              </a:r>
            </a:p>
          </p:txBody>
        </p:sp>
      </p:grpSp>
      <p:grpSp>
        <p:nvGrpSpPr>
          <p:cNvPr id="5323" name="Group 5323"/>
          <p:cNvGrpSpPr/>
          <p:nvPr/>
        </p:nvGrpSpPr>
        <p:grpSpPr>
          <a:xfrm>
            <a:off x="6196429" y="5169734"/>
            <a:ext cx="422504" cy="112715"/>
            <a:chOff x="0" y="0"/>
            <a:chExt cx="422503" cy="112714"/>
          </a:xfrm>
        </p:grpSpPr>
        <p:sp>
          <p:nvSpPr>
            <p:cNvPr id="5321" name="Shape 5321"/>
            <p:cNvSpPr/>
            <p:nvPr/>
          </p:nvSpPr>
          <p:spPr>
            <a:xfrm>
              <a:off x="309790" y="-1"/>
              <a:ext cx="112714" cy="112716"/>
            </a:xfrm>
            <a:prstGeom prst="ellipse">
              <a:avLst/>
            </a:prstGeom>
            <a:solidFill>
              <a:srgbClr val="FF3300"/>
            </a:solidFill>
            <a:ln w="12700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22" name="Shape 5322"/>
            <p:cNvSpPr/>
            <p:nvPr/>
          </p:nvSpPr>
          <p:spPr>
            <a:xfrm flipH="1" flipV="1">
              <a:off x="-1" y="57065"/>
              <a:ext cx="304798" cy="1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24" name="Shape 5324"/>
          <p:cNvSpPr/>
          <p:nvPr/>
        </p:nvSpPr>
        <p:spPr>
          <a:xfrm>
            <a:off x="768217" y="5800368"/>
            <a:ext cx="3623438" cy="522810"/>
          </a:xfrm>
          <a:prstGeom prst="rect">
            <a:avLst/>
          </a:prstGeom>
          <a:gradFill>
            <a:gsLst>
              <a:gs pos="0">
                <a:srgbClr val="769537"/>
              </a:gs>
              <a:gs pos="80000">
                <a:srgbClr val="9BC348"/>
              </a:gs>
              <a:gs pos="100000">
                <a:srgbClr val="9CC646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Can we we do better?</a:t>
            </a:r>
          </a:p>
        </p:txBody>
      </p:sp>
      <p:sp>
        <p:nvSpPr>
          <p:cNvPr id="5334" name="Shape 5334"/>
          <p:cNvSpPr/>
          <p:nvPr/>
        </p:nvSpPr>
        <p:spPr>
          <a:xfrm>
            <a:off x="6422831" y="4482610"/>
            <a:ext cx="819538" cy="729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9BBB59"/>
            </a:solidFill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5326" name="Shape 5326"/>
          <p:cNvSpPr/>
          <p:nvPr/>
        </p:nvSpPr>
        <p:spPr>
          <a:xfrm>
            <a:off x="6213750" y="5255426"/>
            <a:ext cx="530251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Naïve </a:t>
            </a:r>
          </a:p>
        </p:txBody>
      </p:sp>
      <p:sp>
        <p:nvSpPr>
          <p:cNvPr id="5327" name="Shape 5327"/>
          <p:cNvSpPr/>
          <p:nvPr/>
        </p:nvSpPr>
        <p:spPr>
          <a:xfrm>
            <a:off x="6845024" y="4198225"/>
            <a:ext cx="516078" cy="26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Grace</a:t>
            </a:r>
          </a:p>
        </p:txBody>
      </p:sp>
      <p:grpSp>
        <p:nvGrpSpPr>
          <p:cNvPr id="5330" name="Group 5330"/>
          <p:cNvGrpSpPr/>
          <p:nvPr/>
        </p:nvGrpSpPr>
        <p:grpSpPr>
          <a:xfrm>
            <a:off x="531372" y="3010992"/>
            <a:ext cx="4644719" cy="670906"/>
            <a:chOff x="0" y="0"/>
            <a:chExt cx="4644718" cy="670905"/>
          </a:xfrm>
        </p:grpSpPr>
        <p:sp>
          <p:nvSpPr>
            <p:cNvPr id="5328" name="Shape 5328"/>
            <p:cNvSpPr/>
            <p:nvPr/>
          </p:nvSpPr>
          <p:spPr>
            <a:xfrm>
              <a:off x="1499849" y="127954"/>
              <a:ext cx="1812646" cy="542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Partitioning Phase:</a:t>
              </a:r>
              <a:br/>
              <a:r>
                <a:t>B-1 partitions</a:t>
              </a:r>
            </a:p>
          </p:txBody>
        </p:sp>
        <p:sp>
          <p:nvSpPr>
            <p:cNvPr id="5329" name="Shape 5329"/>
            <p:cNvSpPr/>
            <p:nvPr/>
          </p:nvSpPr>
          <p:spPr>
            <a:xfrm rot="5400000">
              <a:off x="2240731" y="-2240732"/>
              <a:ext cx="163257" cy="4644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28"/>
                    <a:pt x="10800" y="63"/>
                  </a:cubicBezTo>
                  <a:lnTo>
                    <a:pt x="10800" y="10737"/>
                  </a:lnTo>
                  <a:cubicBezTo>
                    <a:pt x="10800" y="10772"/>
                    <a:pt x="15635" y="10800"/>
                    <a:pt x="21600" y="10800"/>
                  </a:cubicBezTo>
                  <a:cubicBezTo>
                    <a:pt x="15635" y="10800"/>
                    <a:pt x="10800" y="10828"/>
                    <a:pt x="10800" y="10863"/>
                  </a:cubicBezTo>
                  <a:lnTo>
                    <a:pt x="10800" y="21537"/>
                  </a:lnTo>
                  <a:cubicBezTo>
                    <a:pt x="10800" y="21572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333" name="Group 5333"/>
          <p:cNvGrpSpPr/>
          <p:nvPr/>
        </p:nvGrpSpPr>
        <p:grpSpPr>
          <a:xfrm>
            <a:off x="5232577" y="3013293"/>
            <a:ext cx="3497855" cy="668605"/>
            <a:chOff x="0" y="0"/>
            <a:chExt cx="3497853" cy="668604"/>
          </a:xfrm>
        </p:grpSpPr>
        <p:sp>
          <p:nvSpPr>
            <p:cNvPr id="5331" name="Shape 5331"/>
            <p:cNvSpPr/>
            <p:nvPr/>
          </p:nvSpPr>
          <p:spPr>
            <a:xfrm>
              <a:off x="256174" y="125653"/>
              <a:ext cx="2820925" cy="542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Build &amp; Probe Phase</a:t>
              </a:r>
              <a:endParaRPr>
                <a:solidFill>
                  <a:srgbClr val="CF0E30"/>
                </a:solidFill>
              </a:endParaRPr>
            </a:p>
            <a:p>
              <a:pPr algn="ctr">
                <a:defRPr sz="1600">
                  <a:solidFill>
                    <a:srgbClr val="000000"/>
                  </a:solidFill>
                </a:defRPr>
              </a:pPr>
              <a:r>
                <a:t>Each partition of </a:t>
              </a:r>
              <a:r>
                <a:rPr>
                  <a:solidFill>
                    <a:srgbClr val="558ED5"/>
                  </a:solidFill>
                </a:rPr>
                <a:t>R</a:t>
              </a:r>
              <a:r>
                <a:t> of size B-2</a:t>
              </a:r>
            </a:p>
          </p:txBody>
        </p:sp>
        <p:sp>
          <p:nvSpPr>
            <p:cNvPr id="5332" name="Shape 5332"/>
            <p:cNvSpPr/>
            <p:nvPr/>
          </p:nvSpPr>
          <p:spPr>
            <a:xfrm rot="5400000">
              <a:off x="1667299" y="-1667300"/>
              <a:ext cx="163257" cy="3497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38"/>
                    <a:pt x="10800" y="84"/>
                  </a:cubicBezTo>
                  <a:lnTo>
                    <a:pt x="10800" y="10716"/>
                  </a:lnTo>
                  <a:cubicBezTo>
                    <a:pt x="10800" y="10762"/>
                    <a:pt x="15635" y="10800"/>
                    <a:pt x="21600" y="10800"/>
                  </a:cubicBezTo>
                  <a:cubicBezTo>
                    <a:pt x="15635" y="10800"/>
                    <a:pt x="10800" y="10838"/>
                    <a:pt x="10800" y="10884"/>
                  </a:cubicBezTo>
                  <a:lnTo>
                    <a:pt x="10800" y="21516"/>
                  </a:lnTo>
                  <a:cubicBezTo>
                    <a:pt x="10800" y="21562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" grpId="1" build="p" animBg="1" advAuto="0"/>
      <p:bldP spid="5310" grpId="2" animBg="1" advAuto="0"/>
      <p:bldP spid="5313" grpId="5" animBg="1" advAuto="0"/>
      <p:bldP spid="5320" grpId="7" animBg="1" advAuto="0"/>
      <p:bldP spid="5323" grpId="3" animBg="1" advAuto="0"/>
      <p:bldP spid="5324" grpId="8" animBg="1" advAuto="0"/>
      <p:bldP spid="5334" grpId="9" animBg="1" advAuto="0"/>
      <p:bldP spid="5326" grpId="4" animBg="1" advAuto="0"/>
      <p:bldP spid="5327" grpId="6" animBg="1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Shape 5336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Hash Join vs. Sort-Merge Join</a:t>
            </a:r>
          </a:p>
        </p:txBody>
      </p:sp>
      <p:sp>
        <p:nvSpPr>
          <p:cNvPr id="5337" name="Shape 53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Sorting pros: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t>Good if input already sorted, or need output sorted</a:t>
            </a:r>
            <a:endParaRPr sz="2800"/>
          </a:p>
          <a:p>
            <a:pPr marL="742950" lvl="1" indent="-285750">
              <a:spcBef>
                <a:spcPts val="400"/>
              </a:spcBef>
              <a:defRPr sz="2000"/>
            </a:pPr>
            <a:r>
              <a:t>Not sensitive to data skew or bad hash functions</a:t>
            </a:r>
            <a:endParaRPr sz="2800"/>
          </a:p>
          <a:p>
            <a:pPr>
              <a:defRPr sz="2400"/>
            </a:pPr>
            <a:endParaRPr sz="2800"/>
          </a:p>
          <a:p>
            <a:pPr>
              <a:spcBef>
                <a:spcPts val="500"/>
              </a:spcBef>
              <a:defRPr sz="2400"/>
            </a:pPr>
            <a:r>
              <a:t>Hashing pros: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t>Can be cheaper due to hybrid hashing</a:t>
            </a:r>
            <a:endParaRPr sz="2800"/>
          </a:p>
          <a:p>
            <a:pPr marL="742950" lvl="1" indent="-285750">
              <a:spcBef>
                <a:spcPts val="400"/>
              </a:spcBef>
              <a:defRPr sz="2000"/>
            </a:pPr>
            <a:r>
              <a:t>For join: # passes depends on </a:t>
            </a:r>
            <a:r>
              <a:rPr i="1"/>
              <a:t>size of smaller relation</a:t>
            </a:r>
            <a:endParaRPr sz="2800"/>
          </a:p>
          <a:p>
            <a:pPr marL="742950" lvl="1" indent="-285750">
              <a:spcBef>
                <a:spcPts val="400"/>
              </a:spcBef>
              <a:defRPr sz="2000"/>
            </a:pPr>
            <a:r>
              <a:t>Good if input already hashed, or need output hashed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7" grpId="1" build="p" bldLvl="5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9" name="Shape 5339"/>
          <p:cNvSpPr>
            <a:spLocks noGrp="1"/>
          </p:cNvSpPr>
          <p:nvPr>
            <p:ph type="title"/>
          </p:nvPr>
        </p:nvSpPr>
        <p:spPr>
          <a:xfrm>
            <a:off x="687388" y="0"/>
            <a:ext cx="7770811" cy="1143000"/>
          </a:xfrm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5340" name="Shape 5340"/>
          <p:cNvSpPr>
            <a:spLocks noGrp="1"/>
          </p:cNvSpPr>
          <p:nvPr>
            <p:ph type="body" idx="1"/>
          </p:nvPr>
        </p:nvSpPr>
        <p:spPr>
          <a:xfrm>
            <a:off x="628650" y="1235529"/>
            <a:ext cx="7772400" cy="51054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Nested Loops Join</a:t>
            </a:r>
          </a:p>
          <a:p>
            <a:pPr marL="742950" lvl="1" indent="-285750">
              <a:spcBef>
                <a:spcPts val="400"/>
              </a:spcBef>
              <a:defRPr sz="1800"/>
            </a:pPr>
            <a:r>
              <a:t>Works for arbitrary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Θ</a:t>
            </a:r>
            <a:endParaRPr sz="2800"/>
          </a:p>
          <a:p>
            <a:pPr marL="742950" lvl="1" indent="-285750">
              <a:spcBef>
                <a:spcPts val="400"/>
              </a:spcBef>
              <a:defRPr sz="1800"/>
            </a:pPr>
            <a:r>
              <a:t>Make sure to utilize memory in blocks</a:t>
            </a:r>
            <a:endParaRPr sz="2800"/>
          </a:p>
          <a:p>
            <a:pPr>
              <a:spcBef>
                <a:spcPts val="400"/>
              </a:spcBef>
              <a:defRPr sz="2000"/>
            </a:pPr>
            <a:r>
              <a:t>Index Nested Loops</a:t>
            </a:r>
          </a:p>
          <a:p>
            <a:pPr marL="742950" lvl="1" indent="-285750">
              <a:spcBef>
                <a:spcPts val="400"/>
              </a:spcBef>
              <a:defRPr sz="1800"/>
            </a:pPr>
            <a:r>
              <a:t>For equi-joins</a:t>
            </a:r>
            <a:endParaRPr sz="2800"/>
          </a:p>
          <a:p>
            <a:pPr marL="742950" lvl="1" indent="-285750">
              <a:spcBef>
                <a:spcPts val="400"/>
              </a:spcBef>
              <a:defRPr sz="1800"/>
            </a:pPr>
            <a:r>
              <a:t>When you already have an index on one side</a:t>
            </a:r>
            <a:endParaRPr sz="2800"/>
          </a:p>
          <a:p>
            <a:pPr>
              <a:spcBef>
                <a:spcPts val="400"/>
              </a:spcBef>
              <a:defRPr sz="2000"/>
            </a:pPr>
            <a:r>
              <a:t>Sort/Hash</a:t>
            </a:r>
          </a:p>
          <a:p>
            <a:pPr marL="742950" lvl="1" indent="-285750">
              <a:spcBef>
                <a:spcPts val="400"/>
              </a:spcBef>
              <a:defRPr sz="1800"/>
            </a:pPr>
            <a:r>
              <a:t>For equi-joins</a:t>
            </a:r>
            <a:endParaRPr sz="2800"/>
          </a:p>
          <a:p>
            <a:pPr marL="742950" lvl="1" indent="-285750">
              <a:spcBef>
                <a:spcPts val="400"/>
              </a:spcBef>
              <a:defRPr sz="1800"/>
            </a:pPr>
            <a:r>
              <a:t>No index required</a:t>
            </a:r>
            <a:endParaRPr sz="2800"/>
          </a:p>
          <a:p>
            <a:pPr>
              <a:spcBef>
                <a:spcPts val="400"/>
              </a:spcBef>
              <a:defRPr sz="2000"/>
            </a:pPr>
            <a:r>
              <a:t>No clear winners – may want to implement them all</a:t>
            </a:r>
          </a:p>
          <a:p>
            <a:pPr>
              <a:spcBef>
                <a:spcPts val="400"/>
              </a:spcBef>
              <a:defRPr sz="2000"/>
            </a:pPr>
            <a:r>
              <a:t>Be sure you know the cost model for each</a:t>
            </a:r>
          </a:p>
          <a:p>
            <a:pPr marL="742950" lvl="1" indent="-285750">
              <a:spcBef>
                <a:spcPts val="400"/>
              </a:spcBef>
              <a:defRPr sz="1800"/>
            </a:pPr>
            <a:r>
              <a:t>You will need it for query optimization!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0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501650" y="1121358"/>
            <a:ext cx="1190752" cy="389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8064A2"/>
                </a:solidFill>
              </a:defRPr>
            </a:pPr>
            <a:r>
              <a:rPr>
                <a:solidFill>
                  <a:srgbClr val="2E2E2E"/>
                </a:solidFill>
              </a:rPr>
              <a:t>Join(R,S)</a:t>
            </a:r>
            <a:r>
              <a:rPr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73" name="Shape 573"/>
          <p:cNvSpPr>
            <a:spLocks noGrp="1"/>
          </p:cNvSpPr>
          <p:nvPr>
            <p:ph type="title"/>
          </p:nvPr>
        </p:nvSpPr>
        <p:spPr>
          <a:xfrm>
            <a:off x="382588" y="5734"/>
            <a:ext cx="7770811" cy="1143001"/>
          </a:xfrm>
          <a:prstGeom prst="rect">
            <a:avLst/>
          </a:prstGeom>
        </p:spPr>
        <p:txBody>
          <a:bodyPr/>
          <a:lstStyle/>
          <a:p>
            <a:r>
              <a:t>Important Special Case</a:t>
            </a:r>
          </a:p>
        </p:txBody>
      </p:sp>
      <p:sp>
        <p:nvSpPr>
          <p:cNvPr id="574" name="Shape 574"/>
          <p:cNvSpPr/>
          <p:nvPr/>
        </p:nvSpPr>
        <p:spPr>
          <a:xfrm>
            <a:off x="1749425" y="1106117"/>
            <a:ext cx="6708775" cy="11908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663300"/>
                </a:solidFill>
              </a:defRPr>
            </a:pPr>
            <a:r>
              <a:t>foreach </a:t>
            </a:r>
            <a:r>
              <a:rPr>
                <a:solidFill>
                  <a:srgbClr val="FF0000"/>
                </a:solidFill>
              </a:rPr>
              <a:t>record</a:t>
            </a:r>
            <a:r>
              <a:t> r in R do</a:t>
            </a:r>
            <a:endParaRPr>
              <a:solidFill>
                <a:srgbClr val="CF0E30"/>
              </a:solidFill>
            </a:endParaRPr>
          </a:p>
          <a:p>
            <a:pPr>
              <a:defRPr sz="2400">
                <a:solidFill>
                  <a:srgbClr val="663300"/>
                </a:solidFill>
              </a:defRPr>
            </a:pPr>
            <a:r>
              <a:t>	foreach </a:t>
            </a:r>
            <a:r>
              <a:rPr>
                <a:solidFill>
                  <a:srgbClr val="FF0000"/>
                </a:solidFill>
              </a:rPr>
              <a:t>record</a:t>
            </a:r>
            <a:r>
              <a:t> s in S do</a:t>
            </a:r>
            <a:endParaRPr>
              <a:solidFill>
                <a:srgbClr val="CF0E30"/>
              </a:solidFill>
            </a:endParaRPr>
          </a:p>
          <a:p>
            <a:pPr>
              <a:defRPr sz="2400">
                <a:solidFill>
                  <a:srgbClr val="663300"/>
                </a:solidFill>
              </a:defRPr>
            </a:pPr>
            <a:r>
              <a:t>		</a:t>
            </a:r>
            <a:r>
              <a:rPr sz="2000"/>
              <a:t>if </a:t>
            </a:r>
            <a:r>
              <a:rPr sz="2000" b="1">
                <a:solidFill>
                  <a:srgbClr val="1F75CE"/>
                </a:solidFill>
              </a:rPr>
              <a:t>r</a:t>
            </a:r>
            <a:r>
              <a:rPr sz="2000" b="1" baseline="-10799">
                <a:solidFill>
                  <a:srgbClr val="1F75CE"/>
                </a:solidFill>
              </a:rPr>
              <a:t>i</a:t>
            </a:r>
            <a:r>
              <a:rPr sz="2000" b="1">
                <a:solidFill>
                  <a:srgbClr val="1F75CE"/>
                </a:solidFill>
              </a:rPr>
              <a:t>.a</a:t>
            </a:r>
            <a:r>
              <a:rPr sz="2000" b="1" baseline="-10799">
                <a:solidFill>
                  <a:srgbClr val="1F75CE"/>
                </a:solidFill>
              </a:rPr>
              <a:t> </a:t>
            </a:r>
            <a:r>
              <a:rPr sz="2000" b="1">
                <a:solidFill>
                  <a:srgbClr val="1F75CE"/>
                </a:solidFill>
              </a:rPr>
              <a:t>== s</a:t>
            </a:r>
            <a:r>
              <a:rPr sz="2000" b="1" baseline="-10799">
                <a:solidFill>
                  <a:srgbClr val="1F75CE"/>
                </a:solidFill>
              </a:rPr>
              <a:t>j</a:t>
            </a:r>
            <a:r>
              <a:rPr sz="2000" b="1">
                <a:solidFill>
                  <a:srgbClr val="1F75CE"/>
                </a:solidFill>
              </a:rPr>
              <a:t>.a</a:t>
            </a:r>
            <a:r>
              <a:rPr sz="2000" baseline="-10799"/>
              <a:t> </a:t>
            </a:r>
            <a:r>
              <a:rPr sz="2000"/>
              <a:t> then add &lt;r, s&gt; to result</a:t>
            </a:r>
          </a:p>
        </p:txBody>
      </p:sp>
      <p:sp>
        <p:nvSpPr>
          <p:cNvPr id="575" name="Shape 575"/>
          <p:cNvSpPr/>
          <p:nvPr/>
        </p:nvSpPr>
        <p:spPr>
          <a:xfrm flipV="1">
            <a:off x="3371078" y="2628785"/>
            <a:ext cx="1" cy="2598380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6" name="Shape 576"/>
          <p:cNvSpPr/>
          <p:nvPr/>
        </p:nvSpPr>
        <p:spPr>
          <a:xfrm flipV="1">
            <a:off x="3371078" y="5227163"/>
            <a:ext cx="3100917" cy="268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3395971" y="3828826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3395971" y="3708539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3395971" y="3584742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395971" y="3462220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589" name="Group 589"/>
          <p:cNvGrpSpPr/>
          <p:nvPr/>
        </p:nvGrpSpPr>
        <p:grpSpPr>
          <a:xfrm>
            <a:off x="2672004" y="3371049"/>
            <a:ext cx="608639" cy="576057"/>
            <a:chOff x="0" y="0"/>
            <a:chExt cx="608637" cy="576056"/>
          </a:xfrm>
        </p:grpSpPr>
        <p:grpSp>
          <p:nvGrpSpPr>
            <p:cNvPr id="584" name="Group 584"/>
            <p:cNvGrpSpPr/>
            <p:nvPr/>
          </p:nvGrpSpPr>
          <p:grpSpPr>
            <a:xfrm>
              <a:off x="0" y="-1"/>
              <a:ext cx="608638" cy="576058"/>
              <a:chOff x="0" y="0"/>
              <a:chExt cx="608637" cy="576056"/>
            </a:xfrm>
          </p:grpSpPr>
          <p:sp>
            <p:nvSpPr>
              <p:cNvPr id="581" name="Shape 581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512626" y="480045"/>
                <a:ext cx="96012" cy="96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93" y="21600"/>
                    </a:moveTo>
                    <a:lnTo>
                      <a:pt x="18874" y="1872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000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85" name="Shape 585"/>
            <p:cNvSpPr/>
            <p:nvPr/>
          </p:nvSpPr>
          <p:spPr>
            <a:xfrm>
              <a:off x="52322" y="56425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52322" y="178467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52322" y="300508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2322" y="422551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8" name="Group 598"/>
          <p:cNvGrpSpPr/>
          <p:nvPr/>
        </p:nvGrpSpPr>
        <p:grpSpPr>
          <a:xfrm>
            <a:off x="2672004" y="4018002"/>
            <a:ext cx="608639" cy="576057"/>
            <a:chOff x="0" y="0"/>
            <a:chExt cx="608637" cy="576056"/>
          </a:xfrm>
        </p:grpSpPr>
        <p:grpSp>
          <p:nvGrpSpPr>
            <p:cNvPr id="593" name="Group 593"/>
            <p:cNvGrpSpPr/>
            <p:nvPr/>
          </p:nvGrpSpPr>
          <p:grpSpPr>
            <a:xfrm>
              <a:off x="0" y="-1"/>
              <a:ext cx="608638" cy="576058"/>
              <a:chOff x="0" y="0"/>
              <a:chExt cx="608637" cy="576056"/>
            </a:xfrm>
          </p:grpSpPr>
          <p:sp>
            <p:nvSpPr>
              <p:cNvPr id="590" name="Shape 590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512626" y="480045"/>
                <a:ext cx="96012" cy="96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93" y="21600"/>
                    </a:moveTo>
                    <a:lnTo>
                      <a:pt x="18874" y="1872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000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94" name="Shape 594"/>
            <p:cNvSpPr/>
            <p:nvPr/>
          </p:nvSpPr>
          <p:spPr>
            <a:xfrm>
              <a:off x="52322" y="56425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2322" y="178467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2322" y="300508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322" y="422551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7" name="Group 607"/>
          <p:cNvGrpSpPr/>
          <p:nvPr/>
        </p:nvGrpSpPr>
        <p:grpSpPr>
          <a:xfrm>
            <a:off x="2672004" y="4664954"/>
            <a:ext cx="608639" cy="576057"/>
            <a:chOff x="0" y="0"/>
            <a:chExt cx="608637" cy="576056"/>
          </a:xfrm>
        </p:grpSpPr>
        <p:grpSp>
          <p:nvGrpSpPr>
            <p:cNvPr id="602" name="Group 602"/>
            <p:cNvGrpSpPr/>
            <p:nvPr/>
          </p:nvGrpSpPr>
          <p:grpSpPr>
            <a:xfrm>
              <a:off x="0" y="-1"/>
              <a:ext cx="608638" cy="576058"/>
              <a:chOff x="0" y="0"/>
              <a:chExt cx="608637" cy="576056"/>
            </a:xfrm>
          </p:grpSpPr>
          <p:sp>
            <p:nvSpPr>
              <p:cNvPr id="599" name="Shape 599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512626" y="480045"/>
                <a:ext cx="96012" cy="96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93" y="21600"/>
                    </a:moveTo>
                    <a:lnTo>
                      <a:pt x="18874" y="1872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000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03" name="Shape 603"/>
            <p:cNvSpPr/>
            <p:nvPr/>
          </p:nvSpPr>
          <p:spPr>
            <a:xfrm>
              <a:off x="52322" y="56425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2322" y="178467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2322" y="300508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2322" y="422551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6" name="Group 616"/>
          <p:cNvGrpSpPr/>
          <p:nvPr/>
        </p:nvGrpSpPr>
        <p:grpSpPr>
          <a:xfrm>
            <a:off x="3370538" y="5296604"/>
            <a:ext cx="609440" cy="471664"/>
            <a:chOff x="0" y="0"/>
            <a:chExt cx="609439" cy="471662"/>
          </a:xfrm>
        </p:grpSpPr>
        <p:grpSp>
          <p:nvGrpSpPr>
            <p:cNvPr id="611" name="Group 611"/>
            <p:cNvGrpSpPr/>
            <p:nvPr/>
          </p:nvGrpSpPr>
          <p:grpSpPr>
            <a:xfrm>
              <a:off x="0" y="0"/>
              <a:ext cx="609440" cy="471663"/>
              <a:chOff x="0" y="0"/>
              <a:chExt cx="609439" cy="471662"/>
            </a:xfrm>
          </p:grpSpPr>
          <p:sp>
            <p:nvSpPr>
              <p:cNvPr id="608" name="Shape 608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9" name="Shape 609"/>
              <p:cNvSpPr/>
              <p:nvPr/>
            </p:nvSpPr>
            <p:spPr>
              <a:xfrm rot="16200000">
                <a:off x="530826" y="0"/>
                <a:ext cx="78613" cy="78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0" name="Shape 610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371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814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12" name="Shape 612"/>
            <p:cNvSpPr/>
            <p:nvPr/>
          </p:nvSpPr>
          <p:spPr>
            <a:xfrm rot="16200000">
              <a:off x="-85916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 rot="16200000">
              <a:off x="43198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 rot="16200000">
              <a:off x="172312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 rot="16200000">
              <a:off x="301426" y="210968"/>
              <a:ext cx="365760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5" name="Group 625"/>
          <p:cNvGrpSpPr/>
          <p:nvPr/>
        </p:nvGrpSpPr>
        <p:grpSpPr>
          <a:xfrm>
            <a:off x="4187964" y="5296604"/>
            <a:ext cx="609440" cy="471664"/>
            <a:chOff x="0" y="0"/>
            <a:chExt cx="609439" cy="471662"/>
          </a:xfrm>
        </p:grpSpPr>
        <p:grpSp>
          <p:nvGrpSpPr>
            <p:cNvPr id="620" name="Group 620"/>
            <p:cNvGrpSpPr/>
            <p:nvPr/>
          </p:nvGrpSpPr>
          <p:grpSpPr>
            <a:xfrm>
              <a:off x="0" y="0"/>
              <a:ext cx="609440" cy="471663"/>
              <a:chOff x="0" y="0"/>
              <a:chExt cx="609439" cy="471662"/>
            </a:xfrm>
          </p:grpSpPr>
          <p:sp>
            <p:nvSpPr>
              <p:cNvPr id="617" name="Shape 617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Shape 618"/>
              <p:cNvSpPr/>
              <p:nvPr/>
            </p:nvSpPr>
            <p:spPr>
              <a:xfrm rot="16200000">
                <a:off x="530826" y="0"/>
                <a:ext cx="78613" cy="78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Shape 619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371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814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21" name="Shape 621"/>
            <p:cNvSpPr/>
            <p:nvPr/>
          </p:nvSpPr>
          <p:spPr>
            <a:xfrm rot="16200000">
              <a:off x="-85916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 rot="16200000">
              <a:off x="43198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 rot="16200000">
              <a:off x="172312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 rot="16200000">
              <a:off x="301426" y="210968"/>
              <a:ext cx="365760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4" name="Group 634"/>
          <p:cNvGrpSpPr/>
          <p:nvPr/>
        </p:nvGrpSpPr>
        <p:grpSpPr>
          <a:xfrm>
            <a:off x="5005389" y="5296604"/>
            <a:ext cx="609440" cy="471664"/>
            <a:chOff x="0" y="0"/>
            <a:chExt cx="609439" cy="471662"/>
          </a:xfrm>
        </p:grpSpPr>
        <p:grpSp>
          <p:nvGrpSpPr>
            <p:cNvPr id="629" name="Group 629"/>
            <p:cNvGrpSpPr/>
            <p:nvPr/>
          </p:nvGrpSpPr>
          <p:grpSpPr>
            <a:xfrm>
              <a:off x="0" y="0"/>
              <a:ext cx="609440" cy="471663"/>
              <a:chOff x="0" y="0"/>
              <a:chExt cx="609439" cy="471662"/>
            </a:xfrm>
          </p:grpSpPr>
          <p:sp>
            <p:nvSpPr>
              <p:cNvPr id="626" name="Shape 626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Shape 627"/>
              <p:cNvSpPr/>
              <p:nvPr/>
            </p:nvSpPr>
            <p:spPr>
              <a:xfrm rot="16200000">
                <a:off x="530826" y="0"/>
                <a:ext cx="78613" cy="78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8" name="Shape 628"/>
              <p:cNvSpPr/>
              <p:nvPr/>
            </p:nvSpPr>
            <p:spPr>
              <a:xfrm rot="16200000">
                <a:off x="68888" y="-68889"/>
                <a:ext cx="471663" cy="609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371"/>
                    </a:lnTo>
                    <a:lnTo>
                      <a:pt x="21600" y="18814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814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30" name="Shape 630"/>
            <p:cNvSpPr/>
            <p:nvPr/>
          </p:nvSpPr>
          <p:spPr>
            <a:xfrm rot="16200000">
              <a:off x="-85916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 rot="16200000">
              <a:off x="43198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 rot="16200000">
              <a:off x="172312" y="210968"/>
              <a:ext cx="365759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 rot="16200000">
              <a:off x="301426" y="210968"/>
              <a:ext cx="365760" cy="74536"/>
            </a:xfrm>
            <a:prstGeom prst="rect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35" name="Shape 635"/>
          <p:cNvSpPr/>
          <p:nvPr/>
        </p:nvSpPr>
        <p:spPr>
          <a:xfrm>
            <a:off x="2791017" y="2388804"/>
            <a:ext cx="278131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8064A2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636" name="Shape 636"/>
          <p:cNvSpPr/>
          <p:nvPr/>
        </p:nvSpPr>
        <p:spPr>
          <a:xfrm>
            <a:off x="5690100" y="5360956"/>
            <a:ext cx="268733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79646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637" name="Shape 637"/>
          <p:cNvSpPr/>
          <p:nvPr/>
        </p:nvSpPr>
        <p:spPr>
          <a:xfrm>
            <a:off x="3395971" y="4466253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3395971" y="4353737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3395971" y="4231695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3395971" y="4110211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3395971" y="5122731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3395971" y="4995905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3395971" y="4873940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395971" y="4756606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653" name="Group 653"/>
          <p:cNvGrpSpPr/>
          <p:nvPr/>
        </p:nvGrpSpPr>
        <p:grpSpPr>
          <a:xfrm>
            <a:off x="2672004" y="2724096"/>
            <a:ext cx="608639" cy="576057"/>
            <a:chOff x="0" y="0"/>
            <a:chExt cx="608637" cy="576056"/>
          </a:xfrm>
        </p:grpSpPr>
        <p:grpSp>
          <p:nvGrpSpPr>
            <p:cNvPr id="648" name="Group 648"/>
            <p:cNvGrpSpPr/>
            <p:nvPr/>
          </p:nvGrpSpPr>
          <p:grpSpPr>
            <a:xfrm>
              <a:off x="0" y="-1"/>
              <a:ext cx="608638" cy="576058"/>
              <a:chOff x="0" y="0"/>
              <a:chExt cx="608637" cy="576056"/>
            </a:xfrm>
          </p:grpSpPr>
          <p:sp>
            <p:nvSpPr>
              <p:cNvPr id="645" name="Shape 645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2C3FF"/>
                  </a:gs>
                  <a:gs pos="35000">
                    <a:srgbClr val="BDD4FF"/>
                  </a:gs>
                  <a:gs pos="100000">
                    <a:srgbClr val="E6EE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512626" y="480045"/>
                <a:ext cx="96012" cy="96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0" y="-1"/>
                <a:ext cx="608638" cy="576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93" y="21600"/>
                    </a:moveTo>
                    <a:lnTo>
                      <a:pt x="18874" y="18720"/>
                    </a:lnTo>
                    <a:lnTo>
                      <a:pt x="21600" y="18000"/>
                    </a:lnTo>
                    <a:lnTo>
                      <a:pt x="18193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8000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49" name="Shape 649"/>
            <p:cNvSpPr/>
            <p:nvPr/>
          </p:nvSpPr>
          <p:spPr>
            <a:xfrm>
              <a:off x="52322" y="56425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2322" y="178467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322" y="300508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2322" y="422551"/>
              <a:ext cx="471979" cy="70453"/>
            </a:xfrm>
            <a:prstGeom prst="rect">
              <a:avLst/>
            </a:prstGeom>
            <a:gradFill flip="none" rotWithShape="1">
              <a:gsLst>
                <a:gs pos="0">
                  <a:srgbClr val="5E437E"/>
                </a:gs>
                <a:gs pos="80000">
                  <a:srgbClr val="7B58A6"/>
                </a:gs>
                <a:gs pos="100000">
                  <a:srgbClr val="7B57A8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3395971" y="3171263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3395971" y="3050976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3395971" y="2927179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395971" y="2804657"/>
            <a:ext cx="2300630" cy="1"/>
          </a:xfrm>
          <a:prstGeom prst="line">
            <a:avLst/>
          </a:prstGeom>
          <a:ln w="38100">
            <a:solidFill>
              <a:srgbClr val="C0504D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2630289" y="5850320"/>
            <a:ext cx="4575595" cy="935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11113">
              <a:defRPr sz="24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8064A2"/>
                </a:solidFill>
              </a:rPr>
              <a:t>R</a:t>
            </a:r>
            <a:r>
              <a:t>]=1000, p</a:t>
            </a:r>
            <a:r>
              <a:rPr baseline="-25000">
                <a:solidFill>
                  <a:srgbClr val="8064A2"/>
                </a:solidFill>
              </a:rPr>
              <a:t>R</a:t>
            </a:r>
            <a:r>
              <a:t>=100, |</a:t>
            </a:r>
            <a:r>
              <a:rPr>
                <a:solidFill>
                  <a:srgbClr val="8064A2"/>
                </a:solidFill>
              </a:rPr>
              <a:t>R</a:t>
            </a:r>
            <a:r>
              <a:t>| = 100,000</a:t>
            </a:r>
            <a:endParaRPr>
              <a:solidFill>
                <a:srgbClr val="CF0E30"/>
              </a:solidFill>
            </a:endParaRPr>
          </a:p>
          <a:p>
            <a:pPr lvl="1" indent="11113">
              <a:defRPr sz="2400">
                <a:solidFill>
                  <a:srgbClr val="000000"/>
                </a:solidFill>
              </a:defRPr>
            </a:pPr>
            <a:r>
              <a:t>[</a:t>
            </a:r>
            <a:r>
              <a:rPr>
                <a:solidFill>
                  <a:srgbClr val="F79646"/>
                </a:solidFill>
              </a:rPr>
              <a:t>S</a:t>
            </a:r>
            <a:r>
              <a:t>]=500, p</a:t>
            </a:r>
            <a:r>
              <a:rPr baseline="-25000">
                <a:solidFill>
                  <a:srgbClr val="F79646"/>
                </a:solidFill>
              </a:rPr>
              <a:t>S</a:t>
            </a:r>
            <a:r>
              <a:t>=80, |</a:t>
            </a:r>
            <a:r>
              <a:rPr>
                <a:solidFill>
                  <a:srgbClr val="F79646"/>
                </a:solidFill>
              </a:rPr>
              <a:t>S</a:t>
            </a:r>
            <a:r>
              <a:t>| = 40,000</a:t>
            </a:r>
          </a:p>
        </p:txBody>
      </p:sp>
      <p:grpSp>
        <p:nvGrpSpPr>
          <p:cNvPr id="674" name="Group 674"/>
          <p:cNvGrpSpPr/>
          <p:nvPr/>
        </p:nvGrpSpPr>
        <p:grpSpPr>
          <a:xfrm>
            <a:off x="3486872" y="2561466"/>
            <a:ext cx="2010786" cy="2656766"/>
            <a:chOff x="0" y="0"/>
            <a:chExt cx="2010785" cy="2656764"/>
          </a:xfrm>
        </p:grpSpPr>
        <p:grpSp>
          <p:nvGrpSpPr>
            <p:cNvPr id="663" name="Group 663"/>
            <p:cNvGrpSpPr/>
            <p:nvPr/>
          </p:nvGrpSpPr>
          <p:grpSpPr>
            <a:xfrm>
              <a:off x="-1" y="0"/>
              <a:ext cx="366608" cy="2656764"/>
              <a:chOff x="0" y="0"/>
              <a:chExt cx="366606" cy="2656763"/>
            </a:xfrm>
          </p:grpSpPr>
          <p:sp>
            <p:nvSpPr>
              <p:cNvPr id="659" name="Shape 659"/>
              <p:cNvSpPr/>
              <p:nvPr/>
            </p:nvSpPr>
            <p:spPr>
              <a:xfrm flipV="1">
                <a:off x="366606" y="0"/>
                <a:ext cx="1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0" name="Shape 660"/>
              <p:cNvSpPr/>
              <p:nvPr/>
            </p:nvSpPr>
            <p:spPr>
              <a:xfrm flipV="1">
                <a:off x="246318" y="0"/>
                <a:ext cx="1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1" name="Shape 661"/>
              <p:cNvSpPr/>
              <p:nvPr/>
            </p:nvSpPr>
            <p:spPr>
              <a:xfrm flipV="1">
                <a:off x="122521" y="0"/>
                <a:ext cx="1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2" name="Shape 662"/>
              <p:cNvSpPr/>
              <p:nvPr/>
            </p:nvSpPr>
            <p:spPr>
              <a:xfrm flipV="1">
                <a:off x="-1" y="0"/>
                <a:ext cx="2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68" name="Group 668"/>
            <p:cNvGrpSpPr/>
            <p:nvPr/>
          </p:nvGrpSpPr>
          <p:grpSpPr>
            <a:xfrm>
              <a:off x="807837" y="1"/>
              <a:ext cx="366607" cy="2656764"/>
              <a:chOff x="0" y="0"/>
              <a:chExt cx="366606" cy="2656763"/>
            </a:xfrm>
          </p:grpSpPr>
          <p:sp>
            <p:nvSpPr>
              <p:cNvPr id="664" name="Shape 664"/>
              <p:cNvSpPr/>
              <p:nvPr/>
            </p:nvSpPr>
            <p:spPr>
              <a:xfrm flipV="1">
                <a:off x="366606" y="0"/>
                <a:ext cx="1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5" name="Shape 665"/>
              <p:cNvSpPr/>
              <p:nvPr/>
            </p:nvSpPr>
            <p:spPr>
              <a:xfrm flipV="1">
                <a:off x="246318" y="0"/>
                <a:ext cx="1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6" name="Shape 666"/>
              <p:cNvSpPr/>
              <p:nvPr/>
            </p:nvSpPr>
            <p:spPr>
              <a:xfrm flipV="1">
                <a:off x="122521" y="0"/>
                <a:ext cx="1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7" name="Shape 667"/>
              <p:cNvSpPr/>
              <p:nvPr/>
            </p:nvSpPr>
            <p:spPr>
              <a:xfrm flipV="1">
                <a:off x="-1" y="0"/>
                <a:ext cx="2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73" name="Group 673"/>
            <p:cNvGrpSpPr/>
            <p:nvPr/>
          </p:nvGrpSpPr>
          <p:grpSpPr>
            <a:xfrm>
              <a:off x="1644179" y="1"/>
              <a:ext cx="366607" cy="2656764"/>
              <a:chOff x="0" y="0"/>
              <a:chExt cx="366606" cy="2656763"/>
            </a:xfrm>
          </p:grpSpPr>
          <p:sp>
            <p:nvSpPr>
              <p:cNvPr id="669" name="Shape 669"/>
              <p:cNvSpPr/>
              <p:nvPr/>
            </p:nvSpPr>
            <p:spPr>
              <a:xfrm flipV="1">
                <a:off x="366606" y="0"/>
                <a:ext cx="1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70" name="Shape 670"/>
              <p:cNvSpPr/>
              <p:nvPr/>
            </p:nvSpPr>
            <p:spPr>
              <a:xfrm flipV="1">
                <a:off x="246318" y="0"/>
                <a:ext cx="1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71" name="Shape 671"/>
              <p:cNvSpPr/>
              <p:nvPr/>
            </p:nvSpPr>
            <p:spPr>
              <a:xfrm flipV="1">
                <a:off x="122521" y="0"/>
                <a:ext cx="1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72" name="Shape 672"/>
              <p:cNvSpPr/>
              <p:nvPr/>
            </p:nvSpPr>
            <p:spPr>
              <a:xfrm flipV="1">
                <a:off x="-1" y="0"/>
                <a:ext cx="2" cy="2656764"/>
              </a:xfrm>
              <a:prstGeom prst="line">
                <a:avLst/>
              </a:prstGeom>
              <a:noFill/>
              <a:ln w="38100" cap="flat">
                <a:solidFill>
                  <a:srgbClr val="F79646"/>
                </a:solidFill>
                <a:prstDash val="solid"/>
                <a:round/>
                <a:tailEnd type="triangle"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5" name="Group 5345"/>
          <p:cNvGrpSpPr/>
          <p:nvPr/>
        </p:nvGrpSpPr>
        <p:grpSpPr>
          <a:xfrm>
            <a:off x="161333" y="1515195"/>
            <a:ext cx="1972268" cy="3576772"/>
            <a:chOff x="0" y="0"/>
            <a:chExt cx="1972266" cy="3576770"/>
          </a:xfrm>
        </p:grpSpPr>
        <p:sp>
          <p:nvSpPr>
            <p:cNvPr id="5342" name="Shape 5342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43" name="Shape 5343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44" name="Shape 5344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363" name="Group 5363"/>
          <p:cNvGrpSpPr/>
          <p:nvPr/>
        </p:nvGrpSpPr>
        <p:grpSpPr>
          <a:xfrm>
            <a:off x="2466207" y="1778917"/>
            <a:ext cx="3568451" cy="3164433"/>
            <a:chOff x="0" y="0"/>
            <a:chExt cx="3568450" cy="3164431"/>
          </a:xfrm>
        </p:grpSpPr>
        <p:grpSp>
          <p:nvGrpSpPr>
            <p:cNvPr id="5348" name="Group 5348"/>
            <p:cNvGrpSpPr/>
            <p:nvPr/>
          </p:nvGrpSpPr>
          <p:grpSpPr>
            <a:xfrm>
              <a:off x="70431" y="1395718"/>
              <a:ext cx="983769" cy="1768714"/>
              <a:chOff x="0" y="0"/>
              <a:chExt cx="983768" cy="1768712"/>
            </a:xfrm>
          </p:grpSpPr>
          <p:sp>
            <p:nvSpPr>
              <p:cNvPr id="5346" name="Shape 5346"/>
              <p:cNvSpPr/>
              <p:nvPr/>
            </p:nvSpPr>
            <p:spPr>
              <a:xfrm>
                <a:off x="-1" y="439876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47" name="Shape 5347"/>
              <p:cNvSpPr/>
              <p:nvPr/>
            </p:nvSpPr>
            <p:spPr>
              <a:xfrm>
                <a:off x="235497" y="0"/>
                <a:ext cx="513335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Input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  <p:grpSp>
          <p:nvGrpSpPr>
            <p:cNvPr id="5359" name="Group 5359"/>
            <p:cNvGrpSpPr/>
            <p:nvPr/>
          </p:nvGrpSpPr>
          <p:grpSpPr>
            <a:xfrm>
              <a:off x="-1" y="-1"/>
              <a:ext cx="3568451" cy="3155342"/>
              <a:chOff x="0" y="0"/>
              <a:chExt cx="3568449" cy="3155340"/>
            </a:xfrm>
          </p:grpSpPr>
          <p:grpSp>
            <p:nvGrpSpPr>
              <p:cNvPr id="5352" name="Group 5352"/>
              <p:cNvGrpSpPr/>
              <p:nvPr/>
            </p:nvGrpSpPr>
            <p:grpSpPr>
              <a:xfrm>
                <a:off x="2584681" y="-1"/>
                <a:ext cx="983769" cy="3155342"/>
                <a:chOff x="0" y="0"/>
                <a:chExt cx="983768" cy="3155340"/>
              </a:xfrm>
            </p:grpSpPr>
            <p:sp>
              <p:nvSpPr>
                <p:cNvPr id="5349" name="Shape 5349"/>
                <p:cNvSpPr/>
                <p:nvPr/>
              </p:nvSpPr>
              <p:spPr>
                <a:xfrm>
                  <a:off x="71648" y="-1"/>
                  <a:ext cx="710997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k Buffers</a:t>
                  </a:r>
                </a:p>
              </p:txBody>
            </p:sp>
            <p:sp>
              <p:nvSpPr>
                <p:cNvPr id="5350" name="Shape 5350"/>
                <p:cNvSpPr/>
                <p:nvPr/>
              </p:nvSpPr>
              <p:spPr>
                <a:xfrm>
                  <a:off x="-1" y="276998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351" name="Shape 5351"/>
                <p:cNvSpPr/>
                <p:nvPr/>
              </p:nvSpPr>
              <p:spPr>
                <a:xfrm>
                  <a:off x="-1" y="1826503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358" name="Group 5358"/>
              <p:cNvGrpSpPr/>
              <p:nvPr/>
            </p:nvGrpSpPr>
            <p:grpSpPr>
              <a:xfrm>
                <a:off x="-1" y="409643"/>
                <a:ext cx="2358934" cy="869530"/>
                <a:chOff x="0" y="0"/>
                <a:chExt cx="2358932" cy="869528"/>
              </a:xfrm>
            </p:grpSpPr>
            <p:grpSp>
              <p:nvGrpSpPr>
                <p:cNvPr id="5356" name="Group 5356"/>
                <p:cNvGrpSpPr/>
                <p:nvPr/>
              </p:nvGrpSpPr>
              <p:grpSpPr>
                <a:xfrm>
                  <a:off x="-1" y="319644"/>
                  <a:ext cx="2358934" cy="549885"/>
                  <a:chOff x="0" y="0"/>
                  <a:chExt cx="2358932" cy="549884"/>
                </a:xfrm>
              </p:grpSpPr>
              <p:sp>
                <p:nvSpPr>
                  <p:cNvPr id="5353" name="Shape 5353"/>
                  <p:cNvSpPr/>
                  <p:nvPr/>
                </p:nvSpPr>
                <p:spPr>
                  <a:xfrm>
                    <a:off x="-1" y="2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354" name="Shape 5354"/>
                  <p:cNvSpPr/>
                  <p:nvPr/>
                </p:nvSpPr>
                <p:spPr>
                  <a:xfrm>
                    <a:off x="786310" y="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355" name="Shape 5355"/>
                  <p:cNvSpPr/>
                  <p:nvPr/>
                </p:nvSpPr>
                <p:spPr>
                  <a:xfrm>
                    <a:off x="1572621" y="-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5357" name="Shape 5357"/>
                <p:cNvSpPr/>
                <p:nvPr/>
              </p:nvSpPr>
              <p:spPr>
                <a:xfrm>
                  <a:off x="15849" y="-1"/>
                  <a:ext cx="2336349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Hash Table B-(k+2) Buffers</a:t>
                  </a:r>
                </a:p>
              </p:txBody>
            </p:sp>
          </p:grpSp>
        </p:grpSp>
        <p:grpSp>
          <p:nvGrpSpPr>
            <p:cNvPr id="5362" name="Group 5362"/>
            <p:cNvGrpSpPr/>
            <p:nvPr/>
          </p:nvGrpSpPr>
          <p:grpSpPr>
            <a:xfrm>
              <a:off x="1327556" y="1403615"/>
              <a:ext cx="983769" cy="1760817"/>
              <a:chOff x="0" y="0"/>
              <a:chExt cx="983768" cy="1760815"/>
            </a:xfrm>
          </p:grpSpPr>
          <p:sp>
            <p:nvSpPr>
              <p:cNvPr id="5360" name="Shape 5360"/>
              <p:cNvSpPr/>
              <p:nvPr/>
            </p:nvSpPr>
            <p:spPr>
              <a:xfrm>
                <a:off x="-1" y="431979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61" name="Shape 5361"/>
              <p:cNvSpPr/>
              <p:nvPr/>
            </p:nvSpPr>
            <p:spPr>
              <a:xfrm>
                <a:off x="150161" y="0"/>
                <a:ext cx="618187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Output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</p:grpSp>
      <p:grpSp>
        <p:nvGrpSpPr>
          <p:cNvPr id="5367" name="Group 5367"/>
          <p:cNvGrpSpPr/>
          <p:nvPr/>
        </p:nvGrpSpPr>
        <p:grpSpPr>
          <a:xfrm>
            <a:off x="6667237" y="1954537"/>
            <a:ext cx="1972267" cy="1565250"/>
            <a:chOff x="0" y="0"/>
            <a:chExt cx="1972266" cy="1565249"/>
          </a:xfrm>
        </p:grpSpPr>
        <p:sp>
          <p:nvSpPr>
            <p:cNvPr id="5364" name="Shape 5364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65" name="Shape 5365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66" name="Shape 5366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371" name="Group 5371"/>
          <p:cNvGrpSpPr/>
          <p:nvPr/>
        </p:nvGrpSpPr>
        <p:grpSpPr>
          <a:xfrm>
            <a:off x="6667237" y="3611722"/>
            <a:ext cx="1972267" cy="1565250"/>
            <a:chOff x="0" y="0"/>
            <a:chExt cx="1972266" cy="1565249"/>
          </a:xfrm>
        </p:grpSpPr>
        <p:sp>
          <p:nvSpPr>
            <p:cNvPr id="5368" name="Shape 5368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69" name="Shape 5369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70" name="Shape 5370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372" name="Shape 5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Hybrid Hash Join:</a:t>
            </a:r>
            <a:r>
              <a:rPr b="1" i="1"/>
              <a:t> Partition</a:t>
            </a:r>
          </a:p>
        </p:txBody>
      </p:sp>
      <p:grpSp>
        <p:nvGrpSpPr>
          <p:cNvPr id="5389" name="Group 5389"/>
          <p:cNvGrpSpPr/>
          <p:nvPr/>
        </p:nvGrpSpPr>
        <p:grpSpPr>
          <a:xfrm>
            <a:off x="1199713" y="2391549"/>
            <a:ext cx="674235" cy="1074171"/>
            <a:chOff x="0" y="0"/>
            <a:chExt cx="674233" cy="1074170"/>
          </a:xfrm>
        </p:grpSpPr>
        <p:grpSp>
          <p:nvGrpSpPr>
            <p:cNvPr id="5376" name="Group 5376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373" name="Shape 5373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74" name="Shape 5374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75" name="Shape 5375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379" name="Group 5379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5377" name="Shape 537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78" name="Shape 537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382" name="Group 5382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5380" name="Shape 538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81" name="Shape 538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385" name="Group 5385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5383" name="Shape 538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84" name="Shape 538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388" name="Group 5388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5386" name="Shape 538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87" name="Shape 538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406" name="Group 5406"/>
          <p:cNvGrpSpPr/>
          <p:nvPr/>
        </p:nvGrpSpPr>
        <p:grpSpPr>
          <a:xfrm>
            <a:off x="1199713" y="3648845"/>
            <a:ext cx="674235" cy="1074172"/>
            <a:chOff x="0" y="0"/>
            <a:chExt cx="674233" cy="1074170"/>
          </a:xfrm>
        </p:grpSpPr>
        <p:grpSp>
          <p:nvGrpSpPr>
            <p:cNvPr id="5393" name="Group 5393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390" name="Shape 5390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91" name="Shape 5391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92" name="Shape 539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396" name="Group 5396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5394" name="Shape 539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95" name="Shape 539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399" name="Group 5399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5397" name="Shape 539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98" name="Shape 539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02" name="Group 5402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5400" name="Shape 540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01" name="Shape 540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05" name="Group 5405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5403" name="Shape 540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04" name="Shape 540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423" name="Group 5423"/>
          <p:cNvGrpSpPr/>
          <p:nvPr/>
        </p:nvGrpSpPr>
        <p:grpSpPr>
          <a:xfrm>
            <a:off x="331924" y="3643560"/>
            <a:ext cx="674235" cy="1074172"/>
            <a:chOff x="0" y="0"/>
            <a:chExt cx="674233" cy="1074170"/>
          </a:xfrm>
        </p:grpSpPr>
        <p:grpSp>
          <p:nvGrpSpPr>
            <p:cNvPr id="5410" name="Group 5410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407" name="Shape 5407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08" name="Shape 5408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09" name="Shape 540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13" name="Group 5413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5411" name="Shape 541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12" name="Shape 541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16" name="Group 5416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5414" name="Shape 541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15" name="Shape 541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19" name="Group 5419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5417" name="Shape 541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18" name="Shape 541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22" name="Group 5422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5420" name="Shape 542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21" name="Shape 542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440" name="Group 5440"/>
          <p:cNvGrpSpPr/>
          <p:nvPr/>
        </p:nvGrpSpPr>
        <p:grpSpPr>
          <a:xfrm>
            <a:off x="331924" y="2391549"/>
            <a:ext cx="674235" cy="1074171"/>
            <a:chOff x="0" y="0"/>
            <a:chExt cx="674233" cy="1074170"/>
          </a:xfrm>
        </p:grpSpPr>
        <p:grpSp>
          <p:nvGrpSpPr>
            <p:cNvPr id="5427" name="Group 5427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424" name="Shape 542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25" name="Shape 5425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26" name="Shape 542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30" name="Group 5430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5428" name="Shape 542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29" name="Shape 542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33" name="Group 5433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5431" name="Shape 543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32" name="Shape 543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36" name="Group 5436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5434" name="Shape 543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35" name="Shape 543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39" name="Group 5439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5437" name="Shape 543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38" name="Shape 543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441" name="Shape 5441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5442" name="Shape 5442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5443" name="Shape 5443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5444" name="Shape 5444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57640 0.196302" pathEditMode="relative">
                                      <p:cBhvr>
                                        <p:cTn id="6" dur="2000" fill="hold"/>
                                        <p:tgtEl>
                                          <p:spTgt spid="5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9" name="Group 5449"/>
          <p:cNvGrpSpPr/>
          <p:nvPr/>
        </p:nvGrpSpPr>
        <p:grpSpPr>
          <a:xfrm>
            <a:off x="161333" y="1515195"/>
            <a:ext cx="1972268" cy="3576772"/>
            <a:chOff x="0" y="0"/>
            <a:chExt cx="1972266" cy="3576770"/>
          </a:xfrm>
        </p:grpSpPr>
        <p:sp>
          <p:nvSpPr>
            <p:cNvPr id="5446" name="Shape 544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47" name="Shape 5447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48" name="Shape 5448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467" name="Group 5467"/>
          <p:cNvGrpSpPr/>
          <p:nvPr/>
        </p:nvGrpSpPr>
        <p:grpSpPr>
          <a:xfrm>
            <a:off x="2466207" y="1778917"/>
            <a:ext cx="3568451" cy="3164433"/>
            <a:chOff x="0" y="0"/>
            <a:chExt cx="3568450" cy="3164431"/>
          </a:xfrm>
        </p:grpSpPr>
        <p:grpSp>
          <p:nvGrpSpPr>
            <p:cNvPr id="5452" name="Group 5452"/>
            <p:cNvGrpSpPr/>
            <p:nvPr/>
          </p:nvGrpSpPr>
          <p:grpSpPr>
            <a:xfrm>
              <a:off x="70431" y="1395718"/>
              <a:ext cx="983769" cy="1768714"/>
              <a:chOff x="0" y="0"/>
              <a:chExt cx="983768" cy="1768712"/>
            </a:xfrm>
          </p:grpSpPr>
          <p:sp>
            <p:nvSpPr>
              <p:cNvPr id="5450" name="Shape 5450"/>
              <p:cNvSpPr/>
              <p:nvPr/>
            </p:nvSpPr>
            <p:spPr>
              <a:xfrm>
                <a:off x="-1" y="439876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51" name="Shape 5451"/>
              <p:cNvSpPr/>
              <p:nvPr/>
            </p:nvSpPr>
            <p:spPr>
              <a:xfrm>
                <a:off x="235497" y="0"/>
                <a:ext cx="513335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Input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  <p:grpSp>
          <p:nvGrpSpPr>
            <p:cNvPr id="5463" name="Group 5463"/>
            <p:cNvGrpSpPr/>
            <p:nvPr/>
          </p:nvGrpSpPr>
          <p:grpSpPr>
            <a:xfrm>
              <a:off x="-1" y="-1"/>
              <a:ext cx="3568451" cy="3155342"/>
              <a:chOff x="0" y="0"/>
              <a:chExt cx="3568449" cy="3155340"/>
            </a:xfrm>
          </p:grpSpPr>
          <p:grpSp>
            <p:nvGrpSpPr>
              <p:cNvPr id="5456" name="Group 5456"/>
              <p:cNvGrpSpPr/>
              <p:nvPr/>
            </p:nvGrpSpPr>
            <p:grpSpPr>
              <a:xfrm>
                <a:off x="2584681" y="-1"/>
                <a:ext cx="983769" cy="3155342"/>
                <a:chOff x="0" y="0"/>
                <a:chExt cx="983768" cy="3155340"/>
              </a:xfrm>
            </p:grpSpPr>
            <p:sp>
              <p:nvSpPr>
                <p:cNvPr id="5453" name="Shape 5453"/>
                <p:cNvSpPr/>
                <p:nvPr/>
              </p:nvSpPr>
              <p:spPr>
                <a:xfrm>
                  <a:off x="71648" y="-1"/>
                  <a:ext cx="710997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k Buffers</a:t>
                  </a:r>
                </a:p>
              </p:txBody>
            </p:sp>
            <p:sp>
              <p:nvSpPr>
                <p:cNvPr id="5454" name="Shape 5454"/>
                <p:cNvSpPr/>
                <p:nvPr/>
              </p:nvSpPr>
              <p:spPr>
                <a:xfrm>
                  <a:off x="-1" y="276998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455" name="Shape 5455"/>
                <p:cNvSpPr/>
                <p:nvPr/>
              </p:nvSpPr>
              <p:spPr>
                <a:xfrm>
                  <a:off x="-1" y="1826503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462" name="Group 5462"/>
              <p:cNvGrpSpPr/>
              <p:nvPr/>
            </p:nvGrpSpPr>
            <p:grpSpPr>
              <a:xfrm>
                <a:off x="-1" y="409643"/>
                <a:ext cx="2358934" cy="869530"/>
                <a:chOff x="0" y="0"/>
                <a:chExt cx="2358932" cy="869528"/>
              </a:xfrm>
            </p:grpSpPr>
            <p:grpSp>
              <p:nvGrpSpPr>
                <p:cNvPr id="5460" name="Group 5460"/>
                <p:cNvGrpSpPr/>
                <p:nvPr/>
              </p:nvGrpSpPr>
              <p:grpSpPr>
                <a:xfrm>
                  <a:off x="-1" y="319644"/>
                  <a:ext cx="2358934" cy="549885"/>
                  <a:chOff x="0" y="0"/>
                  <a:chExt cx="2358932" cy="549884"/>
                </a:xfrm>
              </p:grpSpPr>
              <p:sp>
                <p:nvSpPr>
                  <p:cNvPr id="5457" name="Shape 5457"/>
                  <p:cNvSpPr/>
                  <p:nvPr/>
                </p:nvSpPr>
                <p:spPr>
                  <a:xfrm>
                    <a:off x="-1" y="2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458" name="Shape 5458"/>
                  <p:cNvSpPr/>
                  <p:nvPr/>
                </p:nvSpPr>
                <p:spPr>
                  <a:xfrm>
                    <a:off x="786310" y="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459" name="Shape 5459"/>
                  <p:cNvSpPr/>
                  <p:nvPr/>
                </p:nvSpPr>
                <p:spPr>
                  <a:xfrm>
                    <a:off x="1572621" y="-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5461" name="Shape 5461"/>
                <p:cNvSpPr/>
                <p:nvPr/>
              </p:nvSpPr>
              <p:spPr>
                <a:xfrm>
                  <a:off x="15849" y="-1"/>
                  <a:ext cx="2336349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Hash Table B-(k+2) Buffers</a:t>
                  </a:r>
                </a:p>
              </p:txBody>
            </p:sp>
          </p:grpSp>
        </p:grpSp>
        <p:grpSp>
          <p:nvGrpSpPr>
            <p:cNvPr id="5466" name="Group 5466"/>
            <p:cNvGrpSpPr/>
            <p:nvPr/>
          </p:nvGrpSpPr>
          <p:grpSpPr>
            <a:xfrm>
              <a:off x="1327556" y="1403615"/>
              <a:ext cx="983769" cy="1760817"/>
              <a:chOff x="0" y="0"/>
              <a:chExt cx="983768" cy="1760815"/>
            </a:xfrm>
          </p:grpSpPr>
          <p:sp>
            <p:nvSpPr>
              <p:cNvPr id="5464" name="Shape 5464"/>
              <p:cNvSpPr/>
              <p:nvPr/>
            </p:nvSpPr>
            <p:spPr>
              <a:xfrm>
                <a:off x="-1" y="431979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65" name="Shape 5465"/>
              <p:cNvSpPr/>
              <p:nvPr/>
            </p:nvSpPr>
            <p:spPr>
              <a:xfrm>
                <a:off x="150161" y="0"/>
                <a:ext cx="618187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Output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</p:grpSp>
      <p:grpSp>
        <p:nvGrpSpPr>
          <p:cNvPr id="5471" name="Group 5471"/>
          <p:cNvGrpSpPr/>
          <p:nvPr/>
        </p:nvGrpSpPr>
        <p:grpSpPr>
          <a:xfrm>
            <a:off x="6667237" y="1954537"/>
            <a:ext cx="1972267" cy="1565250"/>
            <a:chOff x="0" y="0"/>
            <a:chExt cx="1972266" cy="1565249"/>
          </a:xfrm>
        </p:grpSpPr>
        <p:sp>
          <p:nvSpPr>
            <p:cNvPr id="5468" name="Shape 5468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69" name="Shape 5469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70" name="Shape 5470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475" name="Group 5475"/>
          <p:cNvGrpSpPr/>
          <p:nvPr/>
        </p:nvGrpSpPr>
        <p:grpSpPr>
          <a:xfrm>
            <a:off x="6667237" y="3611722"/>
            <a:ext cx="1972267" cy="1565250"/>
            <a:chOff x="0" y="0"/>
            <a:chExt cx="1972266" cy="1565249"/>
          </a:xfrm>
        </p:grpSpPr>
        <p:sp>
          <p:nvSpPr>
            <p:cNvPr id="5472" name="Shape 5472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73" name="Shape 5473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74" name="Shape 5474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476" name="Shape 54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Hybrid Hash Join:</a:t>
            </a:r>
            <a:r>
              <a:rPr b="1" i="1"/>
              <a:t> Partition</a:t>
            </a:r>
          </a:p>
        </p:txBody>
      </p:sp>
      <p:grpSp>
        <p:nvGrpSpPr>
          <p:cNvPr id="5493" name="Group 5493"/>
          <p:cNvGrpSpPr/>
          <p:nvPr/>
        </p:nvGrpSpPr>
        <p:grpSpPr>
          <a:xfrm>
            <a:off x="1199713" y="2391549"/>
            <a:ext cx="674235" cy="1074171"/>
            <a:chOff x="0" y="0"/>
            <a:chExt cx="674233" cy="1074170"/>
          </a:xfrm>
        </p:grpSpPr>
        <p:grpSp>
          <p:nvGrpSpPr>
            <p:cNvPr id="5480" name="Group 5480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477" name="Shape 5477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78" name="Shape 5478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79" name="Shape 547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83" name="Group 5483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5481" name="Shape 548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2" name="Shape 548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86" name="Group 5486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5484" name="Shape 548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5" name="Shape 548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89" name="Group 5489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5487" name="Shape 548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8" name="Shape 548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492" name="Group 5492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5490" name="Shape 549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91" name="Shape 549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510" name="Group 5510"/>
          <p:cNvGrpSpPr/>
          <p:nvPr/>
        </p:nvGrpSpPr>
        <p:grpSpPr>
          <a:xfrm>
            <a:off x="1199713" y="3648845"/>
            <a:ext cx="674235" cy="1074172"/>
            <a:chOff x="0" y="0"/>
            <a:chExt cx="674233" cy="1074170"/>
          </a:xfrm>
        </p:grpSpPr>
        <p:grpSp>
          <p:nvGrpSpPr>
            <p:cNvPr id="5497" name="Group 5497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494" name="Shape 549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95" name="Shape 5495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96" name="Shape 549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500" name="Group 5500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5498" name="Shape 549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99" name="Shape 549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503" name="Group 5503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5501" name="Shape 550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02" name="Shape 550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506" name="Group 5506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5504" name="Shape 550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05" name="Shape 550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509" name="Group 5509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5507" name="Shape 550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08" name="Shape 550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527" name="Group 5527"/>
          <p:cNvGrpSpPr/>
          <p:nvPr/>
        </p:nvGrpSpPr>
        <p:grpSpPr>
          <a:xfrm>
            <a:off x="331924" y="3643560"/>
            <a:ext cx="674235" cy="1074172"/>
            <a:chOff x="0" y="0"/>
            <a:chExt cx="674233" cy="1074170"/>
          </a:xfrm>
        </p:grpSpPr>
        <p:grpSp>
          <p:nvGrpSpPr>
            <p:cNvPr id="5514" name="Group 5514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511" name="Shape 5511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12" name="Shape 5512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13" name="Shape 5513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517" name="Group 5517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5515" name="Shape 551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16" name="Shape 551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520" name="Group 5520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5518" name="Shape 551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19" name="Shape 551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523" name="Group 5523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5521" name="Shape 552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22" name="Shape 552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526" name="Group 5526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5524" name="Shape 552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25" name="Shape 552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528" name="Shape 5528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5529" name="Shape 5529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5530" name="Shape 5530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5531" name="Shape 5531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grpSp>
        <p:nvGrpSpPr>
          <p:cNvPr id="5535" name="Group 5535"/>
          <p:cNvGrpSpPr/>
          <p:nvPr/>
        </p:nvGrpSpPr>
        <p:grpSpPr>
          <a:xfrm>
            <a:off x="2687667" y="3737533"/>
            <a:ext cx="674235" cy="1074172"/>
            <a:chOff x="0" y="0"/>
            <a:chExt cx="674234" cy="1074170"/>
          </a:xfrm>
        </p:grpSpPr>
        <p:sp>
          <p:nvSpPr>
            <p:cNvPr id="5532" name="Shape 5532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33" name="Shape 5533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34" name="Shape 5534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39" name="Group 5539"/>
          <p:cNvGrpSpPr/>
          <p:nvPr/>
        </p:nvGrpSpPr>
        <p:grpSpPr>
          <a:xfrm>
            <a:off x="5200903" y="2170122"/>
            <a:ext cx="674235" cy="1074171"/>
            <a:chOff x="0" y="0"/>
            <a:chExt cx="674234" cy="1074170"/>
          </a:xfrm>
        </p:grpSpPr>
        <p:sp>
          <p:nvSpPr>
            <p:cNvPr id="5536" name="Shape 5536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37" name="Shape 5537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38" name="Shape 5538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43" name="Group 5543"/>
          <p:cNvGrpSpPr/>
          <p:nvPr/>
        </p:nvGrpSpPr>
        <p:grpSpPr>
          <a:xfrm>
            <a:off x="5200157" y="3721899"/>
            <a:ext cx="674235" cy="1074172"/>
            <a:chOff x="0" y="0"/>
            <a:chExt cx="674234" cy="1074170"/>
          </a:xfrm>
        </p:grpSpPr>
        <p:sp>
          <p:nvSpPr>
            <p:cNvPr id="5540" name="Shape 5540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1" name="Shape 5541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2" name="Shape 5542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46" name="Group 5546"/>
          <p:cNvGrpSpPr/>
          <p:nvPr/>
        </p:nvGrpSpPr>
        <p:grpSpPr>
          <a:xfrm>
            <a:off x="2738128" y="3799146"/>
            <a:ext cx="558179" cy="155745"/>
            <a:chOff x="0" y="0"/>
            <a:chExt cx="558178" cy="155744"/>
          </a:xfrm>
        </p:grpSpPr>
        <p:sp>
          <p:nvSpPr>
            <p:cNvPr id="5544" name="Shape 5544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5" name="Shape 5545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49" name="Group 5549"/>
          <p:cNvGrpSpPr/>
          <p:nvPr/>
        </p:nvGrpSpPr>
        <p:grpSpPr>
          <a:xfrm>
            <a:off x="2738128" y="4063219"/>
            <a:ext cx="558179" cy="155745"/>
            <a:chOff x="0" y="0"/>
            <a:chExt cx="558178" cy="155744"/>
          </a:xfrm>
        </p:grpSpPr>
        <p:sp>
          <p:nvSpPr>
            <p:cNvPr id="5547" name="Shape 5547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8" name="Shape 5548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52" name="Group 5552"/>
          <p:cNvGrpSpPr/>
          <p:nvPr/>
        </p:nvGrpSpPr>
        <p:grpSpPr>
          <a:xfrm>
            <a:off x="2738128" y="4327292"/>
            <a:ext cx="558179" cy="155745"/>
            <a:chOff x="0" y="0"/>
            <a:chExt cx="558178" cy="155744"/>
          </a:xfrm>
        </p:grpSpPr>
        <p:sp>
          <p:nvSpPr>
            <p:cNvPr id="5550" name="Shape 555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51" name="Shape 555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55" name="Group 5555"/>
          <p:cNvGrpSpPr/>
          <p:nvPr/>
        </p:nvGrpSpPr>
        <p:grpSpPr>
          <a:xfrm>
            <a:off x="2738128" y="4591363"/>
            <a:ext cx="558179" cy="155745"/>
            <a:chOff x="0" y="0"/>
            <a:chExt cx="558178" cy="155744"/>
          </a:xfrm>
        </p:grpSpPr>
        <p:sp>
          <p:nvSpPr>
            <p:cNvPr id="5553" name="Shape 555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54" name="Shape 555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7709 -0.177552" pathEditMode="relative">
                                      <p:cBhvr>
                                        <p:cTn id="6" dur="2000" fill="hold"/>
                                        <p:tgtEl>
                                          <p:spTgt spid="5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6221 -0.229875" pathEditMode="relative">
                                      <p:cBhvr>
                                        <p:cTn id="9" dur="2000" fill="hold"/>
                                        <p:tgtEl>
                                          <p:spTgt spid="5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7541 -0.254629" pathEditMode="relative">
                                      <p:cBhvr>
                                        <p:cTn id="12" dur="2000" fill="hold"/>
                                        <p:tgtEl>
                                          <p:spTgt spid="5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5351 -0.340513" pathEditMode="relative">
                                      <p:cBhvr>
                                        <p:cTn id="15" dur="2000" fill="hold"/>
                                        <p:tgtEl>
                                          <p:spTgt spid="5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0" name="Group 5560"/>
          <p:cNvGrpSpPr/>
          <p:nvPr/>
        </p:nvGrpSpPr>
        <p:grpSpPr>
          <a:xfrm>
            <a:off x="161333" y="1515195"/>
            <a:ext cx="1972268" cy="3576772"/>
            <a:chOff x="0" y="0"/>
            <a:chExt cx="1972266" cy="3576770"/>
          </a:xfrm>
        </p:grpSpPr>
        <p:sp>
          <p:nvSpPr>
            <p:cNvPr id="5557" name="Shape 5557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58" name="Shape 5558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59" name="Shape 5559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78" name="Group 5578"/>
          <p:cNvGrpSpPr/>
          <p:nvPr/>
        </p:nvGrpSpPr>
        <p:grpSpPr>
          <a:xfrm>
            <a:off x="2466207" y="1778917"/>
            <a:ext cx="3568451" cy="3164433"/>
            <a:chOff x="0" y="0"/>
            <a:chExt cx="3568450" cy="3164431"/>
          </a:xfrm>
        </p:grpSpPr>
        <p:grpSp>
          <p:nvGrpSpPr>
            <p:cNvPr id="5563" name="Group 5563"/>
            <p:cNvGrpSpPr/>
            <p:nvPr/>
          </p:nvGrpSpPr>
          <p:grpSpPr>
            <a:xfrm>
              <a:off x="70431" y="1395718"/>
              <a:ext cx="983769" cy="1768714"/>
              <a:chOff x="0" y="0"/>
              <a:chExt cx="983768" cy="1768712"/>
            </a:xfrm>
          </p:grpSpPr>
          <p:sp>
            <p:nvSpPr>
              <p:cNvPr id="5561" name="Shape 5561"/>
              <p:cNvSpPr/>
              <p:nvPr/>
            </p:nvSpPr>
            <p:spPr>
              <a:xfrm>
                <a:off x="-1" y="439876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62" name="Shape 5562"/>
              <p:cNvSpPr/>
              <p:nvPr/>
            </p:nvSpPr>
            <p:spPr>
              <a:xfrm>
                <a:off x="235497" y="0"/>
                <a:ext cx="513335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Input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  <p:grpSp>
          <p:nvGrpSpPr>
            <p:cNvPr id="5574" name="Group 5574"/>
            <p:cNvGrpSpPr/>
            <p:nvPr/>
          </p:nvGrpSpPr>
          <p:grpSpPr>
            <a:xfrm>
              <a:off x="-1" y="-1"/>
              <a:ext cx="3568451" cy="3155342"/>
              <a:chOff x="0" y="0"/>
              <a:chExt cx="3568449" cy="3155340"/>
            </a:xfrm>
          </p:grpSpPr>
          <p:grpSp>
            <p:nvGrpSpPr>
              <p:cNvPr id="5567" name="Group 5567"/>
              <p:cNvGrpSpPr/>
              <p:nvPr/>
            </p:nvGrpSpPr>
            <p:grpSpPr>
              <a:xfrm>
                <a:off x="2584681" y="-1"/>
                <a:ext cx="983769" cy="3155342"/>
                <a:chOff x="0" y="0"/>
                <a:chExt cx="983768" cy="3155340"/>
              </a:xfrm>
            </p:grpSpPr>
            <p:sp>
              <p:nvSpPr>
                <p:cNvPr id="5564" name="Shape 5564"/>
                <p:cNvSpPr/>
                <p:nvPr/>
              </p:nvSpPr>
              <p:spPr>
                <a:xfrm>
                  <a:off x="71648" y="-1"/>
                  <a:ext cx="710997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k Buffers</a:t>
                  </a:r>
                </a:p>
              </p:txBody>
            </p:sp>
            <p:sp>
              <p:nvSpPr>
                <p:cNvPr id="5565" name="Shape 5565"/>
                <p:cNvSpPr/>
                <p:nvPr/>
              </p:nvSpPr>
              <p:spPr>
                <a:xfrm>
                  <a:off x="-1" y="276998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566" name="Shape 5566"/>
                <p:cNvSpPr/>
                <p:nvPr/>
              </p:nvSpPr>
              <p:spPr>
                <a:xfrm>
                  <a:off x="-1" y="1826503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573" name="Group 5573"/>
              <p:cNvGrpSpPr/>
              <p:nvPr/>
            </p:nvGrpSpPr>
            <p:grpSpPr>
              <a:xfrm>
                <a:off x="-1" y="409643"/>
                <a:ext cx="2358934" cy="869530"/>
                <a:chOff x="0" y="0"/>
                <a:chExt cx="2358932" cy="869528"/>
              </a:xfrm>
            </p:grpSpPr>
            <p:grpSp>
              <p:nvGrpSpPr>
                <p:cNvPr id="5571" name="Group 5571"/>
                <p:cNvGrpSpPr/>
                <p:nvPr/>
              </p:nvGrpSpPr>
              <p:grpSpPr>
                <a:xfrm>
                  <a:off x="-1" y="319644"/>
                  <a:ext cx="2358934" cy="549885"/>
                  <a:chOff x="0" y="0"/>
                  <a:chExt cx="2358932" cy="549884"/>
                </a:xfrm>
              </p:grpSpPr>
              <p:sp>
                <p:nvSpPr>
                  <p:cNvPr id="5568" name="Shape 5568"/>
                  <p:cNvSpPr/>
                  <p:nvPr/>
                </p:nvSpPr>
                <p:spPr>
                  <a:xfrm>
                    <a:off x="-1" y="2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569" name="Shape 5569"/>
                  <p:cNvSpPr/>
                  <p:nvPr/>
                </p:nvSpPr>
                <p:spPr>
                  <a:xfrm>
                    <a:off x="786310" y="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570" name="Shape 5570"/>
                  <p:cNvSpPr/>
                  <p:nvPr/>
                </p:nvSpPr>
                <p:spPr>
                  <a:xfrm>
                    <a:off x="1572621" y="-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5572" name="Shape 5572"/>
                <p:cNvSpPr/>
                <p:nvPr/>
              </p:nvSpPr>
              <p:spPr>
                <a:xfrm>
                  <a:off x="15849" y="-1"/>
                  <a:ext cx="2336349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Hash Table B-(k+2) Buffers</a:t>
                  </a:r>
                </a:p>
              </p:txBody>
            </p:sp>
          </p:grpSp>
        </p:grpSp>
        <p:grpSp>
          <p:nvGrpSpPr>
            <p:cNvPr id="5577" name="Group 5577"/>
            <p:cNvGrpSpPr/>
            <p:nvPr/>
          </p:nvGrpSpPr>
          <p:grpSpPr>
            <a:xfrm>
              <a:off x="1327556" y="1403615"/>
              <a:ext cx="983769" cy="1760817"/>
              <a:chOff x="0" y="0"/>
              <a:chExt cx="983768" cy="1760815"/>
            </a:xfrm>
          </p:grpSpPr>
          <p:sp>
            <p:nvSpPr>
              <p:cNvPr id="5575" name="Shape 5575"/>
              <p:cNvSpPr/>
              <p:nvPr/>
            </p:nvSpPr>
            <p:spPr>
              <a:xfrm>
                <a:off x="-1" y="431979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76" name="Shape 5576"/>
              <p:cNvSpPr/>
              <p:nvPr/>
            </p:nvSpPr>
            <p:spPr>
              <a:xfrm>
                <a:off x="150161" y="0"/>
                <a:ext cx="618187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Output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</p:grpSp>
      <p:grpSp>
        <p:nvGrpSpPr>
          <p:cNvPr id="5582" name="Group 5582"/>
          <p:cNvGrpSpPr/>
          <p:nvPr/>
        </p:nvGrpSpPr>
        <p:grpSpPr>
          <a:xfrm>
            <a:off x="6667237" y="1954537"/>
            <a:ext cx="1972267" cy="1565250"/>
            <a:chOff x="0" y="0"/>
            <a:chExt cx="1972266" cy="1565249"/>
          </a:xfrm>
        </p:grpSpPr>
        <p:sp>
          <p:nvSpPr>
            <p:cNvPr id="5579" name="Shape 5579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80" name="Shape 5580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81" name="Shape 5581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86" name="Group 5586"/>
          <p:cNvGrpSpPr/>
          <p:nvPr/>
        </p:nvGrpSpPr>
        <p:grpSpPr>
          <a:xfrm>
            <a:off x="6667237" y="3611722"/>
            <a:ext cx="1972267" cy="1565250"/>
            <a:chOff x="0" y="0"/>
            <a:chExt cx="1972266" cy="1565249"/>
          </a:xfrm>
        </p:grpSpPr>
        <p:sp>
          <p:nvSpPr>
            <p:cNvPr id="5583" name="Shape 5583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84" name="Shape 5584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85" name="Shape 5585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587" name="Shape 55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Hybrid Hash Join:</a:t>
            </a:r>
            <a:r>
              <a:rPr b="1" i="1"/>
              <a:t> Partition</a:t>
            </a:r>
          </a:p>
        </p:txBody>
      </p:sp>
      <p:grpSp>
        <p:nvGrpSpPr>
          <p:cNvPr id="5604" name="Group 5604"/>
          <p:cNvGrpSpPr/>
          <p:nvPr/>
        </p:nvGrpSpPr>
        <p:grpSpPr>
          <a:xfrm>
            <a:off x="1199713" y="2391549"/>
            <a:ext cx="674235" cy="1074171"/>
            <a:chOff x="0" y="0"/>
            <a:chExt cx="674233" cy="1074170"/>
          </a:xfrm>
        </p:grpSpPr>
        <p:grpSp>
          <p:nvGrpSpPr>
            <p:cNvPr id="5591" name="Group 5591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588" name="Shape 5588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89" name="Shape 5589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90" name="Shape 5590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594" name="Group 5594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5592" name="Shape 559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93" name="Shape 559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597" name="Group 5597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5595" name="Shape 559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96" name="Shape 559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600" name="Group 5600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5598" name="Shape 559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99" name="Shape 559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603" name="Group 5603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5601" name="Shape 560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02" name="Shape 560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621" name="Group 5621"/>
          <p:cNvGrpSpPr/>
          <p:nvPr/>
        </p:nvGrpSpPr>
        <p:grpSpPr>
          <a:xfrm>
            <a:off x="1199713" y="3648845"/>
            <a:ext cx="674235" cy="1074172"/>
            <a:chOff x="0" y="0"/>
            <a:chExt cx="674233" cy="1074170"/>
          </a:xfrm>
        </p:grpSpPr>
        <p:grpSp>
          <p:nvGrpSpPr>
            <p:cNvPr id="5608" name="Group 5608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605" name="Shape 5605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06" name="Shape 5606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07" name="Shape 5607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611" name="Group 5611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5609" name="Shape 560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10" name="Shape 561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614" name="Group 5614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5612" name="Shape 561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13" name="Shape 561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617" name="Group 5617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5615" name="Shape 561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16" name="Shape 561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620" name="Group 5620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5618" name="Shape 561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19" name="Shape 561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638" name="Group 5638"/>
          <p:cNvGrpSpPr/>
          <p:nvPr/>
        </p:nvGrpSpPr>
        <p:grpSpPr>
          <a:xfrm>
            <a:off x="331924" y="3643560"/>
            <a:ext cx="674235" cy="1074172"/>
            <a:chOff x="0" y="0"/>
            <a:chExt cx="674233" cy="1074170"/>
          </a:xfrm>
        </p:grpSpPr>
        <p:grpSp>
          <p:nvGrpSpPr>
            <p:cNvPr id="5625" name="Group 5625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622" name="Shape 562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23" name="Shape 5623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24" name="Shape 562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628" name="Group 5628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5626" name="Shape 562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27" name="Shape 562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631" name="Group 5631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5629" name="Shape 562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30" name="Shape 563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634" name="Group 5634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5632" name="Shape 563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33" name="Shape 563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637" name="Group 5637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5635" name="Shape 563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36" name="Shape 563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639" name="Shape 5639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5640" name="Shape 5640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5641" name="Shape 5641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5642" name="Shape 5642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grpSp>
        <p:nvGrpSpPr>
          <p:cNvPr id="5646" name="Group 5646"/>
          <p:cNvGrpSpPr/>
          <p:nvPr/>
        </p:nvGrpSpPr>
        <p:grpSpPr>
          <a:xfrm>
            <a:off x="5200903" y="2170122"/>
            <a:ext cx="674235" cy="1074171"/>
            <a:chOff x="0" y="0"/>
            <a:chExt cx="674234" cy="1074170"/>
          </a:xfrm>
        </p:grpSpPr>
        <p:sp>
          <p:nvSpPr>
            <p:cNvPr id="5643" name="Shape 5643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4" name="Shape 5644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5" name="Shape 5645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650" name="Group 5650"/>
          <p:cNvGrpSpPr/>
          <p:nvPr/>
        </p:nvGrpSpPr>
        <p:grpSpPr>
          <a:xfrm>
            <a:off x="5200157" y="3721899"/>
            <a:ext cx="674235" cy="1074172"/>
            <a:chOff x="0" y="0"/>
            <a:chExt cx="674234" cy="1074170"/>
          </a:xfrm>
        </p:grpSpPr>
        <p:sp>
          <p:nvSpPr>
            <p:cNvPr id="5647" name="Shape 5647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8" name="Shape 5648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9" name="Shape 5649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653" name="Group 5653"/>
          <p:cNvGrpSpPr/>
          <p:nvPr/>
        </p:nvGrpSpPr>
        <p:grpSpPr>
          <a:xfrm>
            <a:off x="3336707" y="2606694"/>
            <a:ext cx="558179" cy="155745"/>
            <a:chOff x="0" y="0"/>
            <a:chExt cx="558178" cy="155744"/>
          </a:xfrm>
        </p:grpSpPr>
        <p:sp>
          <p:nvSpPr>
            <p:cNvPr id="5651" name="Shape 5651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52" name="Shape 5652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656" name="Group 5656"/>
          <p:cNvGrpSpPr/>
          <p:nvPr/>
        </p:nvGrpSpPr>
        <p:grpSpPr>
          <a:xfrm>
            <a:off x="2580857" y="2609671"/>
            <a:ext cx="558179" cy="155745"/>
            <a:chOff x="0" y="0"/>
            <a:chExt cx="558178" cy="155744"/>
          </a:xfrm>
        </p:grpSpPr>
        <p:sp>
          <p:nvSpPr>
            <p:cNvPr id="5654" name="Shape 5654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55" name="Shape 5655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659" name="Group 5659"/>
          <p:cNvGrpSpPr/>
          <p:nvPr/>
        </p:nvGrpSpPr>
        <p:grpSpPr>
          <a:xfrm>
            <a:off x="5247783" y="2273042"/>
            <a:ext cx="558179" cy="155745"/>
            <a:chOff x="0" y="0"/>
            <a:chExt cx="558178" cy="155744"/>
          </a:xfrm>
        </p:grpSpPr>
        <p:sp>
          <p:nvSpPr>
            <p:cNvPr id="5657" name="Shape 5657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58" name="Shape 5658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662" name="Group 5662"/>
          <p:cNvGrpSpPr/>
          <p:nvPr/>
        </p:nvGrpSpPr>
        <p:grpSpPr>
          <a:xfrm>
            <a:off x="5255264" y="2509300"/>
            <a:ext cx="558179" cy="155745"/>
            <a:chOff x="0" y="0"/>
            <a:chExt cx="558178" cy="155744"/>
          </a:xfrm>
        </p:grpSpPr>
        <p:sp>
          <p:nvSpPr>
            <p:cNvPr id="5660" name="Shape 566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61" name="Shape 566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58160 0.008571" pathEditMode="relative">
                                      <p:cBhvr>
                                        <p:cTn id="6" dur="2000" fill="hold"/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7" name="Group 5667"/>
          <p:cNvGrpSpPr/>
          <p:nvPr/>
        </p:nvGrpSpPr>
        <p:grpSpPr>
          <a:xfrm>
            <a:off x="161333" y="1515195"/>
            <a:ext cx="1972268" cy="3576772"/>
            <a:chOff x="0" y="0"/>
            <a:chExt cx="1972266" cy="3576770"/>
          </a:xfrm>
        </p:grpSpPr>
        <p:sp>
          <p:nvSpPr>
            <p:cNvPr id="5664" name="Shape 5664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65" name="Shape 5665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66" name="Shape 566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685" name="Group 5685"/>
          <p:cNvGrpSpPr/>
          <p:nvPr/>
        </p:nvGrpSpPr>
        <p:grpSpPr>
          <a:xfrm>
            <a:off x="2466207" y="1778917"/>
            <a:ext cx="3568451" cy="3164433"/>
            <a:chOff x="0" y="0"/>
            <a:chExt cx="3568450" cy="3164431"/>
          </a:xfrm>
        </p:grpSpPr>
        <p:grpSp>
          <p:nvGrpSpPr>
            <p:cNvPr id="5670" name="Group 5670"/>
            <p:cNvGrpSpPr/>
            <p:nvPr/>
          </p:nvGrpSpPr>
          <p:grpSpPr>
            <a:xfrm>
              <a:off x="70431" y="1395718"/>
              <a:ext cx="983769" cy="1768714"/>
              <a:chOff x="0" y="0"/>
              <a:chExt cx="983768" cy="1768712"/>
            </a:xfrm>
          </p:grpSpPr>
          <p:sp>
            <p:nvSpPr>
              <p:cNvPr id="5668" name="Shape 5668"/>
              <p:cNvSpPr/>
              <p:nvPr/>
            </p:nvSpPr>
            <p:spPr>
              <a:xfrm>
                <a:off x="-1" y="439876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69" name="Shape 5669"/>
              <p:cNvSpPr/>
              <p:nvPr/>
            </p:nvSpPr>
            <p:spPr>
              <a:xfrm>
                <a:off x="235497" y="0"/>
                <a:ext cx="513335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Input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  <p:grpSp>
          <p:nvGrpSpPr>
            <p:cNvPr id="5681" name="Group 5681"/>
            <p:cNvGrpSpPr/>
            <p:nvPr/>
          </p:nvGrpSpPr>
          <p:grpSpPr>
            <a:xfrm>
              <a:off x="-1" y="-1"/>
              <a:ext cx="3568451" cy="3155342"/>
              <a:chOff x="0" y="0"/>
              <a:chExt cx="3568449" cy="3155340"/>
            </a:xfrm>
          </p:grpSpPr>
          <p:grpSp>
            <p:nvGrpSpPr>
              <p:cNvPr id="5674" name="Group 5674"/>
              <p:cNvGrpSpPr/>
              <p:nvPr/>
            </p:nvGrpSpPr>
            <p:grpSpPr>
              <a:xfrm>
                <a:off x="2584681" y="-1"/>
                <a:ext cx="983769" cy="3155342"/>
                <a:chOff x="0" y="0"/>
                <a:chExt cx="983768" cy="3155340"/>
              </a:xfrm>
            </p:grpSpPr>
            <p:sp>
              <p:nvSpPr>
                <p:cNvPr id="5671" name="Shape 5671"/>
                <p:cNvSpPr/>
                <p:nvPr/>
              </p:nvSpPr>
              <p:spPr>
                <a:xfrm>
                  <a:off x="71648" y="-1"/>
                  <a:ext cx="710997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k Buffers</a:t>
                  </a:r>
                </a:p>
              </p:txBody>
            </p:sp>
            <p:sp>
              <p:nvSpPr>
                <p:cNvPr id="5672" name="Shape 5672"/>
                <p:cNvSpPr/>
                <p:nvPr/>
              </p:nvSpPr>
              <p:spPr>
                <a:xfrm>
                  <a:off x="-1" y="276998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673" name="Shape 5673"/>
                <p:cNvSpPr/>
                <p:nvPr/>
              </p:nvSpPr>
              <p:spPr>
                <a:xfrm>
                  <a:off x="-1" y="1826503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680" name="Group 5680"/>
              <p:cNvGrpSpPr/>
              <p:nvPr/>
            </p:nvGrpSpPr>
            <p:grpSpPr>
              <a:xfrm>
                <a:off x="-1" y="409643"/>
                <a:ext cx="2358934" cy="869530"/>
                <a:chOff x="0" y="0"/>
                <a:chExt cx="2358932" cy="869528"/>
              </a:xfrm>
            </p:grpSpPr>
            <p:grpSp>
              <p:nvGrpSpPr>
                <p:cNvPr id="5678" name="Group 5678"/>
                <p:cNvGrpSpPr/>
                <p:nvPr/>
              </p:nvGrpSpPr>
              <p:grpSpPr>
                <a:xfrm>
                  <a:off x="-1" y="319644"/>
                  <a:ext cx="2358934" cy="549885"/>
                  <a:chOff x="0" y="0"/>
                  <a:chExt cx="2358932" cy="549884"/>
                </a:xfrm>
              </p:grpSpPr>
              <p:sp>
                <p:nvSpPr>
                  <p:cNvPr id="5675" name="Shape 5675"/>
                  <p:cNvSpPr/>
                  <p:nvPr/>
                </p:nvSpPr>
                <p:spPr>
                  <a:xfrm>
                    <a:off x="-1" y="2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676" name="Shape 5676"/>
                  <p:cNvSpPr/>
                  <p:nvPr/>
                </p:nvSpPr>
                <p:spPr>
                  <a:xfrm>
                    <a:off x="786310" y="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677" name="Shape 5677"/>
                  <p:cNvSpPr/>
                  <p:nvPr/>
                </p:nvSpPr>
                <p:spPr>
                  <a:xfrm>
                    <a:off x="1572621" y="-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5679" name="Shape 5679"/>
                <p:cNvSpPr/>
                <p:nvPr/>
              </p:nvSpPr>
              <p:spPr>
                <a:xfrm>
                  <a:off x="15849" y="-1"/>
                  <a:ext cx="2336349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Hash Table B-(k+2) Buffers</a:t>
                  </a:r>
                </a:p>
              </p:txBody>
            </p:sp>
          </p:grpSp>
        </p:grpSp>
        <p:grpSp>
          <p:nvGrpSpPr>
            <p:cNvPr id="5684" name="Group 5684"/>
            <p:cNvGrpSpPr/>
            <p:nvPr/>
          </p:nvGrpSpPr>
          <p:grpSpPr>
            <a:xfrm>
              <a:off x="1327556" y="1403615"/>
              <a:ext cx="983769" cy="1760817"/>
              <a:chOff x="0" y="0"/>
              <a:chExt cx="983768" cy="1760815"/>
            </a:xfrm>
          </p:grpSpPr>
          <p:sp>
            <p:nvSpPr>
              <p:cNvPr id="5682" name="Shape 5682"/>
              <p:cNvSpPr/>
              <p:nvPr/>
            </p:nvSpPr>
            <p:spPr>
              <a:xfrm>
                <a:off x="-1" y="431979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83" name="Shape 5683"/>
              <p:cNvSpPr/>
              <p:nvPr/>
            </p:nvSpPr>
            <p:spPr>
              <a:xfrm>
                <a:off x="150161" y="0"/>
                <a:ext cx="618187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Output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</p:grpSp>
      <p:grpSp>
        <p:nvGrpSpPr>
          <p:cNvPr id="5689" name="Group 5689"/>
          <p:cNvGrpSpPr/>
          <p:nvPr/>
        </p:nvGrpSpPr>
        <p:grpSpPr>
          <a:xfrm>
            <a:off x="6667237" y="1954537"/>
            <a:ext cx="1972267" cy="1565250"/>
            <a:chOff x="0" y="0"/>
            <a:chExt cx="1972266" cy="1565249"/>
          </a:xfrm>
        </p:grpSpPr>
        <p:sp>
          <p:nvSpPr>
            <p:cNvPr id="5686" name="Shape 5686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87" name="Shape 5687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88" name="Shape 5688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693" name="Group 5693"/>
          <p:cNvGrpSpPr/>
          <p:nvPr/>
        </p:nvGrpSpPr>
        <p:grpSpPr>
          <a:xfrm>
            <a:off x="6667237" y="3611722"/>
            <a:ext cx="1972267" cy="1565250"/>
            <a:chOff x="0" y="0"/>
            <a:chExt cx="1972266" cy="1565249"/>
          </a:xfrm>
        </p:grpSpPr>
        <p:sp>
          <p:nvSpPr>
            <p:cNvPr id="5690" name="Shape 5690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91" name="Shape 5691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92" name="Shape 5692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694" name="Shape 5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Hybrid Hash Join:</a:t>
            </a:r>
            <a:r>
              <a:rPr b="1" i="1"/>
              <a:t> Partition</a:t>
            </a:r>
          </a:p>
        </p:txBody>
      </p:sp>
      <p:grpSp>
        <p:nvGrpSpPr>
          <p:cNvPr id="5711" name="Group 5711"/>
          <p:cNvGrpSpPr/>
          <p:nvPr/>
        </p:nvGrpSpPr>
        <p:grpSpPr>
          <a:xfrm>
            <a:off x="1199713" y="2391549"/>
            <a:ext cx="674235" cy="1074171"/>
            <a:chOff x="0" y="0"/>
            <a:chExt cx="674233" cy="1074170"/>
          </a:xfrm>
        </p:grpSpPr>
        <p:grpSp>
          <p:nvGrpSpPr>
            <p:cNvPr id="5698" name="Group 5698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695" name="Shape 5695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96" name="Shape 5696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97" name="Shape 5697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701" name="Group 5701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5699" name="Shape 569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00" name="Shape 570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704" name="Group 5704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5702" name="Shape 570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03" name="Shape 570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707" name="Group 5707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5705" name="Shape 570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06" name="Shape 570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710" name="Group 5710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5708" name="Shape 570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09" name="Shape 570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728" name="Group 5728"/>
          <p:cNvGrpSpPr/>
          <p:nvPr/>
        </p:nvGrpSpPr>
        <p:grpSpPr>
          <a:xfrm>
            <a:off x="1199713" y="3648845"/>
            <a:ext cx="674235" cy="1074172"/>
            <a:chOff x="0" y="0"/>
            <a:chExt cx="674233" cy="1074170"/>
          </a:xfrm>
        </p:grpSpPr>
        <p:grpSp>
          <p:nvGrpSpPr>
            <p:cNvPr id="5715" name="Group 5715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712" name="Shape 571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13" name="Shape 5713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14" name="Shape 571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718" name="Group 5718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5716" name="Shape 571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17" name="Shape 571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721" name="Group 5721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5719" name="Shape 571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20" name="Shape 572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724" name="Group 5724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5722" name="Shape 572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23" name="Shape 572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727" name="Group 5727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5725" name="Shape 572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26" name="Shape 572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729" name="Shape 5729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5730" name="Shape 5730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5731" name="Shape 5731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5732" name="Shape 5732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grpSp>
        <p:nvGrpSpPr>
          <p:cNvPr id="5736" name="Group 5736"/>
          <p:cNvGrpSpPr/>
          <p:nvPr/>
        </p:nvGrpSpPr>
        <p:grpSpPr>
          <a:xfrm>
            <a:off x="5200903" y="2170122"/>
            <a:ext cx="674235" cy="1074171"/>
            <a:chOff x="0" y="0"/>
            <a:chExt cx="674234" cy="1074170"/>
          </a:xfrm>
        </p:grpSpPr>
        <p:sp>
          <p:nvSpPr>
            <p:cNvPr id="5733" name="Shape 5733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34" name="Shape 5734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35" name="Shape 5735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40" name="Group 5740"/>
          <p:cNvGrpSpPr/>
          <p:nvPr/>
        </p:nvGrpSpPr>
        <p:grpSpPr>
          <a:xfrm>
            <a:off x="5200157" y="3721899"/>
            <a:ext cx="674235" cy="1074172"/>
            <a:chOff x="0" y="0"/>
            <a:chExt cx="674234" cy="1074170"/>
          </a:xfrm>
        </p:grpSpPr>
        <p:sp>
          <p:nvSpPr>
            <p:cNvPr id="5737" name="Shape 5737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38" name="Shape 5738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39" name="Shape 5739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43" name="Group 5743"/>
          <p:cNvGrpSpPr/>
          <p:nvPr/>
        </p:nvGrpSpPr>
        <p:grpSpPr>
          <a:xfrm>
            <a:off x="3336707" y="2606694"/>
            <a:ext cx="558179" cy="155745"/>
            <a:chOff x="0" y="0"/>
            <a:chExt cx="558178" cy="155744"/>
          </a:xfrm>
        </p:grpSpPr>
        <p:sp>
          <p:nvSpPr>
            <p:cNvPr id="5741" name="Shape 5741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42" name="Shape 5742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46" name="Group 5746"/>
          <p:cNvGrpSpPr/>
          <p:nvPr/>
        </p:nvGrpSpPr>
        <p:grpSpPr>
          <a:xfrm>
            <a:off x="2580857" y="2609671"/>
            <a:ext cx="558179" cy="155745"/>
            <a:chOff x="0" y="0"/>
            <a:chExt cx="558178" cy="155744"/>
          </a:xfrm>
        </p:grpSpPr>
        <p:sp>
          <p:nvSpPr>
            <p:cNvPr id="5744" name="Shape 5744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45" name="Shape 5745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49" name="Group 5749"/>
          <p:cNvGrpSpPr/>
          <p:nvPr/>
        </p:nvGrpSpPr>
        <p:grpSpPr>
          <a:xfrm>
            <a:off x="5247783" y="2273042"/>
            <a:ext cx="558179" cy="155745"/>
            <a:chOff x="0" y="0"/>
            <a:chExt cx="558178" cy="155744"/>
          </a:xfrm>
        </p:grpSpPr>
        <p:sp>
          <p:nvSpPr>
            <p:cNvPr id="5747" name="Shape 5747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48" name="Shape 5748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52" name="Group 5752"/>
          <p:cNvGrpSpPr/>
          <p:nvPr/>
        </p:nvGrpSpPr>
        <p:grpSpPr>
          <a:xfrm>
            <a:off x="5255264" y="2509300"/>
            <a:ext cx="558179" cy="155745"/>
            <a:chOff x="0" y="0"/>
            <a:chExt cx="558178" cy="155744"/>
          </a:xfrm>
        </p:grpSpPr>
        <p:sp>
          <p:nvSpPr>
            <p:cNvPr id="5750" name="Shape 575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51" name="Shape 575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56" name="Group 5756"/>
          <p:cNvGrpSpPr/>
          <p:nvPr/>
        </p:nvGrpSpPr>
        <p:grpSpPr>
          <a:xfrm>
            <a:off x="2679560" y="3708818"/>
            <a:ext cx="674235" cy="1074172"/>
            <a:chOff x="0" y="0"/>
            <a:chExt cx="674234" cy="1074170"/>
          </a:xfrm>
        </p:grpSpPr>
        <p:sp>
          <p:nvSpPr>
            <p:cNvPr id="5753" name="Shape 5753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54" name="Shape 5754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55" name="Shape 5755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59" name="Group 5759"/>
          <p:cNvGrpSpPr/>
          <p:nvPr/>
        </p:nvGrpSpPr>
        <p:grpSpPr>
          <a:xfrm>
            <a:off x="2730019" y="3769343"/>
            <a:ext cx="558179" cy="155745"/>
            <a:chOff x="0" y="0"/>
            <a:chExt cx="558178" cy="155744"/>
          </a:xfrm>
        </p:grpSpPr>
        <p:sp>
          <p:nvSpPr>
            <p:cNvPr id="5757" name="Shape 5757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58" name="Shape 5758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62" name="Group 5762"/>
          <p:cNvGrpSpPr/>
          <p:nvPr/>
        </p:nvGrpSpPr>
        <p:grpSpPr>
          <a:xfrm>
            <a:off x="2730019" y="4033416"/>
            <a:ext cx="558179" cy="155745"/>
            <a:chOff x="0" y="0"/>
            <a:chExt cx="558178" cy="155744"/>
          </a:xfrm>
        </p:grpSpPr>
        <p:sp>
          <p:nvSpPr>
            <p:cNvPr id="5760" name="Shape 576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61" name="Shape 576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65" name="Group 5765"/>
          <p:cNvGrpSpPr/>
          <p:nvPr/>
        </p:nvGrpSpPr>
        <p:grpSpPr>
          <a:xfrm>
            <a:off x="2730019" y="4297490"/>
            <a:ext cx="558179" cy="155745"/>
            <a:chOff x="0" y="0"/>
            <a:chExt cx="558178" cy="155744"/>
          </a:xfrm>
        </p:grpSpPr>
        <p:sp>
          <p:nvSpPr>
            <p:cNvPr id="5763" name="Shape 576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64" name="Shape 576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768" name="Group 5768"/>
          <p:cNvGrpSpPr/>
          <p:nvPr/>
        </p:nvGrpSpPr>
        <p:grpSpPr>
          <a:xfrm>
            <a:off x="2730019" y="4561563"/>
            <a:ext cx="558179" cy="155745"/>
            <a:chOff x="0" y="0"/>
            <a:chExt cx="558178" cy="155744"/>
          </a:xfrm>
        </p:grpSpPr>
        <p:sp>
          <p:nvSpPr>
            <p:cNvPr id="5766" name="Shape 576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67" name="Shape 576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7363 -0.139120" pathEditMode="relative">
                                      <p:cBhvr>
                                        <p:cTn id="6" dur="2000" fill="hold"/>
                                        <p:tgtEl>
                                          <p:spTgt spid="5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6223 -0.190513" pathEditMode="relative">
                                      <p:cBhvr>
                                        <p:cTn id="9" dur="2000" fill="hold"/>
                                        <p:tgtEl>
                                          <p:spTgt spid="5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6837 -0.218977" pathEditMode="relative">
                                      <p:cBhvr>
                                        <p:cTn id="12" dur="2000" fill="hold"/>
                                        <p:tgtEl>
                                          <p:spTgt spid="5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4483 -0.112731" pathEditMode="relative">
                                      <p:cBhvr>
                                        <p:cTn id="15" dur="2000" fill="hold"/>
                                        <p:tgtEl>
                                          <p:spTgt spid="5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3" name="Group 5773"/>
          <p:cNvGrpSpPr/>
          <p:nvPr/>
        </p:nvGrpSpPr>
        <p:grpSpPr>
          <a:xfrm>
            <a:off x="161333" y="1515195"/>
            <a:ext cx="1972268" cy="3576772"/>
            <a:chOff x="0" y="0"/>
            <a:chExt cx="1972266" cy="3576770"/>
          </a:xfrm>
        </p:grpSpPr>
        <p:sp>
          <p:nvSpPr>
            <p:cNvPr id="5770" name="Shape 577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71" name="Shape 5771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72" name="Shape 5772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774" name="Shape 5774"/>
          <p:cNvSpPr/>
          <p:nvPr/>
        </p:nvSpPr>
        <p:spPr>
          <a:xfrm>
            <a:off x="2230902" y="1555788"/>
            <a:ext cx="4367015" cy="3895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4" h="19972" extrusionOk="0">
                <a:moveTo>
                  <a:pt x="654" y="2949"/>
                </a:moveTo>
                <a:cubicBezTo>
                  <a:pt x="1211" y="1658"/>
                  <a:pt x="1511" y="972"/>
                  <a:pt x="4032" y="503"/>
                </a:cubicBezTo>
                <a:cubicBezTo>
                  <a:pt x="6553" y="35"/>
                  <a:pt x="13146" y="-149"/>
                  <a:pt x="15780" y="136"/>
                </a:cubicBezTo>
                <a:cubicBezTo>
                  <a:pt x="18413" y="422"/>
                  <a:pt x="19133" y="-774"/>
                  <a:pt x="19833" y="2216"/>
                </a:cubicBezTo>
                <a:cubicBezTo>
                  <a:pt x="20534" y="5205"/>
                  <a:pt x="21097" y="15322"/>
                  <a:pt x="19984" y="18074"/>
                </a:cubicBezTo>
                <a:cubicBezTo>
                  <a:pt x="18870" y="20826"/>
                  <a:pt x="14379" y="20167"/>
                  <a:pt x="13153" y="18726"/>
                </a:cubicBezTo>
                <a:cubicBezTo>
                  <a:pt x="11927" y="17286"/>
                  <a:pt x="13515" y="11137"/>
                  <a:pt x="12627" y="9431"/>
                </a:cubicBezTo>
                <a:cubicBezTo>
                  <a:pt x="11739" y="7726"/>
                  <a:pt x="9812" y="8691"/>
                  <a:pt x="7823" y="8494"/>
                </a:cubicBezTo>
                <a:cubicBezTo>
                  <a:pt x="5834" y="8297"/>
                  <a:pt x="1887" y="9160"/>
                  <a:pt x="692" y="8249"/>
                </a:cubicBezTo>
                <a:cubicBezTo>
                  <a:pt x="-503" y="7339"/>
                  <a:pt x="98" y="4240"/>
                  <a:pt x="654" y="2949"/>
                </a:cubicBezTo>
                <a:close/>
              </a:path>
            </a:pathLst>
          </a:custGeom>
          <a:gradFill>
            <a:gsLst>
              <a:gs pos="0">
                <a:srgbClr val="FFB2B1"/>
              </a:gs>
              <a:gs pos="35000">
                <a:srgbClr val="FFC8C8"/>
              </a:gs>
              <a:gs pos="100000">
                <a:srgbClr val="FFEAEA"/>
              </a:gs>
            </a:gsLst>
            <a:lin ang="16200000"/>
          </a:gradFill>
          <a:ln>
            <a:solidFill>
              <a:srgbClr val="D75C5A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792" name="Group 5792"/>
          <p:cNvGrpSpPr/>
          <p:nvPr/>
        </p:nvGrpSpPr>
        <p:grpSpPr>
          <a:xfrm>
            <a:off x="2466207" y="1778917"/>
            <a:ext cx="3568451" cy="3164433"/>
            <a:chOff x="0" y="0"/>
            <a:chExt cx="3568450" cy="3164431"/>
          </a:xfrm>
        </p:grpSpPr>
        <p:grpSp>
          <p:nvGrpSpPr>
            <p:cNvPr id="5777" name="Group 5777"/>
            <p:cNvGrpSpPr/>
            <p:nvPr/>
          </p:nvGrpSpPr>
          <p:grpSpPr>
            <a:xfrm>
              <a:off x="70431" y="1395718"/>
              <a:ext cx="983769" cy="1768714"/>
              <a:chOff x="0" y="0"/>
              <a:chExt cx="983768" cy="1768712"/>
            </a:xfrm>
          </p:grpSpPr>
          <p:sp>
            <p:nvSpPr>
              <p:cNvPr id="5775" name="Shape 5775"/>
              <p:cNvSpPr/>
              <p:nvPr/>
            </p:nvSpPr>
            <p:spPr>
              <a:xfrm>
                <a:off x="-1" y="439876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76" name="Shape 5776"/>
              <p:cNvSpPr/>
              <p:nvPr/>
            </p:nvSpPr>
            <p:spPr>
              <a:xfrm>
                <a:off x="235497" y="0"/>
                <a:ext cx="513335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Input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  <p:grpSp>
          <p:nvGrpSpPr>
            <p:cNvPr id="5788" name="Group 5788"/>
            <p:cNvGrpSpPr/>
            <p:nvPr/>
          </p:nvGrpSpPr>
          <p:grpSpPr>
            <a:xfrm>
              <a:off x="-1" y="-1"/>
              <a:ext cx="3568451" cy="3155342"/>
              <a:chOff x="0" y="0"/>
              <a:chExt cx="3568449" cy="3155340"/>
            </a:xfrm>
          </p:grpSpPr>
          <p:grpSp>
            <p:nvGrpSpPr>
              <p:cNvPr id="5781" name="Group 5781"/>
              <p:cNvGrpSpPr/>
              <p:nvPr/>
            </p:nvGrpSpPr>
            <p:grpSpPr>
              <a:xfrm>
                <a:off x="2584681" y="-1"/>
                <a:ext cx="983769" cy="3155342"/>
                <a:chOff x="0" y="0"/>
                <a:chExt cx="983768" cy="3155340"/>
              </a:xfrm>
            </p:grpSpPr>
            <p:sp>
              <p:nvSpPr>
                <p:cNvPr id="5778" name="Shape 5778"/>
                <p:cNvSpPr/>
                <p:nvPr/>
              </p:nvSpPr>
              <p:spPr>
                <a:xfrm>
                  <a:off x="71648" y="-1"/>
                  <a:ext cx="710997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k Buffers</a:t>
                  </a:r>
                </a:p>
              </p:txBody>
            </p:sp>
            <p:sp>
              <p:nvSpPr>
                <p:cNvPr id="5779" name="Shape 5779"/>
                <p:cNvSpPr/>
                <p:nvPr/>
              </p:nvSpPr>
              <p:spPr>
                <a:xfrm>
                  <a:off x="-1" y="276998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780" name="Shape 5780"/>
                <p:cNvSpPr/>
                <p:nvPr/>
              </p:nvSpPr>
              <p:spPr>
                <a:xfrm>
                  <a:off x="-1" y="1826503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787" name="Group 5787"/>
              <p:cNvGrpSpPr/>
              <p:nvPr/>
            </p:nvGrpSpPr>
            <p:grpSpPr>
              <a:xfrm>
                <a:off x="-1" y="409643"/>
                <a:ext cx="2358934" cy="869530"/>
                <a:chOff x="0" y="0"/>
                <a:chExt cx="2358932" cy="869528"/>
              </a:xfrm>
            </p:grpSpPr>
            <p:grpSp>
              <p:nvGrpSpPr>
                <p:cNvPr id="5785" name="Group 5785"/>
                <p:cNvGrpSpPr/>
                <p:nvPr/>
              </p:nvGrpSpPr>
              <p:grpSpPr>
                <a:xfrm>
                  <a:off x="-1" y="319644"/>
                  <a:ext cx="2358934" cy="549885"/>
                  <a:chOff x="0" y="0"/>
                  <a:chExt cx="2358932" cy="549884"/>
                </a:xfrm>
              </p:grpSpPr>
              <p:sp>
                <p:nvSpPr>
                  <p:cNvPr id="5782" name="Shape 5782"/>
                  <p:cNvSpPr/>
                  <p:nvPr/>
                </p:nvSpPr>
                <p:spPr>
                  <a:xfrm>
                    <a:off x="-1" y="2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783" name="Shape 5783"/>
                  <p:cNvSpPr/>
                  <p:nvPr/>
                </p:nvSpPr>
                <p:spPr>
                  <a:xfrm>
                    <a:off x="786310" y="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784" name="Shape 5784"/>
                  <p:cNvSpPr/>
                  <p:nvPr/>
                </p:nvSpPr>
                <p:spPr>
                  <a:xfrm>
                    <a:off x="1572621" y="-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5786" name="Shape 5786"/>
                <p:cNvSpPr/>
                <p:nvPr/>
              </p:nvSpPr>
              <p:spPr>
                <a:xfrm>
                  <a:off x="15849" y="-1"/>
                  <a:ext cx="2336349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Hash Table B-(k+2) Buffers</a:t>
                  </a:r>
                </a:p>
              </p:txBody>
            </p:sp>
          </p:grpSp>
        </p:grpSp>
        <p:grpSp>
          <p:nvGrpSpPr>
            <p:cNvPr id="5791" name="Group 5791"/>
            <p:cNvGrpSpPr/>
            <p:nvPr/>
          </p:nvGrpSpPr>
          <p:grpSpPr>
            <a:xfrm>
              <a:off x="1327556" y="1403615"/>
              <a:ext cx="983769" cy="1760817"/>
              <a:chOff x="0" y="0"/>
              <a:chExt cx="983768" cy="1760815"/>
            </a:xfrm>
          </p:grpSpPr>
          <p:sp>
            <p:nvSpPr>
              <p:cNvPr id="5789" name="Shape 5789"/>
              <p:cNvSpPr/>
              <p:nvPr/>
            </p:nvSpPr>
            <p:spPr>
              <a:xfrm>
                <a:off x="-1" y="431979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90" name="Shape 5790"/>
              <p:cNvSpPr/>
              <p:nvPr/>
            </p:nvSpPr>
            <p:spPr>
              <a:xfrm>
                <a:off x="150161" y="0"/>
                <a:ext cx="618187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Output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</p:grpSp>
      <p:grpSp>
        <p:nvGrpSpPr>
          <p:cNvPr id="5796" name="Group 5796"/>
          <p:cNvGrpSpPr/>
          <p:nvPr/>
        </p:nvGrpSpPr>
        <p:grpSpPr>
          <a:xfrm>
            <a:off x="6667237" y="1954537"/>
            <a:ext cx="1972267" cy="1565250"/>
            <a:chOff x="0" y="0"/>
            <a:chExt cx="1972266" cy="1565249"/>
          </a:xfrm>
        </p:grpSpPr>
        <p:sp>
          <p:nvSpPr>
            <p:cNvPr id="5793" name="Shape 5793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94" name="Shape 5794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95" name="Shape 5795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00" name="Group 5800"/>
          <p:cNvGrpSpPr/>
          <p:nvPr/>
        </p:nvGrpSpPr>
        <p:grpSpPr>
          <a:xfrm>
            <a:off x="6667237" y="3611722"/>
            <a:ext cx="1972267" cy="1565250"/>
            <a:chOff x="0" y="0"/>
            <a:chExt cx="1972266" cy="1565249"/>
          </a:xfrm>
        </p:grpSpPr>
        <p:sp>
          <p:nvSpPr>
            <p:cNvPr id="5797" name="Shape 5797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98" name="Shape 5798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99" name="Shape 5799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801" name="Shape 58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Hybrid Hash Join:</a:t>
            </a:r>
            <a:r>
              <a:rPr b="1" i="1"/>
              <a:t> Partition</a:t>
            </a:r>
          </a:p>
        </p:txBody>
      </p:sp>
      <p:grpSp>
        <p:nvGrpSpPr>
          <p:cNvPr id="5818" name="Group 5818"/>
          <p:cNvGrpSpPr/>
          <p:nvPr/>
        </p:nvGrpSpPr>
        <p:grpSpPr>
          <a:xfrm>
            <a:off x="1199713" y="2391549"/>
            <a:ext cx="674235" cy="1074171"/>
            <a:chOff x="0" y="0"/>
            <a:chExt cx="674233" cy="1074170"/>
          </a:xfrm>
        </p:grpSpPr>
        <p:grpSp>
          <p:nvGrpSpPr>
            <p:cNvPr id="5805" name="Group 5805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802" name="Shape 580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03" name="Shape 5803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04" name="Shape 580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08" name="Group 5808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5806" name="Shape 580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07" name="Shape 580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11" name="Group 5811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5809" name="Shape 580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10" name="Shape 581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14" name="Group 5814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5812" name="Shape 581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13" name="Shape 581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17" name="Group 5817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5815" name="Shape 581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16" name="Shape 581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835" name="Group 5835"/>
          <p:cNvGrpSpPr/>
          <p:nvPr/>
        </p:nvGrpSpPr>
        <p:grpSpPr>
          <a:xfrm>
            <a:off x="1199713" y="3648845"/>
            <a:ext cx="674235" cy="1074172"/>
            <a:chOff x="0" y="0"/>
            <a:chExt cx="674233" cy="1074170"/>
          </a:xfrm>
        </p:grpSpPr>
        <p:grpSp>
          <p:nvGrpSpPr>
            <p:cNvPr id="5822" name="Group 5822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819" name="Shape 581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20" name="Shape 5820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21" name="Shape 5821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25" name="Group 5825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5823" name="Shape 582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24" name="Shape 582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28" name="Group 5828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5826" name="Shape 582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27" name="Shape 582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31" name="Group 5831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5829" name="Shape 582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30" name="Shape 583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34" name="Group 5834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5832" name="Shape 583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33" name="Shape 583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836" name="Shape 5836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5837" name="Shape 5837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5838" name="Shape 5838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5839" name="Shape 5839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grpSp>
        <p:nvGrpSpPr>
          <p:cNvPr id="5842" name="Group 5842"/>
          <p:cNvGrpSpPr/>
          <p:nvPr/>
        </p:nvGrpSpPr>
        <p:grpSpPr>
          <a:xfrm>
            <a:off x="3336707" y="2606694"/>
            <a:ext cx="558179" cy="155745"/>
            <a:chOff x="0" y="0"/>
            <a:chExt cx="558178" cy="155744"/>
          </a:xfrm>
        </p:grpSpPr>
        <p:sp>
          <p:nvSpPr>
            <p:cNvPr id="5840" name="Shape 584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41" name="Shape 584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45" name="Group 5845"/>
          <p:cNvGrpSpPr/>
          <p:nvPr/>
        </p:nvGrpSpPr>
        <p:grpSpPr>
          <a:xfrm>
            <a:off x="2580857" y="2609671"/>
            <a:ext cx="558179" cy="155745"/>
            <a:chOff x="0" y="0"/>
            <a:chExt cx="558178" cy="155744"/>
          </a:xfrm>
        </p:grpSpPr>
        <p:sp>
          <p:nvSpPr>
            <p:cNvPr id="5843" name="Shape 584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44" name="Shape 584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48" name="Group 5848"/>
          <p:cNvGrpSpPr/>
          <p:nvPr/>
        </p:nvGrpSpPr>
        <p:grpSpPr>
          <a:xfrm>
            <a:off x="2580275" y="2810011"/>
            <a:ext cx="558179" cy="155745"/>
            <a:chOff x="0" y="0"/>
            <a:chExt cx="558178" cy="155744"/>
          </a:xfrm>
        </p:grpSpPr>
        <p:sp>
          <p:nvSpPr>
            <p:cNvPr id="5846" name="Shape 584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47" name="Shape 584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62" name="Group 5862"/>
          <p:cNvGrpSpPr/>
          <p:nvPr/>
        </p:nvGrpSpPr>
        <p:grpSpPr>
          <a:xfrm>
            <a:off x="5200903" y="2170122"/>
            <a:ext cx="674235" cy="1074171"/>
            <a:chOff x="0" y="0"/>
            <a:chExt cx="674233" cy="1074170"/>
          </a:xfrm>
        </p:grpSpPr>
        <p:grpSp>
          <p:nvGrpSpPr>
            <p:cNvPr id="5852" name="Group 5852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849" name="Shape 584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50" name="Shape 5850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51" name="Shape 5851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55" name="Group 5855"/>
            <p:cNvGrpSpPr/>
            <p:nvPr/>
          </p:nvGrpSpPr>
          <p:grpSpPr>
            <a:xfrm>
              <a:off x="46878" y="102920"/>
              <a:ext cx="558179" cy="155743"/>
              <a:chOff x="0" y="0"/>
              <a:chExt cx="558178" cy="155742"/>
            </a:xfrm>
          </p:grpSpPr>
          <p:sp>
            <p:nvSpPr>
              <p:cNvPr id="5853" name="Shape 585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54" name="Shape 585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58" name="Group 5858"/>
            <p:cNvGrpSpPr/>
            <p:nvPr/>
          </p:nvGrpSpPr>
          <p:grpSpPr>
            <a:xfrm>
              <a:off x="54359" y="339179"/>
              <a:ext cx="558179" cy="155743"/>
              <a:chOff x="0" y="0"/>
              <a:chExt cx="558178" cy="155742"/>
            </a:xfrm>
          </p:grpSpPr>
          <p:sp>
            <p:nvSpPr>
              <p:cNvPr id="5856" name="Shape 585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57" name="Shape 585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61" name="Group 5861"/>
            <p:cNvGrpSpPr/>
            <p:nvPr/>
          </p:nvGrpSpPr>
          <p:grpSpPr>
            <a:xfrm>
              <a:off x="53736" y="567121"/>
              <a:ext cx="558179" cy="155743"/>
              <a:chOff x="0" y="0"/>
              <a:chExt cx="558178" cy="155742"/>
            </a:xfrm>
          </p:grpSpPr>
          <p:sp>
            <p:nvSpPr>
              <p:cNvPr id="5859" name="Shape 585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60" name="Shape 586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865" name="Group 5865"/>
          <p:cNvGrpSpPr/>
          <p:nvPr/>
        </p:nvGrpSpPr>
        <p:grpSpPr>
          <a:xfrm>
            <a:off x="3336707" y="2824476"/>
            <a:ext cx="558179" cy="155745"/>
            <a:chOff x="0" y="0"/>
            <a:chExt cx="558178" cy="155744"/>
          </a:xfrm>
        </p:grpSpPr>
        <p:sp>
          <p:nvSpPr>
            <p:cNvPr id="5863" name="Shape 586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64" name="Shape 586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73" name="Group 5873"/>
          <p:cNvGrpSpPr/>
          <p:nvPr/>
        </p:nvGrpSpPr>
        <p:grpSpPr>
          <a:xfrm>
            <a:off x="5200157" y="3721899"/>
            <a:ext cx="674235" cy="1074172"/>
            <a:chOff x="0" y="0"/>
            <a:chExt cx="674233" cy="1074170"/>
          </a:xfrm>
        </p:grpSpPr>
        <p:grpSp>
          <p:nvGrpSpPr>
            <p:cNvPr id="5869" name="Group 5869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866" name="Shape 586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67" name="Shape 5867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68" name="Shape 5868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872" name="Group 5872"/>
            <p:cNvGrpSpPr/>
            <p:nvPr/>
          </p:nvGrpSpPr>
          <p:grpSpPr>
            <a:xfrm>
              <a:off x="43340" y="66429"/>
              <a:ext cx="558179" cy="155743"/>
              <a:chOff x="0" y="0"/>
              <a:chExt cx="558178" cy="155742"/>
            </a:xfrm>
          </p:grpSpPr>
          <p:sp>
            <p:nvSpPr>
              <p:cNvPr id="5870" name="Shape 587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71" name="Shape 587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874" name="Shape 5874"/>
          <p:cNvSpPr/>
          <p:nvPr/>
        </p:nvSpPr>
        <p:spPr>
          <a:xfrm>
            <a:off x="2238750" y="1283073"/>
            <a:ext cx="4522217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Think of this as a big hash table with k buckets that page to disk.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9" name="Group 5879"/>
          <p:cNvGrpSpPr/>
          <p:nvPr/>
        </p:nvGrpSpPr>
        <p:grpSpPr>
          <a:xfrm>
            <a:off x="161333" y="1515195"/>
            <a:ext cx="1972268" cy="3576772"/>
            <a:chOff x="0" y="0"/>
            <a:chExt cx="1972266" cy="3576770"/>
          </a:xfrm>
        </p:grpSpPr>
        <p:sp>
          <p:nvSpPr>
            <p:cNvPr id="5876" name="Shape 587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77" name="Shape 5877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78" name="Shape 5878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97" name="Group 5897"/>
          <p:cNvGrpSpPr/>
          <p:nvPr/>
        </p:nvGrpSpPr>
        <p:grpSpPr>
          <a:xfrm>
            <a:off x="2466207" y="1778917"/>
            <a:ext cx="3568451" cy="3164433"/>
            <a:chOff x="0" y="0"/>
            <a:chExt cx="3568450" cy="3164431"/>
          </a:xfrm>
        </p:grpSpPr>
        <p:grpSp>
          <p:nvGrpSpPr>
            <p:cNvPr id="5882" name="Group 5882"/>
            <p:cNvGrpSpPr/>
            <p:nvPr/>
          </p:nvGrpSpPr>
          <p:grpSpPr>
            <a:xfrm>
              <a:off x="70431" y="1395718"/>
              <a:ext cx="983769" cy="1768714"/>
              <a:chOff x="0" y="0"/>
              <a:chExt cx="983768" cy="1768712"/>
            </a:xfrm>
          </p:grpSpPr>
          <p:sp>
            <p:nvSpPr>
              <p:cNvPr id="5880" name="Shape 5880"/>
              <p:cNvSpPr/>
              <p:nvPr/>
            </p:nvSpPr>
            <p:spPr>
              <a:xfrm>
                <a:off x="-1" y="439876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81" name="Shape 5881"/>
              <p:cNvSpPr/>
              <p:nvPr/>
            </p:nvSpPr>
            <p:spPr>
              <a:xfrm>
                <a:off x="235497" y="0"/>
                <a:ext cx="513335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Input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  <p:grpSp>
          <p:nvGrpSpPr>
            <p:cNvPr id="5893" name="Group 5893"/>
            <p:cNvGrpSpPr/>
            <p:nvPr/>
          </p:nvGrpSpPr>
          <p:grpSpPr>
            <a:xfrm>
              <a:off x="-1" y="-1"/>
              <a:ext cx="3568451" cy="3155342"/>
              <a:chOff x="0" y="0"/>
              <a:chExt cx="3568449" cy="3155340"/>
            </a:xfrm>
          </p:grpSpPr>
          <p:grpSp>
            <p:nvGrpSpPr>
              <p:cNvPr id="5886" name="Group 5886"/>
              <p:cNvGrpSpPr/>
              <p:nvPr/>
            </p:nvGrpSpPr>
            <p:grpSpPr>
              <a:xfrm>
                <a:off x="2584681" y="-1"/>
                <a:ext cx="983769" cy="3155342"/>
                <a:chOff x="0" y="0"/>
                <a:chExt cx="983768" cy="3155340"/>
              </a:xfrm>
            </p:grpSpPr>
            <p:sp>
              <p:nvSpPr>
                <p:cNvPr id="5883" name="Shape 5883"/>
                <p:cNvSpPr/>
                <p:nvPr/>
              </p:nvSpPr>
              <p:spPr>
                <a:xfrm>
                  <a:off x="71648" y="-1"/>
                  <a:ext cx="710997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k Buffers</a:t>
                  </a:r>
                </a:p>
              </p:txBody>
            </p:sp>
            <p:sp>
              <p:nvSpPr>
                <p:cNvPr id="5884" name="Shape 5884"/>
                <p:cNvSpPr/>
                <p:nvPr/>
              </p:nvSpPr>
              <p:spPr>
                <a:xfrm>
                  <a:off x="-1" y="276998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885" name="Shape 5885"/>
                <p:cNvSpPr/>
                <p:nvPr/>
              </p:nvSpPr>
              <p:spPr>
                <a:xfrm>
                  <a:off x="-1" y="1826503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892" name="Group 5892"/>
              <p:cNvGrpSpPr/>
              <p:nvPr/>
            </p:nvGrpSpPr>
            <p:grpSpPr>
              <a:xfrm>
                <a:off x="-1" y="409643"/>
                <a:ext cx="2358934" cy="869530"/>
                <a:chOff x="0" y="0"/>
                <a:chExt cx="2358932" cy="869528"/>
              </a:xfrm>
            </p:grpSpPr>
            <p:grpSp>
              <p:nvGrpSpPr>
                <p:cNvPr id="5890" name="Group 5890"/>
                <p:cNvGrpSpPr/>
                <p:nvPr/>
              </p:nvGrpSpPr>
              <p:grpSpPr>
                <a:xfrm>
                  <a:off x="-1" y="319644"/>
                  <a:ext cx="2358934" cy="549885"/>
                  <a:chOff x="0" y="0"/>
                  <a:chExt cx="2358932" cy="549884"/>
                </a:xfrm>
              </p:grpSpPr>
              <p:sp>
                <p:nvSpPr>
                  <p:cNvPr id="5887" name="Shape 5887"/>
                  <p:cNvSpPr/>
                  <p:nvPr/>
                </p:nvSpPr>
                <p:spPr>
                  <a:xfrm>
                    <a:off x="-1" y="2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888" name="Shape 5888"/>
                  <p:cNvSpPr/>
                  <p:nvPr/>
                </p:nvSpPr>
                <p:spPr>
                  <a:xfrm>
                    <a:off x="786310" y="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889" name="Shape 5889"/>
                  <p:cNvSpPr/>
                  <p:nvPr/>
                </p:nvSpPr>
                <p:spPr>
                  <a:xfrm>
                    <a:off x="1572621" y="-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5891" name="Shape 5891"/>
                <p:cNvSpPr/>
                <p:nvPr/>
              </p:nvSpPr>
              <p:spPr>
                <a:xfrm>
                  <a:off x="15849" y="-1"/>
                  <a:ext cx="2336349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Hash Table B-(k+2) Buffers</a:t>
                  </a:r>
                </a:p>
              </p:txBody>
            </p:sp>
          </p:grpSp>
        </p:grpSp>
        <p:grpSp>
          <p:nvGrpSpPr>
            <p:cNvPr id="5896" name="Group 5896"/>
            <p:cNvGrpSpPr/>
            <p:nvPr/>
          </p:nvGrpSpPr>
          <p:grpSpPr>
            <a:xfrm>
              <a:off x="1327556" y="1403615"/>
              <a:ext cx="983769" cy="1760817"/>
              <a:chOff x="0" y="0"/>
              <a:chExt cx="983768" cy="1760815"/>
            </a:xfrm>
          </p:grpSpPr>
          <p:sp>
            <p:nvSpPr>
              <p:cNvPr id="5894" name="Shape 5894"/>
              <p:cNvSpPr/>
              <p:nvPr/>
            </p:nvSpPr>
            <p:spPr>
              <a:xfrm>
                <a:off x="-1" y="431979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95" name="Shape 5895"/>
              <p:cNvSpPr/>
              <p:nvPr/>
            </p:nvSpPr>
            <p:spPr>
              <a:xfrm>
                <a:off x="150161" y="0"/>
                <a:ext cx="618187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Output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</p:grpSp>
      <p:grpSp>
        <p:nvGrpSpPr>
          <p:cNvPr id="5901" name="Group 5901"/>
          <p:cNvGrpSpPr/>
          <p:nvPr/>
        </p:nvGrpSpPr>
        <p:grpSpPr>
          <a:xfrm>
            <a:off x="6667237" y="1954537"/>
            <a:ext cx="1972267" cy="1565250"/>
            <a:chOff x="0" y="0"/>
            <a:chExt cx="1972266" cy="1565249"/>
          </a:xfrm>
        </p:grpSpPr>
        <p:sp>
          <p:nvSpPr>
            <p:cNvPr id="5898" name="Shape 5898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9" name="Shape 5899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0" name="Shape 5900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05" name="Group 5905"/>
          <p:cNvGrpSpPr/>
          <p:nvPr/>
        </p:nvGrpSpPr>
        <p:grpSpPr>
          <a:xfrm>
            <a:off x="6667237" y="3611722"/>
            <a:ext cx="1972267" cy="1565250"/>
            <a:chOff x="0" y="0"/>
            <a:chExt cx="1972266" cy="1565249"/>
          </a:xfrm>
        </p:grpSpPr>
        <p:sp>
          <p:nvSpPr>
            <p:cNvPr id="5902" name="Shape 5902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3" name="Shape 5903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4" name="Shape 5904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906" name="Shape 59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Hybrid Hash Join:</a:t>
            </a:r>
            <a:r>
              <a:rPr b="1" i="1"/>
              <a:t> Partition</a:t>
            </a:r>
          </a:p>
        </p:txBody>
      </p:sp>
      <p:grpSp>
        <p:nvGrpSpPr>
          <p:cNvPr id="5923" name="Group 5923"/>
          <p:cNvGrpSpPr/>
          <p:nvPr/>
        </p:nvGrpSpPr>
        <p:grpSpPr>
          <a:xfrm>
            <a:off x="1199713" y="2391549"/>
            <a:ext cx="674235" cy="1074171"/>
            <a:chOff x="0" y="0"/>
            <a:chExt cx="674233" cy="1074170"/>
          </a:xfrm>
        </p:grpSpPr>
        <p:grpSp>
          <p:nvGrpSpPr>
            <p:cNvPr id="5910" name="Group 5910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907" name="Shape 5907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08" name="Shape 5908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09" name="Shape 590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13" name="Group 5913"/>
            <p:cNvGrpSpPr/>
            <p:nvPr/>
          </p:nvGrpSpPr>
          <p:grpSpPr>
            <a:xfrm>
              <a:off x="50459" y="60525"/>
              <a:ext cx="558179" cy="155743"/>
              <a:chOff x="0" y="0"/>
              <a:chExt cx="558178" cy="155742"/>
            </a:xfrm>
          </p:grpSpPr>
          <p:sp>
            <p:nvSpPr>
              <p:cNvPr id="5911" name="Shape 591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12" name="Shape 591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16" name="Group 5916"/>
            <p:cNvGrpSpPr/>
            <p:nvPr/>
          </p:nvGrpSpPr>
          <p:grpSpPr>
            <a:xfrm>
              <a:off x="50459" y="324597"/>
              <a:ext cx="558179" cy="155743"/>
              <a:chOff x="0" y="0"/>
              <a:chExt cx="558178" cy="155742"/>
            </a:xfrm>
          </p:grpSpPr>
          <p:sp>
            <p:nvSpPr>
              <p:cNvPr id="5914" name="Shape 591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15" name="Shape 591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19" name="Group 5919"/>
            <p:cNvGrpSpPr/>
            <p:nvPr/>
          </p:nvGrpSpPr>
          <p:grpSpPr>
            <a:xfrm>
              <a:off x="50459" y="588670"/>
              <a:ext cx="558179" cy="155744"/>
              <a:chOff x="0" y="0"/>
              <a:chExt cx="558178" cy="155742"/>
            </a:xfrm>
          </p:grpSpPr>
          <p:sp>
            <p:nvSpPr>
              <p:cNvPr id="5917" name="Shape 591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18" name="Shape 591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22" name="Group 5922"/>
            <p:cNvGrpSpPr/>
            <p:nvPr/>
          </p:nvGrpSpPr>
          <p:grpSpPr>
            <a:xfrm>
              <a:off x="50459" y="852743"/>
              <a:ext cx="558179" cy="155743"/>
              <a:chOff x="0" y="0"/>
              <a:chExt cx="558178" cy="155742"/>
            </a:xfrm>
          </p:grpSpPr>
          <p:sp>
            <p:nvSpPr>
              <p:cNvPr id="5920" name="Shape 592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21" name="Shape 592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940" name="Group 5940"/>
          <p:cNvGrpSpPr/>
          <p:nvPr/>
        </p:nvGrpSpPr>
        <p:grpSpPr>
          <a:xfrm>
            <a:off x="1199713" y="3648845"/>
            <a:ext cx="674235" cy="1074172"/>
            <a:chOff x="0" y="0"/>
            <a:chExt cx="674233" cy="1074170"/>
          </a:xfrm>
        </p:grpSpPr>
        <p:grpSp>
          <p:nvGrpSpPr>
            <p:cNvPr id="5927" name="Group 5927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924" name="Shape 592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25" name="Shape 5925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26" name="Shape 592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30" name="Group 5930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5928" name="Shape 592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29" name="Shape 592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33" name="Group 5933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5931" name="Shape 593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32" name="Shape 593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36" name="Group 5936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5934" name="Shape 593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35" name="Shape 593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39" name="Group 5939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5937" name="Shape 593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38" name="Shape 593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941" name="Shape 5941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5942" name="Shape 5942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5943" name="Shape 5943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5944" name="Shape 5944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grpSp>
        <p:nvGrpSpPr>
          <p:cNvPr id="5947" name="Group 5947"/>
          <p:cNvGrpSpPr/>
          <p:nvPr/>
        </p:nvGrpSpPr>
        <p:grpSpPr>
          <a:xfrm>
            <a:off x="3336707" y="2606694"/>
            <a:ext cx="558179" cy="155745"/>
            <a:chOff x="0" y="0"/>
            <a:chExt cx="558178" cy="155744"/>
          </a:xfrm>
        </p:grpSpPr>
        <p:sp>
          <p:nvSpPr>
            <p:cNvPr id="5945" name="Shape 5945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46" name="Shape 5946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50" name="Group 5950"/>
          <p:cNvGrpSpPr/>
          <p:nvPr/>
        </p:nvGrpSpPr>
        <p:grpSpPr>
          <a:xfrm>
            <a:off x="2580857" y="2609671"/>
            <a:ext cx="558179" cy="155745"/>
            <a:chOff x="0" y="0"/>
            <a:chExt cx="558178" cy="155744"/>
          </a:xfrm>
        </p:grpSpPr>
        <p:sp>
          <p:nvSpPr>
            <p:cNvPr id="5948" name="Shape 5948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49" name="Shape 5949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53" name="Group 5953"/>
          <p:cNvGrpSpPr/>
          <p:nvPr/>
        </p:nvGrpSpPr>
        <p:grpSpPr>
          <a:xfrm>
            <a:off x="2580275" y="2810011"/>
            <a:ext cx="558179" cy="155745"/>
            <a:chOff x="0" y="0"/>
            <a:chExt cx="558178" cy="155744"/>
          </a:xfrm>
        </p:grpSpPr>
        <p:sp>
          <p:nvSpPr>
            <p:cNvPr id="5951" name="Shape 5951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52" name="Shape 5952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67" name="Group 5967"/>
          <p:cNvGrpSpPr/>
          <p:nvPr/>
        </p:nvGrpSpPr>
        <p:grpSpPr>
          <a:xfrm>
            <a:off x="5200903" y="2170122"/>
            <a:ext cx="674235" cy="1074171"/>
            <a:chOff x="0" y="0"/>
            <a:chExt cx="674233" cy="1074170"/>
          </a:xfrm>
        </p:grpSpPr>
        <p:grpSp>
          <p:nvGrpSpPr>
            <p:cNvPr id="5957" name="Group 5957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954" name="Shape 595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5" name="Shape 5955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6" name="Shape 595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60" name="Group 5960"/>
            <p:cNvGrpSpPr/>
            <p:nvPr/>
          </p:nvGrpSpPr>
          <p:grpSpPr>
            <a:xfrm>
              <a:off x="46878" y="102920"/>
              <a:ext cx="558179" cy="155743"/>
              <a:chOff x="0" y="0"/>
              <a:chExt cx="558178" cy="155742"/>
            </a:xfrm>
          </p:grpSpPr>
          <p:sp>
            <p:nvSpPr>
              <p:cNvPr id="5958" name="Shape 595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9" name="Shape 595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63" name="Group 5963"/>
            <p:cNvGrpSpPr/>
            <p:nvPr/>
          </p:nvGrpSpPr>
          <p:grpSpPr>
            <a:xfrm>
              <a:off x="54359" y="339179"/>
              <a:ext cx="558179" cy="155743"/>
              <a:chOff x="0" y="0"/>
              <a:chExt cx="558178" cy="155742"/>
            </a:xfrm>
          </p:grpSpPr>
          <p:sp>
            <p:nvSpPr>
              <p:cNvPr id="5961" name="Shape 596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2" name="Shape 596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66" name="Group 5966"/>
            <p:cNvGrpSpPr/>
            <p:nvPr/>
          </p:nvGrpSpPr>
          <p:grpSpPr>
            <a:xfrm>
              <a:off x="53736" y="567121"/>
              <a:ext cx="558179" cy="155743"/>
              <a:chOff x="0" y="0"/>
              <a:chExt cx="558178" cy="155742"/>
            </a:xfrm>
          </p:grpSpPr>
          <p:sp>
            <p:nvSpPr>
              <p:cNvPr id="5964" name="Shape 596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5" name="Shape 596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970" name="Group 5970"/>
          <p:cNvGrpSpPr/>
          <p:nvPr/>
        </p:nvGrpSpPr>
        <p:grpSpPr>
          <a:xfrm>
            <a:off x="3336707" y="2824476"/>
            <a:ext cx="558179" cy="155745"/>
            <a:chOff x="0" y="0"/>
            <a:chExt cx="558178" cy="155744"/>
          </a:xfrm>
        </p:grpSpPr>
        <p:sp>
          <p:nvSpPr>
            <p:cNvPr id="5968" name="Shape 5968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9" name="Shape 5969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78" name="Group 5978"/>
          <p:cNvGrpSpPr/>
          <p:nvPr/>
        </p:nvGrpSpPr>
        <p:grpSpPr>
          <a:xfrm>
            <a:off x="5200157" y="3721899"/>
            <a:ext cx="674235" cy="1074172"/>
            <a:chOff x="0" y="0"/>
            <a:chExt cx="674233" cy="1074170"/>
          </a:xfrm>
        </p:grpSpPr>
        <p:grpSp>
          <p:nvGrpSpPr>
            <p:cNvPr id="5974" name="Group 5974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5971" name="Shape 5971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2" name="Shape 5972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3" name="Shape 5973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977" name="Group 5977"/>
            <p:cNvGrpSpPr/>
            <p:nvPr/>
          </p:nvGrpSpPr>
          <p:grpSpPr>
            <a:xfrm>
              <a:off x="43340" y="66429"/>
              <a:ext cx="558179" cy="155743"/>
              <a:chOff x="0" y="0"/>
              <a:chExt cx="558178" cy="155742"/>
            </a:xfrm>
          </p:grpSpPr>
          <p:sp>
            <p:nvSpPr>
              <p:cNvPr id="5975" name="Shape 597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6" name="Shape 597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7876 0.017126" pathEditMode="relative">
                                      <p:cBhvr>
                                        <p:cTn id="6" dur="2000" fill="hold"/>
                                        <p:tgtEl>
                                          <p:spTgt spid="5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2736 0.035425" pathEditMode="relative">
                                      <p:cBhvr>
                                        <p:cTn id="9" dur="2000" fill="hold"/>
                                        <p:tgtEl>
                                          <p:spTgt spid="5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2316 0.195842" pathEditMode="relative">
                                      <p:cBhvr>
                                        <p:cTn id="12" dur="2000" fill="hold"/>
                                        <p:tgtEl>
                                          <p:spTgt spid="5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3" name="Group 5983"/>
          <p:cNvGrpSpPr/>
          <p:nvPr/>
        </p:nvGrpSpPr>
        <p:grpSpPr>
          <a:xfrm>
            <a:off x="161333" y="1515195"/>
            <a:ext cx="1972268" cy="3576772"/>
            <a:chOff x="0" y="0"/>
            <a:chExt cx="1972266" cy="3576770"/>
          </a:xfrm>
        </p:grpSpPr>
        <p:sp>
          <p:nvSpPr>
            <p:cNvPr id="5980" name="Shape 5980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1" name="Shape 5981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2" name="Shape 5982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01" name="Group 6001"/>
          <p:cNvGrpSpPr/>
          <p:nvPr/>
        </p:nvGrpSpPr>
        <p:grpSpPr>
          <a:xfrm>
            <a:off x="2466207" y="1778917"/>
            <a:ext cx="3568451" cy="3164433"/>
            <a:chOff x="0" y="0"/>
            <a:chExt cx="3568450" cy="3164431"/>
          </a:xfrm>
        </p:grpSpPr>
        <p:grpSp>
          <p:nvGrpSpPr>
            <p:cNvPr id="5986" name="Group 5986"/>
            <p:cNvGrpSpPr/>
            <p:nvPr/>
          </p:nvGrpSpPr>
          <p:grpSpPr>
            <a:xfrm>
              <a:off x="70431" y="1395718"/>
              <a:ext cx="983769" cy="1768714"/>
              <a:chOff x="0" y="0"/>
              <a:chExt cx="983768" cy="1768712"/>
            </a:xfrm>
          </p:grpSpPr>
          <p:sp>
            <p:nvSpPr>
              <p:cNvPr id="5984" name="Shape 5984"/>
              <p:cNvSpPr/>
              <p:nvPr/>
            </p:nvSpPr>
            <p:spPr>
              <a:xfrm>
                <a:off x="-1" y="439876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5" name="Shape 5985"/>
              <p:cNvSpPr/>
              <p:nvPr/>
            </p:nvSpPr>
            <p:spPr>
              <a:xfrm>
                <a:off x="235497" y="0"/>
                <a:ext cx="513335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Input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  <p:grpSp>
          <p:nvGrpSpPr>
            <p:cNvPr id="5997" name="Group 5997"/>
            <p:cNvGrpSpPr/>
            <p:nvPr/>
          </p:nvGrpSpPr>
          <p:grpSpPr>
            <a:xfrm>
              <a:off x="-1" y="-1"/>
              <a:ext cx="3568451" cy="3155342"/>
              <a:chOff x="0" y="0"/>
              <a:chExt cx="3568449" cy="3155340"/>
            </a:xfrm>
          </p:grpSpPr>
          <p:grpSp>
            <p:nvGrpSpPr>
              <p:cNvPr id="5990" name="Group 5990"/>
              <p:cNvGrpSpPr/>
              <p:nvPr/>
            </p:nvGrpSpPr>
            <p:grpSpPr>
              <a:xfrm>
                <a:off x="2584681" y="-1"/>
                <a:ext cx="983769" cy="3155342"/>
                <a:chOff x="0" y="0"/>
                <a:chExt cx="983768" cy="3155340"/>
              </a:xfrm>
            </p:grpSpPr>
            <p:sp>
              <p:nvSpPr>
                <p:cNvPr id="5987" name="Shape 5987"/>
                <p:cNvSpPr/>
                <p:nvPr/>
              </p:nvSpPr>
              <p:spPr>
                <a:xfrm>
                  <a:off x="71648" y="-1"/>
                  <a:ext cx="710997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k Buffers</a:t>
                  </a:r>
                </a:p>
              </p:txBody>
            </p:sp>
            <p:sp>
              <p:nvSpPr>
                <p:cNvPr id="5988" name="Shape 5988"/>
                <p:cNvSpPr/>
                <p:nvPr/>
              </p:nvSpPr>
              <p:spPr>
                <a:xfrm>
                  <a:off x="-1" y="276998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989" name="Shape 5989"/>
                <p:cNvSpPr/>
                <p:nvPr/>
              </p:nvSpPr>
              <p:spPr>
                <a:xfrm>
                  <a:off x="-1" y="1826503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996" name="Group 5996"/>
              <p:cNvGrpSpPr/>
              <p:nvPr/>
            </p:nvGrpSpPr>
            <p:grpSpPr>
              <a:xfrm>
                <a:off x="-1" y="409643"/>
                <a:ext cx="2358934" cy="869530"/>
                <a:chOff x="0" y="0"/>
                <a:chExt cx="2358932" cy="869528"/>
              </a:xfrm>
            </p:grpSpPr>
            <p:grpSp>
              <p:nvGrpSpPr>
                <p:cNvPr id="5994" name="Group 5994"/>
                <p:cNvGrpSpPr/>
                <p:nvPr/>
              </p:nvGrpSpPr>
              <p:grpSpPr>
                <a:xfrm>
                  <a:off x="-1" y="319644"/>
                  <a:ext cx="2358934" cy="549885"/>
                  <a:chOff x="0" y="0"/>
                  <a:chExt cx="2358932" cy="549884"/>
                </a:xfrm>
              </p:grpSpPr>
              <p:sp>
                <p:nvSpPr>
                  <p:cNvPr id="5991" name="Shape 5991"/>
                  <p:cNvSpPr/>
                  <p:nvPr/>
                </p:nvSpPr>
                <p:spPr>
                  <a:xfrm>
                    <a:off x="-1" y="2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992" name="Shape 5992"/>
                  <p:cNvSpPr/>
                  <p:nvPr/>
                </p:nvSpPr>
                <p:spPr>
                  <a:xfrm>
                    <a:off x="786310" y="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993" name="Shape 5993"/>
                  <p:cNvSpPr/>
                  <p:nvPr/>
                </p:nvSpPr>
                <p:spPr>
                  <a:xfrm>
                    <a:off x="1572621" y="-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5995" name="Shape 5995"/>
                <p:cNvSpPr/>
                <p:nvPr/>
              </p:nvSpPr>
              <p:spPr>
                <a:xfrm>
                  <a:off x="15849" y="-1"/>
                  <a:ext cx="2336349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Hash Table B-(k+2) Buffers</a:t>
                  </a:r>
                </a:p>
              </p:txBody>
            </p:sp>
          </p:grpSp>
        </p:grpSp>
        <p:grpSp>
          <p:nvGrpSpPr>
            <p:cNvPr id="6000" name="Group 6000"/>
            <p:cNvGrpSpPr/>
            <p:nvPr/>
          </p:nvGrpSpPr>
          <p:grpSpPr>
            <a:xfrm>
              <a:off x="1327556" y="1403615"/>
              <a:ext cx="983769" cy="1760817"/>
              <a:chOff x="0" y="0"/>
              <a:chExt cx="983768" cy="1760815"/>
            </a:xfrm>
          </p:grpSpPr>
          <p:sp>
            <p:nvSpPr>
              <p:cNvPr id="5998" name="Shape 5998"/>
              <p:cNvSpPr/>
              <p:nvPr/>
            </p:nvSpPr>
            <p:spPr>
              <a:xfrm>
                <a:off x="-1" y="431979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99" name="Shape 5999"/>
              <p:cNvSpPr/>
              <p:nvPr/>
            </p:nvSpPr>
            <p:spPr>
              <a:xfrm>
                <a:off x="150161" y="0"/>
                <a:ext cx="618187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Output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</p:grpSp>
      <p:grpSp>
        <p:nvGrpSpPr>
          <p:cNvPr id="6005" name="Group 6005"/>
          <p:cNvGrpSpPr/>
          <p:nvPr/>
        </p:nvGrpSpPr>
        <p:grpSpPr>
          <a:xfrm>
            <a:off x="5204557" y="2182707"/>
            <a:ext cx="674235" cy="1074172"/>
            <a:chOff x="0" y="0"/>
            <a:chExt cx="674234" cy="1074170"/>
          </a:xfrm>
        </p:grpSpPr>
        <p:sp>
          <p:nvSpPr>
            <p:cNvPr id="6002" name="Shape 6002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3" name="Shape 6003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4" name="Shape 6004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09" name="Group 6009"/>
          <p:cNvGrpSpPr/>
          <p:nvPr/>
        </p:nvGrpSpPr>
        <p:grpSpPr>
          <a:xfrm>
            <a:off x="5192724" y="3732753"/>
            <a:ext cx="674235" cy="1074172"/>
            <a:chOff x="0" y="0"/>
            <a:chExt cx="674234" cy="1074170"/>
          </a:xfrm>
        </p:grpSpPr>
        <p:sp>
          <p:nvSpPr>
            <p:cNvPr id="6006" name="Shape 6006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7" name="Shape 6007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8" name="Shape 6008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13" name="Group 6013"/>
          <p:cNvGrpSpPr/>
          <p:nvPr/>
        </p:nvGrpSpPr>
        <p:grpSpPr>
          <a:xfrm>
            <a:off x="3929853" y="3753103"/>
            <a:ext cx="674235" cy="1074172"/>
            <a:chOff x="0" y="0"/>
            <a:chExt cx="674234" cy="1074170"/>
          </a:xfrm>
        </p:grpSpPr>
        <p:sp>
          <p:nvSpPr>
            <p:cNvPr id="6010" name="Shape 6010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11" name="Shape 6011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12" name="Shape 6012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17" name="Group 6017"/>
          <p:cNvGrpSpPr/>
          <p:nvPr/>
        </p:nvGrpSpPr>
        <p:grpSpPr>
          <a:xfrm>
            <a:off x="6667237" y="1954537"/>
            <a:ext cx="1972267" cy="1565250"/>
            <a:chOff x="0" y="0"/>
            <a:chExt cx="1972266" cy="1565249"/>
          </a:xfrm>
        </p:grpSpPr>
        <p:sp>
          <p:nvSpPr>
            <p:cNvPr id="6014" name="Shape 6014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15" name="Shape 6015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16" name="Shape 6016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21" name="Group 6021"/>
          <p:cNvGrpSpPr/>
          <p:nvPr/>
        </p:nvGrpSpPr>
        <p:grpSpPr>
          <a:xfrm>
            <a:off x="6667237" y="3611722"/>
            <a:ext cx="1972267" cy="1565250"/>
            <a:chOff x="0" y="0"/>
            <a:chExt cx="1972266" cy="1565249"/>
          </a:xfrm>
        </p:grpSpPr>
        <p:sp>
          <p:nvSpPr>
            <p:cNvPr id="6018" name="Shape 6018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19" name="Shape 6019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20" name="Shape 6020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022" name="Shape 60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Hybrid Hash Join:</a:t>
            </a:r>
            <a:r>
              <a:rPr b="1" i="1"/>
              <a:t> Partition</a:t>
            </a:r>
          </a:p>
        </p:txBody>
      </p:sp>
      <p:grpSp>
        <p:nvGrpSpPr>
          <p:cNvPr id="6039" name="Group 6039"/>
          <p:cNvGrpSpPr/>
          <p:nvPr/>
        </p:nvGrpSpPr>
        <p:grpSpPr>
          <a:xfrm>
            <a:off x="1199713" y="3648845"/>
            <a:ext cx="674235" cy="1074172"/>
            <a:chOff x="0" y="0"/>
            <a:chExt cx="674233" cy="1074170"/>
          </a:xfrm>
        </p:grpSpPr>
        <p:grpSp>
          <p:nvGrpSpPr>
            <p:cNvPr id="6026" name="Group 6026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6023" name="Shape 6023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24" name="Shape 6024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25" name="Shape 6025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029" name="Group 6029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6027" name="Shape 602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28" name="Shape 602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032" name="Group 6032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6030" name="Shape 603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31" name="Shape 603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035" name="Group 6035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6033" name="Shape 603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34" name="Shape 603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038" name="Group 6038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6036" name="Shape 603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37" name="Shape 603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6040" name="Shape 6040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6041" name="Shape 6041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6042" name="Shape 6042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6043" name="Shape 6043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grpSp>
        <p:nvGrpSpPr>
          <p:cNvPr id="6046" name="Group 6046"/>
          <p:cNvGrpSpPr/>
          <p:nvPr/>
        </p:nvGrpSpPr>
        <p:grpSpPr>
          <a:xfrm>
            <a:off x="3336707" y="2606694"/>
            <a:ext cx="558179" cy="155745"/>
            <a:chOff x="0" y="0"/>
            <a:chExt cx="558178" cy="155744"/>
          </a:xfrm>
        </p:grpSpPr>
        <p:sp>
          <p:nvSpPr>
            <p:cNvPr id="6044" name="Shape 6044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45" name="Shape 6045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49" name="Group 6049"/>
          <p:cNvGrpSpPr/>
          <p:nvPr/>
        </p:nvGrpSpPr>
        <p:grpSpPr>
          <a:xfrm>
            <a:off x="2580857" y="2609671"/>
            <a:ext cx="558179" cy="155745"/>
            <a:chOff x="0" y="0"/>
            <a:chExt cx="558178" cy="155744"/>
          </a:xfrm>
        </p:grpSpPr>
        <p:sp>
          <p:nvSpPr>
            <p:cNvPr id="6047" name="Shape 6047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48" name="Shape 6048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52" name="Group 6052"/>
          <p:cNvGrpSpPr/>
          <p:nvPr/>
        </p:nvGrpSpPr>
        <p:grpSpPr>
          <a:xfrm>
            <a:off x="2580275" y="2810011"/>
            <a:ext cx="558179" cy="155745"/>
            <a:chOff x="0" y="0"/>
            <a:chExt cx="558178" cy="155744"/>
          </a:xfrm>
        </p:grpSpPr>
        <p:sp>
          <p:nvSpPr>
            <p:cNvPr id="6050" name="Shape 605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1" name="Shape 605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55" name="Group 6055"/>
          <p:cNvGrpSpPr/>
          <p:nvPr/>
        </p:nvGrpSpPr>
        <p:grpSpPr>
          <a:xfrm>
            <a:off x="3336707" y="2824476"/>
            <a:ext cx="558179" cy="155745"/>
            <a:chOff x="0" y="0"/>
            <a:chExt cx="558178" cy="155744"/>
          </a:xfrm>
        </p:grpSpPr>
        <p:sp>
          <p:nvSpPr>
            <p:cNvPr id="6053" name="Shape 605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4" name="Shape 605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59" name="Group 6059"/>
          <p:cNvGrpSpPr/>
          <p:nvPr/>
        </p:nvGrpSpPr>
        <p:grpSpPr>
          <a:xfrm>
            <a:off x="2661927" y="3715780"/>
            <a:ext cx="674235" cy="1074172"/>
            <a:chOff x="0" y="0"/>
            <a:chExt cx="674234" cy="1074170"/>
          </a:xfrm>
        </p:grpSpPr>
        <p:sp>
          <p:nvSpPr>
            <p:cNvPr id="6056" name="Shape 6056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7" name="Shape 6057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8" name="Shape 6058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62" name="Group 6062"/>
          <p:cNvGrpSpPr/>
          <p:nvPr/>
        </p:nvGrpSpPr>
        <p:grpSpPr>
          <a:xfrm>
            <a:off x="2712386" y="3776305"/>
            <a:ext cx="558179" cy="155745"/>
            <a:chOff x="0" y="0"/>
            <a:chExt cx="558178" cy="155744"/>
          </a:xfrm>
        </p:grpSpPr>
        <p:sp>
          <p:nvSpPr>
            <p:cNvPr id="6060" name="Shape 606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1" name="Shape 606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65" name="Group 6065"/>
          <p:cNvGrpSpPr/>
          <p:nvPr/>
        </p:nvGrpSpPr>
        <p:grpSpPr>
          <a:xfrm>
            <a:off x="2712386" y="4040378"/>
            <a:ext cx="558179" cy="155745"/>
            <a:chOff x="0" y="0"/>
            <a:chExt cx="558178" cy="155744"/>
          </a:xfrm>
        </p:grpSpPr>
        <p:sp>
          <p:nvSpPr>
            <p:cNvPr id="6063" name="Shape 606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4" name="Shape 606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68" name="Group 6068"/>
          <p:cNvGrpSpPr/>
          <p:nvPr/>
        </p:nvGrpSpPr>
        <p:grpSpPr>
          <a:xfrm>
            <a:off x="2712386" y="4304451"/>
            <a:ext cx="558179" cy="155745"/>
            <a:chOff x="0" y="0"/>
            <a:chExt cx="558178" cy="155744"/>
          </a:xfrm>
        </p:grpSpPr>
        <p:sp>
          <p:nvSpPr>
            <p:cNvPr id="6066" name="Shape 606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7" name="Shape 606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71" name="Group 6071"/>
          <p:cNvGrpSpPr/>
          <p:nvPr/>
        </p:nvGrpSpPr>
        <p:grpSpPr>
          <a:xfrm>
            <a:off x="2712386" y="4568525"/>
            <a:ext cx="558179" cy="155745"/>
            <a:chOff x="0" y="0"/>
            <a:chExt cx="558178" cy="155744"/>
          </a:xfrm>
        </p:grpSpPr>
        <p:sp>
          <p:nvSpPr>
            <p:cNvPr id="6069" name="Shape 6069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70" name="Shape 6070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79" name="Group 6079"/>
          <p:cNvGrpSpPr/>
          <p:nvPr/>
        </p:nvGrpSpPr>
        <p:grpSpPr>
          <a:xfrm>
            <a:off x="6747554" y="3966879"/>
            <a:ext cx="674235" cy="1074172"/>
            <a:chOff x="0" y="0"/>
            <a:chExt cx="674233" cy="1074170"/>
          </a:xfrm>
        </p:grpSpPr>
        <p:grpSp>
          <p:nvGrpSpPr>
            <p:cNvPr id="6075" name="Group 6075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6072" name="Shape 607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3" name="Shape 6073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4" name="Shape 607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078" name="Group 6078"/>
            <p:cNvGrpSpPr/>
            <p:nvPr/>
          </p:nvGrpSpPr>
          <p:grpSpPr>
            <a:xfrm>
              <a:off x="43340" y="66429"/>
              <a:ext cx="558179" cy="155743"/>
              <a:chOff x="0" y="0"/>
              <a:chExt cx="558178" cy="155742"/>
            </a:xfrm>
          </p:grpSpPr>
          <p:sp>
            <p:nvSpPr>
              <p:cNvPr id="6076" name="Shape 607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7" name="Shape 607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093" name="Group 6093"/>
          <p:cNvGrpSpPr/>
          <p:nvPr/>
        </p:nvGrpSpPr>
        <p:grpSpPr>
          <a:xfrm>
            <a:off x="6709601" y="2282738"/>
            <a:ext cx="674235" cy="1074172"/>
            <a:chOff x="0" y="0"/>
            <a:chExt cx="674233" cy="1074170"/>
          </a:xfrm>
        </p:grpSpPr>
        <p:grpSp>
          <p:nvGrpSpPr>
            <p:cNvPr id="6083" name="Group 6083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6080" name="Shape 6080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1" name="Shape 6081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2" name="Shape 608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086" name="Group 6086"/>
            <p:cNvGrpSpPr/>
            <p:nvPr/>
          </p:nvGrpSpPr>
          <p:grpSpPr>
            <a:xfrm>
              <a:off x="46878" y="102920"/>
              <a:ext cx="558179" cy="155743"/>
              <a:chOff x="0" y="0"/>
              <a:chExt cx="558178" cy="155742"/>
            </a:xfrm>
          </p:grpSpPr>
          <p:sp>
            <p:nvSpPr>
              <p:cNvPr id="6084" name="Shape 608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5" name="Shape 608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089" name="Group 6089"/>
            <p:cNvGrpSpPr/>
            <p:nvPr/>
          </p:nvGrpSpPr>
          <p:grpSpPr>
            <a:xfrm>
              <a:off x="54359" y="339179"/>
              <a:ext cx="558179" cy="155743"/>
              <a:chOff x="0" y="0"/>
              <a:chExt cx="558178" cy="155742"/>
            </a:xfrm>
          </p:grpSpPr>
          <p:sp>
            <p:nvSpPr>
              <p:cNvPr id="6087" name="Shape 608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8" name="Shape 608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092" name="Group 6092"/>
            <p:cNvGrpSpPr/>
            <p:nvPr/>
          </p:nvGrpSpPr>
          <p:grpSpPr>
            <a:xfrm>
              <a:off x="53736" y="567121"/>
              <a:ext cx="558179" cy="155743"/>
              <a:chOff x="0" y="0"/>
              <a:chExt cx="558178" cy="155742"/>
            </a:xfrm>
          </p:grpSpPr>
          <p:sp>
            <p:nvSpPr>
              <p:cNvPr id="6090" name="Shape 6090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91" name="Shape 6091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100" name="Group 6100"/>
          <p:cNvGrpSpPr/>
          <p:nvPr/>
        </p:nvGrpSpPr>
        <p:grpSpPr>
          <a:xfrm>
            <a:off x="3995113" y="3831006"/>
            <a:ext cx="566778" cy="155745"/>
            <a:chOff x="0" y="0"/>
            <a:chExt cx="566777" cy="155744"/>
          </a:xfrm>
        </p:grpSpPr>
        <p:grpSp>
          <p:nvGrpSpPr>
            <p:cNvPr id="6096" name="Group 6096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094" name="Shape 6094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95" name="Shape 6095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099" name="Group 6099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097" name="Shape 6097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98" name="Shape 6098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107" name="Group 6107"/>
          <p:cNvGrpSpPr/>
          <p:nvPr/>
        </p:nvGrpSpPr>
        <p:grpSpPr>
          <a:xfrm>
            <a:off x="3985967" y="4040378"/>
            <a:ext cx="566778" cy="155745"/>
            <a:chOff x="0" y="0"/>
            <a:chExt cx="566777" cy="155744"/>
          </a:xfrm>
        </p:grpSpPr>
        <p:grpSp>
          <p:nvGrpSpPr>
            <p:cNvPr id="6103" name="Group 6103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101" name="Shape 6101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02" name="Shape 6102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06" name="Group 6106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104" name="Shape 6104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05" name="Shape 6105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6108" name="Shape 6108"/>
          <p:cNvSpPr/>
          <p:nvPr/>
        </p:nvSpPr>
        <p:spPr>
          <a:xfrm flipV="1">
            <a:off x="3034576" y="3058090"/>
            <a:ext cx="611100" cy="760862"/>
          </a:xfrm>
          <a:prstGeom prst="line">
            <a:avLst/>
          </a:pr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109" name="Shape 6109"/>
          <p:cNvSpPr/>
          <p:nvPr/>
        </p:nvSpPr>
        <p:spPr>
          <a:xfrm flipH="1" flipV="1">
            <a:off x="2902463" y="2923109"/>
            <a:ext cx="77717" cy="1431854"/>
          </a:xfrm>
          <a:prstGeom prst="line">
            <a:avLst/>
          </a:pr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6116" name="Group 6116"/>
          <p:cNvGrpSpPr/>
          <p:nvPr/>
        </p:nvGrpSpPr>
        <p:grpSpPr>
          <a:xfrm>
            <a:off x="3986407" y="4285660"/>
            <a:ext cx="566778" cy="155745"/>
            <a:chOff x="0" y="0"/>
            <a:chExt cx="566777" cy="155744"/>
          </a:xfrm>
        </p:grpSpPr>
        <p:grpSp>
          <p:nvGrpSpPr>
            <p:cNvPr id="6112" name="Group 6112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110" name="Shape 6110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11" name="Shape 6111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15" name="Group 6115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113" name="Shape 6113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14" name="Shape 6114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123" name="Group 6123"/>
          <p:cNvGrpSpPr/>
          <p:nvPr/>
        </p:nvGrpSpPr>
        <p:grpSpPr>
          <a:xfrm>
            <a:off x="3985212" y="4510933"/>
            <a:ext cx="566778" cy="155745"/>
            <a:chOff x="0" y="0"/>
            <a:chExt cx="566777" cy="155744"/>
          </a:xfrm>
        </p:grpSpPr>
        <p:grpSp>
          <p:nvGrpSpPr>
            <p:cNvPr id="6119" name="Group 6119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117" name="Shape 6117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18" name="Shape 6118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22" name="Group 6122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120" name="Shape 6120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21" name="Shape 6121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7613 -0.258557" pathEditMode="relative">
                                      <p:cBhvr>
                                        <p:cTn id="19" dur="2000" fill="hold"/>
                                        <p:tgtEl>
                                          <p:spTgt spid="6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3" dur="500" fill="hold"/>
                                        <p:tgtEl>
                                          <p:spTgt spid="6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7613 -0.110654" pathEditMode="relative">
                                      <p:cBhvr>
                                        <p:cTn id="40" dur="2000" fill="hold"/>
                                        <p:tgtEl>
                                          <p:spTgt spid="6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0" grpId="2" animBg="1" advAuto="0"/>
      <p:bldP spid="6107" grpId="3" animBg="1" advAuto="0"/>
      <p:bldP spid="6108" grpId="1" animBg="1" advAuto="0"/>
      <p:bldP spid="6108" grpId="5" animBg="1" advAuto="0"/>
      <p:bldP spid="6109" grpId="6" animBg="1" advAuto="0"/>
      <p:bldP spid="6116" grpId="7" animBg="1" advAuto="0"/>
      <p:bldP spid="6123" grpId="8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8" name="Group 6128"/>
          <p:cNvGrpSpPr/>
          <p:nvPr/>
        </p:nvGrpSpPr>
        <p:grpSpPr>
          <a:xfrm>
            <a:off x="161333" y="1515195"/>
            <a:ext cx="1972268" cy="3576772"/>
            <a:chOff x="0" y="0"/>
            <a:chExt cx="1972266" cy="3576770"/>
          </a:xfrm>
        </p:grpSpPr>
        <p:sp>
          <p:nvSpPr>
            <p:cNvPr id="6125" name="Shape 6125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6" name="Shape 6126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7" name="Shape 6127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46" name="Group 6146"/>
          <p:cNvGrpSpPr/>
          <p:nvPr/>
        </p:nvGrpSpPr>
        <p:grpSpPr>
          <a:xfrm>
            <a:off x="2466207" y="1778917"/>
            <a:ext cx="3568451" cy="3164433"/>
            <a:chOff x="0" y="0"/>
            <a:chExt cx="3568450" cy="3164431"/>
          </a:xfrm>
        </p:grpSpPr>
        <p:grpSp>
          <p:nvGrpSpPr>
            <p:cNvPr id="6131" name="Group 6131"/>
            <p:cNvGrpSpPr/>
            <p:nvPr/>
          </p:nvGrpSpPr>
          <p:grpSpPr>
            <a:xfrm>
              <a:off x="70431" y="1395718"/>
              <a:ext cx="983769" cy="1768714"/>
              <a:chOff x="0" y="0"/>
              <a:chExt cx="983768" cy="1768712"/>
            </a:xfrm>
          </p:grpSpPr>
          <p:sp>
            <p:nvSpPr>
              <p:cNvPr id="6129" name="Shape 6129"/>
              <p:cNvSpPr/>
              <p:nvPr/>
            </p:nvSpPr>
            <p:spPr>
              <a:xfrm>
                <a:off x="-1" y="439876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30" name="Shape 6130"/>
              <p:cNvSpPr/>
              <p:nvPr/>
            </p:nvSpPr>
            <p:spPr>
              <a:xfrm>
                <a:off x="235497" y="0"/>
                <a:ext cx="513335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Input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  <p:grpSp>
          <p:nvGrpSpPr>
            <p:cNvPr id="6142" name="Group 6142"/>
            <p:cNvGrpSpPr/>
            <p:nvPr/>
          </p:nvGrpSpPr>
          <p:grpSpPr>
            <a:xfrm>
              <a:off x="-1" y="-1"/>
              <a:ext cx="3568451" cy="3155342"/>
              <a:chOff x="0" y="0"/>
              <a:chExt cx="3568449" cy="3155340"/>
            </a:xfrm>
          </p:grpSpPr>
          <p:grpSp>
            <p:nvGrpSpPr>
              <p:cNvPr id="6135" name="Group 6135"/>
              <p:cNvGrpSpPr/>
              <p:nvPr/>
            </p:nvGrpSpPr>
            <p:grpSpPr>
              <a:xfrm>
                <a:off x="2584681" y="-1"/>
                <a:ext cx="983769" cy="3155342"/>
                <a:chOff x="0" y="0"/>
                <a:chExt cx="983768" cy="3155340"/>
              </a:xfrm>
            </p:grpSpPr>
            <p:sp>
              <p:nvSpPr>
                <p:cNvPr id="6132" name="Shape 6132"/>
                <p:cNvSpPr/>
                <p:nvPr/>
              </p:nvSpPr>
              <p:spPr>
                <a:xfrm>
                  <a:off x="71648" y="-1"/>
                  <a:ext cx="710997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k Buffers</a:t>
                  </a:r>
                </a:p>
              </p:txBody>
            </p:sp>
            <p:sp>
              <p:nvSpPr>
                <p:cNvPr id="6133" name="Shape 6133"/>
                <p:cNvSpPr/>
                <p:nvPr/>
              </p:nvSpPr>
              <p:spPr>
                <a:xfrm>
                  <a:off x="-1" y="276998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134" name="Shape 6134"/>
                <p:cNvSpPr/>
                <p:nvPr/>
              </p:nvSpPr>
              <p:spPr>
                <a:xfrm>
                  <a:off x="-1" y="1826503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141" name="Group 6141"/>
              <p:cNvGrpSpPr/>
              <p:nvPr/>
            </p:nvGrpSpPr>
            <p:grpSpPr>
              <a:xfrm>
                <a:off x="-1" y="409643"/>
                <a:ext cx="2358934" cy="869530"/>
                <a:chOff x="0" y="0"/>
                <a:chExt cx="2358932" cy="869528"/>
              </a:xfrm>
            </p:grpSpPr>
            <p:grpSp>
              <p:nvGrpSpPr>
                <p:cNvPr id="6139" name="Group 6139"/>
                <p:cNvGrpSpPr/>
                <p:nvPr/>
              </p:nvGrpSpPr>
              <p:grpSpPr>
                <a:xfrm>
                  <a:off x="-1" y="319644"/>
                  <a:ext cx="2358934" cy="549885"/>
                  <a:chOff x="0" y="0"/>
                  <a:chExt cx="2358932" cy="549884"/>
                </a:xfrm>
              </p:grpSpPr>
              <p:sp>
                <p:nvSpPr>
                  <p:cNvPr id="6136" name="Shape 6136"/>
                  <p:cNvSpPr/>
                  <p:nvPr/>
                </p:nvSpPr>
                <p:spPr>
                  <a:xfrm>
                    <a:off x="-1" y="2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137" name="Shape 6137"/>
                  <p:cNvSpPr/>
                  <p:nvPr/>
                </p:nvSpPr>
                <p:spPr>
                  <a:xfrm>
                    <a:off x="786310" y="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138" name="Shape 6138"/>
                  <p:cNvSpPr/>
                  <p:nvPr/>
                </p:nvSpPr>
                <p:spPr>
                  <a:xfrm>
                    <a:off x="1572621" y="-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6140" name="Shape 6140"/>
                <p:cNvSpPr/>
                <p:nvPr/>
              </p:nvSpPr>
              <p:spPr>
                <a:xfrm>
                  <a:off x="15849" y="-1"/>
                  <a:ext cx="2336349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Hash Table B-(k+2) Buffers</a:t>
                  </a:r>
                </a:p>
              </p:txBody>
            </p:sp>
          </p:grpSp>
        </p:grpSp>
        <p:grpSp>
          <p:nvGrpSpPr>
            <p:cNvPr id="6145" name="Group 6145"/>
            <p:cNvGrpSpPr/>
            <p:nvPr/>
          </p:nvGrpSpPr>
          <p:grpSpPr>
            <a:xfrm>
              <a:off x="1327556" y="1403615"/>
              <a:ext cx="983769" cy="1760817"/>
              <a:chOff x="0" y="0"/>
              <a:chExt cx="983768" cy="1760815"/>
            </a:xfrm>
          </p:grpSpPr>
          <p:sp>
            <p:nvSpPr>
              <p:cNvPr id="6143" name="Shape 6143"/>
              <p:cNvSpPr/>
              <p:nvPr/>
            </p:nvSpPr>
            <p:spPr>
              <a:xfrm>
                <a:off x="-1" y="431979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44" name="Shape 6144"/>
              <p:cNvSpPr/>
              <p:nvPr/>
            </p:nvSpPr>
            <p:spPr>
              <a:xfrm>
                <a:off x="150161" y="0"/>
                <a:ext cx="618187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Output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</p:grpSp>
      <p:grpSp>
        <p:nvGrpSpPr>
          <p:cNvPr id="6150" name="Group 6150"/>
          <p:cNvGrpSpPr/>
          <p:nvPr/>
        </p:nvGrpSpPr>
        <p:grpSpPr>
          <a:xfrm>
            <a:off x="5204557" y="2182707"/>
            <a:ext cx="674235" cy="1074172"/>
            <a:chOff x="0" y="0"/>
            <a:chExt cx="674234" cy="1074170"/>
          </a:xfrm>
        </p:grpSpPr>
        <p:sp>
          <p:nvSpPr>
            <p:cNvPr id="6147" name="Shape 6147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8" name="Shape 6148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9" name="Shape 6149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54" name="Group 6154"/>
          <p:cNvGrpSpPr/>
          <p:nvPr/>
        </p:nvGrpSpPr>
        <p:grpSpPr>
          <a:xfrm>
            <a:off x="5192724" y="3732753"/>
            <a:ext cx="674235" cy="1074172"/>
            <a:chOff x="0" y="0"/>
            <a:chExt cx="674234" cy="1074170"/>
          </a:xfrm>
        </p:grpSpPr>
        <p:sp>
          <p:nvSpPr>
            <p:cNvPr id="6151" name="Shape 6151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2" name="Shape 6152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3" name="Shape 6153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58" name="Group 6158"/>
          <p:cNvGrpSpPr/>
          <p:nvPr/>
        </p:nvGrpSpPr>
        <p:grpSpPr>
          <a:xfrm>
            <a:off x="6667237" y="1954537"/>
            <a:ext cx="1972267" cy="1565250"/>
            <a:chOff x="0" y="0"/>
            <a:chExt cx="1972266" cy="1565249"/>
          </a:xfrm>
        </p:grpSpPr>
        <p:sp>
          <p:nvSpPr>
            <p:cNvPr id="6155" name="Shape 6155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6" name="Shape 6156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7" name="Shape 6157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62" name="Group 6162"/>
          <p:cNvGrpSpPr/>
          <p:nvPr/>
        </p:nvGrpSpPr>
        <p:grpSpPr>
          <a:xfrm>
            <a:off x="6667237" y="3611722"/>
            <a:ext cx="1972267" cy="1565250"/>
            <a:chOff x="0" y="0"/>
            <a:chExt cx="1972266" cy="1565249"/>
          </a:xfrm>
        </p:grpSpPr>
        <p:sp>
          <p:nvSpPr>
            <p:cNvPr id="6159" name="Shape 6159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0" name="Shape 6160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1" name="Shape 6161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163" name="Shape 6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Hybrid Hash Join:</a:t>
            </a:r>
            <a:r>
              <a:rPr b="1" i="1"/>
              <a:t> Partition</a:t>
            </a:r>
          </a:p>
        </p:txBody>
      </p:sp>
      <p:grpSp>
        <p:nvGrpSpPr>
          <p:cNvPr id="6180" name="Group 6180"/>
          <p:cNvGrpSpPr/>
          <p:nvPr/>
        </p:nvGrpSpPr>
        <p:grpSpPr>
          <a:xfrm>
            <a:off x="1199713" y="3648845"/>
            <a:ext cx="674235" cy="1074172"/>
            <a:chOff x="0" y="0"/>
            <a:chExt cx="674233" cy="1074170"/>
          </a:xfrm>
        </p:grpSpPr>
        <p:grpSp>
          <p:nvGrpSpPr>
            <p:cNvPr id="6167" name="Group 6167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6164" name="Shape 616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65" name="Shape 6165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66" name="Shape 616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70" name="Group 6170"/>
            <p:cNvGrpSpPr/>
            <p:nvPr/>
          </p:nvGrpSpPr>
          <p:grpSpPr>
            <a:xfrm>
              <a:off x="50459" y="61612"/>
              <a:ext cx="558179" cy="155743"/>
              <a:chOff x="0" y="0"/>
              <a:chExt cx="558178" cy="155742"/>
            </a:xfrm>
          </p:grpSpPr>
          <p:sp>
            <p:nvSpPr>
              <p:cNvPr id="6168" name="Shape 616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69" name="Shape 616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73" name="Group 6173"/>
            <p:cNvGrpSpPr/>
            <p:nvPr/>
          </p:nvGrpSpPr>
          <p:grpSpPr>
            <a:xfrm>
              <a:off x="50459" y="325684"/>
              <a:ext cx="558179" cy="155743"/>
              <a:chOff x="0" y="0"/>
              <a:chExt cx="558178" cy="155742"/>
            </a:xfrm>
          </p:grpSpPr>
          <p:sp>
            <p:nvSpPr>
              <p:cNvPr id="6171" name="Shape 617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72" name="Shape 617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76" name="Group 6176"/>
            <p:cNvGrpSpPr/>
            <p:nvPr/>
          </p:nvGrpSpPr>
          <p:grpSpPr>
            <a:xfrm>
              <a:off x="50459" y="589757"/>
              <a:ext cx="558179" cy="155743"/>
              <a:chOff x="0" y="0"/>
              <a:chExt cx="558178" cy="155742"/>
            </a:xfrm>
          </p:grpSpPr>
          <p:sp>
            <p:nvSpPr>
              <p:cNvPr id="6174" name="Shape 617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75" name="Shape 617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79" name="Group 6179"/>
            <p:cNvGrpSpPr/>
            <p:nvPr/>
          </p:nvGrpSpPr>
          <p:grpSpPr>
            <a:xfrm>
              <a:off x="50459" y="853828"/>
              <a:ext cx="558179" cy="155743"/>
              <a:chOff x="0" y="0"/>
              <a:chExt cx="558178" cy="155742"/>
            </a:xfrm>
          </p:grpSpPr>
          <p:sp>
            <p:nvSpPr>
              <p:cNvPr id="6177" name="Shape 617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78" name="Shape 617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6181" name="Shape 6181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6182" name="Shape 6182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6183" name="Shape 6183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6184" name="Shape 6184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grpSp>
        <p:nvGrpSpPr>
          <p:cNvPr id="6187" name="Group 6187"/>
          <p:cNvGrpSpPr/>
          <p:nvPr/>
        </p:nvGrpSpPr>
        <p:grpSpPr>
          <a:xfrm>
            <a:off x="3336707" y="2606694"/>
            <a:ext cx="558179" cy="155745"/>
            <a:chOff x="0" y="0"/>
            <a:chExt cx="558178" cy="155744"/>
          </a:xfrm>
        </p:grpSpPr>
        <p:sp>
          <p:nvSpPr>
            <p:cNvPr id="6185" name="Shape 6185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86" name="Shape 6186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90" name="Group 6190"/>
          <p:cNvGrpSpPr/>
          <p:nvPr/>
        </p:nvGrpSpPr>
        <p:grpSpPr>
          <a:xfrm>
            <a:off x="2580857" y="2609671"/>
            <a:ext cx="558179" cy="155745"/>
            <a:chOff x="0" y="0"/>
            <a:chExt cx="558178" cy="155744"/>
          </a:xfrm>
        </p:grpSpPr>
        <p:sp>
          <p:nvSpPr>
            <p:cNvPr id="6188" name="Shape 6188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89" name="Shape 6189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93" name="Group 6193"/>
          <p:cNvGrpSpPr/>
          <p:nvPr/>
        </p:nvGrpSpPr>
        <p:grpSpPr>
          <a:xfrm>
            <a:off x="2580275" y="2810011"/>
            <a:ext cx="558179" cy="155745"/>
            <a:chOff x="0" y="0"/>
            <a:chExt cx="558178" cy="155744"/>
          </a:xfrm>
        </p:grpSpPr>
        <p:sp>
          <p:nvSpPr>
            <p:cNvPr id="6191" name="Shape 6191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92" name="Shape 6192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96" name="Group 6196"/>
          <p:cNvGrpSpPr/>
          <p:nvPr/>
        </p:nvGrpSpPr>
        <p:grpSpPr>
          <a:xfrm>
            <a:off x="3336707" y="2824476"/>
            <a:ext cx="558179" cy="155745"/>
            <a:chOff x="0" y="0"/>
            <a:chExt cx="558178" cy="155744"/>
          </a:xfrm>
        </p:grpSpPr>
        <p:sp>
          <p:nvSpPr>
            <p:cNvPr id="6194" name="Shape 6194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95" name="Shape 6195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04" name="Group 6204"/>
          <p:cNvGrpSpPr/>
          <p:nvPr/>
        </p:nvGrpSpPr>
        <p:grpSpPr>
          <a:xfrm>
            <a:off x="6747554" y="3966879"/>
            <a:ext cx="674235" cy="1074172"/>
            <a:chOff x="0" y="0"/>
            <a:chExt cx="674233" cy="1074170"/>
          </a:xfrm>
        </p:grpSpPr>
        <p:grpSp>
          <p:nvGrpSpPr>
            <p:cNvPr id="6200" name="Group 6200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6197" name="Shape 6197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8" name="Shape 6198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9" name="Shape 619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03" name="Group 6203"/>
            <p:cNvGrpSpPr/>
            <p:nvPr/>
          </p:nvGrpSpPr>
          <p:grpSpPr>
            <a:xfrm>
              <a:off x="43340" y="66429"/>
              <a:ext cx="558179" cy="155743"/>
              <a:chOff x="0" y="0"/>
              <a:chExt cx="558178" cy="155742"/>
            </a:xfrm>
          </p:grpSpPr>
          <p:sp>
            <p:nvSpPr>
              <p:cNvPr id="6201" name="Shape 620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2" name="Shape 620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218" name="Group 6218"/>
          <p:cNvGrpSpPr/>
          <p:nvPr/>
        </p:nvGrpSpPr>
        <p:grpSpPr>
          <a:xfrm>
            <a:off x="6709601" y="2282738"/>
            <a:ext cx="674235" cy="1074172"/>
            <a:chOff x="0" y="0"/>
            <a:chExt cx="674233" cy="1074170"/>
          </a:xfrm>
        </p:grpSpPr>
        <p:grpSp>
          <p:nvGrpSpPr>
            <p:cNvPr id="6208" name="Group 6208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6205" name="Shape 6205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6" name="Shape 6206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7" name="Shape 6207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11" name="Group 6211"/>
            <p:cNvGrpSpPr/>
            <p:nvPr/>
          </p:nvGrpSpPr>
          <p:grpSpPr>
            <a:xfrm>
              <a:off x="46878" y="102920"/>
              <a:ext cx="558179" cy="155743"/>
              <a:chOff x="0" y="0"/>
              <a:chExt cx="558178" cy="155742"/>
            </a:xfrm>
          </p:grpSpPr>
          <p:sp>
            <p:nvSpPr>
              <p:cNvPr id="6209" name="Shape 620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0" name="Shape 621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14" name="Group 6214"/>
            <p:cNvGrpSpPr/>
            <p:nvPr/>
          </p:nvGrpSpPr>
          <p:grpSpPr>
            <a:xfrm>
              <a:off x="54359" y="339179"/>
              <a:ext cx="558179" cy="155743"/>
              <a:chOff x="0" y="0"/>
              <a:chExt cx="558178" cy="155742"/>
            </a:xfrm>
          </p:grpSpPr>
          <p:sp>
            <p:nvSpPr>
              <p:cNvPr id="6212" name="Shape 621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3" name="Shape 621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17" name="Group 6217"/>
            <p:cNvGrpSpPr/>
            <p:nvPr/>
          </p:nvGrpSpPr>
          <p:grpSpPr>
            <a:xfrm>
              <a:off x="53736" y="567121"/>
              <a:ext cx="558179" cy="155743"/>
              <a:chOff x="0" y="0"/>
              <a:chExt cx="558178" cy="155742"/>
            </a:xfrm>
          </p:grpSpPr>
          <p:sp>
            <p:nvSpPr>
              <p:cNvPr id="6215" name="Shape 6215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6" name="Shape 6216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251" name="Group 6251"/>
          <p:cNvGrpSpPr/>
          <p:nvPr/>
        </p:nvGrpSpPr>
        <p:grpSpPr>
          <a:xfrm>
            <a:off x="3929853" y="3753103"/>
            <a:ext cx="674235" cy="1074172"/>
            <a:chOff x="0" y="0"/>
            <a:chExt cx="674233" cy="1074170"/>
          </a:xfrm>
        </p:grpSpPr>
        <p:grpSp>
          <p:nvGrpSpPr>
            <p:cNvPr id="6222" name="Group 6222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6219" name="Shape 621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0" name="Shape 6220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1" name="Shape 6221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29" name="Group 6229"/>
            <p:cNvGrpSpPr/>
            <p:nvPr/>
          </p:nvGrpSpPr>
          <p:grpSpPr>
            <a:xfrm>
              <a:off x="65258" y="77904"/>
              <a:ext cx="566778" cy="155743"/>
              <a:chOff x="0" y="0"/>
              <a:chExt cx="566777" cy="155742"/>
            </a:xfrm>
          </p:grpSpPr>
          <p:grpSp>
            <p:nvGrpSpPr>
              <p:cNvPr id="6225" name="Group 6225"/>
              <p:cNvGrpSpPr/>
              <p:nvPr/>
            </p:nvGrpSpPr>
            <p:grpSpPr>
              <a:xfrm>
                <a:off x="-1" y="-1"/>
                <a:ext cx="301909" cy="155744"/>
                <a:chOff x="0" y="0"/>
                <a:chExt cx="301908" cy="155742"/>
              </a:xfrm>
            </p:grpSpPr>
            <p:sp>
              <p:nvSpPr>
                <p:cNvPr id="6223" name="Shape 6223"/>
                <p:cNvSpPr/>
                <p:nvPr/>
              </p:nvSpPr>
              <p:spPr>
                <a:xfrm>
                  <a:off x="86199" y="42644"/>
                  <a:ext cx="215710" cy="64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24" name="Shape 6224"/>
                <p:cNvSpPr/>
                <p:nvPr/>
              </p:nvSpPr>
              <p:spPr>
                <a:xfrm>
                  <a:off x="-1" y="-1"/>
                  <a:ext cx="155746" cy="15574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228" name="Group 6228"/>
              <p:cNvGrpSpPr/>
              <p:nvPr/>
            </p:nvGrpSpPr>
            <p:grpSpPr>
              <a:xfrm>
                <a:off x="274946" y="-1"/>
                <a:ext cx="291832" cy="155744"/>
                <a:chOff x="0" y="0"/>
                <a:chExt cx="291831" cy="155742"/>
              </a:xfrm>
            </p:grpSpPr>
            <p:sp>
              <p:nvSpPr>
                <p:cNvPr id="6226" name="Shape 6226"/>
                <p:cNvSpPr/>
                <p:nvPr/>
              </p:nvSpPr>
              <p:spPr>
                <a:xfrm>
                  <a:off x="86199" y="42645"/>
                  <a:ext cx="205632" cy="5952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27" name="Shape 6227"/>
                <p:cNvSpPr/>
                <p:nvPr/>
              </p:nvSpPr>
              <p:spPr>
                <a:xfrm>
                  <a:off x="-1" y="-1"/>
                  <a:ext cx="155745" cy="15574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6236" name="Group 6236"/>
            <p:cNvGrpSpPr/>
            <p:nvPr/>
          </p:nvGrpSpPr>
          <p:grpSpPr>
            <a:xfrm>
              <a:off x="56112" y="287274"/>
              <a:ext cx="566778" cy="155744"/>
              <a:chOff x="0" y="0"/>
              <a:chExt cx="566777" cy="155742"/>
            </a:xfrm>
          </p:grpSpPr>
          <p:grpSp>
            <p:nvGrpSpPr>
              <p:cNvPr id="6232" name="Group 6232"/>
              <p:cNvGrpSpPr/>
              <p:nvPr/>
            </p:nvGrpSpPr>
            <p:grpSpPr>
              <a:xfrm>
                <a:off x="-1" y="-1"/>
                <a:ext cx="301909" cy="155744"/>
                <a:chOff x="0" y="0"/>
                <a:chExt cx="301908" cy="155742"/>
              </a:xfrm>
            </p:grpSpPr>
            <p:sp>
              <p:nvSpPr>
                <p:cNvPr id="6230" name="Shape 6230"/>
                <p:cNvSpPr/>
                <p:nvPr/>
              </p:nvSpPr>
              <p:spPr>
                <a:xfrm>
                  <a:off x="86199" y="42644"/>
                  <a:ext cx="215710" cy="64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31" name="Shape 6231"/>
                <p:cNvSpPr/>
                <p:nvPr/>
              </p:nvSpPr>
              <p:spPr>
                <a:xfrm>
                  <a:off x="-1" y="-1"/>
                  <a:ext cx="155746" cy="15574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235" name="Group 6235"/>
              <p:cNvGrpSpPr/>
              <p:nvPr/>
            </p:nvGrpSpPr>
            <p:grpSpPr>
              <a:xfrm>
                <a:off x="274946" y="-1"/>
                <a:ext cx="291832" cy="155744"/>
                <a:chOff x="0" y="0"/>
                <a:chExt cx="291831" cy="155742"/>
              </a:xfrm>
            </p:grpSpPr>
            <p:sp>
              <p:nvSpPr>
                <p:cNvPr id="6233" name="Shape 6233"/>
                <p:cNvSpPr/>
                <p:nvPr/>
              </p:nvSpPr>
              <p:spPr>
                <a:xfrm>
                  <a:off x="86199" y="42645"/>
                  <a:ext cx="205632" cy="5952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34" name="Shape 6234"/>
                <p:cNvSpPr/>
                <p:nvPr/>
              </p:nvSpPr>
              <p:spPr>
                <a:xfrm>
                  <a:off x="-1" y="-1"/>
                  <a:ext cx="155745" cy="155744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6243" name="Group 6243"/>
            <p:cNvGrpSpPr/>
            <p:nvPr/>
          </p:nvGrpSpPr>
          <p:grpSpPr>
            <a:xfrm>
              <a:off x="56552" y="532556"/>
              <a:ext cx="566778" cy="155743"/>
              <a:chOff x="0" y="0"/>
              <a:chExt cx="566777" cy="155742"/>
            </a:xfrm>
          </p:grpSpPr>
          <p:grpSp>
            <p:nvGrpSpPr>
              <p:cNvPr id="6239" name="Group 6239"/>
              <p:cNvGrpSpPr/>
              <p:nvPr/>
            </p:nvGrpSpPr>
            <p:grpSpPr>
              <a:xfrm>
                <a:off x="-1" y="-1"/>
                <a:ext cx="301909" cy="155744"/>
                <a:chOff x="0" y="0"/>
                <a:chExt cx="301908" cy="155742"/>
              </a:xfrm>
            </p:grpSpPr>
            <p:sp>
              <p:nvSpPr>
                <p:cNvPr id="6237" name="Shape 6237"/>
                <p:cNvSpPr/>
                <p:nvPr/>
              </p:nvSpPr>
              <p:spPr>
                <a:xfrm>
                  <a:off x="86199" y="42644"/>
                  <a:ext cx="215710" cy="64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38" name="Shape 6238"/>
                <p:cNvSpPr/>
                <p:nvPr/>
              </p:nvSpPr>
              <p:spPr>
                <a:xfrm>
                  <a:off x="-1" y="-1"/>
                  <a:ext cx="155746" cy="155744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242" name="Group 6242"/>
              <p:cNvGrpSpPr/>
              <p:nvPr/>
            </p:nvGrpSpPr>
            <p:grpSpPr>
              <a:xfrm>
                <a:off x="274946" y="-1"/>
                <a:ext cx="291832" cy="155744"/>
                <a:chOff x="0" y="0"/>
                <a:chExt cx="291831" cy="155742"/>
              </a:xfrm>
            </p:grpSpPr>
            <p:sp>
              <p:nvSpPr>
                <p:cNvPr id="6240" name="Shape 6240"/>
                <p:cNvSpPr/>
                <p:nvPr/>
              </p:nvSpPr>
              <p:spPr>
                <a:xfrm>
                  <a:off x="86199" y="42645"/>
                  <a:ext cx="205632" cy="5952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41" name="Shape 6241"/>
                <p:cNvSpPr/>
                <p:nvPr/>
              </p:nvSpPr>
              <p:spPr>
                <a:xfrm>
                  <a:off x="-1" y="-1"/>
                  <a:ext cx="155745" cy="155744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6250" name="Group 6250"/>
            <p:cNvGrpSpPr/>
            <p:nvPr/>
          </p:nvGrpSpPr>
          <p:grpSpPr>
            <a:xfrm>
              <a:off x="55357" y="757829"/>
              <a:ext cx="566778" cy="155743"/>
              <a:chOff x="0" y="0"/>
              <a:chExt cx="566777" cy="155742"/>
            </a:xfrm>
          </p:grpSpPr>
          <p:grpSp>
            <p:nvGrpSpPr>
              <p:cNvPr id="6246" name="Group 6246"/>
              <p:cNvGrpSpPr/>
              <p:nvPr/>
            </p:nvGrpSpPr>
            <p:grpSpPr>
              <a:xfrm>
                <a:off x="-1" y="-1"/>
                <a:ext cx="301909" cy="155744"/>
                <a:chOff x="0" y="0"/>
                <a:chExt cx="301908" cy="155742"/>
              </a:xfrm>
            </p:grpSpPr>
            <p:sp>
              <p:nvSpPr>
                <p:cNvPr id="6244" name="Shape 6244"/>
                <p:cNvSpPr/>
                <p:nvPr/>
              </p:nvSpPr>
              <p:spPr>
                <a:xfrm>
                  <a:off x="86199" y="42644"/>
                  <a:ext cx="215710" cy="6410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4509E"/>
                    </a:gs>
                    <a:gs pos="80000">
                      <a:srgbClr val="2F69D0"/>
                    </a:gs>
                    <a:gs pos="100000">
                      <a:srgbClr val="2C69D4"/>
                    </a:gs>
                  </a:gsLst>
                  <a:lin ang="16200000" scaled="0"/>
                </a:gradFill>
                <a:ln w="9525" cap="flat">
                  <a:solidFill>
                    <a:srgbClr val="3F6EC3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45" name="Shape 6245"/>
                <p:cNvSpPr/>
                <p:nvPr/>
              </p:nvSpPr>
              <p:spPr>
                <a:xfrm>
                  <a:off x="-1" y="-1"/>
                  <a:ext cx="155746" cy="155744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249" name="Group 6249"/>
              <p:cNvGrpSpPr/>
              <p:nvPr/>
            </p:nvGrpSpPr>
            <p:grpSpPr>
              <a:xfrm>
                <a:off x="274946" y="-1"/>
                <a:ext cx="291832" cy="155744"/>
                <a:chOff x="0" y="0"/>
                <a:chExt cx="291831" cy="155742"/>
              </a:xfrm>
            </p:grpSpPr>
            <p:sp>
              <p:nvSpPr>
                <p:cNvPr id="6247" name="Shape 6247"/>
                <p:cNvSpPr/>
                <p:nvPr/>
              </p:nvSpPr>
              <p:spPr>
                <a:xfrm>
                  <a:off x="86199" y="42645"/>
                  <a:ext cx="205632" cy="5952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3580F"/>
                    </a:gs>
                    <a:gs pos="80000">
                      <a:srgbClr val="FF7416"/>
                    </a:gs>
                    <a:gs pos="100000">
                      <a:srgbClr val="FF7517"/>
                    </a:gs>
                  </a:gsLst>
                  <a:lin ang="16200000" scaled="0"/>
                </a:gradFill>
                <a:ln w="9525" cap="flat">
                  <a:solidFill>
                    <a:srgbClr val="EC792B"/>
                  </a:solidFill>
                  <a:prstDash val="solid"/>
                  <a:round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48" name="Shape 6248"/>
                <p:cNvSpPr/>
                <p:nvPr/>
              </p:nvSpPr>
              <p:spPr>
                <a:xfrm>
                  <a:off x="-1" y="-1"/>
                  <a:ext cx="155745" cy="155744"/>
                </a:xfrm>
                <a:prstGeom prst="ellipse">
                  <a:avLst/>
                </a:prstGeom>
                <a:solidFill>
                  <a:srgbClr val="FFFF00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6254" name="Group 6254"/>
          <p:cNvGrpSpPr/>
          <p:nvPr/>
        </p:nvGrpSpPr>
        <p:grpSpPr>
          <a:xfrm>
            <a:off x="5258644" y="2280511"/>
            <a:ext cx="558179" cy="155745"/>
            <a:chOff x="0" y="0"/>
            <a:chExt cx="558178" cy="155744"/>
          </a:xfrm>
        </p:grpSpPr>
        <p:sp>
          <p:nvSpPr>
            <p:cNvPr id="6252" name="Shape 6252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53" name="Shape 6253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57" name="Group 6257"/>
          <p:cNvGrpSpPr/>
          <p:nvPr/>
        </p:nvGrpSpPr>
        <p:grpSpPr>
          <a:xfrm>
            <a:off x="5241818" y="3811135"/>
            <a:ext cx="558179" cy="155745"/>
            <a:chOff x="0" y="0"/>
            <a:chExt cx="558178" cy="155744"/>
          </a:xfrm>
        </p:grpSpPr>
        <p:sp>
          <p:nvSpPr>
            <p:cNvPr id="6255" name="Shape 6255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56" name="Shape 6256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4746 0.014115" pathEditMode="relative">
                                      <p:cBhvr>
                                        <p:cTn id="6" dur="75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" grpId="2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2" name="Group 6262"/>
          <p:cNvGrpSpPr/>
          <p:nvPr/>
        </p:nvGrpSpPr>
        <p:grpSpPr>
          <a:xfrm>
            <a:off x="161333" y="1515195"/>
            <a:ext cx="1972268" cy="3576772"/>
            <a:chOff x="0" y="0"/>
            <a:chExt cx="1972266" cy="3576770"/>
          </a:xfrm>
        </p:grpSpPr>
        <p:sp>
          <p:nvSpPr>
            <p:cNvPr id="6259" name="Shape 6259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60" name="Shape 6260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61" name="Shape 6261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80" name="Group 6280"/>
          <p:cNvGrpSpPr/>
          <p:nvPr/>
        </p:nvGrpSpPr>
        <p:grpSpPr>
          <a:xfrm>
            <a:off x="2466207" y="1778917"/>
            <a:ext cx="3568451" cy="3164433"/>
            <a:chOff x="0" y="0"/>
            <a:chExt cx="3568450" cy="3164431"/>
          </a:xfrm>
        </p:grpSpPr>
        <p:grpSp>
          <p:nvGrpSpPr>
            <p:cNvPr id="6265" name="Group 6265"/>
            <p:cNvGrpSpPr/>
            <p:nvPr/>
          </p:nvGrpSpPr>
          <p:grpSpPr>
            <a:xfrm>
              <a:off x="70431" y="1395718"/>
              <a:ext cx="983769" cy="1768714"/>
              <a:chOff x="0" y="0"/>
              <a:chExt cx="983768" cy="1768712"/>
            </a:xfrm>
          </p:grpSpPr>
          <p:sp>
            <p:nvSpPr>
              <p:cNvPr id="6263" name="Shape 6263"/>
              <p:cNvSpPr/>
              <p:nvPr/>
            </p:nvSpPr>
            <p:spPr>
              <a:xfrm>
                <a:off x="-1" y="439876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4" name="Shape 6264"/>
              <p:cNvSpPr/>
              <p:nvPr/>
            </p:nvSpPr>
            <p:spPr>
              <a:xfrm>
                <a:off x="235497" y="0"/>
                <a:ext cx="513335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Input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  <p:grpSp>
          <p:nvGrpSpPr>
            <p:cNvPr id="6276" name="Group 6276"/>
            <p:cNvGrpSpPr/>
            <p:nvPr/>
          </p:nvGrpSpPr>
          <p:grpSpPr>
            <a:xfrm>
              <a:off x="-1" y="-1"/>
              <a:ext cx="3568451" cy="3155342"/>
              <a:chOff x="0" y="0"/>
              <a:chExt cx="3568449" cy="3155340"/>
            </a:xfrm>
          </p:grpSpPr>
          <p:grpSp>
            <p:nvGrpSpPr>
              <p:cNvPr id="6269" name="Group 6269"/>
              <p:cNvGrpSpPr/>
              <p:nvPr/>
            </p:nvGrpSpPr>
            <p:grpSpPr>
              <a:xfrm>
                <a:off x="2584681" y="-1"/>
                <a:ext cx="983769" cy="3155342"/>
                <a:chOff x="0" y="0"/>
                <a:chExt cx="983768" cy="3155340"/>
              </a:xfrm>
            </p:grpSpPr>
            <p:sp>
              <p:nvSpPr>
                <p:cNvPr id="6266" name="Shape 6266"/>
                <p:cNvSpPr/>
                <p:nvPr/>
              </p:nvSpPr>
              <p:spPr>
                <a:xfrm>
                  <a:off x="71648" y="-1"/>
                  <a:ext cx="710997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k Buffers</a:t>
                  </a:r>
                </a:p>
              </p:txBody>
            </p:sp>
            <p:sp>
              <p:nvSpPr>
                <p:cNvPr id="6267" name="Shape 6267"/>
                <p:cNvSpPr/>
                <p:nvPr/>
              </p:nvSpPr>
              <p:spPr>
                <a:xfrm>
                  <a:off x="-1" y="276998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68" name="Shape 6268"/>
                <p:cNvSpPr/>
                <p:nvPr/>
              </p:nvSpPr>
              <p:spPr>
                <a:xfrm>
                  <a:off x="-1" y="1826503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275" name="Group 6275"/>
              <p:cNvGrpSpPr/>
              <p:nvPr/>
            </p:nvGrpSpPr>
            <p:grpSpPr>
              <a:xfrm>
                <a:off x="-1" y="409643"/>
                <a:ext cx="2358934" cy="869530"/>
                <a:chOff x="0" y="0"/>
                <a:chExt cx="2358932" cy="869528"/>
              </a:xfrm>
            </p:grpSpPr>
            <p:grpSp>
              <p:nvGrpSpPr>
                <p:cNvPr id="6273" name="Group 6273"/>
                <p:cNvGrpSpPr/>
                <p:nvPr/>
              </p:nvGrpSpPr>
              <p:grpSpPr>
                <a:xfrm>
                  <a:off x="-1" y="319644"/>
                  <a:ext cx="2358934" cy="549885"/>
                  <a:chOff x="0" y="0"/>
                  <a:chExt cx="2358932" cy="549884"/>
                </a:xfrm>
              </p:grpSpPr>
              <p:sp>
                <p:nvSpPr>
                  <p:cNvPr id="6270" name="Shape 6270"/>
                  <p:cNvSpPr/>
                  <p:nvPr/>
                </p:nvSpPr>
                <p:spPr>
                  <a:xfrm>
                    <a:off x="-1" y="2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271" name="Shape 6271"/>
                  <p:cNvSpPr/>
                  <p:nvPr/>
                </p:nvSpPr>
                <p:spPr>
                  <a:xfrm>
                    <a:off x="786310" y="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272" name="Shape 6272"/>
                  <p:cNvSpPr/>
                  <p:nvPr/>
                </p:nvSpPr>
                <p:spPr>
                  <a:xfrm>
                    <a:off x="1572621" y="-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6274" name="Shape 6274"/>
                <p:cNvSpPr/>
                <p:nvPr/>
              </p:nvSpPr>
              <p:spPr>
                <a:xfrm>
                  <a:off x="15849" y="-1"/>
                  <a:ext cx="2336349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Hash Table B-(k+2) Buffers</a:t>
                  </a:r>
                </a:p>
              </p:txBody>
            </p:sp>
          </p:grpSp>
        </p:grpSp>
        <p:grpSp>
          <p:nvGrpSpPr>
            <p:cNvPr id="6279" name="Group 6279"/>
            <p:cNvGrpSpPr/>
            <p:nvPr/>
          </p:nvGrpSpPr>
          <p:grpSpPr>
            <a:xfrm>
              <a:off x="1327556" y="1403615"/>
              <a:ext cx="983769" cy="1760817"/>
              <a:chOff x="0" y="0"/>
              <a:chExt cx="983768" cy="1760815"/>
            </a:xfrm>
          </p:grpSpPr>
          <p:sp>
            <p:nvSpPr>
              <p:cNvPr id="6277" name="Shape 6277"/>
              <p:cNvSpPr/>
              <p:nvPr/>
            </p:nvSpPr>
            <p:spPr>
              <a:xfrm>
                <a:off x="-1" y="431979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8" name="Shape 6278"/>
              <p:cNvSpPr/>
              <p:nvPr/>
            </p:nvSpPr>
            <p:spPr>
              <a:xfrm>
                <a:off x="150161" y="0"/>
                <a:ext cx="618187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Output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</p:grpSp>
      <p:grpSp>
        <p:nvGrpSpPr>
          <p:cNvPr id="6284" name="Group 6284"/>
          <p:cNvGrpSpPr/>
          <p:nvPr/>
        </p:nvGrpSpPr>
        <p:grpSpPr>
          <a:xfrm>
            <a:off x="5204557" y="2182707"/>
            <a:ext cx="674235" cy="1074172"/>
            <a:chOff x="0" y="0"/>
            <a:chExt cx="674234" cy="1074170"/>
          </a:xfrm>
        </p:grpSpPr>
        <p:sp>
          <p:nvSpPr>
            <p:cNvPr id="6281" name="Shape 6281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82" name="Shape 6282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83" name="Shape 6283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88" name="Group 6288"/>
          <p:cNvGrpSpPr/>
          <p:nvPr/>
        </p:nvGrpSpPr>
        <p:grpSpPr>
          <a:xfrm>
            <a:off x="5192724" y="3732753"/>
            <a:ext cx="674235" cy="1074172"/>
            <a:chOff x="0" y="0"/>
            <a:chExt cx="674234" cy="1074170"/>
          </a:xfrm>
        </p:grpSpPr>
        <p:sp>
          <p:nvSpPr>
            <p:cNvPr id="6285" name="Shape 6285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86" name="Shape 6286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87" name="Shape 6287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92" name="Group 6292"/>
          <p:cNvGrpSpPr/>
          <p:nvPr/>
        </p:nvGrpSpPr>
        <p:grpSpPr>
          <a:xfrm>
            <a:off x="6667237" y="1954537"/>
            <a:ext cx="1972267" cy="1565250"/>
            <a:chOff x="0" y="0"/>
            <a:chExt cx="1972266" cy="1565249"/>
          </a:xfrm>
        </p:grpSpPr>
        <p:sp>
          <p:nvSpPr>
            <p:cNvPr id="6289" name="Shape 6289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90" name="Shape 6290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91" name="Shape 6291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96" name="Group 6296"/>
          <p:cNvGrpSpPr/>
          <p:nvPr/>
        </p:nvGrpSpPr>
        <p:grpSpPr>
          <a:xfrm>
            <a:off x="6667237" y="3611722"/>
            <a:ext cx="1972267" cy="1565250"/>
            <a:chOff x="0" y="0"/>
            <a:chExt cx="1972266" cy="1565249"/>
          </a:xfrm>
        </p:grpSpPr>
        <p:sp>
          <p:nvSpPr>
            <p:cNvPr id="6293" name="Shape 6293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94" name="Shape 6294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95" name="Shape 6295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297" name="Shape 6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Hybrid Hash Join:</a:t>
            </a:r>
            <a:r>
              <a:rPr b="1" i="1"/>
              <a:t> Partition</a:t>
            </a:r>
          </a:p>
        </p:txBody>
      </p:sp>
      <p:sp>
        <p:nvSpPr>
          <p:cNvPr id="6298" name="Shape 6298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6299" name="Shape 6299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6300" name="Shape 6300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6301" name="Shape 6301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grpSp>
        <p:nvGrpSpPr>
          <p:cNvPr id="6304" name="Group 6304"/>
          <p:cNvGrpSpPr/>
          <p:nvPr/>
        </p:nvGrpSpPr>
        <p:grpSpPr>
          <a:xfrm>
            <a:off x="3336707" y="2606694"/>
            <a:ext cx="558179" cy="155745"/>
            <a:chOff x="0" y="0"/>
            <a:chExt cx="558178" cy="155744"/>
          </a:xfrm>
        </p:grpSpPr>
        <p:sp>
          <p:nvSpPr>
            <p:cNvPr id="6302" name="Shape 6302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03" name="Shape 6303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07" name="Group 6307"/>
          <p:cNvGrpSpPr/>
          <p:nvPr/>
        </p:nvGrpSpPr>
        <p:grpSpPr>
          <a:xfrm>
            <a:off x="2580857" y="2609671"/>
            <a:ext cx="558179" cy="155745"/>
            <a:chOff x="0" y="0"/>
            <a:chExt cx="558178" cy="155744"/>
          </a:xfrm>
        </p:grpSpPr>
        <p:sp>
          <p:nvSpPr>
            <p:cNvPr id="6305" name="Shape 6305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06" name="Shape 6306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10" name="Group 6310"/>
          <p:cNvGrpSpPr/>
          <p:nvPr/>
        </p:nvGrpSpPr>
        <p:grpSpPr>
          <a:xfrm>
            <a:off x="2580275" y="2810011"/>
            <a:ext cx="558179" cy="155745"/>
            <a:chOff x="0" y="0"/>
            <a:chExt cx="558178" cy="155744"/>
          </a:xfrm>
        </p:grpSpPr>
        <p:sp>
          <p:nvSpPr>
            <p:cNvPr id="6308" name="Shape 6308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09" name="Shape 6309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13" name="Group 6313"/>
          <p:cNvGrpSpPr/>
          <p:nvPr/>
        </p:nvGrpSpPr>
        <p:grpSpPr>
          <a:xfrm>
            <a:off x="3336707" y="2824476"/>
            <a:ext cx="558179" cy="155745"/>
            <a:chOff x="0" y="0"/>
            <a:chExt cx="558178" cy="155744"/>
          </a:xfrm>
        </p:grpSpPr>
        <p:sp>
          <p:nvSpPr>
            <p:cNvPr id="6311" name="Shape 6311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12" name="Shape 6312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21" name="Group 6321"/>
          <p:cNvGrpSpPr/>
          <p:nvPr/>
        </p:nvGrpSpPr>
        <p:grpSpPr>
          <a:xfrm>
            <a:off x="6747554" y="3966879"/>
            <a:ext cx="674235" cy="1074172"/>
            <a:chOff x="0" y="0"/>
            <a:chExt cx="674233" cy="1074170"/>
          </a:xfrm>
        </p:grpSpPr>
        <p:grpSp>
          <p:nvGrpSpPr>
            <p:cNvPr id="6317" name="Group 6317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6314" name="Shape 631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15" name="Shape 6315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16" name="Shape 6316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20" name="Group 6320"/>
            <p:cNvGrpSpPr/>
            <p:nvPr/>
          </p:nvGrpSpPr>
          <p:grpSpPr>
            <a:xfrm>
              <a:off x="43340" y="66429"/>
              <a:ext cx="558179" cy="155743"/>
              <a:chOff x="0" y="0"/>
              <a:chExt cx="558178" cy="155742"/>
            </a:xfrm>
          </p:grpSpPr>
          <p:sp>
            <p:nvSpPr>
              <p:cNvPr id="6318" name="Shape 6318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19" name="Shape 6319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335" name="Group 6335"/>
          <p:cNvGrpSpPr/>
          <p:nvPr/>
        </p:nvGrpSpPr>
        <p:grpSpPr>
          <a:xfrm>
            <a:off x="6709601" y="2282738"/>
            <a:ext cx="674235" cy="1074172"/>
            <a:chOff x="0" y="0"/>
            <a:chExt cx="674233" cy="1074170"/>
          </a:xfrm>
        </p:grpSpPr>
        <p:grpSp>
          <p:nvGrpSpPr>
            <p:cNvPr id="6325" name="Group 6325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6322" name="Shape 6322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3" name="Shape 6323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4" name="Shape 6324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28" name="Group 6328"/>
            <p:cNvGrpSpPr/>
            <p:nvPr/>
          </p:nvGrpSpPr>
          <p:grpSpPr>
            <a:xfrm>
              <a:off x="46878" y="102920"/>
              <a:ext cx="558179" cy="155743"/>
              <a:chOff x="0" y="0"/>
              <a:chExt cx="558178" cy="155742"/>
            </a:xfrm>
          </p:grpSpPr>
          <p:sp>
            <p:nvSpPr>
              <p:cNvPr id="6326" name="Shape 6326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7" name="Shape 6327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31" name="Group 6331"/>
            <p:cNvGrpSpPr/>
            <p:nvPr/>
          </p:nvGrpSpPr>
          <p:grpSpPr>
            <a:xfrm>
              <a:off x="54359" y="339179"/>
              <a:ext cx="558179" cy="155743"/>
              <a:chOff x="0" y="0"/>
              <a:chExt cx="558178" cy="155742"/>
            </a:xfrm>
          </p:grpSpPr>
          <p:sp>
            <p:nvSpPr>
              <p:cNvPr id="6329" name="Shape 6329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0" name="Shape 6330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34" name="Group 6334"/>
            <p:cNvGrpSpPr/>
            <p:nvPr/>
          </p:nvGrpSpPr>
          <p:grpSpPr>
            <a:xfrm>
              <a:off x="53736" y="567121"/>
              <a:ext cx="558179" cy="155743"/>
              <a:chOff x="0" y="0"/>
              <a:chExt cx="558178" cy="155742"/>
            </a:xfrm>
          </p:grpSpPr>
          <p:sp>
            <p:nvSpPr>
              <p:cNvPr id="6332" name="Shape 6332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3" name="Shape 6333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338" name="Group 6338"/>
          <p:cNvGrpSpPr/>
          <p:nvPr/>
        </p:nvGrpSpPr>
        <p:grpSpPr>
          <a:xfrm>
            <a:off x="5258644" y="2280511"/>
            <a:ext cx="558179" cy="155745"/>
            <a:chOff x="0" y="0"/>
            <a:chExt cx="558178" cy="155744"/>
          </a:xfrm>
        </p:grpSpPr>
        <p:sp>
          <p:nvSpPr>
            <p:cNvPr id="6336" name="Shape 633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37" name="Shape 633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41" name="Group 6341"/>
          <p:cNvGrpSpPr/>
          <p:nvPr/>
        </p:nvGrpSpPr>
        <p:grpSpPr>
          <a:xfrm>
            <a:off x="5241818" y="3811135"/>
            <a:ext cx="558179" cy="155745"/>
            <a:chOff x="0" y="0"/>
            <a:chExt cx="558178" cy="155744"/>
          </a:xfrm>
        </p:grpSpPr>
        <p:sp>
          <p:nvSpPr>
            <p:cNvPr id="6339" name="Shape 6339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40" name="Shape 6340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45" name="Group 6345"/>
          <p:cNvGrpSpPr/>
          <p:nvPr/>
        </p:nvGrpSpPr>
        <p:grpSpPr>
          <a:xfrm>
            <a:off x="2666474" y="3741844"/>
            <a:ext cx="674235" cy="1074172"/>
            <a:chOff x="0" y="0"/>
            <a:chExt cx="674234" cy="1074170"/>
          </a:xfrm>
        </p:grpSpPr>
        <p:sp>
          <p:nvSpPr>
            <p:cNvPr id="6342" name="Shape 6342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43" name="Shape 6343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44" name="Shape 6344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49" name="Group 6349"/>
          <p:cNvGrpSpPr/>
          <p:nvPr/>
        </p:nvGrpSpPr>
        <p:grpSpPr>
          <a:xfrm>
            <a:off x="3929853" y="3753103"/>
            <a:ext cx="674235" cy="1074172"/>
            <a:chOff x="0" y="0"/>
            <a:chExt cx="674234" cy="1074170"/>
          </a:xfrm>
        </p:grpSpPr>
        <p:sp>
          <p:nvSpPr>
            <p:cNvPr id="6346" name="Shape 6346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47" name="Shape 6347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48" name="Shape 6348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56" name="Group 6356"/>
          <p:cNvGrpSpPr/>
          <p:nvPr/>
        </p:nvGrpSpPr>
        <p:grpSpPr>
          <a:xfrm>
            <a:off x="3963523" y="3823680"/>
            <a:ext cx="566778" cy="155745"/>
            <a:chOff x="0" y="0"/>
            <a:chExt cx="566777" cy="155744"/>
          </a:xfrm>
        </p:grpSpPr>
        <p:grpSp>
          <p:nvGrpSpPr>
            <p:cNvPr id="6352" name="Group 6352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350" name="Shape 6350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1" name="Shape 6351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55" name="Group 6355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353" name="Shape 6353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4" name="Shape 6354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363" name="Group 6363"/>
          <p:cNvGrpSpPr/>
          <p:nvPr/>
        </p:nvGrpSpPr>
        <p:grpSpPr>
          <a:xfrm>
            <a:off x="3962327" y="4048954"/>
            <a:ext cx="566778" cy="155745"/>
            <a:chOff x="0" y="0"/>
            <a:chExt cx="566777" cy="155744"/>
          </a:xfrm>
        </p:grpSpPr>
        <p:grpSp>
          <p:nvGrpSpPr>
            <p:cNvPr id="6359" name="Group 6359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357" name="Shape 6357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8" name="Shape 6358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62" name="Group 6362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360" name="Shape 6360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61" name="Shape 6361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370" name="Group 6370"/>
          <p:cNvGrpSpPr/>
          <p:nvPr/>
        </p:nvGrpSpPr>
        <p:grpSpPr>
          <a:xfrm>
            <a:off x="3972014" y="4292703"/>
            <a:ext cx="566778" cy="155745"/>
            <a:chOff x="0" y="0"/>
            <a:chExt cx="566777" cy="155744"/>
          </a:xfrm>
        </p:grpSpPr>
        <p:grpSp>
          <p:nvGrpSpPr>
            <p:cNvPr id="6366" name="Group 6366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364" name="Shape 6364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65" name="Shape 6365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69" name="Group 6369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367" name="Shape 6367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68" name="Shape 6368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377" name="Group 6377"/>
          <p:cNvGrpSpPr/>
          <p:nvPr/>
        </p:nvGrpSpPr>
        <p:grpSpPr>
          <a:xfrm>
            <a:off x="3962868" y="4502074"/>
            <a:ext cx="566778" cy="155745"/>
            <a:chOff x="0" y="0"/>
            <a:chExt cx="566777" cy="155744"/>
          </a:xfrm>
        </p:grpSpPr>
        <p:grpSp>
          <p:nvGrpSpPr>
            <p:cNvPr id="6373" name="Group 6373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371" name="Shape 6371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72" name="Shape 6372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76" name="Group 6376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374" name="Shape 6374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75" name="Shape 6375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380" name="Group 6380"/>
          <p:cNvGrpSpPr/>
          <p:nvPr/>
        </p:nvGrpSpPr>
        <p:grpSpPr>
          <a:xfrm>
            <a:off x="2716933" y="3803456"/>
            <a:ext cx="558179" cy="155745"/>
            <a:chOff x="0" y="0"/>
            <a:chExt cx="558178" cy="155744"/>
          </a:xfrm>
        </p:grpSpPr>
        <p:sp>
          <p:nvSpPr>
            <p:cNvPr id="6378" name="Shape 6378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79" name="Shape 6379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83" name="Group 6383"/>
          <p:cNvGrpSpPr/>
          <p:nvPr/>
        </p:nvGrpSpPr>
        <p:grpSpPr>
          <a:xfrm>
            <a:off x="2716933" y="4067530"/>
            <a:ext cx="558179" cy="155745"/>
            <a:chOff x="0" y="0"/>
            <a:chExt cx="558178" cy="155744"/>
          </a:xfrm>
        </p:grpSpPr>
        <p:sp>
          <p:nvSpPr>
            <p:cNvPr id="6381" name="Shape 6381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82" name="Shape 6382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86" name="Group 6386"/>
          <p:cNvGrpSpPr/>
          <p:nvPr/>
        </p:nvGrpSpPr>
        <p:grpSpPr>
          <a:xfrm>
            <a:off x="2716933" y="4331603"/>
            <a:ext cx="558179" cy="155745"/>
            <a:chOff x="0" y="0"/>
            <a:chExt cx="558178" cy="155744"/>
          </a:xfrm>
        </p:grpSpPr>
        <p:sp>
          <p:nvSpPr>
            <p:cNvPr id="6384" name="Shape 6384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85" name="Shape 6385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89" name="Group 6389"/>
          <p:cNvGrpSpPr/>
          <p:nvPr/>
        </p:nvGrpSpPr>
        <p:grpSpPr>
          <a:xfrm>
            <a:off x="2716933" y="4595674"/>
            <a:ext cx="558179" cy="155745"/>
            <a:chOff x="0" y="0"/>
            <a:chExt cx="558178" cy="155744"/>
          </a:xfrm>
        </p:grpSpPr>
        <p:sp>
          <p:nvSpPr>
            <p:cNvPr id="6387" name="Shape 6387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88" name="Shape 6388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390" name="Shape 6390"/>
          <p:cNvSpPr/>
          <p:nvPr/>
        </p:nvSpPr>
        <p:spPr>
          <a:xfrm flipH="1" flipV="1">
            <a:off x="2853116" y="3074081"/>
            <a:ext cx="175213" cy="760862"/>
          </a:xfrm>
          <a:prstGeom prst="line">
            <a:avLst/>
          </a:pr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392" name="Shape 6392"/>
          <p:cNvSpPr/>
          <p:nvPr/>
        </p:nvSpPr>
        <p:spPr>
          <a:xfrm>
            <a:off x="3044087" y="3600563"/>
            <a:ext cx="919853" cy="768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70AD47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8654 -0.226392" pathEditMode="relative">
                                      <p:cBhvr>
                                        <p:cTn id="19" dur="2000" fill="hold"/>
                                        <p:tgtEl>
                                          <p:spTgt spid="6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2" dur="500" fill="hold"/>
                                        <p:tgtEl>
                                          <p:spTgt spid="6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7094 -0.262499" pathEditMode="relative">
                                      <p:cBhvr>
                                        <p:cTn id="40" dur="2000" fill="hold"/>
                                        <p:tgtEl>
                                          <p:spTgt spid="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xit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3" dur="500" fill="hold"/>
                                        <p:tgtEl>
                                          <p:spTgt spid="6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6" grpId="2" animBg="1" advAuto="0"/>
      <p:bldP spid="6363" grpId="3" animBg="1" advAuto="0"/>
      <p:bldP spid="6370" grpId="7" animBg="1" advAuto="0"/>
      <p:bldP spid="6377" grpId="8" animBg="1" advAuto="0"/>
      <p:bldP spid="6390" grpId="1" animBg="1" advAuto="0"/>
      <p:bldP spid="6390" grpId="5" animBg="1" advAuto="0"/>
      <p:bldP spid="6392" grpId="6" animBg="1" advAuto="0"/>
      <p:bldP spid="6392" grpId="10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7" name="Group 6397"/>
          <p:cNvGrpSpPr/>
          <p:nvPr/>
        </p:nvGrpSpPr>
        <p:grpSpPr>
          <a:xfrm>
            <a:off x="161333" y="1515195"/>
            <a:ext cx="1972268" cy="3576772"/>
            <a:chOff x="0" y="0"/>
            <a:chExt cx="1972266" cy="3576770"/>
          </a:xfrm>
        </p:grpSpPr>
        <p:sp>
          <p:nvSpPr>
            <p:cNvPr id="6394" name="Shape 6394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8"/>
                  </a:move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95" name="Shape 6395"/>
            <p:cNvSpPr/>
            <p:nvPr/>
          </p:nvSpPr>
          <p:spPr>
            <a:xfrm>
              <a:off x="-1" y="-1"/>
              <a:ext cx="1972268" cy="34029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96" name="Shape 6396"/>
            <p:cNvSpPr/>
            <p:nvPr/>
          </p:nvSpPr>
          <p:spPr>
            <a:xfrm>
              <a:off x="-1" y="-1"/>
              <a:ext cx="1972268" cy="35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8"/>
                  </a:moveTo>
                  <a:cubicBezTo>
                    <a:pt x="21600" y="1595"/>
                    <a:pt x="16765" y="2055"/>
                    <a:pt x="10800" y="2055"/>
                  </a:cubicBezTo>
                  <a:cubicBezTo>
                    <a:pt x="4835" y="2055"/>
                    <a:pt x="0" y="1595"/>
                    <a:pt x="0" y="1028"/>
                  </a:cubicBezTo>
                  <a:cubicBezTo>
                    <a:pt x="0" y="460"/>
                    <a:pt x="4835" y="0"/>
                    <a:pt x="10800" y="0"/>
                  </a:cubicBezTo>
                  <a:cubicBezTo>
                    <a:pt x="16765" y="0"/>
                    <a:pt x="21600" y="460"/>
                    <a:pt x="21600" y="1028"/>
                  </a:cubicBezTo>
                  <a:lnTo>
                    <a:pt x="21600" y="20572"/>
                  </a:lnTo>
                  <a:cubicBezTo>
                    <a:pt x="21600" y="21140"/>
                    <a:pt x="16765" y="21600"/>
                    <a:pt x="10800" y="21600"/>
                  </a:cubicBezTo>
                  <a:cubicBezTo>
                    <a:pt x="4835" y="21600"/>
                    <a:pt x="0" y="21140"/>
                    <a:pt x="0" y="20572"/>
                  </a:cubicBezTo>
                  <a:lnTo>
                    <a:pt x="0" y="1028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15" name="Group 6415"/>
          <p:cNvGrpSpPr/>
          <p:nvPr/>
        </p:nvGrpSpPr>
        <p:grpSpPr>
          <a:xfrm>
            <a:off x="2466207" y="1778917"/>
            <a:ext cx="3568451" cy="3164433"/>
            <a:chOff x="0" y="0"/>
            <a:chExt cx="3568450" cy="3164431"/>
          </a:xfrm>
        </p:grpSpPr>
        <p:grpSp>
          <p:nvGrpSpPr>
            <p:cNvPr id="6400" name="Group 6400"/>
            <p:cNvGrpSpPr/>
            <p:nvPr/>
          </p:nvGrpSpPr>
          <p:grpSpPr>
            <a:xfrm>
              <a:off x="70431" y="1395718"/>
              <a:ext cx="983769" cy="1768714"/>
              <a:chOff x="0" y="0"/>
              <a:chExt cx="983768" cy="1768712"/>
            </a:xfrm>
          </p:grpSpPr>
          <p:sp>
            <p:nvSpPr>
              <p:cNvPr id="6398" name="Shape 6398"/>
              <p:cNvSpPr/>
              <p:nvPr/>
            </p:nvSpPr>
            <p:spPr>
              <a:xfrm>
                <a:off x="-1" y="439876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99" name="Shape 6399"/>
              <p:cNvSpPr/>
              <p:nvPr/>
            </p:nvSpPr>
            <p:spPr>
              <a:xfrm>
                <a:off x="235497" y="0"/>
                <a:ext cx="513335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Input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  <p:grpSp>
          <p:nvGrpSpPr>
            <p:cNvPr id="6411" name="Group 6411"/>
            <p:cNvGrpSpPr/>
            <p:nvPr/>
          </p:nvGrpSpPr>
          <p:grpSpPr>
            <a:xfrm>
              <a:off x="-1" y="-1"/>
              <a:ext cx="3568451" cy="3155342"/>
              <a:chOff x="0" y="0"/>
              <a:chExt cx="3568449" cy="3155340"/>
            </a:xfrm>
          </p:grpSpPr>
          <p:grpSp>
            <p:nvGrpSpPr>
              <p:cNvPr id="6404" name="Group 6404"/>
              <p:cNvGrpSpPr/>
              <p:nvPr/>
            </p:nvGrpSpPr>
            <p:grpSpPr>
              <a:xfrm>
                <a:off x="2584681" y="-1"/>
                <a:ext cx="983769" cy="3155342"/>
                <a:chOff x="0" y="0"/>
                <a:chExt cx="983768" cy="3155340"/>
              </a:xfrm>
            </p:grpSpPr>
            <p:sp>
              <p:nvSpPr>
                <p:cNvPr id="6401" name="Shape 6401"/>
                <p:cNvSpPr/>
                <p:nvPr/>
              </p:nvSpPr>
              <p:spPr>
                <a:xfrm>
                  <a:off x="71648" y="-1"/>
                  <a:ext cx="710997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k Buffers</a:t>
                  </a:r>
                </a:p>
              </p:txBody>
            </p:sp>
            <p:sp>
              <p:nvSpPr>
                <p:cNvPr id="6402" name="Shape 6402"/>
                <p:cNvSpPr/>
                <p:nvPr/>
              </p:nvSpPr>
              <p:spPr>
                <a:xfrm>
                  <a:off x="-1" y="276998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403" name="Shape 6403"/>
                <p:cNvSpPr/>
                <p:nvPr/>
              </p:nvSpPr>
              <p:spPr>
                <a:xfrm>
                  <a:off x="-1" y="1826503"/>
                  <a:ext cx="983770" cy="132883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8D8D8"/>
                    </a:gs>
                    <a:gs pos="35000">
                      <a:srgbClr val="E3E3E3"/>
                    </a:gs>
                    <a:gs pos="100000">
                      <a:srgbClr val="F4F4F4"/>
                    </a:gs>
                  </a:gsLst>
                  <a:lin ang="16200000" scaled="0"/>
                </a:gradFill>
                <a:ln w="9525" cap="flat">
                  <a:solidFill>
                    <a:srgbClr val="A1A1A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410" name="Group 6410"/>
              <p:cNvGrpSpPr/>
              <p:nvPr/>
            </p:nvGrpSpPr>
            <p:grpSpPr>
              <a:xfrm>
                <a:off x="-1" y="409643"/>
                <a:ext cx="2358934" cy="869530"/>
                <a:chOff x="0" y="0"/>
                <a:chExt cx="2358932" cy="869528"/>
              </a:xfrm>
            </p:grpSpPr>
            <p:grpSp>
              <p:nvGrpSpPr>
                <p:cNvPr id="6408" name="Group 6408"/>
                <p:cNvGrpSpPr/>
                <p:nvPr/>
              </p:nvGrpSpPr>
              <p:grpSpPr>
                <a:xfrm>
                  <a:off x="-1" y="319644"/>
                  <a:ext cx="2358934" cy="549885"/>
                  <a:chOff x="0" y="0"/>
                  <a:chExt cx="2358932" cy="549884"/>
                </a:xfrm>
              </p:grpSpPr>
              <p:sp>
                <p:nvSpPr>
                  <p:cNvPr id="6405" name="Shape 6405"/>
                  <p:cNvSpPr/>
                  <p:nvPr/>
                </p:nvSpPr>
                <p:spPr>
                  <a:xfrm>
                    <a:off x="-1" y="2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406" name="Shape 6406"/>
                  <p:cNvSpPr/>
                  <p:nvPr/>
                </p:nvSpPr>
                <p:spPr>
                  <a:xfrm>
                    <a:off x="786310" y="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407" name="Shape 6407"/>
                  <p:cNvSpPr/>
                  <p:nvPr/>
                </p:nvSpPr>
                <p:spPr>
                  <a:xfrm>
                    <a:off x="1572621" y="-1"/>
                    <a:ext cx="786312" cy="54988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BCF6A4"/>
                      </a:gs>
                      <a:gs pos="35000">
                        <a:srgbClr val="D0F8BF"/>
                      </a:gs>
                      <a:gs pos="100000">
                        <a:srgbClr val="ECFDE5"/>
                      </a:gs>
                    </a:gsLst>
                    <a:lin ang="16200000" scaled="0"/>
                  </a:gradFill>
                  <a:ln w="9525" cap="flat">
                    <a:solidFill>
                      <a:srgbClr val="6DAC43"/>
                    </a:solidFill>
                    <a:prstDash val="solid"/>
                    <a:round/>
                  </a:ln>
                  <a:effectLst>
                    <a:outerShdw blurRad="381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tabLst>
                        <a:tab pos="355600" algn="l"/>
                        <a:tab pos="711200" algn="l"/>
                        <a:tab pos="1066800" algn="l"/>
                        <a:tab pos="1422400" algn="l"/>
                        <a:tab pos="1778000" algn="l"/>
                        <a:tab pos="2133600" algn="l"/>
                        <a:tab pos="2489200" algn="l"/>
                        <a:tab pos="2844800" algn="l"/>
                        <a:tab pos="3200400" algn="l"/>
                        <a:tab pos="3556000" algn="l"/>
                        <a:tab pos="3911600" algn="l"/>
                        <a:tab pos="4267200" algn="l"/>
                      </a:tabLst>
                      <a:defRPr sz="120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6409" name="Shape 6409"/>
                <p:cNvSpPr/>
                <p:nvPr/>
              </p:nvSpPr>
              <p:spPr>
                <a:xfrm>
                  <a:off x="15849" y="-1"/>
                  <a:ext cx="2336349" cy="2649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200">
                      <a:solidFill>
                        <a:srgbClr val="000000"/>
                      </a:solidFill>
                    </a:defRPr>
                  </a:lvl1pPr>
                </a:lstStyle>
                <a:p>
                  <a:r>
                    <a:t>Hash Table B-(k+2) Buffers</a:t>
                  </a:r>
                </a:p>
              </p:txBody>
            </p:sp>
          </p:grpSp>
        </p:grpSp>
        <p:grpSp>
          <p:nvGrpSpPr>
            <p:cNvPr id="6414" name="Group 6414"/>
            <p:cNvGrpSpPr/>
            <p:nvPr/>
          </p:nvGrpSpPr>
          <p:grpSpPr>
            <a:xfrm>
              <a:off x="1327556" y="1403615"/>
              <a:ext cx="983769" cy="1760817"/>
              <a:chOff x="0" y="0"/>
              <a:chExt cx="983768" cy="1760815"/>
            </a:xfrm>
          </p:grpSpPr>
          <p:sp>
            <p:nvSpPr>
              <p:cNvPr id="6412" name="Shape 6412"/>
              <p:cNvSpPr/>
              <p:nvPr/>
            </p:nvSpPr>
            <p:spPr>
              <a:xfrm>
                <a:off x="-1" y="431979"/>
                <a:ext cx="983770" cy="1328838"/>
              </a:xfrm>
              <a:prstGeom prst="rect">
                <a:avLst/>
              </a:prstGeom>
              <a:gradFill flip="none" rotWithShape="1">
                <a:gsLst>
                  <a:gs pos="0">
                    <a:srgbClr val="D8D8D8"/>
                  </a:gs>
                  <a:gs pos="35000">
                    <a:srgbClr val="E3E3E3"/>
                  </a:gs>
                  <a:gs pos="100000">
                    <a:srgbClr val="F4F4F4"/>
                  </a:gs>
                </a:gsLst>
                <a:lin ang="16200000" scaled="0"/>
              </a:gradFill>
              <a:ln w="9525" cap="flat">
                <a:solidFill>
                  <a:srgbClr val="A1A1A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3" name="Shape 6413"/>
              <p:cNvSpPr/>
              <p:nvPr/>
            </p:nvSpPr>
            <p:spPr>
              <a:xfrm>
                <a:off x="150161" y="0"/>
                <a:ext cx="618187" cy="442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Output</a:t>
                </a:r>
                <a:endParaRPr>
                  <a:solidFill>
                    <a:srgbClr val="CF0E30"/>
                  </a:solidFill>
                </a:endParaRPr>
              </a:p>
              <a:p>
                <a:pPr algn="ctr">
                  <a:defRPr sz="1200">
                    <a:solidFill>
                      <a:srgbClr val="000000"/>
                    </a:solidFill>
                  </a:defRPr>
                </a:pPr>
                <a:r>
                  <a:t>Buffer</a:t>
                </a:r>
              </a:p>
            </p:txBody>
          </p:sp>
        </p:grpSp>
      </p:grpSp>
      <p:grpSp>
        <p:nvGrpSpPr>
          <p:cNvPr id="6419" name="Group 6419"/>
          <p:cNvGrpSpPr/>
          <p:nvPr/>
        </p:nvGrpSpPr>
        <p:grpSpPr>
          <a:xfrm>
            <a:off x="5204557" y="2182707"/>
            <a:ext cx="674235" cy="1074172"/>
            <a:chOff x="0" y="0"/>
            <a:chExt cx="674234" cy="1074170"/>
          </a:xfrm>
        </p:grpSpPr>
        <p:sp>
          <p:nvSpPr>
            <p:cNvPr id="6416" name="Shape 6416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17" name="Shape 6417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18" name="Shape 6418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23" name="Group 6423"/>
          <p:cNvGrpSpPr/>
          <p:nvPr/>
        </p:nvGrpSpPr>
        <p:grpSpPr>
          <a:xfrm>
            <a:off x="5192724" y="3732753"/>
            <a:ext cx="674235" cy="1074172"/>
            <a:chOff x="0" y="0"/>
            <a:chExt cx="674234" cy="1074170"/>
          </a:xfrm>
        </p:grpSpPr>
        <p:sp>
          <p:nvSpPr>
            <p:cNvPr id="6420" name="Shape 6420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21" name="Shape 6421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22" name="Shape 6422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27" name="Group 6427"/>
          <p:cNvGrpSpPr/>
          <p:nvPr/>
        </p:nvGrpSpPr>
        <p:grpSpPr>
          <a:xfrm>
            <a:off x="6667237" y="1954537"/>
            <a:ext cx="1972267" cy="1565250"/>
            <a:chOff x="0" y="0"/>
            <a:chExt cx="1972266" cy="1565249"/>
          </a:xfrm>
        </p:grpSpPr>
        <p:sp>
          <p:nvSpPr>
            <p:cNvPr id="6424" name="Shape 6424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25" name="Shape 6425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26" name="Shape 6426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31" name="Group 6431"/>
          <p:cNvGrpSpPr/>
          <p:nvPr/>
        </p:nvGrpSpPr>
        <p:grpSpPr>
          <a:xfrm>
            <a:off x="6667237" y="3611722"/>
            <a:ext cx="1972267" cy="1565250"/>
            <a:chOff x="0" y="0"/>
            <a:chExt cx="1972266" cy="1565249"/>
          </a:xfrm>
        </p:grpSpPr>
        <p:sp>
          <p:nvSpPr>
            <p:cNvPr id="6428" name="Shape 6428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63"/>
                  </a:move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29" name="Shape 6429"/>
            <p:cNvSpPr/>
            <p:nvPr/>
          </p:nvSpPr>
          <p:spPr>
            <a:xfrm>
              <a:off x="-1" y="-1"/>
              <a:ext cx="1972268" cy="270069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30" name="Shape 6430"/>
            <p:cNvSpPr/>
            <p:nvPr/>
          </p:nvSpPr>
          <p:spPr>
            <a:xfrm>
              <a:off x="-1" y="-1"/>
              <a:ext cx="1972268" cy="15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3"/>
                  </a:moveTo>
                  <a:cubicBezTo>
                    <a:pt x="21600" y="2893"/>
                    <a:pt x="16765" y="3727"/>
                    <a:pt x="10800" y="3727"/>
                  </a:cubicBezTo>
                  <a:cubicBezTo>
                    <a:pt x="4835" y="3727"/>
                    <a:pt x="0" y="2893"/>
                    <a:pt x="0" y="1863"/>
                  </a:cubicBezTo>
                  <a:cubicBezTo>
                    <a:pt x="0" y="834"/>
                    <a:pt x="4835" y="0"/>
                    <a:pt x="10800" y="0"/>
                  </a:cubicBezTo>
                  <a:cubicBezTo>
                    <a:pt x="16765" y="0"/>
                    <a:pt x="21600" y="834"/>
                    <a:pt x="21600" y="1863"/>
                  </a:cubicBezTo>
                  <a:lnTo>
                    <a:pt x="21600" y="19737"/>
                  </a:lnTo>
                  <a:cubicBezTo>
                    <a:pt x="21600" y="20766"/>
                    <a:pt x="16765" y="21600"/>
                    <a:pt x="10800" y="21600"/>
                  </a:cubicBezTo>
                  <a:cubicBezTo>
                    <a:pt x="4835" y="21600"/>
                    <a:pt x="0" y="20766"/>
                    <a:pt x="0" y="19737"/>
                  </a:cubicBezTo>
                  <a:lnTo>
                    <a:pt x="0" y="1863"/>
                  </a:lnTo>
                </a:path>
              </a:pathLst>
            </a:custGeom>
            <a:noFill/>
            <a:ln w="9525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432" name="Shape 64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Hybrid Hash Join:</a:t>
            </a:r>
            <a:r>
              <a:rPr b="1" i="1"/>
              <a:t> Partition</a:t>
            </a:r>
          </a:p>
        </p:txBody>
      </p:sp>
      <p:sp>
        <p:nvSpPr>
          <p:cNvPr id="6433" name="Shape 6433"/>
          <p:cNvSpPr/>
          <p:nvPr/>
        </p:nvSpPr>
        <p:spPr>
          <a:xfrm>
            <a:off x="428430" y="1846845"/>
            <a:ext cx="397561" cy="57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4472C4"/>
                </a:solidFill>
              </a:defRPr>
            </a:lvl1pPr>
          </a:lstStyle>
          <a:p>
            <a:r>
              <a:t>R</a:t>
            </a:r>
          </a:p>
        </p:txBody>
      </p:sp>
      <p:sp>
        <p:nvSpPr>
          <p:cNvPr id="6434" name="Shape 6434"/>
          <p:cNvSpPr/>
          <p:nvPr/>
        </p:nvSpPr>
        <p:spPr>
          <a:xfrm>
            <a:off x="1307439" y="1834456"/>
            <a:ext cx="367895" cy="57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ED7D31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6435" name="Shape 6435"/>
          <p:cNvSpPr/>
          <p:nvPr/>
        </p:nvSpPr>
        <p:spPr>
          <a:xfrm>
            <a:off x="7219842" y="1948906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1</a:t>
            </a:r>
          </a:p>
        </p:txBody>
      </p:sp>
      <p:sp>
        <p:nvSpPr>
          <p:cNvPr id="6436" name="Shape 6436"/>
          <p:cNvSpPr/>
          <p:nvPr/>
        </p:nvSpPr>
        <p:spPr>
          <a:xfrm>
            <a:off x="7219842" y="3615885"/>
            <a:ext cx="798475" cy="26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r>
              <a:t>Partition 2</a:t>
            </a:r>
          </a:p>
        </p:txBody>
      </p:sp>
      <p:grpSp>
        <p:nvGrpSpPr>
          <p:cNvPr id="6439" name="Group 6439"/>
          <p:cNvGrpSpPr/>
          <p:nvPr/>
        </p:nvGrpSpPr>
        <p:grpSpPr>
          <a:xfrm>
            <a:off x="3336707" y="2606694"/>
            <a:ext cx="558179" cy="155745"/>
            <a:chOff x="0" y="0"/>
            <a:chExt cx="558178" cy="155744"/>
          </a:xfrm>
        </p:grpSpPr>
        <p:sp>
          <p:nvSpPr>
            <p:cNvPr id="6437" name="Shape 6437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38" name="Shape 6438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42" name="Group 6442"/>
          <p:cNvGrpSpPr/>
          <p:nvPr/>
        </p:nvGrpSpPr>
        <p:grpSpPr>
          <a:xfrm>
            <a:off x="2580857" y="2609671"/>
            <a:ext cx="558179" cy="155745"/>
            <a:chOff x="0" y="0"/>
            <a:chExt cx="558178" cy="155744"/>
          </a:xfrm>
        </p:grpSpPr>
        <p:sp>
          <p:nvSpPr>
            <p:cNvPr id="6440" name="Shape 6440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41" name="Shape 6441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45" name="Group 6445"/>
          <p:cNvGrpSpPr/>
          <p:nvPr/>
        </p:nvGrpSpPr>
        <p:grpSpPr>
          <a:xfrm>
            <a:off x="2580275" y="2810011"/>
            <a:ext cx="558179" cy="155745"/>
            <a:chOff x="0" y="0"/>
            <a:chExt cx="558178" cy="155744"/>
          </a:xfrm>
        </p:grpSpPr>
        <p:sp>
          <p:nvSpPr>
            <p:cNvPr id="6443" name="Shape 644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44" name="Shape 644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48" name="Group 6448"/>
          <p:cNvGrpSpPr/>
          <p:nvPr/>
        </p:nvGrpSpPr>
        <p:grpSpPr>
          <a:xfrm>
            <a:off x="3336707" y="2824476"/>
            <a:ext cx="558179" cy="155745"/>
            <a:chOff x="0" y="0"/>
            <a:chExt cx="558178" cy="155744"/>
          </a:xfrm>
        </p:grpSpPr>
        <p:sp>
          <p:nvSpPr>
            <p:cNvPr id="6446" name="Shape 644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24509E"/>
                </a:gs>
                <a:gs pos="80000">
                  <a:srgbClr val="2F69D0"/>
                </a:gs>
                <a:gs pos="100000">
                  <a:srgbClr val="2C69D4"/>
                </a:gs>
              </a:gsLst>
              <a:lin ang="16200000" scaled="0"/>
            </a:gradFill>
            <a:ln w="9525" cap="flat">
              <a:solidFill>
                <a:srgbClr val="3F6EC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47" name="Shape 644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56" name="Group 6456"/>
          <p:cNvGrpSpPr/>
          <p:nvPr/>
        </p:nvGrpSpPr>
        <p:grpSpPr>
          <a:xfrm>
            <a:off x="6747554" y="3966879"/>
            <a:ext cx="674235" cy="1074172"/>
            <a:chOff x="0" y="0"/>
            <a:chExt cx="674233" cy="1074170"/>
          </a:xfrm>
        </p:grpSpPr>
        <p:grpSp>
          <p:nvGrpSpPr>
            <p:cNvPr id="6452" name="Group 6452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6449" name="Shape 644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50" name="Shape 6450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51" name="Shape 6451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455" name="Group 6455"/>
            <p:cNvGrpSpPr/>
            <p:nvPr/>
          </p:nvGrpSpPr>
          <p:grpSpPr>
            <a:xfrm>
              <a:off x="43340" y="66429"/>
              <a:ext cx="558179" cy="155743"/>
              <a:chOff x="0" y="0"/>
              <a:chExt cx="558178" cy="155742"/>
            </a:xfrm>
          </p:grpSpPr>
          <p:sp>
            <p:nvSpPr>
              <p:cNvPr id="6453" name="Shape 6453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54" name="Shape 6454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D9D9D9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470" name="Group 6470"/>
          <p:cNvGrpSpPr/>
          <p:nvPr/>
        </p:nvGrpSpPr>
        <p:grpSpPr>
          <a:xfrm>
            <a:off x="6709601" y="2282738"/>
            <a:ext cx="674235" cy="1074172"/>
            <a:chOff x="0" y="0"/>
            <a:chExt cx="674233" cy="1074170"/>
          </a:xfrm>
        </p:grpSpPr>
        <p:grpSp>
          <p:nvGrpSpPr>
            <p:cNvPr id="6460" name="Group 6460"/>
            <p:cNvGrpSpPr/>
            <p:nvPr/>
          </p:nvGrpSpPr>
          <p:grpSpPr>
            <a:xfrm>
              <a:off x="0" y="0"/>
              <a:ext cx="674235" cy="1074171"/>
              <a:chOff x="0" y="0"/>
              <a:chExt cx="674234" cy="1074170"/>
            </a:xfrm>
          </p:grpSpPr>
          <p:sp>
            <p:nvSpPr>
              <p:cNvPr id="6457" name="Shape 6457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FD2FF"/>
                  </a:gs>
                  <a:gs pos="35000">
                    <a:srgbClr val="C6DEFF"/>
                  </a:gs>
                  <a:gs pos="100000">
                    <a:srgbClr val="E9F2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58" name="Shape 6458"/>
              <p:cNvSpPr/>
              <p:nvPr/>
            </p:nvSpPr>
            <p:spPr>
              <a:xfrm>
                <a:off x="561859" y="961795"/>
                <a:ext cx="112376" cy="112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59" name="Shape 6459"/>
              <p:cNvSpPr/>
              <p:nvPr/>
            </p:nvSpPr>
            <p:spPr>
              <a:xfrm>
                <a:off x="0" y="0"/>
                <a:ext cx="674234" cy="10741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21600"/>
                    </a:moveTo>
                    <a:lnTo>
                      <a:pt x="18720" y="19792"/>
                    </a:lnTo>
                    <a:lnTo>
                      <a:pt x="21600" y="19340"/>
                    </a:lnTo>
                    <a:lnTo>
                      <a:pt x="180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9340"/>
                    </a:lnTo>
                  </a:path>
                </a:pathLst>
              </a:custGeom>
              <a:noFill/>
              <a:ln w="9525" cap="flat">
                <a:solidFill>
                  <a:srgbClr val="5698D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463" name="Group 6463"/>
            <p:cNvGrpSpPr/>
            <p:nvPr/>
          </p:nvGrpSpPr>
          <p:grpSpPr>
            <a:xfrm>
              <a:off x="46878" y="102920"/>
              <a:ext cx="558179" cy="155743"/>
              <a:chOff x="0" y="0"/>
              <a:chExt cx="558178" cy="155742"/>
            </a:xfrm>
          </p:grpSpPr>
          <p:sp>
            <p:nvSpPr>
              <p:cNvPr id="6461" name="Shape 6461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62" name="Shape 6462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466" name="Group 6466"/>
            <p:cNvGrpSpPr/>
            <p:nvPr/>
          </p:nvGrpSpPr>
          <p:grpSpPr>
            <a:xfrm>
              <a:off x="54359" y="339179"/>
              <a:ext cx="558179" cy="155743"/>
              <a:chOff x="0" y="0"/>
              <a:chExt cx="558178" cy="155742"/>
            </a:xfrm>
          </p:grpSpPr>
          <p:sp>
            <p:nvSpPr>
              <p:cNvPr id="6464" name="Shape 6464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65" name="Shape 6465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469" name="Group 6469"/>
            <p:cNvGrpSpPr/>
            <p:nvPr/>
          </p:nvGrpSpPr>
          <p:grpSpPr>
            <a:xfrm>
              <a:off x="53736" y="567121"/>
              <a:ext cx="558179" cy="155743"/>
              <a:chOff x="0" y="0"/>
              <a:chExt cx="558178" cy="155742"/>
            </a:xfrm>
          </p:grpSpPr>
          <p:sp>
            <p:nvSpPr>
              <p:cNvPr id="6467" name="Shape 6467"/>
              <p:cNvSpPr/>
              <p:nvPr/>
            </p:nvSpPr>
            <p:spPr>
              <a:xfrm>
                <a:off x="86199" y="42644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68" name="Shape 6468"/>
              <p:cNvSpPr/>
              <p:nvPr/>
            </p:nvSpPr>
            <p:spPr>
              <a:xfrm>
                <a:off x="-1" y="-1"/>
                <a:ext cx="155745" cy="155744"/>
              </a:xfrm>
              <a:prstGeom prst="ellipse">
                <a:avLst/>
              </a:prstGeom>
              <a:solidFill>
                <a:srgbClr val="FF40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473" name="Group 6473"/>
          <p:cNvGrpSpPr/>
          <p:nvPr/>
        </p:nvGrpSpPr>
        <p:grpSpPr>
          <a:xfrm>
            <a:off x="5258644" y="2280511"/>
            <a:ext cx="558179" cy="155745"/>
            <a:chOff x="0" y="0"/>
            <a:chExt cx="558178" cy="155744"/>
          </a:xfrm>
        </p:grpSpPr>
        <p:sp>
          <p:nvSpPr>
            <p:cNvPr id="6471" name="Shape 6471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72" name="Shape 6472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76" name="Group 6476"/>
          <p:cNvGrpSpPr/>
          <p:nvPr/>
        </p:nvGrpSpPr>
        <p:grpSpPr>
          <a:xfrm>
            <a:off x="5241818" y="3811135"/>
            <a:ext cx="558179" cy="155745"/>
            <a:chOff x="0" y="0"/>
            <a:chExt cx="558178" cy="155744"/>
          </a:xfrm>
        </p:grpSpPr>
        <p:sp>
          <p:nvSpPr>
            <p:cNvPr id="6474" name="Shape 6474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75" name="Shape 6475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D9D9D9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80" name="Group 6480"/>
          <p:cNvGrpSpPr/>
          <p:nvPr/>
        </p:nvGrpSpPr>
        <p:grpSpPr>
          <a:xfrm>
            <a:off x="2666474" y="3741844"/>
            <a:ext cx="674235" cy="1074172"/>
            <a:chOff x="0" y="0"/>
            <a:chExt cx="674234" cy="1074170"/>
          </a:xfrm>
        </p:grpSpPr>
        <p:sp>
          <p:nvSpPr>
            <p:cNvPr id="6477" name="Shape 6477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78" name="Shape 6478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79" name="Shape 6479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84" name="Group 6484"/>
          <p:cNvGrpSpPr/>
          <p:nvPr/>
        </p:nvGrpSpPr>
        <p:grpSpPr>
          <a:xfrm>
            <a:off x="3929853" y="3753103"/>
            <a:ext cx="674235" cy="1074172"/>
            <a:chOff x="0" y="0"/>
            <a:chExt cx="674234" cy="1074170"/>
          </a:xfrm>
        </p:grpSpPr>
        <p:sp>
          <p:nvSpPr>
            <p:cNvPr id="6481" name="Shape 6481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D2FF"/>
                </a:gs>
                <a:gs pos="35000">
                  <a:srgbClr val="C6DEFF"/>
                </a:gs>
                <a:gs pos="100000">
                  <a:srgbClr val="E9F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82" name="Shape 6482"/>
            <p:cNvSpPr/>
            <p:nvPr/>
          </p:nvSpPr>
          <p:spPr>
            <a:xfrm>
              <a:off x="561859" y="961795"/>
              <a:ext cx="112376" cy="11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83" name="Shape 6483"/>
            <p:cNvSpPr/>
            <p:nvPr/>
          </p:nvSpPr>
          <p:spPr>
            <a:xfrm>
              <a:off x="0" y="0"/>
              <a:ext cx="674234" cy="107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00" y="21600"/>
                  </a:moveTo>
                  <a:lnTo>
                    <a:pt x="18720" y="19792"/>
                  </a:lnTo>
                  <a:lnTo>
                    <a:pt x="21600" y="1934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9340"/>
                  </a:lnTo>
                </a:path>
              </a:pathLst>
            </a:custGeom>
            <a:noFill/>
            <a:ln w="9525" cap="flat">
              <a:solidFill>
                <a:srgbClr val="5698D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91" name="Group 6491"/>
          <p:cNvGrpSpPr/>
          <p:nvPr/>
        </p:nvGrpSpPr>
        <p:grpSpPr>
          <a:xfrm>
            <a:off x="3963523" y="3823680"/>
            <a:ext cx="566778" cy="155745"/>
            <a:chOff x="0" y="0"/>
            <a:chExt cx="566777" cy="155744"/>
          </a:xfrm>
        </p:grpSpPr>
        <p:grpSp>
          <p:nvGrpSpPr>
            <p:cNvPr id="6487" name="Group 6487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485" name="Shape 6485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86" name="Shape 6486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490" name="Group 6490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488" name="Shape 6488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89" name="Shape 6489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498" name="Group 6498"/>
          <p:cNvGrpSpPr/>
          <p:nvPr/>
        </p:nvGrpSpPr>
        <p:grpSpPr>
          <a:xfrm>
            <a:off x="3962327" y="4048954"/>
            <a:ext cx="566778" cy="155745"/>
            <a:chOff x="0" y="0"/>
            <a:chExt cx="566777" cy="155744"/>
          </a:xfrm>
        </p:grpSpPr>
        <p:grpSp>
          <p:nvGrpSpPr>
            <p:cNvPr id="6494" name="Group 6494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492" name="Shape 6492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93" name="Shape 6493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497" name="Group 6497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495" name="Shape 6495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96" name="Shape 6496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FFFF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505" name="Group 6505"/>
          <p:cNvGrpSpPr/>
          <p:nvPr/>
        </p:nvGrpSpPr>
        <p:grpSpPr>
          <a:xfrm>
            <a:off x="3972014" y="4292703"/>
            <a:ext cx="566778" cy="155745"/>
            <a:chOff x="0" y="0"/>
            <a:chExt cx="566777" cy="155744"/>
          </a:xfrm>
        </p:grpSpPr>
        <p:grpSp>
          <p:nvGrpSpPr>
            <p:cNvPr id="6501" name="Group 6501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499" name="Shape 6499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00" name="Shape 6500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504" name="Group 6504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502" name="Shape 6502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03" name="Shape 6503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512" name="Group 6512"/>
          <p:cNvGrpSpPr/>
          <p:nvPr/>
        </p:nvGrpSpPr>
        <p:grpSpPr>
          <a:xfrm>
            <a:off x="3962868" y="4502074"/>
            <a:ext cx="566778" cy="155745"/>
            <a:chOff x="0" y="0"/>
            <a:chExt cx="566777" cy="155744"/>
          </a:xfrm>
        </p:grpSpPr>
        <p:grpSp>
          <p:nvGrpSpPr>
            <p:cNvPr id="6508" name="Group 6508"/>
            <p:cNvGrpSpPr/>
            <p:nvPr/>
          </p:nvGrpSpPr>
          <p:grpSpPr>
            <a:xfrm>
              <a:off x="-1" y="-1"/>
              <a:ext cx="301909" cy="155746"/>
              <a:chOff x="0" y="0"/>
              <a:chExt cx="301908" cy="155744"/>
            </a:xfrm>
          </p:grpSpPr>
          <p:sp>
            <p:nvSpPr>
              <p:cNvPr id="6506" name="Shape 6506"/>
              <p:cNvSpPr/>
              <p:nvPr/>
            </p:nvSpPr>
            <p:spPr>
              <a:xfrm>
                <a:off x="86199" y="42644"/>
                <a:ext cx="215710" cy="64104"/>
              </a:xfrm>
              <a:prstGeom prst="rect">
                <a:avLst/>
              </a:prstGeom>
              <a:gradFill flip="none" rotWithShape="1">
                <a:gsLst>
                  <a:gs pos="0">
                    <a:srgbClr val="24509E"/>
                  </a:gs>
                  <a:gs pos="80000">
                    <a:srgbClr val="2F69D0"/>
                  </a:gs>
                  <a:gs pos="100000">
                    <a:srgbClr val="2C69D4"/>
                  </a:gs>
                </a:gsLst>
                <a:lin ang="16200000" scaled="0"/>
              </a:gradFill>
              <a:ln w="9525" cap="flat">
                <a:solidFill>
                  <a:srgbClr val="3F6EC3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07" name="Shape 6507"/>
              <p:cNvSpPr/>
              <p:nvPr/>
            </p:nvSpPr>
            <p:spPr>
              <a:xfrm>
                <a:off x="-1" y="-1"/>
                <a:ext cx="155746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511" name="Group 6511"/>
            <p:cNvGrpSpPr/>
            <p:nvPr/>
          </p:nvGrpSpPr>
          <p:grpSpPr>
            <a:xfrm>
              <a:off x="274946" y="-1"/>
              <a:ext cx="291832" cy="155746"/>
              <a:chOff x="0" y="0"/>
              <a:chExt cx="291831" cy="155744"/>
            </a:xfrm>
          </p:grpSpPr>
          <p:sp>
            <p:nvSpPr>
              <p:cNvPr id="6509" name="Shape 6509"/>
              <p:cNvSpPr/>
              <p:nvPr/>
            </p:nvSpPr>
            <p:spPr>
              <a:xfrm>
                <a:off x="86199" y="42646"/>
                <a:ext cx="205632" cy="59520"/>
              </a:xfrm>
              <a:prstGeom prst="rect">
                <a:avLst/>
              </a:prstGeom>
              <a:gradFill flip="none" rotWithShape="1">
                <a:gsLst>
                  <a:gs pos="0">
                    <a:srgbClr val="C3580F"/>
                  </a:gs>
                  <a:gs pos="80000">
                    <a:srgbClr val="FF7416"/>
                  </a:gs>
                  <a:gs pos="100000">
                    <a:srgbClr val="FF7517"/>
                  </a:gs>
                </a:gsLst>
                <a:lin ang="16200000" scaled="0"/>
              </a:gradFill>
              <a:ln w="9525" cap="flat">
                <a:solidFill>
                  <a:srgbClr val="EC792B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10" name="Shape 6510"/>
              <p:cNvSpPr/>
              <p:nvPr/>
            </p:nvSpPr>
            <p:spPr>
              <a:xfrm>
                <a:off x="-1" y="-1"/>
                <a:ext cx="155745" cy="155746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515" name="Group 6515"/>
          <p:cNvGrpSpPr/>
          <p:nvPr/>
        </p:nvGrpSpPr>
        <p:grpSpPr>
          <a:xfrm>
            <a:off x="5255717" y="2528822"/>
            <a:ext cx="558179" cy="155745"/>
            <a:chOff x="0" y="0"/>
            <a:chExt cx="558178" cy="155744"/>
          </a:xfrm>
        </p:grpSpPr>
        <p:sp>
          <p:nvSpPr>
            <p:cNvPr id="6513" name="Shape 6513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14" name="Shape 6514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518" name="Group 6518"/>
          <p:cNvGrpSpPr/>
          <p:nvPr/>
        </p:nvGrpSpPr>
        <p:grpSpPr>
          <a:xfrm>
            <a:off x="5243405" y="2799727"/>
            <a:ext cx="558179" cy="155745"/>
            <a:chOff x="0" y="0"/>
            <a:chExt cx="558178" cy="155744"/>
          </a:xfrm>
        </p:grpSpPr>
        <p:sp>
          <p:nvSpPr>
            <p:cNvPr id="6516" name="Shape 6516"/>
            <p:cNvSpPr/>
            <p:nvPr/>
          </p:nvSpPr>
          <p:spPr>
            <a:xfrm>
              <a:off x="86199" y="42644"/>
              <a:ext cx="471979" cy="70454"/>
            </a:xfrm>
            <a:prstGeom prst="rect">
              <a:avLst/>
            </a:prstGeom>
            <a:gradFill flip="none" rotWithShape="1">
              <a:gsLst>
                <a:gs pos="0">
                  <a:srgbClr val="C3580F"/>
                </a:gs>
                <a:gs pos="80000">
                  <a:srgbClr val="FF7416"/>
                </a:gs>
                <a:gs pos="100000">
                  <a:srgbClr val="FF7517"/>
                </a:gs>
              </a:gsLst>
              <a:lin ang="16200000" scaled="0"/>
            </a:gradFill>
            <a:ln w="9525" cap="flat">
              <a:solidFill>
                <a:srgbClr val="EC792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17" name="Shape 6517"/>
            <p:cNvSpPr/>
            <p:nvPr/>
          </p:nvSpPr>
          <p:spPr>
            <a:xfrm>
              <a:off x="-1" y="-1"/>
              <a:ext cx="155745" cy="155746"/>
            </a:xfrm>
            <a:prstGeom prst="ellipse">
              <a:avLst/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519" name="Shape 6519"/>
          <p:cNvSpPr/>
          <p:nvPr/>
        </p:nvSpPr>
        <p:spPr>
          <a:xfrm>
            <a:off x="284804" y="5146437"/>
            <a:ext cx="3149067" cy="522809"/>
          </a:xfrm>
          <a:prstGeom prst="rect">
            <a:avLst/>
          </a:prstGeom>
          <a:gradFill>
            <a:gsLst>
              <a:gs pos="0">
                <a:srgbClr val="24509E"/>
              </a:gs>
              <a:gs pos="80000">
                <a:srgbClr val="2F69D0"/>
              </a:gs>
              <a:gs pos="100000">
                <a:srgbClr val="2C69D4"/>
              </a:gs>
            </a:gsLst>
            <a:lin ang="16200000"/>
          </a:gradFill>
          <a:ln>
            <a:solidFill>
              <a:srgbClr val="3F6EC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How do we pick </a:t>
            </a:r>
            <a:r>
              <a:rPr i="1"/>
              <a:t>k</a:t>
            </a:r>
            <a:r>
              <a:t>?</a:t>
            </a:r>
          </a:p>
        </p:txBody>
      </p:sp>
      <p:grpSp>
        <p:nvGrpSpPr>
          <p:cNvPr id="6524" name="Group 6524"/>
          <p:cNvGrpSpPr/>
          <p:nvPr/>
        </p:nvGrpSpPr>
        <p:grpSpPr>
          <a:xfrm>
            <a:off x="976925" y="5854013"/>
            <a:ext cx="4030912" cy="871230"/>
            <a:chOff x="0" y="0"/>
            <a:chExt cx="4030911" cy="871228"/>
          </a:xfrm>
        </p:grpSpPr>
        <p:sp>
          <p:nvSpPr>
            <p:cNvPr id="6520" name="Shape 6520"/>
            <p:cNvSpPr/>
            <p:nvPr/>
          </p:nvSpPr>
          <p:spPr>
            <a:xfrm>
              <a:off x="0" y="0"/>
              <a:ext cx="2674519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</a:defRPr>
              </a:lvl1pPr>
            </a:lstStyle>
            <a:p>
              <a:r>
                <a:t>([R] – (B – (k + 2))*f)</a:t>
              </a:r>
            </a:p>
          </p:txBody>
        </p:sp>
        <p:sp>
          <p:nvSpPr>
            <p:cNvPr id="6521" name="Shape 6521"/>
            <p:cNvSpPr/>
            <p:nvPr/>
          </p:nvSpPr>
          <p:spPr>
            <a:xfrm>
              <a:off x="1135982" y="420023"/>
              <a:ext cx="262333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</a:defRPr>
              </a:lvl1pPr>
            </a:lstStyle>
            <a:p>
              <a:r>
                <a:t>k</a:t>
              </a:r>
            </a:p>
          </p:txBody>
        </p:sp>
        <p:sp>
          <p:nvSpPr>
            <p:cNvPr id="6522" name="Shape 6522"/>
            <p:cNvSpPr/>
            <p:nvPr/>
          </p:nvSpPr>
          <p:spPr>
            <a:xfrm>
              <a:off x="2789562" y="217397"/>
              <a:ext cx="1241350" cy="451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</a:defRPr>
              </a:lvl1pPr>
            </a:lstStyle>
            <a:p>
              <a:r>
                <a:t>= B – 2  </a:t>
              </a:r>
            </a:p>
          </p:txBody>
        </p:sp>
        <p:sp>
          <p:nvSpPr>
            <p:cNvPr id="6523" name="Shape 6523"/>
            <p:cNvSpPr/>
            <p:nvPr/>
          </p:nvSpPr>
          <p:spPr>
            <a:xfrm>
              <a:off x="172147" y="452828"/>
              <a:ext cx="2577172" cy="1"/>
            </a:xfrm>
            <a:prstGeom prst="line">
              <a:avLst/>
            </a:prstGeom>
            <a:solidFill>
              <a:srgbClr val="3366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529" name="Group 6529"/>
          <p:cNvGrpSpPr/>
          <p:nvPr/>
        </p:nvGrpSpPr>
        <p:grpSpPr>
          <a:xfrm>
            <a:off x="5031120" y="5836670"/>
            <a:ext cx="3608384" cy="855687"/>
            <a:chOff x="0" y="0"/>
            <a:chExt cx="3608383" cy="855685"/>
          </a:xfrm>
        </p:grpSpPr>
        <p:sp>
          <p:nvSpPr>
            <p:cNvPr id="6525" name="Shape 6525"/>
            <p:cNvSpPr/>
            <p:nvPr/>
          </p:nvSpPr>
          <p:spPr>
            <a:xfrm>
              <a:off x="1419280" y="0"/>
              <a:ext cx="2017676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</a:defRPr>
              </a:lvl1pPr>
            </a:lstStyle>
            <a:p>
              <a:r>
                <a:t>[R] – (B – 2) * f</a:t>
              </a:r>
            </a:p>
          </p:txBody>
        </p:sp>
        <p:sp>
          <p:nvSpPr>
            <p:cNvPr id="6526" name="Shape 6526"/>
            <p:cNvSpPr/>
            <p:nvPr/>
          </p:nvSpPr>
          <p:spPr>
            <a:xfrm>
              <a:off x="1845934" y="404480"/>
              <a:ext cx="1301090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</a:defRPr>
              </a:lvl1pPr>
            </a:lstStyle>
            <a:p>
              <a:r>
                <a:t>B – f – 2 </a:t>
              </a:r>
            </a:p>
          </p:txBody>
        </p:sp>
        <p:sp>
          <p:nvSpPr>
            <p:cNvPr id="6527" name="Shape 6527"/>
            <p:cNvSpPr/>
            <p:nvPr/>
          </p:nvSpPr>
          <p:spPr>
            <a:xfrm>
              <a:off x="0" y="200054"/>
              <a:ext cx="1303782" cy="5132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t>⇒    </a:t>
              </a:r>
              <a:r>
                <a:rPr sz="2800"/>
                <a:t>k =</a:t>
              </a:r>
              <a:r>
                <a:t> </a:t>
              </a:r>
            </a:p>
          </p:txBody>
        </p:sp>
        <p:sp>
          <p:nvSpPr>
            <p:cNvPr id="6528" name="Shape 6528"/>
            <p:cNvSpPr/>
            <p:nvPr/>
          </p:nvSpPr>
          <p:spPr>
            <a:xfrm>
              <a:off x="1419281" y="461664"/>
              <a:ext cx="2189103" cy="1"/>
            </a:xfrm>
            <a:prstGeom prst="line">
              <a:avLst/>
            </a:prstGeom>
            <a:solidFill>
              <a:srgbClr val="3366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530" name="Shape 6530"/>
          <p:cNvSpPr/>
          <p:nvPr/>
        </p:nvSpPr>
        <p:spPr>
          <a:xfrm>
            <a:off x="104112" y="6036726"/>
            <a:ext cx="947269" cy="492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400">
                <a:solidFill>
                  <a:srgbClr val="D9615F"/>
                </a:solidFill>
              </a:defRPr>
            </a:pPr>
            <a:r>
              <a:t>Amount in</a:t>
            </a:r>
            <a:br/>
            <a:r>
              <a:t>each “run”</a:t>
            </a:r>
          </a:p>
        </p:txBody>
      </p:sp>
      <p:sp>
        <p:nvSpPr>
          <p:cNvPr id="6531" name="Shape 6531"/>
          <p:cNvSpPr/>
          <p:nvPr/>
        </p:nvSpPr>
        <p:spPr>
          <a:xfrm>
            <a:off x="4022129" y="5668131"/>
            <a:ext cx="1052171" cy="505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>
                <a:solidFill>
                  <a:srgbClr val="D9615F"/>
                </a:solidFill>
              </a:defRPr>
            </a:pPr>
            <a:r>
              <a:t>Memory in</a:t>
            </a:r>
            <a:br/>
            <a:r>
              <a:rPr b="1"/>
              <a:t>build</a:t>
            </a:r>
            <a:r>
              <a:t> phase</a:t>
            </a:r>
          </a:p>
        </p:txBody>
      </p:sp>
      <p:sp>
        <p:nvSpPr>
          <p:cNvPr id="6532" name="Shape 6532"/>
          <p:cNvSpPr/>
          <p:nvPr/>
        </p:nvSpPr>
        <p:spPr>
          <a:xfrm>
            <a:off x="6293620" y="5451950"/>
            <a:ext cx="2502663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>
                <a:solidFill>
                  <a:srgbClr val="D9615F"/>
                </a:solidFill>
              </a:defRPr>
            </a:lvl1pPr>
          </a:lstStyle>
          <a:p>
            <a:r>
              <a:t>If R &lt; (B-2)*f then set k to zero</a:t>
            </a:r>
          </a:p>
        </p:txBody>
      </p:sp>
      <p:sp>
        <p:nvSpPr>
          <p:cNvPr id="6533" name="Shape 6533"/>
          <p:cNvSpPr/>
          <p:nvPr/>
        </p:nvSpPr>
        <p:spPr>
          <a:xfrm>
            <a:off x="5265735" y="900508"/>
            <a:ext cx="3361807" cy="829031"/>
          </a:xfrm>
          <a:prstGeom prst="rect">
            <a:avLst/>
          </a:prstGeom>
          <a:gradFill>
            <a:gsLst>
              <a:gs pos="0">
                <a:srgbClr val="AD3A38"/>
              </a:gs>
              <a:gs pos="80000">
                <a:srgbClr val="E44D4A"/>
              </a:gs>
              <a:gs pos="100000">
                <a:srgbClr val="E84A48"/>
              </a:gs>
            </a:gsLst>
            <a:lin ang="16200000"/>
          </a:gradFill>
          <a:ln>
            <a:solidFill>
              <a:srgbClr val="D75C5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t>Notice that next phase will be smaller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9" grpId="2" animBg="1" advAuto="0"/>
      <p:bldP spid="6524" grpId="3" animBg="1" advAuto="0"/>
      <p:bldP spid="6529" grpId="6" animBg="1" advAuto="0"/>
      <p:bldP spid="6530" grpId="4" animBg="1" advAuto="0"/>
      <p:bldP spid="6531" grpId="5" animBg="1" advAuto="0"/>
      <p:bldP spid="6532" grpId="7" animBg="1" advAuto="0"/>
      <p:bldP spid="653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/>
          </p:cNvSpPr>
          <p:nvPr>
            <p:ph type="title"/>
          </p:nvPr>
        </p:nvSpPr>
        <p:spPr>
          <a:xfrm>
            <a:off x="1114425" y="-2698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Index Nested Loops Join</a:t>
            </a:r>
          </a:p>
        </p:txBody>
      </p:sp>
      <p:sp>
        <p:nvSpPr>
          <p:cNvPr id="679" name="Shape 679"/>
          <p:cNvSpPr/>
          <p:nvPr/>
        </p:nvSpPr>
        <p:spPr>
          <a:xfrm>
            <a:off x="1487487" y="1130300"/>
            <a:ext cx="6070526" cy="120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663300"/>
                </a:solidFill>
              </a:defRPr>
            </a:pPr>
            <a:r>
              <a:t>foreach </a:t>
            </a:r>
            <a:r>
              <a:rPr>
                <a:solidFill>
                  <a:srgbClr val="FF0000"/>
                </a:solidFill>
              </a:rPr>
              <a:t>tuple</a:t>
            </a:r>
            <a:r>
              <a:t> r in R do</a:t>
            </a:r>
            <a:endParaRPr>
              <a:solidFill>
                <a:srgbClr val="CF0E30"/>
              </a:solidFill>
            </a:endParaRPr>
          </a:p>
          <a:p>
            <a:pPr>
              <a:defRPr sz="2400">
                <a:solidFill>
                  <a:srgbClr val="66330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foreach </a:t>
            </a:r>
            <a:r>
              <a:rPr>
                <a:solidFill>
                  <a:srgbClr val="FF0000"/>
                </a:solidFill>
              </a:rPr>
              <a:t>tuple</a:t>
            </a:r>
            <a:r>
              <a:rPr>
                <a:solidFill>
                  <a:srgbClr val="000000"/>
                </a:solidFill>
              </a:rPr>
              <a:t> s in S where r</a:t>
            </a:r>
            <a:r>
              <a:rPr baseline="-10000">
                <a:solidFill>
                  <a:srgbClr val="000000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 == s</a:t>
            </a:r>
            <a:r>
              <a:rPr baseline="-10000">
                <a:solidFill>
                  <a:srgbClr val="000000"/>
                </a:solidFill>
              </a:rPr>
              <a:t>j</a:t>
            </a:r>
            <a:r>
              <a:rPr baseline="-10000"/>
              <a:t>  </a:t>
            </a:r>
            <a:r>
              <a:t>do</a:t>
            </a:r>
            <a:endParaRPr>
              <a:solidFill>
                <a:srgbClr val="CF0E30"/>
              </a:solidFill>
            </a:endParaRPr>
          </a:p>
          <a:p>
            <a:pPr>
              <a:defRPr sz="2400">
                <a:solidFill>
                  <a:srgbClr val="663300"/>
                </a:solidFill>
              </a:defRPr>
            </a:pPr>
            <a:r>
              <a:t>		add &lt;r, s&gt; to result</a:t>
            </a:r>
          </a:p>
        </p:txBody>
      </p:sp>
      <p:grpSp>
        <p:nvGrpSpPr>
          <p:cNvPr id="745" name="Group 745"/>
          <p:cNvGrpSpPr/>
          <p:nvPr/>
        </p:nvGrpSpPr>
        <p:grpSpPr>
          <a:xfrm>
            <a:off x="2446338" y="1905000"/>
            <a:ext cx="5872416" cy="4359619"/>
            <a:chOff x="0" y="0"/>
            <a:chExt cx="5872415" cy="4359618"/>
          </a:xfrm>
        </p:grpSpPr>
        <p:sp>
          <p:nvSpPr>
            <p:cNvPr id="680" name="Shape 680"/>
            <p:cNvSpPr/>
            <p:nvPr/>
          </p:nvSpPr>
          <p:spPr>
            <a:xfrm>
              <a:off x="0" y="0"/>
              <a:ext cx="4559300" cy="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 flipH="1">
              <a:off x="4070350" y="1588"/>
              <a:ext cx="80963" cy="150812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44" name="Group 744"/>
            <p:cNvGrpSpPr/>
            <p:nvPr/>
          </p:nvGrpSpPr>
          <p:grpSpPr>
            <a:xfrm>
              <a:off x="1858961" y="704850"/>
              <a:ext cx="4013455" cy="3654769"/>
              <a:chOff x="0" y="0"/>
              <a:chExt cx="4013453" cy="3654768"/>
            </a:xfrm>
          </p:grpSpPr>
          <p:sp>
            <p:nvSpPr>
              <p:cNvPr id="682" name="Shape 682"/>
              <p:cNvSpPr/>
              <p:nvPr/>
            </p:nvSpPr>
            <p:spPr>
              <a:xfrm>
                <a:off x="771525" y="3063875"/>
                <a:ext cx="341313" cy="349251"/>
              </a:xfrm>
              <a:prstGeom prst="rect">
                <a:avLst/>
              </a:pr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3" name="Shape 683"/>
              <p:cNvSpPr/>
              <p:nvPr/>
            </p:nvSpPr>
            <p:spPr>
              <a:xfrm>
                <a:off x="1227137" y="3063875"/>
                <a:ext cx="342901" cy="349251"/>
              </a:xfrm>
              <a:prstGeom prst="rect">
                <a:avLst/>
              </a:pr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4" name="Shape 684"/>
              <p:cNvSpPr/>
              <p:nvPr/>
            </p:nvSpPr>
            <p:spPr>
              <a:xfrm>
                <a:off x="1685925" y="3063875"/>
                <a:ext cx="336550" cy="349251"/>
              </a:xfrm>
              <a:prstGeom prst="rect">
                <a:avLst/>
              </a:pr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2141538" y="3063875"/>
                <a:ext cx="338138" cy="349251"/>
              </a:xfrm>
              <a:prstGeom prst="rect">
                <a:avLst/>
              </a:pr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6" name="Shape 686"/>
              <p:cNvSpPr/>
              <p:nvPr/>
            </p:nvSpPr>
            <p:spPr>
              <a:xfrm>
                <a:off x="2595563" y="3063875"/>
                <a:ext cx="344488" cy="349251"/>
              </a:xfrm>
              <a:prstGeom prst="rect">
                <a:avLst/>
              </a:pr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7" name="Shape 687"/>
              <p:cNvSpPr/>
              <p:nvPr/>
            </p:nvSpPr>
            <p:spPr>
              <a:xfrm>
                <a:off x="3051175" y="3063875"/>
                <a:ext cx="341313" cy="349251"/>
              </a:xfrm>
              <a:prstGeom prst="rect">
                <a:avLst/>
              </a:pr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8" name="Shape 688"/>
              <p:cNvSpPr/>
              <p:nvPr/>
            </p:nvSpPr>
            <p:spPr>
              <a:xfrm>
                <a:off x="3508375" y="3063875"/>
                <a:ext cx="341313" cy="349251"/>
              </a:xfrm>
              <a:prstGeom prst="rect">
                <a:avLst/>
              </a:pr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9" name="Shape 689"/>
              <p:cNvSpPr/>
              <p:nvPr/>
            </p:nvSpPr>
            <p:spPr>
              <a:xfrm>
                <a:off x="1427162" y="1895475"/>
                <a:ext cx="1489076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0" name="Shape 690"/>
              <p:cNvSpPr/>
              <p:nvPr/>
            </p:nvSpPr>
            <p:spPr>
              <a:xfrm>
                <a:off x="1427162" y="849312"/>
                <a:ext cx="784226" cy="1046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1" name="Shape 691"/>
              <p:cNvSpPr/>
              <p:nvPr/>
            </p:nvSpPr>
            <p:spPr>
              <a:xfrm>
                <a:off x="2211388" y="849312"/>
                <a:ext cx="711200" cy="1046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2" name="Shape 692"/>
              <p:cNvSpPr/>
              <p:nvPr/>
            </p:nvSpPr>
            <p:spPr>
              <a:xfrm>
                <a:off x="2130425" y="798512"/>
                <a:ext cx="80963" cy="50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541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2541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3" name="Shape 693"/>
              <p:cNvSpPr/>
              <p:nvPr/>
            </p:nvSpPr>
            <p:spPr>
              <a:xfrm>
                <a:off x="1068387" y="2176463"/>
                <a:ext cx="403226" cy="346076"/>
              </a:xfrm>
              <a:prstGeom prst="rect">
                <a:avLst/>
              </a:prstGeom>
              <a:noFill/>
              <a:ln w="12700" cap="rnd">
                <a:solidFill>
                  <a:srgbClr val="C0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4" name="Shape 694"/>
              <p:cNvSpPr/>
              <p:nvPr/>
            </p:nvSpPr>
            <p:spPr>
              <a:xfrm>
                <a:off x="1471612" y="2303463"/>
                <a:ext cx="61914" cy="41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080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5" name="Shape 695"/>
              <p:cNvSpPr/>
              <p:nvPr/>
            </p:nvSpPr>
            <p:spPr>
              <a:xfrm>
                <a:off x="1471612" y="2327275"/>
                <a:ext cx="239714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6" name="Shape 696"/>
              <p:cNvSpPr/>
              <p:nvPr/>
            </p:nvSpPr>
            <p:spPr>
              <a:xfrm>
                <a:off x="1647825" y="2303463"/>
                <a:ext cx="63500" cy="41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80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7" name="Shape 697"/>
              <p:cNvSpPr/>
              <p:nvPr/>
            </p:nvSpPr>
            <p:spPr>
              <a:xfrm>
                <a:off x="1711325" y="2176463"/>
                <a:ext cx="401638" cy="346076"/>
              </a:xfrm>
              <a:prstGeom prst="rect">
                <a:avLst/>
              </a:prstGeom>
              <a:noFill/>
              <a:ln w="12700" cap="rnd">
                <a:solidFill>
                  <a:srgbClr val="C0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8" name="Shape 698"/>
              <p:cNvSpPr/>
              <p:nvPr/>
            </p:nvSpPr>
            <p:spPr>
              <a:xfrm>
                <a:off x="2112963" y="2303463"/>
                <a:ext cx="65088" cy="41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080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9" name="Shape 699"/>
              <p:cNvSpPr/>
              <p:nvPr/>
            </p:nvSpPr>
            <p:spPr>
              <a:xfrm>
                <a:off x="2112963" y="2327275"/>
                <a:ext cx="200025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0" name="Shape 700"/>
              <p:cNvSpPr/>
              <p:nvPr/>
            </p:nvSpPr>
            <p:spPr>
              <a:xfrm>
                <a:off x="2252663" y="2303463"/>
                <a:ext cx="60325" cy="41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80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1" name="Shape 701"/>
              <p:cNvSpPr/>
              <p:nvPr/>
            </p:nvSpPr>
            <p:spPr>
              <a:xfrm>
                <a:off x="1350962" y="1879600"/>
                <a:ext cx="157164" cy="296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C0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2" name="Shape 702"/>
              <p:cNvSpPr/>
              <p:nvPr/>
            </p:nvSpPr>
            <p:spPr>
              <a:xfrm>
                <a:off x="1350962" y="2100263"/>
                <a:ext cx="47626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750"/>
                    </a:moveTo>
                    <a:lnTo>
                      <a:pt x="0" y="21600"/>
                    </a:lnTo>
                    <a:lnTo>
                      <a:pt x="9360" y="0"/>
                    </a:lnTo>
                  </a:path>
                </a:pathLst>
              </a:custGeom>
              <a:noFill/>
              <a:ln w="12700" cap="rnd">
                <a:solidFill>
                  <a:srgbClr val="C0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3" name="Shape 703"/>
              <p:cNvSpPr/>
              <p:nvPr/>
            </p:nvSpPr>
            <p:spPr>
              <a:xfrm>
                <a:off x="1911350" y="1879600"/>
                <a:ext cx="0" cy="296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C0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4" name="Shape 704"/>
              <p:cNvSpPr/>
              <p:nvPr/>
            </p:nvSpPr>
            <p:spPr>
              <a:xfrm>
                <a:off x="1897063" y="2098675"/>
                <a:ext cx="28575" cy="777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60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C0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5" name="Shape 705"/>
              <p:cNvSpPr/>
              <p:nvPr/>
            </p:nvSpPr>
            <p:spPr>
              <a:xfrm>
                <a:off x="2797175" y="2176463"/>
                <a:ext cx="401638" cy="346076"/>
              </a:xfrm>
              <a:prstGeom prst="rect">
                <a:avLst/>
              </a:prstGeom>
              <a:noFill/>
              <a:ln w="12700" cap="rnd">
                <a:solidFill>
                  <a:srgbClr val="C0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6" name="Shape 706"/>
              <p:cNvSpPr/>
              <p:nvPr/>
            </p:nvSpPr>
            <p:spPr>
              <a:xfrm>
                <a:off x="2597150" y="2303463"/>
                <a:ext cx="63500" cy="41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080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7" name="Shape 707"/>
              <p:cNvSpPr/>
              <p:nvPr/>
            </p:nvSpPr>
            <p:spPr>
              <a:xfrm>
                <a:off x="2597150" y="2327275"/>
                <a:ext cx="200025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8" name="Shape 708"/>
              <p:cNvSpPr/>
              <p:nvPr/>
            </p:nvSpPr>
            <p:spPr>
              <a:xfrm>
                <a:off x="2732088" y="2303463"/>
                <a:ext cx="65088" cy="41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800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9" name="Shape 709"/>
              <p:cNvSpPr/>
              <p:nvPr/>
            </p:nvSpPr>
            <p:spPr>
              <a:xfrm>
                <a:off x="2840038" y="1879600"/>
                <a:ext cx="157163" cy="296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C0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0" name="Shape 710"/>
              <p:cNvSpPr/>
              <p:nvPr/>
            </p:nvSpPr>
            <p:spPr>
              <a:xfrm>
                <a:off x="2949575" y="2100263"/>
                <a:ext cx="47625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40" y="0"/>
                    </a:moveTo>
                    <a:lnTo>
                      <a:pt x="21600" y="21600"/>
                    </a:lnTo>
                    <a:lnTo>
                      <a:pt x="0" y="6750"/>
                    </a:lnTo>
                  </a:path>
                </a:pathLst>
              </a:custGeom>
              <a:noFill/>
              <a:ln w="12700" cap="rnd">
                <a:solidFill>
                  <a:srgbClr val="C0504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1" name="Shape 711"/>
              <p:cNvSpPr/>
              <p:nvPr/>
            </p:nvSpPr>
            <p:spPr>
              <a:xfrm>
                <a:off x="1108075" y="2522538"/>
                <a:ext cx="200025" cy="496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2" name="Shape 712"/>
              <p:cNvSpPr/>
              <p:nvPr/>
            </p:nvSpPr>
            <p:spPr>
              <a:xfrm>
                <a:off x="1265237" y="2941638"/>
                <a:ext cx="42864" cy="777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400" y="0"/>
                    </a:moveTo>
                    <a:lnTo>
                      <a:pt x="21600" y="21600"/>
                    </a:lnTo>
                    <a:lnTo>
                      <a:pt x="0" y="4849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3" name="Shape 713"/>
              <p:cNvSpPr/>
              <p:nvPr/>
            </p:nvSpPr>
            <p:spPr>
              <a:xfrm>
                <a:off x="823912" y="2522538"/>
                <a:ext cx="365126" cy="5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4" name="Shape 714"/>
              <p:cNvSpPr/>
              <p:nvPr/>
            </p:nvSpPr>
            <p:spPr>
              <a:xfrm>
                <a:off x="823912" y="2997200"/>
                <a:ext cx="55564" cy="73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7513"/>
                    </a:moveTo>
                    <a:lnTo>
                      <a:pt x="0" y="21600"/>
                    </a:lnTo>
                    <a:lnTo>
                      <a:pt x="11726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5" name="Shape 715"/>
              <p:cNvSpPr/>
              <p:nvPr/>
            </p:nvSpPr>
            <p:spPr>
              <a:xfrm>
                <a:off x="1227137" y="2522538"/>
                <a:ext cx="565151" cy="5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6" name="Shape 716"/>
              <p:cNvSpPr/>
              <p:nvPr/>
            </p:nvSpPr>
            <p:spPr>
              <a:xfrm>
                <a:off x="1728788" y="3006725"/>
                <a:ext cx="63500" cy="6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020" y="0"/>
                    </a:moveTo>
                    <a:lnTo>
                      <a:pt x="21600" y="21600"/>
                    </a:lnTo>
                    <a:lnTo>
                      <a:pt x="0" y="1026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7" name="Shape 717"/>
              <p:cNvSpPr/>
              <p:nvPr/>
            </p:nvSpPr>
            <p:spPr>
              <a:xfrm>
                <a:off x="1027112" y="2522538"/>
                <a:ext cx="280989" cy="496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8" name="Shape 718"/>
              <p:cNvSpPr/>
              <p:nvPr/>
            </p:nvSpPr>
            <p:spPr>
              <a:xfrm>
                <a:off x="1027112" y="2946400"/>
                <a:ext cx="50801" cy="73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104"/>
                    </a:moveTo>
                    <a:lnTo>
                      <a:pt x="0" y="21600"/>
                    </a:lnTo>
                    <a:lnTo>
                      <a:pt x="945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9" name="Shape 719"/>
              <p:cNvSpPr/>
              <p:nvPr/>
            </p:nvSpPr>
            <p:spPr>
              <a:xfrm>
                <a:off x="1350962" y="2522538"/>
                <a:ext cx="1406526" cy="496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20" name="Shape 720"/>
              <p:cNvSpPr/>
              <p:nvPr/>
            </p:nvSpPr>
            <p:spPr>
              <a:xfrm>
                <a:off x="2690813" y="2978150"/>
                <a:ext cx="66675" cy="41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0"/>
                    </a:moveTo>
                    <a:lnTo>
                      <a:pt x="21600" y="21600"/>
                    </a:lnTo>
                    <a:lnTo>
                      <a:pt x="0" y="20769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21" name="Shape 721"/>
              <p:cNvSpPr/>
              <p:nvPr/>
            </p:nvSpPr>
            <p:spPr>
              <a:xfrm>
                <a:off x="1108075" y="2522538"/>
                <a:ext cx="684213" cy="496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22" name="Shape 722"/>
              <p:cNvSpPr/>
              <p:nvPr/>
            </p:nvSpPr>
            <p:spPr>
              <a:xfrm>
                <a:off x="1108075" y="2962275"/>
                <a:ext cx="63500" cy="571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200"/>
                    </a:moveTo>
                    <a:lnTo>
                      <a:pt x="0" y="21600"/>
                    </a:lnTo>
                    <a:lnTo>
                      <a:pt x="1674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23" name="Shape 723"/>
              <p:cNvSpPr/>
              <p:nvPr/>
            </p:nvSpPr>
            <p:spPr>
              <a:xfrm>
                <a:off x="1828800" y="2522538"/>
                <a:ext cx="1776413" cy="496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24" name="Shape 724"/>
              <p:cNvSpPr/>
              <p:nvPr/>
            </p:nvSpPr>
            <p:spPr>
              <a:xfrm>
                <a:off x="3536950" y="2981325"/>
                <a:ext cx="68263" cy="39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512" y="0"/>
                    </a:moveTo>
                    <a:lnTo>
                      <a:pt x="21600" y="20736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25" name="Shape 725"/>
              <p:cNvSpPr/>
              <p:nvPr/>
            </p:nvSpPr>
            <p:spPr>
              <a:xfrm>
                <a:off x="1828800" y="2522538"/>
                <a:ext cx="163513" cy="5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26" name="Shape 726"/>
              <p:cNvSpPr/>
              <p:nvPr/>
            </p:nvSpPr>
            <p:spPr>
              <a:xfrm>
                <a:off x="1828800" y="2989263"/>
                <a:ext cx="41275" cy="80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388"/>
                    </a:moveTo>
                    <a:lnTo>
                      <a:pt x="0" y="21600"/>
                    </a:lnTo>
                    <a:lnTo>
                      <a:pt x="4154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27" name="Shape 727"/>
              <p:cNvSpPr/>
              <p:nvPr/>
            </p:nvSpPr>
            <p:spPr>
              <a:xfrm>
                <a:off x="1954213" y="2522538"/>
                <a:ext cx="320675" cy="496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28" name="Shape 728"/>
              <p:cNvSpPr/>
              <p:nvPr/>
            </p:nvSpPr>
            <p:spPr>
              <a:xfrm>
                <a:off x="2219325" y="2947988"/>
                <a:ext cx="55563" cy="714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1" y="0"/>
                    </a:moveTo>
                    <a:lnTo>
                      <a:pt x="21600" y="21600"/>
                    </a:lnTo>
                    <a:lnTo>
                      <a:pt x="0" y="720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2355850" y="2522538"/>
                <a:ext cx="563563" cy="5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0" name="Shape 730"/>
              <p:cNvSpPr/>
              <p:nvPr/>
            </p:nvSpPr>
            <p:spPr>
              <a:xfrm>
                <a:off x="2355850" y="3006725"/>
                <a:ext cx="57150" cy="6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260"/>
                    </a:moveTo>
                    <a:lnTo>
                      <a:pt x="0" y="21600"/>
                    </a:lnTo>
                    <a:lnTo>
                      <a:pt x="1440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1" name="Shape 731"/>
              <p:cNvSpPr/>
              <p:nvPr/>
            </p:nvSpPr>
            <p:spPr>
              <a:xfrm>
                <a:off x="2959100" y="2522538"/>
                <a:ext cx="320675" cy="5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2" name="Shape 732"/>
              <p:cNvSpPr/>
              <p:nvPr/>
            </p:nvSpPr>
            <p:spPr>
              <a:xfrm>
                <a:off x="3230563" y="2995613"/>
                <a:ext cx="49213" cy="74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148" y="0"/>
                    </a:moveTo>
                    <a:lnTo>
                      <a:pt x="21600" y="21600"/>
                    </a:lnTo>
                    <a:lnTo>
                      <a:pt x="0" y="6894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3" name="Shape 733"/>
              <p:cNvSpPr/>
              <p:nvPr/>
            </p:nvSpPr>
            <p:spPr>
              <a:xfrm>
                <a:off x="2840038" y="2522538"/>
                <a:ext cx="239713" cy="496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4" name="Shape 734"/>
              <p:cNvSpPr/>
              <p:nvPr/>
            </p:nvSpPr>
            <p:spPr>
              <a:xfrm>
                <a:off x="2840038" y="2944813"/>
                <a:ext cx="46038" cy="74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515"/>
                    </a:moveTo>
                    <a:lnTo>
                      <a:pt x="0" y="21600"/>
                    </a:lnTo>
                    <a:lnTo>
                      <a:pt x="8193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5" name="Shape 735"/>
              <p:cNvSpPr/>
              <p:nvPr/>
            </p:nvSpPr>
            <p:spPr>
              <a:xfrm>
                <a:off x="3119438" y="2522538"/>
                <a:ext cx="1" cy="5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6" name="Shape 736"/>
              <p:cNvSpPr/>
              <p:nvPr/>
            </p:nvSpPr>
            <p:spPr>
              <a:xfrm>
                <a:off x="3101975" y="2992438"/>
                <a:ext cx="34925" cy="777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818" y="2160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7" name="Shape 737"/>
              <p:cNvSpPr/>
              <p:nvPr/>
            </p:nvSpPr>
            <p:spPr>
              <a:xfrm>
                <a:off x="0" y="2214563"/>
                <a:ext cx="988087" cy="2781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037" tIns="46037" rIns="46037" bIns="46037" numCol="1" anchor="t">
                <a:spAutoFit/>
              </a:bodyPr>
              <a:lstStyle>
                <a:lvl1pPr>
                  <a:defRPr sz="1200" b="1">
                    <a:solidFill>
                      <a:srgbClr val="C0504D"/>
                    </a:solidFill>
                  </a:defRPr>
                </a:lvl1pPr>
              </a:lstStyle>
              <a:p>
                <a:r>
                  <a:t>Data entries</a:t>
                </a:r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642937" y="3376612"/>
                <a:ext cx="1098273" cy="2781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037" tIns="46037" rIns="46037" bIns="46037" numCol="1" anchor="t">
                <a:spAutoFit/>
              </a:bodyPr>
              <a:lstStyle>
                <a:lvl1pPr>
                  <a:defRPr sz="1200" b="1">
                    <a:solidFill>
                      <a:srgbClr val="F79646"/>
                    </a:solidFill>
                  </a:defRPr>
                </a:lvl1pPr>
              </a:lstStyle>
              <a:p>
                <a:r>
                  <a:t>Data Records</a:t>
                </a:r>
              </a:p>
            </p:txBody>
          </p:sp>
          <p:sp>
            <p:nvSpPr>
              <p:cNvPr id="739" name="Shape 739"/>
              <p:cNvSpPr/>
              <p:nvPr/>
            </p:nvSpPr>
            <p:spPr>
              <a:xfrm>
                <a:off x="2578099" y="1046162"/>
                <a:ext cx="1435355" cy="389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r>
                  <a:t>INDEX on S</a:t>
                </a:r>
              </a:p>
            </p:txBody>
          </p:sp>
          <p:sp>
            <p:nvSpPr>
              <p:cNvPr id="740" name="Shape 740"/>
              <p:cNvSpPr/>
              <p:nvPr/>
            </p:nvSpPr>
            <p:spPr>
              <a:xfrm>
                <a:off x="2293938" y="0"/>
                <a:ext cx="1334618" cy="509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2400">
                    <a:solidFill>
                      <a:srgbClr val="C0504D"/>
                    </a:solidFill>
                  </a:defRPr>
                </a:pPr>
                <a:r>
                  <a:t>lookup(r</a:t>
                </a:r>
                <a:r>
                  <a:rPr baseline="-25000"/>
                  <a:t>i</a:t>
                </a:r>
                <a:r>
                  <a:t>)</a:t>
                </a:r>
              </a:p>
            </p:txBody>
          </p:sp>
          <p:sp>
            <p:nvSpPr>
              <p:cNvPr id="741" name="Shape 741"/>
              <p:cNvSpPr/>
              <p:nvPr/>
            </p:nvSpPr>
            <p:spPr>
              <a:xfrm>
                <a:off x="2095500" y="2981325"/>
                <a:ext cx="297138" cy="421258"/>
              </a:xfrm>
              <a:prstGeom prst="rect">
                <a:avLst/>
              </a:prstGeom>
              <a:noFill/>
              <a:ln w="9525" cap="flat">
                <a:solidFill>
                  <a:srgbClr val="F79646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2000" b="1">
                    <a:solidFill>
                      <a:srgbClr val="FF0000"/>
                    </a:solidFill>
                  </a:defRPr>
                </a:pPr>
                <a:r>
                  <a:t>s</a:t>
                </a:r>
                <a:r>
                  <a:rPr baseline="-9999"/>
                  <a:t>j</a:t>
                </a:r>
              </a:p>
            </p:txBody>
          </p:sp>
          <p:sp>
            <p:nvSpPr>
              <p:cNvPr id="742" name="Shape 742"/>
              <p:cNvSpPr/>
              <p:nvPr/>
            </p:nvSpPr>
            <p:spPr>
              <a:xfrm>
                <a:off x="2112963" y="3073400"/>
                <a:ext cx="396877" cy="374650"/>
              </a:xfrm>
              <a:prstGeom prst="ellipse">
                <a:avLst/>
              </a:prstGeom>
              <a:noFill/>
              <a:ln w="28575" cap="flat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3" name="Shape 743"/>
              <p:cNvSpPr/>
              <p:nvPr/>
            </p:nvSpPr>
            <p:spPr>
              <a:xfrm>
                <a:off x="357188" y="3046413"/>
                <a:ext cx="340235" cy="4022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037" tIns="46037" rIns="46037" bIns="46037" numCol="1" anchor="t">
                <a:spAutoFit/>
              </a:bodyPr>
              <a:lstStyle>
                <a:lvl1pPr>
                  <a:defRPr sz="2000" b="1">
                    <a:solidFill>
                      <a:srgbClr val="F79646"/>
                    </a:solidFill>
                  </a:defRPr>
                </a:lvl1pPr>
              </a:lstStyle>
              <a:p>
                <a:r>
                  <a:t>S:</a:t>
                </a:r>
              </a:p>
            </p:txBody>
          </p:sp>
        </p:grpSp>
      </p:grpSp>
      <p:sp>
        <p:nvSpPr>
          <p:cNvPr id="746" name="Shape 746"/>
          <p:cNvSpPr/>
          <p:nvPr/>
        </p:nvSpPr>
        <p:spPr>
          <a:xfrm>
            <a:off x="300038" y="1173112"/>
            <a:ext cx="1190753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8064A2"/>
                </a:solidFill>
              </a:defRPr>
            </a:pPr>
            <a:r>
              <a:rPr>
                <a:solidFill>
                  <a:srgbClr val="2E2E2E"/>
                </a:solidFill>
              </a:rPr>
              <a:t>Join(R,S)</a:t>
            </a:r>
            <a:r>
              <a:rPr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747" name="Shape 747"/>
          <p:cNvSpPr/>
          <p:nvPr/>
        </p:nvSpPr>
        <p:spPr>
          <a:xfrm>
            <a:off x="-24804" y="2336456"/>
            <a:ext cx="278131" cy="38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8064A2"/>
                </a:solidFill>
              </a:defRPr>
            </a:lvl1pPr>
          </a:lstStyle>
          <a:p>
            <a:r>
              <a:t>R</a:t>
            </a:r>
          </a:p>
        </p:txBody>
      </p:sp>
      <p:grpSp>
        <p:nvGrpSpPr>
          <p:cNvPr id="784" name="Group 784"/>
          <p:cNvGrpSpPr/>
          <p:nvPr/>
        </p:nvGrpSpPr>
        <p:grpSpPr>
          <a:xfrm>
            <a:off x="376237" y="2232193"/>
            <a:ext cx="2515073" cy="608639"/>
            <a:chOff x="0" y="0"/>
            <a:chExt cx="2515071" cy="608637"/>
          </a:xfrm>
        </p:grpSpPr>
        <p:grpSp>
          <p:nvGrpSpPr>
            <p:cNvPr id="756" name="Group 756"/>
            <p:cNvGrpSpPr/>
            <p:nvPr/>
          </p:nvGrpSpPr>
          <p:grpSpPr>
            <a:xfrm>
              <a:off x="646953" y="0"/>
              <a:ext cx="576057" cy="608639"/>
              <a:chOff x="0" y="0"/>
              <a:chExt cx="576056" cy="608637"/>
            </a:xfrm>
          </p:grpSpPr>
          <p:grpSp>
            <p:nvGrpSpPr>
              <p:cNvPr id="751" name="Group 751"/>
              <p:cNvGrpSpPr/>
              <p:nvPr/>
            </p:nvGrpSpPr>
            <p:grpSpPr>
              <a:xfrm>
                <a:off x="0" y="0"/>
                <a:ext cx="576057" cy="608639"/>
                <a:chOff x="0" y="0"/>
                <a:chExt cx="576056" cy="608638"/>
              </a:xfrm>
            </p:grpSpPr>
            <p:sp>
              <p:nvSpPr>
                <p:cNvPr id="748" name="Shape 748"/>
                <p:cNvSpPr/>
                <p:nvPr/>
              </p:nvSpPr>
              <p:spPr>
                <a:xfrm rot="16200000">
                  <a:off x="-16291" y="16291"/>
                  <a:ext cx="608639" cy="576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000"/>
                      </a:lnTo>
                      <a:lnTo>
                        <a:pt x="18193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2C3FF"/>
                    </a:gs>
                    <a:gs pos="35000">
                      <a:srgbClr val="BDD4FF"/>
                    </a:gs>
                    <a:gs pos="100000">
                      <a:srgbClr val="E6EE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49" name="Shape 749"/>
                <p:cNvSpPr/>
                <p:nvPr/>
              </p:nvSpPr>
              <p:spPr>
                <a:xfrm rot="16200000">
                  <a:off x="480045" y="0"/>
                  <a:ext cx="96012" cy="960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 rot="16200000">
                  <a:off x="-16291" y="16291"/>
                  <a:ext cx="608639" cy="576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193" y="21600"/>
                      </a:moveTo>
                      <a:lnTo>
                        <a:pt x="18874" y="18720"/>
                      </a:lnTo>
                      <a:lnTo>
                        <a:pt x="21600" y="18000"/>
                      </a:lnTo>
                      <a:lnTo>
                        <a:pt x="18193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000"/>
                      </a:lnTo>
                    </a:path>
                  </a:pathLst>
                </a:custGeom>
                <a:noFill/>
                <a:ln w="9525" cap="flat">
                  <a:solidFill>
                    <a:srgbClr val="4A7EBB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52" name="Shape 752"/>
              <p:cNvSpPr/>
              <p:nvPr/>
            </p:nvSpPr>
            <p:spPr>
              <a:xfrm rot="16200000">
                <a:off x="-144334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3" name="Shape 753"/>
              <p:cNvSpPr/>
              <p:nvPr/>
            </p:nvSpPr>
            <p:spPr>
              <a:xfrm rot="16200000">
                <a:off x="-22290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Shape 754"/>
              <p:cNvSpPr/>
              <p:nvPr/>
            </p:nvSpPr>
            <p:spPr>
              <a:xfrm rot="16200000">
                <a:off x="99757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Shape 755"/>
              <p:cNvSpPr/>
              <p:nvPr/>
            </p:nvSpPr>
            <p:spPr>
              <a:xfrm rot="16200000">
                <a:off x="221803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65" name="Group 765"/>
            <p:cNvGrpSpPr/>
            <p:nvPr/>
          </p:nvGrpSpPr>
          <p:grpSpPr>
            <a:xfrm>
              <a:off x="0" y="0"/>
              <a:ext cx="576057" cy="608639"/>
              <a:chOff x="0" y="0"/>
              <a:chExt cx="576056" cy="608637"/>
            </a:xfrm>
          </p:grpSpPr>
          <p:grpSp>
            <p:nvGrpSpPr>
              <p:cNvPr id="760" name="Group 760"/>
              <p:cNvGrpSpPr/>
              <p:nvPr/>
            </p:nvGrpSpPr>
            <p:grpSpPr>
              <a:xfrm>
                <a:off x="0" y="0"/>
                <a:ext cx="576057" cy="608639"/>
                <a:chOff x="0" y="0"/>
                <a:chExt cx="576056" cy="608638"/>
              </a:xfrm>
            </p:grpSpPr>
            <p:sp>
              <p:nvSpPr>
                <p:cNvPr id="757" name="Shape 757"/>
                <p:cNvSpPr/>
                <p:nvPr/>
              </p:nvSpPr>
              <p:spPr>
                <a:xfrm rot="16200000">
                  <a:off x="-16291" y="16291"/>
                  <a:ext cx="608639" cy="576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000"/>
                      </a:lnTo>
                      <a:lnTo>
                        <a:pt x="18193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2C3FF"/>
                    </a:gs>
                    <a:gs pos="35000">
                      <a:srgbClr val="BDD4FF"/>
                    </a:gs>
                    <a:gs pos="100000">
                      <a:srgbClr val="E6EE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8" name="Shape 758"/>
                <p:cNvSpPr/>
                <p:nvPr/>
              </p:nvSpPr>
              <p:spPr>
                <a:xfrm rot="16200000">
                  <a:off x="480045" y="0"/>
                  <a:ext cx="96012" cy="960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9" name="Shape 759"/>
                <p:cNvSpPr/>
                <p:nvPr/>
              </p:nvSpPr>
              <p:spPr>
                <a:xfrm rot="16200000">
                  <a:off x="-16291" y="16291"/>
                  <a:ext cx="608639" cy="576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193" y="21600"/>
                      </a:moveTo>
                      <a:lnTo>
                        <a:pt x="18874" y="18720"/>
                      </a:lnTo>
                      <a:lnTo>
                        <a:pt x="21600" y="18000"/>
                      </a:lnTo>
                      <a:lnTo>
                        <a:pt x="18193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000"/>
                      </a:lnTo>
                    </a:path>
                  </a:pathLst>
                </a:custGeom>
                <a:noFill/>
                <a:ln w="9525" cap="flat">
                  <a:solidFill>
                    <a:srgbClr val="4A7EBB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61" name="Shape 761"/>
              <p:cNvSpPr/>
              <p:nvPr/>
            </p:nvSpPr>
            <p:spPr>
              <a:xfrm rot="16200000">
                <a:off x="-144334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2" name="Shape 762"/>
              <p:cNvSpPr/>
              <p:nvPr/>
            </p:nvSpPr>
            <p:spPr>
              <a:xfrm rot="16200000">
                <a:off x="-22290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3" name="Shape 763"/>
              <p:cNvSpPr/>
              <p:nvPr/>
            </p:nvSpPr>
            <p:spPr>
              <a:xfrm rot="16200000">
                <a:off x="99757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4" name="Shape 764"/>
              <p:cNvSpPr/>
              <p:nvPr/>
            </p:nvSpPr>
            <p:spPr>
              <a:xfrm rot="16200000">
                <a:off x="221803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74" name="Group 774"/>
            <p:cNvGrpSpPr/>
            <p:nvPr/>
          </p:nvGrpSpPr>
          <p:grpSpPr>
            <a:xfrm>
              <a:off x="1939015" y="0"/>
              <a:ext cx="576057" cy="608639"/>
              <a:chOff x="0" y="0"/>
              <a:chExt cx="576056" cy="608637"/>
            </a:xfrm>
          </p:grpSpPr>
          <p:grpSp>
            <p:nvGrpSpPr>
              <p:cNvPr id="769" name="Group 769"/>
              <p:cNvGrpSpPr/>
              <p:nvPr/>
            </p:nvGrpSpPr>
            <p:grpSpPr>
              <a:xfrm>
                <a:off x="0" y="0"/>
                <a:ext cx="576057" cy="608639"/>
                <a:chOff x="0" y="0"/>
                <a:chExt cx="576056" cy="608638"/>
              </a:xfrm>
            </p:grpSpPr>
            <p:sp>
              <p:nvSpPr>
                <p:cNvPr id="766" name="Shape 766"/>
                <p:cNvSpPr/>
                <p:nvPr/>
              </p:nvSpPr>
              <p:spPr>
                <a:xfrm rot="16200000">
                  <a:off x="-16291" y="16291"/>
                  <a:ext cx="608639" cy="576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000"/>
                      </a:lnTo>
                      <a:lnTo>
                        <a:pt x="18193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2C3FF"/>
                    </a:gs>
                    <a:gs pos="35000">
                      <a:srgbClr val="BDD4FF"/>
                    </a:gs>
                    <a:gs pos="100000">
                      <a:srgbClr val="E6EE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7" name="Shape 767"/>
                <p:cNvSpPr/>
                <p:nvPr/>
              </p:nvSpPr>
              <p:spPr>
                <a:xfrm rot="16200000">
                  <a:off x="480045" y="0"/>
                  <a:ext cx="96012" cy="960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8" name="Shape 768"/>
                <p:cNvSpPr/>
                <p:nvPr/>
              </p:nvSpPr>
              <p:spPr>
                <a:xfrm rot="16200000">
                  <a:off x="-16291" y="16291"/>
                  <a:ext cx="608639" cy="576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193" y="21600"/>
                      </a:moveTo>
                      <a:lnTo>
                        <a:pt x="18874" y="18720"/>
                      </a:lnTo>
                      <a:lnTo>
                        <a:pt x="21600" y="18000"/>
                      </a:lnTo>
                      <a:lnTo>
                        <a:pt x="18193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000"/>
                      </a:lnTo>
                    </a:path>
                  </a:pathLst>
                </a:custGeom>
                <a:noFill/>
                <a:ln w="9525" cap="flat">
                  <a:solidFill>
                    <a:srgbClr val="4A7EBB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0" name="Shape 770"/>
              <p:cNvSpPr/>
              <p:nvPr/>
            </p:nvSpPr>
            <p:spPr>
              <a:xfrm rot="16200000">
                <a:off x="-144334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1" name="Shape 771"/>
              <p:cNvSpPr/>
              <p:nvPr/>
            </p:nvSpPr>
            <p:spPr>
              <a:xfrm rot="16200000">
                <a:off x="-22290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Shape 772"/>
              <p:cNvSpPr/>
              <p:nvPr/>
            </p:nvSpPr>
            <p:spPr>
              <a:xfrm rot="16200000">
                <a:off x="99757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3" name="Shape 773"/>
              <p:cNvSpPr/>
              <p:nvPr/>
            </p:nvSpPr>
            <p:spPr>
              <a:xfrm rot="16200000">
                <a:off x="221803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83" name="Group 783"/>
            <p:cNvGrpSpPr/>
            <p:nvPr/>
          </p:nvGrpSpPr>
          <p:grpSpPr>
            <a:xfrm>
              <a:off x="1298939" y="0"/>
              <a:ext cx="576058" cy="608639"/>
              <a:chOff x="0" y="0"/>
              <a:chExt cx="576056" cy="608637"/>
            </a:xfrm>
          </p:grpSpPr>
          <p:grpSp>
            <p:nvGrpSpPr>
              <p:cNvPr id="778" name="Group 778"/>
              <p:cNvGrpSpPr/>
              <p:nvPr/>
            </p:nvGrpSpPr>
            <p:grpSpPr>
              <a:xfrm>
                <a:off x="0" y="0"/>
                <a:ext cx="576057" cy="608639"/>
                <a:chOff x="0" y="0"/>
                <a:chExt cx="576056" cy="608638"/>
              </a:xfrm>
            </p:grpSpPr>
            <p:sp>
              <p:nvSpPr>
                <p:cNvPr id="775" name="Shape 775"/>
                <p:cNvSpPr/>
                <p:nvPr/>
              </p:nvSpPr>
              <p:spPr>
                <a:xfrm rot="16200000">
                  <a:off x="-16291" y="16291"/>
                  <a:ext cx="608639" cy="576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8000"/>
                      </a:lnTo>
                      <a:lnTo>
                        <a:pt x="18193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2C3FF"/>
                    </a:gs>
                    <a:gs pos="35000">
                      <a:srgbClr val="BDD4FF"/>
                    </a:gs>
                    <a:gs pos="100000">
                      <a:srgbClr val="E6EE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6" name="Shape 776"/>
                <p:cNvSpPr/>
                <p:nvPr/>
              </p:nvSpPr>
              <p:spPr>
                <a:xfrm rot="16200000">
                  <a:off x="480045" y="0"/>
                  <a:ext cx="96012" cy="960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4320" y="432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7" name="Shape 777"/>
                <p:cNvSpPr/>
                <p:nvPr/>
              </p:nvSpPr>
              <p:spPr>
                <a:xfrm rot="16200000">
                  <a:off x="-16291" y="16291"/>
                  <a:ext cx="608639" cy="5760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193" y="21600"/>
                      </a:moveTo>
                      <a:lnTo>
                        <a:pt x="18874" y="18720"/>
                      </a:lnTo>
                      <a:lnTo>
                        <a:pt x="21600" y="18000"/>
                      </a:lnTo>
                      <a:lnTo>
                        <a:pt x="18193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8000"/>
                      </a:lnTo>
                    </a:path>
                  </a:pathLst>
                </a:custGeom>
                <a:noFill/>
                <a:ln w="9525" cap="flat">
                  <a:solidFill>
                    <a:srgbClr val="4A7EBB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tabLst>
                      <a:tab pos="355600" algn="l"/>
                      <a:tab pos="711200" algn="l"/>
                      <a:tab pos="1066800" algn="l"/>
                      <a:tab pos="1422400" algn="l"/>
                      <a:tab pos="1778000" algn="l"/>
                      <a:tab pos="2133600" algn="l"/>
                      <a:tab pos="2489200" algn="l"/>
                      <a:tab pos="2844800" algn="l"/>
                      <a:tab pos="3200400" algn="l"/>
                      <a:tab pos="3556000" algn="l"/>
                      <a:tab pos="3911600" algn="l"/>
                      <a:tab pos="4267200" algn="l"/>
                    </a:tabLst>
                    <a:defRPr sz="1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9" name="Shape 779"/>
              <p:cNvSpPr/>
              <p:nvPr/>
            </p:nvSpPr>
            <p:spPr>
              <a:xfrm rot="16200000">
                <a:off x="-144334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0" name="Shape 780"/>
              <p:cNvSpPr/>
              <p:nvPr/>
            </p:nvSpPr>
            <p:spPr>
              <a:xfrm rot="16200000">
                <a:off x="-22290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1" name="Shape 781"/>
              <p:cNvSpPr/>
              <p:nvPr/>
            </p:nvSpPr>
            <p:spPr>
              <a:xfrm rot="16200000">
                <a:off x="99757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Shape 782"/>
              <p:cNvSpPr/>
              <p:nvPr/>
            </p:nvSpPr>
            <p:spPr>
              <a:xfrm rot="16200000">
                <a:off x="221803" y="285099"/>
                <a:ext cx="471979" cy="70454"/>
              </a:xfrm>
              <a:prstGeom prst="rect">
                <a:avLst/>
              </a:prstGeom>
              <a:gradFill flip="none" rotWithShape="1">
                <a:gsLst>
                  <a:gs pos="0">
                    <a:srgbClr val="5E437E"/>
                  </a:gs>
                  <a:gs pos="80000">
                    <a:srgbClr val="7B58A6"/>
                  </a:gs>
                  <a:gs pos="100000">
                    <a:srgbClr val="7B57A8"/>
                  </a:gs>
                </a:gsLst>
                <a:lin ang="16200000" scaled="0"/>
              </a:gradFill>
              <a:ln w="9525" cap="flat">
                <a:solidFill>
                  <a:srgbClr val="7D60A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85" name="Shape 785"/>
          <p:cNvSpPr/>
          <p:nvPr/>
        </p:nvSpPr>
        <p:spPr>
          <a:xfrm flipH="1">
            <a:off x="1236890" y="1574007"/>
            <a:ext cx="1256837" cy="742523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 Nested Loops Join</a:t>
            </a:r>
          </a:p>
        </p:txBody>
      </p:sp>
      <p:sp>
        <p:nvSpPr>
          <p:cNvPr id="788" name="Shape 788"/>
          <p:cNvSpPr/>
          <p:nvPr/>
        </p:nvSpPr>
        <p:spPr>
          <a:xfrm>
            <a:off x="452755" y="1443939"/>
            <a:ext cx="8238491" cy="2549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600"/>
              </a:spcBef>
              <a:defRPr sz="2800">
                <a:solidFill>
                  <a:srgbClr val="8064A2"/>
                </a:solidFill>
              </a:defRPr>
            </a:pPr>
            <a:r>
              <a:t>Reserves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i="1" u="sng">
                <a:solidFill>
                  <a:srgbClr val="000000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bid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 u="sng">
                <a:solidFill>
                  <a:srgbClr val="000000"/>
                </a:solidFill>
              </a:rPr>
              <a:t>day</a:t>
            </a:r>
            <a:r>
              <a:rPr>
                <a:solidFill>
                  <a:srgbClr val="000000"/>
                </a:solidFill>
              </a:rPr>
              <a:t>: date, </a:t>
            </a:r>
            <a:r>
              <a:rPr i="1">
                <a:solidFill>
                  <a:srgbClr val="000000"/>
                </a:solidFill>
              </a:rPr>
              <a:t>rname</a:t>
            </a:r>
            <a:r>
              <a:rPr>
                <a:solidFill>
                  <a:srgbClr val="000000"/>
                </a:solidFill>
              </a:rPr>
              <a:t>: string)</a:t>
            </a:r>
          </a:p>
          <a:p>
            <a:pPr marL="342900" indent="-342900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</a:defRPr>
            </a:pPr>
            <a:r>
              <a:t>[R]=1000, p</a:t>
            </a:r>
            <a:r>
              <a:rPr baseline="-25000"/>
              <a:t>R</a:t>
            </a:r>
            <a:r>
              <a:t>=100, |R| = 100,000</a:t>
            </a:r>
          </a:p>
          <a:p>
            <a:pPr lvl="1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endParaRPr/>
          </a:p>
          <a:p>
            <a:pPr>
              <a:spcBef>
                <a:spcPts val="600"/>
              </a:spcBef>
              <a:defRPr sz="2800">
                <a:solidFill>
                  <a:srgbClr val="F79646"/>
                </a:solidFill>
              </a:defRPr>
            </a:pPr>
            <a:r>
              <a:t>Sailors</a:t>
            </a:r>
            <a:r>
              <a:rPr>
                <a:solidFill>
                  <a:srgbClr val="000000"/>
                </a:solidFill>
              </a:rPr>
              <a:t> (</a:t>
            </a:r>
            <a:r>
              <a:rPr b="1" i="1" u="sng">
                <a:solidFill>
                  <a:srgbClr val="00B54B"/>
                </a:solidFill>
              </a:rPr>
              <a:t>sid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sname</a:t>
            </a:r>
            <a:r>
              <a:rPr>
                <a:solidFill>
                  <a:srgbClr val="000000"/>
                </a:solidFill>
              </a:rPr>
              <a:t>: string, </a:t>
            </a:r>
            <a:r>
              <a:rPr i="1">
                <a:solidFill>
                  <a:srgbClr val="000000"/>
                </a:solidFill>
              </a:rPr>
              <a:t>rating</a:t>
            </a:r>
            <a:r>
              <a:rPr>
                <a:solidFill>
                  <a:srgbClr val="000000"/>
                </a:solidFill>
              </a:rPr>
              <a:t>: int, </a:t>
            </a:r>
            <a:r>
              <a:rPr i="1">
                <a:solidFill>
                  <a:srgbClr val="000000"/>
                </a:solidFill>
              </a:rPr>
              <a:t>age</a:t>
            </a:r>
            <a:r>
              <a:rPr>
                <a:solidFill>
                  <a:srgbClr val="000000"/>
                </a:solidFill>
              </a:rPr>
              <a:t>: real)</a:t>
            </a:r>
          </a:p>
          <a:p>
            <a:pPr marL="342900" indent="-342900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</a:defRPr>
            </a:pPr>
            <a:r>
              <a:t>[S]=500, p</a:t>
            </a:r>
            <a:r>
              <a:rPr baseline="-25000"/>
              <a:t>S</a:t>
            </a:r>
            <a:r>
              <a:t>=80, |S| = 40,000</a:t>
            </a:r>
          </a:p>
        </p:txBody>
      </p:sp>
      <p:sp>
        <p:nvSpPr>
          <p:cNvPr id="789" name="Shape 789"/>
          <p:cNvSpPr/>
          <p:nvPr/>
        </p:nvSpPr>
        <p:spPr>
          <a:xfrm flipV="1">
            <a:off x="2032000" y="3454400"/>
            <a:ext cx="0" cy="168503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1129106" y="5123230"/>
            <a:ext cx="2847798" cy="62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Index on this!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lecture1.key">
  <a:themeElements>
    <a:clrScheme name="lecture1.key">
      <a:dk1>
        <a:srgbClr val="FFFFFF"/>
      </a:dk1>
      <a:lt1>
        <a:srgbClr val="002789"/>
      </a:lt1>
      <a:dk2>
        <a:srgbClr val="A7A7A7"/>
      </a:dk2>
      <a:lt2>
        <a:srgbClr val="535353"/>
      </a:lt2>
      <a:accent1>
        <a:srgbClr val="2980B9"/>
      </a:accent1>
      <a:accent2>
        <a:srgbClr val="043D89"/>
      </a:accent2>
      <a:accent3>
        <a:srgbClr val="2A80B7"/>
      </a:accent3>
      <a:accent4>
        <a:srgbClr val="642700"/>
      </a:accent4>
      <a:accent5>
        <a:srgbClr val="ABD2EB"/>
      </a:accent5>
      <a:accent6>
        <a:srgbClr val="0070C0"/>
      </a:accent6>
      <a:hlink>
        <a:srgbClr val="0000FF"/>
      </a:hlink>
      <a:folHlink>
        <a:srgbClr val="FF00FF"/>
      </a:folHlink>
    </a:clrScheme>
    <a:fontScheme name="lecture1.key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lecture1.k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2789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2789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cture1.key">
  <a:themeElements>
    <a:clrScheme name="lecture1.ke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80B9"/>
      </a:accent1>
      <a:accent2>
        <a:srgbClr val="043D89"/>
      </a:accent2>
      <a:accent3>
        <a:srgbClr val="2A80B7"/>
      </a:accent3>
      <a:accent4>
        <a:srgbClr val="642700"/>
      </a:accent4>
      <a:accent5>
        <a:srgbClr val="ABD2EB"/>
      </a:accent5>
      <a:accent6>
        <a:srgbClr val="0070C0"/>
      </a:accent6>
      <a:hlink>
        <a:srgbClr val="0000FF"/>
      </a:hlink>
      <a:folHlink>
        <a:srgbClr val="FF00FF"/>
      </a:folHlink>
    </a:clrScheme>
    <a:fontScheme name="lecture1.key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lecture1.k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2789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2789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5300</Words>
  <Application>Microsoft Macintosh PowerPoint</Application>
  <PresentationFormat>On-screen Show (4:3)</PresentationFormat>
  <Paragraphs>1428</Paragraphs>
  <Slides>79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Comic Sans MS</vt:lpstr>
      <vt:lpstr>Consolas</vt:lpstr>
      <vt:lpstr>Helvetica Neue</vt:lpstr>
      <vt:lpstr>Helvetica Neue Light</vt:lpstr>
      <vt:lpstr>Arial</vt:lpstr>
      <vt:lpstr>Symbol</vt:lpstr>
      <vt:lpstr>Wingdings</vt:lpstr>
      <vt:lpstr>lecture1.key</vt:lpstr>
      <vt:lpstr>Iterators and Joins</vt:lpstr>
      <vt:lpstr>Big Picture Overview</vt:lpstr>
      <vt:lpstr>Schema for Examples</vt:lpstr>
      <vt:lpstr>Simple Nested Loops Join</vt:lpstr>
      <vt:lpstr>Quick Check</vt:lpstr>
      <vt:lpstr>Quick Check</vt:lpstr>
      <vt:lpstr>Important Special Case</vt:lpstr>
      <vt:lpstr>Index Nested Loops Join</vt:lpstr>
      <vt:lpstr>Index Nested Loops Join</vt:lpstr>
      <vt:lpstr>Index Nested Loops Join</vt:lpstr>
      <vt:lpstr>Quick Check</vt:lpstr>
      <vt:lpstr>Quick Check</vt:lpstr>
      <vt:lpstr>Index Nested Loops Join</vt:lpstr>
      <vt:lpstr>Index Nested Loops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Cost of Sort-Merge Join</vt:lpstr>
      <vt:lpstr>Join First, Sort Later?</vt:lpstr>
      <vt:lpstr>Join First, Sort Later?</vt:lpstr>
      <vt:lpstr>Join First, Sort Later?</vt:lpstr>
      <vt:lpstr>Join First, Sort Later?</vt:lpstr>
      <vt:lpstr>Sort-Merge Join Considerations</vt:lpstr>
      <vt:lpstr>Quick Check</vt:lpstr>
      <vt:lpstr>Quick Check</vt:lpstr>
      <vt:lpstr>Naïve in Memory Hash Join</vt:lpstr>
      <vt:lpstr>Properties that help</vt:lpstr>
      <vt:lpstr>Properties that help</vt:lpstr>
      <vt:lpstr>Grace Hash Join</vt:lpstr>
      <vt:lpstr>Remember External Hashing?</vt:lpstr>
      <vt:lpstr>Sketch of Grace Hash Join</vt:lpstr>
      <vt:lpstr>Sketch of Grace Hash Join</vt:lpstr>
      <vt:lpstr>Sketch of Grace Hash Join</vt:lpstr>
      <vt:lpstr>PsuedoCode, Grace Hash</vt:lpstr>
      <vt:lpstr>PsuedoCode, Grace Hash</vt:lpstr>
      <vt:lpstr>Grace Hash Join: Partition</vt:lpstr>
      <vt:lpstr>Grace Hash Join: Partition</vt:lpstr>
      <vt:lpstr>Grace Hash Join: Partition</vt:lpstr>
      <vt:lpstr>Grace Hash Join: Partition</vt:lpstr>
      <vt:lpstr>Grace Hash Join: Partition</vt:lpstr>
      <vt:lpstr>Grace Hash Join: Partition</vt:lpstr>
      <vt:lpstr>Grace Hash Join: Partition</vt:lpstr>
      <vt:lpstr>Grace Hash Join: Partition</vt:lpstr>
      <vt:lpstr>Grace Hash Join: Partition</vt:lpstr>
      <vt:lpstr>Grace Hash Join: Partition</vt:lpstr>
      <vt:lpstr>Grace Hash Join: Partition</vt:lpstr>
      <vt:lpstr>Grace Hash Join: Partition</vt:lpstr>
      <vt:lpstr>Grace Hash Join: Build &amp; Probe</vt:lpstr>
      <vt:lpstr>Grace Hash Join: Build &amp; Probe</vt:lpstr>
      <vt:lpstr>Grace Hash Join: Build &amp; Probe</vt:lpstr>
      <vt:lpstr>Grace Hash Join: Build &amp; Probe</vt:lpstr>
      <vt:lpstr>Grace Hash Join: Build &amp; Probe</vt:lpstr>
      <vt:lpstr>Grace Hash Join: Build &amp; Probe</vt:lpstr>
      <vt:lpstr>Grace Hash Join: Build &amp; Probe</vt:lpstr>
      <vt:lpstr>Grace Hash Join: Build &amp; Probe</vt:lpstr>
      <vt:lpstr>Summary of Grace Hash Join</vt:lpstr>
      <vt:lpstr>Cost of Hash Join</vt:lpstr>
      <vt:lpstr>Cost of Hash Join</vt:lpstr>
      <vt:lpstr>Cost of Hash Join</vt:lpstr>
      <vt:lpstr>Hash Join vs. Sort-Merge Join</vt:lpstr>
      <vt:lpstr>Recap</vt:lpstr>
      <vt:lpstr>Hybrid Hash Join: Partition</vt:lpstr>
      <vt:lpstr>Hybrid Hash Join: Partition</vt:lpstr>
      <vt:lpstr>Hybrid Hash Join: Partition</vt:lpstr>
      <vt:lpstr>Hybrid Hash Join: Partition</vt:lpstr>
      <vt:lpstr>Hybrid Hash Join: Partition</vt:lpstr>
      <vt:lpstr>Hybrid Hash Join: Partition</vt:lpstr>
      <vt:lpstr>Hybrid Hash Join: Partition</vt:lpstr>
      <vt:lpstr>Hybrid Hash Join: Partition</vt:lpstr>
      <vt:lpstr>Hybrid Hash Join: Partition</vt:lpstr>
      <vt:lpstr>Hybrid Hash Join: Partition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and Joins</dc:title>
  <cp:lastModifiedBy>Joseph Hellerstein</cp:lastModifiedBy>
  <cp:revision>1</cp:revision>
  <dcterms:modified xsi:type="dcterms:W3CDTF">2017-10-09T03:00:54Z</dcterms:modified>
</cp:coreProperties>
</file>