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87"/>
  </p:notesMasterIdLst>
  <p:handoutMasterIdLst>
    <p:handoutMasterId r:id="rId88"/>
  </p:handoutMasterIdLst>
  <p:sldIdLst>
    <p:sldId id="256" r:id="rId2"/>
    <p:sldId id="260" r:id="rId3"/>
    <p:sldId id="259" r:id="rId4"/>
    <p:sldId id="300" r:id="rId5"/>
    <p:sldId id="262" r:id="rId6"/>
    <p:sldId id="334" r:id="rId7"/>
    <p:sldId id="263" r:id="rId8"/>
    <p:sldId id="299" r:id="rId9"/>
    <p:sldId id="264" r:id="rId10"/>
    <p:sldId id="265" r:id="rId11"/>
    <p:sldId id="359" r:id="rId12"/>
    <p:sldId id="326" r:id="rId13"/>
    <p:sldId id="350" r:id="rId14"/>
    <p:sldId id="352" r:id="rId15"/>
    <p:sldId id="351" r:id="rId16"/>
    <p:sldId id="327" r:id="rId17"/>
    <p:sldId id="335" r:id="rId18"/>
    <p:sldId id="266" r:id="rId19"/>
    <p:sldId id="301" r:id="rId20"/>
    <p:sldId id="305" r:id="rId21"/>
    <p:sldId id="304" r:id="rId22"/>
    <p:sldId id="306" r:id="rId23"/>
    <p:sldId id="302" r:id="rId24"/>
    <p:sldId id="307" r:id="rId25"/>
    <p:sldId id="303" r:id="rId26"/>
    <p:sldId id="308" r:id="rId27"/>
    <p:sldId id="309" r:id="rId28"/>
    <p:sldId id="267" r:id="rId29"/>
    <p:sldId id="274" r:id="rId30"/>
    <p:sldId id="357" r:id="rId31"/>
    <p:sldId id="275" r:id="rId32"/>
    <p:sldId id="354" r:id="rId33"/>
    <p:sldId id="310" r:id="rId34"/>
    <p:sldId id="355" r:id="rId35"/>
    <p:sldId id="311" r:id="rId36"/>
    <p:sldId id="356" r:id="rId37"/>
    <p:sldId id="358" r:id="rId38"/>
    <p:sldId id="328" r:id="rId39"/>
    <p:sldId id="312" r:id="rId40"/>
    <p:sldId id="360" r:id="rId41"/>
    <p:sldId id="294" r:id="rId42"/>
    <p:sldId id="295" r:id="rId43"/>
    <p:sldId id="361" r:id="rId44"/>
    <p:sldId id="313" r:id="rId45"/>
    <p:sldId id="323" r:id="rId46"/>
    <p:sldId id="315" r:id="rId47"/>
    <p:sldId id="316" r:id="rId48"/>
    <p:sldId id="317" r:id="rId49"/>
    <p:sldId id="362" r:id="rId50"/>
    <p:sldId id="329" r:id="rId51"/>
    <p:sldId id="314" r:id="rId52"/>
    <p:sldId id="296" r:id="rId53"/>
    <p:sldId id="297" r:id="rId54"/>
    <p:sldId id="363" r:id="rId55"/>
    <p:sldId id="318" r:id="rId56"/>
    <p:sldId id="277" r:id="rId57"/>
    <p:sldId id="324" r:id="rId58"/>
    <p:sldId id="325" r:id="rId59"/>
    <p:sldId id="320" r:id="rId60"/>
    <p:sldId id="364" r:id="rId61"/>
    <p:sldId id="330" r:id="rId62"/>
    <p:sldId id="321" r:id="rId63"/>
    <p:sldId id="278" r:id="rId64"/>
    <p:sldId id="331" r:id="rId65"/>
    <p:sldId id="332" r:id="rId66"/>
    <p:sldId id="333" r:id="rId67"/>
    <p:sldId id="322" r:id="rId68"/>
    <p:sldId id="280" r:id="rId69"/>
    <p:sldId id="282" r:id="rId70"/>
    <p:sldId id="283" r:id="rId71"/>
    <p:sldId id="336" r:id="rId72"/>
    <p:sldId id="345" r:id="rId73"/>
    <p:sldId id="346" r:id="rId74"/>
    <p:sldId id="348" r:id="rId75"/>
    <p:sldId id="349" r:id="rId76"/>
    <p:sldId id="338" r:id="rId77"/>
    <p:sldId id="337" r:id="rId78"/>
    <p:sldId id="339" r:id="rId79"/>
    <p:sldId id="340" r:id="rId80"/>
    <p:sldId id="343" r:id="rId81"/>
    <p:sldId id="341" r:id="rId82"/>
    <p:sldId id="342" r:id="rId83"/>
    <p:sldId id="290" r:id="rId84"/>
    <p:sldId id="291" r:id="rId85"/>
    <p:sldId id="292" r:id="rId86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8232"/>
    <a:srgbClr val="09B050"/>
    <a:srgbClr val="3365FF"/>
    <a:srgbClr val="71010C"/>
    <a:srgbClr val="FFFF00"/>
    <a:srgbClr val="7F7F7F"/>
    <a:srgbClr val="800000"/>
    <a:srgbClr val="F7B210"/>
    <a:srgbClr val="AD0001"/>
    <a:srgbClr val="74B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/>
    <p:restoredTop sz="86848"/>
  </p:normalViewPr>
  <p:slideViewPr>
    <p:cSldViewPr snapToGrid="0">
      <p:cViewPr>
        <p:scale>
          <a:sx n="112" d="100"/>
          <a:sy n="112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94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notes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B7537422-E88B-4047-964E-A27D3F35E404}" type="slidenum">
              <a:rPr lang="en-US" altLang="x-none"/>
              <a:pPr eaLnBrk="1" hangingPunct="1"/>
              <a:t>2</a:t>
            </a:fld>
            <a:endParaRPr lang="en-US" altLang="x-none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32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18167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33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3627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34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8774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35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129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36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293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37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58349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40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85D5D05A-44E5-9344-A79D-835A6E12D70B}" type="slidenum">
              <a:rPr lang="en-US" altLang="x-none"/>
              <a:pPr eaLnBrk="1" hangingPunct="1"/>
              <a:t>56</a:t>
            </a:fld>
            <a:endParaRPr lang="en-US" altLang="x-none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63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68350"/>
            <a:ext cx="43434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64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68350"/>
            <a:ext cx="43434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01806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20156F9B-69FF-6C4D-B982-8082DDEF470D}" type="slidenum">
              <a:rPr lang="en-US" altLang="x-none"/>
              <a:pPr eaLnBrk="1" hangingPunct="1"/>
              <a:t>5</a:t>
            </a:fld>
            <a:endParaRPr lang="en-US" altLang="x-non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AF5CEFE-0B11-F84F-B25F-7AD8B2B9703B}" type="slidenum">
              <a:rPr lang="en-US" altLang="x-none"/>
              <a:pPr eaLnBrk="1" hangingPunct="1"/>
              <a:t>65</a:t>
            </a:fld>
            <a:endParaRPr lang="en-US" altLang="x-none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88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68350"/>
            <a:ext cx="43434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7900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432FF67-76C2-8340-98DF-2F81470D0B55}" type="slidenum">
              <a:rPr lang="en-US" altLang="x-none"/>
              <a:pPr eaLnBrk="1" hangingPunct="1"/>
              <a:t>68</a:t>
            </a:fld>
            <a:endParaRPr lang="en-US" altLang="x-none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4675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537AD17-7161-9145-94E2-A72D68AE9B08}" type="slidenum">
              <a:rPr lang="en-US" altLang="x-none"/>
              <a:pPr eaLnBrk="1" hangingPunct="1"/>
              <a:t>69</a:t>
            </a:fld>
            <a:endParaRPr lang="en-US" altLang="x-none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3835145C-A8F1-B940-9083-CAC50B07476B}" type="slidenum">
              <a:rPr lang="en-US" altLang="x-none"/>
              <a:pPr eaLnBrk="1" hangingPunct="1"/>
              <a:t>70</a:t>
            </a:fld>
            <a:endParaRPr lang="en-US" altLang="x-non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6859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49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1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4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83F8BF81-3486-9148-BC0C-8B2074F6AAB4}" type="slidenum">
              <a:rPr lang="en-US" altLang="x-none"/>
              <a:pPr eaLnBrk="1" hangingPunct="1"/>
              <a:t>83</a:t>
            </a:fld>
            <a:endParaRPr lang="en-US" altLang="x-none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91145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BC458C4D-12A3-F64E-9A8D-FA82101A924B}" type="slidenum">
              <a:rPr lang="en-US" altLang="x-none"/>
              <a:pPr eaLnBrk="1" hangingPunct="1"/>
              <a:t>84</a:t>
            </a:fld>
            <a:endParaRPr lang="en-US" altLang="x-none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18DD7826-0E27-A749-A78E-A455B9BD58EB}" type="slidenum">
              <a:rPr lang="en-US" altLang="x-none"/>
              <a:pPr eaLnBrk="1" hangingPunct="1"/>
              <a:t>10</a:t>
            </a:fld>
            <a:endParaRPr lang="en-US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0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3F085DBF-AFBA-6A48-A50B-48AABF53AE98}" type="slidenum">
              <a:rPr lang="en-US" altLang="x-none"/>
              <a:pPr eaLnBrk="1" hangingPunct="1"/>
              <a:t>28</a:t>
            </a:fld>
            <a:endParaRPr lang="en-US" altLang="x-none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defTabSz="912813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000" i="1">
                <a:latin typeface="Times New Roman" charset="0"/>
              </a:rPr>
              <a:t>77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0" tIns="44865" rIns="89730" bIns="44865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68350"/>
            <a:ext cx="4343400" cy="3257550"/>
          </a:xfrm>
          <a:ln cap="flat"/>
        </p:spPr>
      </p: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5D5A621-03FA-4140-988A-D0431B6F3636}" type="slidenum">
              <a:rPr lang="en-US" altLang="x-none"/>
              <a:pPr eaLnBrk="1" hangingPunct="1"/>
              <a:t>29</a:t>
            </a:fld>
            <a:endParaRPr lang="en-US" altLang="x-non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D5D5A621-03FA-4140-988A-D0431B6F3636}" type="slidenum">
              <a:rPr lang="en-US" altLang="x-none"/>
              <a:pPr eaLnBrk="1" hangingPunct="1"/>
              <a:t>30</a:t>
            </a:fld>
            <a:endParaRPr lang="en-US" altLang="x-non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8530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fld id="{A1D78F94-1FD3-744B-9357-7785D177705C}" type="slidenum">
              <a:rPr lang="en-US" altLang="x-none"/>
              <a:pPr eaLnBrk="1" hangingPunct="1"/>
              <a:t>31</a:t>
            </a:fld>
            <a:endParaRPr lang="en-US" altLang="x-none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7620000" cy="114300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ork/anatomy/Anatomy-FnT-submission.doc&#48208;&#49447;&#32767;!OLE_LINK1" TargetMode="External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ork/anatomy/Anatomy-FnT-submission.doc&#48208;&#49447;&#32767;!OLE_LINK1" TargetMode="External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ortbenchmark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google.com/scholar?cluster=1334211747289320223&amp;hl=en&amp;as_sdt=0,5" TargetMode="External"/><Relationship Id="rId3" Type="http://schemas.openxmlformats.org/officeDocument/2006/relationships/hyperlink" Target="https://scholar.google.com/scholar?cluster=17864384480132342201&amp;hl=en&amp;as_sdt=0,5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ork/anatomy/Anatomy-FnT-submission.doc&#48208;&#49447;&#32767;!OLE_LINK1" TargetMode="External"/><Relationship Id="rId4" Type="http://schemas.openxmlformats.org/officeDocument/2006/relationships/image" Target="../media/image3.png"/><Relationship Id="rId5" Type="http://schemas.openxmlformats.org/officeDocument/2006/relationships/oleObject" Target="file:////Users/work/anatomy/Anatomy-FnT-submission.doc&#48208;&#49447;&#32767;!OLE_LINK2" TargetMode="External"/><Relationship Id="rId6" Type="http://schemas.openxmlformats.org/officeDocument/2006/relationships/image" Target="../media/image4.png"/><Relationship Id="rId7" Type="http://schemas.openxmlformats.org/officeDocument/2006/relationships/oleObject" Target="file:////Users/work/anatomy/Anatomy-FnT-submission.doc&#48208;&#49447;&#32767;!OLE_LINK3" TargetMode="External"/><Relationship Id="rId8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Query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R&amp;G Chapters </a:t>
            </a:r>
            <a:br>
              <a:rPr lang="en-US" dirty="0" smtClean="0"/>
            </a:br>
            <a:r>
              <a:rPr lang="en-US" dirty="0" smtClean="0"/>
              <a:t>22.1-22.4,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Early Systems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Research</a:t>
            </a:r>
          </a:p>
          <a:p>
            <a:pPr lvl="1"/>
            <a:r>
              <a:rPr lang="en-US" altLang="x-none" dirty="0"/>
              <a:t>XPRS (Berkeley, shared-memory)</a:t>
            </a:r>
          </a:p>
          <a:p>
            <a:pPr lvl="1"/>
            <a:r>
              <a:rPr lang="en-US" altLang="x-none" dirty="0"/>
              <a:t>Gamma (Wisconsin, shared-nothing)</a:t>
            </a:r>
          </a:p>
          <a:p>
            <a:pPr lvl="1"/>
            <a:r>
              <a:rPr lang="en-US" altLang="x-none" dirty="0"/>
              <a:t>Volcano (Colorado, shared-nothing)</a:t>
            </a:r>
          </a:p>
          <a:p>
            <a:pPr lvl="1"/>
            <a:r>
              <a:rPr lang="en-US" altLang="x-none" dirty="0"/>
              <a:t>Bubba (MCC, shared-nothing</a:t>
            </a:r>
            <a:r>
              <a:rPr lang="en-US" altLang="x-none" dirty="0" smtClean="0"/>
              <a:t>)</a:t>
            </a:r>
          </a:p>
          <a:p>
            <a:pPr lvl="1"/>
            <a:r>
              <a:rPr lang="en-US" altLang="x-none" dirty="0" smtClean="0"/>
              <a:t>Grace (U. Tokyo, shared-nothing)</a:t>
            </a:r>
            <a:endParaRPr lang="en-US" altLang="x-none" dirty="0"/>
          </a:p>
          <a:p>
            <a:r>
              <a:rPr lang="en-US" altLang="x-none" dirty="0"/>
              <a:t>Industry</a:t>
            </a:r>
          </a:p>
          <a:p>
            <a:pPr lvl="1"/>
            <a:r>
              <a:rPr lang="en-US" altLang="x-none" dirty="0"/>
              <a:t>Teradata (shared-nothing)</a:t>
            </a:r>
          </a:p>
          <a:p>
            <a:pPr lvl="1"/>
            <a:r>
              <a:rPr lang="en-US" altLang="x-none" dirty="0"/>
              <a:t>Tandem Non-Stop SQL (shared-nothing)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330" y="6383923"/>
            <a:ext cx="361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1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199" cy="5105400"/>
          </a:xfrm>
        </p:spPr>
        <p:txBody>
          <a:bodyPr/>
          <a:lstStyle/>
          <a:p>
            <a:r>
              <a:rPr lang="en-US" sz="2000" dirty="0" smtClean="0"/>
              <a:t>See hidden slides</a:t>
            </a:r>
          </a:p>
          <a:p>
            <a:r>
              <a:rPr lang="en-US" sz="2000" dirty="0" smtClean="0"/>
              <a:t>Upshot: not so different from what we’ll see here</a:t>
            </a:r>
          </a:p>
          <a:p>
            <a:pPr lvl="1"/>
            <a:r>
              <a:rPr lang="en-US" sz="1600" dirty="0" smtClean="0"/>
              <a:t>Hopefully a guest lecture later in semester to talk about what </a:t>
            </a:r>
            <a:r>
              <a:rPr lang="en-US" sz="1600" i="1" dirty="0" smtClean="0"/>
              <a:t>is</a:t>
            </a:r>
            <a:r>
              <a:rPr lang="en-US" sz="1600" dirty="0" smtClean="0"/>
              <a:t> different</a:t>
            </a:r>
          </a:p>
        </p:txBody>
      </p:sp>
    </p:spTree>
    <p:extLst>
      <p:ext uri="{BB962C8B-B14F-4D97-AF65-F5344CB8AC3E}">
        <p14:creationId xmlns:p14="http://schemas.microsoft.com/office/powerpoint/2010/main" val="20440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199" cy="5105400"/>
          </a:xfrm>
        </p:spPr>
        <p:txBody>
          <a:bodyPr/>
          <a:lstStyle/>
          <a:p>
            <a:r>
              <a:rPr lang="en-US" sz="2000" dirty="0" smtClean="0"/>
              <a:t>Can </a:t>
            </a:r>
            <a:r>
              <a:rPr lang="en-US" sz="2000" dirty="0" smtClean="0"/>
              <a:t>treat </a:t>
            </a:r>
            <a:r>
              <a:rPr lang="en-US" sz="2000" dirty="0" smtClean="0"/>
              <a:t>it as shared </a:t>
            </a:r>
            <a:r>
              <a:rPr lang="en-US" sz="2000" dirty="0" smtClean="0"/>
              <a:t>nothing</a:t>
            </a:r>
          </a:p>
        </p:txBody>
      </p:sp>
      <p:sp>
        <p:nvSpPr>
          <p:cNvPr id="24" name="Cloud 23"/>
          <p:cNvSpPr/>
          <p:nvPr/>
        </p:nvSpPr>
        <p:spPr bwMode="auto">
          <a:xfrm>
            <a:off x="4575722" y="3506214"/>
            <a:ext cx="3893371" cy="3046986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48" y="4290930"/>
            <a:ext cx="2194917" cy="147755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4340" y="5886450"/>
            <a:ext cx="361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2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/>
          <p:cNvSpPr/>
          <p:nvPr/>
        </p:nvSpPr>
        <p:spPr bwMode="auto">
          <a:xfrm>
            <a:off x="4575722" y="3506214"/>
            <a:ext cx="3893371" cy="3046986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199" cy="510540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treat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it as shared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nothing</a:t>
            </a:r>
          </a:p>
          <a:p>
            <a:r>
              <a:rPr lang="en-US" sz="2000" dirty="0" smtClean="0"/>
              <a:t>Can </a:t>
            </a:r>
            <a:r>
              <a:rPr lang="en-US" sz="2000" dirty="0" smtClean="0"/>
              <a:t>also treat it as shared </a:t>
            </a:r>
            <a:r>
              <a:rPr lang="en-US" sz="2000" dirty="0" smtClean="0"/>
              <a:t>disk, e.g. AWS Simple Storage Service (S3)</a:t>
            </a:r>
            <a:endParaRPr lang="en-US" sz="2000" dirty="0" smtClean="0"/>
          </a:p>
          <a:p>
            <a:pPr lvl="1"/>
            <a:r>
              <a:rPr lang="en-US" sz="1800" dirty="0" smtClean="0"/>
              <a:t>Though most shared cloud storage systems don’t allow update-in-place </a:t>
            </a:r>
            <a:r>
              <a:rPr lang="en-US" sz="1800" dirty="0" smtClean="0"/>
              <a:t>today</a:t>
            </a: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6D6D6D"/>
              </a:clrFrom>
              <a:clrTo>
                <a:srgbClr val="6D6D6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11" y="4267200"/>
            <a:ext cx="2755392" cy="12557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4695033"/>
            <a:ext cx="4940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S3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" y="5886450"/>
            <a:ext cx="361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199" cy="510540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treat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it as shared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nothing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also treat it as shared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disk, e.g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 AWS Simple Storage Service (S3)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Though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most shared cloud storage systems don’t allow update-in-place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today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/>
              <a:t>Shared </a:t>
            </a:r>
            <a:r>
              <a:rPr lang="en-US" sz="2000" dirty="0" smtClean="0"/>
              <a:t>memory?</a:t>
            </a:r>
          </a:p>
          <a:p>
            <a:pPr lvl="1"/>
            <a:r>
              <a:rPr lang="en-US" sz="1800" dirty="0" smtClean="0"/>
              <a:t>You can rent a shared memory box up to some size</a:t>
            </a:r>
          </a:p>
          <a:p>
            <a:pPr lvl="1"/>
            <a:endParaRPr lang="en-US" sz="1800" dirty="0"/>
          </a:p>
        </p:txBody>
      </p:sp>
      <p:sp>
        <p:nvSpPr>
          <p:cNvPr id="19" name="Cloud 18"/>
          <p:cNvSpPr/>
          <p:nvPr/>
        </p:nvSpPr>
        <p:spPr bwMode="auto">
          <a:xfrm>
            <a:off x="5105400" y="3506214"/>
            <a:ext cx="3893371" cy="3046986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7930"/>
              </p:ext>
            </p:extLst>
          </p:nvPr>
        </p:nvGraphicFramePr>
        <p:xfrm>
          <a:off x="5863678" y="4114048"/>
          <a:ext cx="1790679" cy="121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678" y="4114048"/>
                        <a:ext cx="1790679" cy="121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4340" y="5886450"/>
            <a:ext cx="361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7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 bwMode="auto">
          <a:xfrm>
            <a:off x="4419600" y="3581400"/>
            <a:ext cx="5867400" cy="4038600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199" cy="510540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treat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it as shared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nothing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also treat it as shared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disk, e.g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 AWS Simple Storage Service (S3)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Though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most shared cloud storage systems don’t allow update-in-place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today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/>
              <a:t>Shared </a:t>
            </a:r>
            <a:r>
              <a:rPr lang="en-US" sz="2000" dirty="0" smtClean="0"/>
              <a:t>memory?</a:t>
            </a:r>
          </a:p>
          <a:p>
            <a:pPr lvl="1"/>
            <a:r>
              <a:rPr lang="en-US" sz="1800" dirty="0" smtClean="0"/>
              <a:t>You can rent a shared memory box up to some size</a:t>
            </a:r>
          </a:p>
          <a:p>
            <a:pPr lvl="1"/>
            <a:r>
              <a:rPr lang="en-US" sz="1800" dirty="0" smtClean="0"/>
              <a:t>Beyond that it’s NUMA: </a:t>
            </a:r>
            <a:br>
              <a:rPr lang="en-US" sz="1800" dirty="0" smtClean="0"/>
            </a:br>
            <a:r>
              <a:rPr lang="en-US" sz="1800" dirty="0" smtClean="0"/>
              <a:t>Non-Uniform Memory </a:t>
            </a:r>
            <a:r>
              <a:rPr lang="en-US" sz="1800" dirty="0" smtClean="0"/>
              <a:t>Access</a:t>
            </a:r>
          </a:p>
          <a:p>
            <a:pPr lvl="2"/>
            <a:r>
              <a:rPr lang="en-US" sz="1400" dirty="0" smtClean="0"/>
              <a:t>This is a pain to do well</a:t>
            </a:r>
          </a:p>
          <a:p>
            <a:pPr lvl="2"/>
            <a:r>
              <a:rPr lang="en-US" sz="1400" dirty="0" smtClean="0"/>
              <a:t>A mix of shared-nothing and </a:t>
            </a:r>
            <a:br>
              <a:rPr lang="en-US" sz="1400" dirty="0" smtClean="0"/>
            </a:br>
            <a:r>
              <a:rPr lang="en-US" sz="1400" dirty="0" smtClean="0"/>
              <a:t>shared memory</a:t>
            </a:r>
          </a:p>
          <a:p>
            <a:pPr lvl="2"/>
            <a:r>
              <a:rPr lang="en-US" sz="1400" dirty="0" smtClean="0"/>
              <a:t>A fate that awaits all SW?</a:t>
            </a:r>
            <a:endParaRPr lang="en-US" sz="1400" dirty="0" smtClean="0"/>
          </a:p>
          <a:p>
            <a:pPr lvl="1"/>
            <a:endParaRPr lang="en-US" sz="18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34000" y="4114048"/>
          <a:ext cx="1676400" cy="11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048"/>
                        <a:ext cx="1676400" cy="114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334000" y="5672835"/>
          <a:ext cx="1676400" cy="11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72835"/>
                        <a:ext cx="1676400" cy="114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315200" y="4114048"/>
          <a:ext cx="1676400" cy="11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14048"/>
                        <a:ext cx="1676400" cy="114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315200" y="5672835"/>
          <a:ext cx="1676400" cy="11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672835"/>
                        <a:ext cx="1676400" cy="114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7162800" y="4114048"/>
            <a:ext cx="0" cy="2700883"/>
          </a:xfrm>
          <a:prstGeom prst="line">
            <a:avLst/>
          </a:prstGeom>
          <a:solidFill>
            <a:srgbClr val="3366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010400" y="4648200"/>
            <a:ext cx="1524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162800" y="4800600"/>
            <a:ext cx="1524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010400" y="6019800"/>
            <a:ext cx="1524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162800" y="6172200"/>
            <a:ext cx="1524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04659" y="6345512"/>
            <a:ext cx="361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exams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Shared Nothing here</a:t>
            </a:r>
          </a:p>
          <a:p>
            <a:pPr lvl="1"/>
            <a:r>
              <a:rPr lang="en-US" dirty="0" smtClean="0"/>
              <a:t>It’s the most </a:t>
            </a:r>
            <a:r>
              <a:rPr lang="en-US" dirty="0" smtClean="0"/>
              <a:t>common</a:t>
            </a:r>
          </a:p>
          <a:p>
            <a:pPr lvl="2"/>
            <a:r>
              <a:rPr lang="en-US" dirty="0" smtClean="0"/>
              <a:t>DBMS, web search, big data, machine learning,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Runs on commodity hardware</a:t>
            </a:r>
          </a:p>
          <a:p>
            <a:pPr lvl="1"/>
            <a:r>
              <a:rPr lang="en-US" dirty="0" smtClean="0"/>
              <a:t>Scales up </a:t>
            </a:r>
            <a:r>
              <a:rPr lang="en-US" dirty="0" smtClean="0"/>
              <a:t>with data</a:t>
            </a:r>
          </a:p>
          <a:p>
            <a:pPr lvl="2"/>
            <a:r>
              <a:rPr lang="en-US" dirty="0" smtClean="0"/>
              <a:t>Just keep putting machines on the network!</a:t>
            </a: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dirty="0" smtClean="0"/>
              <a:t>not rely on HW to </a:t>
            </a:r>
            <a:r>
              <a:rPr lang="en-US" dirty="0" smtClean="0"/>
              <a:t>solve </a:t>
            </a:r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Good for helping us understand what’s going on and control it in </a:t>
            </a:r>
            <a:r>
              <a:rPr lang="en-US" dirty="0" smtClean="0"/>
              <a:t>SW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Match the metric to the ideal curve: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Speed-up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Scale-up</a:t>
            </a:r>
          </a:p>
          <a:p>
            <a:pPr marL="571500" indent="-514350"/>
            <a:endParaRPr lang="en-US" sz="2000" dirty="0" smtClean="0"/>
          </a:p>
          <a:p>
            <a:pPr marL="9525" indent="0">
              <a:buNone/>
            </a:pPr>
            <a:r>
              <a:rPr lang="en-US" sz="2000" dirty="0" smtClean="0"/>
              <a:t>Which has more scaling potential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Pipeline parallelism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Partition parallelism</a:t>
            </a:r>
          </a:p>
          <a:p>
            <a:pPr marL="571500" indent="-514350"/>
            <a:endParaRPr lang="en-US" sz="2000" dirty="0"/>
          </a:p>
          <a:p>
            <a:pPr marL="9525" indent="0">
              <a:buNone/>
            </a:pPr>
            <a:r>
              <a:rPr lang="en-US" sz="2000" dirty="0" smtClean="0"/>
              <a:t>Which architectures allow all CPUs to access the same disk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Shared memory		B. Shared disk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Shared nothing		D. none of the above</a:t>
            </a:r>
          </a:p>
          <a:p>
            <a:pPr marL="971550" lvl="1" indent="-514350">
              <a:buFont typeface="+mj-lt"/>
              <a:buAutoNum type="alphaUcPeriod"/>
            </a:pPr>
            <a:endParaRPr lang="en-US" sz="1600" dirty="0"/>
          </a:p>
          <a:p>
            <a:pPr marL="9525" indent="0">
              <a:buNone/>
            </a:pPr>
            <a:r>
              <a:rPr lang="en-US" sz="1800" dirty="0" smtClean="0"/>
              <a:t>T/F: Adding another machine to a parallel cluster offers only a constant factor performance benefit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143000"/>
            <a:ext cx="1991041" cy="2501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3212" y="1455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8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3212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lang="en-US" sz="18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 dirty="0" smtClean="0"/>
              <a:t>Inter-query (parallelism across queries)</a:t>
            </a:r>
            <a:endParaRPr lang="en-US" altLang="x-none" sz="2400" dirty="0"/>
          </a:p>
          <a:p>
            <a:pPr lvl="1"/>
            <a:r>
              <a:rPr lang="en-US" altLang="x-none" sz="2000" dirty="0" smtClean="0"/>
              <a:t>Each query runs on a separate processor</a:t>
            </a:r>
          </a:p>
          <a:p>
            <a:pPr lvl="2"/>
            <a:r>
              <a:rPr lang="en-US" altLang="x-none" sz="1800" dirty="0" smtClean="0"/>
              <a:t>Single thread (no parallelism) per query</a:t>
            </a:r>
            <a:endParaRPr lang="en-US" altLang="x-none" sz="1800" dirty="0" smtClean="0"/>
          </a:p>
          <a:p>
            <a:pPr lvl="1"/>
            <a:r>
              <a:rPr lang="en-US" altLang="x-none" sz="2000" dirty="0" smtClean="0"/>
              <a:t>Does require </a:t>
            </a:r>
            <a:r>
              <a:rPr lang="en-US" altLang="x-none" sz="2000" dirty="0" smtClean="0"/>
              <a:t>parallel-aware </a:t>
            </a:r>
            <a:r>
              <a:rPr lang="en-US" altLang="x-none" sz="2000" i="1" dirty="0" smtClean="0"/>
              <a:t>concurrency control</a:t>
            </a:r>
          </a:p>
          <a:p>
            <a:pPr lvl="2"/>
            <a:r>
              <a:rPr lang="en-US" altLang="x-none" sz="1800" dirty="0" smtClean="0"/>
              <a:t>A topic for later in the semester</a:t>
            </a:r>
            <a:endParaRPr lang="en-US" altLang="x-none" sz="1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55886" y="4038600"/>
            <a:ext cx="4503563" cy="2514600"/>
            <a:chOff x="2209800" y="4038600"/>
            <a:chExt cx="5049449" cy="2819400"/>
          </a:xfrm>
        </p:grpSpPr>
        <p:sp>
          <p:nvSpPr>
            <p:cNvPr id="2" name="TextBox 1"/>
            <p:cNvSpPr txBox="1"/>
            <p:nvPr/>
          </p:nvSpPr>
          <p:spPr>
            <a:xfrm>
              <a:off x="2209800" y="4535762"/>
              <a:ext cx="736389" cy="42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3969" y="4038601"/>
              <a:ext cx="736389" cy="42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82234" y="4251965"/>
              <a:ext cx="736389" cy="42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46401" y="4038600"/>
              <a:ext cx="736389" cy="42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2860" y="4322398"/>
              <a:ext cx="736389" cy="42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SQL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" name="Can 2"/>
            <p:cNvSpPr/>
            <p:nvPr/>
          </p:nvSpPr>
          <p:spPr bwMode="auto">
            <a:xfrm>
              <a:off x="3613282" y="5167599"/>
              <a:ext cx="2263209" cy="1690401"/>
            </a:xfrm>
            <a:prstGeom prst="can">
              <a:avLst/>
            </a:prstGeom>
            <a:solidFill>
              <a:srgbClr val="F7B21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DBMS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 bwMode="auto">
            <a:xfrm>
              <a:off x="2577995" y="4962489"/>
              <a:ext cx="1520521" cy="418472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 bwMode="auto">
            <a:xfrm>
              <a:off x="3542164" y="4465328"/>
              <a:ext cx="821017" cy="91563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>
              <a:stCxn id="6" idx="2"/>
            </p:cNvCxnSpPr>
            <p:nvPr/>
          </p:nvCxnSpPr>
          <p:spPr bwMode="auto">
            <a:xfrm>
              <a:off x="4550429" y="4678692"/>
              <a:ext cx="84629" cy="702269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/>
            <p:cNvCxnSpPr>
              <a:stCxn id="7" idx="2"/>
            </p:cNvCxnSpPr>
            <p:nvPr/>
          </p:nvCxnSpPr>
          <p:spPr bwMode="auto">
            <a:xfrm flipH="1">
              <a:off x="5062685" y="4465327"/>
              <a:ext cx="451911" cy="91563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 bwMode="auto">
            <a:xfrm flipH="1">
              <a:off x="5490314" y="4749126"/>
              <a:ext cx="1400742" cy="671179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387700" y="4291717"/>
            <a:ext cx="298631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Note on </a:t>
            </a:r>
            <a:r>
              <a:rPr lang="en-US" sz="160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latin</a:t>
            </a:r>
            <a: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prefixes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inter: “between”, “across”.</a:t>
            </a:r>
            <a:b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i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Korea tested an intercontinental missile</a:t>
            </a:r>
            <a: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1600" dirty="0" smtClean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intra: “within”.</a:t>
            </a:r>
            <a:b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i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The political party suffered from intraparty rivalries.</a:t>
            </a:r>
            <a: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16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Intra-query (within a single query)</a:t>
            </a:r>
            <a:endParaRPr lang="en-US" altLang="x-none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x-none" dirty="0" smtClean="0">
                <a:solidFill>
                  <a:srgbClr val="C00000"/>
                </a:solidFill>
              </a:rPr>
              <a:t>Inter</a:t>
            </a:r>
            <a:r>
              <a:rPr lang="en-US" altLang="x-none" dirty="0" smtClean="0"/>
              <a:t>-operator (between operators)</a:t>
            </a:r>
            <a:endParaRPr lang="en-US" altLang="x-none" dirty="0"/>
          </a:p>
        </p:txBody>
      </p:sp>
      <p:grpSp>
        <p:nvGrpSpPr>
          <p:cNvPr id="29704" name="Group 29703"/>
          <p:cNvGrpSpPr/>
          <p:nvPr/>
        </p:nvGrpSpPr>
        <p:grpSpPr>
          <a:xfrm>
            <a:off x="91319" y="2721343"/>
            <a:ext cx="1549251" cy="2750096"/>
            <a:chOff x="423703" y="3320910"/>
            <a:chExt cx="1469589" cy="205740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423703" y="3320910"/>
              <a:ext cx="1469589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grpSp>
          <p:nvGrpSpPr>
            <p:cNvPr id="29701" name="Group 29700"/>
            <p:cNvGrpSpPr/>
            <p:nvPr/>
          </p:nvGrpSpPr>
          <p:grpSpPr>
            <a:xfrm>
              <a:off x="546591" y="3337746"/>
              <a:ext cx="1207873" cy="1756905"/>
              <a:chOff x="1219200" y="3429000"/>
              <a:chExt cx="1676400" cy="243839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19200" y="3649432"/>
                <a:ext cx="1676400" cy="2217967"/>
                <a:chOff x="1447800" y="3497033"/>
                <a:chExt cx="1082759" cy="184782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78" name="Oval 3"/>
                <p:cNvSpPr>
                  <a:spLocks noChangeArrowheads="1"/>
                </p:cNvSpPr>
                <p:nvPr/>
              </p:nvSpPr>
              <p:spPr bwMode="auto">
                <a:xfrm>
                  <a:off x="1447801" y="4165401"/>
                  <a:ext cx="1082758" cy="511084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g(f(x</a:t>
                  </a:r>
                  <a:r>
                    <a:rPr lang="en-US" altLang="x-none" sz="1100" i="1" baseline="-250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2</a:t>
                  </a:r>
                  <a:r>
                    <a:rPr lang="en-US" altLang="x-none" i="1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))</a:t>
                  </a:r>
                  <a:endParaRPr lang="x-none" altLang="x-none" i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" name="Oval 4"/>
                <p:cNvSpPr>
                  <a:spLocks noChangeArrowheads="1"/>
                </p:cNvSpPr>
                <p:nvPr/>
              </p:nvSpPr>
              <p:spPr bwMode="auto">
                <a:xfrm>
                  <a:off x="1447800" y="3497033"/>
                  <a:ext cx="1080075" cy="511084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r>
                    <a:rPr lang="en-US" altLang="x-none" i="1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h(g(f(x</a:t>
                  </a:r>
                  <a:r>
                    <a:rPr lang="en-US" altLang="x-none" i="1" baseline="-250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  <a:r>
                    <a:rPr lang="en-US" altLang="x-none" i="1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)))</a:t>
                  </a:r>
                  <a:endParaRPr lang="x-none" altLang="x-none" i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0" name="Oval 6"/>
                <p:cNvSpPr>
                  <a:spLocks noChangeArrowheads="1"/>
                </p:cNvSpPr>
                <p:nvPr/>
              </p:nvSpPr>
              <p:spPr bwMode="auto">
                <a:xfrm>
                  <a:off x="1447801" y="4833769"/>
                  <a:ext cx="1080076" cy="511084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f(x</a:t>
                  </a:r>
                  <a:r>
                    <a:rPr lang="en-US" altLang="x-none" i="1" baseline="-250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3</a:t>
                  </a:r>
                  <a:r>
                    <a:rPr lang="en-US" altLang="x-none" i="1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)</a:t>
                  </a:r>
                  <a:endParaRPr lang="x-none" altLang="x-none" i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cxnSp>
              <p:nvCxnSpPr>
                <p:cNvPr id="81" name="Straight Arrow Connector 80"/>
                <p:cNvCxnSpPr>
                  <a:cxnSpLocks noChangeShapeType="1"/>
                  <a:stCxn id="83" idx="0"/>
                  <a:endCxn id="80" idx="4"/>
                </p:cNvCxnSpPr>
                <p:nvPr/>
              </p:nvCxnSpPr>
              <p:spPr bwMode="auto">
                <a:xfrm flipV="1">
                  <a:off x="1987839" y="4676485"/>
                  <a:ext cx="1341" cy="157284"/>
                </a:xfrm>
                <a:prstGeom prst="straightConnector1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/>
              </p:spPr>
            </p:cxnSp>
            <p:cxnSp>
              <p:nvCxnSpPr>
                <p:cNvPr id="82" name="Straight Arrow Connector 12"/>
                <p:cNvCxnSpPr>
                  <a:cxnSpLocks noChangeShapeType="1"/>
                  <a:stCxn id="80" idx="0"/>
                  <a:endCxn id="81" idx="4"/>
                </p:cNvCxnSpPr>
                <p:nvPr/>
              </p:nvCxnSpPr>
              <p:spPr bwMode="auto">
                <a:xfrm flipH="1" flipV="1">
                  <a:off x="1987838" y="4008117"/>
                  <a:ext cx="1342" cy="157284"/>
                </a:xfrm>
                <a:prstGeom prst="straightConnector1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/>
              </p:spPr>
            </p:cxnSp>
          </p:grpSp>
          <p:cxnSp>
            <p:nvCxnSpPr>
              <p:cNvPr id="83" name="Straight Arrow Connector 13"/>
              <p:cNvCxnSpPr>
                <a:cxnSpLocks noChangeShapeType="1"/>
                <a:stCxn id="81" idx="0"/>
              </p:cNvCxnSpPr>
              <p:nvPr/>
            </p:nvCxnSpPr>
            <p:spPr bwMode="auto">
              <a:xfrm flipV="1">
                <a:off x="2055322" y="3429000"/>
                <a:ext cx="1" cy="22043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490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little history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/>
              <a:t>Relational </a:t>
            </a:r>
            <a:r>
              <a:rPr lang="en-US" altLang="x-none" sz="2800" dirty="0" smtClean="0"/>
              <a:t>revolution</a:t>
            </a:r>
            <a:endParaRPr lang="en-US" altLang="x-none" sz="2800" dirty="0"/>
          </a:p>
          <a:p>
            <a:pPr lvl="1"/>
            <a:r>
              <a:rPr lang="en-US" altLang="x-none" sz="2400" dirty="0"/>
              <a:t>declarative set-oriented primitives</a:t>
            </a:r>
          </a:p>
          <a:p>
            <a:pPr lvl="1"/>
            <a:r>
              <a:rPr lang="en-US" altLang="x-none" sz="2400" dirty="0"/>
              <a:t>1970</a:t>
            </a:r>
            <a:r>
              <a:rPr lang="ja-JP" altLang="en-US" sz="2400" dirty="0"/>
              <a:t>’</a:t>
            </a:r>
            <a:r>
              <a:rPr lang="en-US" altLang="ja-JP" sz="2400" dirty="0"/>
              <a:t>s</a:t>
            </a:r>
          </a:p>
          <a:p>
            <a:pPr lvl="3"/>
            <a:endParaRPr lang="en-US" altLang="x-none" sz="1800" dirty="0"/>
          </a:p>
          <a:p>
            <a:r>
              <a:rPr lang="en-US" altLang="x-none" sz="2800" dirty="0"/>
              <a:t>Parallel relational database systems</a:t>
            </a:r>
          </a:p>
          <a:p>
            <a:pPr lvl="1"/>
            <a:r>
              <a:rPr lang="en-US" altLang="x-none" sz="2400" dirty="0"/>
              <a:t>on commodity hardware</a:t>
            </a:r>
          </a:p>
          <a:p>
            <a:pPr lvl="1"/>
            <a:r>
              <a:rPr lang="en-US" altLang="x-none" sz="2400" dirty="0"/>
              <a:t>1980</a:t>
            </a:r>
            <a:r>
              <a:rPr lang="ja-JP" altLang="en-US" sz="2400" dirty="0"/>
              <a:t>’</a:t>
            </a:r>
            <a:r>
              <a:rPr lang="en-US" altLang="ja-JP" sz="2400" dirty="0"/>
              <a:t>s</a:t>
            </a:r>
          </a:p>
          <a:p>
            <a:pPr lvl="3"/>
            <a:endParaRPr lang="en-US" altLang="x-none" sz="1800" dirty="0"/>
          </a:p>
          <a:p>
            <a:r>
              <a:rPr lang="en-US" altLang="x-none" sz="2800" dirty="0" smtClean="0"/>
              <a:t>Big Data: </a:t>
            </a:r>
            <a:r>
              <a:rPr lang="en-US" altLang="x-none" sz="2800" dirty="0"/>
              <a:t>MapReduce, </a:t>
            </a:r>
            <a:r>
              <a:rPr lang="en-US" altLang="x-none" sz="2800" dirty="0" smtClean="0"/>
              <a:t>Spark, etc.</a:t>
            </a:r>
            <a:endParaRPr lang="en-US" altLang="x-none" sz="2800" dirty="0"/>
          </a:p>
          <a:p>
            <a:pPr lvl="1"/>
            <a:r>
              <a:rPr lang="en-US" altLang="x-none" sz="2400" dirty="0" smtClean="0"/>
              <a:t>scaling </a:t>
            </a:r>
            <a:r>
              <a:rPr lang="en-US" altLang="x-none" sz="2400" dirty="0" smtClean="0"/>
              <a:t>to thousands of </a:t>
            </a:r>
            <a:r>
              <a:rPr lang="en-US" altLang="x-none" sz="2400" dirty="0" smtClean="0"/>
              <a:t>machines and beyond</a:t>
            </a:r>
          </a:p>
          <a:p>
            <a:pPr lvl="1"/>
            <a:r>
              <a:rPr lang="en-US" altLang="x-none" sz="2400" dirty="0" smtClean="0"/>
              <a:t>2005-2015</a:t>
            </a:r>
          </a:p>
        </p:txBody>
      </p:sp>
    </p:spTree>
    <p:extLst>
      <p:ext uri="{BB962C8B-B14F-4D97-AF65-F5344CB8AC3E}">
        <p14:creationId xmlns:p14="http://schemas.microsoft.com/office/powerpoint/2010/main" val="1654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Intra-query</a:t>
            </a:r>
            <a:endParaRPr lang="en-US" altLang="x-none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x-none" dirty="0" smtClean="0">
                <a:solidFill>
                  <a:srgbClr val="C00000"/>
                </a:solidFill>
              </a:rPr>
              <a:t>Inter</a:t>
            </a:r>
            <a:r>
              <a:rPr lang="en-US" altLang="x-none" dirty="0" smtClean="0"/>
              <a:t>-operator</a:t>
            </a:r>
            <a:endParaRPr lang="en-US" altLang="x-none" dirty="0"/>
          </a:p>
        </p:txBody>
      </p:sp>
      <p:grpSp>
        <p:nvGrpSpPr>
          <p:cNvPr id="61" name="Group 60"/>
          <p:cNvGrpSpPr/>
          <p:nvPr/>
        </p:nvGrpSpPr>
        <p:grpSpPr>
          <a:xfrm>
            <a:off x="1904735" y="3625285"/>
            <a:ext cx="1676400" cy="2217967"/>
            <a:chOff x="1447800" y="3497033"/>
            <a:chExt cx="1082759" cy="184782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447801" y="4165401"/>
              <a:ext cx="1082758" cy="511084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g(f(x</a:t>
              </a:r>
              <a:r>
                <a:rPr lang="en-US" altLang="x-none" sz="1400" i="1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447800" y="3497033"/>
              <a:ext cx="1080075" cy="511084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i="1" dirty="0" smtClean="0"/>
                <a:t>h(g(f(x</a:t>
              </a:r>
              <a:r>
                <a:rPr lang="en-US" altLang="x-none" sz="1600" i="1" baseline="-25000" dirty="0" smtClean="0"/>
                <a:t>1</a:t>
              </a:r>
              <a:r>
                <a:rPr lang="en-US" altLang="x-none" sz="1600" i="1" dirty="0" smtClean="0"/>
                <a:t>)))</a:t>
              </a:r>
              <a:endParaRPr lang="x-none" altLang="x-none" sz="1600" i="1" dirty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47801" y="4833769"/>
              <a:ext cx="1080076" cy="511084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f(x</a:t>
              </a:r>
              <a:r>
                <a:rPr lang="en-US" altLang="x-none" sz="1600" i="1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0"/>
              <a:endCxn id="5" idx="4"/>
            </p:cNvCxnSpPr>
            <p:nvPr/>
          </p:nvCxnSpPr>
          <p:spPr bwMode="auto">
            <a:xfrm flipV="1">
              <a:off x="1987839" y="4676485"/>
              <a:ext cx="1341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2"/>
            <p:cNvCxnSpPr>
              <a:cxnSpLocks noChangeShapeType="1"/>
              <a:stCxn id="5" idx="0"/>
              <a:endCxn id="6" idx="4"/>
            </p:cNvCxnSpPr>
            <p:nvPr/>
          </p:nvCxnSpPr>
          <p:spPr bwMode="auto">
            <a:xfrm flipH="1" flipV="1">
              <a:off x="1987838" y="4008117"/>
              <a:ext cx="1342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" name="Straight Arrow Connector 13"/>
          <p:cNvCxnSpPr>
            <a:cxnSpLocks noChangeShapeType="1"/>
            <a:stCxn id="6" idx="0"/>
          </p:cNvCxnSpPr>
          <p:nvPr/>
        </p:nvCxnSpPr>
        <p:spPr bwMode="auto">
          <a:xfrm flipV="1">
            <a:off x="2740857" y="3404853"/>
            <a:ext cx="1" cy="22043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1459259" y="6184173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r>
              <a:rPr lang="en-US" sz="2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9704" name="Group 29703"/>
          <p:cNvGrpSpPr/>
          <p:nvPr/>
        </p:nvGrpSpPr>
        <p:grpSpPr>
          <a:xfrm>
            <a:off x="91319" y="2721343"/>
            <a:ext cx="1549251" cy="2750096"/>
            <a:chOff x="423703" y="3320910"/>
            <a:chExt cx="1469589" cy="205740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423703" y="3320910"/>
              <a:ext cx="1469589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grpSp>
          <p:nvGrpSpPr>
            <p:cNvPr id="29701" name="Group 29700"/>
            <p:cNvGrpSpPr/>
            <p:nvPr/>
          </p:nvGrpSpPr>
          <p:grpSpPr>
            <a:xfrm>
              <a:off x="546591" y="3337746"/>
              <a:ext cx="1207873" cy="1756905"/>
              <a:chOff x="1219200" y="3429000"/>
              <a:chExt cx="1676400" cy="243839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19200" y="3649432"/>
                <a:ext cx="1676400" cy="2217967"/>
                <a:chOff x="1447800" y="3497033"/>
                <a:chExt cx="1082759" cy="184782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78" name="Oval 3"/>
                <p:cNvSpPr>
                  <a:spLocks noChangeArrowheads="1"/>
                </p:cNvSpPr>
                <p:nvPr/>
              </p:nvSpPr>
              <p:spPr bwMode="auto">
                <a:xfrm>
                  <a:off x="1447801" y="4165401"/>
                  <a:ext cx="1082758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g(f(x</a:t>
                  </a:r>
                  <a:r>
                    <a:rPr lang="en-US" altLang="x-none" sz="1100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Oval 4"/>
                <p:cNvSpPr>
                  <a:spLocks noChangeArrowheads="1"/>
                </p:cNvSpPr>
                <p:nvPr/>
              </p:nvSpPr>
              <p:spPr bwMode="auto">
                <a:xfrm>
                  <a:off x="1447800" y="3497033"/>
                  <a:ext cx="1080075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h(g(f(x</a:t>
                  </a:r>
                  <a:r>
                    <a:rPr lang="en-US" altLang="x-none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)))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0" name="Oval 6"/>
                <p:cNvSpPr>
                  <a:spLocks noChangeArrowheads="1"/>
                </p:cNvSpPr>
                <p:nvPr/>
              </p:nvSpPr>
              <p:spPr bwMode="auto">
                <a:xfrm>
                  <a:off x="1447801" y="4833769"/>
                  <a:ext cx="1080076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f(x</a:t>
                  </a:r>
                  <a:r>
                    <a:rPr lang="en-US" altLang="x-none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3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1" name="Straight Arrow Connector 80"/>
                <p:cNvCxnSpPr>
                  <a:cxnSpLocks noChangeShapeType="1"/>
                  <a:stCxn id="83" idx="0"/>
                  <a:endCxn id="80" idx="4"/>
                </p:cNvCxnSpPr>
                <p:nvPr/>
              </p:nvCxnSpPr>
              <p:spPr bwMode="auto">
                <a:xfrm flipV="1">
                  <a:off x="1987839" y="4676485"/>
                  <a:ext cx="1341" cy="157284"/>
                </a:xfrm>
                <a:prstGeom prst="straightConnector1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xtLst/>
              </p:spPr>
            </p:cxnSp>
            <p:cxnSp>
              <p:nvCxnSpPr>
                <p:cNvPr id="82" name="Straight Arrow Connector 12"/>
                <p:cNvCxnSpPr>
                  <a:cxnSpLocks noChangeShapeType="1"/>
                  <a:stCxn id="80" idx="0"/>
                  <a:endCxn id="81" idx="4"/>
                </p:cNvCxnSpPr>
                <p:nvPr/>
              </p:nvCxnSpPr>
              <p:spPr bwMode="auto">
                <a:xfrm flipH="1" flipV="1">
                  <a:off x="1987838" y="4008117"/>
                  <a:ext cx="1342" cy="157284"/>
                </a:xfrm>
                <a:prstGeom prst="straightConnector1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xtLst/>
              </p:spPr>
            </p:cxnSp>
          </p:grpSp>
          <p:cxnSp>
            <p:nvCxnSpPr>
              <p:cNvPr id="83" name="Straight Arrow Connector 13"/>
              <p:cNvCxnSpPr>
                <a:cxnSpLocks noChangeShapeType="1"/>
                <a:stCxn id="81" idx="0"/>
              </p:cNvCxnSpPr>
              <p:nvPr/>
            </p:nvCxnSpPr>
            <p:spPr bwMode="auto">
              <a:xfrm flipV="1">
                <a:off x="2055322" y="3429000"/>
                <a:ext cx="1" cy="220432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" name="TextBox 22"/>
          <p:cNvSpPr txBox="1"/>
          <p:nvPr/>
        </p:nvSpPr>
        <p:spPr>
          <a:xfrm>
            <a:off x="6176986" y="831489"/>
            <a:ext cx="27572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Legend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running on machine 1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rgbClr val="00B050"/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machine 2</a:t>
            </a:r>
          </a:p>
          <a:p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machine 3</a:t>
            </a:r>
          </a:p>
        </p:txBody>
      </p:sp>
    </p:spTree>
    <p:extLst>
      <p:ext uri="{BB962C8B-B14F-4D97-AF65-F5344CB8AC3E}">
        <p14:creationId xmlns:p14="http://schemas.microsoft.com/office/powerpoint/2010/main" val="13295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2" name="Group 29701"/>
          <p:cNvGrpSpPr/>
          <p:nvPr/>
        </p:nvGrpSpPr>
        <p:grpSpPr>
          <a:xfrm>
            <a:off x="4041911" y="1974489"/>
            <a:ext cx="3603120" cy="1904211"/>
            <a:chOff x="4501621" y="1203725"/>
            <a:chExt cx="4642379" cy="242834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501621" y="1203725"/>
              <a:ext cx="4642379" cy="24283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5299696" y="1936004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100" dirty="0" smtClean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5802729" y="2917782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4586754" y="2917782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 noChangeShapeType="1"/>
            </p:cNvCxnSpPr>
            <p:nvPr/>
          </p:nvCxnSpPr>
          <p:spPr bwMode="auto">
            <a:xfrm flipV="1">
              <a:off x="5000346" y="2334048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005741" y="2334048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484479" y="1922476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100" dirty="0" smtClean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7987512" y="2904254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2">
                      <a:lumMod val="10000"/>
                    </a:schemeClr>
                  </a:solidFill>
                </a:rPr>
                <a:t>Scan U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5" name="Oval 6"/>
            <p:cNvSpPr>
              <a:spLocks noChangeArrowheads="1"/>
            </p:cNvSpPr>
            <p:nvPr/>
          </p:nvSpPr>
          <p:spPr bwMode="auto">
            <a:xfrm>
              <a:off x="6771537" y="2904254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2">
                      <a:lumMod val="10000"/>
                    </a:schemeClr>
                  </a:solidFill>
                </a:rPr>
                <a:t>Scan T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7185129" y="2320520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8190524" y="2320520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6502888" y="1315140"/>
              <a:ext cx="827183" cy="4663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5774290" y="1713183"/>
              <a:ext cx="849737" cy="1916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208933" y="1713183"/>
              <a:ext cx="789397" cy="1916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Intra-query</a:t>
            </a:r>
            <a:endParaRPr lang="en-US" altLang="x-none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x-none" dirty="0" smtClean="0">
                <a:solidFill>
                  <a:srgbClr val="C00000"/>
                </a:solidFill>
              </a:rPr>
              <a:t>Inter</a:t>
            </a:r>
            <a:r>
              <a:rPr lang="en-US" altLang="x-none" dirty="0" smtClean="0"/>
              <a:t>-operator</a:t>
            </a:r>
            <a:endParaRPr lang="en-US" altLang="x-none" dirty="0"/>
          </a:p>
        </p:txBody>
      </p:sp>
      <p:grpSp>
        <p:nvGrpSpPr>
          <p:cNvPr id="61" name="Group 60"/>
          <p:cNvGrpSpPr/>
          <p:nvPr/>
        </p:nvGrpSpPr>
        <p:grpSpPr>
          <a:xfrm>
            <a:off x="1904735" y="3625285"/>
            <a:ext cx="1676400" cy="2217967"/>
            <a:chOff x="1447800" y="3497033"/>
            <a:chExt cx="1082759" cy="184782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447801" y="4165401"/>
              <a:ext cx="1082758" cy="511084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g(f(x</a:t>
              </a:r>
              <a:r>
                <a:rPr lang="en-US" altLang="x-none" sz="1400" i="1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447800" y="3497033"/>
              <a:ext cx="1080075" cy="511084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i="1" dirty="0" smtClean="0"/>
                <a:t>h(g(f(x</a:t>
              </a:r>
              <a:r>
                <a:rPr lang="en-US" altLang="x-none" sz="1600" i="1" baseline="-25000" dirty="0" smtClean="0"/>
                <a:t>1</a:t>
              </a:r>
              <a:r>
                <a:rPr lang="en-US" altLang="x-none" sz="1600" i="1" dirty="0" smtClean="0"/>
                <a:t>)))</a:t>
              </a:r>
              <a:endParaRPr lang="x-none" altLang="x-none" sz="1600" i="1" dirty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47801" y="4833769"/>
              <a:ext cx="1080076" cy="511084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f(x</a:t>
              </a:r>
              <a:r>
                <a:rPr lang="en-US" altLang="x-none" sz="1600" i="1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0"/>
              <a:endCxn id="5" idx="4"/>
            </p:cNvCxnSpPr>
            <p:nvPr/>
          </p:nvCxnSpPr>
          <p:spPr bwMode="auto">
            <a:xfrm flipV="1">
              <a:off x="1987839" y="4676485"/>
              <a:ext cx="1341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2"/>
            <p:cNvCxnSpPr>
              <a:cxnSpLocks noChangeShapeType="1"/>
              <a:stCxn id="5" idx="0"/>
              <a:endCxn id="6" idx="4"/>
            </p:cNvCxnSpPr>
            <p:nvPr/>
          </p:nvCxnSpPr>
          <p:spPr bwMode="auto">
            <a:xfrm flipH="1" flipV="1">
              <a:off x="1987838" y="4008117"/>
              <a:ext cx="1342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" name="Straight Arrow Connector 13"/>
          <p:cNvCxnSpPr>
            <a:cxnSpLocks noChangeShapeType="1"/>
            <a:stCxn id="6" idx="0"/>
          </p:cNvCxnSpPr>
          <p:nvPr/>
        </p:nvCxnSpPr>
        <p:spPr bwMode="auto">
          <a:xfrm flipV="1">
            <a:off x="2740857" y="3404853"/>
            <a:ext cx="1" cy="22043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1459259" y="6184173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r>
              <a:rPr lang="en-US" sz="2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700" name="TextBox 29699"/>
          <p:cNvSpPr txBox="1"/>
          <p:nvPr/>
        </p:nvSpPr>
        <p:spPr>
          <a:xfrm>
            <a:off x="6176986" y="831489"/>
            <a:ext cx="27572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Legend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running on machine 1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rgbClr val="00B050"/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machine 2</a:t>
            </a:r>
          </a:p>
          <a:p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machine 3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1319" y="2721343"/>
            <a:ext cx="1549251" cy="2750096"/>
            <a:chOff x="423703" y="3320910"/>
            <a:chExt cx="1469589" cy="205740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23703" y="3320910"/>
              <a:ext cx="1469589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46591" y="3337746"/>
              <a:ext cx="1207873" cy="1756905"/>
              <a:chOff x="1219200" y="3429000"/>
              <a:chExt cx="1676400" cy="2438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219200" y="3649432"/>
                <a:ext cx="1676400" cy="2217967"/>
                <a:chOff x="1447800" y="3497033"/>
                <a:chExt cx="1082759" cy="184782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67" name="Oval 3"/>
                <p:cNvSpPr>
                  <a:spLocks noChangeArrowheads="1"/>
                </p:cNvSpPr>
                <p:nvPr/>
              </p:nvSpPr>
              <p:spPr bwMode="auto">
                <a:xfrm>
                  <a:off x="1447801" y="4165401"/>
                  <a:ext cx="1082758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g(f(x</a:t>
                  </a:r>
                  <a:r>
                    <a:rPr lang="en-US" altLang="x-none" sz="1100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1447800" y="3497033"/>
                  <a:ext cx="1080075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h(g(f(x</a:t>
                  </a:r>
                  <a:r>
                    <a:rPr lang="en-US" altLang="x-none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)))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9" name="Oval 6"/>
                <p:cNvSpPr>
                  <a:spLocks noChangeArrowheads="1"/>
                </p:cNvSpPr>
                <p:nvPr/>
              </p:nvSpPr>
              <p:spPr bwMode="auto">
                <a:xfrm>
                  <a:off x="1447801" y="4833769"/>
                  <a:ext cx="1080076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f(x</a:t>
                  </a:r>
                  <a:r>
                    <a:rPr lang="en-US" altLang="x-none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3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71" name="Straight Arrow Connector 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87839" y="4676485"/>
                  <a:ext cx="1341" cy="157284"/>
                </a:xfrm>
                <a:prstGeom prst="straightConnector1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xtLst/>
              </p:spPr>
            </p:cxnSp>
            <p:cxnSp>
              <p:nvCxnSpPr>
                <p:cNvPr id="72" name="Straight Arrow Connector 1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987838" y="4008117"/>
                  <a:ext cx="1342" cy="157284"/>
                </a:xfrm>
                <a:prstGeom prst="straightConnector1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xtLst/>
              </p:spPr>
            </p:cxnSp>
          </p:grpSp>
          <p:cxnSp>
            <p:nvCxnSpPr>
              <p:cNvPr id="66" name="Straight Arrow Connector 13"/>
              <p:cNvCxnSpPr>
                <a:cxnSpLocks noChangeShapeType="1"/>
              </p:cNvCxnSpPr>
              <p:nvPr/>
            </p:nvCxnSpPr>
            <p:spPr bwMode="auto">
              <a:xfrm flipV="1">
                <a:off x="2055322" y="3429000"/>
                <a:ext cx="1" cy="220432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5663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2" name="Group 29701"/>
          <p:cNvGrpSpPr/>
          <p:nvPr/>
        </p:nvGrpSpPr>
        <p:grpSpPr>
          <a:xfrm>
            <a:off x="4041911" y="1974489"/>
            <a:ext cx="3603120" cy="1904211"/>
            <a:chOff x="4501621" y="1203725"/>
            <a:chExt cx="4642379" cy="242834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501621" y="1203725"/>
              <a:ext cx="4642379" cy="24283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5299696" y="1936004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100" dirty="0" smtClean="0">
                  <a:solidFill>
                    <a:schemeClr val="bg1">
                      <a:lumMod val="5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5802729" y="2917782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1">
                      <a:lumMod val="50000"/>
                    </a:schemeClr>
                  </a:solidFill>
                </a:rPr>
                <a:t>Scan S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4586754" y="2917782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1">
                      <a:lumMod val="50000"/>
                    </a:schemeClr>
                  </a:solidFill>
                </a:rPr>
                <a:t>Scan R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 noChangeShapeType="1"/>
            </p:cNvCxnSpPr>
            <p:nvPr/>
          </p:nvCxnSpPr>
          <p:spPr bwMode="auto">
            <a:xfrm flipV="1">
              <a:off x="5000346" y="2334048"/>
              <a:ext cx="420488" cy="583734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6005741" y="2334048"/>
              <a:ext cx="210580" cy="583734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484479" y="1922476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100" dirty="0" smtClean="0">
                  <a:solidFill>
                    <a:schemeClr val="bg1">
                      <a:lumMod val="5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7987512" y="2904254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1">
                      <a:lumMod val="50000"/>
                    </a:schemeClr>
                  </a:solidFill>
                </a:rPr>
                <a:t>Scan U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Oval 6"/>
            <p:cNvSpPr>
              <a:spLocks noChangeArrowheads="1"/>
            </p:cNvSpPr>
            <p:nvPr/>
          </p:nvSpPr>
          <p:spPr bwMode="auto">
            <a:xfrm>
              <a:off x="6771537" y="2904254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1">
                      <a:lumMod val="50000"/>
                    </a:schemeClr>
                  </a:solidFill>
                </a:rPr>
                <a:t>Scan T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7185129" y="2320520"/>
              <a:ext cx="420488" cy="583734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8190524" y="2320520"/>
              <a:ext cx="210580" cy="583734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6502888" y="1315140"/>
              <a:ext cx="827183" cy="46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>
                  <a:solidFill>
                    <a:schemeClr val="bg1">
                      <a:lumMod val="50000"/>
                    </a:schemeClr>
                  </a:solidFill>
                </a:rPr>
                <a:t>⨝</a:t>
              </a:r>
              <a:endParaRPr lang="x-none" altLang="x-non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5774290" y="1713183"/>
              <a:ext cx="849737" cy="191658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208933" y="1713183"/>
              <a:ext cx="789397" cy="191658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Intra-query</a:t>
            </a:r>
            <a:endParaRPr lang="en-US" altLang="x-none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x-none" dirty="0" smtClean="0">
                <a:solidFill>
                  <a:srgbClr val="C00000"/>
                </a:solidFill>
              </a:rPr>
              <a:t>Inter</a:t>
            </a:r>
            <a:r>
              <a:rPr lang="en-US" altLang="x-none" dirty="0" smtClean="0"/>
              <a:t>-operator</a:t>
            </a:r>
            <a:endParaRPr lang="en-US" altLang="x-none" dirty="0"/>
          </a:p>
        </p:txBody>
      </p:sp>
      <p:grpSp>
        <p:nvGrpSpPr>
          <p:cNvPr id="61" name="Group 60"/>
          <p:cNvGrpSpPr/>
          <p:nvPr/>
        </p:nvGrpSpPr>
        <p:grpSpPr>
          <a:xfrm>
            <a:off x="1904735" y="3625285"/>
            <a:ext cx="1676400" cy="2217967"/>
            <a:chOff x="1447800" y="3497033"/>
            <a:chExt cx="1082759" cy="184782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447801" y="4165401"/>
              <a:ext cx="1082758" cy="511084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g(f(x</a:t>
              </a:r>
              <a:r>
                <a:rPr lang="en-US" altLang="x-none" sz="1400" i="1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447800" y="3497033"/>
              <a:ext cx="1080075" cy="511084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i="1" dirty="0" smtClean="0"/>
                <a:t>h(g(f(x</a:t>
              </a:r>
              <a:r>
                <a:rPr lang="en-US" altLang="x-none" sz="1600" i="1" baseline="-25000" dirty="0" smtClean="0"/>
                <a:t>1</a:t>
              </a:r>
              <a:r>
                <a:rPr lang="en-US" altLang="x-none" sz="1600" i="1" dirty="0" smtClean="0"/>
                <a:t>)))</a:t>
              </a:r>
              <a:endParaRPr lang="x-none" altLang="x-none" sz="1600" i="1" dirty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47801" y="4833769"/>
              <a:ext cx="1080076" cy="511084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f(x</a:t>
              </a:r>
              <a:r>
                <a:rPr lang="en-US" altLang="x-none" sz="1600" i="1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0"/>
              <a:endCxn id="5" idx="4"/>
            </p:cNvCxnSpPr>
            <p:nvPr/>
          </p:nvCxnSpPr>
          <p:spPr bwMode="auto">
            <a:xfrm flipV="1">
              <a:off x="1987839" y="4676485"/>
              <a:ext cx="1341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2"/>
            <p:cNvCxnSpPr>
              <a:cxnSpLocks noChangeShapeType="1"/>
              <a:stCxn id="5" idx="0"/>
              <a:endCxn id="6" idx="4"/>
            </p:cNvCxnSpPr>
            <p:nvPr/>
          </p:nvCxnSpPr>
          <p:spPr bwMode="auto">
            <a:xfrm flipH="1" flipV="1">
              <a:off x="1987838" y="4008117"/>
              <a:ext cx="1342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" name="Straight Arrow Connector 13"/>
          <p:cNvCxnSpPr>
            <a:cxnSpLocks noChangeShapeType="1"/>
            <a:stCxn id="6" idx="0"/>
          </p:cNvCxnSpPr>
          <p:nvPr/>
        </p:nvCxnSpPr>
        <p:spPr bwMode="auto">
          <a:xfrm flipV="1">
            <a:off x="2740857" y="3404853"/>
            <a:ext cx="1" cy="22043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4644424" y="3752575"/>
            <a:ext cx="4267199" cy="2248458"/>
            <a:chOff x="304800" y="3683048"/>
            <a:chExt cx="5749717" cy="3061210"/>
          </a:xfrm>
        </p:grpSpPr>
        <p:grpSp>
          <p:nvGrpSpPr>
            <p:cNvPr id="33" name="Group 32"/>
            <p:cNvGrpSpPr/>
            <p:nvPr/>
          </p:nvGrpSpPr>
          <p:grpSpPr>
            <a:xfrm>
              <a:off x="304800" y="4485909"/>
              <a:ext cx="2752996" cy="2258349"/>
              <a:chOff x="489988" y="3798875"/>
              <a:chExt cx="2752996" cy="225834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89988" y="4704741"/>
                <a:ext cx="2752996" cy="1352483"/>
                <a:chOff x="2423766" y="4467337"/>
                <a:chExt cx="2752996" cy="1352483"/>
              </a:xfrm>
            </p:grpSpPr>
            <p:sp>
              <p:nvSpPr>
                <p:cNvPr id="13" name="Oval 3"/>
                <p:cNvSpPr>
                  <a:spLocks noChangeArrowheads="1"/>
                </p:cNvSpPr>
                <p:nvPr/>
              </p:nvSpPr>
              <p:spPr bwMode="auto">
                <a:xfrm>
                  <a:off x="3306695" y="4467337"/>
                  <a:ext cx="1114564" cy="634904"/>
                </a:xfrm>
                <a:prstGeom prst="ellipse">
                  <a:avLst/>
                </a:prstGeom>
                <a:solidFill>
                  <a:srgbClr val="3366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800" dirty="0" smtClean="0">
                      <a:solidFill>
                        <a:schemeClr val="bg1"/>
                      </a:solidFill>
                    </a:rPr>
                    <a:t>⨝</a:t>
                  </a:r>
                  <a:endParaRPr lang="x-none" altLang="x-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Oval 4"/>
                <p:cNvSpPr>
                  <a:spLocks noChangeArrowheads="1"/>
                </p:cNvSpPr>
                <p:nvPr/>
              </p:nvSpPr>
              <p:spPr bwMode="auto">
                <a:xfrm>
                  <a:off x="4062198" y="5184916"/>
                  <a:ext cx="1114564" cy="634904"/>
                </a:xfrm>
                <a:prstGeom prst="ellipse">
                  <a:avLst/>
                </a:prstGeom>
                <a:solidFill>
                  <a:srgbClr val="3366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dirty="0" smtClean="0">
                      <a:solidFill>
                        <a:schemeClr val="bg1"/>
                      </a:solidFill>
                    </a:rPr>
                    <a:t>Scan S</a:t>
                  </a:r>
                  <a:endParaRPr lang="x-none" altLang="x-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Oval 6"/>
                <p:cNvSpPr>
                  <a:spLocks noChangeArrowheads="1"/>
                </p:cNvSpPr>
                <p:nvPr/>
              </p:nvSpPr>
              <p:spPr bwMode="auto">
                <a:xfrm>
                  <a:off x="2423766" y="5184916"/>
                  <a:ext cx="1114564" cy="634904"/>
                </a:xfrm>
                <a:prstGeom prst="ellipse">
                  <a:avLst/>
                </a:prstGeom>
                <a:solidFill>
                  <a:srgbClr val="3366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dirty="0" smtClean="0">
                      <a:solidFill>
                        <a:schemeClr val="bg1"/>
                      </a:solidFill>
                    </a:rPr>
                    <a:t>Scan R</a:t>
                  </a:r>
                  <a:endParaRPr lang="x-none" altLang="x-none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>
                  <a:cxnSpLocks noChangeShapeType="1"/>
                  <a:stCxn id="16" idx="0"/>
                  <a:endCxn id="13" idx="3"/>
                </p:cNvCxnSpPr>
                <p:nvPr/>
              </p:nvCxnSpPr>
              <p:spPr bwMode="auto">
                <a:xfrm flipV="1">
                  <a:off x="2981048" y="5009261"/>
                  <a:ext cx="488871" cy="17565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Straight Arrow Connector 12"/>
                <p:cNvCxnSpPr>
                  <a:cxnSpLocks noChangeShapeType="1"/>
                  <a:stCxn id="14" idx="0"/>
                  <a:endCxn id="13" idx="5"/>
                </p:cNvCxnSpPr>
                <p:nvPr/>
              </p:nvCxnSpPr>
              <p:spPr bwMode="auto">
                <a:xfrm flipH="1" flipV="1">
                  <a:off x="4258035" y="5009261"/>
                  <a:ext cx="361445" cy="17565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1390415" y="3798875"/>
                <a:ext cx="1114564" cy="63490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1400" dirty="0" smtClean="0">
                    <a:solidFill>
                      <a:schemeClr val="bg1"/>
                    </a:solidFill>
                  </a:rPr>
                  <a:t>mat</a:t>
                </a:r>
                <a:endParaRPr lang="x-none" altLang="x-none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Straight Arrow Connector 12"/>
              <p:cNvCxnSpPr>
                <a:cxnSpLocks noChangeShapeType="1"/>
                <a:stCxn id="13" idx="0"/>
                <a:endCxn id="31" idx="4"/>
              </p:cNvCxnSpPr>
              <p:nvPr/>
            </p:nvCxnSpPr>
            <p:spPr bwMode="auto">
              <a:xfrm flipV="1">
                <a:off x="1930199" y="4433779"/>
                <a:ext cx="17498" cy="2709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3301521" y="4485909"/>
              <a:ext cx="2752996" cy="2258349"/>
              <a:chOff x="489988" y="3798875"/>
              <a:chExt cx="2752996" cy="225834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89988" y="4704741"/>
                <a:ext cx="2752996" cy="1352483"/>
                <a:chOff x="2423766" y="4467337"/>
                <a:chExt cx="2752996" cy="1352483"/>
              </a:xfrm>
            </p:grpSpPr>
            <p:sp>
              <p:nvSpPr>
                <p:cNvPr id="40" name="Oval 3"/>
                <p:cNvSpPr>
                  <a:spLocks noChangeArrowheads="1"/>
                </p:cNvSpPr>
                <p:nvPr/>
              </p:nvSpPr>
              <p:spPr bwMode="auto">
                <a:xfrm>
                  <a:off x="3306695" y="4467337"/>
                  <a:ext cx="1114564" cy="634904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2000" dirty="0">
                      <a:solidFill>
                        <a:schemeClr val="bg1"/>
                      </a:solidFill>
                    </a:rPr>
                    <a:t>⨝</a:t>
                  </a:r>
                  <a:endParaRPr lang="x-none" altLang="x-none" dirty="0"/>
                </a:p>
              </p:txBody>
            </p:sp>
            <p:sp>
              <p:nvSpPr>
                <p:cNvPr id="41" name="Oval 4"/>
                <p:cNvSpPr>
                  <a:spLocks noChangeArrowheads="1"/>
                </p:cNvSpPr>
                <p:nvPr/>
              </p:nvSpPr>
              <p:spPr bwMode="auto">
                <a:xfrm>
                  <a:off x="4062198" y="5184916"/>
                  <a:ext cx="1114564" cy="634904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dirty="0" smtClean="0">
                      <a:solidFill>
                        <a:schemeClr val="bg1"/>
                      </a:solidFill>
                    </a:rPr>
                    <a:t>Scan U</a:t>
                  </a:r>
                  <a:endParaRPr lang="x-none" altLang="x-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Oval 6"/>
                <p:cNvSpPr>
                  <a:spLocks noChangeArrowheads="1"/>
                </p:cNvSpPr>
                <p:nvPr/>
              </p:nvSpPr>
              <p:spPr bwMode="auto">
                <a:xfrm>
                  <a:off x="2423766" y="5184916"/>
                  <a:ext cx="1114564" cy="634904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dirty="0" smtClean="0">
                      <a:solidFill>
                        <a:schemeClr val="bg1"/>
                      </a:solidFill>
                    </a:rPr>
                    <a:t>Scan T</a:t>
                  </a:r>
                  <a:endParaRPr lang="x-none" altLang="x-none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3" name="Straight Arrow Connector 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1048" y="5009261"/>
                  <a:ext cx="488871" cy="17565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Straight Arrow Connector 1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258035" y="5009261"/>
                  <a:ext cx="361445" cy="17565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390415" y="3798875"/>
                <a:ext cx="1114564" cy="63490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1400" dirty="0" smtClean="0">
                    <a:solidFill>
                      <a:schemeClr val="bg1"/>
                    </a:solidFill>
                  </a:rPr>
                  <a:t>mat</a:t>
                </a:r>
                <a:endParaRPr lang="x-none" altLang="x-none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Straight Arrow Connector 12"/>
              <p:cNvCxnSpPr>
                <a:cxnSpLocks noChangeShapeType="1"/>
              </p:cNvCxnSpPr>
              <p:nvPr/>
            </p:nvCxnSpPr>
            <p:spPr bwMode="auto">
              <a:xfrm flipV="1">
                <a:off x="1930199" y="4433779"/>
                <a:ext cx="17498" cy="270962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2744239" y="3683048"/>
              <a:ext cx="1114564" cy="63490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2000" dirty="0">
                  <a:solidFill>
                    <a:schemeClr val="bg1"/>
                  </a:solidFill>
                </a:rPr>
                <a:t>⨝</a:t>
              </a:r>
              <a:endParaRPr lang="x-none" altLang="x-none" dirty="0"/>
            </a:p>
          </p:txBody>
        </p:sp>
        <p:cxnSp>
          <p:nvCxnSpPr>
            <p:cNvPr id="46" name="Straight Arrow Connector 12"/>
            <p:cNvCxnSpPr>
              <a:cxnSpLocks noChangeShapeType="1"/>
              <a:stCxn id="31" idx="0"/>
              <a:endCxn id="45" idx="3"/>
            </p:cNvCxnSpPr>
            <p:nvPr/>
          </p:nvCxnSpPr>
          <p:spPr bwMode="auto">
            <a:xfrm flipV="1">
              <a:off x="1762509" y="4224972"/>
              <a:ext cx="1144954" cy="26093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12"/>
            <p:cNvCxnSpPr>
              <a:cxnSpLocks noChangeShapeType="1"/>
              <a:stCxn id="38" idx="0"/>
              <a:endCxn id="45" idx="5"/>
            </p:cNvCxnSpPr>
            <p:nvPr/>
          </p:nvCxnSpPr>
          <p:spPr bwMode="auto">
            <a:xfrm flipH="1" flipV="1">
              <a:off x="3695579" y="4224972"/>
              <a:ext cx="1063651" cy="26093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5274748" y="6195452"/>
            <a:ext cx="344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Bushy</a:t>
            </a:r>
            <a:r>
              <a:rPr lang="en-US" sz="2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(Tree) Parallelism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59259" y="6184173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Pipeline Parallelism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700" name="TextBox 29699"/>
          <p:cNvSpPr txBox="1"/>
          <p:nvPr/>
        </p:nvSpPr>
        <p:spPr>
          <a:xfrm>
            <a:off x="6176986" y="831489"/>
            <a:ext cx="27572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Legend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running on machine 1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rgbClr val="00B050"/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machine 2</a:t>
            </a:r>
          </a:p>
          <a:p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machine 3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1319" y="2721343"/>
            <a:ext cx="1549251" cy="2750096"/>
            <a:chOff x="423703" y="3320910"/>
            <a:chExt cx="1469589" cy="205740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23703" y="3320910"/>
              <a:ext cx="1469589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46591" y="3337746"/>
              <a:ext cx="1207873" cy="1756905"/>
              <a:chOff x="1219200" y="3429000"/>
              <a:chExt cx="1676400" cy="2438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219200" y="3649432"/>
                <a:ext cx="1676400" cy="2217967"/>
                <a:chOff x="1447800" y="3497033"/>
                <a:chExt cx="1082759" cy="1847820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67" name="Oval 3"/>
                <p:cNvSpPr>
                  <a:spLocks noChangeArrowheads="1"/>
                </p:cNvSpPr>
                <p:nvPr/>
              </p:nvSpPr>
              <p:spPr bwMode="auto">
                <a:xfrm>
                  <a:off x="1447801" y="4165401"/>
                  <a:ext cx="1082758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g(f(x</a:t>
                  </a:r>
                  <a:r>
                    <a:rPr lang="en-US" altLang="x-none" sz="1100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1447800" y="3497033"/>
                  <a:ext cx="1080075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h(g(f(x</a:t>
                  </a:r>
                  <a:r>
                    <a:rPr lang="en-US" altLang="x-none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)))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9" name="Oval 6"/>
                <p:cNvSpPr>
                  <a:spLocks noChangeArrowheads="1"/>
                </p:cNvSpPr>
                <p:nvPr/>
              </p:nvSpPr>
              <p:spPr bwMode="auto">
                <a:xfrm>
                  <a:off x="1447801" y="4833769"/>
                  <a:ext cx="1080076" cy="51108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1pPr>
                  <a:lvl2pPr marL="742950" indent="-28575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2pPr>
                  <a:lvl3pPr marL="11430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3pPr>
                  <a:lvl4pPr marL="16002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4pPr>
                  <a:lvl5pPr marL="2057400" indent="-228600" eaLnBrk="0" hangingPunct="0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  <a:latin typeface="Arial" charset="0"/>
                      <a:ea typeface="Osaka" charset="0"/>
                    </a:defRPr>
                  </a:lvl9pPr>
                </a:lstStyle>
                <a:p>
                  <a:pPr algn="ctr" eaLnBrk="1" hangingPunct="1"/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f(x</a:t>
                  </a:r>
                  <a:r>
                    <a:rPr lang="en-US" altLang="x-none" i="1" baseline="-25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3</a:t>
                  </a:r>
                  <a:r>
                    <a:rPr lang="en-US" altLang="x-none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endParaRPr lang="x-none" altLang="x-none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71" name="Straight Arrow Connector 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87839" y="4676485"/>
                  <a:ext cx="1341" cy="157284"/>
                </a:xfrm>
                <a:prstGeom prst="straightConnector1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xtLst/>
              </p:spPr>
            </p:cxnSp>
            <p:cxnSp>
              <p:nvCxnSpPr>
                <p:cNvPr id="72" name="Straight Arrow Connector 1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987838" y="4008117"/>
                  <a:ext cx="1342" cy="157284"/>
                </a:xfrm>
                <a:prstGeom prst="straightConnector1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xtLst/>
              </p:spPr>
            </p:cxnSp>
          </p:grpSp>
          <p:cxnSp>
            <p:nvCxnSpPr>
              <p:cNvPr id="66" name="Straight Arrow Connector 13"/>
              <p:cNvCxnSpPr>
                <a:cxnSpLocks noChangeShapeType="1"/>
              </p:cNvCxnSpPr>
              <p:nvPr/>
            </p:nvCxnSpPr>
            <p:spPr bwMode="auto">
              <a:xfrm flipV="1">
                <a:off x="2055322" y="3429000"/>
                <a:ext cx="1" cy="220432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7793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Intra-query</a:t>
            </a:r>
            <a:endParaRPr lang="en-US" altLang="x-none" dirty="0"/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x-none" dirty="0" smtClean="0">
                <a:solidFill>
                  <a:srgbClr val="C00000"/>
                </a:solidFill>
              </a:rPr>
              <a:t>Intra</a:t>
            </a:r>
            <a:r>
              <a:rPr lang="en-US" altLang="x-none" dirty="0" smtClean="0"/>
              <a:t>-operator (within a single operator)</a:t>
            </a:r>
            <a:endParaRPr lang="en-US" altLang="x-none" dirty="0"/>
          </a:p>
        </p:txBody>
      </p:sp>
      <p:grpSp>
        <p:nvGrpSpPr>
          <p:cNvPr id="81" name="Group 80"/>
          <p:cNvGrpSpPr/>
          <p:nvPr/>
        </p:nvGrpSpPr>
        <p:grpSpPr>
          <a:xfrm>
            <a:off x="216443" y="3050835"/>
            <a:ext cx="2379543" cy="2057400"/>
            <a:chOff x="0" y="4114800"/>
            <a:chExt cx="2379543" cy="20574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0" y="4114800"/>
              <a:ext cx="2379543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sp>
          <p:nvSpPr>
            <p:cNvPr id="83" name="Oval 3"/>
            <p:cNvSpPr>
              <a:spLocks noChangeArrowheads="1"/>
            </p:cNvSpPr>
            <p:nvPr/>
          </p:nvSpPr>
          <p:spPr bwMode="auto">
            <a:xfrm>
              <a:off x="855171" y="44482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800" dirty="0" smtClean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1358204" y="543007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142229" y="543007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6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555821" y="4846343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1561216" y="4846343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268762" y="4249278"/>
              <a:ext cx="12986" cy="1990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37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cxnSpLocks noChangeShapeType="1"/>
            <a:stCxn id="16" idx="0"/>
            <a:endCxn id="48" idx="3"/>
          </p:cNvCxnSpPr>
          <p:nvPr/>
        </p:nvCxnSpPr>
        <p:spPr bwMode="auto">
          <a:xfrm flipV="1">
            <a:off x="2793135" y="4842818"/>
            <a:ext cx="4843826" cy="57021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cxnSpLocks noChangeShapeType="1"/>
            <a:stCxn id="42" idx="0"/>
            <a:endCxn id="48" idx="3"/>
          </p:cNvCxnSpPr>
          <p:nvPr/>
        </p:nvCxnSpPr>
        <p:spPr bwMode="auto">
          <a:xfrm flipV="1">
            <a:off x="5017176" y="4842818"/>
            <a:ext cx="2619785" cy="570217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8" name="Straight Arrow Connector 57"/>
          <p:cNvCxnSpPr>
            <a:cxnSpLocks noChangeShapeType="1"/>
            <a:stCxn id="16" idx="0"/>
            <a:endCxn id="40" idx="3"/>
          </p:cNvCxnSpPr>
          <p:nvPr/>
        </p:nvCxnSpPr>
        <p:spPr bwMode="auto">
          <a:xfrm flipV="1">
            <a:off x="2793135" y="4829301"/>
            <a:ext cx="2644529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Kinds of Query Parallelism</a:t>
            </a:r>
            <a:endParaRPr lang="en-US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Intra-query</a:t>
            </a:r>
            <a:endParaRPr lang="en-US" altLang="x-none" dirty="0"/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x-none" dirty="0" smtClean="0">
                <a:solidFill>
                  <a:srgbClr val="C00000"/>
                </a:solidFill>
              </a:rPr>
              <a:t>Intra</a:t>
            </a:r>
            <a:r>
              <a:rPr lang="en-US" altLang="x-none" dirty="0" smtClean="0"/>
              <a:t>-operator</a:t>
            </a:r>
            <a:endParaRPr lang="en-US" altLang="x-none" dirty="0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3092485" y="4431257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1"/>
                </a:solidFill>
              </a:rPr>
              <a:t>⨝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595518" y="5413035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379543" y="5413035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cxnSpLocks noChangeShapeType="1"/>
            <a:stCxn id="16" idx="0"/>
            <a:endCxn id="13" idx="3"/>
          </p:cNvCxnSpPr>
          <p:nvPr/>
        </p:nvCxnSpPr>
        <p:spPr bwMode="auto">
          <a:xfrm flipV="1">
            <a:off x="2793135" y="4829301"/>
            <a:ext cx="420488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2"/>
          <p:cNvCxnSpPr>
            <a:cxnSpLocks noChangeShapeType="1"/>
            <a:stCxn id="14" idx="0"/>
            <a:endCxn id="13" idx="5"/>
          </p:cNvCxnSpPr>
          <p:nvPr/>
        </p:nvCxnSpPr>
        <p:spPr bwMode="auto">
          <a:xfrm flipH="1" flipV="1">
            <a:off x="3798530" y="4829301"/>
            <a:ext cx="210580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12"/>
          <p:cNvCxnSpPr>
            <a:cxnSpLocks noChangeShapeType="1"/>
            <a:stCxn id="13" idx="0"/>
          </p:cNvCxnSpPr>
          <p:nvPr/>
        </p:nvCxnSpPr>
        <p:spPr bwMode="auto">
          <a:xfrm flipV="1">
            <a:off x="3506076" y="4232236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5316526" y="4431257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>
                <a:solidFill>
                  <a:schemeClr val="bg1"/>
                </a:solidFill>
              </a:rPr>
              <a:t>⨝</a:t>
            </a:r>
            <a:endParaRPr lang="x-none" altLang="x-none" dirty="0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819559" y="5413035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4603584" y="5413035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cxnSpLocks noChangeShapeType="1"/>
            <a:stCxn id="42" idx="0"/>
          </p:cNvCxnSpPr>
          <p:nvPr/>
        </p:nvCxnSpPr>
        <p:spPr bwMode="auto">
          <a:xfrm flipV="1">
            <a:off x="5017176" y="4829301"/>
            <a:ext cx="420488" cy="58373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4" name="Straight Arrow Connector 12"/>
          <p:cNvCxnSpPr>
            <a:cxnSpLocks noChangeShapeType="1"/>
            <a:stCxn id="41" idx="0"/>
          </p:cNvCxnSpPr>
          <p:nvPr/>
        </p:nvCxnSpPr>
        <p:spPr bwMode="auto">
          <a:xfrm flipH="1" flipV="1">
            <a:off x="6022571" y="4829301"/>
            <a:ext cx="210580" cy="58373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39" name="Straight Arrow Connector 12"/>
          <p:cNvCxnSpPr>
            <a:cxnSpLocks noChangeShapeType="1"/>
          </p:cNvCxnSpPr>
          <p:nvPr/>
        </p:nvCxnSpPr>
        <p:spPr bwMode="auto">
          <a:xfrm flipV="1">
            <a:off x="5730117" y="4232236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4174267" y="598024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Partition</a:t>
            </a:r>
            <a:r>
              <a:rPr lang="en-US" sz="2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7515823" y="4444774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>
                <a:solidFill>
                  <a:schemeClr val="bg1"/>
                </a:solidFill>
              </a:rPr>
              <a:t>⨝</a:t>
            </a:r>
            <a:endParaRPr lang="x-none" altLang="x-none" dirty="0"/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8018856" y="5426552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6802881" y="5426552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 noChangeShapeType="1"/>
            <a:stCxn id="51" idx="0"/>
          </p:cNvCxnSpPr>
          <p:nvPr/>
        </p:nvCxnSpPr>
        <p:spPr bwMode="auto">
          <a:xfrm flipV="1">
            <a:off x="7216473" y="4842818"/>
            <a:ext cx="420488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12"/>
          <p:cNvCxnSpPr>
            <a:cxnSpLocks noChangeShapeType="1"/>
            <a:stCxn id="50" idx="0"/>
          </p:cNvCxnSpPr>
          <p:nvPr/>
        </p:nvCxnSpPr>
        <p:spPr bwMode="auto">
          <a:xfrm flipH="1" flipV="1">
            <a:off x="8221868" y="4842818"/>
            <a:ext cx="210580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12"/>
          <p:cNvCxnSpPr>
            <a:cxnSpLocks noChangeShapeType="1"/>
          </p:cNvCxnSpPr>
          <p:nvPr/>
        </p:nvCxnSpPr>
        <p:spPr bwMode="auto">
          <a:xfrm flipV="1">
            <a:off x="7929414" y="4245753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  <a:stCxn id="42" idx="0"/>
            <a:endCxn id="13" idx="3"/>
          </p:cNvCxnSpPr>
          <p:nvPr/>
        </p:nvCxnSpPr>
        <p:spPr bwMode="auto">
          <a:xfrm flipH="1" flipV="1">
            <a:off x="3213623" y="4829301"/>
            <a:ext cx="1803553" cy="58373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64" name="Straight Arrow Connector 63"/>
          <p:cNvCxnSpPr>
            <a:cxnSpLocks noChangeShapeType="1"/>
            <a:endCxn id="13" idx="5"/>
          </p:cNvCxnSpPr>
          <p:nvPr/>
        </p:nvCxnSpPr>
        <p:spPr bwMode="auto">
          <a:xfrm flipH="1" flipV="1">
            <a:off x="3798530" y="4829301"/>
            <a:ext cx="2434622" cy="570218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65" name="Straight Arrow Connector 64"/>
          <p:cNvCxnSpPr>
            <a:cxnSpLocks noChangeShapeType="1"/>
            <a:stCxn id="41" idx="0"/>
            <a:endCxn id="48" idx="3"/>
          </p:cNvCxnSpPr>
          <p:nvPr/>
        </p:nvCxnSpPr>
        <p:spPr bwMode="auto">
          <a:xfrm flipV="1">
            <a:off x="6233151" y="4842818"/>
            <a:ext cx="1403810" cy="570217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71" name="Straight Arrow Connector 70"/>
          <p:cNvCxnSpPr>
            <a:cxnSpLocks noChangeShapeType="1"/>
            <a:stCxn id="51" idx="0"/>
            <a:endCxn id="40" idx="3"/>
          </p:cNvCxnSpPr>
          <p:nvPr/>
        </p:nvCxnSpPr>
        <p:spPr bwMode="auto">
          <a:xfrm flipH="1" flipV="1">
            <a:off x="5437664" y="4829301"/>
            <a:ext cx="1778809" cy="597251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72" name="Straight Arrow Connector 71"/>
          <p:cNvCxnSpPr>
            <a:cxnSpLocks noChangeShapeType="1"/>
            <a:endCxn id="13" idx="3"/>
          </p:cNvCxnSpPr>
          <p:nvPr/>
        </p:nvCxnSpPr>
        <p:spPr bwMode="auto">
          <a:xfrm flipH="1" flipV="1">
            <a:off x="3213623" y="4829301"/>
            <a:ext cx="3999993" cy="597251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77" name="Straight Arrow Connector 76"/>
          <p:cNvCxnSpPr>
            <a:cxnSpLocks noChangeShapeType="1"/>
            <a:endCxn id="40" idx="5"/>
          </p:cNvCxnSpPr>
          <p:nvPr/>
        </p:nvCxnSpPr>
        <p:spPr bwMode="auto">
          <a:xfrm flipH="1" flipV="1">
            <a:off x="6022571" y="4829301"/>
            <a:ext cx="2400288" cy="607850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78" name="Straight Arrow Connector 77"/>
          <p:cNvCxnSpPr>
            <a:cxnSpLocks noChangeShapeType="1"/>
            <a:endCxn id="13" idx="5"/>
          </p:cNvCxnSpPr>
          <p:nvPr/>
        </p:nvCxnSpPr>
        <p:spPr bwMode="auto">
          <a:xfrm flipH="1" flipV="1">
            <a:off x="3798530" y="4829301"/>
            <a:ext cx="4624330" cy="607849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grpSp>
        <p:nvGrpSpPr>
          <p:cNvPr id="81" name="Group 80"/>
          <p:cNvGrpSpPr/>
          <p:nvPr/>
        </p:nvGrpSpPr>
        <p:grpSpPr>
          <a:xfrm>
            <a:off x="216443" y="3050835"/>
            <a:ext cx="2379543" cy="2057400"/>
            <a:chOff x="0" y="4114800"/>
            <a:chExt cx="2379543" cy="20574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0" y="4114800"/>
              <a:ext cx="2379543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sp>
          <p:nvSpPr>
            <p:cNvPr id="83" name="Oval 3"/>
            <p:cNvSpPr>
              <a:spLocks noChangeArrowheads="1"/>
            </p:cNvSpPr>
            <p:nvPr/>
          </p:nvSpPr>
          <p:spPr bwMode="auto">
            <a:xfrm>
              <a:off x="855171" y="44482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800" dirty="0" smtClean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1358204" y="543007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142229" y="543007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6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555821" y="4846343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1561216" y="4846343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268762" y="4249278"/>
              <a:ext cx="12986" cy="1990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1" name="TextBox 90"/>
          <p:cNvSpPr txBox="1"/>
          <p:nvPr/>
        </p:nvSpPr>
        <p:spPr>
          <a:xfrm>
            <a:off x="6176986" y="831489"/>
            <a:ext cx="27572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Legend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running on machine 1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rgbClr val="00B050"/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machine 2</a:t>
            </a:r>
          </a:p>
          <a:p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machine 3</a:t>
            </a:r>
          </a:p>
        </p:txBody>
      </p:sp>
    </p:spTree>
    <p:extLst>
      <p:ext uri="{BB962C8B-B14F-4D97-AF65-F5344CB8AC3E}">
        <p14:creationId xmlns:p14="http://schemas.microsoft.com/office/powerpoint/2010/main" val="13894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Kinds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Inter-Query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Intra-Query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Inter-Operator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Intra-Operator (partitioned)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93" y="1344989"/>
            <a:ext cx="2177345" cy="118526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66704"/>
            <a:ext cx="680974" cy="90113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53" y="3514003"/>
            <a:ext cx="1902937" cy="101640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53759" y="314847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42114" y="314847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bushy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5105400"/>
            <a:ext cx="3908072" cy="10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Match the term and definition: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dirty="0" smtClean="0"/>
              <a:t>Intra-operator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dirty="0" smtClean="0"/>
              <a:t>Inter-operator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Match </a:t>
            </a:r>
            <a:r>
              <a:rPr lang="en-US" sz="2800" dirty="0"/>
              <a:t>the general category with </a:t>
            </a:r>
            <a:r>
              <a:rPr lang="en-US" sz="2800" dirty="0" smtClean="0"/>
              <a:t>the kind </a:t>
            </a:r>
            <a:r>
              <a:rPr lang="en-US" sz="2800" dirty="0"/>
              <a:t>of intra-query </a:t>
            </a:r>
            <a:r>
              <a:rPr lang="en-US" sz="2800" dirty="0" smtClean="0"/>
              <a:t>parallelism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dirty="0"/>
              <a:t>Intra-operator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400" dirty="0"/>
              <a:t>Inter-operator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0" y="19812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Within an operator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a typeface="Helvetica Neue" charset="0"/>
                <a:cs typeface="Helvetica Neue" charset="0"/>
              </a:rPr>
              <a:t>Across operators</a:t>
            </a:r>
            <a:endParaRPr lang="en-US" sz="2400" dirty="0">
              <a:solidFill>
                <a:schemeClr val="bg2">
                  <a:lumMod val="10000"/>
                </a:schemeClr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5900" y="4082534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Partition parallel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Bushy parallel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Pipeline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parallel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Intra-Operator Parallelism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Scans and 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ChangeArrowheads="1"/>
          </p:cNvSpPr>
          <p:nvPr/>
        </p:nvSpPr>
        <p:spPr bwMode="auto">
          <a:xfrm>
            <a:off x="3152775" y="6226175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Partitioning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88913" y="949325"/>
            <a:ext cx="8955087" cy="155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57650" algn="ctr"/>
                <a:tab pos="7486650" algn="ctr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lnSpc>
                <a:spcPct val="87000"/>
              </a:lnSpc>
            </a:pPr>
            <a:endParaRPr lang="en-US" altLang="x-none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eaLnBrk="1" hangingPunct="1">
              <a:lnSpc>
                <a:spcPct val="87000"/>
              </a:lnSpc>
            </a:pPr>
            <a:r>
              <a:rPr lang="en-US" altLang="x-none" sz="2800" dirty="0" smtClean="0">
                <a:latin typeface="Helvetica Neue" charset="0"/>
                <a:ea typeface="Helvetica Neue" charset="0"/>
                <a:cs typeface="Helvetica Neue" charset="0"/>
              </a:rPr>
              <a:t>How to partition a table across disks/machines</a:t>
            </a:r>
            <a:br>
              <a:rPr lang="en-US" altLang="x-none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altLang="x-none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eaLnBrk="1" hangingPunct="1">
              <a:lnSpc>
                <a:spcPct val="87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Range                      Hash     </a:t>
            </a:r>
            <a:r>
              <a:rPr lang="en-US" altLang="x-none" sz="2800" b="1" dirty="0">
                <a:latin typeface="Helvetica Neue" charset="0"/>
                <a:ea typeface="Helvetica Neue" charset="0"/>
                <a:cs typeface="Helvetica Neue" charset="0"/>
              </a:rPr>
              <a:t>                   </a:t>
            </a:r>
            <a:r>
              <a:rPr lang="en-US" altLang="x-none" sz="28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Round Robin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460375" y="5791200"/>
            <a:ext cx="708245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 dirty="0">
                <a:latin typeface="Helvetica Neue" charset="0"/>
                <a:ea typeface="Helvetica Neue" charset="0"/>
                <a:cs typeface="Helvetica Neue" charset="0"/>
              </a:rPr>
              <a:t>Shared nothing </a:t>
            </a:r>
            <a:r>
              <a:rPr lang="en-US" altLang="x-none" sz="2000" dirty="0" smtClean="0">
                <a:latin typeface="Helvetica Neue" charset="0"/>
                <a:ea typeface="Helvetica Neue" charset="0"/>
                <a:cs typeface="Helvetica Neue" charset="0"/>
              </a:rPr>
              <a:t>particularly benefits </a:t>
            </a:r>
            <a:r>
              <a:rPr lang="en-US" altLang="x-none" sz="2000" dirty="0">
                <a:latin typeface="Helvetica Neue" charset="0"/>
                <a:ea typeface="Helvetica Neue" charset="0"/>
                <a:cs typeface="Helvetica Neue" charset="0"/>
              </a:rPr>
              <a:t>from "good" partitioning</a:t>
            </a:r>
          </a:p>
        </p:txBody>
      </p:sp>
      <p:sp>
        <p:nvSpPr>
          <p:cNvPr id="30725" name="Rectangle 6" descr="50%"/>
          <p:cNvSpPr>
            <a:spLocks noChangeArrowheads="1"/>
          </p:cNvSpPr>
          <p:nvPr/>
        </p:nvSpPr>
        <p:spPr bwMode="auto">
          <a:xfrm>
            <a:off x="188913" y="4125913"/>
            <a:ext cx="2600325" cy="347662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223838" y="3465513"/>
            <a:ext cx="376237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295275" y="2673350"/>
            <a:ext cx="315913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234950" y="2759075"/>
            <a:ext cx="317500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29" name="Freeform 10"/>
          <p:cNvSpPr>
            <a:spLocks/>
          </p:cNvSpPr>
          <p:nvPr/>
        </p:nvSpPr>
        <p:spPr bwMode="auto">
          <a:xfrm>
            <a:off x="217488" y="2667000"/>
            <a:ext cx="377825" cy="592138"/>
          </a:xfrm>
          <a:custGeom>
            <a:avLst/>
            <a:gdLst>
              <a:gd name="T0" fmla="*/ 0 w 238"/>
              <a:gd name="T1" fmla="*/ 2147483647 h 373"/>
              <a:gd name="T2" fmla="*/ 2147483647 w 238"/>
              <a:gd name="T3" fmla="*/ 0 h 373"/>
              <a:gd name="T4" fmla="*/ 2147483647 w 238"/>
              <a:gd name="T5" fmla="*/ 0 h 373"/>
              <a:gd name="T6" fmla="*/ 2147483647 w 238"/>
              <a:gd name="T7" fmla="*/ 2147483647 h 373"/>
              <a:gd name="T8" fmla="*/ 2147483647 w 238"/>
              <a:gd name="T9" fmla="*/ 2147483647 h 373"/>
              <a:gd name="T10" fmla="*/ 2147483647 w 238"/>
              <a:gd name="T11" fmla="*/ 2147483647 h 373"/>
              <a:gd name="T12" fmla="*/ 2147483647 w 238"/>
              <a:gd name="T13" fmla="*/ 2147483647 h 373"/>
              <a:gd name="T14" fmla="*/ 2147483647 w 238"/>
              <a:gd name="T15" fmla="*/ 2147483647 h 373"/>
              <a:gd name="T16" fmla="*/ 0 w 238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"/>
              <a:gd name="T28" fmla="*/ 0 h 373"/>
              <a:gd name="T29" fmla="*/ 238 w 238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" h="373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6"/>
                </a:lnTo>
                <a:lnTo>
                  <a:pt x="208" y="372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571500" y="2667000"/>
            <a:ext cx="46038" cy="8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223838" y="3435350"/>
            <a:ext cx="376237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732" name="Group 17"/>
          <p:cNvGrpSpPr>
            <a:grpSpLocks/>
          </p:cNvGrpSpPr>
          <p:nvPr/>
        </p:nvGrpSpPr>
        <p:grpSpPr bwMode="auto">
          <a:xfrm>
            <a:off x="220663" y="3675063"/>
            <a:ext cx="385762" cy="60325"/>
            <a:chOff x="139" y="2189"/>
            <a:chExt cx="243" cy="38"/>
          </a:xfrm>
        </p:grpSpPr>
        <p:sp>
          <p:nvSpPr>
            <p:cNvPr id="31086" name="Arc 13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7" name="Arc 14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8" name="Arc 15"/>
            <p:cNvSpPr>
              <a:spLocks/>
            </p:cNvSpPr>
            <p:nvPr/>
          </p:nvSpPr>
          <p:spPr bwMode="auto">
            <a:xfrm>
              <a:off x="139" y="2192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9" name="Arc 16"/>
            <p:cNvSpPr>
              <a:spLocks/>
            </p:cNvSpPr>
            <p:nvPr/>
          </p:nvSpPr>
          <p:spPr bwMode="auto">
            <a:xfrm>
              <a:off x="139" y="2192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33" name="Line 18"/>
          <p:cNvSpPr>
            <a:spLocks noChangeShapeType="1"/>
          </p:cNvSpPr>
          <p:nvPr/>
        </p:nvSpPr>
        <p:spPr bwMode="auto">
          <a:xfrm>
            <a:off x="217488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34" name="Line 19"/>
          <p:cNvSpPr>
            <a:spLocks noChangeShapeType="1"/>
          </p:cNvSpPr>
          <p:nvPr/>
        </p:nvSpPr>
        <p:spPr bwMode="auto">
          <a:xfrm>
            <a:off x="606425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35" name="Rectangle 20"/>
          <p:cNvSpPr>
            <a:spLocks noChangeArrowheads="1"/>
          </p:cNvSpPr>
          <p:nvPr/>
        </p:nvSpPr>
        <p:spPr bwMode="auto">
          <a:xfrm>
            <a:off x="754063" y="3465513"/>
            <a:ext cx="387350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36" name="Rectangle 21"/>
          <p:cNvSpPr>
            <a:spLocks noChangeArrowheads="1"/>
          </p:cNvSpPr>
          <p:nvPr/>
        </p:nvSpPr>
        <p:spPr bwMode="auto">
          <a:xfrm>
            <a:off x="823913" y="2673350"/>
            <a:ext cx="328612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37" name="Rectangle 22"/>
          <p:cNvSpPr>
            <a:spLocks noChangeArrowheads="1"/>
          </p:cNvSpPr>
          <p:nvPr/>
        </p:nvSpPr>
        <p:spPr bwMode="auto">
          <a:xfrm>
            <a:off x="777875" y="2759075"/>
            <a:ext cx="315913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38" name="Freeform 23"/>
          <p:cNvSpPr>
            <a:spLocks/>
          </p:cNvSpPr>
          <p:nvPr/>
        </p:nvSpPr>
        <p:spPr bwMode="auto">
          <a:xfrm>
            <a:off x="758825" y="2667000"/>
            <a:ext cx="390525" cy="592138"/>
          </a:xfrm>
          <a:custGeom>
            <a:avLst/>
            <a:gdLst>
              <a:gd name="T0" fmla="*/ 0 w 246"/>
              <a:gd name="T1" fmla="*/ 2147483647 h 373"/>
              <a:gd name="T2" fmla="*/ 2147483647 w 246"/>
              <a:gd name="T3" fmla="*/ 0 h 373"/>
              <a:gd name="T4" fmla="*/ 2147483647 w 246"/>
              <a:gd name="T5" fmla="*/ 0 h 373"/>
              <a:gd name="T6" fmla="*/ 2147483647 w 246"/>
              <a:gd name="T7" fmla="*/ 2147483647 h 373"/>
              <a:gd name="T8" fmla="*/ 2147483647 w 246"/>
              <a:gd name="T9" fmla="*/ 2147483647 h 373"/>
              <a:gd name="T10" fmla="*/ 2147483647 w 246"/>
              <a:gd name="T11" fmla="*/ 2147483647 h 373"/>
              <a:gd name="T12" fmla="*/ 2147483647 w 246"/>
              <a:gd name="T13" fmla="*/ 2147483647 h 373"/>
              <a:gd name="T14" fmla="*/ 2147483647 w 246"/>
              <a:gd name="T15" fmla="*/ 2147483647 h 373"/>
              <a:gd name="T16" fmla="*/ 0 w 246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0" y="372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39" name="Line 24"/>
          <p:cNvSpPr>
            <a:spLocks noChangeShapeType="1"/>
          </p:cNvSpPr>
          <p:nvPr/>
        </p:nvSpPr>
        <p:spPr bwMode="auto">
          <a:xfrm flipH="1">
            <a:off x="1100138" y="2667000"/>
            <a:ext cx="58737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40" name="Oval 25"/>
          <p:cNvSpPr>
            <a:spLocks noChangeArrowheads="1"/>
          </p:cNvSpPr>
          <p:nvPr/>
        </p:nvSpPr>
        <p:spPr bwMode="auto">
          <a:xfrm>
            <a:off x="754063" y="3435350"/>
            <a:ext cx="387350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741" name="Group 30"/>
          <p:cNvGrpSpPr>
            <a:grpSpLocks/>
          </p:cNvGrpSpPr>
          <p:nvPr/>
        </p:nvGrpSpPr>
        <p:grpSpPr bwMode="auto">
          <a:xfrm>
            <a:off x="750888" y="3675063"/>
            <a:ext cx="384175" cy="60325"/>
            <a:chOff x="473" y="2189"/>
            <a:chExt cx="242" cy="38"/>
          </a:xfrm>
        </p:grpSpPr>
        <p:sp>
          <p:nvSpPr>
            <p:cNvPr id="31082" name="Arc 26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3" name="Arc 27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4" name="Arc 28"/>
            <p:cNvSpPr>
              <a:spLocks/>
            </p:cNvSpPr>
            <p:nvPr/>
          </p:nvSpPr>
          <p:spPr bwMode="auto">
            <a:xfrm>
              <a:off x="473" y="2192"/>
              <a:ext cx="122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1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5" name="Arc 29"/>
            <p:cNvSpPr>
              <a:spLocks/>
            </p:cNvSpPr>
            <p:nvPr/>
          </p:nvSpPr>
          <p:spPr bwMode="auto">
            <a:xfrm>
              <a:off x="473" y="2192"/>
              <a:ext cx="122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1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42" name="Line 31"/>
          <p:cNvSpPr>
            <a:spLocks noChangeShapeType="1"/>
          </p:cNvSpPr>
          <p:nvPr/>
        </p:nvSpPr>
        <p:spPr bwMode="auto">
          <a:xfrm>
            <a:off x="747713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43" name="Line 32"/>
          <p:cNvSpPr>
            <a:spLocks noChangeShapeType="1"/>
          </p:cNvSpPr>
          <p:nvPr/>
        </p:nvSpPr>
        <p:spPr bwMode="auto">
          <a:xfrm>
            <a:off x="1147763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44" name="Rectangle 33"/>
          <p:cNvSpPr>
            <a:spLocks noChangeArrowheads="1"/>
          </p:cNvSpPr>
          <p:nvPr/>
        </p:nvSpPr>
        <p:spPr bwMode="auto">
          <a:xfrm>
            <a:off x="1306513" y="3465513"/>
            <a:ext cx="376237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45" name="Rectangle 34"/>
          <p:cNvSpPr>
            <a:spLocks noChangeArrowheads="1"/>
          </p:cNvSpPr>
          <p:nvPr/>
        </p:nvSpPr>
        <p:spPr bwMode="auto">
          <a:xfrm>
            <a:off x="1377950" y="2673350"/>
            <a:ext cx="315913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46" name="Rectangle 35"/>
          <p:cNvSpPr>
            <a:spLocks noChangeArrowheads="1"/>
          </p:cNvSpPr>
          <p:nvPr/>
        </p:nvSpPr>
        <p:spPr bwMode="auto">
          <a:xfrm>
            <a:off x="1306513" y="2759075"/>
            <a:ext cx="328612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47" name="Freeform 36"/>
          <p:cNvSpPr>
            <a:spLocks/>
          </p:cNvSpPr>
          <p:nvPr/>
        </p:nvSpPr>
        <p:spPr bwMode="auto">
          <a:xfrm>
            <a:off x="1300163" y="2667000"/>
            <a:ext cx="390525" cy="592138"/>
          </a:xfrm>
          <a:custGeom>
            <a:avLst/>
            <a:gdLst>
              <a:gd name="T0" fmla="*/ 0 w 246"/>
              <a:gd name="T1" fmla="*/ 2147483647 h 373"/>
              <a:gd name="T2" fmla="*/ 2147483647 w 246"/>
              <a:gd name="T3" fmla="*/ 0 h 373"/>
              <a:gd name="T4" fmla="*/ 2147483647 w 246"/>
              <a:gd name="T5" fmla="*/ 0 h 373"/>
              <a:gd name="T6" fmla="*/ 2147483647 w 246"/>
              <a:gd name="T7" fmla="*/ 2147483647 h 373"/>
              <a:gd name="T8" fmla="*/ 2147483647 w 246"/>
              <a:gd name="T9" fmla="*/ 2147483647 h 373"/>
              <a:gd name="T10" fmla="*/ 2147483647 w 246"/>
              <a:gd name="T11" fmla="*/ 2147483647 h 373"/>
              <a:gd name="T12" fmla="*/ 2147483647 w 246"/>
              <a:gd name="T13" fmla="*/ 2147483647 h 373"/>
              <a:gd name="T14" fmla="*/ 2147483647 w 246"/>
              <a:gd name="T15" fmla="*/ 2147483647 h 373"/>
              <a:gd name="T16" fmla="*/ 0 w 246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48" name="Line 37"/>
          <p:cNvSpPr>
            <a:spLocks noChangeShapeType="1"/>
          </p:cNvSpPr>
          <p:nvPr/>
        </p:nvSpPr>
        <p:spPr bwMode="auto">
          <a:xfrm flipH="1">
            <a:off x="1641475" y="2667000"/>
            <a:ext cx="47625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49" name="Oval 38"/>
          <p:cNvSpPr>
            <a:spLocks noChangeArrowheads="1"/>
          </p:cNvSpPr>
          <p:nvPr/>
        </p:nvSpPr>
        <p:spPr bwMode="auto">
          <a:xfrm>
            <a:off x="1306513" y="3435350"/>
            <a:ext cx="376237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750" name="Group 43"/>
          <p:cNvGrpSpPr>
            <a:grpSpLocks/>
          </p:cNvGrpSpPr>
          <p:nvPr/>
        </p:nvGrpSpPr>
        <p:grpSpPr bwMode="auto">
          <a:xfrm>
            <a:off x="1303338" y="3673475"/>
            <a:ext cx="376237" cy="61913"/>
            <a:chOff x="821" y="2188"/>
            <a:chExt cx="237" cy="39"/>
          </a:xfrm>
        </p:grpSpPr>
        <p:sp>
          <p:nvSpPr>
            <p:cNvPr id="31078" name="Arc 39"/>
            <p:cNvSpPr>
              <a:spLocks/>
            </p:cNvSpPr>
            <p:nvPr/>
          </p:nvSpPr>
          <p:spPr bwMode="auto">
            <a:xfrm>
              <a:off x="932" y="2188"/>
              <a:ext cx="126" cy="29"/>
            </a:xfrm>
            <a:custGeom>
              <a:avLst/>
              <a:gdLst>
                <a:gd name="T0" fmla="*/ 0 w 22146"/>
                <a:gd name="T1" fmla="*/ 0 h 22377"/>
                <a:gd name="T2" fmla="*/ 0 w 22146"/>
                <a:gd name="T3" fmla="*/ 0 h 22377"/>
                <a:gd name="T4" fmla="*/ 0 w 22146"/>
                <a:gd name="T5" fmla="*/ 0 h 22377"/>
                <a:gd name="T6" fmla="*/ 0 60000 65536"/>
                <a:gd name="T7" fmla="*/ 0 60000 65536"/>
                <a:gd name="T8" fmla="*/ 0 60000 65536"/>
                <a:gd name="T9" fmla="*/ 0 w 22146"/>
                <a:gd name="T10" fmla="*/ 0 h 22377"/>
                <a:gd name="T11" fmla="*/ 22146 w 22146"/>
                <a:gd name="T12" fmla="*/ 22377 h 22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  <a:lnTo>
                    <a:pt x="546" y="777"/>
                  </a:lnTo>
                  <a:lnTo>
                    <a:pt x="22132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9" name="Arc 40"/>
            <p:cNvSpPr>
              <a:spLocks/>
            </p:cNvSpPr>
            <p:nvPr/>
          </p:nvSpPr>
          <p:spPr bwMode="auto">
            <a:xfrm>
              <a:off x="932" y="2188"/>
              <a:ext cx="126" cy="29"/>
            </a:xfrm>
            <a:custGeom>
              <a:avLst/>
              <a:gdLst>
                <a:gd name="T0" fmla="*/ 0 w 22146"/>
                <a:gd name="T1" fmla="*/ 0 h 22377"/>
                <a:gd name="T2" fmla="*/ 0 w 22146"/>
                <a:gd name="T3" fmla="*/ 0 h 22377"/>
                <a:gd name="T4" fmla="*/ 0 w 22146"/>
                <a:gd name="T5" fmla="*/ 0 h 22377"/>
                <a:gd name="T6" fmla="*/ 0 60000 65536"/>
                <a:gd name="T7" fmla="*/ 0 60000 65536"/>
                <a:gd name="T8" fmla="*/ 0 60000 65536"/>
                <a:gd name="T9" fmla="*/ 0 w 22146"/>
                <a:gd name="T10" fmla="*/ 0 h 22377"/>
                <a:gd name="T11" fmla="*/ 22146 w 22146"/>
                <a:gd name="T12" fmla="*/ 22377 h 22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  <a:lnTo>
                    <a:pt x="546" y="777"/>
                  </a:lnTo>
                  <a:lnTo>
                    <a:pt x="22132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0" name="Arc 41"/>
            <p:cNvSpPr>
              <a:spLocks/>
            </p:cNvSpPr>
            <p:nvPr/>
          </p:nvSpPr>
          <p:spPr bwMode="auto">
            <a:xfrm>
              <a:off x="821" y="2192"/>
              <a:ext cx="119" cy="35"/>
            </a:xfrm>
            <a:custGeom>
              <a:avLst/>
              <a:gdLst>
                <a:gd name="T0" fmla="*/ 0 w 21600"/>
                <a:gd name="T1" fmla="*/ 0 h 23615"/>
                <a:gd name="T2" fmla="*/ 0 w 21600"/>
                <a:gd name="T3" fmla="*/ 0 h 23615"/>
                <a:gd name="T4" fmla="*/ 0 w 21600"/>
                <a:gd name="T5" fmla="*/ 0 h 236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15"/>
                <a:gd name="T11" fmla="*/ 21600 w 21600"/>
                <a:gd name="T12" fmla="*/ 23615 h 23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15" fill="none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15" stroke="0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412" y="236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81" name="Arc 42"/>
            <p:cNvSpPr>
              <a:spLocks/>
            </p:cNvSpPr>
            <p:nvPr/>
          </p:nvSpPr>
          <p:spPr bwMode="auto">
            <a:xfrm>
              <a:off x="821" y="2192"/>
              <a:ext cx="119" cy="35"/>
            </a:xfrm>
            <a:custGeom>
              <a:avLst/>
              <a:gdLst>
                <a:gd name="T0" fmla="*/ 0 w 21600"/>
                <a:gd name="T1" fmla="*/ 0 h 23615"/>
                <a:gd name="T2" fmla="*/ 0 w 21600"/>
                <a:gd name="T3" fmla="*/ 0 h 23615"/>
                <a:gd name="T4" fmla="*/ 0 w 21600"/>
                <a:gd name="T5" fmla="*/ 0 h 236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15"/>
                <a:gd name="T11" fmla="*/ 21600 w 21600"/>
                <a:gd name="T12" fmla="*/ 23615 h 23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15" fill="none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15" stroke="0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412" y="2361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51" name="Line 44"/>
          <p:cNvSpPr>
            <a:spLocks noChangeShapeType="1"/>
          </p:cNvSpPr>
          <p:nvPr/>
        </p:nvSpPr>
        <p:spPr bwMode="auto">
          <a:xfrm>
            <a:off x="1300163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52" name="Line 45"/>
          <p:cNvSpPr>
            <a:spLocks noChangeShapeType="1"/>
          </p:cNvSpPr>
          <p:nvPr/>
        </p:nvSpPr>
        <p:spPr bwMode="auto">
          <a:xfrm>
            <a:off x="1677988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53" name="Rectangle 46"/>
          <p:cNvSpPr>
            <a:spLocks noChangeArrowheads="1"/>
          </p:cNvSpPr>
          <p:nvPr/>
        </p:nvSpPr>
        <p:spPr bwMode="auto">
          <a:xfrm>
            <a:off x="1847850" y="3465513"/>
            <a:ext cx="376238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54" name="Rectangle 47"/>
          <p:cNvSpPr>
            <a:spLocks noChangeArrowheads="1"/>
          </p:cNvSpPr>
          <p:nvPr/>
        </p:nvSpPr>
        <p:spPr bwMode="auto">
          <a:xfrm>
            <a:off x="1906588" y="2673350"/>
            <a:ext cx="317500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55" name="Rectangle 48"/>
          <p:cNvSpPr>
            <a:spLocks noChangeArrowheads="1"/>
          </p:cNvSpPr>
          <p:nvPr/>
        </p:nvSpPr>
        <p:spPr bwMode="auto">
          <a:xfrm>
            <a:off x="1860550" y="2759075"/>
            <a:ext cx="315913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56" name="Freeform 49"/>
          <p:cNvSpPr>
            <a:spLocks/>
          </p:cNvSpPr>
          <p:nvPr/>
        </p:nvSpPr>
        <p:spPr bwMode="auto">
          <a:xfrm>
            <a:off x="1830388" y="2667000"/>
            <a:ext cx="390525" cy="592138"/>
          </a:xfrm>
          <a:custGeom>
            <a:avLst/>
            <a:gdLst>
              <a:gd name="T0" fmla="*/ 0 w 246"/>
              <a:gd name="T1" fmla="*/ 2147483647 h 373"/>
              <a:gd name="T2" fmla="*/ 2147483647 w 246"/>
              <a:gd name="T3" fmla="*/ 0 h 373"/>
              <a:gd name="T4" fmla="*/ 2147483647 w 246"/>
              <a:gd name="T5" fmla="*/ 0 h 373"/>
              <a:gd name="T6" fmla="*/ 2147483647 w 246"/>
              <a:gd name="T7" fmla="*/ 2147483647 h 373"/>
              <a:gd name="T8" fmla="*/ 2147483647 w 246"/>
              <a:gd name="T9" fmla="*/ 2147483647 h 373"/>
              <a:gd name="T10" fmla="*/ 2147483647 w 246"/>
              <a:gd name="T11" fmla="*/ 2147483647 h 373"/>
              <a:gd name="T12" fmla="*/ 2147483647 w 246"/>
              <a:gd name="T13" fmla="*/ 2147483647 h 373"/>
              <a:gd name="T14" fmla="*/ 2147483647 w 246"/>
              <a:gd name="T15" fmla="*/ 2147483647 h 373"/>
              <a:gd name="T16" fmla="*/ 0 w 246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15" y="372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57" name="Line 50"/>
          <p:cNvSpPr>
            <a:spLocks noChangeShapeType="1"/>
          </p:cNvSpPr>
          <p:nvPr/>
        </p:nvSpPr>
        <p:spPr bwMode="auto">
          <a:xfrm flipH="1">
            <a:off x="2171700" y="2667000"/>
            <a:ext cx="58738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58" name="Oval 51"/>
          <p:cNvSpPr>
            <a:spLocks noChangeArrowheads="1"/>
          </p:cNvSpPr>
          <p:nvPr/>
        </p:nvSpPr>
        <p:spPr bwMode="auto">
          <a:xfrm>
            <a:off x="1847850" y="3435350"/>
            <a:ext cx="376238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759" name="Group 56"/>
          <p:cNvGrpSpPr>
            <a:grpSpLocks/>
          </p:cNvGrpSpPr>
          <p:nvPr/>
        </p:nvGrpSpPr>
        <p:grpSpPr bwMode="auto">
          <a:xfrm>
            <a:off x="1844675" y="3675063"/>
            <a:ext cx="385763" cy="60325"/>
            <a:chOff x="1162" y="2189"/>
            <a:chExt cx="243" cy="38"/>
          </a:xfrm>
        </p:grpSpPr>
        <p:sp>
          <p:nvSpPr>
            <p:cNvPr id="31074" name="Arc 52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5" name="Arc 53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6" name="Arc 54"/>
            <p:cNvSpPr>
              <a:spLocks/>
            </p:cNvSpPr>
            <p:nvPr/>
          </p:nvSpPr>
          <p:spPr bwMode="auto">
            <a:xfrm>
              <a:off x="1162" y="2192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7" name="Arc 55"/>
            <p:cNvSpPr>
              <a:spLocks/>
            </p:cNvSpPr>
            <p:nvPr/>
          </p:nvSpPr>
          <p:spPr bwMode="auto">
            <a:xfrm>
              <a:off x="1162" y="2192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60" name="Line 57"/>
          <p:cNvSpPr>
            <a:spLocks noChangeShapeType="1"/>
          </p:cNvSpPr>
          <p:nvPr/>
        </p:nvSpPr>
        <p:spPr bwMode="auto">
          <a:xfrm>
            <a:off x="1841500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61" name="Line 58"/>
          <p:cNvSpPr>
            <a:spLocks noChangeShapeType="1"/>
          </p:cNvSpPr>
          <p:nvPr/>
        </p:nvSpPr>
        <p:spPr bwMode="auto">
          <a:xfrm>
            <a:off x="2230438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62" name="Rectangle 59"/>
          <p:cNvSpPr>
            <a:spLocks noChangeArrowheads="1"/>
          </p:cNvSpPr>
          <p:nvPr/>
        </p:nvSpPr>
        <p:spPr bwMode="auto">
          <a:xfrm>
            <a:off x="2378075" y="3465513"/>
            <a:ext cx="376238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63" name="Rectangle 60"/>
          <p:cNvSpPr>
            <a:spLocks noChangeArrowheads="1"/>
          </p:cNvSpPr>
          <p:nvPr/>
        </p:nvSpPr>
        <p:spPr bwMode="auto">
          <a:xfrm>
            <a:off x="2449513" y="2673350"/>
            <a:ext cx="315912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64" name="Rectangle 61"/>
          <p:cNvSpPr>
            <a:spLocks noChangeArrowheads="1"/>
          </p:cNvSpPr>
          <p:nvPr/>
        </p:nvSpPr>
        <p:spPr bwMode="auto">
          <a:xfrm>
            <a:off x="2389188" y="2759075"/>
            <a:ext cx="317500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65" name="Freeform 62"/>
          <p:cNvSpPr>
            <a:spLocks/>
          </p:cNvSpPr>
          <p:nvPr/>
        </p:nvSpPr>
        <p:spPr bwMode="auto">
          <a:xfrm>
            <a:off x="2371725" y="2667000"/>
            <a:ext cx="390525" cy="592138"/>
          </a:xfrm>
          <a:custGeom>
            <a:avLst/>
            <a:gdLst>
              <a:gd name="T0" fmla="*/ 0 w 246"/>
              <a:gd name="T1" fmla="*/ 2147483647 h 373"/>
              <a:gd name="T2" fmla="*/ 2147483647 w 246"/>
              <a:gd name="T3" fmla="*/ 0 h 373"/>
              <a:gd name="T4" fmla="*/ 2147483647 w 246"/>
              <a:gd name="T5" fmla="*/ 0 h 373"/>
              <a:gd name="T6" fmla="*/ 2147483647 w 246"/>
              <a:gd name="T7" fmla="*/ 2147483647 h 373"/>
              <a:gd name="T8" fmla="*/ 2147483647 w 246"/>
              <a:gd name="T9" fmla="*/ 2147483647 h 373"/>
              <a:gd name="T10" fmla="*/ 2147483647 w 246"/>
              <a:gd name="T11" fmla="*/ 2147483647 h 373"/>
              <a:gd name="T12" fmla="*/ 2147483647 w 246"/>
              <a:gd name="T13" fmla="*/ 2147483647 h 373"/>
              <a:gd name="T14" fmla="*/ 2147483647 w 246"/>
              <a:gd name="T15" fmla="*/ 2147483647 h 373"/>
              <a:gd name="T16" fmla="*/ 0 w 246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66" name="Line 63"/>
          <p:cNvSpPr>
            <a:spLocks noChangeShapeType="1"/>
          </p:cNvSpPr>
          <p:nvPr/>
        </p:nvSpPr>
        <p:spPr bwMode="auto">
          <a:xfrm flipH="1">
            <a:off x="2725738" y="2667000"/>
            <a:ext cx="58737" cy="8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67" name="Oval 64"/>
          <p:cNvSpPr>
            <a:spLocks noChangeArrowheads="1"/>
          </p:cNvSpPr>
          <p:nvPr/>
        </p:nvSpPr>
        <p:spPr bwMode="auto">
          <a:xfrm>
            <a:off x="2378075" y="3435350"/>
            <a:ext cx="376238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768" name="Group 69"/>
          <p:cNvGrpSpPr>
            <a:grpSpLocks/>
          </p:cNvGrpSpPr>
          <p:nvPr/>
        </p:nvGrpSpPr>
        <p:grpSpPr bwMode="auto">
          <a:xfrm>
            <a:off x="2374900" y="3675063"/>
            <a:ext cx="385763" cy="60325"/>
            <a:chOff x="1496" y="2189"/>
            <a:chExt cx="243" cy="38"/>
          </a:xfrm>
        </p:grpSpPr>
        <p:sp>
          <p:nvSpPr>
            <p:cNvPr id="31070" name="Arc 65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1" name="Arc 66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2" name="Arc 67"/>
            <p:cNvSpPr>
              <a:spLocks/>
            </p:cNvSpPr>
            <p:nvPr/>
          </p:nvSpPr>
          <p:spPr bwMode="auto">
            <a:xfrm>
              <a:off x="1496" y="2192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73" name="Arc 68"/>
            <p:cNvSpPr>
              <a:spLocks/>
            </p:cNvSpPr>
            <p:nvPr/>
          </p:nvSpPr>
          <p:spPr bwMode="auto">
            <a:xfrm>
              <a:off x="1496" y="2192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69" name="Line 70"/>
          <p:cNvSpPr>
            <a:spLocks noChangeShapeType="1"/>
          </p:cNvSpPr>
          <p:nvPr/>
        </p:nvSpPr>
        <p:spPr bwMode="auto">
          <a:xfrm>
            <a:off x="2371725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0" name="Line 71"/>
          <p:cNvSpPr>
            <a:spLocks noChangeShapeType="1"/>
          </p:cNvSpPr>
          <p:nvPr/>
        </p:nvSpPr>
        <p:spPr bwMode="auto">
          <a:xfrm>
            <a:off x="2760663" y="34591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1" name="Line 72"/>
          <p:cNvSpPr>
            <a:spLocks noChangeShapeType="1"/>
          </p:cNvSpPr>
          <p:nvPr/>
        </p:nvSpPr>
        <p:spPr bwMode="auto">
          <a:xfrm>
            <a:off x="393700" y="3357563"/>
            <a:ext cx="21780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2" name="Line 73"/>
          <p:cNvSpPr>
            <a:spLocks noChangeShapeType="1"/>
          </p:cNvSpPr>
          <p:nvPr/>
        </p:nvSpPr>
        <p:spPr bwMode="auto">
          <a:xfrm>
            <a:off x="406400" y="3243263"/>
            <a:ext cx="0" cy="2159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3" name="Line 74"/>
          <p:cNvSpPr>
            <a:spLocks noChangeShapeType="1"/>
          </p:cNvSpPr>
          <p:nvPr/>
        </p:nvSpPr>
        <p:spPr bwMode="auto">
          <a:xfrm>
            <a:off x="935038" y="32575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4" name="Line 75"/>
          <p:cNvSpPr>
            <a:spLocks noChangeShapeType="1"/>
          </p:cNvSpPr>
          <p:nvPr/>
        </p:nvSpPr>
        <p:spPr bwMode="auto">
          <a:xfrm>
            <a:off x="1477963" y="32575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5" name="Line 76"/>
          <p:cNvSpPr>
            <a:spLocks noChangeShapeType="1"/>
          </p:cNvSpPr>
          <p:nvPr/>
        </p:nvSpPr>
        <p:spPr bwMode="auto">
          <a:xfrm>
            <a:off x="2030413" y="32575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76" name="Line 77"/>
          <p:cNvSpPr>
            <a:spLocks noChangeShapeType="1"/>
          </p:cNvSpPr>
          <p:nvPr/>
        </p:nvSpPr>
        <p:spPr bwMode="auto">
          <a:xfrm>
            <a:off x="2560638" y="32575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grpSp>
        <p:nvGrpSpPr>
          <p:cNvPr id="30777" name="Group 83"/>
          <p:cNvGrpSpPr>
            <a:grpSpLocks/>
          </p:cNvGrpSpPr>
          <p:nvPr/>
        </p:nvGrpSpPr>
        <p:grpSpPr bwMode="auto">
          <a:xfrm>
            <a:off x="247650" y="4184650"/>
            <a:ext cx="2459038" cy="217488"/>
            <a:chOff x="156" y="2510"/>
            <a:chExt cx="1549" cy="137"/>
          </a:xfrm>
        </p:grpSpPr>
        <p:sp>
          <p:nvSpPr>
            <p:cNvPr id="31065" name="Rectangle 78"/>
            <p:cNvSpPr>
              <a:spLocks noChangeArrowheads="1"/>
            </p:cNvSpPr>
            <p:nvPr/>
          </p:nvSpPr>
          <p:spPr bwMode="auto">
            <a:xfrm>
              <a:off x="156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66" name="Rectangle 79"/>
            <p:cNvSpPr>
              <a:spLocks noChangeArrowheads="1"/>
            </p:cNvSpPr>
            <p:nvPr/>
          </p:nvSpPr>
          <p:spPr bwMode="auto">
            <a:xfrm>
              <a:off x="475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67" name="Rectangle 80"/>
            <p:cNvSpPr>
              <a:spLocks noChangeArrowheads="1"/>
            </p:cNvSpPr>
            <p:nvPr/>
          </p:nvSpPr>
          <p:spPr bwMode="auto">
            <a:xfrm>
              <a:off x="801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68" name="Rectangle 81"/>
            <p:cNvSpPr>
              <a:spLocks noChangeArrowheads="1"/>
            </p:cNvSpPr>
            <p:nvPr/>
          </p:nvSpPr>
          <p:spPr bwMode="auto">
            <a:xfrm>
              <a:off x="1120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69" name="Rectangle 82"/>
            <p:cNvSpPr>
              <a:spLocks noChangeArrowheads="1"/>
            </p:cNvSpPr>
            <p:nvPr/>
          </p:nvSpPr>
          <p:spPr bwMode="auto">
            <a:xfrm>
              <a:off x="1439" y="2510"/>
              <a:ext cx="266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78" name="Rectangle 84"/>
          <p:cNvSpPr>
            <a:spLocks noChangeArrowheads="1"/>
          </p:cNvSpPr>
          <p:nvPr/>
        </p:nvSpPr>
        <p:spPr bwMode="auto">
          <a:xfrm>
            <a:off x="161925" y="4130675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A...E</a:t>
            </a:r>
          </a:p>
        </p:txBody>
      </p:sp>
      <p:sp>
        <p:nvSpPr>
          <p:cNvPr id="30779" name="Rectangle 85"/>
          <p:cNvSpPr>
            <a:spLocks noChangeArrowheads="1"/>
          </p:cNvSpPr>
          <p:nvPr/>
        </p:nvSpPr>
        <p:spPr bwMode="auto">
          <a:xfrm>
            <a:off x="685800" y="4117975"/>
            <a:ext cx="54970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F...J</a:t>
            </a:r>
          </a:p>
        </p:txBody>
      </p:sp>
      <p:sp>
        <p:nvSpPr>
          <p:cNvPr id="30780" name="Rectangle 86"/>
          <p:cNvSpPr>
            <a:spLocks noChangeArrowheads="1"/>
          </p:cNvSpPr>
          <p:nvPr/>
        </p:nvSpPr>
        <p:spPr bwMode="auto">
          <a:xfrm>
            <a:off x="1192213" y="4127500"/>
            <a:ext cx="64280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K...N</a:t>
            </a:r>
          </a:p>
        </p:txBody>
      </p:sp>
      <p:sp>
        <p:nvSpPr>
          <p:cNvPr id="30781" name="Rectangle 87"/>
          <p:cNvSpPr>
            <a:spLocks noChangeArrowheads="1"/>
          </p:cNvSpPr>
          <p:nvPr/>
        </p:nvSpPr>
        <p:spPr bwMode="auto">
          <a:xfrm>
            <a:off x="1684338" y="4127500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O...S</a:t>
            </a:r>
          </a:p>
        </p:txBody>
      </p:sp>
      <p:sp>
        <p:nvSpPr>
          <p:cNvPr id="30782" name="Rectangle 88"/>
          <p:cNvSpPr>
            <a:spLocks noChangeArrowheads="1"/>
          </p:cNvSpPr>
          <p:nvPr/>
        </p:nvSpPr>
        <p:spPr bwMode="auto">
          <a:xfrm>
            <a:off x="2190750" y="4127500"/>
            <a:ext cx="57836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T...Z</a:t>
            </a:r>
          </a:p>
        </p:txBody>
      </p:sp>
      <p:sp>
        <p:nvSpPr>
          <p:cNvPr id="30783" name="Freeform 89"/>
          <p:cNvSpPr>
            <a:spLocks/>
          </p:cNvSpPr>
          <p:nvPr/>
        </p:nvSpPr>
        <p:spPr bwMode="auto">
          <a:xfrm>
            <a:off x="1430338" y="3602038"/>
            <a:ext cx="84137" cy="592137"/>
          </a:xfrm>
          <a:custGeom>
            <a:avLst/>
            <a:gdLst>
              <a:gd name="T0" fmla="*/ 2147483647 w 53"/>
              <a:gd name="T1" fmla="*/ 2147483647 h 373"/>
              <a:gd name="T2" fmla="*/ 2147483647 w 53"/>
              <a:gd name="T3" fmla="*/ 2147483647 h 373"/>
              <a:gd name="T4" fmla="*/ 0 w 53"/>
              <a:gd name="T5" fmla="*/ 2147483647 h 373"/>
              <a:gd name="T6" fmla="*/ 2147483647 w 53"/>
              <a:gd name="T7" fmla="*/ 0 h 373"/>
              <a:gd name="T8" fmla="*/ 2147483647 w 53"/>
              <a:gd name="T9" fmla="*/ 2147483647 h 373"/>
              <a:gd name="T10" fmla="*/ 2147483647 w 53"/>
              <a:gd name="T11" fmla="*/ 2147483647 h 373"/>
              <a:gd name="T12" fmla="*/ 2147483647 w 53"/>
              <a:gd name="T13" fmla="*/ 2147483647 h 373"/>
              <a:gd name="T14" fmla="*/ 2147483647 w 53"/>
              <a:gd name="T15" fmla="*/ 2147483647 h 373"/>
              <a:gd name="T16" fmla="*/ 2147483647 w 53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"/>
              <a:gd name="T28" fmla="*/ 0 h 373"/>
              <a:gd name="T29" fmla="*/ 53 w 53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2" y="0"/>
                </a:lnTo>
                <a:lnTo>
                  <a:pt x="52" y="172"/>
                </a:lnTo>
                <a:lnTo>
                  <a:pt x="37" y="172"/>
                </a:lnTo>
                <a:lnTo>
                  <a:pt x="37" y="372"/>
                </a:lnTo>
                <a:lnTo>
                  <a:pt x="22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84" name="Freeform 90"/>
          <p:cNvSpPr>
            <a:spLocks/>
          </p:cNvSpPr>
          <p:nvPr/>
        </p:nvSpPr>
        <p:spPr bwMode="auto">
          <a:xfrm>
            <a:off x="1982788" y="3616325"/>
            <a:ext cx="84137" cy="592138"/>
          </a:xfrm>
          <a:custGeom>
            <a:avLst/>
            <a:gdLst>
              <a:gd name="T0" fmla="*/ 2147483647 w 53"/>
              <a:gd name="T1" fmla="*/ 2147483647 h 373"/>
              <a:gd name="T2" fmla="*/ 2147483647 w 53"/>
              <a:gd name="T3" fmla="*/ 2147483647 h 373"/>
              <a:gd name="T4" fmla="*/ 0 w 53"/>
              <a:gd name="T5" fmla="*/ 2147483647 h 373"/>
              <a:gd name="T6" fmla="*/ 2147483647 w 53"/>
              <a:gd name="T7" fmla="*/ 0 h 373"/>
              <a:gd name="T8" fmla="*/ 2147483647 w 53"/>
              <a:gd name="T9" fmla="*/ 2147483647 h 373"/>
              <a:gd name="T10" fmla="*/ 2147483647 w 53"/>
              <a:gd name="T11" fmla="*/ 2147483647 h 373"/>
              <a:gd name="T12" fmla="*/ 2147483647 w 53"/>
              <a:gd name="T13" fmla="*/ 2147483647 h 373"/>
              <a:gd name="T14" fmla="*/ 2147483647 w 53"/>
              <a:gd name="T15" fmla="*/ 2147483647 h 373"/>
              <a:gd name="T16" fmla="*/ 2147483647 w 53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"/>
              <a:gd name="T28" fmla="*/ 0 h 373"/>
              <a:gd name="T29" fmla="*/ 53 w 53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0" y="172"/>
                </a:lnTo>
                <a:lnTo>
                  <a:pt x="30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85" name="Freeform 91"/>
          <p:cNvSpPr>
            <a:spLocks/>
          </p:cNvSpPr>
          <p:nvPr/>
        </p:nvSpPr>
        <p:spPr bwMode="auto">
          <a:xfrm>
            <a:off x="2513013" y="3616325"/>
            <a:ext cx="95250" cy="606425"/>
          </a:xfrm>
          <a:custGeom>
            <a:avLst/>
            <a:gdLst>
              <a:gd name="T0" fmla="*/ 2147483647 w 60"/>
              <a:gd name="T1" fmla="*/ 2147483647 h 382"/>
              <a:gd name="T2" fmla="*/ 2147483647 w 60"/>
              <a:gd name="T3" fmla="*/ 2147483647 h 382"/>
              <a:gd name="T4" fmla="*/ 0 w 60"/>
              <a:gd name="T5" fmla="*/ 2147483647 h 382"/>
              <a:gd name="T6" fmla="*/ 2147483647 w 60"/>
              <a:gd name="T7" fmla="*/ 0 h 382"/>
              <a:gd name="T8" fmla="*/ 2147483647 w 60"/>
              <a:gd name="T9" fmla="*/ 2147483647 h 382"/>
              <a:gd name="T10" fmla="*/ 2147483647 w 60"/>
              <a:gd name="T11" fmla="*/ 2147483647 h 382"/>
              <a:gd name="T12" fmla="*/ 2147483647 w 60"/>
              <a:gd name="T13" fmla="*/ 2147483647 h 382"/>
              <a:gd name="T14" fmla="*/ 2147483647 w 60"/>
              <a:gd name="T15" fmla="*/ 2147483647 h 3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"/>
              <a:gd name="T25" fmla="*/ 0 h 382"/>
              <a:gd name="T26" fmla="*/ 60 w 60"/>
              <a:gd name="T27" fmla="*/ 382 h 3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" h="382">
                <a:moveTo>
                  <a:pt x="30" y="381"/>
                </a:moveTo>
                <a:lnTo>
                  <a:pt x="30" y="181"/>
                </a:lnTo>
                <a:lnTo>
                  <a:pt x="0" y="181"/>
                </a:lnTo>
                <a:lnTo>
                  <a:pt x="37" y="0"/>
                </a:lnTo>
                <a:lnTo>
                  <a:pt x="59" y="181"/>
                </a:lnTo>
                <a:lnTo>
                  <a:pt x="37" y="181"/>
                </a:lnTo>
                <a:lnTo>
                  <a:pt x="37" y="381"/>
                </a:lnTo>
                <a:lnTo>
                  <a:pt x="30" y="381"/>
                </a:lnTo>
              </a:path>
            </a:pathLst>
          </a:custGeom>
          <a:solidFill>
            <a:srgbClr val="008011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86" name="Freeform 92"/>
          <p:cNvSpPr>
            <a:spLocks/>
          </p:cNvSpPr>
          <p:nvPr/>
        </p:nvSpPr>
        <p:spPr bwMode="auto">
          <a:xfrm>
            <a:off x="889000" y="3602038"/>
            <a:ext cx="95250" cy="592137"/>
          </a:xfrm>
          <a:custGeom>
            <a:avLst/>
            <a:gdLst>
              <a:gd name="T0" fmla="*/ 2147483647 w 60"/>
              <a:gd name="T1" fmla="*/ 2147483647 h 373"/>
              <a:gd name="T2" fmla="*/ 2147483647 w 60"/>
              <a:gd name="T3" fmla="*/ 2147483647 h 373"/>
              <a:gd name="T4" fmla="*/ 0 w 60"/>
              <a:gd name="T5" fmla="*/ 2147483647 h 373"/>
              <a:gd name="T6" fmla="*/ 2147483647 w 60"/>
              <a:gd name="T7" fmla="*/ 0 h 373"/>
              <a:gd name="T8" fmla="*/ 2147483647 w 60"/>
              <a:gd name="T9" fmla="*/ 2147483647 h 373"/>
              <a:gd name="T10" fmla="*/ 2147483647 w 60"/>
              <a:gd name="T11" fmla="*/ 2147483647 h 373"/>
              <a:gd name="T12" fmla="*/ 2147483647 w 60"/>
              <a:gd name="T13" fmla="*/ 2147483647 h 373"/>
              <a:gd name="T14" fmla="*/ 2147483647 w 60"/>
              <a:gd name="T15" fmla="*/ 2147483647 h 3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"/>
              <a:gd name="T25" fmla="*/ 0 h 373"/>
              <a:gd name="T26" fmla="*/ 60 w 60"/>
              <a:gd name="T27" fmla="*/ 373 h 37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" h="373">
                <a:moveTo>
                  <a:pt x="29" y="372"/>
                </a:moveTo>
                <a:lnTo>
                  <a:pt x="29" y="172"/>
                </a:lnTo>
                <a:lnTo>
                  <a:pt x="0" y="172"/>
                </a:lnTo>
                <a:lnTo>
                  <a:pt x="37" y="0"/>
                </a:lnTo>
                <a:lnTo>
                  <a:pt x="59" y="172"/>
                </a:lnTo>
                <a:lnTo>
                  <a:pt x="37" y="172"/>
                </a:lnTo>
                <a:lnTo>
                  <a:pt x="37" y="372"/>
                </a:lnTo>
                <a:lnTo>
                  <a:pt x="29" y="372"/>
                </a:lnTo>
              </a:path>
            </a:pathLst>
          </a:custGeom>
          <a:solidFill>
            <a:srgbClr val="008011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87" name="Freeform 93"/>
          <p:cNvSpPr>
            <a:spLocks/>
          </p:cNvSpPr>
          <p:nvPr/>
        </p:nvSpPr>
        <p:spPr bwMode="auto">
          <a:xfrm>
            <a:off x="369888" y="3616325"/>
            <a:ext cx="84137" cy="592138"/>
          </a:xfrm>
          <a:custGeom>
            <a:avLst/>
            <a:gdLst>
              <a:gd name="T0" fmla="*/ 2147483647 w 53"/>
              <a:gd name="T1" fmla="*/ 2147483647 h 373"/>
              <a:gd name="T2" fmla="*/ 2147483647 w 53"/>
              <a:gd name="T3" fmla="*/ 2147483647 h 373"/>
              <a:gd name="T4" fmla="*/ 0 w 53"/>
              <a:gd name="T5" fmla="*/ 2147483647 h 373"/>
              <a:gd name="T6" fmla="*/ 2147483647 w 53"/>
              <a:gd name="T7" fmla="*/ 0 h 373"/>
              <a:gd name="T8" fmla="*/ 2147483647 w 53"/>
              <a:gd name="T9" fmla="*/ 2147483647 h 373"/>
              <a:gd name="T10" fmla="*/ 2147483647 w 53"/>
              <a:gd name="T11" fmla="*/ 2147483647 h 373"/>
              <a:gd name="T12" fmla="*/ 2147483647 w 53"/>
              <a:gd name="T13" fmla="*/ 2147483647 h 373"/>
              <a:gd name="T14" fmla="*/ 2147483647 w 53"/>
              <a:gd name="T15" fmla="*/ 2147483647 h 373"/>
              <a:gd name="T16" fmla="*/ 2147483647 w 53"/>
              <a:gd name="T17" fmla="*/ 2147483647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"/>
              <a:gd name="T28" fmla="*/ 0 h 373"/>
              <a:gd name="T29" fmla="*/ 53 w 53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8" y="172"/>
                </a:lnTo>
                <a:lnTo>
                  <a:pt x="38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88" name="Rectangle 94" descr="50%"/>
          <p:cNvSpPr>
            <a:spLocks noChangeArrowheads="1"/>
          </p:cNvSpPr>
          <p:nvPr/>
        </p:nvSpPr>
        <p:spPr bwMode="auto">
          <a:xfrm>
            <a:off x="3135313" y="4133850"/>
            <a:ext cx="2601912" cy="349250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89" name="Rectangle 95"/>
          <p:cNvSpPr>
            <a:spLocks noChangeArrowheads="1"/>
          </p:cNvSpPr>
          <p:nvPr/>
        </p:nvSpPr>
        <p:spPr bwMode="auto">
          <a:xfrm>
            <a:off x="3170238" y="3468688"/>
            <a:ext cx="376237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90" name="Rectangle 96"/>
          <p:cNvSpPr>
            <a:spLocks noChangeArrowheads="1"/>
          </p:cNvSpPr>
          <p:nvPr/>
        </p:nvSpPr>
        <p:spPr bwMode="auto">
          <a:xfrm>
            <a:off x="3241675" y="2673350"/>
            <a:ext cx="315913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91" name="Rectangle 97"/>
          <p:cNvSpPr>
            <a:spLocks noChangeArrowheads="1"/>
          </p:cNvSpPr>
          <p:nvPr/>
        </p:nvSpPr>
        <p:spPr bwMode="auto">
          <a:xfrm>
            <a:off x="3182938" y="2760663"/>
            <a:ext cx="315912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92" name="Freeform 98"/>
          <p:cNvSpPr>
            <a:spLocks/>
          </p:cNvSpPr>
          <p:nvPr/>
        </p:nvSpPr>
        <p:spPr bwMode="auto">
          <a:xfrm>
            <a:off x="3163888" y="2667000"/>
            <a:ext cx="379412" cy="595313"/>
          </a:xfrm>
          <a:custGeom>
            <a:avLst/>
            <a:gdLst>
              <a:gd name="T0" fmla="*/ 0 w 239"/>
              <a:gd name="T1" fmla="*/ 2147483647 h 375"/>
              <a:gd name="T2" fmla="*/ 2147483647 w 239"/>
              <a:gd name="T3" fmla="*/ 0 h 375"/>
              <a:gd name="T4" fmla="*/ 2147483647 w 239"/>
              <a:gd name="T5" fmla="*/ 0 h 375"/>
              <a:gd name="T6" fmla="*/ 2147483647 w 239"/>
              <a:gd name="T7" fmla="*/ 2147483647 h 375"/>
              <a:gd name="T8" fmla="*/ 2147483647 w 239"/>
              <a:gd name="T9" fmla="*/ 2147483647 h 375"/>
              <a:gd name="T10" fmla="*/ 2147483647 w 239"/>
              <a:gd name="T11" fmla="*/ 2147483647 h 375"/>
              <a:gd name="T12" fmla="*/ 2147483647 w 239"/>
              <a:gd name="T13" fmla="*/ 2147483647 h 375"/>
              <a:gd name="T14" fmla="*/ 2147483647 w 239"/>
              <a:gd name="T15" fmla="*/ 2147483647 h 375"/>
              <a:gd name="T16" fmla="*/ 0 w 239"/>
              <a:gd name="T17" fmla="*/ 2147483647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"/>
              <a:gd name="T28" fmla="*/ 0 h 375"/>
              <a:gd name="T29" fmla="*/ 239 w 239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" h="375">
                <a:moveTo>
                  <a:pt x="0" y="46"/>
                </a:moveTo>
                <a:lnTo>
                  <a:pt x="37" y="0"/>
                </a:lnTo>
                <a:lnTo>
                  <a:pt x="238" y="0"/>
                </a:lnTo>
                <a:lnTo>
                  <a:pt x="238" y="328"/>
                </a:lnTo>
                <a:lnTo>
                  <a:pt x="208" y="374"/>
                </a:lnTo>
                <a:lnTo>
                  <a:pt x="208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93" name="Line 99"/>
          <p:cNvSpPr>
            <a:spLocks noChangeShapeType="1"/>
          </p:cNvSpPr>
          <p:nvPr/>
        </p:nvSpPr>
        <p:spPr bwMode="auto">
          <a:xfrm flipH="1">
            <a:off x="3517900" y="2668588"/>
            <a:ext cx="46038" cy="84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94" name="Oval 100"/>
          <p:cNvSpPr>
            <a:spLocks noChangeArrowheads="1"/>
          </p:cNvSpPr>
          <p:nvPr/>
        </p:nvSpPr>
        <p:spPr bwMode="auto">
          <a:xfrm>
            <a:off x="3170238" y="3440113"/>
            <a:ext cx="376237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795" name="Group 105"/>
          <p:cNvGrpSpPr>
            <a:grpSpLocks/>
          </p:cNvGrpSpPr>
          <p:nvPr/>
        </p:nvGrpSpPr>
        <p:grpSpPr bwMode="auto">
          <a:xfrm>
            <a:off x="3167063" y="3679825"/>
            <a:ext cx="385762" cy="60325"/>
            <a:chOff x="1995" y="2192"/>
            <a:chExt cx="243" cy="38"/>
          </a:xfrm>
        </p:grpSpPr>
        <p:sp>
          <p:nvSpPr>
            <p:cNvPr id="31061" name="Arc 101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62" name="Arc 102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63" name="Arc 103"/>
            <p:cNvSpPr>
              <a:spLocks/>
            </p:cNvSpPr>
            <p:nvPr/>
          </p:nvSpPr>
          <p:spPr bwMode="auto">
            <a:xfrm>
              <a:off x="1995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64" name="Arc 104"/>
            <p:cNvSpPr>
              <a:spLocks/>
            </p:cNvSpPr>
            <p:nvPr/>
          </p:nvSpPr>
          <p:spPr bwMode="auto">
            <a:xfrm>
              <a:off x="1995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796" name="Line 106"/>
          <p:cNvSpPr>
            <a:spLocks noChangeShapeType="1"/>
          </p:cNvSpPr>
          <p:nvPr/>
        </p:nvSpPr>
        <p:spPr bwMode="auto">
          <a:xfrm>
            <a:off x="3163888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97" name="Line 107"/>
          <p:cNvSpPr>
            <a:spLocks noChangeShapeType="1"/>
          </p:cNvSpPr>
          <p:nvPr/>
        </p:nvSpPr>
        <p:spPr bwMode="auto">
          <a:xfrm>
            <a:off x="3552825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798" name="Rectangle 108"/>
          <p:cNvSpPr>
            <a:spLocks noChangeArrowheads="1"/>
          </p:cNvSpPr>
          <p:nvPr/>
        </p:nvSpPr>
        <p:spPr bwMode="auto">
          <a:xfrm>
            <a:off x="3700463" y="3468688"/>
            <a:ext cx="387350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799" name="Rectangle 109"/>
          <p:cNvSpPr>
            <a:spLocks noChangeArrowheads="1"/>
          </p:cNvSpPr>
          <p:nvPr/>
        </p:nvSpPr>
        <p:spPr bwMode="auto">
          <a:xfrm>
            <a:off x="3771900" y="2673350"/>
            <a:ext cx="328613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00" name="Rectangle 110"/>
          <p:cNvSpPr>
            <a:spLocks noChangeArrowheads="1"/>
          </p:cNvSpPr>
          <p:nvPr/>
        </p:nvSpPr>
        <p:spPr bwMode="auto">
          <a:xfrm>
            <a:off x="3724275" y="2760663"/>
            <a:ext cx="317500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01" name="Freeform 111"/>
          <p:cNvSpPr>
            <a:spLocks/>
          </p:cNvSpPr>
          <p:nvPr/>
        </p:nvSpPr>
        <p:spPr bwMode="auto">
          <a:xfrm>
            <a:off x="3705225" y="2667000"/>
            <a:ext cx="390525" cy="595313"/>
          </a:xfrm>
          <a:custGeom>
            <a:avLst/>
            <a:gdLst>
              <a:gd name="T0" fmla="*/ 0 w 246"/>
              <a:gd name="T1" fmla="*/ 2147483647 h 375"/>
              <a:gd name="T2" fmla="*/ 2147483647 w 246"/>
              <a:gd name="T3" fmla="*/ 0 h 375"/>
              <a:gd name="T4" fmla="*/ 2147483647 w 246"/>
              <a:gd name="T5" fmla="*/ 0 h 375"/>
              <a:gd name="T6" fmla="*/ 2147483647 w 246"/>
              <a:gd name="T7" fmla="*/ 2147483647 h 375"/>
              <a:gd name="T8" fmla="*/ 2147483647 w 246"/>
              <a:gd name="T9" fmla="*/ 2147483647 h 375"/>
              <a:gd name="T10" fmla="*/ 2147483647 w 246"/>
              <a:gd name="T11" fmla="*/ 2147483647 h 375"/>
              <a:gd name="T12" fmla="*/ 2147483647 w 246"/>
              <a:gd name="T13" fmla="*/ 2147483647 h 375"/>
              <a:gd name="T14" fmla="*/ 2147483647 w 246"/>
              <a:gd name="T15" fmla="*/ 2147483647 h 375"/>
              <a:gd name="T16" fmla="*/ 0 w 246"/>
              <a:gd name="T17" fmla="*/ 2147483647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38" y="0"/>
                </a:lnTo>
                <a:lnTo>
                  <a:pt x="245" y="0"/>
                </a:lnTo>
                <a:lnTo>
                  <a:pt x="245" y="328"/>
                </a:lnTo>
                <a:lnTo>
                  <a:pt x="201" y="374"/>
                </a:lnTo>
                <a:lnTo>
                  <a:pt x="201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02" name="Line 112"/>
          <p:cNvSpPr>
            <a:spLocks noChangeShapeType="1"/>
          </p:cNvSpPr>
          <p:nvPr/>
        </p:nvSpPr>
        <p:spPr bwMode="auto">
          <a:xfrm flipH="1">
            <a:off x="4048125" y="2667000"/>
            <a:ext cx="58738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03" name="Oval 113"/>
          <p:cNvSpPr>
            <a:spLocks noChangeArrowheads="1"/>
          </p:cNvSpPr>
          <p:nvPr/>
        </p:nvSpPr>
        <p:spPr bwMode="auto">
          <a:xfrm>
            <a:off x="3700463" y="3440113"/>
            <a:ext cx="387350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04" name="Group 118"/>
          <p:cNvGrpSpPr>
            <a:grpSpLocks/>
          </p:cNvGrpSpPr>
          <p:nvPr/>
        </p:nvGrpSpPr>
        <p:grpSpPr bwMode="auto">
          <a:xfrm>
            <a:off x="3697288" y="3679825"/>
            <a:ext cx="385762" cy="60325"/>
            <a:chOff x="2329" y="2192"/>
            <a:chExt cx="243" cy="38"/>
          </a:xfrm>
        </p:grpSpPr>
        <p:sp>
          <p:nvSpPr>
            <p:cNvPr id="31057" name="Arc 114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8" name="Arc 115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9" name="Arc 116"/>
            <p:cNvSpPr>
              <a:spLocks/>
            </p:cNvSpPr>
            <p:nvPr/>
          </p:nvSpPr>
          <p:spPr bwMode="auto">
            <a:xfrm>
              <a:off x="2329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60" name="Arc 117"/>
            <p:cNvSpPr>
              <a:spLocks/>
            </p:cNvSpPr>
            <p:nvPr/>
          </p:nvSpPr>
          <p:spPr bwMode="auto">
            <a:xfrm>
              <a:off x="2329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05" name="Line 119"/>
          <p:cNvSpPr>
            <a:spLocks noChangeShapeType="1"/>
          </p:cNvSpPr>
          <p:nvPr/>
        </p:nvSpPr>
        <p:spPr bwMode="auto">
          <a:xfrm>
            <a:off x="3694113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06" name="Line 120"/>
          <p:cNvSpPr>
            <a:spLocks noChangeShapeType="1"/>
          </p:cNvSpPr>
          <p:nvPr/>
        </p:nvSpPr>
        <p:spPr bwMode="auto">
          <a:xfrm>
            <a:off x="4094163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07" name="Rectangle 121"/>
          <p:cNvSpPr>
            <a:spLocks noChangeArrowheads="1"/>
          </p:cNvSpPr>
          <p:nvPr/>
        </p:nvSpPr>
        <p:spPr bwMode="auto">
          <a:xfrm>
            <a:off x="4254500" y="3468688"/>
            <a:ext cx="376238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08" name="Rectangle 122"/>
          <p:cNvSpPr>
            <a:spLocks noChangeArrowheads="1"/>
          </p:cNvSpPr>
          <p:nvPr/>
        </p:nvSpPr>
        <p:spPr bwMode="auto">
          <a:xfrm>
            <a:off x="4324350" y="2673350"/>
            <a:ext cx="317500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09" name="Rectangle 123"/>
          <p:cNvSpPr>
            <a:spLocks noChangeArrowheads="1"/>
          </p:cNvSpPr>
          <p:nvPr/>
        </p:nvSpPr>
        <p:spPr bwMode="auto">
          <a:xfrm>
            <a:off x="4254500" y="2760663"/>
            <a:ext cx="328613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10" name="Freeform 124"/>
          <p:cNvSpPr>
            <a:spLocks/>
          </p:cNvSpPr>
          <p:nvPr/>
        </p:nvSpPr>
        <p:spPr bwMode="auto">
          <a:xfrm>
            <a:off x="4248150" y="2667000"/>
            <a:ext cx="390525" cy="595313"/>
          </a:xfrm>
          <a:custGeom>
            <a:avLst/>
            <a:gdLst>
              <a:gd name="T0" fmla="*/ 0 w 246"/>
              <a:gd name="T1" fmla="*/ 2147483647 h 375"/>
              <a:gd name="T2" fmla="*/ 2147483647 w 246"/>
              <a:gd name="T3" fmla="*/ 0 h 375"/>
              <a:gd name="T4" fmla="*/ 2147483647 w 246"/>
              <a:gd name="T5" fmla="*/ 0 h 375"/>
              <a:gd name="T6" fmla="*/ 2147483647 w 246"/>
              <a:gd name="T7" fmla="*/ 2147483647 h 375"/>
              <a:gd name="T8" fmla="*/ 2147483647 w 246"/>
              <a:gd name="T9" fmla="*/ 2147483647 h 375"/>
              <a:gd name="T10" fmla="*/ 2147483647 w 246"/>
              <a:gd name="T11" fmla="*/ 2147483647 h 375"/>
              <a:gd name="T12" fmla="*/ 2147483647 w 246"/>
              <a:gd name="T13" fmla="*/ 2147483647 h 375"/>
              <a:gd name="T14" fmla="*/ 2147483647 w 246"/>
              <a:gd name="T15" fmla="*/ 2147483647 h 375"/>
              <a:gd name="T16" fmla="*/ 0 w 246"/>
              <a:gd name="T17" fmla="*/ 2147483647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29" y="0"/>
                </a:lnTo>
                <a:lnTo>
                  <a:pt x="245" y="0"/>
                </a:lnTo>
                <a:lnTo>
                  <a:pt x="245" y="328"/>
                </a:lnTo>
                <a:lnTo>
                  <a:pt x="207" y="374"/>
                </a:lnTo>
                <a:lnTo>
                  <a:pt x="207" y="46"/>
                </a:lnTo>
                <a:lnTo>
                  <a:pt x="96" y="46"/>
                </a:lnTo>
                <a:lnTo>
                  <a:pt x="44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11" name="Line 125"/>
          <p:cNvSpPr>
            <a:spLocks noChangeShapeType="1"/>
          </p:cNvSpPr>
          <p:nvPr/>
        </p:nvSpPr>
        <p:spPr bwMode="auto">
          <a:xfrm flipH="1">
            <a:off x="4589463" y="2667000"/>
            <a:ext cx="47625" cy="87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12" name="Oval 126"/>
          <p:cNvSpPr>
            <a:spLocks noChangeArrowheads="1"/>
          </p:cNvSpPr>
          <p:nvPr/>
        </p:nvSpPr>
        <p:spPr bwMode="auto">
          <a:xfrm>
            <a:off x="4254500" y="3440113"/>
            <a:ext cx="376238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13" name="Group 131"/>
          <p:cNvGrpSpPr>
            <a:grpSpLocks/>
          </p:cNvGrpSpPr>
          <p:nvPr/>
        </p:nvGrpSpPr>
        <p:grpSpPr bwMode="auto">
          <a:xfrm>
            <a:off x="4251325" y="3678238"/>
            <a:ext cx="374650" cy="61912"/>
            <a:chOff x="2678" y="2191"/>
            <a:chExt cx="236" cy="39"/>
          </a:xfrm>
        </p:grpSpPr>
        <p:sp>
          <p:nvSpPr>
            <p:cNvPr id="31053" name="Arc 127"/>
            <p:cNvSpPr>
              <a:spLocks/>
            </p:cNvSpPr>
            <p:nvPr/>
          </p:nvSpPr>
          <p:spPr bwMode="auto">
            <a:xfrm>
              <a:off x="2788" y="2191"/>
              <a:ext cx="126" cy="29"/>
            </a:xfrm>
            <a:custGeom>
              <a:avLst/>
              <a:gdLst>
                <a:gd name="T0" fmla="*/ 0 w 22146"/>
                <a:gd name="T1" fmla="*/ 0 h 22377"/>
                <a:gd name="T2" fmla="*/ 0 w 22146"/>
                <a:gd name="T3" fmla="*/ 0 h 22377"/>
                <a:gd name="T4" fmla="*/ 0 w 22146"/>
                <a:gd name="T5" fmla="*/ 0 h 22377"/>
                <a:gd name="T6" fmla="*/ 0 60000 65536"/>
                <a:gd name="T7" fmla="*/ 0 60000 65536"/>
                <a:gd name="T8" fmla="*/ 0 60000 65536"/>
                <a:gd name="T9" fmla="*/ 0 w 22146"/>
                <a:gd name="T10" fmla="*/ 0 h 22377"/>
                <a:gd name="T11" fmla="*/ 22146 w 22146"/>
                <a:gd name="T12" fmla="*/ 22377 h 22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  <a:lnTo>
                    <a:pt x="546" y="777"/>
                  </a:lnTo>
                  <a:lnTo>
                    <a:pt x="22132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4" name="Arc 128"/>
            <p:cNvSpPr>
              <a:spLocks/>
            </p:cNvSpPr>
            <p:nvPr/>
          </p:nvSpPr>
          <p:spPr bwMode="auto">
            <a:xfrm>
              <a:off x="2788" y="2191"/>
              <a:ext cx="126" cy="29"/>
            </a:xfrm>
            <a:custGeom>
              <a:avLst/>
              <a:gdLst>
                <a:gd name="T0" fmla="*/ 0 w 22146"/>
                <a:gd name="T1" fmla="*/ 0 h 22377"/>
                <a:gd name="T2" fmla="*/ 0 w 22146"/>
                <a:gd name="T3" fmla="*/ 0 h 22377"/>
                <a:gd name="T4" fmla="*/ 0 w 22146"/>
                <a:gd name="T5" fmla="*/ 0 h 22377"/>
                <a:gd name="T6" fmla="*/ 0 60000 65536"/>
                <a:gd name="T7" fmla="*/ 0 60000 65536"/>
                <a:gd name="T8" fmla="*/ 0 60000 65536"/>
                <a:gd name="T9" fmla="*/ 0 w 22146"/>
                <a:gd name="T10" fmla="*/ 0 h 22377"/>
                <a:gd name="T11" fmla="*/ 22146 w 22146"/>
                <a:gd name="T12" fmla="*/ 22377 h 22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6"/>
                    <a:pt x="181" y="22374"/>
                    <a:pt x="-1" y="22370"/>
                  </a:cubicBezTo>
                  <a:lnTo>
                    <a:pt x="546" y="777"/>
                  </a:lnTo>
                  <a:lnTo>
                    <a:pt x="22132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5" name="Arc 129"/>
            <p:cNvSpPr>
              <a:spLocks/>
            </p:cNvSpPr>
            <p:nvPr/>
          </p:nvSpPr>
          <p:spPr bwMode="auto">
            <a:xfrm>
              <a:off x="2678" y="2195"/>
              <a:ext cx="119" cy="35"/>
            </a:xfrm>
            <a:custGeom>
              <a:avLst/>
              <a:gdLst>
                <a:gd name="T0" fmla="*/ 0 w 21600"/>
                <a:gd name="T1" fmla="*/ 0 h 23613"/>
                <a:gd name="T2" fmla="*/ 0 w 21600"/>
                <a:gd name="T3" fmla="*/ 0 h 23613"/>
                <a:gd name="T4" fmla="*/ 0 w 21600"/>
                <a:gd name="T5" fmla="*/ 0 h 2361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13"/>
                <a:gd name="T11" fmla="*/ 21600 w 21600"/>
                <a:gd name="T12" fmla="*/ 23613 h 23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13" fill="none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13" stroke="0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225" y="23612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6" name="Arc 130"/>
            <p:cNvSpPr>
              <a:spLocks/>
            </p:cNvSpPr>
            <p:nvPr/>
          </p:nvSpPr>
          <p:spPr bwMode="auto">
            <a:xfrm>
              <a:off x="2678" y="2195"/>
              <a:ext cx="119" cy="35"/>
            </a:xfrm>
            <a:custGeom>
              <a:avLst/>
              <a:gdLst>
                <a:gd name="T0" fmla="*/ 0 w 21600"/>
                <a:gd name="T1" fmla="*/ 0 h 23613"/>
                <a:gd name="T2" fmla="*/ 0 w 21600"/>
                <a:gd name="T3" fmla="*/ 0 h 23613"/>
                <a:gd name="T4" fmla="*/ 0 w 21600"/>
                <a:gd name="T5" fmla="*/ 0 h 2361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13"/>
                <a:gd name="T11" fmla="*/ 21600 w 21600"/>
                <a:gd name="T12" fmla="*/ 23613 h 23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13" fill="none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13" stroke="0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225" y="23612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14" name="Line 132"/>
          <p:cNvSpPr>
            <a:spLocks noChangeShapeType="1"/>
          </p:cNvSpPr>
          <p:nvPr/>
        </p:nvSpPr>
        <p:spPr bwMode="auto">
          <a:xfrm>
            <a:off x="4248150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15" name="Line 133"/>
          <p:cNvSpPr>
            <a:spLocks noChangeShapeType="1"/>
          </p:cNvSpPr>
          <p:nvPr/>
        </p:nvSpPr>
        <p:spPr bwMode="auto">
          <a:xfrm>
            <a:off x="4624388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16" name="Rectangle 134"/>
          <p:cNvSpPr>
            <a:spLocks noChangeArrowheads="1"/>
          </p:cNvSpPr>
          <p:nvPr/>
        </p:nvSpPr>
        <p:spPr bwMode="auto">
          <a:xfrm>
            <a:off x="4795838" y="3468688"/>
            <a:ext cx="376237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17" name="Rectangle 135"/>
          <p:cNvSpPr>
            <a:spLocks noChangeArrowheads="1"/>
          </p:cNvSpPr>
          <p:nvPr/>
        </p:nvSpPr>
        <p:spPr bwMode="auto">
          <a:xfrm>
            <a:off x="4854575" y="2673350"/>
            <a:ext cx="317500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18" name="Rectangle 136"/>
          <p:cNvSpPr>
            <a:spLocks noChangeArrowheads="1"/>
          </p:cNvSpPr>
          <p:nvPr/>
        </p:nvSpPr>
        <p:spPr bwMode="auto">
          <a:xfrm>
            <a:off x="4806950" y="2760663"/>
            <a:ext cx="317500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19" name="Freeform 137"/>
          <p:cNvSpPr>
            <a:spLocks/>
          </p:cNvSpPr>
          <p:nvPr/>
        </p:nvSpPr>
        <p:spPr bwMode="auto">
          <a:xfrm>
            <a:off x="4778375" y="2667000"/>
            <a:ext cx="388938" cy="595313"/>
          </a:xfrm>
          <a:custGeom>
            <a:avLst/>
            <a:gdLst>
              <a:gd name="T0" fmla="*/ 0 w 245"/>
              <a:gd name="T1" fmla="*/ 2147483647 h 375"/>
              <a:gd name="T2" fmla="*/ 2147483647 w 245"/>
              <a:gd name="T3" fmla="*/ 0 h 375"/>
              <a:gd name="T4" fmla="*/ 2147483647 w 245"/>
              <a:gd name="T5" fmla="*/ 0 h 375"/>
              <a:gd name="T6" fmla="*/ 2147483647 w 245"/>
              <a:gd name="T7" fmla="*/ 2147483647 h 375"/>
              <a:gd name="T8" fmla="*/ 2147483647 w 245"/>
              <a:gd name="T9" fmla="*/ 2147483647 h 375"/>
              <a:gd name="T10" fmla="*/ 2147483647 w 245"/>
              <a:gd name="T11" fmla="*/ 2147483647 h 375"/>
              <a:gd name="T12" fmla="*/ 2147483647 w 245"/>
              <a:gd name="T13" fmla="*/ 2147483647 h 375"/>
              <a:gd name="T14" fmla="*/ 2147483647 w 245"/>
              <a:gd name="T15" fmla="*/ 2147483647 h 375"/>
              <a:gd name="T16" fmla="*/ 0 w 245"/>
              <a:gd name="T17" fmla="*/ 2147483647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5"/>
              <a:gd name="T28" fmla="*/ 0 h 375"/>
              <a:gd name="T29" fmla="*/ 245 w 245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5" h="375">
                <a:moveTo>
                  <a:pt x="0" y="46"/>
                </a:moveTo>
                <a:lnTo>
                  <a:pt x="37" y="0"/>
                </a:lnTo>
                <a:lnTo>
                  <a:pt x="244" y="0"/>
                </a:lnTo>
                <a:lnTo>
                  <a:pt x="244" y="328"/>
                </a:lnTo>
                <a:lnTo>
                  <a:pt x="215" y="374"/>
                </a:lnTo>
                <a:lnTo>
                  <a:pt x="215" y="46"/>
                </a:lnTo>
                <a:lnTo>
                  <a:pt x="111" y="46"/>
                </a:lnTo>
                <a:lnTo>
                  <a:pt x="59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20" name="Line 138"/>
          <p:cNvSpPr>
            <a:spLocks noChangeShapeType="1"/>
          </p:cNvSpPr>
          <p:nvPr/>
        </p:nvSpPr>
        <p:spPr bwMode="auto">
          <a:xfrm flipH="1">
            <a:off x="5119688" y="2667000"/>
            <a:ext cx="58737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21" name="Oval 139"/>
          <p:cNvSpPr>
            <a:spLocks noChangeArrowheads="1"/>
          </p:cNvSpPr>
          <p:nvPr/>
        </p:nvSpPr>
        <p:spPr bwMode="auto">
          <a:xfrm>
            <a:off x="4795838" y="3440113"/>
            <a:ext cx="376237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22" name="Group 144"/>
          <p:cNvGrpSpPr>
            <a:grpSpLocks/>
          </p:cNvGrpSpPr>
          <p:nvPr/>
        </p:nvGrpSpPr>
        <p:grpSpPr bwMode="auto">
          <a:xfrm>
            <a:off x="4792663" y="3679825"/>
            <a:ext cx="385762" cy="60325"/>
            <a:chOff x="3019" y="2192"/>
            <a:chExt cx="243" cy="38"/>
          </a:xfrm>
        </p:grpSpPr>
        <p:sp>
          <p:nvSpPr>
            <p:cNvPr id="31049" name="Arc 140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0" name="Arc 141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06"/>
                <a:gd name="T11" fmla="*/ 21600 w 21600"/>
                <a:gd name="T12" fmla="*/ 22406 h 22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1" name="Arc 142"/>
            <p:cNvSpPr>
              <a:spLocks/>
            </p:cNvSpPr>
            <p:nvPr/>
          </p:nvSpPr>
          <p:spPr bwMode="auto">
            <a:xfrm>
              <a:off x="3019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52" name="Arc 143"/>
            <p:cNvSpPr>
              <a:spLocks/>
            </p:cNvSpPr>
            <p:nvPr/>
          </p:nvSpPr>
          <p:spPr bwMode="auto">
            <a:xfrm>
              <a:off x="3019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23" name="Line 145"/>
          <p:cNvSpPr>
            <a:spLocks noChangeShapeType="1"/>
          </p:cNvSpPr>
          <p:nvPr/>
        </p:nvSpPr>
        <p:spPr bwMode="auto">
          <a:xfrm>
            <a:off x="4789488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24" name="Line 146"/>
          <p:cNvSpPr>
            <a:spLocks noChangeShapeType="1"/>
          </p:cNvSpPr>
          <p:nvPr/>
        </p:nvSpPr>
        <p:spPr bwMode="auto">
          <a:xfrm>
            <a:off x="5178425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25" name="Rectangle 147"/>
          <p:cNvSpPr>
            <a:spLocks noChangeArrowheads="1"/>
          </p:cNvSpPr>
          <p:nvPr/>
        </p:nvSpPr>
        <p:spPr bwMode="auto">
          <a:xfrm>
            <a:off x="5326063" y="3468688"/>
            <a:ext cx="376237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26" name="Rectangle 148"/>
          <p:cNvSpPr>
            <a:spLocks noChangeArrowheads="1"/>
          </p:cNvSpPr>
          <p:nvPr/>
        </p:nvSpPr>
        <p:spPr bwMode="auto">
          <a:xfrm>
            <a:off x="5395913" y="2673350"/>
            <a:ext cx="317500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27" name="Rectangle 149"/>
          <p:cNvSpPr>
            <a:spLocks noChangeArrowheads="1"/>
          </p:cNvSpPr>
          <p:nvPr/>
        </p:nvSpPr>
        <p:spPr bwMode="auto">
          <a:xfrm>
            <a:off x="5337175" y="2760663"/>
            <a:ext cx="317500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28" name="Freeform 150"/>
          <p:cNvSpPr>
            <a:spLocks/>
          </p:cNvSpPr>
          <p:nvPr/>
        </p:nvSpPr>
        <p:spPr bwMode="auto">
          <a:xfrm>
            <a:off x="5319713" y="2667000"/>
            <a:ext cx="390525" cy="595313"/>
          </a:xfrm>
          <a:custGeom>
            <a:avLst/>
            <a:gdLst>
              <a:gd name="T0" fmla="*/ 0 w 246"/>
              <a:gd name="T1" fmla="*/ 2147483647 h 375"/>
              <a:gd name="T2" fmla="*/ 2147483647 w 246"/>
              <a:gd name="T3" fmla="*/ 0 h 375"/>
              <a:gd name="T4" fmla="*/ 2147483647 w 246"/>
              <a:gd name="T5" fmla="*/ 0 h 375"/>
              <a:gd name="T6" fmla="*/ 2147483647 w 246"/>
              <a:gd name="T7" fmla="*/ 2147483647 h 375"/>
              <a:gd name="T8" fmla="*/ 2147483647 w 246"/>
              <a:gd name="T9" fmla="*/ 2147483647 h 375"/>
              <a:gd name="T10" fmla="*/ 2147483647 w 246"/>
              <a:gd name="T11" fmla="*/ 2147483647 h 375"/>
              <a:gd name="T12" fmla="*/ 2147483647 w 246"/>
              <a:gd name="T13" fmla="*/ 2147483647 h 375"/>
              <a:gd name="T14" fmla="*/ 2147483647 w 246"/>
              <a:gd name="T15" fmla="*/ 2147483647 h 375"/>
              <a:gd name="T16" fmla="*/ 0 w 246"/>
              <a:gd name="T17" fmla="*/ 2147483647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37" y="0"/>
                </a:lnTo>
                <a:lnTo>
                  <a:pt x="245" y="0"/>
                </a:lnTo>
                <a:lnTo>
                  <a:pt x="245" y="328"/>
                </a:lnTo>
                <a:lnTo>
                  <a:pt x="208" y="374"/>
                </a:lnTo>
                <a:lnTo>
                  <a:pt x="208" y="46"/>
                </a:lnTo>
                <a:lnTo>
                  <a:pt x="111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29" name="Line 151"/>
          <p:cNvSpPr>
            <a:spLocks noChangeShapeType="1"/>
          </p:cNvSpPr>
          <p:nvPr/>
        </p:nvSpPr>
        <p:spPr bwMode="auto">
          <a:xfrm flipH="1">
            <a:off x="5672138" y="2667000"/>
            <a:ext cx="60325" cy="87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0" name="Oval 152"/>
          <p:cNvSpPr>
            <a:spLocks noChangeArrowheads="1"/>
          </p:cNvSpPr>
          <p:nvPr/>
        </p:nvSpPr>
        <p:spPr bwMode="auto">
          <a:xfrm>
            <a:off x="5326063" y="3440113"/>
            <a:ext cx="376237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31" name="Group 157"/>
          <p:cNvGrpSpPr>
            <a:grpSpLocks/>
          </p:cNvGrpSpPr>
          <p:nvPr/>
        </p:nvGrpSpPr>
        <p:grpSpPr bwMode="auto">
          <a:xfrm>
            <a:off x="5322888" y="3678238"/>
            <a:ext cx="387350" cy="61912"/>
            <a:chOff x="3353" y="2191"/>
            <a:chExt cx="244" cy="39"/>
          </a:xfrm>
        </p:grpSpPr>
        <p:sp>
          <p:nvSpPr>
            <p:cNvPr id="31045" name="Arc 153"/>
            <p:cNvSpPr>
              <a:spLocks/>
            </p:cNvSpPr>
            <p:nvPr/>
          </p:nvSpPr>
          <p:spPr bwMode="auto">
            <a:xfrm>
              <a:off x="3468" y="2191"/>
              <a:ext cx="129" cy="29"/>
            </a:xfrm>
            <a:custGeom>
              <a:avLst/>
              <a:gdLst>
                <a:gd name="T0" fmla="*/ 0 w 21953"/>
                <a:gd name="T1" fmla="*/ 0 h 22377"/>
                <a:gd name="T2" fmla="*/ 0 w 21953"/>
                <a:gd name="T3" fmla="*/ 0 h 22377"/>
                <a:gd name="T4" fmla="*/ 0 w 21953"/>
                <a:gd name="T5" fmla="*/ 0 h 22377"/>
                <a:gd name="T6" fmla="*/ 0 60000 65536"/>
                <a:gd name="T7" fmla="*/ 0 60000 65536"/>
                <a:gd name="T8" fmla="*/ 0 60000 65536"/>
                <a:gd name="T9" fmla="*/ 0 w 21953"/>
                <a:gd name="T10" fmla="*/ 0 h 22377"/>
                <a:gd name="T11" fmla="*/ 21953 w 21953"/>
                <a:gd name="T12" fmla="*/ 22377 h 22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53" h="22377" fill="none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6"/>
                    <a:pt x="117" y="22376"/>
                    <a:pt x="-1" y="22374"/>
                  </a:cubicBezTo>
                </a:path>
                <a:path w="21953" h="22377" stroke="0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6"/>
                    <a:pt x="117" y="22376"/>
                    <a:pt x="-1" y="22374"/>
                  </a:cubicBezTo>
                  <a:lnTo>
                    <a:pt x="353" y="777"/>
                  </a:lnTo>
                  <a:lnTo>
                    <a:pt x="21939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46" name="Arc 154"/>
            <p:cNvSpPr>
              <a:spLocks/>
            </p:cNvSpPr>
            <p:nvPr/>
          </p:nvSpPr>
          <p:spPr bwMode="auto">
            <a:xfrm>
              <a:off x="3468" y="2191"/>
              <a:ext cx="129" cy="29"/>
            </a:xfrm>
            <a:custGeom>
              <a:avLst/>
              <a:gdLst>
                <a:gd name="T0" fmla="*/ 0 w 21953"/>
                <a:gd name="T1" fmla="*/ 0 h 22377"/>
                <a:gd name="T2" fmla="*/ 0 w 21953"/>
                <a:gd name="T3" fmla="*/ 0 h 22377"/>
                <a:gd name="T4" fmla="*/ 0 w 21953"/>
                <a:gd name="T5" fmla="*/ 0 h 22377"/>
                <a:gd name="T6" fmla="*/ 0 60000 65536"/>
                <a:gd name="T7" fmla="*/ 0 60000 65536"/>
                <a:gd name="T8" fmla="*/ 0 60000 65536"/>
                <a:gd name="T9" fmla="*/ 0 w 21953"/>
                <a:gd name="T10" fmla="*/ 0 h 22377"/>
                <a:gd name="T11" fmla="*/ 21953 w 21953"/>
                <a:gd name="T12" fmla="*/ 22377 h 22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53" h="22377" fill="none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6"/>
                    <a:pt x="117" y="22376"/>
                    <a:pt x="-1" y="22374"/>
                  </a:cubicBezTo>
                </a:path>
                <a:path w="21953" h="22377" stroke="0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6"/>
                    <a:pt x="117" y="22376"/>
                    <a:pt x="-1" y="22374"/>
                  </a:cubicBezTo>
                  <a:lnTo>
                    <a:pt x="353" y="777"/>
                  </a:lnTo>
                  <a:lnTo>
                    <a:pt x="2193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47" name="Arc 155"/>
            <p:cNvSpPr>
              <a:spLocks/>
            </p:cNvSpPr>
            <p:nvPr/>
          </p:nvSpPr>
          <p:spPr bwMode="auto">
            <a:xfrm>
              <a:off x="3353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48" name="Arc 156"/>
            <p:cNvSpPr>
              <a:spLocks/>
            </p:cNvSpPr>
            <p:nvPr/>
          </p:nvSpPr>
          <p:spPr bwMode="auto">
            <a:xfrm>
              <a:off x="3353" y="2195"/>
              <a:ext cx="123" cy="35"/>
            </a:xfrm>
            <a:custGeom>
              <a:avLst/>
              <a:gdLst>
                <a:gd name="T0" fmla="*/ 0 w 21600"/>
                <a:gd name="T1" fmla="*/ 0 h 23609"/>
                <a:gd name="T2" fmla="*/ 0 w 21600"/>
                <a:gd name="T3" fmla="*/ 0 h 23609"/>
                <a:gd name="T4" fmla="*/ 0 w 21600"/>
                <a:gd name="T5" fmla="*/ 0 h 236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09"/>
                <a:gd name="T11" fmla="*/ 21600 w 21600"/>
                <a:gd name="T12" fmla="*/ 23609 h 23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0" y="1342"/>
                    <a:pt x="31" y="670"/>
                    <a:pt x="94" y="0"/>
                  </a:cubicBezTo>
                  <a:lnTo>
                    <a:pt x="21600" y="2016"/>
                  </a:lnTo>
                  <a:lnTo>
                    <a:pt x="21055" y="236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32" name="Line 158"/>
          <p:cNvSpPr>
            <a:spLocks noChangeShapeType="1"/>
          </p:cNvSpPr>
          <p:nvPr/>
        </p:nvSpPr>
        <p:spPr bwMode="auto">
          <a:xfrm>
            <a:off x="5319713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3" name="Line 159"/>
          <p:cNvSpPr>
            <a:spLocks noChangeShapeType="1"/>
          </p:cNvSpPr>
          <p:nvPr/>
        </p:nvSpPr>
        <p:spPr bwMode="auto">
          <a:xfrm>
            <a:off x="5708650" y="3462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4" name="Line 160"/>
          <p:cNvSpPr>
            <a:spLocks noChangeShapeType="1"/>
          </p:cNvSpPr>
          <p:nvPr/>
        </p:nvSpPr>
        <p:spPr bwMode="auto">
          <a:xfrm>
            <a:off x="3340100" y="3360738"/>
            <a:ext cx="2179638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5" name="Line 161"/>
          <p:cNvSpPr>
            <a:spLocks noChangeShapeType="1"/>
          </p:cNvSpPr>
          <p:nvPr/>
        </p:nvSpPr>
        <p:spPr bwMode="auto">
          <a:xfrm>
            <a:off x="3352800" y="3246438"/>
            <a:ext cx="0" cy="2159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6" name="Line 162"/>
          <p:cNvSpPr>
            <a:spLocks noChangeShapeType="1"/>
          </p:cNvSpPr>
          <p:nvPr/>
        </p:nvSpPr>
        <p:spPr bwMode="auto">
          <a:xfrm>
            <a:off x="3883025" y="32607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7" name="Line 163"/>
          <p:cNvSpPr>
            <a:spLocks noChangeShapeType="1"/>
          </p:cNvSpPr>
          <p:nvPr/>
        </p:nvSpPr>
        <p:spPr bwMode="auto">
          <a:xfrm>
            <a:off x="4424363" y="32607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8" name="Line 164"/>
          <p:cNvSpPr>
            <a:spLocks noChangeShapeType="1"/>
          </p:cNvSpPr>
          <p:nvPr/>
        </p:nvSpPr>
        <p:spPr bwMode="auto">
          <a:xfrm>
            <a:off x="4978400" y="32607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39" name="Line 165"/>
          <p:cNvSpPr>
            <a:spLocks noChangeShapeType="1"/>
          </p:cNvSpPr>
          <p:nvPr/>
        </p:nvSpPr>
        <p:spPr bwMode="auto">
          <a:xfrm>
            <a:off x="5508625" y="32607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grpSp>
        <p:nvGrpSpPr>
          <p:cNvPr id="30840" name="Group 171"/>
          <p:cNvGrpSpPr>
            <a:grpSpLocks/>
          </p:cNvGrpSpPr>
          <p:nvPr/>
        </p:nvGrpSpPr>
        <p:grpSpPr bwMode="auto">
          <a:xfrm>
            <a:off x="3194050" y="4192588"/>
            <a:ext cx="2460625" cy="217487"/>
            <a:chOff x="2012" y="2515"/>
            <a:chExt cx="1550" cy="137"/>
          </a:xfrm>
        </p:grpSpPr>
        <p:sp>
          <p:nvSpPr>
            <p:cNvPr id="31040" name="Rectangle 166"/>
            <p:cNvSpPr>
              <a:spLocks noChangeArrowheads="1"/>
            </p:cNvSpPr>
            <p:nvPr/>
          </p:nvSpPr>
          <p:spPr bwMode="auto">
            <a:xfrm>
              <a:off x="2012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41" name="Rectangle 167"/>
            <p:cNvSpPr>
              <a:spLocks noChangeArrowheads="1"/>
            </p:cNvSpPr>
            <p:nvPr/>
          </p:nvSpPr>
          <p:spPr bwMode="auto">
            <a:xfrm>
              <a:off x="2331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42" name="Rectangle 168"/>
            <p:cNvSpPr>
              <a:spLocks noChangeArrowheads="1"/>
            </p:cNvSpPr>
            <p:nvPr/>
          </p:nvSpPr>
          <p:spPr bwMode="auto">
            <a:xfrm>
              <a:off x="2657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43" name="Rectangle 169"/>
            <p:cNvSpPr>
              <a:spLocks noChangeArrowheads="1"/>
            </p:cNvSpPr>
            <p:nvPr/>
          </p:nvSpPr>
          <p:spPr bwMode="auto">
            <a:xfrm>
              <a:off x="2976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044" name="Rectangle 170"/>
            <p:cNvSpPr>
              <a:spLocks noChangeArrowheads="1"/>
            </p:cNvSpPr>
            <p:nvPr/>
          </p:nvSpPr>
          <p:spPr bwMode="auto">
            <a:xfrm>
              <a:off x="3296" y="2515"/>
              <a:ext cx="266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41" name="Rectangle 172"/>
          <p:cNvSpPr>
            <a:spLocks noChangeArrowheads="1"/>
          </p:cNvSpPr>
          <p:nvPr/>
        </p:nvSpPr>
        <p:spPr bwMode="auto">
          <a:xfrm>
            <a:off x="3098800" y="413861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A...E</a:t>
            </a:r>
          </a:p>
        </p:txBody>
      </p:sp>
      <p:sp>
        <p:nvSpPr>
          <p:cNvPr id="30842" name="Rectangle 173"/>
          <p:cNvSpPr>
            <a:spLocks noChangeArrowheads="1"/>
          </p:cNvSpPr>
          <p:nvPr/>
        </p:nvSpPr>
        <p:spPr bwMode="auto">
          <a:xfrm>
            <a:off x="3598863" y="4127500"/>
            <a:ext cx="54970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F...J</a:t>
            </a:r>
          </a:p>
        </p:txBody>
      </p:sp>
      <p:sp>
        <p:nvSpPr>
          <p:cNvPr id="30843" name="Rectangle 174"/>
          <p:cNvSpPr>
            <a:spLocks noChangeArrowheads="1"/>
          </p:cNvSpPr>
          <p:nvPr/>
        </p:nvSpPr>
        <p:spPr bwMode="auto">
          <a:xfrm>
            <a:off x="4130675" y="41275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K...N</a:t>
            </a:r>
          </a:p>
        </p:txBody>
      </p:sp>
      <p:sp>
        <p:nvSpPr>
          <p:cNvPr id="30844" name="Rectangle 175"/>
          <p:cNvSpPr>
            <a:spLocks noChangeArrowheads="1"/>
          </p:cNvSpPr>
          <p:nvPr/>
        </p:nvSpPr>
        <p:spPr bwMode="auto">
          <a:xfrm>
            <a:off x="4622800" y="4127500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O...S</a:t>
            </a:r>
          </a:p>
        </p:txBody>
      </p:sp>
      <p:sp>
        <p:nvSpPr>
          <p:cNvPr id="30845" name="Rectangle 176"/>
          <p:cNvSpPr>
            <a:spLocks noChangeArrowheads="1"/>
          </p:cNvSpPr>
          <p:nvPr/>
        </p:nvSpPr>
        <p:spPr bwMode="auto">
          <a:xfrm>
            <a:off x="5130800" y="4125913"/>
            <a:ext cx="57836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T...Z</a:t>
            </a:r>
          </a:p>
        </p:txBody>
      </p:sp>
      <p:grpSp>
        <p:nvGrpSpPr>
          <p:cNvPr id="30846" name="Group 179"/>
          <p:cNvGrpSpPr>
            <a:grpSpLocks/>
          </p:cNvGrpSpPr>
          <p:nvPr/>
        </p:nvGrpSpPr>
        <p:grpSpPr bwMode="auto">
          <a:xfrm>
            <a:off x="3422650" y="3736975"/>
            <a:ext cx="438150" cy="401638"/>
            <a:chOff x="2156" y="2228"/>
            <a:chExt cx="276" cy="253"/>
          </a:xfrm>
        </p:grpSpPr>
        <p:sp>
          <p:nvSpPr>
            <p:cNvPr id="31038" name="Freeform 177"/>
            <p:cNvSpPr>
              <a:spLocks/>
            </p:cNvSpPr>
            <p:nvPr/>
          </p:nvSpPr>
          <p:spPr bwMode="auto">
            <a:xfrm>
              <a:off x="2312" y="2228"/>
              <a:ext cx="120" cy="120"/>
            </a:xfrm>
            <a:custGeom>
              <a:avLst/>
              <a:gdLst>
                <a:gd name="T0" fmla="*/ 119 w 120"/>
                <a:gd name="T1" fmla="*/ 0 h 120"/>
                <a:gd name="T2" fmla="*/ 37 w 120"/>
                <a:gd name="T3" fmla="*/ 119 h 120"/>
                <a:gd name="T4" fmla="*/ 15 w 120"/>
                <a:gd name="T5" fmla="*/ 91 h 120"/>
                <a:gd name="T6" fmla="*/ 0 w 120"/>
                <a:gd name="T7" fmla="*/ 55 h 120"/>
                <a:gd name="T8" fmla="*/ 119 w 120"/>
                <a:gd name="T9" fmla="*/ 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0"/>
                <a:gd name="T17" fmla="*/ 120 w 12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0">
                  <a:moveTo>
                    <a:pt x="119" y="0"/>
                  </a:moveTo>
                  <a:lnTo>
                    <a:pt x="37" y="119"/>
                  </a:lnTo>
                  <a:lnTo>
                    <a:pt x="15" y="91"/>
                  </a:lnTo>
                  <a:lnTo>
                    <a:pt x="0" y="55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39" name="Line 178"/>
            <p:cNvSpPr>
              <a:spLocks noChangeShapeType="1"/>
            </p:cNvSpPr>
            <p:nvPr/>
          </p:nvSpPr>
          <p:spPr bwMode="auto">
            <a:xfrm flipV="1">
              <a:off x="2156" y="2312"/>
              <a:ext cx="178" cy="16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47" name="Group 182"/>
          <p:cNvGrpSpPr>
            <a:grpSpLocks/>
          </p:cNvGrpSpPr>
          <p:nvPr/>
        </p:nvGrpSpPr>
        <p:grpSpPr bwMode="auto">
          <a:xfrm>
            <a:off x="3527425" y="3722688"/>
            <a:ext cx="1393825" cy="409575"/>
            <a:chOff x="2222" y="2219"/>
            <a:chExt cx="878" cy="258"/>
          </a:xfrm>
        </p:grpSpPr>
        <p:sp>
          <p:nvSpPr>
            <p:cNvPr id="31036" name="Freeform 180"/>
            <p:cNvSpPr>
              <a:spLocks/>
            </p:cNvSpPr>
            <p:nvPr/>
          </p:nvSpPr>
          <p:spPr bwMode="auto">
            <a:xfrm>
              <a:off x="2965" y="2219"/>
              <a:ext cx="135" cy="83"/>
            </a:xfrm>
            <a:custGeom>
              <a:avLst/>
              <a:gdLst>
                <a:gd name="T0" fmla="*/ 134 w 135"/>
                <a:gd name="T1" fmla="*/ 9 h 83"/>
                <a:gd name="T2" fmla="*/ 15 w 135"/>
                <a:gd name="T3" fmla="*/ 82 h 83"/>
                <a:gd name="T4" fmla="*/ 7 w 135"/>
                <a:gd name="T5" fmla="*/ 46 h 83"/>
                <a:gd name="T6" fmla="*/ 0 w 135"/>
                <a:gd name="T7" fmla="*/ 0 h 83"/>
                <a:gd name="T8" fmla="*/ 134 w 135"/>
                <a:gd name="T9" fmla="*/ 9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83"/>
                <a:gd name="T17" fmla="*/ 135 w 13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83">
                  <a:moveTo>
                    <a:pt x="134" y="9"/>
                  </a:moveTo>
                  <a:lnTo>
                    <a:pt x="15" y="82"/>
                  </a:lnTo>
                  <a:lnTo>
                    <a:pt x="7" y="46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37" name="Line 181"/>
            <p:cNvSpPr>
              <a:spLocks noChangeShapeType="1"/>
            </p:cNvSpPr>
            <p:nvPr/>
          </p:nvSpPr>
          <p:spPr bwMode="auto">
            <a:xfrm flipV="1">
              <a:off x="2222" y="2263"/>
              <a:ext cx="757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48" name="Group 185"/>
          <p:cNvGrpSpPr>
            <a:grpSpLocks/>
          </p:cNvGrpSpPr>
          <p:nvPr/>
        </p:nvGrpSpPr>
        <p:grpSpPr bwMode="auto">
          <a:xfrm>
            <a:off x="3270250" y="3736975"/>
            <a:ext cx="107950" cy="403225"/>
            <a:chOff x="2060" y="2228"/>
            <a:chExt cx="68" cy="254"/>
          </a:xfrm>
        </p:grpSpPr>
        <p:sp>
          <p:nvSpPr>
            <p:cNvPr id="31034" name="Freeform 183"/>
            <p:cNvSpPr>
              <a:spLocks/>
            </p:cNvSpPr>
            <p:nvPr/>
          </p:nvSpPr>
          <p:spPr bwMode="auto">
            <a:xfrm>
              <a:off x="2060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35" name="Line 184"/>
            <p:cNvSpPr>
              <a:spLocks noChangeShapeType="1"/>
            </p:cNvSpPr>
            <p:nvPr/>
          </p:nvSpPr>
          <p:spPr bwMode="auto">
            <a:xfrm flipV="1">
              <a:off x="2097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49" name="Group 188"/>
          <p:cNvGrpSpPr>
            <a:grpSpLocks/>
          </p:cNvGrpSpPr>
          <p:nvPr/>
        </p:nvGrpSpPr>
        <p:grpSpPr bwMode="auto">
          <a:xfrm>
            <a:off x="3906838" y="3736975"/>
            <a:ext cx="106362" cy="403225"/>
            <a:chOff x="2461" y="2228"/>
            <a:chExt cx="67" cy="254"/>
          </a:xfrm>
        </p:grpSpPr>
        <p:sp>
          <p:nvSpPr>
            <p:cNvPr id="31032" name="Freeform 186"/>
            <p:cNvSpPr>
              <a:spLocks/>
            </p:cNvSpPr>
            <p:nvPr/>
          </p:nvSpPr>
          <p:spPr bwMode="auto">
            <a:xfrm>
              <a:off x="2461" y="2228"/>
              <a:ext cx="67" cy="156"/>
            </a:xfrm>
            <a:custGeom>
              <a:avLst/>
              <a:gdLst>
                <a:gd name="T0" fmla="*/ 37 w 67"/>
                <a:gd name="T1" fmla="*/ 0 h 156"/>
                <a:gd name="T2" fmla="*/ 66 w 67"/>
                <a:gd name="T3" fmla="*/ 155 h 156"/>
                <a:gd name="T4" fmla="*/ 37 w 67"/>
                <a:gd name="T5" fmla="*/ 155 h 156"/>
                <a:gd name="T6" fmla="*/ 0 w 67"/>
                <a:gd name="T7" fmla="*/ 155 h 156"/>
                <a:gd name="T8" fmla="*/ 37 w 67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6"/>
                <a:gd name="T17" fmla="*/ 67 w 67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6">
                  <a:moveTo>
                    <a:pt x="37" y="0"/>
                  </a:moveTo>
                  <a:lnTo>
                    <a:pt x="66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33" name="Line 187"/>
            <p:cNvSpPr>
              <a:spLocks noChangeShapeType="1"/>
            </p:cNvSpPr>
            <p:nvPr/>
          </p:nvSpPr>
          <p:spPr bwMode="auto">
            <a:xfrm flipV="1">
              <a:off x="2498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0" name="Group 191"/>
          <p:cNvGrpSpPr>
            <a:grpSpLocks/>
          </p:cNvGrpSpPr>
          <p:nvPr/>
        </p:nvGrpSpPr>
        <p:grpSpPr bwMode="auto">
          <a:xfrm>
            <a:off x="4435475" y="3736975"/>
            <a:ext cx="107950" cy="403225"/>
            <a:chOff x="2794" y="2228"/>
            <a:chExt cx="68" cy="254"/>
          </a:xfrm>
        </p:grpSpPr>
        <p:sp>
          <p:nvSpPr>
            <p:cNvPr id="31030" name="Freeform 189"/>
            <p:cNvSpPr>
              <a:spLocks/>
            </p:cNvSpPr>
            <p:nvPr/>
          </p:nvSpPr>
          <p:spPr bwMode="auto">
            <a:xfrm>
              <a:off x="2794" y="2228"/>
              <a:ext cx="68" cy="156"/>
            </a:xfrm>
            <a:custGeom>
              <a:avLst/>
              <a:gdLst>
                <a:gd name="T0" fmla="*/ 38 w 68"/>
                <a:gd name="T1" fmla="*/ 0 h 156"/>
                <a:gd name="T2" fmla="*/ 67 w 68"/>
                <a:gd name="T3" fmla="*/ 155 h 156"/>
                <a:gd name="T4" fmla="*/ 38 w 68"/>
                <a:gd name="T5" fmla="*/ 155 h 156"/>
                <a:gd name="T6" fmla="*/ 0 w 68"/>
                <a:gd name="T7" fmla="*/ 155 h 156"/>
                <a:gd name="T8" fmla="*/ 38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8" y="0"/>
                  </a:moveTo>
                  <a:lnTo>
                    <a:pt x="67" y="155"/>
                  </a:lnTo>
                  <a:lnTo>
                    <a:pt x="38" y="155"/>
                  </a:lnTo>
                  <a:lnTo>
                    <a:pt x="0" y="155"/>
                  </a:lnTo>
                  <a:lnTo>
                    <a:pt x="38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31" name="Line 190"/>
            <p:cNvSpPr>
              <a:spLocks noChangeShapeType="1"/>
            </p:cNvSpPr>
            <p:nvPr/>
          </p:nvSpPr>
          <p:spPr bwMode="auto">
            <a:xfrm flipV="1">
              <a:off x="2832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1" name="Group 194"/>
          <p:cNvGrpSpPr>
            <a:grpSpLocks/>
          </p:cNvGrpSpPr>
          <p:nvPr/>
        </p:nvGrpSpPr>
        <p:grpSpPr bwMode="auto">
          <a:xfrm>
            <a:off x="4965700" y="3736975"/>
            <a:ext cx="107950" cy="403225"/>
            <a:chOff x="3128" y="2228"/>
            <a:chExt cx="68" cy="254"/>
          </a:xfrm>
        </p:grpSpPr>
        <p:sp>
          <p:nvSpPr>
            <p:cNvPr id="31028" name="Freeform 192"/>
            <p:cNvSpPr>
              <a:spLocks/>
            </p:cNvSpPr>
            <p:nvPr/>
          </p:nvSpPr>
          <p:spPr bwMode="auto">
            <a:xfrm>
              <a:off x="3128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29" name="Line 193"/>
            <p:cNvSpPr>
              <a:spLocks noChangeShapeType="1"/>
            </p:cNvSpPr>
            <p:nvPr/>
          </p:nvSpPr>
          <p:spPr bwMode="auto">
            <a:xfrm flipV="1">
              <a:off x="3165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2" name="Group 197"/>
          <p:cNvGrpSpPr>
            <a:grpSpLocks/>
          </p:cNvGrpSpPr>
          <p:nvPr/>
        </p:nvGrpSpPr>
        <p:grpSpPr bwMode="auto">
          <a:xfrm>
            <a:off x="5495925" y="3736975"/>
            <a:ext cx="107950" cy="403225"/>
            <a:chOff x="3462" y="2228"/>
            <a:chExt cx="68" cy="254"/>
          </a:xfrm>
        </p:grpSpPr>
        <p:sp>
          <p:nvSpPr>
            <p:cNvPr id="31026" name="Freeform 195"/>
            <p:cNvSpPr>
              <a:spLocks/>
            </p:cNvSpPr>
            <p:nvPr/>
          </p:nvSpPr>
          <p:spPr bwMode="auto">
            <a:xfrm>
              <a:off x="3462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27" name="Line 196"/>
            <p:cNvSpPr>
              <a:spLocks noChangeShapeType="1"/>
            </p:cNvSpPr>
            <p:nvPr/>
          </p:nvSpPr>
          <p:spPr bwMode="auto">
            <a:xfrm flipV="1">
              <a:off x="3499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3" name="Group 200"/>
          <p:cNvGrpSpPr>
            <a:grpSpLocks/>
          </p:cNvGrpSpPr>
          <p:nvPr/>
        </p:nvGrpSpPr>
        <p:grpSpPr bwMode="auto">
          <a:xfrm>
            <a:off x="5130800" y="3736975"/>
            <a:ext cx="330200" cy="404813"/>
            <a:chOff x="3232" y="2228"/>
            <a:chExt cx="208" cy="255"/>
          </a:xfrm>
        </p:grpSpPr>
        <p:sp>
          <p:nvSpPr>
            <p:cNvPr id="31024" name="Freeform 198"/>
            <p:cNvSpPr>
              <a:spLocks/>
            </p:cNvSpPr>
            <p:nvPr/>
          </p:nvSpPr>
          <p:spPr bwMode="auto">
            <a:xfrm>
              <a:off x="3232" y="2228"/>
              <a:ext cx="105" cy="138"/>
            </a:xfrm>
            <a:custGeom>
              <a:avLst/>
              <a:gdLst>
                <a:gd name="T0" fmla="*/ 0 w 105"/>
                <a:gd name="T1" fmla="*/ 0 h 138"/>
                <a:gd name="T2" fmla="*/ 104 w 105"/>
                <a:gd name="T3" fmla="*/ 82 h 138"/>
                <a:gd name="T4" fmla="*/ 82 w 105"/>
                <a:gd name="T5" fmla="*/ 110 h 138"/>
                <a:gd name="T6" fmla="*/ 60 w 105"/>
                <a:gd name="T7" fmla="*/ 137 h 138"/>
                <a:gd name="T8" fmla="*/ 0 w 105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8"/>
                <a:gd name="T17" fmla="*/ 105 w 105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2" y="110"/>
                  </a:lnTo>
                  <a:lnTo>
                    <a:pt x="60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25" name="Line 199"/>
            <p:cNvSpPr>
              <a:spLocks noChangeShapeType="1"/>
            </p:cNvSpPr>
            <p:nvPr/>
          </p:nvSpPr>
          <p:spPr bwMode="auto">
            <a:xfrm flipH="1" flipV="1">
              <a:off x="3306" y="2329"/>
              <a:ext cx="134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4" name="Group 203"/>
          <p:cNvGrpSpPr>
            <a:grpSpLocks/>
          </p:cNvGrpSpPr>
          <p:nvPr/>
        </p:nvGrpSpPr>
        <p:grpSpPr bwMode="auto">
          <a:xfrm>
            <a:off x="4600575" y="3736975"/>
            <a:ext cx="752475" cy="396875"/>
            <a:chOff x="2898" y="2228"/>
            <a:chExt cx="474" cy="250"/>
          </a:xfrm>
        </p:grpSpPr>
        <p:sp>
          <p:nvSpPr>
            <p:cNvPr id="31022" name="Freeform 201"/>
            <p:cNvSpPr>
              <a:spLocks/>
            </p:cNvSpPr>
            <p:nvPr/>
          </p:nvSpPr>
          <p:spPr bwMode="auto">
            <a:xfrm>
              <a:off x="2898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28 h 92"/>
                <a:gd name="T4" fmla="*/ 112 w 127"/>
                <a:gd name="T5" fmla="*/ 55 h 92"/>
                <a:gd name="T6" fmla="*/ 97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2" y="55"/>
                  </a:lnTo>
                  <a:lnTo>
                    <a:pt x="97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23" name="Line 202"/>
            <p:cNvSpPr>
              <a:spLocks noChangeShapeType="1"/>
            </p:cNvSpPr>
            <p:nvPr/>
          </p:nvSpPr>
          <p:spPr bwMode="auto">
            <a:xfrm flipH="1" flipV="1">
              <a:off x="3001" y="2280"/>
              <a:ext cx="371" cy="198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5" name="Group 206"/>
          <p:cNvGrpSpPr>
            <a:grpSpLocks/>
          </p:cNvGrpSpPr>
          <p:nvPr/>
        </p:nvGrpSpPr>
        <p:grpSpPr bwMode="auto">
          <a:xfrm>
            <a:off x="4070350" y="3736975"/>
            <a:ext cx="1177925" cy="395288"/>
            <a:chOff x="2564" y="2228"/>
            <a:chExt cx="742" cy="249"/>
          </a:xfrm>
        </p:grpSpPr>
        <p:sp>
          <p:nvSpPr>
            <p:cNvPr id="31020" name="Freeform 204"/>
            <p:cNvSpPr>
              <a:spLocks/>
            </p:cNvSpPr>
            <p:nvPr/>
          </p:nvSpPr>
          <p:spPr bwMode="auto">
            <a:xfrm>
              <a:off x="2564" y="2228"/>
              <a:ext cx="128" cy="74"/>
            </a:xfrm>
            <a:custGeom>
              <a:avLst/>
              <a:gdLst>
                <a:gd name="T0" fmla="*/ 0 w 128"/>
                <a:gd name="T1" fmla="*/ 0 h 74"/>
                <a:gd name="T2" fmla="*/ 127 w 128"/>
                <a:gd name="T3" fmla="*/ 0 h 74"/>
                <a:gd name="T4" fmla="*/ 119 w 128"/>
                <a:gd name="T5" fmla="*/ 37 h 74"/>
                <a:gd name="T6" fmla="*/ 112 w 128"/>
                <a:gd name="T7" fmla="*/ 73 h 74"/>
                <a:gd name="T8" fmla="*/ 0 w 12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74"/>
                <a:gd name="T17" fmla="*/ 128 w 12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74">
                  <a:moveTo>
                    <a:pt x="0" y="0"/>
                  </a:moveTo>
                  <a:lnTo>
                    <a:pt x="127" y="0"/>
                  </a:lnTo>
                  <a:lnTo>
                    <a:pt x="119" y="37"/>
                  </a:lnTo>
                  <a:lnTo>
                    <a:pt x="112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21" name="Line 205"/>
            <p:cNvSpPr>
              <a:spLocks noChangeShapeType="1"/>
            </p:cNvSpPr>
            <p:nvPr/>
          </p:nvSpPr>
          <p:spPr bwMode="auto">
            <a:xfrm flipH="1" flipV="1">
              <a:off x="2676" y="2263"/>
              <a:ext cx="630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6" name="Group 209"/>
          <p:cNvGrpSpPr>
            <a:grpSpLocks/>
          </p:cNvGrpSpPr>
          <p:nvPr/>
        </p:nvGrpSpPr>
        <p:grpSpPr bwMode="auto">
          <a:xfrm>
            <a:off x="5119688" y="3736975"/>
            <a:ext cx="331787" cy="404813"/>
            <a:chOff x="3225" y="2228"/>
            <a:chExt cx="209" cy="255"/>
          </a:xfrm>
        </p:grpSpPr>
        <p:sp>
          <p:nvSpPr>
            <p:cNvPr id="31018" name="Freeform 207"/>
            <p:cNvSpPr>
              <a:spLocks/>
            </p:cNvSpPr>
            <p:nvPr/>
          </p:nvSpPr>
          <p:spPr bwMode="auto">
            <a:xfrm>
              <a:off x="3321" y="2228"/>
              <a:ext cx="113" cy="138"/>
            </a:xfrm>
            <a:custGeom>
              <a:avLst/>
              <a:gdLst>
                <a:gd name="T0" fmla="*/ 112 w 113"/>
                <a:gd name="T1" fmla="*/ 0 h 138"/>
                <a:gd name="T2" fmla="*/ 45 w 113"/>
                <a:gd name="T3" fmla="*/ 137 h 138"/>
                <a:gd name="T4" fmla="*/ 22 w 113"/>
                <a:gd name="T5" fmla="*/ 110 h 138"/>
                <a:gd name="T6" fmla="*/ 0 w 113"/>
                <a:gd name="T7" fmla="*/ 82 h 138"/>
                <a:gd name="T8" fmla="*/ 112 w 113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8"/>
                <a:gd name="T17" fmla="*/ 113 w 1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2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19" name="Line 208"/>
            <p:cNvSpPr>
              <a:spLocks noChangeShapeType="1"/>
            </p:cNvSpPr>
            <p:nvPr/>
          </p:nvSpPr>
          <p:spPr bwMode="auto">
            <a:xfrm flipV="1">
              <a:off x="3225" y="2329"/>
              <a:ext cx="126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7" name="Group 212"/>
          <p:cNvGrpSpPr>
            <a:grpSpLocks/>
          </p:cNvGrpSpPr>
          <p:nvPr/>
        </p:nvGrpSpPr>
        <p:grpSpPr bwMode="auto">
          <a:xfrm>
            <a:off x="4495800" y="3736975"/>
            <a:ext cx="433388" cy="401638"/>
            <a:chOff x="2832" y="2228"/>
            <a:chExt cx="273" cy="253"/>
          </a:xfrm>
        </p:grpSpPr>
        <p:sp>
          <p:nvSpPr>
            <p:cNvPr id="31016" name="Freeform 210"/>
            <p:cNvSpPr>
              <a:spLocks/>
            </p:cNvSpPr>
            <p:nvPr/>
          </p:nvSpPr>
          <p:spPr bwMode="auto">
            <a:xfrm>
              <a:off x="2832" y="2228"/>
              <a:ext cx="112" cy="120"/>
            </a:xfrm>
            <a:custGeom>
              <a:avLst/>
              <a:gdLst>
                <a:gd name="T0" fmla="*/ 0 w 112"/>
                <a:gd name="T1" fmla="*/ 0 h 120"/>
                <a:gd name="T2" fmla="*/ 111 w 112"/>
                <a:gd name="T3" fmla="*/ 55 h 120"/>
                <a:gd name="T4" fmla="*/ 96 w 112"/>
                <a:gd name="T5" fmla="*/ 91 h 120"/>
                <a:gd name="T6" fmla="*/ 74 w 112"/>
                <a:gd name="T7" fmla="*/ 119 h 120"/>
                <a:gd name="T8" fmla="*/ 0 w 112"/>
                <a:gd name="T9" fmla="*/ 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20"/>
                <a:gd name="T17" fmla="*/ 112 w 112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20">
                  <a:moveTo>
                    <a:pt x="0" y="0"/>
                  </a:moveTo>
                  <a:lnTo>
                    <a:pt x="111" y="55"/>
                  </a:lnTo>
                  <a:lnTo>
                    <a:pt x="96" y="91"/>
                  </a:lnTo>
                  <a:lnTo>
                    <a:pt x="74" y="119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17" name="Line 211"/>
            <p:cNvSpPr>
              <a:spLocks noChangeShapeType="1"/>
            </p:cNvSpPr>
            <p:nvPr/>
          </p:nvSpPr>
          <p:spPr bwMode="auto">
            <a:xfrm flipH="1" flipV="1">
              <a:off x="2920" y="2313"/>
              <a:ext cx="185" cy="168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8" name="Group 215"/>
          <p:cNvGrpSpPr>
            <a:grpSpLocks/>
          </p:cNvGrpSpPr>
          <p:nvPr/>
        </p:nvGrpSpPr>
        <p:grpSpPr bwMode="auto">
          <a:xfrm>
            <a:off x="3541713" y="3736975"/>
            <a:ext cx="1176337" cy="395288"/>
            <a:chOff x="2231" y="2228"/>
            <a:chExt cx="741" cy="249"/>
          </a:xfrm>
        </p:grpSpPr>
        <p:sp>
          <p:nvSpPr>
            <p:cNvPr id="31014" name="Freeform 213"/>
            <p:cNvSpPr>
              <a:spLocks/>
            </p:cNvSpPr>
            <p:nvPr/>
          </p:nvSpPr>
          <p:spPr bwMode="auto">
            <a:xfrm>
              <a:off x="2231" y="2228"/>
              <a:ext cx="127" cy="74"/>
            </a:xfrm>
            <a:custGeom>
              <a:avLst/>
              <a:gdLst>
                <a:gd name="T0" fmla="*/ 0 w 127"/>
                <a:gd name="T1" fmla="*/ 0 h 74"/>
                <a:gd name="T2" fmla="*/ 126 w 127"/>
                <a:gd name="T3" fmla="*/ 0 h 74"/>
                <a:gd name="T4" fmla="*/ 118 w 127"/>
                <a:gd name="T5" fmla="*/ 37 h 74"/>
                <a:gd name="T6" fmla="*/ 111 w 127"/>
                <a:gd name="T7" fmla="*/ 73 h 74"/>
                <a:gd name="T8" fmla="*/ 0 w 12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4"/>
                <a:gd name="T17" fmla="*/ 127 w 12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4">
                  <a:moveTo>
                    <a:pt x="0" y="0"/>
                  </a:moveTo>
                  <a:lnTo>
                    <a:pt x="126" y="0"/>
                  </a:lnTo>
                  <a:lnTo>
                    <a:pt x="118" y="37"/>
                  </a:lnTo>
                  <a:lnTo>
                    <a:pt x="111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15" name="Line 214"/>
            <p:cNvSpPr>
              <a:spLocks noChangeShapeType="1"/>
            </p:cNvSpPr>
            <p:nvPr/>
          </p:nvSpPr>
          <p:spPr bwMode="auto">
            <a:xfrm flipH="1" flipV="1">
              <a:off x="2342" y="2263"/>
              <a:ext cx="630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59" name="Group 218"/>
          <p:cNvGrpSpPr>
            <a:grpSpLocks/>
          </p:cNvGrpSpPr>
          <p:nvPr/>
        </p:nvGrpSpPr>
        <p:grpSpPr bwMode="auto">
          <a:xfrm>
            <a:off x="4164013" y="3736975"/>
            <a:ext cx="1181100" cy="395288"/>
            <a:chOff x="2623" y="2228"/>
            <a:chExt cx="744" cy="249"/>
          </a:xfrm>
        </p:grpSpPr>
        <p:sp>
          <p:nvSpPr>
            <p:cNvPr id="31012" name="Freeform 216"/>
            <p:cNvSpPr>
              <a:spLocks/>
            </p:cNvSpPr>
            <p:nvPr/>
          </p:nvSpPr>
          <p:spPr bwMode="auto">
            <a:xfrm>
              <a:off x="3232" y="2228"/>
              <a:ext cx="135" cy="74"/>
            </a:xfrm>
            <a:custGeom>
              <a:avLst/>
              <a:gdLst>
                <a:gd name="T0" fmla="*/ 134 w 135"/>
                <a:gd name="T1" fmla="*/ 0 h 74"/>
                <a:gd name="T2" fmla="*/ 15 w 135"/>
                <a:gd name="T3" fmla="*/ 73 h 74"/>
                <a:gd name="T4" fmla="*/ 8 w 135"/>
                <a:gd name="T5" fmla="*/ 37 h 74"/>
                <a:gd name="T6" fmla="*/ 0 w 135"/>
                <a:gd name="T7" fmla="*/ 0 h 74"/>
                <a:gd name="T8" fmla="*/ 134 w 135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74"/>
                <a:gd name="T17" fmla="*/ 135 w 13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74">
                  <a:moveTo>
                    <a:pt x="134" y="0"/>
                  </a:moveTo>
                  <a:lnTo>
                    <a:pt x="15" y="73"/>
                  </a:lnTo>
                  <a:lnTo>
                    <a:pt x="8" y="37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13" name="Line 217"/>
            <p:cNvSpPr>
              <a:spLocks noChangeShapeType="1"/>
            </p:cNvSpPr>
            <p:nvPr/>
          </p:nvSpPr>
          <p:spPr bwMode="auto">
            <a:xfrm flipV="1">
              <a:off x="2623" y="2263"/>
              <a:ext cx="623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60" name="Group 221"/>
          <p:cNvGrpSpPr>
            <a:grpSpLocks/>
          </p:cNvGrpSpPr>
          <p:nvPr/>
        </p:nvGrpSpPr>
        <p:grpSpPr bwMode="auto">
          <a:xfrm>
            <a:off x="3965575" y="3736975"/>
            <a:ext cx="857250" cy="395288"/>
            <a:chOff x="2498" y="2228"/>
            <a:chExt cx="540" cy="249"/>
          </a:xfrm>
        </p:grpSpPr>
        <p:sp>
          <p:nvSpPr>
            <p:cNvPr id="31010" name="Freeform 219"/>
            <p:cNvSpPr>
              <a:spLocks/>
            </p:cNvSpPr>
            <p:nvPr/>
          </p:nvSpPr>
          <p:spPr bwMode="auto">
            <a:xfrm>
              <a:off x="2498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18 h 92"/>
                <a:gd name="T4" fmla="*/ 111 w 127"/>
                <a:gd name="T5" fmla="*/ 55 h 92"/>
                <a:gd name="T6" fmla="*/ 104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18"/>
                  </a:lnTo>
                  <a:lnTo>
                    <a:pt x="111" y="55"/>
                  </a:lnTo>
                  <a:lnTo>
                    <a:pt x="104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11" name="Line 220"/>
            <p:cNvSpPr>
              <a:spLocks noChangeShapeType="1"/>
            </p:cNvSpPr>
            <p:nvPr/>
          </p:nvSpPr>
          <p:spPr bwMode="auto">
            <a:xfrm flipH="1" flipV="1">
              <a:off x="2601" y="2280"/>
              <a:ext cx="437" cy="19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61" name="Group 224"/>
          <p:cNvGrpSpPr>
            <a:grpSpLocks/>
          </p:cNvGrpSpPr>
          <p:nvPr/>
        </p:nvGrpSpPr>
        <p:grpSpPr bwMode="auto">
          <a:xfrm>
            <a:off x="3541713" y="3736975"/>
            <a:ext cx="750887" cy="395288"/>
            <a:chOff x="2231" y="2228"/>
            <a:chExt cx="473" cy="249"/>
          </a:xfrm>
        </p:grpSpPr>
        <p:sp>
          <p:nvSpPr>
            <p:cNvPr id="31008" name="Freeform 222"/>
            <p:cNvSpPr>
              <a:spLocks/>
            </p:cNvSpPr>
            <p:nvPr/>
          </p:nvSpPr>
          <p:spPr bwMode="auto">
            <a:xfrm>
              <a:off x="2231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28 h 92"/>
                <a:gd name="T4" fmla="*/ 111 w 127"/>
                <a:gd name="T5" fmla="*/ 55 h 92"/>
                <a:gd name="T6" fmla="*/ 96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1" y="55"/>
                  </a:lnTo>
                  <a:lnTo>
                    <a:pt x="96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09" name="Line 223"/>
            <p:cNvSpPr>
              <a:spLocks noChangeShapeType="1"/>
            </p:cNvSpPr>
            <p:nvPr/>
          </p:nvSpPr>
          <p:spPr bwMode="auto">
            <a:xfrm flipH="1" flipV="1">
              <a:off x="2333" y="2278"/>
              <a:ext cx="371" cy="19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62" name="Group 227"/>
          <p:cNvGrpSpPr>
            <a:grpSpLocks/>
          </p:cNvGrpSpPr>
          <p:nvPr/>
        </p:nvGrpSpPr>
        <p:grpSpPr bwMode="auto">
          <a:xfrm>
            <a:off x="3435350" y="3736975"/>
            <a:ext cx="330200" cy="404813"/>
            <a:chOff x="2164" y="2228"/>
            <a:chExt cx="208" cy="255"/>
          </a:xfrm>
        </p:grpSpPr>
        <p:sp>
          <p:nvSpPr>
            <p:cNvPr id="31006" name="Freeform 225"/>
            <p:cNvSpPr>
              <a:spLocks/>
            </p:cNvSpPr>
            <p:nvPr/>
          </p:nvSpPr>
          <p:spPr bwMode="auto">
            <a:xfrm>
              <a:off x="2164" y="2228"/>
              <a:ext cx="105" cy="138"/>
            </a:xfrm>
            <a:custGeom>
              <a:avLst/>
              <a:gdLst>
                <a:gd name="T0" fmla="*/ 0 w 105"/>
                <a:gd name="T1" fmla="*/ 0 h 138"/>
                <a:gd name="T2" fmla="*/ 104 w 105"/>
                <a:gd name="T3" fmla="*/ 82 h 138"/>
                <a:gd name="T4" fmla="*/ 81 w 105"/>
                <a:gd name="T5" fmla="*/ 110 h 138"/>
                <a:gd name="T6" fmla="*/ 59 w 105"/>
                <a:gd name="T7" fmla="*/ 137 h 138"/>
                <a:gd name="T8" fmla="*/ 0 w 105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8"/>
                <a:gd name="T17" fmla="*/ 105 w 105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1" y="110"/>
                  </a:lnTo>
                  <a:lnTo>
                    <a:pt x="59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07" name="Line 226"/>
            <p:cNvSpPr>
              <a:spLocks noChangeShapeType="1"/>
            </p:cNvSpPr>
            <p:nvPr/>
          </p:nvSpPr>
          <p:spPr bwMode="auto">
            <a:xfrm flipH="1" flipV="1">
              <a:off x="2238" y="2329"/>
              <a:ext cx="134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863" name="Group 230"/>
          <p:cNvGrpSpPr>
            <a:grpSpLocks/>
          </p:cNvGrpSpPr>
          <p:nvPr/>
        </p:nvGrpSpPr>
        <p:grpSpPr bwMode="auto">
          <a:xfrm>
            <a:off x="4059238" y="3736975"/>
            <a:ext cx="331787" cy="404813"/>
            <a:chOff x="2557" y="2228"/>
            <a:chExt cx="209" cy="255"/>
          </a:xfrm>
        </p:grpSpPr>
        <p:sp>
          <p:nvSpPr>
            <p:cNvPr id="31004" name="Freeform 228"/>
            <p:cNvSpPr>
              <a:spLocks/>
            </p:cNvSpPr>
            <p:nvPr/>
          </p:nvSpPr>
          <p:spPr bwMode="auto">
            <a:xfrm>
              <a:off x="2653" y="2228"/>
              <a:ext cx="113" cy="138"/>
            </a:xfrm>
            <a:custGeom>
              <a:avLst/>
              <a:gdLst>
                <a:gd name="T0" fmla="*/ 112 w 113"/>
                <a:gd name="T1" fmla="*/ 0 h 138"/>
                <a:gd name="T2" fmla="*/ 45 w 113"/>
                <a:gd name="T3" fmla="*/ 137 h 138"/>
                <a:gd name="T4" fmla="*/ 23 w 113"/>
                <a:gd name="T5" fmla="*/ 110 h 138"/>
                <a:gd name="T6" fmla="*/ 0 w 113"/>
                <a:gd name="T7" fmla="*/ 82 h 138"/>
                <a:gd name="T8" fmla="*/ 112 w 113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8"/>
                <a:gd name="T17" fmla="*/ 113 w 1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3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05" name="Line 229"/>
            <p:cNvSpPr>
              <a:spLocks noChangeShapeType="1"/>
            </p:cNvSpPr>
            <p:nvPr/>
          </p:nvSpPr>
          <p:spPr bwMode="auto">
            <a:xfrm flipV="1">
              <a:off x="2557" y="2329"/>
              <a:ext cx="126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64" name="Rectangle 231" descr="50%"/>
          <p:cNvSpPr>
            <a:spLocks noChangeArrowheads="1"/>
          </p:cNvSpPr>
          <p:nvPr/>
        </p:nvSpPr>
        <p:spPr bwMode="auto">
          <a:xfrm>
            <a:off x="6335713" y="4119563"/>
            <a:ext cx="2600325" cy="344487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65" name="Rectangle 232"/>
          <p:cNvSpPr>
            <a:spLocks noChangeArrowheads="1"/>
          </p:cNvSpPr>
          <p:nvPr/>
        </p:nvSpPr>
        <p:spPr bwMode="auto">
          <a:xfrm>
            <a:off x="6370638" y="3460750"/>
            <a:ext cx="376237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66" name="Rectangle 233"/>
          <p:cNvSpPr>
            <a:spLocks noChangeArrowheads="1"/>
          </p:cNvSpPr>
          <p:nvPr/>
        </p:nvSpPr>
        <p:spPr bwMode="auto">
          <a:xfrm>
            <a:off x="6442075" y="2673350"/>
            <a:ext cx="315913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67" name="Rectangle 234"/>
          <p:cNvSpPr>
            <a:spLocks noChangeArrowheads="1"/>
          </p:cNvSpPr>
          <p:nvPr/>
        </p:nvSpPr>
        <p:spPr bwMode="auto">
          <a:xfrm>
            <a:off x="6381750" y="2759075"/>
            <a:ext cx="317500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68" name="Freeform 235"/>
          <p:cNvSpPr>
            <a:spLocks/>
          </p:cNvSpPr>
          <p:nvPr/>
        </p:nvSpPr>
        <p:spPr bwMode="auto">
          <a:xfrm>
            <a:off x="6364288" y="2667000"/>
            <a:ext cx="377825" cy="588963"/>
          </a:xfrm>
          <a:custGeom>
            <a:avLst/>
            <a:gdLst>
              <a:gd name="T0" fmla="*/ 0 w 238"/>
              <a:gd name="T1" fmla="*/ 2147483647 h 371"/>
              <a:gd name="T2" fmla="*/ 2147483647 w 238"/>
              <a:gd name="T3" fmla="*/ 0 h 371"/>
              <a:gd name="T4" fmla="*/ 2147483647 w 238"/>
              <a:gd name="T5" fmla="*/ 0 h 371"/>
              <a:gd name="T6" fmla="*/ 2147483647 w 238"/>
              <a:gd name="T7" fmla="*/ 2147483647 h 371"/>
              <a:gd name="T8" fmla="*/ 2147483647 w 238"/>
              <a:gd name="T9" fmla="*/ 2147483647 h 371"/>
              <a:gd name="T10" fmla="*/ 2147483647 w 238"/>
              <a:gd name="T11" fmla="*/ 2147483647 h 371"/>
              <a:gd name="T12" fmla="*/ 2147483647 w 238"/>
              <a:gd name="T13" fmla="*/ 2147483647 h 371"/>
              <a:gd name="T14" fmla="*/ 2147483647 w 238"/>
              <a:gd name="T15" fmla="*/ 2147483647 h 371"/>
              <a:gd name="T16" fmla="*/ 0 w 238"/>
              <a:gd name="T17" fmla="*/ 2147483647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"/>
              <a:gd name="T28" fmla="*/ 0 h 371"/>
              <a:gd name="T29" fmla="*/ 238 w 238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" h="371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5"/>
                </a:lnTo>
                <a:lnTo>
                  <a:pt x="208" y="370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69" name="Line 236"/>
          <p:cNvSpPr>
            <a:spLocks noChangeShapeType="1"/>
          </p:cNvSpPr>
          <p:nvPr/>
        </p:nvSpPr>
        <p:spPr bwMode="auto">
          <a:xfrm flipH="1">
            <a:off x="6718300" y="2667000"/>
            <a:ext cx="46038" cy="82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70" name="Oval 237"/>
          <p:cNvSpPr>
            <a:spLocks noChangeArrowheads="1"/>
          </p:cNvSpPr>
          <p:nvPr/>
        </p:nvSpPr>
        <p:spPr bwMode="auto">
          <a:xfrm>
            <a:off x="6370638" y="3432175"/>
            <a:ext cx="376237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71" name="Group 242"/>
          <p:cNvGrpSpPr>
            <a:grpSpLocks/>
          </p:cNvGrpSpPr>
          <p:nvPr/>
        </p:nvGrpSpPr>
        <p:grpSpPr bwMode="auto">
          <a:xfrm>
            <a:off x="6367463" y="3668713"/>
            <a:ext cx="385762" cy="60325"/>
            <a:chOff x="4011" y="2185"/>
            <a:chExt cx="243" cy="38"/>
          </a:xfrm>
        </p:grpSpPr>
        <p:sp>
          <p:nvSpPr>
            <p:cNvPr id="31000" name="Arc 238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01" name="Arc 239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02" name="Arc 240"/>
            <p:cNvSpPr>
              <a:spLocks/>
            </p:cNvSpPr>
            <p:nvPr/>
          </p:nvSpPr>
          <p:spPr bwMode="auto">
            <a:xfrm>
              <a:off x="4011" y="2189"/>
              <a:ext cx="123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5" y="23674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03" name="Arc 241"/>
            <p:cNvSpPr>
              <a:spLocks/>
            </p:cNvSpPr>
            <p:nvPr/>
          </p:nvSpPr>
          <p:spPr bwMode="auto">
            <a:xfrm>
              <a:off x="4011" y="2189"/>
              <a:ext cx="123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5" y="236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72" name="Line 243"/>
          <p:cNvSpPr>
            <a:spLocks noChangeShapeType="1"/>
          </p:cNvSpPr>
          <p:nvPr/>
        </p:nvSpPr>
        <p:spPr bwMode="auto">
          <a:xfrm>
            <a:off x="6364288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73" name="Line 244"/>
          <p:cNvSpPr>
            <a:spLocks noChangeShapeType="1"/>
          </p:cNvSpPr>
          <p:nvPr/>
        </p:nvSpPr>
        <p:spPr bwMode="auto">
          <a:xfrm>
            <a:off x="6753225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74" name="Rectangle 245"/>
          <p:cNvSpPr>
            <a:spLocks noChangeArrowheads="1"/>
          </p:cNvSpPr>
          <p:nvPr/>
        </p:nvSpPr>
        <p:spPr bwMode="auto">
          <a:xfrm>
            <a:off x="6900863" y="3460750"/>
            <a:ext cx="387350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75" name="Rectangle 246"/>
          <p:cNvSpPr>
            <a:spLocks noChangeArrowheads="1"/>
          </p:cNvSpPr>
          <p:nvPr/>
        </p:nvSpPr>
        <p:spPr bwMode="auto">
          <a:xfrm>
            <a:off x="6970713" y="2673350"/>
            <a:ext cx="328612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76" name="Rectangle 247"/>
          <p:cNvSpPr>
            <a:spLocks noChangeArrowheads="1"/>
          </p:cNvSpPr>
          <p:nvPr/>
        </p:nvSpPr>
        <p:spPr bwMode="auto">
          <a:xfrm>
            <a:off x="6924675" y="2759075"/>
            <a:ext cx="315913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77" name="Freeform 248"/>
          <p:cNvSpPr>
            <a:spLocks/>
          </p:cNvSpPr>
          <p:nvPr/>
        </p:nvSpPr>
        <p:spPr bwMode="auto">
          <a:xfrm>
            <a:off x="6905625" y="2667000"/>
            <a:ext cx="390525" cy="588963"/>
          </a:xfrm>
          <a:custGeom>
            <a:avLst/>
            <a:gdLst>
              <a:gd name="T0" fmla="*/ 0 w 246"/>
              <a:gd name="T1" fmla="*/ 2147483647 h 371"/>
              <a:gd name="T2" fmla="*/ 2147483647 w 246"/>
              <a:gd name="T3" fmla="*/ 0 h 371"/>
              <a:gd name="T4" fmla="*/ 2147483647 w 246"/>
              <a:gd name="T5" fmla="*/ 0 h 371"/>
              <a:gd name="T6" fmla="*/ 2147483647 w 246"/>
              <a:gd name="T7" fmla="*/ 2147483647 h 371"/>
              <a:gd name="T8" fmla="*/ 2147483647 w 246"/>
              <a:gd name="T9" fmla="*/ 2147483647 h 371"/>
              <a:gd name="T10" fmla="*/ 2147483647 w 246"/>
              <a:gd name="T11" fmla="*/ 2147483647 h 371"/>
              <a:gd name="T12" fmla="*/ 2147483647 w 246"/>
              <a:gd name="T13" fmla="*/ 2147483647 h 371"/>
              <a:gd name="T14" fmla="*/ 2147483647 w 246"/>
              <a:gd name="T15" fmla="*/ 2147483647 h 371"/>
              <a:gd name="T16" fmla="*/ 0 w 246"/>
              <a:gd name="T17" fmla="*/ 2147483647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0" y="370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78" name="Line 249"/>
          <p:cNvSpPr>
            <a:spLocks noChangeShapeType="1"/>
          </p:cNvSpPr>
          <p:nvPr/>
        </p:nvSpPr>
        <p:spPr bwMode="auto">
          <a:xfrm flipH="1">
            <a:off x="7246938" y="2667000"/>
            <a:ext cx="58737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79" name="Oval 250"/>
          <p:cNvSpPr>
            <a:spLocks noChangeArrowheads="1"/>
          </p:cNvSpPr>
          <p:nvPr/>
        </p:nvSpPr>
        <p:spPr bwMode="auto">
          <a:xfrm>
            <a:off x="6900863" y="3432175"/>
            <a:ext cx="387350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80" name="Group 255"/>
          <p:cNvGrpSpPr>
            <a:grpSpLocks/>
          </p:cNvGrpSpPr>
          <p:nvPr/>
        </p:nvGrpSpPr>
        <p:grpSpPr bwMode="auto">
          <a:xfrm>
            <a:off x="6897688" y="3668713"/>
            <a:ext cx="384175" cy="60325"/>
            <a:chOff x="4345" y="2185"/>
            <a:chExt cx="242" cy="38"/>
          </a:xfrm>
        </p:grpSpPr>
        <p:sp>
          <p:nvSpPr>
            <p:cNvPr id="30996" name="Arc 251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7" name="Arc 252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8" name="Arc 253"/>
            <p:cNvSpPr>
              <a:spLocks/>
            </p:cNvSpPr>
            <p:nvPr/>
          </p:nvSpPr>
          <p:spPr bwMode="auto">
            <a:xfrm>
              <a:off x="4345" y="2189"/>
              <a:ext cx="122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0" y="23674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9" name="Arc 254"/>
            <p:cNvSpPr>
              <a:spLocks/>
            </p:cNvSpPr>
            <p:nvPr/>
          </p:nvSpPr>
          <p:spPr bwMode="auto">
            <a:xfrm>
              <a:off x="4345" y="2189"/>
              <a:ext cx="122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0" y="236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81" name="Line 256"/>
          <p:cNvSpPr>
            <a:spLocks noChangeShapeType="1"/>
          </p:cNvSpPr>
          <p:nvPr/>
        </p:nvSpPr>
        <p:spPr bwMode="auto">
          <a:xfrm>
            <a:off x="6894513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82" name="Line 257"/>
          <p:cNvSpPr>
            <a:spLocks noChangeShapeType="1"/>
          </p:cNvSpPr>
          <p:nvPr/>
        </p:nvSpPr>
        <p:spPr bwMode="auto">
          <a:xfrm>
            <a:off x="7294563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83" name="Rectangle 258"/>
          <p:cNvSpPr>
            <a:spLocks noChangeArrowheads="1"/>
          </p:cNvSpPr>
          <p:nvPr/>
        </p:nvSpPr>
        <p:spPr bwMode="auto">
          <a:xfrm>
            <a:off x="7453313" y="3460750"/>
            <a:ext cx="376237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84" name="Rectangle 259"/>
          <p:cNvSpPr>
            <a:spLocks noChangeArrowheads="1"/>
          </p:cNvSpPr>
          <p:nvPr/>
        </p:nvSpPr>
        <p:spPr bwMode="auto">
          <a:xfrm>
            <a:off x="7524750" y="2673350"/>
            <a:ext cx="315913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85" name="Rectangle 260"/>
          <p:cNvSpPr>
            <a:spLocks noChangeArrowheads="1"/>
          </p:cNvSpPr>
          <p:nvPr/>
        </p:nvSpPr>
        <p:spPr bwMode="auto">
          <a:xfrm>
            <a:off x="7453313" y="2759075"/>
            <a:ext cx="328612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86" name="Freeform 261"/>
          <p:cNvSpPr>
            <a:spLocks/>
          </p:cNvSpPr>
          <p:nvPr/>
        </p:nvSpPr>
        <p:spPr bwMode="auto">
          <a:xfrm>
            <a:off x="7446963" y="2667000"/>
            <a:ext cx="390525" cy="588963"/>
          </a:xfrm>
          <a:custGeom>
            <a:avLst/>
            <a:gdLst>
              <a:gd name="T0" fmla="*/ 0 w 246"/>
              <a:gd name="T1" fmla="*/ 2147483647 h 371"/>
              <a:gd name="T2" fmla="*/ 2147483647 w 246"/>
              <a:gd name="T3" fmla="*/ 0 h 371"/>
              <a:gd name="T4" fmla="*/ 2147483647 w 246"/>
              <a:gd name="T5" fmla="*/ 0 h 371"/>
              <a:gd name="T6" fmla="*/ 2147483647 w 246"/>
              <a:gd name="T7" fmla="*/ 2147483647 h 371"/>
              <a:gd name="T8" fmla="*/ 2147483647 w 246"/>
              <a:gd name="T9" fmla="*/ 2147483647 h 371"/>
              <a:gd name="T10" fmla="*/ 2147483647 w 246"/>
              <a:gd name="T11" fmla="*/ 2147483647 h 371"/>
              <a:gd name="T12" fmla="*/ 2147483647 w 246"/>
              <a:gd name="T13" fmla="*/ 2147483647 h 371"/>
              <a:gd name="T14" fmla="*/ 2147483647 w 246"/>
              <a:gd name="T15" fmla="*/ 2147483647 h 371"/>
              <a:gd name="T16" fmla="*/ 0 w 246"/>
              <a:gd name="T17" fmla="*/ 2147483647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87" name="Line 262"/>
          <p:cNvSpPr>
            <a:spLocks noChangeShapeType="1"/>
          </p:cNvSpPr>
          <p:nvPr/>
        </p:nvSpPr>
        <p:spPr bwMode="auto">
          <a:xfrm flipH="1">
            <a:off x="7788275" y="2667000"/>
            <a:ext cx="47625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88" name="Oval 263"/>
          <p:cNvSpPr>
            <a:spLocks noChangeArrowheads="1"/>
          </p:cNvSpPr>
          <p:nvPr/>
        </p:nvSpPr>
        <p:spPr bwMode="auto">
          <a:xfrm>
            <a:off x="7453313" y="3432175"/>
            <a:ext cx="376237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89" name="Group 268"/>
          <p:cNvGrpSpPr>
            <a:grpSpLocks/>
          </p:cNvGrpSpPr>
          <p:nvPr/>
        </p:nvGrpSpPr>
        <p:grpSpPr bwMode="auto">
          <a:xfrm>
            <a:off x="7450138" y="3668713"/>
            <a:ext cx="376237" cy="60325"/>
            <a:chOff x="4693" y="2185"/>
            <a:chExt cx="237" cy="38"/>
          </a:xfrm>
        </p:grpSpPr>
        <p:sp>
          <p:nvSpPr>
            <p:cNvPr id="30992" name="Arc 264"/>
            <p:cNvSpPr>
              <a:spLocks/>
            </p:cNvSpPr>
            <p:nvPr/>
          </p:nvSpPr>
          <p:spPr bwMode="auto">
            <a:xfrm>
              <a:off x="4804" y="2185"/>
              <a:ext cx="126" cy="27"/>
            </a:xfrm>
            <a:custGeom>
              <a:avLst/>
              <a:gdLst>
                <a:gd name="T0" fmla="*/ 0 w 22147"/>
                <a:gd name="T1" fmla="*/ 0 h 21600"/>
                <a:gd name="T2" fmla="*/ 0 w 22147"/>
                <a:gd name="T3" fmla="*/ 0 h 21600"/>
                <a:gd name="T4" fmla="*/ 0 w 22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47"/>
                <a:gd name="T10" fmla="*/ 0 h 21600"/>
                <a:gd name="T11" fmla="*/ 22147 w 22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7" h="21600" fill="none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599"/>
                    <a:pt x="182" y="21597"/>
                    <a:pt x="-1" y="21593"/>
                  </a:cubicBezTo>
                </a:path>
                <a:path w="22147" h="21600" stroke="0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599"/>
                    <a:pt x="182" y="21597"/>
                    <a:pt x="-1" y="21593"/>
                  </a:cubicBezTo>
                  <a:lnTo>
                    <a:pt x="547" y="0"/>
                  </a:lnTo>
                  <a:lnTo>
                    <a:pt x="22147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3" name="Arc 265"/>
            <p:cNvSpPr>
              <a:spLocks/>
            </p:cNvSpPr>
            <p:nvPr/>
          </p:nvSpPr>
          <p:spPr bwMode="auto">
            <a:xfrm>
              <a:off x="4804" y="2185"/>
              <a:ext cx="126" cy="27"/>
            </a:xfrm>
            <a:custGeom>
              <a:avLst/>
              <a:gdLst>
                <a:gd name="T0" fmla="*/ 0 w 22147"/>
                <a:gd name="T1" fmla="*/ 0 h 21600"/>
                <a:gd name="T2" fmla="*/ 0 w 22147"/>
                <a:gd name="T3" fmla="*/ 0 h 21600"/>
                <a:gd name="T4" fmla="*/ 0 w 22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47"/>
                <a:gd name="T10" fmla="*/ 0 h 21600"/>
                <a:gd name="T11" fmla="*/ 22147 w 22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7" h="21600" fill="none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599"/>
                    <a:pt x="182" y="21597"/>
                    <a:pt x="-1" y="21593"/>
                  </a:cubicBezTo>
                </a:path>
                <a:path w="22147" h="21600" stroke="0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599"/>
                    <a:pt x="182" y="21597"/>
                    <a:pt x="-1" y="21593"/>
                  </a:cubicBezTo>
                  <a:lnTo>
                    <a:pt x="547" y="0"/>
                  </a:lnTo>
                  <a:lnTo>
                    <a:pt x="22147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4" name="Arc 266"/>
            <p:cNvSpPr>
              <a:spLocks/>
            </p:cNvSpPr>
            <p:nvPr/>
          </p:nvSpPr>
          <p:spPr bwMode="auto">
            <a:xfrm>
              <a:off x="4693" y="2189"/>
              <a:ext cx="119" cy="34"/>
            </a:xfrm>
            <a:custGeom>
              <a:avLst/>
              <a:gdLst>
                <a:gd name="T0" fmla="*/ 0 w 21600"/>
                <a:gd name="T1" fmla="*/ 0 h 23680"/>
                <a:gd name="T2" fmla="*/ 0 w 21600"/>
                <a:gd name="T3" fmla="*/ 0 h 23680"/>
                <a:gd name="T4" fmla="*/ 0 w 21600"/>
                <a:gd name="T5" fmla="*/ 0 h 236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80"/>
                <a:gd name="T11" fmla="*/ 21600 w 21600"/>
                <a:gd name="T12" fmla="*/ 23680 h 23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80" fill="none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80" stroke="0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411" y="2368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5" name="Arc 267"/>
            <p:cNvSpPr>
              <a:spLocks/>
            </p:cNvSpPr>
            <p:nvPr/>
          </p:nvSpPr>
          <p:spPr bwMode="auto">
            <a:xfrm>
              <a:off x="4693" y="2189"/>
              <a:ext cx="119" cy="34"/>
            </a:xfrm>
            <a:custGeom>
              <a:avLst/>
              <a:gdLst>
                <a:gd name="T0" fmla="*/ 0 w 21600"/>
                <a:gd name="T1" fmla="*/ 0 h 23680"/>
                <a:gd name="T2" fmla="*/ 0 w 21600"/>
                <a:gd name="T3" fmla="*/ 0 h 23680"/>
                <a:gd name="T4" fmla="*/ 0 w 21600"/>
                <a:gd name="T5" fmla="*/ 0 h 236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80"/>
                <a:gd name="T11" fmla="*/ 21600 w 21600"/>
                <a:gd name="T12" fmla="*/ 23680 h 23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80" fill="none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80" stroke="0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411" y="2368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90" name="Line 269"/>
          <p:cNvSpPr>
            <a:spLocks noChangeShapeType="1"/>
          </p:cNvSpPr>
          <p:nvPr/>
        </p:nvSpPr>
        <p:spPr bwMode="auto">
          <a:xfrm>
            <a:off x="7446963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91" name="Line 270"/>
          <p:cNvSpPr>
            <a:spLocks noChangeShapeType="1"/>
          </p:cNvSpPr>
          <p:nvPr/>
        </p:nvSpPr>
        <p:spPr bwMode="auto">
          <a:xfrm>
            <a:off x="7824788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92" name="Rectangle 271"/>
          <p:cNvSpPr>
            <a:spLocks noChangeArrowheads="1"/>
          </p:cNvSpPr>
          <p:nvPr/>
        </p:nvSpPr>
        <p:spPr bwMode="auto">
          <a:xfrm>
            <a:off x="7994650" y="3460750"/>
            <a:ext cx="376238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93" name="Rectangle 272"/>
          <p:cNvSpPr>
            <a:spLocks noChangeArrowheads="1"/>
          </p:cNvSpPr>
          <p:nvPr/>
        </p:nvSpPr>
        <p:spPr bwMode="auto">
          <a:xfrm>
            <a:off x="8053388" y="2673350"/>
            <a:ext cx="317500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94" name="Rectangle 273"/>
          <p:cNvSpPr>
            <a:spLocks noChangeArrowheads="1"/>
          </p:cNvSpPr>
          <p:nvPr/>
        </p:nvSpPr>
        <p:spPr bwMode="auto">
          <a:xfrm>
            <a:off x="8007350" y="2759075"/>
            <a:ext cx="315913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895" name="Freeform 274"/>
          <p:cNvSpPr>
            <a:spLocks/>
          </p:cNvSpPr>
          <p:nvPr/>
        </p:nvSpPr>
        <p:spPr bwMode="auto">
          <a:xfrm>
            <a:off x="7977188" y="2667000"/>
            <a:ext cx="390525" cy="588963"/>
          </a:xfrm>
          <a:custGeom>
            <a:avLst/>
            <a:gdLst>
              <a:gd name="T0" fmla="*/ 0 w 246"/>
              <a:gd name="T1" fmla="*/ 2147483647 h 371"/>
              <a:gd name="T2" fmla="*/ 2147483647 w 246"/>
              <a:gd name="T3" fmla="*/ 0 h 371"/>
              <a:gd name="T4" fmla="*/ 2147483647 w 246"/>
              <a:gd name="T5" fmla="*/ 0 h 371"/>
              <a:gd name="T6" fmla="*/ 2147483647 w 246"/>
              <a:gd name="T7" fmla="*/ 2147483647 h 371"/>
              <a:gd name="T8" fmla="*/ 2147483647 w 246"/>
              <a:gd name="T9" fmla="*/ 2147483647 h 371"/>
              <a:gd name="T10" fmla="*/ 2147483647 w 246"/>
              <a:gd name="T11" fmla="*/ 2147483647 h 371"/>
              <a:gd name="T12" fmla="*/ 2147483647 w 246"/>
              <a:gd name="T13" fmla="*/ 2147483647 h 371"/>
              <a:gd name="T14" fmla="*/ 2147483647 w 246"/>
              <a:gd name="T15" fmla="*/ 2147483647 h 371"/>
              <a:gd name="T16" fmla="*/ 0 w 246"/>
              <a:gd name="T17" fmla="*/ 2147483647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15" y="370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96" name="Line 275"/>
          <p:cNvSpPr>
            <a:spLocks noChangeShapeType="1"/>
          </p:cNvSpPr>
          <p:nvPr/>
        </p:nvSpPr>
        <p:spPr bwMode="auto">
          <a:xfrm flipH="1">
            <a:off x="8318500" y="2667000"/>
            <a:ext cx="58738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897" name="Oval 276"/>
          <p:cNvSpPr>
            <a:spLocks noChangeArrowheads="1"/>
          </p:cNvSpPr>
          <p:nvPr/>
        </p:nvSpPr>
        <p:spPr bwMode="auto">
          <a:xfrm>
            <a:off x="7994650" y="3432175"/>
            <a:ext cx="376238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898" name="Group 281"/>
          <p:cNvGrpSpPr>
            <a:grpSpLocks/>
          </p:cNvGrpSpPr>
          <p:nvPr/>
        </p:nvGrpSpPr>
        <p:grpSpPr bwMode="auto">
          <a:xfrm>
            <a:off x="7991475" y="3668713"/>
            <a:ext cx="385763" cy="60325"/>
            <a:chOff x="5034" y="2185"/>
            <a:chExt cx="243" cy="38"/>
          </a:xfrm>
        </p:grpSpPr>
        <p:sp>
          <p:nvSpPr>
            <p:cNvPr id="30988" name="Arc 277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89" name="Arc 278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0" name="Arc 279"/>
            <p:cNvSpPr>
              <a:spLocks/>
            </p:cNvSpPr>
            <p:nvPr/>
          </p:nvSpPr>
          <p:spPr bwMode="auto">
            <a:xfrm>
              <a:off x="5034" y="2189"/>
              <a:ext cx="123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5" y="23674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91" name="Arc 280"/>
            <p:cNvSpPr>
              <a:spLocks/>
            </p:cNvSpPr>
            <p:nvPr/>
          </p:nvSpPr>
          <p:spPr bwMode="auto">
            <a:xfrm>
              <a:off x="5034" y="2189"/>
              <a:ext cx="123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5" y="236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899" name="Line 282"/>
          <p:cNvSpPr>
            <a:spLocks noChangeShapeType="1"/>
          </p:cNvSpPr>
          <p:nvPr/>
        </p:nvSpPr>
        <p:spPr bwMode="auto">
          <a:xfrm>
            <a:off x="7988300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00" name="Line 283"/>
          <p:cNvSpPr>
            <a:spLocks noChangeShapeType="1"/>
          </p:cNvSpPr>
          <p:nvPr/>
        </p:nvSpPr>
        <p:spPr bwMode="auto">
          <a:xfrm>
            <a:off x="8377238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01" name="Rectangle 284"/>
          <p:cNvSpPr>
            <a:spLocks noChangeArrowheads="1"/>
          </p:cNvSpPr>
          <p:nvPr/>
        </p:nvSpPr>
        <p:spPr bwMode="auto">
          <a:xfrm>
            <a:off x="8524875" y="3460750"/>
            <a:ext cx="376238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902" name="Rectangle 285"/>
          <p:cNvSpPr>
            <a:spLocks noChangeArrowheads="1"/>
          </p:cNvSpPr>
          <p:nvPr/>
        </p:nvSpPr>
        <p:spPr bwMode="auto">
          <a:xfrm>
            <a:off x="8596313" y="2673350"/>
            <a:ext cx="315912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903" name="Rectangle 286"/>
          <p:cNvSpPr>
            <a:spLocks noChangeArrowheads="1"/>
          </p:cNvSpPr>
          <p:nvPr/>
        </p:nvSpPr>
        <p:spPr bwMode="auto">
          <a:xfrm>
            <a:off x="8535988" y="2759075"/>
            <a:ext cx="317500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904" name="Freeform 287"/>
          <p:cNvSpPr>
            <a:spLocks/>
          </p:cNvSpPr>
          <p:nvPr/>
        </p:nvSpPr>
        <p:spPr bwMode="auto">
          <a:xfrm>
            <a:off x="8518525" y="2667000"/>
            <a:ext cx="390525" cy="588963"/>
          </a:xfrm>
          <a:custGeom>
            <a:avLst/>
            <a:gdLst>
              <a:gd name="T0" fmla="*/ 0 w 246"/>
              <a:gd name="T1" fmla="*/ 2147483647 h 371"/>
              <a:gd name="T2" fmla="*/ 2147483647 w 246"/>
              <a:gd name="T3" fmla="*/ 0 h 371"/>
              <a:gd name="T4" fmla="*/ 2147483647 w 246"/>
              <a:gd name="T5" fmla="*/ 0 h 371"/>
              <a:gd name="T6" fmla="*/ 2147483647 w 246"/>
              <a:gd name="T7" fmla="*/ 2147483647 h 371"/>
              <a:gd name="T8" fmla="*/ 2147483647 w 246"/>
              <a:gd name="T9" fmla="*/ 2147483647 h 371"/>
              <a:gd name="T10" fmla="*/ 2147483647 w 246"/>
              <a:gd name="T11" fmla="*/ 2147483647 h 371"/>
              <a:gd name="T12" fmla="*/ 2147483647 w 246"/>
              <a:gd name="T13" fmla="*/ 2147483647 h 371"/>
              <a:gd name="T14" fmla="*/ 2147483647 w 246"/>
              <a:gd name="T15" fmla="*/ 2147483647 h 371"/>
              <a:gd name="T16" fmla="*/ 0 w 246"/>
              <a:gd name="T17" fmla="*/ 2147483647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05" name="Line 288"/>
          <p:cNvSpPr>
            <a:spLocks noChangeShapeType="1"/>
          </p:cNvSpPr>
          <p:nvPr/>
        </p:nvSpPr>
        <p:spPr bwMode="auto">
          <a:xfrm flipH="1">
            <a:off x="8872538" y="2667000"/>
            <a:ext cx="58737" cy="8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06" name="Oval 289"/>
          <p:cNvSpPr>
            <a:spLocks noChangeArrowheads="1"/>
          </p:cNvSpPr>
          <p:nvPr/>
        </p:nvSpPr>
        <p:spPr bwMode="auto">
          <a:xfrm>
            <a:off x="8524875" y="3432175"/>
            <a:ext cx="376238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0907" name="Group 294"/>
          <p:cNvGrpSpPr>
            <a:grpSpLocks/>
          </p:cNvGrpSpPr>
          <p:nvPr/>
        </p:nvGrpSpPr>
        <p:grpSpPr bwMode="auto">
          <a:xfrm>
            <a:off x="8521700" y="3668713"/>
            <a:ext cx="385763" cy="60325"/>
            <a:chOff x="5368" y="2185"/>
            <a:chExt cx="243" cy="38"/>
          </a:xfrm>
        </p:grpSpPr>
        <p:sp>
          <p:nvSpPr>
            <p:cNvPr id="30984" name="Arc 290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85" name="Arc 291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86" name="Arc 292"/>
            <p:cNvSpPr>
              <a:spLocks/>
            </p:cNvSpPr>
            <p:nvPr/>
          </p:nvSpPr>
          <p:spPr bwMode="auto">
            <a:xfrm>
              <a:off x="5368" y="2189"/>
              <a:ext cx="123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5" y="23674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87" name="Arc 293"/>
            <p:cNvSpPr>
              <a:spLocks/>
            </p:cNvSpPr>
            <p:nvPr/>
          </p:nvSpPr>
          <p:spPr bwMode="auto">
            <a:xfrm>
              <a:off x="5368" y="2189"/>
              <a:ext cx="123" cy="34"/>
            </a:xfrm>
            <a:custGeom>
              <a:avLst/>
              <a:gdLst>
                <a:gd name="T0" fmla="*/ 0 w 21600"/>
                <a:gd name="T1" fmla="*/ 0 h 23674"/>
                <a:gd name="T2" fmla="*/ 0 w 21600"/>
                <a:gd name="T3" fmla="*/ 0 h 23674"/>
                <a:gd name="T4" fmla="*/ 0 w 21600"/>
                <a:gd name="T5" fmla="*/ 0 h 23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674"/>
                <a:gd name="T11" fmla="*/ 21600 w 21600"/>
                <a:gd name="T12" fmla="*/ 23674 h 23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0" y="1386"/>
                    <a:pt x="33" y="691"/>
                    <a:pt x="100" y="0"/>
                  </a:cubicBezTo>
                  <a:lnTo>
                    <a:pt x="21600" y="2081"/>
                  </a:lnTo>
                  <a:lnTo>
                    <a:pt x="21055" y="236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908" name="Line 295"/>
          <p:cNvSpPr>
            <a:spLocks noChangeShapeType="1"/>
          </p:cNvSpPr>
          <p:nvPr/>
        </p:nvSpPr>
        <p:spPr bwMode="auto">
          <a:xfrm>
            <a:off x="8518525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09" name="Line 296"/>
          <p:cNvSpPr>
            <a:spLocks noChangeShapeType="1"/>
          </p:cNvSpPr>
          <p:nvPr/>
        </p:nvSpPr>
        <p:spPr bwMode="auto">
          <a:xfrm>
            <a:off x="8907463" y="34544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10" name="Line 297"/>
          <p:cNvSpPr>
            <a:spLocks noChangeShapeType="1"/>
          </p:cNvSpPr>
          <p:nvPr/>
        </p:nvSpPr>
        <p:spPr bwMode="auto">
          <a:xfrm>
            <a:off x="6540500" y="3354388"/>
            <a:ext cx="21780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11" name="Line 298"/>
          <p:cNvSpPr>
            <a:spLocks noChangeShapeType="1"/>
          </p:cNvSpPr>
          <p:nvPr/>
        </p:nvSpPr>
        <p:spPr bwMode="auto">
          <a:xfrm>
            <a:off x="6553200" y="3240088"/>
            <a:ext cx="0" cy="21431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12" name="Line 299"/>
          <p:cNvSpPr>
            <a:spLocks noChangeShapeType="1"/>
          </p:cNvSpPr>
          <p:nvPr/>
        </p:nvSpPr>
        <p:spPr bwMode="auto">
          <a:xfrm>
            <a:off x="7081838" y="32543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13" name="Line 300"/>
          <p:cNvSpPr>
            <a:spLocks noChangeShapeType="1"/>
          </p:cNvSpPr>
          <p:nvPr/>
        </p:nvSpPr>
        <p:spPr bwMode="auto">
          <a:xfrm>
            <a:off x="7624763" y="32543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14" name="Line 301"/>
          <p:cNvSpPr>
            <a:spLocks noChangeShapeType="1"/>
          </p:cNvSpPr>
          <p:nvPr/>
        </p:nvSpPr>
        <p:spPr bwMode="auto">
          <a:xfrm>
            <a:off x="8177213" y="32543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sp>
        <p:nvSpPr>
          <p:cNvPr id="30915" name="Line 302"/>
          <p:cNvSpPr>
            <a:spLocks noChangeShapeType="1"/>
          </p:cNvSpPr>
          <p:nvPr/>
        </p:nvSpPr>
        <p:spPr bwMode="auto">
          <a:xfrm>
            <a:off x="8707438" y="32543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Helvetica Neue" charset="0"/>
              <a:cs typeface="Helvetica Neue" charset="0"/>
            </a:endParaRPr>
          </a:p>
        </p:txBody>
      </p:sp>
      <p:grpSp>
        <p:nvGrpSpPr>
          <p:cNvPr id="30916" name="Group 308"/>
          <p:cNvGrpSpPr>
            <a:grpSpLocks/>
          </p:cNvGrpSpPr>
          <p:nvPr/>
        </p:nvGrpSpPr>
        <p:grpSpPr bwMode="auto">
          <a:xfrm>
            <a:off x="6394450" y="4176713"/>
            <a:ext cx="2459038" cy="215900"/>
            <a:chOff x="4028" y="2505"/>
            <a:chExt cx="1549" cy="136"/>
          </a:xfrm>
        </p:grpSpPr>
        <p:sp>
          <p:nvSpPr>
            <p:cNvPr id="30979" name="Rectangle 303"/>
            <p:cNvSpPr>
              <a:spLocks noChangeArrowheads="1"/>
            </p:cNvSpPr>
            <p:nvPr/>
          </p:nvSpPr>
          <p:spPr bwMode="auto">
            <a:xfrm>
              <a:off x="4028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80" name="Rectangle 304"/>
            <p:cNvSpPr>
              <a:spLocks noChangeArrowheads="1"/>
            </p:cNvSpPr>
            <p:nvPr/>
          </p:nvSpPr>
          <p:spPr bwMode="auto">
            <a:xfrm>
              <a:off x="4347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81" name="Rectangle 305"/>
            <p:cNvSpPr>
              <a:spLocks noChangeArrowheads="1"/>
            </p:cNvSpPr>
            <p:nvPr/>
          </p:nvSpPr>
          <p:spPr bwMode="auto">
            <a:xfrm>
              <a:off x="4673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82" name="Rectangle 306"/>
            <p:cNvSpPr>
              <a:spLocks noChangeArrowheads="1"/>
            </p:cNvSpPr>
            <p:nvPr/>
          </p:nvSpPr>
          <p:spPr bwMode="auto">
            <a:xfrm>
              <a:off x="4992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83" name="Rectangle 307"/>
            <p:cNvSpPr>
              <a:spLocks noChangeArrowheads="1"/>
            </p:cNvSpPr>
            <p:nvPr/>
          </p:nvSpPr>
          <p:spPr bwMode="auto">
            <a:xfrm>
              <a:off x="5311" y="2505"/>
              <a:ext cx="266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917" name="Rectangle 309"/>
          <p:cNvSpPr>
            <a:spLocks noChangeArrowheads="1"/>
          </p:cNvSpPr>
          <p:nvPr/>
        </p:nvSpPr>
        <p:spPr bwMode="auto">
          <a:xfrm>
            <a:off x="6300788" y="4108450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A...E</a:t>
            </a:r>
          </a:p>
        </p:txBody>
      </p:sp>
      <p:sp>
        <p:nvSpPr>
          <p:cNvPr id="30918" name="Rectangle 310"/>
          <p:cNvSpPr>
            <a:spLocks noChangeArrowheads="1"/>
          </p:cNvSpPr>
          <p:nvPr/>
        </p:nvSpPr>
        <p:spPr bwMode="auto">
          <a:xfrm>
            <a:off x="6807200" y="4108450"/>
            <a:ext cx="54970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F...J</a:t>
            </a:r>
          </a:p>
        </p:txBody>
      </p:sp>
      <p:sp>
        <p:nvSpPr>
          <p:cNvPr id="30919" name="Rectangle 311"/>
          <p:cNvSpPr>
            <a:spLocks noChangeArrowheads="1"/>
          </p:cNvSpPr>
          <p:nvPr/>
        </p:nvSpPr>
        <p:spPr bwMode="auto">
          <a:xfrm>
            <a:off x="7313613" y="4125913"/>
            <a:ext cx="64280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K...N</a:t>
            </a:r>
          </a:p>
        </p:txBody>
      </p:sp>
      <p:sp>
        <p:nvSpPr>
          <p:cNvPr id="30920" name="Rectangle 312"/>
          <p:cNvSpPr>
            <a:spLocks noChangeArrowheads="1"/>
          </p:cNvSpPr>
          <p:nvPr/>
        </p:nvSpPr>
        <p:spPr bwMode="auto">
          <a:xfrm>
            <a:off x="7823200" y="4133850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O...S</a:t>
            </a:r>
          </a:p>
        </p:txBody>
      </p:sp>
      <p:sp>
        <p:nvSpPr>
          <p:cNvPr id="30921" name="Rectangle 313"/>
          <p:cNvSpPr>
            <a:spLocks noChangeArrowheads="1"/>
          </p:cNvSpPr>
          <p:nvPr/>
        </p:nvSpPr>
        <p:spPr bwMode="auto">
          <a:xfrm>
            <a:off x="8329613" y="4117975"/>
            <a:ext cx="57836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600">
                <a:latin typeface="Helvetica Neue" charset="0"/>
                <a:ea typeface="Helvetica Neue" charset="0"/>
                <a:cs typeface="Helvetica Neue" charset="0"/>
              </a:rPr>
              <a:t>T...Z</a:t>
            </a:r>
          </a:p>
        </p:txBody>
      </p:sp>
      <p:grpSp>
        <p:nvGrpSpPr>
          <p:cNvPr id="30922" name="Group 316"/>
          <p:cNvGrpSpPr>
            <a:grpSpLocks/>
          </p:cNvGrpSpPr>
          <p:nvPr/>
        </p:nvGrpSpPr>
        <p:grpSpPr bwMode="auto">
          <a:xfrm>
            <a:off x="6623050" y="3725863"/>
            <a:ext cx="438150" cy="396875"/>
            <a:chOff x="4172" y="2221"/>
            <a:chExt cx="276" cy="250"/>
          </a:xfrm>
        </p:grpSpPr>
        <p:sp>
          <p:nvSpPr>
            <p:cNvPr id="30977" name="Freeform 314"/>
            <p:cNvSpPr>
              <a:spLocks/>
            </p:cNvSpPr>
            <p:nvPr/>
          </p:nvSpPr>
          <p:spPr bwMode="auto">
            <a:xfrm>
              <a:off x="4328" y="2221"/>
              <a:ext cx="120" cy="118"/>
            </a:xfrm>
            <a:custGeom>
              <a:avLst/>
              <a:gdLst>
                <a:gd name="T0" fmla="*/ 119 w 120"/>
                <a:gd name="T1" fmla="*/ 0 h 118"/>
                <a:gd name="T2" fmla="*/ 37 w 120"/>
                <a:gd name="T3" fmla="*/ 117 h 118"/>
                <a:gd name="T4" fmla="*/ 15 w 120"/>
                <a:gd name="T5" fmla="*/ 90 h 118"/>
                <a:gd name="T6" fmla="*/ 0 w 120"/>
                <a:gd name="T7" fmla="*/ 54 h 118"/>
                <a:gd name="T8" fmla="*/ 119 w 120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18"/>
                <a:gd name="T17" fmla="*/ 120 w 120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18">
                  <a:moveTo>
                    <a:pt x="119" y="0"/>
                  </a:moveTo>
                  <a:lnTo>
                    <a:pt x="37" y="117"/>
                  </a:lnTo>
                  <a:lnTo>
                    <a:pt x="15" y="90"/>
                  </a:lnTo>
                  <a:lnTo>
                    <a:pt x="0" y="54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78" name="Line 315"/>
            <p:cNvSpPr>
              <a:spLocks noChangeShapeType="1"/>
            </p:cNvSpPr>
            <p:nvPr/>
          </p:nvSpPr>
          <p:spPr bwMode="auto">
            <a:xfrm flipV="1">
              <a:off x="4172" y="2304"/>
              <a:ext cx="178" cy="16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3" name="Group 319"/>
          <p:cNvGrpSpPr>
            <a:grpSpLocks/>
          </p:cNvGrpSpPr>
          <p:nvPr/>
        </p:nvGrpSpPr>
        <p:grpSpPr bwMode="auto">
          <a:xfrm>
            <a:off x="6729413" y="3711575"/>
            <a:ext cx="1390650" cy="403225"/>
            <a:chOff x="4239" y="2212"/>
            <a:chExt cx="876" cy="254"/>
          </a:xfrm>
        </p:grpSpPr>
        <p:sp>
          <p:nvSpPr>
            <p:cNvPr id="30975" name="Freeform 317"/>
            <p:cNvSpPr>
              <a:spLocks/>
            </p:cNvSpPr>
            <p:nvPr/>
          </p:nvSpPr>
          <p:spPr bwMode="auto">
            <a:xfrm>
              <a:off x="4980" y="2212"/>
              <a:ext cx="135" cy="82"/>
            </a:xfrm>
            <a:custGeom>
              <a:avLst/>
              <a:gdLst>
                <a:gd name="T0" fmla="*/ 134 w 135"/>
                <a:gd name="T1" fmla="*/ 9 h 82"/>
                <a:gd name="T2" fmla="*/ 15 w 135"/>
                <a:gd name="T3" fmla="*/ 81 h 82"/>
                <a:gd name="T4" fmla="*/ 8 w 135"/>
                <a:gd name="T5" fmla="*/ 45 h 82"/>
                <a:gd name="T6" fmla="*/ 0 w 135"/>
                <a:gd name="T7" fmla="*/ 0 h 82"/>
                <a:gd name="T8" fmla="*/ 134 w 135"/>
                <a:gd name="T9" fmla="*/ 9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82"/>
                <a:gd name="T17" fmla="*/ 135 w 135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82">
                  <a:moveTo>
                    <a:pt x="134" y="9"/>
                  </a:moveTo>
                  <a:lnTo>
                    <a:pt x="15" y="81"/>
                  </a:lnTo>
                  <a:lnTo>
                    <a:pt x="8" y="45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76" name="Line 318"/>
            <p:cNvSpPr>
              <a:spLocks noChangeShapeType="1"/>
            </p:cNvSpPr>
            <p:nvPr/>
          </p:nvSpPr>
          <p:spPr bwMode="auto">
            <a:xfrm flipV="1">
              <a:off x="4239" y="2255"/>
              <a:ext cx="756" cy="211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4" name="Group 322"/>
          <p:cNvGrpSpPr>
            <a:grpSpLocks/>
          </p:cNvGrpSpPr>
          <p:nvPr/>
        </p:nvGrpSpPr>
        <p:grpSpPr bwMode="auto">
          <a:xfrm>
            <a:off x="6470650" y="3725863"/>
            <a:ext cx="107950" cy="400050"/>
            <a:chOff x="4076" y="2221"/>
            <a:chExt cx="68" cy="252"/>
          </a:xfrm>
        </p:grpSpPr>
        <p:sp>
          <p:nvSpPr>
            <p:cNvPr id="30973" name="Freeform 320"/>
            <p:cNvSpPr>
              <a:spLocks/>
            </p:cNvSpPr>
            <p:nvPr/>
          </p:nvSpPr>
          <p:spPr bwMode="auto">
            <a:xfrm>
              <a:off x="4076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74" name="Line 321"/>
            <p:cNvSpPr>
              <a:spLocks noChangeShapeType="1"/>
            </p:cNvSpPr>
            <p:nvPr/>
          </p:nvSpPr>
          <p:spPr bwMode="auto">
            <a:xfrm flipV="1">
              <a:off x="4113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5" name="Group 325"/>
          <p:cNvGrpSpPr>
            <a:grpSpLocks/>
          </p:cNvGrpSpPr>
          <p:nvPr/>
        </p:nvGrpSpPr>
        <p:grpSpPr bwMode="auto">
          <a:xfrm>
            <a:off x="7105650" y="3725863"/>
            <a:ext cx="107950" cy="400050"/>
            <a:chOff x="4476" y="2221"/>
            <a:chExt cx="68" cy="252"/>
          </a:xfrm>
        </p:grpSpPr>
        <p:sp>
          <p:nvSpPr>
            <p:cNvPr id="30971" name="Freeform 323"/>
            <p:cNvSpPr>
              <a:spLocks/>
            </p:cNvSpPr>
            <p:nvPr/>
          </p:nvSpPr>
          <p:spPr bwMode="auto">
            <a:xfrm>
              <a:off x="4476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72" name="Line 324"/>
            <p:cNvSpPr>
              <a:spLocks noChangeShapeType="1"/>
            </p:cNvSpPr>
            <p:nvPr/>
          </p:nvSpPr>
          <p:spPr bwMode="auto">
            <a:xfrm flipV="1">
              <a:off x="4513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6" name="Group 328"/>
          <p:cNvGrpSpPr>
            <a:grpSpLocks/>
          </p:cNvGrpSpPr>
          <p:nvPr/>
        </p:nvGrpSpPr>
        <p:grpSpPr bwMode="auto">
          <a:xfrm>
            <a:off x="7635875" y="3725863"/>
            <a:ext cx="107950" cy="400050"/>
            <a:chOff x="4810" y="2221"/>
            <a:chExt cx="68" cy="252"/>
          </a:xfrm>
        </p:grpSpPr>
        <p:sp>
          <p:nvSpPr>
            <p:cNvPr id="30969" name="Freeform 326"/>
            <p:cNvSpPr>
              <a:spLocks/>
            </p:cNvSpPr>
            <p:nvPr/>
          </p:nvSpPr>
          <p:spPr bwMode="auto">
            <a:xfrm>
              <a:off x="4810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70" name="Line 327"/>
            <p:cNvSpPr>
              <a:spLocks noChangeShapeType="1"/>
            </p:cNvSpPr>
            <p:nvPr/>
          </p:nvSpPr>
          <p:spPr bwMode="auto">
            <a:xfrm flipV="1">
              <a:off x="4847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7" name="Group 331"/>
          <p:cNvGrpSpPr>
            <a:grpSpLocks/>
          </p:cNvGrpSpPr>
          <p:nvPr/>
        </p:nvGrpSpPr>
        <p:grpSpPr bwMode="auto">
          <a:xfrm>
            <a:off x="8166100" y="3725863"/>
            <a:ext cx="106363" cy="400050"/>
            <a:chOff x="5144" y="2221"/>
            <a:chExt cx="67" cy="252"/>
          </a:xfrm>
        </p:grpSpPr>
        <p:sp>
          <p:nvSpPr>
            <p:cNvPr id="30967" name="Freeform 329"/>
            <p:cNvSpPr>
              <a:spLocks/>
            </p:cNvSpPr>
            <p:nvPr/>
          </p:nvSpPr>
          <p:spPr bwMode="auto">
            <a:xfrm>
              <a:off x="5144" y="2221"/>
              <a:ext cx="67" cy="154"/>
            </a:xfrm>
            <a:custGeom>
              <a:avLst/>
              <a:gdLst>
                <a:gd name="T0" fmla="*/ 37 w 67"/>
                <a:gd name="T1" fmla="*/ 0 h 154"/>
                <a:gd name="T2" fmla="*/ 66 w 67"/>
                <a:gd name="T3" fmla="*/ 153 h 154"/>
                <a:gd name="T4" fmla="*/ 37 w 67"/>
                <a:gd name="T5" fmla="*/ 153 h 154"/>
                <a:gd name="T6" fmla="*/ 0 w 67"/>
                <a:gd name="T7" fmla="*/ 153 h 154"/>
                <a:gd name="T8" fmla="*/ 37 w 67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4"/>
                <a:gd name="T17" fmla="*/ 67 w 6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4">
                  <a:moveTo>
                    <a:pt x="37" y="0"/>
                  </a:moveTo>
                  <a:lnTo>
                    <a:pt x="66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68" name="Line 330"/>
            <p:cNvSpPr>
              <a:spLocks noChangeShapeType="1"/>
            </p:cNvSpPr>
            <p:nvPr/>
          </p:nvSpPr>
          <p:spPr bwMode="auto">
            <a:xfrm flipV="1">
              <a:off x="5181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8" name="Group 334"/>
          <p:cNvGrpSpPr>
            <a:grpSpLocks/>
          </p:cNvGrpSpPr>
          <p:nvPr/>
        </p:nvGrpSpPr>
        <p:grpSpPr bwMode="auto">
          <a:xfrm>
            <a:off x="8694738" y="3725863"/>
            <a:ext cx="107950" cy="400050"/>
            <a:chOff x="5477" y="2221"/>
            <a:chExt cx="68" cy="252"/>
          </a:xfrm>
        </p:grpSpPr>
        <p:sp>
          <p:nvSpPr>
            <p:cNvPr id="30965" name="Freeform 332"/>
            <p:cNvSpPr>
              <a:spLocks/>
            </p:cNvSpPr>
            <p:nvPr/>
          </p:nvSpPr>
          <p:spPr bwMode="auto">
            <a:xfrm>
              <a:off x="5477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66" name="Line 333"/>
            <p:cNvSpPr>
              <a:spLocks noChangeShapeType="1"/>
            </p:cNvSpPr>
            <p:nvPr/>
          </p:nvSpPr>
          <p:spPr bwMode="auto">
            <a:xfrm flipV="1">
              <a:off x="5514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29" name="Group 337"/>
          <p:cNvGrpSpPr>
            <a:grpSpLocks/>
          </p:cNvGrpSpPr>
          <p:nvPr/>
        </p:nvGrpSpPr>
        <p:grpSpPr bwMode="auto">
          <a:xfrm>
            <a:off x="8329613" y="3725863"/>
            <a:ext cx="328612" cy="400050"/>
            <a:chOff x="5247" y="2221"/>
            <a:chExt cx="207" cy="252"/>
          </a:xfrm>
        </p:grpSpPr>
        <p:sp>
          <p:nvSpPr>
            <p:cNvPr id="30963" name="Freeform 335"/>
            <p:cNvSpPr>
              <a:spLocks/>
            </p:cNvSpPr>
            <p:nvPr/>
          </p:nvSpPr>
          <p:spPr bwMode="auto">
            <a:xfrm>
              <a:off x="5247" y="2221"/>
              <a:ext cx="105" cy="136"/>
            </a:xfrm>
            <a:custGeom>
              <a:avLst/>
              <a:gdLst>
                <a:gd name="T0" fmla="*/ 0 w 105"/>
                <a:gd name="T1" fmla="*/ 0 h 136"/>
                <a:gd name="T2" fmla="*/ 104 w 105"/>
                <a:gd name="T3" fmla="*/ 81 h 136"/>
                <a:gd name="T4" fmla="*/ 82 w 105"/>
                <a:gd name="T5" fmla="*/ 108 h 136"/>
                <a:gd name="T6" fmla="*/ 60 w 105"/>
                <a:gd name="T7" fmla="*/ 135 h 136"/>
                <a:gd name="T8" fmla="*/ 0 w 105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6"/>
                <a:gd name="T17" fmla="*/ 105 w 105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6">
                  <a:moveTo>
                    <a:pt x="0" y="0"/>
                  </a:moveTo>
                  <a:lnTo>
                    <a:pt x="104" y="81"/>
                  </a:lnTo>
                  <a:lnTo>
                    <a:pt x="82" y="108"/>
                  </a:lnTo>
                  <a:lnTo>
                    <a:pt x="60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64" name="Line 336"/>
            <p:cNvSpPr>
              <a:spLocks noChangeShapeType="1"/>
            </p:cNvSpPr>
            <p:nvPr/>
          </p:nvSpPr>
          <p:spPr bwMode="auto">
            <a:xfrm flipH="1" flipV="1">
              <a:off x="5321" y="2322"/>
              <a:ext cx="133" cy="151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0" name="Group 340"/>
          <p:cNvGrpSpPr>
            <a:grpSpLocks/>
          </p:cNvGrpSpPr>
          <p:nvPr/>
        </p:nvGrpSpPr>
        <p:grpSpPr bwMode="auto">
          <a:xfrm>
            <a:off x="7800975" y="3725863"/>
            <a:ext cx="752475" cy="393700"/>
            <a:chOff x="4914" y="2221"/>
            <a:chExt cx="474" cy="248"/>
          </a:xfrm>
        </p:grpSpPr>
        <p:sp>
          <p:nvSpPr>
            <p:cNvPr id="30961" name="Freeform 338"/>
            <p:cNvSpPr>
              <a:spLocks/>
            </p:cNvSpPr>
            <p:nvPr/>
          </p:nvSpPr>
          <p:spPr bwMode="auto">
            <a:xfrm>
              <a:off x="4914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27 h 91"/>
                <a:gd name="T4" fmla="*/ 111 w 127"/>
                <a:gd name="T5" fmla="*/ 54 h 91"/>
                <a:gd name="T6" fmla="*/ 96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1" y="54"/>
                  </a:lnTo>
                  <a:lnTo>
                    <a:pt x="96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62" name="Line 339"/>
            <p:cNvSpPr>
              <a:spLocks noChangeShapeType="1"/>
            </p:cNvSpPr>
            <p:nvPr/>
          </p:nvSpPr>
          <p:spPr bwMode="auto">
            <a:xfrm flipH="1" flipV="1">
              <a:off x="5018" y="2273"/>
              <a:ext cx="370" cy="196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1" name="Group 343"/>
          <p:cNvGrpSpPr>
            <a:grpSpLocks/>
          </p:cNvGrpSpPr>
          <p:nvPr/>
        </p:nvGrpSpPr>
        <p:grpSpPr bwMode="auto">
          <a:xfrm>
            <a:off x="7270750" y="3725863"/>
            <a:ext cx="1176338" cy="392112"/>
            <a:chOff x="4580" y="2221"/>
            <a:chExt cx="741" cy="247"/>
          </a:xfrm>
        </p:grpSpPr>
        <p:sp>
          <p:nvSpPr>
            <p:cNvPr id="30959" name="Freeform 341"/>
            <p:cNvSpPr>
              <a:spLocks/>
            </p:cNvSpPr>
            <p:nvPr/>
          </p:nvSpPr>
          <p:spPr bwMode="auto">
            <a:xfrm>
              <a:off x="4580" y="2221"/>
              <a:ext cx="127" cy="73"/>
            </a:xfrm>
            <a:custGeom>
              <a:avLst/>
              <a:gdLst>
                <a:gd name="T0" fmla="*/ 0 w 127"/>
                <a:gd name="T1" fmla="*/ 0 h 73"/>
                <a:gd name="T2" fmla="*/ 126 w 127"/>
                <a:gd name="T3" fmla="*/ 0 h 73"/>
                <a:gd name="T4" fmla="*/ 119 w 127"/>
                <a:gd name="T5" fmla="*/ 36 h 73"/>
                <a:gd name="T6" fmla="*/ 111 w 127"/>
                <a:gd name="T7" fmla="*/ 72 h 73"/>
                <a:gd name="T8" fmla="*/ 0 w 12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3"/>
                <a:gd name="T17" fmla="*/ 127 w 12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1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60" name="Line 342"/>
            <p:cNvSpPr>
              <a:spLocks noChangeShapeType="1"/>
            </p:cNvSpPr>
            <p:nvPr/>
          </p:nvSpPr>
          <p:spPr bwMode="auto">
            <a:xfrm flipH="1" flipV="1">
              <a:off x="4690" y="2256"/>
              <a:ext cx="631" cy="2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2" name="Group 346"/>
          <p:cNvGrpSpPr>
            <a:grpSpLocks/>
          </p:cNvGrpSpPr>
          <p:nvPr/>
        </p:nvGrpSpPr>
        <p:grpSpPr bwMode="auto">
          <a:xfrm>
            <a:off x="8318500" y="3725863"/>
            <a:ext cx="331788" cy="400050"/>
            <a:chOff x="5240" y="2221"/>
            <a:chExt cx="209" cy="252"/>
          </a:xfrm>
        </p:grpSpPr>
        <p:sp>
          <p:nvSpPr>
            <p:cNvPr id="30957" name="Freeform 344"/>
            <p:cNvSpPr>
              <a:spLocks/>
            </p:cNvSpPr>
            <p:nvPr/>
          </p:nvSpPr>
          <p:spPr bwMode="auto">
            <a:xfrm>
              <a:off x="5336" y="2221"/>
              <a:ext cx="113" cy="136"/>
            </a:xfrm>
            <a:custGeom>
              <a:avLst/>
              <a:gdLst>
                <a:gd name="T0" fmla="*/ 112 w 113"/>
                <a:gd name="T1" fmla="*/ 0 h 136"/>
                <a:gd name="T2" fmla="*/ 45 w 113"/>
                <a:gd name="T3" fmla="*/ 135 h 136"/>
                <a:gd name="T4" fmla="*/ 23 w 113"/>
                <a:gd name="T5" fmla="*/ 108 h 136"/>
                <a:gd name="T6" fmla="*/ 0 w 113"/>
                <a:gd name="T7" fmla="*/ 81 h 136"/>
                <a:gd name="T8" fmla="*/ 112 w 113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6"/>
                <a:gd name="T17" fmla="*/ 113 w 113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6">
                  <a:moveTo>
                    <a:pt x="112" y="0"/>
                  </a:moveTo>
                  <a:lnTo>
                    <a:pt x="45" y="135"/>
                  </a:lnTo>
                  <a:lnTo>
                    <a:pt x="23" y="108"/>
                  </a:lnTo>
                  <a:lnTo>
                    <a:pt x="0" y="81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58" name="Line 345"/>
            <p:cNvSpPr>
              <a:spLocks noChangeShapeType="1"/>
            </p:cNvSpPr>
            <p:nvPr/>
          </p:nvSpPr>
          <p:spPr bwMode="auto">
            <a:xfrm flipV="1">
              <a:off x="5240" y="2320"/>
              <a:ext cx="126" cy="153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3" name="Group 349"/>
          <p:cNvGrpSpPr>
            <a:grpSpLocks/>
          </p:cNvGrpSpPr>
          <p:nvPr/>
        </p:nvGrpSpPr>
        <p:grpSpPr bwMode="auto">
          <a:xfrm>
            <a:off x="7694613" y="3725863"/>
            <a:ext cx="433387" cy="398462"/>
            <a:chOff x="4847" y="2221"/>
            <a:chExt cx="273" cy="251"/>
          </a:xfrm>
        </p:grpSpPr>
        <p:sp>
          <p:nvSpPr>
            <p:cNvPr id="30955" name="Freeform 347"/>
            <p:cNvSpPr>
              <a:spLocks/>
            </p:cNvSpPr>
            <p:nvPr/>
          </p:nvSpPr>
          <p:spPr bwMode="auto">
            <a:xfrm>
              <a:off x="4847" y="2221"/>
              <a:ext cx="112" cy="118"/>
            </a:xfrm>
            <a:custGeom>
              <a:avLst/>
              <a:gdLst>
                <a:gd name="T0" fmla="*/ 0 w 112"/>
                <a:gd name="T1" fmla="*/ 0 h 118"/>
                <a:gd name="T2" fmla="*/ 111 w 112"/>
                <a:gd name="T3" fmla="*/ 54 h 118"/>
                <a:gd name="T4" fmla="*/ 96 w 112"/>
                <a:gd name="T5" fmla="*/ 90 h 118"/>
                <a:gd name="T6" fmla="*/ 74 w 112"/>
                <a:gd name="T7" fmla="*/ 117 h 118"/>
                <a:gd name="T8" fmla="*/ 0 w 112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8"/>
                <a:gd name="T17" fmla="*/ 112 w 112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8">
                  <a:moveTo>
                    <a:pt x="0" y="0"/>
                  </a:moveTo>
                  <a:lnTo>
                    <a:pt x="111" y="54"/>
                  </a:lnTo>
                  <a:lnTo>
                    <a:pt x="96" y="90"/>
                  </a:lnTo>
                  <a:lnTo>
                    <a:pt x="74" y="11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56" name="Line 348"/>
            <p:cNvSpPr>
              <a:spLocks noChangeShapeType="1"/>
            </p:cNvSpPr>
            <p:nvPr/>
          </p:nvSpPr>
          <p:spPr bwMode="auto">
            <a:xfrm flipH="1" flipV="1">
              <a:off x="4935" y="2306"/>
              <a:ext cx="185" cy="166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4" name="Group 352"/>
          <p:cNvGrpSpPr>
            <a:grpSpLocks/>
          </p:cNvGrpSpPr>
          <p:nvPr/>
        </p:nvGrpSpPr>
        <p:grpSpPr bwMode="auto">
          <a:xfrm>
            <a:off x="6740525" y="3725863"/>
            <a:ext cx="1177925" cy="392112"/>
            <a:chOff x="4246" y="2221"/>
            <a:chExt cx="742" cy="247"/>
          </a:xfrm>
        </p:grpSpPr>
        <p:sp>
          <p:nvSpPr>
            <p:cNvPr id="30953" name="Freeform 350"/>
            <p:cNvSpPr>
              <a:spLocks/>
            </p:cNvSpPr>
            <p:nvPr/>
          </p:nvSpPr>
          <p:spPr bwMode="auto">
            <a:xfrm>
              <a:off x="4246" y="2221"/>
              <a:ext cx="127" cy="73"/>
            </a:xfrm>
            <a:custGeom>
              <a:avLst/>
              <a:gdLst>
                <a:gd name="T0" fmla="*/ 0 w 127"/>
                <a:gd name="T1" fmla="*/ 0 h 73"/>
                <a:gd name="T2" fmla="*/ 126 w 127"/>
                <a:gd name="T3" fmla="*/ 0 h 73"/>
                <a:gd name="T4" fmla="*/ 119 w 127"/>
                <a:gd name="T5" fmla="*/ 36 h 73"/>
                <a:gd name="T6" fmla="*/ 112 w 127"/>
                <a:gd name="T7" fmla="*/ 72 h 73"/>
                <a:gd name="T8" fmla="*/ 0 w 12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3"/>
                <a:gd name="T17" fmla="*/ 127 w 12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2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54" name="Line 351"/>
            <p:cNvSpPr>
              <a:spLocks noChangeShapeType="1"/>
            </p:cNvSpPr>
            <p:nvPr/>
          </p:nvSpPr>
          <p:spPr bwMode="auto">
            <a:xfrm flipH="1" flipV="1">
              <a:off x="4358" y="2256"/>
              <a:ext cx="630" cy="2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5" name="Group 355"/>
          <p:cNvGrpSpPr>
            <a:grpSpLocks/>
          </p:cNvGrpSpPr>
          <p:nvPr/>
        </p:nvGrpSpPr>
        <p:grpSpPr bwMode="auto">
          <a:xfrm>
            <a:off x="7362825" y="3725863"/>
            <a:ext cx="1181100" cy="392112"/>
            <a:chOff x="4638" y="2221"/>
            <a:chExt cx="744" cy="247"/>
          </a:xfrm>
        </p:grpSpPr>
        <p:sp>
          <p:nvSpPr>
            <p:cNvPr id="30951" name="Freeform 353"/>
            <p:cNvSpPr>
              <a:spLocks/>
            </p:cNvSpPr>
            <p:nvPr/>
          </p:nvSpPr>
          <p:spPr bwMode="auto">
            <a:xfrm>
              <a:off x="5247" y="2221"/>
              <a:ext cx="135" cy="73"/>
            </a:xfrm>
            <a:custGeom>
              <a:avLst/>
              <a:gdLst>
                <a:gd name="T0" fmla="*/ 134 w 135"/>
                <a:gd name="T1" fmla="*/ 0 h 73"/>
                <a:gd name="T2" fmla="*/ 15 w 135"/>
                <a:gd name="T3" fmla="*/ 72 h 73"/>
                <a:gd name="T4" fmla="*/ 8 w 135"/>
                <a:gd name="T5" fmla="*/ 36 h 73"/>
                <a:gd name="T6" fmla="*/ 0 w 135"/>
                <a:gd name="T7" fmla="*/ 0 h 73"/>
                <a:gd name="T8" fmla="*/ 134 w 135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73"/>
                <a:gd name="T17" fmla="*/ 135 w 135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73">
                  <a:moveTo>
                    <a:pt x="134" y="0"/>
                  </a:moveTo>
                  <a:lnTo>
                    <a:pt x="15" y="72"/>
                  </a:lnTo>
                  <a:lnTo>
                    <a:pt x="8" y="36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52" name="Line 354"/>
            <p:cNvSpPr>
              <a:spLocks noChangeShapeType="1"/>
            </p:cNvSpPr>
            <p:nvPr/>
          </p:nvSpPr>
          <p:spPr bwMode="auto">
            <a:xfrm flipV="1">
              <a:off x="4638" y="2256"/>
              <a:ext cx="623" cy="2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6" name="Group 358"/>
          <p:cNvGrpSpPr>
            <a:grpSpLocks/>
          </p:cNvGrpSpPr>
          <p:nvPr/>
        </p:nvGrpSpPr>
        <p:grpSpPr bwMode="auto">
          <a:xfrm>
            <a:off x="7164388" y="3725863"/>
            <a:ext cx="860425" cy="393700"/>
            <a:chOff x="4513" y="2221"/>
            <a:chExt cx="542" cy="248"/>
          </a:xfrm>
        </p:grpSpPr>
        <p:sp>
          <p:nvSpPr>
            <p:cNvPr id="30949" name="Freeform 356"/>
            <p:cNvSpPr>
              <a:spLocks/>
            </p:cNvSpPr>
            <p:nvPr/>
          </p:nvSpPr>
          <p:spPr bwMode="auto">
            <a:xfrm>
              <a:off x="4513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18 h 91"/>
                <a:gd name="T4" fmla="*/ 112 w 127"/>
                <a:gd name="T5" fmla="*/ 54 h 91"/>
                <a:gd name="T6" fmla="*/ 104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18"/>
                  </a:lnTo>
                  <a:lnTo>
                    <a:pt x="112" y="54"/>
                  </a:lnTo>
                  <a:lnTo>
                    <a:pt x="104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50" name="Line 357"/>
            <p:cNvSpPr>
              <a:spLocks noChangeShapeType="1"/>
            </p:cNvSpPr>
            <p:nvPr/>
          </p:nvSpPr>
          <p:spPr bwMode="auto">
            <a:xfrm flipH="1" flipV="1">
              <a:off x="4617" y="2273"/>
              <a:ext cx="438" cy="196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7" name="Group 361"/>
          <p:cNvGrpSpPr>
            <a:grpSpLocks/>
          </p:cNvGrpSpPr>
          <p:nvPr/>
        </p:nvGrpSpPr>
        <p:grpSpPr bwMode="auto">
          <a:xfrm>
            <a:off x="6740525" y="3725863"/>
            <a:ext cx="752475" cy="392112"/>
            <a:chOff x="4246" y="2221"/>
            <a:chExt cx="474" cy="247"/>
          </a:xfrm>
        </p:grpSpPr>
        <p:sp>
          <p:nvSpPr>
            <p:cNvPr id="30947" name="Freeform 359"/>
            <p:cNvSpPr>
              <a:spLocks/>
            </p:cNvSpPr>
            <p:nvPr/>
          </p:nvSpPr>
          <p:spPr bwMode="auto">
            <a:xfrm>
              <a:off x="4246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27 h 91"/>
                <a:gd name="T4" fmla="*/ 112 w 127"/>
                <a:gd name="T5" fmla="*/ 54 h 91"/>
                <a:gd name="T6" fmla="*/ 97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2" y="54"/>
                  </a:lnTo>
                  <a:lnTo>
                    <a:pt x="97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48" name="Line 360"/>
            <p:cNvSpPr>
              <a:spLocks noChangeShapeType="1"/>
            </p:cNvSpPr>
            <p:nvPr/>
          </p:nvSpPr>
          <p:spPr bwMode="auto">
            <a:xfrm flipH="1" flipV="1">
              <a:off x="4349" y="2271"/>
              <a:ext cx="371" cy="19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8" name="Group 364"/>
          <p:cNvGrpSpPr>
            <a:grpSpLocks/>
          </p:cNvGrpSpPr>
          <p:nvPr/>
        </p:nvGrpSpPr>
        <p:grpSpPr bwMode="auto">
          <a:xfrm>
            <a:off x="6635750" y="3725863"/>
            <a:ext cx="327025" cy="401637"/>
            <a:chOff x="4180" y="2221"/>
            <a:chExt cx="206" cy="253"/>
          </a:xfrm>
        </p:grpSpPr>
        <p:sp>
          <p:nvSpPr>
            <p:cNvPr id="30945" name="Freeform 362"/>
            <p:cNvSpPr>
              <a:spLocks/>
            </p:cNvSpPr>
            <p:nvPr/>
          </p:nvSpPr>
          <p:spPr bwMode="auto">
            <a:xfrm>
              <a:off x="4180" y="2221"/>
              <a:ext cx="104" cy="136"/>
            </a:xfrm>
            <a:custGeom>
              <a:avLst/>
              <a:gdLst>
                <a:gd name="T0" fmla="*/ 0 w 104"/>
                <a:gd name="T1" fmla="*/ 0 h 136"/>
                <a:gd name="T2" fmla="*/ 103 w 104"/>
                <a:gd name="T3" fmla="*/ 81 h 136"/>
                <a:gd name="T4" fmla="*/ 81 w 104"/>
                <a:gd name="T5" fmla="*/ 108 h 136"/>
                <a:gd name="T6" fmla="*/ 59 w 104"/>
                <a:gd name="T7" fmla="*/ 135 h 136"/>
                <a:gd name="T8" fmla="*/ 0 w 10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36"/>
                <a:gd name="T17" fmla="*/ 104 w 104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36">
                  <a:moveTo>
                    <a:pt x="0" y="0"/>
                  </a:moveTo>
                  <a:lnTo>
                    <a:pt x="103" y="81"/>
                  </a:lnTo>
                  <a:lnTo>
                    <a:pt x="81" y="108"/>
                  </a:lnTo>
                  <a:lnTo>
                    <a:pt x="59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46" name="Line 363"/>
            <p:cNvSpPr>
              <a:spLocks noChangeShapeType="1"/>
            </p:cNvSpPr>
            <p:nvPr/>
          </p:nvSpPr>
          <p:spPr bwMode="auto">
            <a:xfrm flipH="1" flipV="1">
              <a:off x="4253" y="2322"/>
              <a:ext cx="133" cy="15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0939" name="Group 367"/>
          <p:cNvGrpSpPr>
            <a:grpSpLocks/>
          </p:cNvGrpSpPr>
          <p:nvPr/>
        </p:nvGrpSpPr>
        <p:grpSpPr bwMode="auto">
          <a:xfrm>
            <a:off x="7259638" y="3725863"/>
            <a:ext cx="330200" cy="400050"/>
            <a:chOff x="4573" y="2221"/>
            <a:chExt cx="208" cy="252"/>
          </a:xfrm>
        </p:grpSpPr>
        <p:sp>
          <p:nvSpPr>
            <p:cNvPr id="30943" name="Freeform 365"/>
            <p:cNvSpPr>
              <a:spLocks/>
            </p:cNvSpPr>
            <p:nvPr/>
          </p:nvSpPr>
          <p:spPr bwMode="auto">
            <a:xfrm>
              <a:off x="4669" y="2221"/>
              <a:ext cx="112" cy="136"/>
            </a:xfrm>
            <a:custGeom>
              <a:avLst/>
              <a:gdLst>
                <a:gd name="T0" fmla="*/ 111 w 112"/>
                <a:gd name="T1" fmla="*/ 0 h 136"/>
                <a:gd name="T2" fmla="*/ 45 w 112"/>
                <a:gd name="T3" fmla="*/ 135 h 136"/>
                <a:gd name="T4" fmla="*/ 22 w 112"/>
                <a:gd name="T5" fmla="*/ 108 h 136"/>
                <a:gd name="T6" fmla="*/ 0 w 112"/>
                <a:gd name="T7" fmla="*/ 81 h 136"/>
                <a:gd name="T8" fmla="*/ 111 w 112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36"/>
                <a:gd name="T17" fmla="*/ 112 w 11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36">
                  <a:moveTo>
                    <a:pt x="111" y="0"/>
                  </a:moveTo>
                  <a:lnTo>
                    <a:pt x="45" y="135"/>
                  </a:lnTo>
                  <a:lnTo>
                    <a:pt x="22" y="108"/>
                  </a:lnTo>
                  <a:lnTo>
                    <a:pt x="0" y="81"/>
                  </a:lnTo>
                  <a:lnTo>
                    <a:pt x="111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944" name="Line 366"/>
            <p:cNvSpPr>
              <a:spLocks noChangeShapeType="1"/>
            </p:cNvSpPr>
            <p:nvPr/>
          </p:nvSpPr>
          <p:spPr bwMode="auto">
            <a:xfrm flipV="1">
              <a:off x="4573" y="2320"/>
              <a:ext cx="126" cy="153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0940" name="Rectangle 368"/>
          <p:cNvSpPr>
            <a:spLocks noChangeArrowheads="1"/>
          </p:cNvSpPr>
          <p:nvPr/>
        </p:nvSpPr>
        <p:spPr bwMode="auto">
          <a:xfrm>
            <a:off x="53975" y="4583113"/>
            <a:ext cx="2441374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 dirty="0">
                <a:latin typeface="Helvetica Neue" charset="0"/>
                <a:ea typeface="Helvetica Neue" charset="0"/>
                <a:cs typeface="Helvetica Neue" charset="0"/>
              </a:rPr>
              <a:t>Good for equijoins,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000" dirty="0">
                <a:latin typeface="Helvetica Neue" charset="0"/>
                <a:ea typeface="Helvetica Neue" charset="0"/>
                <a:cs typeface="Helvetica Neue" charset="0"/>
              </a:rPr>
              <a:t>range 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000" dirty="0">
                <a:latin typeface="Helvetica Neue" charset="0"/>
                <a:ea typeface="Helvetica Neue" charset="0"/>
                <a:cs typeface="Helvetica Neue" charset="0"/>
              </a:rPr>
              <a:t>group-by</a:t>
            </a:r>
          </a:p>
        </p:txBody>
      </p:sp>
      <p:sp>
        <p:nvSpPr>
          <p:cNvPr id="30941" name="Rectangle 369"/>
          <p:cNvSpPr>
            <a:spLocks noChangeArrowheads="1"/>
          </p:cNvSpPr>
          <p:nvPr/>
        </p:nvSpPr>
        <p:spPr bwMode="auto">
          <a:xfrm>
            <a:off x="3067050" y="4605338"/>
            <a:ext cx="2370842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Helvetica Neue" charset="0"/>
                <a:ea typeface="Helvetica Neue" charset="0"/>
                <a:cs typeface="Helvetica Neue" charset="0"/>
              </a:rPr>
              <a:t>Good for equijoins,</a:t>
            </a:r>
            <a:br>
              <a:rPr lang="en-US" altLang="x-none" sz="200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x-none" sz="2000">
                <a:latin typeface="Helvetica Neue" charset="0"/>
                <a:ea typeface="Helvetica Neue" charset="0"/>
                <a:cs typeface="Helvetica Neue" charset="0"/>
              </a:rPr>
              <a:t>group-by</a:t>
            </a:r>
          </a:p>
        </p:txBody>
      </p:sp>
      <p:sp>
        <p:nvSpPr>
          <p:cNvPr id="30942" name="Rectangle 370"/>
          <p:cNvSpPr>
            <a:spLocks noChangeArrowheads="1"/>
          </p:cNvSpPr>
          <p:nvPr/>
        </p:nvSpPr>
        <p:spPr bwMode="auto">
          <a:xfrm>
            <a:off x="5989638" y="4627563"/>
            <a:ext cx="297857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Helvetica Neue" charset="0"/>
                <a:ea typeface="Helvetica Neue" charset="0"/>
                <a:cs typeface="Helvetica Neue" charset="0"/>
              </a:rPr>
              <a:t>Good for spreading load</a:t>
            </a:r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Parallel Scans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 sz="2800" dirty="0"/>
              <a:t>Scan in parallel, merge (</a:t>
            </a:r>
            <a:r>
              <a:rPr lang="en-US" altLang="x-none" sz="2800" dirty="0" err="1"/>
              <a:t>concat</a:t>
            </a:r>
            <a:r>
              <a:rPr lang="en-US" altLang="x-none" sz="2800" dirty="0"/>
              <a:t>) output</a:t>
            </a:r>
          </a:p>
          <a:p>
            <a:r>
              <a:rPr lang="en-US" altLang="x-none" sz="2800" i="1" dirty="0" err="1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800" i="1" baseline="-25000" dirty="0" err="1" smtClean="0">
                <a:latin typeface="+mn-lt"/>
                <a:ea typeface="Symbol" charset="2"/>
                <a:cs typeface="Symbol" charset="2"/>
              </a:rPr>
              <a:t>p</a:t>
            </a:r>
            <a:r>
              <a:rPr lang="en-US" altLang="x-none" sz="2800" dirty="0" smtClean="0"/>
              <a:t>: skip </a:t>
            </a:r>
            <a:r>
              <a:rPr lang="en-US" altLang="x-none" sz="2800" dirty="0"/>
              <a:t>sites </a:t>
            </a:r>
            <a:r>
              <a:rPr lang="en-US" altLang="x-none" sz="2800" dirty="0" smtClean="0"/>
              <a:t>that have no tuples satisfying </a:t>
            </a:r>
            <a:r>
              <a:rPr lang="en-US" altLang="x-none" sz="2800" i="1" dirty="0" smtClean="0"/>
              <a:t>p</a:t>
            </a:r>
            <a:endParaRPr lang="en-US" altLang="x-none" sz="2800" i="1" dirty="0"/>
          </a:p>
          <a:p>
            <a:pPr lvl="1"/>
            <a:r>
              <a:rPr lang="en-US" altLang="x-none" sz="2400" dirty="0"/>
              <a:t>range or hash </a:t>
            </a:r>
            <a:r>
              <a:rPr lang="en-US" altLang="x-none" sz="2400" dirty="0" smtClean="0"/>
              <a:t>partitioning</a:t>
            </a:r>
          </a:p>
          <a:p>
            <a:r>
              <a:rPr lang="en-US" altLang="x-none" sz="2800" dirty="0" smtClean="0"/>
              <a:t>Indexes can be built at each partition</a:t>
            </a:r>
          </a:p>
          <a:p>
            <a:r>
              <a:rPr lang="en-US" altLang="x-none" sz="2800" dirty="0" smtClean="0"/>
              <a:t>Q: </a:t>
            </a:r>
            <a:r>
              <a:rPr lang="en-US" altLang="x-none" sz="2800" dirty="0" smtClean="0"/>
              <a:t>How do indexes differ in the different data partitioning schemes?</a:t>
            </a:r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Why Parallelism?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Scan 100TB </a:t>
            </a:r>
          </a:p>
          <a:p>
            <a:pPr lvl="1">
              <a:defRPr/>
            </a:pPr>
            <a:r>
              <a:rPr lang="en-US" dirty="0" smtClean="0"/>
              <a:t>At </a:t>
            </a:r>
            <a:r>
              <a:rPr lang="en-US" dirty="0" smtClean="0"/>
              <a:t>0.5 GB/sec (see </a:t>
            </a: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4):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smtClean="0"/>
              <a:t>200,000 sec = ~2.31 days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/>
              <a:t>Parallel </a:t>
            </a:r>
            <a:r>
              <a:rPr lang="en-US" altLang="x-none" dirty="0" smtClean="0"/>
              <a:t>Scans &amp; Selections</a:t>
            </a:r>
            <a:endParaRPr lang="en-US" altLang="x-none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 sz="2400" dirty="0"/>
              <a:t>Scan in parallel, merge (</a:t>
            </a:r>
            <a:r>
              <a:rPr lang="en-US" altLang="x-none" sz="2400" dirty="0" err="1"/>
              <a:t>concat</a:t>
            </a:r>
            <a:r>
              <a:rPr lang="en-US" altLang="x-none" sz="2400" dirty="0"/>
              <a:t>) output</a:t>
            </a:r>
          </a:p>
          <a:p>
            <a:r>
              <a:rPr lang="en-US" altLang="x-none" sz="2400" i="1" dirty="0" err="1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400" i="1" baseline="-25000" dirty="0" err="1" smtClean="0">
                <a:latin typeface="+mn-lt"/>
                <a:ea typeface="Symbol" charset="2"/>
                <a:cs typeface="Symbol" charset="2"/>
              </a:rPr>
              <a:t>p</a:t>
            </a:r>
            <a:r>
              <a:rPr lang="en-US" altLang="x-none" sz="2400" dirty="0" smtClean="0"/>
              <a:t>: skip sites that have no tuples satisfying </a:t>
            </a:r>
            <a:r>
              <a:rPr lang="en-US" altLang="x-none" sz="2400" i="1" dirty="0" smtClean="0"/>
              <a:t>p</a:t>
            </a:r>
          </a:p>
          <a:p>
            <a:pPr lvl="1"/>
            <a:r>
              <a:rPr lang="en-US" altLang="x-none" sz="2000" dirty="0" smtClean="0"/>
              <a:t>range or hash partitioning</a:t>
            </a:r>
          </a:p>
          <a:p>
            <a:r>
              <a:rPr lang="en-US" altLang="x-none" sz="2400" i="1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400" i="1" baseline="-25000" dirty="0" err="1">
                <a:ea typeface="Symbol" charset="2"/>
                <a:cs typeface="Symbol" charset="2"/>
              </a:rPr>
              <a:t>p</a:t>
            </a:r>
            <a:r>
              <a:rPr lang="en-US" altLang="x-none" sz="2400" dirty="0"/>
              <a:t>: </a:t>
            </a:r>
            <a:r>
              <a:rPr lang="en-US" altLang="x-none" sz="2400" dirty="0" smtClean="0"/>
              <a:t>indexes </a:t>
            </a:r>
            <a:r>
              <a:rPr lang="en-US" altLang="x-none" sz="2400" dirty="0" smtClean="0"/>
              <a:t>can </a:t>
            </a:r>
            <a:r>
              <a:rPr lang="en-US" altLang="x-none" sz="2400" dirty="0" smtClean="0"/>
              <a:t>reduce lookup cost at each partition</a:t>
            </a:r>
            <a:endParaRPr lang="en-US" altLang="x-none" sz="2400" dirty="0" smtClean="0"/>
          </a:p>
          <a:p>
            <a:r>
              <a:rPr lang="en-US" altLang="x-none" sz="2400" dirty="0" smtClean="0"/>
              <a:t>Q: How do </a:t>
            </a:r>
            <a:r>
              <a:rPr lang="en-US" altLang="x-none" sz="2400" dirty="0" smtClean="0"/>
              <a:t>indexes differ in the different data partitioning schemes</a:t>
            </a:r>
            <a:r>
              <a:rPr lang="en-US" altLang="x-none" sz="2400" dirty="0" smtClean="0"/>
              <a:t>?</a:t>
            </a:r>
          </a:p>
          <a:p>
            <a:pPr lvl="1"/>
            <a:r>
              <a:rPr lang="en-US" altLang="x-none" sz="2000" dirty="0" smtClean="0"/>
              <a:t>A: Not at all. Each partition has its own index that indexes whatever data is there.</a:t>
            </a:r>
          </a:p>
          <a:p>
            <a:endParaRPr lang="en-US" altLang="x-none" sz="2400" dirty="0" smtClean="0"/>
          </a:p>
        </p:txBody>
      </p:sp>
    </p:spTree>
    <p:extLst>
      <p:ext uri="{BB962C8B-B14F-4D97-AF65-F5344CB8AC3E}">
        <p14:creationId xmlns:p14="http://schemas.microsoft.com/office/powerpoint/2010/main" val="47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Lookup by key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Data </a:t>
            </a:r>
            <a:r>
              <a:rPr lang="en-US" altLang="x-none" dirty="0"/>
              <a:t>partitioned on function of key? 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Otherwise</a:t>
            </a:r>
            <a:endParaRPr lang="en-US" altLang="x-none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4413" y="4076281"/>
            <a:ext cx="2638425" cy="2286837"/>
            <a:chOff x="5630862" y="4097337"/>
            <a:chExt cx="2638425" cy="2286837"/>
          </a:xfrm>
        </p:grpSpPr>
        <p:sp>
          <p:nvSpPr>
            <p:cNvPr id="147" name="Rectangle 94" descr="50%"/>
            <p:cNvSpPr>
              <a:spLocks noChangeArrowheads="1"/>
            </p:cNvSpPr>
            <p:nvPr/>
          </p:nvSpPr>
          <p:spPr bwMode="auto">
            <a:xfrm>
              <a:off x="5667375" y="5564187"/>
              <a:ext cx="2601912" cy="349250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8" name="Rectangle 95"/>
            <p:cNvSpPr>
              <a:spLocks noChangeArrowheads="1"/>
            </p:cNvSpPr>
            <p:nvPr/>
          </p:nvSpPr>
          <p:spPr bwMode="auto">
            <a:xfrm>
              <a:off x="57023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Rectangle 96"/>
            <p:cNvSpPr>
              <a:spLocks noChangeArrowheads="1"/>
            </p:cNvSpPr>
            <p:nvPr/>
          </p:nvSpPr>
          <p:spPr bwMode="auto">
            <a:xfrm>
              <a:off x="5773737" y="4103687"/>
              <a:ext cx="3159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0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315912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1" name="Freeform 98"/>
            <p:cNvSpPr>
              <a:spLocks/>
            </p:cNvSpPr>
            <p:nvPr/>
          </p:nvSpPr>
          <p:spPr bwMode="auto">
            <a:xfrm>
              <a:off x="5695950" y="4097337"/>
              <a:ext cx="379412" cy="595313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2" name="Line 99"/>
            <p:cNvSpPr>
              <a:spLocks noChangeShapeType="1"/>
            </p:cNvSpPr>
            <p:nvPr/>
          </p:nvSpPr>
          <p:spPr bwMode="auto">
            <a:xfrm flipH="1">
              <a:off x="6049962" y="4098925"/>
              <a:ext cx="46038" cy="84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3" name="Oval 100"/>
            <p:cNvSpPr>
              <a:spLocks noChangeArrowheads="1"/>
            </p:cNvSpPr>
            <p:nvPr/>
          </p:nvSpPr>
          <p:spPr bwMode="auto">
            <a:xfrm>
              <a:off x="57023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54" name="Group 105"/>
            <p:cNvGrpSpPr>
              <a:grpSpLocks/>
            </p:cNvGrpSpPr>
            <p:nvPr/>
          </p:nvGrpSpPr>
          <p:grpSpPr bwMode="auto">
            <a:xfrm>
              <a:off x="5699125" y="5110162"/>
              <a:ext cx="385762" cy="60325"/>
              <a:chOff x="1995" y="2192"/>
              <a:chExt cx="243" cy="38"/>
            </a:xfrm>
          </p:grpSpPr>
          <p:sp>
            <p:nvSpPr>
              <p:cNvPr id="281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2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3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4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>
              <a:off x="56959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60848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7" name="Rectangle 108"/>
            <p:cNvSpPr>
              <a:spLocks noChangeArrowheads="1"/>
            </p:cNvSpPr>
            <p:nvPr/>
          </p:nvSpPr>
          <p:spPr bwMode="auto">
            <a:xfrm>
              <a:off x="6232525" y="4899025"/>
              <a:ext cx="387350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8" name="Rectangle 109"/>
            <p:cNvSpPr>
              <a:spLocks noChangeArrowheads="1"/>
            </p:cNvSpPr>
            <p:nvPr/>
          </p:nvSpPr>
          <p:spPr bwMode="auto">
            <a:xfrm>
              <a:off x="6303962" y="4103687"/>
              <a:ext cx="3286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9" name="Rectangle 110"/>
            <p:cNvSpPr>
              <a:spLocks noChangeArrowheads="1"/>
            </p:cNvSpPr>
            <p:nvPr/>
          </p:nvSpPr>
          <p:spPr bwMode="auto">
            <a:xfrm>
              <a:off x="62563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0" name="Freeform 111"/>
            <p:cNvSpPr>
              <a:spLocks/>
            </p:cNvSpPr>
            <p:nvPr/>
          </p:nvSpPr>
          <p:spPr bwMode="auto">
            <a:xfrm>
              <a:off x="6237287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 flipH="1">
              <a:off x="6580187" y="4097337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2" name="Oval 113"/>
            <p:cNvSpPr>
              <a:spLocks noChangeArrowheads="1"/>
            </p:cNvSpPr>
            <p:nvPr/>
          </p:nvSpPr>
          <p:spPr bwMode="auto">
            <a:xfrm>
              <a:off x="6232525" y="4870450"/>
              <a:ext cx="387350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63" name="Group 118"/>
            <p:cNvGrpSpPr>
              <a:grpSpLocks/>
            </p:cNvGrpSpPr>
            <p:nvPr/>
          </p:nvGrpSpPr>
          <p:grpSpPr bwMode="auto">
            <a:xfrm>
              <a:off x="6229350" y="5110162"/>
              <a:ext cx="385762" cy="60325"/>
              <a:chOff x="2329" y="2192"/>
              <a:chExt cx="243" cy="38"/>
            </a:xfrm>
          </p:grpSpPr>
          <p:sp>
            <p:nvSpPr>
              <p:cNvPr id="277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8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9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0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64" name="Line 119"/>
            <p:cNvSpPr>
              <a:spLocks noChangeShapeType="1"/>
            </p:cNvSpPr>
            <p:nvPr/>
          </p:nvSpPr>
          <p:spPr bwMode="auto">
            <a:xfrm>
              <a:off x="62261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5" name="Line 120"/>
            <p:cNvSpPr>
              <a:spLocks noChangeShapeType="1"/>
            </p:cNvSpPr>
            <p:nvPr/>
          </p:nvSpPr>
          <p:spPr bwMode="auto">
            <a:xfrm>
              <a:off x="662622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6" name="Rectangle 121"/>
            <p:cNvSpPr>
              <a:spLocks noChangeArrowheads="1"/>
            </p:cNvSpPr>
            <p:nvPr/>
          </p:nvSpPr>
          <p:spPr bwMode="auto">
            <a:xfrm>
              <a:off x="6786562" y="4899025"/>
              <a:ext cx="376238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7" name="Rectangle 122"/>
            <p:cNvSpPr>
              <a:spLocks noChangeArrowheads="1"/>
            </p:cNvSpPr>
            <p:nvPr/>
          </p:nvSpPr>
          <p:spPr bwMode="auto">
            <a:xfrm>
              <a:off x="6856412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8" name="Rectangle 123"/>
            <p:cNvSpPr>
              <a:spLocks noChangeArrowheads="1"/>
            </p:cNvSpPr>
            <p:nvPr/>
          </p:nvSpPr>
          <p:spPr bwMode="auto">
            <a:xfrm>
              <a:off x="6786562" y="4191000"/>
              <a:ext cx="328613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9" name="Freeform 124"/>
            <p:cNvSpPr>
              <a:spLocks/>
            </p:cNvSpPr>
            <p:nvPr/>
          </p:nvSpPr>
          <p:spPr bwMode="auto">
            <a:xfrm>
              <a:off x="6780212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0" name="Line 125"/>
            <p:cNvSpPr>
              <a:spLocks noChangeShapeType="1"/>
            </p:cNvSpPr>
            <p:nvPr/>
          </p:nvSpPr>
          <p:spPr bwMode="auto">
            <a:xfrm flipH="1">
              <a:off x="7121525" y="4097337"/>
              <a:ext cx="476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1" name="Oval 126"/>
            <p:cNvSpPr>
              <a:spLocks noChangeArrowheads="1"/>
            </p:cNvSpPr>
            <p:nvPr/>
          </p:nvSpPr>
          <p:spPr bwMode="auto">
            <a:xfrm>
              <a:off x="6786562" y="4870450"/>
              <a:ext cx="376238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72" name="Group 131"/>
            <p:cNvGrpSpPr>
              <a:grpSpLocks/>
            </p:cNvGrpSpPr>
            <p:nvPr/>
          </p:nvGrpSpPr>
          <p:grpSpPr bwMode="auto">
            <a:xfrm>
              <a:off x="6783387" y="5108575"/>
              <a:ext cx="374650" cy="61912"/>
              <a:chOff x="2678" y="2191"/>
              <a:chExt cx="236" cy="39"/>
            </a:xfrm>
          </p:grpSpPr>
          <p:sp>
            <p:nvSpPr>
              <p:cNvPr id="273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4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5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6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73" name="Line 132"/>
            <p:cNvSpPr>
              <a:spLocks noChangeShapeType="1"/>
            </p:cNvSpPr>
            <p:nvPr/>
          </p:nvSpPr>
          <p:spPr bwMode="auto">
            <a:xfrm>
              <a:off x="67802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4" name="Line 133"/>
            <p:cNvSpPr>
              <a:spLocks noChangeShapeType="1"/>
            </p:cNvSpPr>
            <p:nvPr/>
          </p:nvSpPr>
          <p:spPr bwMode="auto">
            <a:xfrm>
              <a:off x="71564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5" name="Rectangle 134"/>
            <p:cNvSpPr>
              <a:spLocks noChangeArrowheads="1"/>
            </p:cNvSpPr>
            <p:nvPr/>
          </p:nvSpPr>
          <p:spPr bwMode="auto">
            <a:xfrm>
              <a:off x="73279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6" name="Rectangle 135"/>
            <p:cNvSpPr>
              <a:spLocks noChangeArrowheads="1"/>
            </p:cNvSpPr>
            <p:nvPr/>
          </p:nvSpPr>
          <p:spPr bwMode="auto">
            <a:xfrm>
              <a:off x="7386637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7" name="Rectangle 136"/>
            <p:cNvSpPr>
              <a:spLocks noChangeArrowheads="1"/>
            </p:cNvSpPr>
            <p:nvPr/>
          </p:nvSpPr>
          <p:spPr bwMode="auto">
            <a:xfrm>
              <a:off x="7339012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8" name="Freeform 137"/>
            <p:cNvSpPr>
              <a:spLocks/>
            </p:cNvSpPr>
            <p:nvPr/>
          </p:nvSpPr>
          <p:spPr bwMode="auto">
            <a:xfrm>
              <a:off x="7310437" y="4097337"/>
              <a:ext cx="388938" cy="595313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9" name="Line 138"/>
            <p:cNvSpPr>
              <a:spLocks noChangeShapeType="1"/>
            </p:cNvSpPr>
            <p:nvPr/>
          </p:nvSpPr>
          <p:spPr bwMode="auto">
            <a:xfrm flipH="1">
              <a:off x="7651750" y="4097337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0" name="Oval 139"/>
            <p:cNvSpPr>
              <a:spLocks noChangeArrowheads="1"/>
            </p:cNvSpPr>
            <p:nvPr/>
          </p:nvSpPr>
          <p:spPr bwMode="auto">
            <a:xfrm>
              <a:off x="73279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81" name="Group 144"/>
            <p:cNvGrpSpPr>
              <a:grpSpLocks/>
            </p:cNvGrpSpPr>
            <p:nvPr/>
          </p:nvGrpSpPr>
          <p:grpSpPr bwMode="auto">
            <a:xfrm>
              <a:off x="7324725" y="5110162"/>
              <a:ext cx="385762" cy="60325"/>
              <a:chOff x="3019" y="2192"/>
              <a:chExt cx="243" cy="38"/>
            </a:xfrm>
          </p:grpSpPr>
          <p:sp>
            <p:nvSpPr>
              <p:cNvPr id="269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0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1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2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82" name="Line 145"/>
            <p:cNvSpPr>
              <a:spLocks noChangeShapeType="1"/>
            </p:cNvSpPr>
            <p:nvPr/>
          </p:nvSpPr>
          <p:spPr bwMode="auto">
            <a:xfrm>
              <a:off x="73215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3" name="Line 146"/>
            <p:cNvSpPr>
              <a:spLocks noChangeShapeType="1"/>
            </p:cNvSpPr>
            <p:nvPr/>
          </p:nvSpPr>
          <p:spPr bwMode="auto">
            <a:xfrm>
              <a:off x="77104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4" name="Rectangle 147"/>
            <p:cNvSpPr>
              <a:spLocks noChangeArrowheads="1"/>
            </p:cNvSpPr>
            <p:nvPr/>
          </p:nvSpPr>
          <p:spPr bwMode="auto">
            <a:xfrm>
              <a:off x="7858125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7927975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78692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7" name="Freeform 150"/>
            <p:cNvSpPr>
              <a:spLocks/>
            </p:cNvSpPr>
            <p:nvPr/>
          </p:nvSpPr>
          <p:spPr bwMode="auto">
            <a:xfrm>
              <a:off x="7851775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8" name="Line 151"/>
            <p:cNvSpPr>
              <a:spLocks noChangeShapeType="1"/>
            </p:cNvSpPr>
            <p:nvPr/>
          </p:nvSpPr>
          <p:spPr bwMode="auto">
            <a:xfrm flipH="1">
              <a:off x="8204200" y="4097337"/>
              <a:ext cx="603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9" name="Oval 152"/>
            <p:cNvSpPr>
              <a:spLocks noChangeArrowheads="1"/>
            </p:cNvSpPr>
            <p:nvPr/>
          </p:nvSpPr>
          <p:spPr bwMode="auto">
            <a:xfrm>
              <a:off x="7858125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90" name="Group 157"/>
            <p:cNvGrpSpPr>
              <a:grpSpLocks/>
            </p:cNvGrpSpPr>
            <p:nvPr/>
          </p:nvGrpSpPr>
          <p:grpSpPr bwMode="auto">
            <a:xfrm>
              <a:off x="7854950" y="5108575"/>
              <a:ext cx="387350" cy="61912"/>
              <a:chOff x="3353" y="2191"/>
              <a:chExt cx="244" cy="39"/>
            </a:xfrm>
          </p:grpSpPr>
          <p:sp>
            <p:nvSpPr>
              <p:cNvPr id="265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6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7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8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91" name="Line 158"/>
            <p:cNvSpPr>
              <a:spLocks noChangeShapeType="1"/>
            </p:cNvSpPr>
            <p:nvPr/>
          </p:nvSpPr>
          <p:spPr bwMode="auto">
            <a:xfrm>
              <a:off x="78517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2" name="Line 159"/>
            <p:cNvSpPr>
              <a:spLocks noChangeShapeType="1"/>
            </p:cNvSpPr>
            <p:nvPr/>
          </p:nvSpPr>
          <p:spPr bwMode="auto">
            <a:xfrm>
              <a:off x="82407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3" name="Line 160"/>
            <p:cNvSpPr>
              <a:spLocks noChangeShapeType="1"/>
            </p:cNvSpPr>
            <p:nvPr/>
          </p:nvSpPr>
          <p:spPr bwMode="auto">
            <a:xfrm>
              <a:off x="5872162" y="4791075"/>
              <a:ext cx="21796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4" name="Line 161"/>
            <p:cNvSpPr>
              <a:spLocks noChangeShapeType="1"/>
            </p:cNvSpPr>
            <p:nvPr/>
          </p:nvSpPr>
          <p:spPr bwMode="auto">
            <a:xfrm>
              <a:off x="5884862" y="4676775"/>
              <a:ext cx="0" cy="21590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5" name="Line 162"/>
            <p:cNvSpPr>
              <a:spLocks noChangeShapeType="1"/>
            </p:cNvSpPr>
            <p:nvPr/>
          </p:nvSpPr>
          <p:spPr bwMode="auto">
            <a:xfrm>
              <a:off x="64150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6" name="Line 163"/>
            <p:cNvSpPr>
              <a:spLocks noChangeShapeType="1"/>
            </p:cNvSpPr>
            <p:nvPr/>
          </p:nvSpPr>
          <p:spPr bwMode="auto">
            <a:xfrm>
              <a:off x="6956425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7" name="Line 164"/>
            <p:cNvSpPr>
              <a:spLocks noChangeShapeType="1"/>
            </p:cNvSpPr>
            <p:nvPr/>
          </p:nvSpPr>
          <p:spPr bwMode="auto">
            <a:xfrm>
              <a:off x="7510462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8" name="Line 165"/>
            <p:cNvSpPr>
              <a:spLocks noChangeShapeType="1"/>
            </p:cNvSpPr>
            <p:nvPr/>
          </p:nvSpPr>
          <p:spPr bwMode="auto">
            <a:xfrm>
              <a:off x="80406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99" name="Group 171"/>
            <p:cNvGrpSpPr>
              <a:grpSpLocks/>
            </p:cNvGrpSpPr>
            <p:nvPr/>
          </p:nvGrpSpPr>
          <p:grpSpPr bwMode="auto">
            <a:xfrm>
              <a:off x="5726112" y="5622925"/>
              <a:ext cx="2460625" cy="217487"/>
              <a:chOff x="2012" y="2515"/>
              <a:chExt cx="1550" cy="137"/>
            </a:xfrm>
          </p:grpSpPr>
          <p:sp>
            <p:nvSpPr>
              <p:cNvPr id="260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1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2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3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4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00" name="Rectangle 172"/>
            <p:cNvSpPr>
              <a:spLocks noChangeArrowheads="1"/>
            </p:cNvSpPr>
            <p:nvPr/>
          </p:nvSpPr>
          <p:spPr bwMode="auto">
            <a:xfrm>
              <a:off x="5630862" y="5568950"/>
              <a:ext cx="62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201" name="Rectangle 173"/>
            <p:cNvSpPr>
              <a:spLocks noChangeArrowheads="1"/>
            </p:cNvSpPr>
            <p:nvPr/>
          </p:nvSpPr>
          <p:spPr bwMode="auto">
            <a:xfrm>
              <a:off x="6130925" y="5557837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202" name="Rectangle 174"/>
            <p:cNvSpPr>
              <a:spLocks noChangeArrowheads="1"/>
            </p:cNvSpPr>
            <p:nvPr/>
          </p:nvSpPr>
          <p:spPr bwMode="auto">
            <a:xfrm>
              <a:off x="6662737" y="5557837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203" name="Rectangle 175"/>
            <p:cNvSpPr>
              <a:spLocks noChangeArrowheads="1"/>
            </p:cNvSpPr>
            <p:nvPr/>
          </p:nvSpPr>
          <p:spPr bwMode="auto">
            <a:xfrm>
              <a:off x="7154862" y="5557837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204" name="Rectangle 176"/>
            <p:cNvSpPr>
              <a:spLocks noChangeArrowheads="1"/>
            </p:cNvSpPr>
            <p:nvPr/>
          </p:nvSpPr>
          <p:spPr bwMode="auto">
            <a:xfrm>
              <a:off x="7662862" y="5556250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205" name="Group 179"/>
            <p:cNvGrpSpPr>
              <a:grpSpLocks/>
            </p:cNvGrpSpPr>
            <p:nvPr/>
          </p:nvGrpSpPr>
          <p:grpSpPr bwMode="auto">
            <a:xfrm>
              <a:off x="5954712" y="5167312"/>
              <a:ext cx="438150" cy="401638"/>
              <a:chOff x="2156" y="2228"/>
              <a:chExt cx="276" cy="253"/>
            </a:xfrm>
          </p:grpSpPr>
          <p:sp>
            <p:nvSpPr>
              <p:cNvPr id="258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6" name="Group 182"/>
            <p:cNvGrpSpPr>
              <a:grpSpLocks/>
            </p:cNvGrpSpPr>
            <p:nvPr/>
          </p:nvGrpSpPr>
          <p:grpSpPr bwMode="auto">
            <a:xfrm>
              <a:off x="6059487" y="5153025"/>
              <a:ext cx="1393825" cy="409575"/>
              <a:chOff x="2222" y="2219"/>
              <a:chExt cx="878" cy="258"/>
            </a:xfrm>
          </p:grpSpPr>
          <p:sp>
            <p:nvSpPr>
              <p:cNvPr id="256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7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7" name="Group 185"/>
            <p:cNvGrpSpPr>
              <a:grpSpLocks/>
            </p:cNvGrpSpPr>
            <p:nvPr/>
          </p:nvGrpSpPr>
          <p:grpSpPr bwMode="auto">
            <a:xfrm>
              <a:off x="5802312" y="5167312"/>
              <a:ext cx="107950" cy="403225"/>
              <a:chOff x="2060" y="2228"/>
              <a:chExt cx="68" cy="254"/>
            </a:xfrm>
          </p:grpSpPr>
          <p:sp>
            <p:nvSpPr>
              <p:cNvPr id="254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5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8" name="Group 188"/>
            <p:cNvGrpSpPr>
              <a:grpSpLocks/>
            </p:cNvGrpSpPr>
            <p:nvPr/>
          </p:nvGrpSpPr>
          <p:grpSpPr bwMode="auto">
            <a:xfrm>
              <a:off x="6438900" y="5167312"/>
              <a:ext cx="106362" cy="403225"/>
              <a:chOff x="2461" y="2228"/>
              <a:chExt cx="67" cy="254"/>
            </a:xfrm>
          </p:grpSpPr>
          <p:sp>
            <p:nvSpPr>
              <p:cNvPr id="252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3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9" name="Group 191"/>
            <p:cNvGrpSpPr>
              <a:grpSpLocks/>
            </p:cNvGrpSpPr>
            <p:nvPr/>
          </p:nvGrpSpPr>
          <p:grpSpPr bwMode="auto">
            <a:xfrm>
              <a:off x="6967537" y="5167312"/>
              <a:ext cx="107950" cy="403225"/>
              <a:chOff x="2794" y="2228"/>
              <a:chExt cx="68" cy="254"/>
            </a:xfrm>
          </p:grpSpPr>
          <p:sp>
            <p:nvSpPr>
              <p:cNvPr id="250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1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0" name="Group 194"/>
            <p:cNvGrpSpPr>
              <a:grpSpLocks/>
            </p:cNvGrpSpPr>
            <p:nvPr/>
          </p:nvGrpSpPr>
          <p:grpSpPr bwMode="auto">
            <a:xfrm>
              <a:off x="7497762" y="5167312"/>
              <a:ext cx="107950" cy="403225"/>
              <a:chOff x="3128" y="2228"/>
              <a:chExt cx="68" cy="254"/>
            </a:xfrm>
          </p:grpSpPr>
          <p:sp>
            <p:nvSpPr>
              <p:cNvPr id="248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9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1" name="Group 197"/>
            <p:cNvGrpSpPr>
              <a:grpSpLocks/>
            </p:cNvGrpSpPr>
            <p:nvPr/>
          </p:nvGrpSpPr>
          <p:grpSpPr bwMode="auto">
            <a:xfrm>
              <a:off x="8027987" y="5167312"/>
              <a:ext cx="107950" cy="403225"/>
              <a:chOff x="3462" y="2228"/>
              <a:chExt cx="68" cy="254"/>
            </a:xfrm>
          </p:grpSpPr>
          <p:sp>
            <p:nvSpPr>
              <p:cNvPr id="246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7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2" name="Group 200"/>
            <p:cNvGrpSpPr>
              <a:grpSpLocks/>
            </p:cNvGrpSpPr>
            <p:nvPr/>
          </p:nvGrpSpPr>
          <p:grpSpPr bwMode="auto">
            <a:xfrm>
              <a:off x="7662862" y="5167312"/>
              <a:ext cx="330200" cy="404813"/>
              <a:chOff x="3232" y="2228"/>
              <a:chExt cx="208" cy="255"/>
            </a:xfrm>
          </p:grpSpPr>
          <p:sp>
            <p:nvSpPr>
              <p:cNvPr id="244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5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3" name="Group 203"/>
            <p:cNvGrpSpPr>
              <a:grpSpLocks/>
            </p:cNvGrpSpPr>
            <p:nvPr/>
          </p:nvGrpSpPr>
          <p:grpSpPr bwMode="auto">
            <a:xfrm>
              <a:off x="7132637" y="5167312"/>
              <a:ext cx="752475" cy="396875"/>
              <a:chOff x="2898" y="2228"/>
              <a:chExt cx="474" cy="250"/>
            </a:xfrm>
          </p:grpSpPr>
          <p:sp>
            <p:nvSpPr>
              <p:cNvPr id="242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3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4" name="Group 206"/>
            <p:cNvGrpSpPr>
              <a:grpSpLocks/>
            </p:cNvGrpSpPr>
            <p:nvPr/>
          </p:nvGrpSpPr>
          <p:grpSpPr bwMode="auto">
            <a:xfrm>
              <a:off x="6602412" y="5167312"/>
              <a:ext cx="1177925" cy="395288"/>
              <a:chOff x="2564" y="2228"/>
              <a:chExt cx="742" cy="249"/>
            </a:xfrm>
          </p:grpSpPr>
          <p:sp>
            <p:nvSpPr>
              <p:cNvPr id="240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1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5" name="Group 209"/>
            <p:cNvGrpSpPr>
              <a:grpSpLocks/>
            </p:cNvGrpSpPr>
            <p:nvPr/>
          </p:nvGrpSpPr>
          <p:grpSpPr bwMode="auto">
            <a:xfrm>
              <a:off x="7651750" y="5167312"/>
              <a:ext cx="331787" cy="404813"/>
              <a:chOff x="3225" y="2228"/>
              <a:chExt cx="209" cy="255"/>
            </a:xfrm>
          </p:grpSpPr>
          <p:sp>
            <p:nvSpPr>
              <p:cNvPr id="238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9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6" name="Group 212"/>
            <p:cNvGrpSpPr>
              <a:grpSpLocks/>
            </p:cNvGrpSpPr>
            <p:nvPr/>
          </p:nvGrpSpPr>
          <p:grpSpPr bwMode="auto">
            <a:xfrm>
              <a:off x="7027862" y="5167312"/>
              <a:ext cx="433388" cy="401638"/>
              <a:chOff x="2832" y="2228"/>
              <a:chExt cx="273" cy="253"/>
            </a:xfrm>
          </p:grpSpPr>
          <p:sp>
            <p:nvSpPr>
              <p:cNvPr id="236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7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7" name="Group 215"/>
            <p:cNvGrpSpPr>
              <a:grpSpLocks/>
            </p:cNvGrpSpPr>
            <p:nvPr/>
          </p:nvGrpSpPr>
          <p:grpSpPr bwMode="auto">
            <a:xfrm>
              <a:off x="6073775" y="5167312"/>
              <a:ext cx="1176337" cy="395288"/>
              <a:chOff x="2231" y="2228"/>
              <a:chExt cx="741" cy="249"/>
            </a:xfrm>
          </p:grpSpPr>
          <p:sp>
            <p:nvSpPr>
              <p:cNvPr id="234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5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8" name="Group 218"/>
            <p:cNvGrpSpPr>
              <a:grpSpLocks/>
            </p:cNvGrpSpPr>
            <p:nvPr/>
          </p:nvGrpSpPr>
          <p:grpSpPr bwMode="auto">
            <a:xfrm>
              <a:off x="6696075" y="5167312"/>
              <a:ext cx="1181100" cy="395288"/>
              <a:chOff x="2623" y="2228"/>
              <a:chExt cx="744" cy="249"/>
            </a:xfrm>
          </p:grpSpPr>
          <p:sp>
            <p:nvSpPr>
              <p:cNvPr id="232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3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9" name="Group 221"/>
            <p:cNvGrpSpPr>
              <a:grpSpLocks/>
            </p:cNvGrpSpPr>
            <p:nvPr/>
          </p:nvGrpSpPr>
          <p:grpSpPr bwMode="auto">
            <a:xfrm>
              <a:off x="6497637" y="5167312"/>
              <a:ext cx="857250" cy="395288"/>
              <a:chOff x="2498" y="2228"/>
              <a:chExt cx="540" cy="249"/>
            </a:xfrm>
          </p:grpSpPr>
          <p:sp>
            <p:nvSpPr>
              <p:cNvPr id="230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1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0" name="Group 224"/>
            <p:cNvGrpSpPr>
              <a:grpSpLocks/>
            </p:cNvGrpSpPr>
            <p:nvPr/>
          </p:nvGrpSpPr>
          <p:grpSpPr bwMode="auto">
            <a:xfrm>
              <a:off x="6073775" y="5167312"/>
              <a:ext cx="750887" cy="395288"/>
              <a:chOff x="2231" y="2228"/>
              <a:chExt cx="473" cy="249"/>
            </a:xfrm>
          </p:grpSpPr>
          <p:sp>
            <p:nvSpPr>
              <p:cNvPr id="228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1" name="Group 227"/>
            <p:cNvGrpSpPr>
              <a:grpSpLocks/>
            </p:cNvGrpSpPr>
            <p:nvPr/>
          </p:nvGrpSpPr>
          <p:grpSpPr bwMode="auto">
            <a:xfrm>
              <a:off x="5967412" y="5167312"/>
              <a:ext cx="330200" cy="404813"/>
              <a:chOff x="2164" y="2228"/>
              <a:chExt cx="208" cy="255"/>
            </a:xfrm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7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2" name="Group 230"/>
            <p:cNvGrpSpPr>
              <a:grpSpLocks/>
            </p:cNvGrpSpPr>
            <p:nvPr/>
          </p:nvGrpSpPr>
          <p:grpSpPr bwMode="auto">
            <a:xfrm>
              <a:off x="6591300" y="5167312"/>
              <a:ext cx="331787" cy="404813"/>
              <a:chOff x="2557" y="2228"/>
              <a:chExt cx="209" cy="255"/>
            </a:xfrm>
          </p:grpSpPr>
          <p:sp>
            <p:nvSpPr>
              <p:cNvPr id="224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5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23" name="Rectangle 369"/>
            <p:cNvSpPr>
              <a:spLocks noChangeArrowheads="1"/>
            </p:cNvSpPr>
            <p:nvPr/>
          </p:nvSpPr>
          <p:spPr bwMode="auto">
            <a:xfrm>
              <a:off x="5953750" y="6014200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dirty="0" smtClean="0">
                  <a:latin typeface="Helvetica Neue" charset="0"/>
                  <a:ea typeface="Helvetica Neue" charset="0"/>
                  <a:cs typeface="Helvetica Neue" charset="0"/>
                </a:rPr>
                <a:t>Hash Partitioned</a:t>
              </a:r>
              <a:endParaRPr lang="en-US" altLang="x-none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285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6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7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8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9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0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1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92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293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94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95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96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97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2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3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4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5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306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7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8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9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0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1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2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3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8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319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20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21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22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3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9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0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1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332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33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34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35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6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8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39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40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41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42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43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44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345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46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47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48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9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0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1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2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3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4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5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56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57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358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59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0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1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2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63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64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65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66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67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68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369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0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1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372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3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4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375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6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7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378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9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80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381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2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83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384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5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86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387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8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89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390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1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92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393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4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95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396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7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98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399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0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1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402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3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4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405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7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408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9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10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411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13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414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16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417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8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19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420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1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22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0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Lookup by key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Data </a:t>
            </a:r>
            <a:r>
              <a:rPr lang="en-US" altLang="x-none" dirty="0"/>
              <a:t>partitioned on function of key? </a:t>
            </a:r>
          </a:p>
          <a:p>
            <a:pPr lvl="1"/>
            <a:r>
              <a:rPr lang="en-US" altLang="x-none" dirty="0"/>
              <a:t>G</a:t>
            </a:r>
            <a:r>
              <a:rPr lang="en-US" altLang="x-none" dirty="0" smtClean="0"/>
              <a:t>reat! Route lookup only to relevant node</a:t>
            </a:r>
            <a:endParaRPr lang="en-US" altLang="x-none" dirty="0"/>
          </a:p>
          <a:p>
            <a:r>
              <a:rPr lang="en-US" altLang="x-none" dirty="0" smtClean="0"/>
              <a:t>Otherwise</a:t>
            </a:r>
            <a:endParaRPr lang="en-US" altLang="x-none" dirty="0"/>
          </a:p>
          <a:p>
            <a:pPr lvl="1"/>
            <a:r>
              <a:rPr lang="en-US" altLang="x-none" dirty="0" smtClean="0"/>
              <a:t>Have to broadcast lookup (to all nodes)</a:t>
            </a:r>
            <a:endParaRPr lang="en-US" altLang="x-none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444413" y="4076281"/>
            <a:ext cx="2638425" cy="2286837"/>
            <a:chOff x="5630862" y="4097337"/>
            <a:chExt cx="2638425" cy="2286837"/>
          </a:xfrm>
        </p:grpSpPr>
        <p:sp>
          <p:nvSpPr>
            <p:cNvPr id="148" name="Rectangle 94" descr="50%"/>
            <p:cNvSpPr>
              <a:spLocks noChangeArrowheads="1"/>
            </p:cNvSpPr>
            <p:nvPr/>
          </p:nvSpPr>
          <p:spPr bwMode="auto">
            <a:xfrm>
              <a:off x="5667375" y="5564187"/>
              <a:ext cx="2601912" cy="349250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Rectangle 95"/>
            <p:cNvSpPr>
              <a:spLocks noChangeArrowheads="1"/>
            </p:cNvSpPr>
            <p:nvPr/>
          </p:nvSpPr>
          <p:spPr bwMode="auto">
            <a:xfrm>
              <a:off x="57023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0" name="Rectangle 96"/>
            <p:cNvSpPr>
              <a:spLocks noChangeArrowheads="1"/>
            </p:cNvSpPr>
            <p:nvPr/>
          </p:nvSpPr>
          <p:spPr bwMode="auto">
            <a:xfrm>
              <a:off x="5773737" y="4103687"/>
              <a:ext cx="3159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1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315912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5695950" y="4097337"/>
              <a:ext cx="379412" cy="595313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3" name="Line 99"/>
            <p:cNvSpPr>
              <a:spLocks noChangeShapeType="1"/>
            </p:cNvSpPr>
            <p:nvPr/>
          </p:nvSpPr>
          <p:spPr bwMode="auto">
            <a:xfrm flipH="1">
              <a:off x="6049962" y="4098925"/>
              <a:ext cx="46038" cy="84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4" name="Oval 100"/>
            <p:cNvSpPr>
              <a:spLocks noChangeArrowheads="1"/>
            </p:cNvSpPr>
            <p:nvPr/>
          </p:nvSpPr>
          <p:spPr bwMode="auto">
            <a:xfrm>
              <a:off x="57023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55" name="Group 105"/>
            <p:cNvGrpSpPr>
              <a:grpSpLocks/>
            </p:cNvGrpSpPr>
            <p:nvPr/>
          </p:nvGrpSpPr>
          <p:grpSpPr bwMode="auto">
            <a:xfrm>
              <a:off x="5699125" y="5110162"/>
              <a:ext cx="385762" cy="60325"/>
              <a:chOff x="1995" y="2192"/>
              <a:chExt cx="243" cy="38"/>
            </a:xfrm>
          </p:grpSpPr>
          <p:sp>
            <p:nvSpPr>
              <p:cNvPr id="282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3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4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5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56" name="Line 106"/>
            <p:cNvSpPr>
              <a:spLocks noChangeShapeType="1"/>
            </p:cNvSpPr>
            <p:nvPr/>
          </p:nvSpPr>
          <p:spPr bwMode="auto">
            <a:xfrm>
              <a:off x="56959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7" name="Line 107"/>
            <p:cNvSpPr>
              <a:spLocks noChangeShapeType="1"/>
            </p:cNvSpPr>
            <p:nvPr/>
          </p:nvSpPr>
          <p:spPr bwMode="auto">
            <a:xfrm>
              <a:off x="60848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8" name="Rectangle 108"/>
            <p:cNvSpPr>
              <a:spLocks noChangeArrowheads="1"/>
            </p:cNvSpPr>
            <p:nvPr/>
          </p:nvSpPr>
          <p:spPr bwMode="auto">
            <a:xfrm>
              <a:off x="6232525" y="4899025"/>
              <a:ext cx="387350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9" name="Rectangle 109"/>
            <p:cNvSpPr>
              <a:spLocks noChangeArrowheads="1"/>
            </p:cNvSpPr>
            <p:nvPr/>
          </p:nvSpPr>
          <p:spPr bwMode="auto">
            <a:xfrm>
              <a:off x="6303962" y="4103687"/>
              <a:ext cx="3286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62563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1" name="Freeform 111"/>
            <p:cNvSpPr>
              <a:spLocks/>
            </p:cNvSpPr>
            <p:nvPr/>
          </p:nvSpPr>
          <p:spPr bwMode="auto">
            <a:xfrm>
              <a:off x="6237287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2" name="Line 112"/>
            <p:cNvSpPr>
              <a:spLocks noChangeShapeType="1"/>
            </p:cNvSpPr>
            <p:nvPr/>
          </p:nvSpPr>
          <p:spPr bwMode="auto">
            <a:xfrm flipH="1">
              <a:off x="6580187" y="4097337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3" name="Oval 113"/>
            <p:cNvSpPr>
              <a:spLocks noChangeArrowheads="1"/>
            </p:cNvSpPr>
            <p:nvPr/>
          </p:nvSpPr>
          <p:spPr bwMode="auto">
            <a:xfrm>
              <a:off x="6232525" y="4870450"/>
              <a:ext cx="387350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64" name="Group 118"/>
            <p:cNvGrpSpPr>
              <a:grpSpLocks/>
            </p:cNvGrpSpPr>
            <p:nvPr/>
          </p:nvGrpSpPr>
          <p:grpSpPr bwMode="auto">
            <a:xfrm>
              <a:off x="6229350" y="5110162"/>
              <a:ext cx="385762" cy="60325"/>
              <a:chOff x="2329" y="2192"/>
              <a:chExt cx="243" cy="38"/>
            </a:xfrm>
          </p:grpSpPr>
          <p:sp>
            <p:nvSpPr>
              <p:cNvPr id="278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9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0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1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65" name="Line 119"/>
            <p:cNvSpPr>
              <a:spLocks noChangeShapeType="1"/>
            </p:cNvSpPr>
            <p:nvPr/>
          </p:nvSpPr>
          <p:spPr bwMode="auto">
            <a:xfrm>
              <a:off x="62261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6" name="Line 120"/>
            <p:cNvSpPr>
              <a:spLocks noChangeShapeType="1"/>
            </p:cNvSpPr>
            <p:nvPr/>
          </p:nvSpPr>
          <p:spPr bwMode="auto">
            <a:xfrm>
              <a:off x="662622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7" name="Rectangle 121"/>
            <p:cNvSpPr>
              <a:spLocks noChangeArrowheads="1"/>
            </p:cNvSpPr>
            <p:nvPr/>
          </p:nvSpPr>
          <p:spPr bwMode="auto">
            <a:xfrm>
              <a:off x="6786562" y="4899025"/>
              <a:ext cx="376238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8" name="Rectangle 122"/>
            <p:cNvSpPr>
              <a:spLocks noChangeArrowheads="1"/>
            </p:cNvSpPr>
            <p:nvPr/>
          </p:nvSpPr>
          <p:spPr bwMode="auto">
            <a:xfrm>
              <a:off x="6856412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9" name="Rectangle 123"/>
            <p:cNvSpPr>
              <a:spLocks noChangeArrowheads="1"/>
            </p:cNvSpPr>
            <p:nvPr/>
          </p:nvSpPr>
          <p:spPr bwMode="auto">
            <a:xfrm>
              <a:off x="6786562" y="4191000"/>
              <a:ext cx="328613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0" name="Freeform 124"/>
            <p:cNvSpPr>
              <a:spLocks/>
            </p:cNvSpPr>
            <p:nvPr/>
          </p:nvSpPr>
          <p:spPr bwMode="auto">
            <a:xfrm>
              <a:off x="6780212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1" name="Line 125"/>
            <p:cNvSpPr>
              <a:spLocks noChangeShapeType="1"/>
            </p:cNvSpPr>
            <p:nvPr/>
          </p:nvSpPr>
          <p:spPr bwMode="auto">
            <a:xfrm flipH="1">
              <a:off x="7121525" y="4097337"/>
              <a:ext cx="476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2" name="Oval 126"/>
            <p:cNvSpPr>
              <a:spLocks noChangeArrowheads="1"/>
            </p:cNvSpPr>
            <p:nvPr/>
          </p:nvSpPr>
          <p:spPr bwMode="auto">
            <a:xfrm>
              <a:off x="6786562" y="4870450"/>
              <a:ext cx="376238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73" name="Group 131"/>
            <p:cNvGrpSpPr>
              <a:grpSpLocks/>
            </p:cNvGrpSpPr>
            <p:nvPr/>
          </p:nvGrpSpPr>
          <p:grpSpPr bwMode="auto">
            <a:xfrm>
              <a:off x="6783387" y="5108575"/>
              <a:ext cx="374650" cy="61912"/>
              <a:chOff x="2678" y="2191"/>
              <a:chExt cx="236" cy="39"/>
            </a:xfrm>
          </p:grpSpPr>
          <p:sp>
            <p:nvSpPr>
              <p:cNvPr id="274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5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6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7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74" name="Line 132"/>
            <p:cNvSpPr>
              <a:spLocks noChangeShapeType="1"/>
            </p:cNvSpPr>
            <p:nvPr/>
          </p:nvSpPr>
          <p:spPr bwMode="auto">
            <a:xfrm>
              <a:off x="67802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5" name="Line 133"/>
            <p:cNvSpPr>
              <a:spLocks noChangeShapeType="1"/>
            </p:cNvSpPr>
            <p:nvPr/>
          </p:nvSpPr>
          <p:spPr bwMode="auto">
            <a:xfrm>
              <a:off x="71564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6" name="Rectangle 134"/>
            <p:cNvSpPr>
              <a:spLocks noChangeArrowheads="1"/>
            </p:cNvSpPr>
            <p:nvPr/>
          </p:nvSpPr>
          <p:spPr bwMode="auto">
            <a:xfrm>
              <a:off x="73279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7" name="Rectangle 135"/>
            <p:cNvSpPr>
              <a:spLocks noChangeArrowheads="1"/>
            </p:cNvSpPr>
            <p:nvPr/>
          </p:nvSpPr>
          <p:spPr bwMode="auto">
            <a:xfrm>
              <a:off x="7386637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7339012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9" name="Freeform 137"/>
            <p:cNvSpPr>
              <a:spLocks/>
            </p:cNvSpPr>
            <p:nvPr/>
          </p:nvSpPr>
          <p:spPr bwMode="auto">
            <a:xfrm>
              <a:off x="7310437" y="4097337"/>
              <a:ext cx="388938" cy="595313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0" name="Line 138"/>
            <p:cNvSpPr>
              <a:spLocks noChangeShapeType="1"/>
            </p:cNvSpPr>
            <p:nvPr/>
          </p:nvSpPr>
          <p:spPr bwMode="auto">
            <a:xfrm flipH="1">
              <a:off x="7651750" y="4097337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1" name="Oval 139"/>
            <p:cNvSpPr>
              <a:spLocks noChangeArrowheads="1"/>
            </p:cNvSpPr>
            <p:nvPr/>
          </p:nvSpPr>
          <p:spPr bwMode="auto">
            <a:xfrm>
              <a:off x="73279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82" name="Group 144"/>
            <p:cNvGrpSpPr>
              <a:grpSpLocks/>
            </p:cNvGrpSpPr>
            <p:nvPr/>
          </p:nvGrpSpPr>
          <p:grpSpPr bwMode="auto">
            <a:xfrm>
              <a:off x="7324725" y="5110162"/>
              <a:ext cx="385762" cy="60325"/>
              <a:chOff x="3019" y="2192"/>
              <a:chExt cx="243" cy="38"/>
            </a:xfrm>
          </p:grpSpPr>
          <p:sp>
            <p:nvSpPr>
              <p:cNvPr id="270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1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2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3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83" name="Line 145"/>
            <p:cNvSpPr>
              <a:spLocks noChangeShapeType="1"/>
            </p:cNvSpPr>
            <p:nvPr/>
          </p:nvSpPr>
          <p:spPr bwMode="auto">
            <a:xfrm>
              <a:off x="73215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4" name="Line 146"/>
            <p:cNvSpPr>
              <a:spLocks noChangeShapeType="1"/>
            </p:cNvSpPr>
            <p:nvPr/>
          </p:nvSpPr>
          <p:spPr bwMode="auto">
            <a:xfrm>
              <a:off x="77104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5" name="Rectangle 147"/>
            <p:cNvSpPr>
              <a:spLocks noChangeArrowheads="1"/>
            </p:cNvSpPr>
            <p:nvPr/>
          </p:nvSpPr>
          <p:spPr bwMode="auto">
            <a:xfrm>
              <a:off x="7858125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6" name="Rectangle 148"/>
            <p:cNvSpPr>
              <a:spLocks noChangeArrowheads="1"/>
            </p:cNvSpPr>
            <p:nvPr/>
          </p:nvSpPr>
          <p:spPr bwMode="auto">
            <a:xfrm>
              <a:off x="7927975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7" name="Rectangle 149"/>
            <p:cNvSpPr>
              <a:spLocks noChangeArrowheads="1"/>
            </p:cNvSpPr>
            <p:nvPr/>
          </p:nvSpPr>
          <p:spPr bwMode="auto">
            <a:xfrm>
              <a:off x="78692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8" name="Freeform 150"/>
            <p:cNvSpPr>
              <a:spLocks/>
            </p:cNvSpPr>
            <p:nvPr/>
          </p:nvSpPr>
          <p:spPr bwMode="auto">
            <a:xfrm>
              <a:off x="7851775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9" name="Line 151"/>
            <p:cNvSpPr>
              <a:spLocks noChangeShapeType="1"/>
            </p:cNvSpPr>
            <p:nvPr/>
          </p:nvSpPr>
          <p:spPr bwMode="auto">
            <a:xfrm flipH="1">
              <a:off x="8204200" y="4097337"/>
              <a:ext cx="603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0" name="Oval 152"/>
            <p:cNvSpPr>
              <a:spLocks noChangeArrowheads="1"/>
            </p:cNvSpPr>
            <p:nvPr/>
          </p:nvSpPr>
          <p:spPr bwMode="auto">
            <a:xfrm>
              <a:off x="7858125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91" name="Group 157"/>
            <p:cNvGrpSpPr>
              <a:grpSpLocks/>
            </p:cNvGrpSpPr>
            <p:nvPr/>
          </p:nvGrpSpPr>
          <p:grpSpPr bwMode="auto">
            <a:xfrm>
              <a:off x="7854950" y="5108575"/>
              <a:ext cx="387350" cy="61912"/>
              <a:chOff x="3353" y="2191"/>
              <a:chExt cx="244" cy="39"/>
            </a:xfrm>
          </p:grpSpPr>
          <p:sp>
            <p:nvSpPr>
              <p:cNvPr id="266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7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8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9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92" name="Line 158"/>
            <p:cNvSpPr>
              <a:spLocks noChangeShapeType="1"/>
            </p:cNvSpPr>
            <p:nvPr/>
          </p:nvSpPr>
          <p:spPr bwMode="auto">
            <a:xfrm>
              <a:off x="78517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82407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 bwMode="auto">
            <a:xfrm>
              <a:off x="5872162" y="4791075"/>
              <a:ext cx="21796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5" name="Line 161"/>
            <p:cNvSpPr>
              <a:spLocks noChangeShapeType="1"/>
            </p:cNvSpPr>
            <p:nvPr/>
          </p:nvSpPr>
          <p:spPr bwMode="auto">
            <a:xfrm>
              <a:off x="5884862" y="4676775"/>
              <a:ext cx="0" cy="21590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6" name="Line 162"/>
            <p:cNvSpPr>
              <a:spLocks noChangeShapeType="1"/>
            </p:cNvSpPr>
            <p:nvPr/>
          </p:nvSpPr>
          <p:spPr bwMode="auto">
            <a:xfrm>
              <a:off x="64150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 bwMode="auto">
            <a:xfrm>
              <a:off x="6956425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 bwMode="auto">
            <a:xfrm>
              <a:off x="7510462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 bwMode="auto">
            <a:xfrm>
              <a:off x="80406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00" name="Group 171"/>
            <p:cNvGrpSpPr>
              <a:grpSpLocks/>
            </p:cNvGrpSpPr>
            <p:nvPr/>
          </p:nvGrpSpPr>
          <p:grpSpPr bwMode="auto">
            <a:xfrm>
              <a:off x="5726112" y="5622925"/>
              <a:ext cx="2460625" cy="217487"/>
              <a:chOff x="2012" y="2515"/>
              <a:chExt cx="1550" cy="137"/>
            </a:xfrm>
          </p:grpSpPr>
          <p:sp>
            <p:nvSpPr>
              <p:cNvPr id="261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2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3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4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5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01" name="Rectangle 172"/>
            <p:cNvSpPr>
              <a:spLocks noChangeArrowheads="1"/>
            </p:cNvSpPr>
            <p:nvPr/>
          </p:nvSpPr>
          <p:spPr bwMode="auto">
            <a:xfrm>
              <a:off x="5630862" y="5568950"/>
              <a:ext cx="62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202" name="Rectangle 173"/>
            <p:cNvSpPr>
              <a:spLocks noChangeArrowheads="1"/>
            </p:cNvSpPr>
            <p:nvPr/>
          </p:nvSpPr>
          <p:spPr bwMode="auto">
            <a:xfrm>
              <a:off x="6130925" y="5557837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203" name="Rectangle 174"/>
            <p:cNvSpPr>
              <a:spLocks noChangeArrowheads="1"/>
            </p:cNvSpPr>
            <p:nvPr/>
          </p:nvSpPr>
          <p:spPr bwMode="auto">
            <a:xfrm>
              <a:off x="6662737" y="5557837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7154862" y="5557837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205" name="Rectangle 176"/>
            <p:cNvSpPr>
              <a:spLocks noChangeArrowheads="1"/>
            </p:cNvSpPr>
            <p:nvPr/>
          </p:nvSpPr>
          <p:spPr bwMode="auto">
            <a:xfrm>
              <a:off x="7662862" y="5556250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206" name="Group 179"/>
            <p:cNvGrpSpPr>
              <a:grpSpLocks/>
            </p:cNvGrpSpPr>
            <p:nvPr/>
          </p:nvGrpSpPr>
          <p:grpSpPr bwMode="auto">
            <a:xfrm>
              <a:off x="5954712" y="5167312"/>
              <a:ext cx="438150" cy="401638"/>
              <a:chOff x="2156" y="2228"/>
              <a:chExt cx="276" cy="253"/>
            </a:xfrm>
          </p:grpSpPr>
          <p:sp>
            <p:nvSpPr>
              <p:cNvPr id="259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0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7" name="Group 182"/>
            <p:cNvGrpSpPr>
              <a:grpSpLocks/>
            </p:cNvGrpSpPr>
            <p:nvPr/>
          </p:nvGrpSpPr>
          <p:grpSpPr bwMode="auto">
            <a:xfrm>
              <a:off x="6059487" y="5153025"/>
              <a:ext cx="1393825" cy="409575"/>
              <a:chOff x="2222" y="2219"/>
              <a:chExt cx="878" cy="258"/>
            </a:xfrm>
          </p:grpSpPr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8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8" name="Group 185"/>
            <p:cNvGrpSpPr>
              <a:grpSpLocks/>
            </p:cNvGrpSpPr>
            <p:nvPr/>
          </p:nvGrpSpPr>
          <p:grpSpPr bwMode="auto">
            <a:xfrm>
              <a:off x="5802312" y="5167312"/>
              <a:ext cx="107950" cy="403225"/>
              <a:chOff x="2060" y="2228"/>
              <a:chExt cx="68" cy="254"/>
            </a:xfrm>
          </p:grpSpPr>
          <p:sp>
            <p:nvSpPr>
              <p:cNvPr id="255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6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9" name="Group 188"/>
            <p:cNvGrpSpPr>
              <a:grpSpLocks/>
            </p:cNvGrpSpPr>
            <p:nvPr/>
          </p:nvGrpSpPr>
          <p:grpSpPr bwMode="auto">
            <a:xfrm>
              <a:off x="6438900" y="5167312"/>
              <a:ext cx="106362" cy="403225"/>
              <a:chOff x="2461" y="2228"/>
              <a:chExt cx="67" cy="254"/>
            </a:xfrm>
          </p:grpSpPr>
          <p:sp>
            <p:nvSpPr>
              <p:cNvPr id="253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4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0" name="Group 191"/>
            <p:cNvGrpSpPr>
              <a:grpSpLocks/>
            </p:cNvGrpSpPr>
            <p:nvPr/>
          </p:nvGrpSpPr>
          <p:grpSpPr bwMode="auto">
            <a:xfrm>
              <a:off x="6967537" y="5167312"/>
              <a:ext cx="107950" cy="403225"/>
              <a:chOff x="2794" y="2228"/>
              <a:chExt cx="68" cy="254"/>
            </a:xfrm>
          </p:grpSpPr>
          <p:sp>
            <p:nvSpPr>
              <p:cNvPr id="251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2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1" name="Group 194"/>
            <p:cNvGrpSpPr>
              <a:grpSpLocks/>
            </p:cNvGrpSpPr>
            <p:nvPr/>
          </p:nvGrpSpPr>
          <p:grpSpPr bwMode="auto">
            <a:xfrm>
              <a:off x="7497762" y="5167312"/>
              <a:ext cx="107950" cy="403225"/>
              <a:chOff x="3128" y="2228"/>
              <a:chExt cx="68" cy="254"/>
            </a:xfrm>
          </p:grpSpPr>
          <p:sp>
            <p:nvSpPr>
              <p:cNvPr id="249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0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2" name="Group 197"/>
            <p:cNvGrpSpPr>
              <a:grpSpLocks/>
            </p:cNvGrpSpPr>
            <p:nvPr/>
          </p:nvGrpSpPr>
          <p:grpSpPr bwMode="auto">
            <a:xfrm>
              <a:off x="8027987" y="5167312"/>
              <a:ext cx="107950" cy="403225"/>
              <a:chOff x="3462" y="2228"/>
              <a:chExt cx="68" cy="254"/>
            </a:xfrm>
          </p:grpSpPr>
          <p:sp>
            <p:nvSpPr>
              <p:cNvPr id="247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8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3" name="Group 200"/>
            <p:cNvGrpSpPr>
              <a:grpSpLocks/>
            </p:cNvGrpSpPr>
            <p:nvPr/>
          </p:nvGrpSpPr>
          <p:grpSpPr bwMode="auto">
            <a:xfrm>
              <a:off x="7662862" y="5167312"/>
              <a:ext cx="330200" cy="404813"/>
              <a:chOff x="3232" y="2228"/>
              <a:chExt cx="208" cy="255"/>
            </a:xfrm>
          </p:grpSpPr>
          <p:sp>
            <p:nvSpPr>
              <p:cNvPr id="245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6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4" name="Group 203"/>
            <p:cNvGrpSpPr>
              <a:grpSpLocks/>
            </p:cNvGrpSpPr>
            <p:nvPr/>
          </p:nvGrpSpPr>
          <p:grpSpPr bwMode="auto">
            <a:xfrm>
              <a:off x="7132637" y="5167312"/>
              <a:ext cx="752475" cy="396875"/>
              <a:chOff x="2898" y="2228"/>
              <a:chExt cx="474" cy="250"/>
            </a:xfrm>
          </p:grpSpPr>
          <p:sp>
            <p:nvSpPr>
              <p:cNvPr id="243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4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5" name="Group 206"/>
            <p:cNvGrpSpPr>
              <a:grpSpLocks/>
            </p:cNvGrpSpPr>
            <p:nvPr/>
          </p:nvGrpSpPr>
          <p:grpSpPr bwMode="auto">
            <a:xfrm>
              <a:off x="6602412" y="5167312"/>
              <a:ext cx="1177925" cy="395288"/>
              <a:chOff x="2564" y="2228"/>
              <a:chExt cx="742" cy="249"/>
            </a:xfrm>
          </p:grpSpPr>
          <p:sp>
            <p:nvSpPr>
              <p:cNvPr id="241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2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6" name="Group 209"/>
            <p:cNvGrpSpPr>
              <a:grpSpLocks/>
            </p:cNvGrpSpPr>
            <p:nvPr/>
          </p:nvGrpSpPr>
          <p:grpSpPr bwMode="auto">
            <a:xfrm>
              <a:off x="7651750" y="5167312"/>
              <a:ext cx="331787" cy="404813"/>
              <a:chOff x="3225" y="2228"/>
              <a:chExt cx="209" cy="255"/>
            </a:xfrm>
          </p:grpSpPr>
          <p:sp>
            <p:nvSpPr>
              <p:cNvPr id="239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0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7" name="Group 212"/>
            <p:cNvGrpSpPr>
              <a:grpSpLocks/>
            </p:cNvGrpSpPr>
            <p:nvPr/>
          </p:nvGrpSpPr>
          <p:grpSpPr bwMode="auto">
            <a:xfrm>
              <a:off x="7027862" y="5167312"/>
              <a:ext cx="433388" cy="401638"/>
              <a:chOff x="2832" y="2228"/>
              <a:chExt cx="273" cy="253"/>
            </a:xfrm>
          </p:grpSpPr>
          <p:sp>
            <p:nvSpPr>
              <p:cNvPr id="237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8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8" name="Group 215"/>
            <p:cNvGrpSpPr>
              <a:grpSpLocks/>
            </p:cNvGrpSpPr>
            <p:nvPr/>
          </p:nvGrpSpPr>
          <p:grpSpPr bwMode="auto">
            <a:xfrm>
              <a:off x="6073775" y="5167312"/>
              <a:ext cx="1176337" cy="395288"/>
              <a:chOff x="2231" y="2228"/>
              <a:chExt cx="741" cy="249"/>
            </a:xfrm>
          </p:grpSpPr>
          <p:sp>
            <p:nvSpPr>
              <p:cNvPr id="235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6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9" name="Group 218"/>
            <p:cNvGrpSpPr>
              <a:grpSpLocks/>
            </p:cNvGrpSpPr>
            <p:nvPr/>
          </p:nvGrpSpPr>
          <p:grpSpPr bwMode="auto">
            <a:xfrm>
              <a:off x="6696075" y="5167312"/>
              <a:ext cx="1181100" cy="395288"/>
              <a:chOff x="2623" y="2228"/>
              <a:chExt cx="744" cy="249"/>
            </a:xfrm>
          </p:grpSpPr>
          <p:sp>
            <p:nvSpPr>
              <p:cNvPr id="233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4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0" name="Group 221"/>
            <p:cNvGrpSpPr>
              <a:grpSpLocks/>
            </p:cNvGrpSpPr>
            <p:nvPr/>
          </p:nvGrpSpPr>
          <p:grpSpPr bwMode="auto">
            <a:xfrm>
              <a:off x="6497637" y="5167312"/>
              <a:ext cx="857250" cy="395288"/>
              <a:chOff x="2498" y="2228"/>
              <a:chExt cx="540" cy="249"/>
            </a:xfrm>
          </p:grpSpPr>
          <p:sp>
            <p:nvSpPr>
              <p:cNvPr id="231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2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1" name="Group 224"/>
            <p:cNvGrpSpPr>
              <a:grpSpLocks/>
            </p:cNvGrpSpPr>
            <p:nvPr/>
          </p:nvGrpSpPr>
          <p:grpSpPr bwMode="auto">
            <a:xfrm>
              <a:off x="6073775" y="5167312"/>
              <a:ext cx="750887" cy="395288"/>
              <a:chOff x="2231" y="2228"/>
              <a:chExt cx="473" cy="249"/>
            </a:xfrm>
          </p:grpSpPr>
          <p:sp>
            <p:nvSpPr>
              <p:cNvPr id="229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0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2" name="Group 227"/>
            <p:cNvGrpSpPr>
              <a:grpSpLocks/>
            </p:cNvGrpSpPr>
            <p:nvPr/>
          </p:nvGrpSpPr>
          <p:grpSpPr bwMode="auto">
            <a:xfrm>
              <a:off x="5967412" y="5167312"/>
              <a:ext cx="330200" cy="404813"/>
              <a:chOff x="2164" y="2228"/>
              <a:chExt cx="208" cy="255"/>
            </a:xfrm>
          </p:grpSpPr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8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3" name="Group 230"/>
            <p:cNvGrpSpPr>
              <a:grpSpLocks/>
            </p:cNvGrpSpPr>
            <p:nvPr/>
          </p:nvGrpSpPr>
          <p:grpSpPr bwMode="auto">
            <a:xfrm>
              <a:off x="6591300" y="5167312"/>
              <a:ext cx="331787" cy="404813"/>
              <a:chOff x="2557" y="2228"/>
              <a:chExt cx="209" cy="255"/>
            </a:xfrm>
          </p:grpSpPr>
          <p:sp>
            <p:nvSpPr>
              <p:cNvPr id="225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6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24" name="Rectangle 369"/>
            <p:cNvSpPr>
              <a:spLocks noChangeArrowheads="1"/>
            </p:cNvSpPr>
            <p:nvPr/>
          </p:nvSpPr>
          <p:spPr bwMode="auto">
            <a:xfrm>
              <a:off x="5953750" y="6014200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dirty="0" smtClean="0">
                  <a:latin typeface="Helvetica Neue" charset="0"/>
                  <a:ea typeface="Helvetica Neue" charset="0"/>
                  <a:cs typeface="Helvetica Neue" charset="0"/>
                </a:rPr>
                <a:t>Hash Partitioned</a:t>
              </a:r>
              <a:endParaRPr lang="en-US" altLang="x-none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287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8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9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0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1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2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3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94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421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2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3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4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95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6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7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2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3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417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8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9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0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4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5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6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1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2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413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4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6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3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8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9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0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1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409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0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1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2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3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9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0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405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7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8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1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2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3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4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5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6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8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9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400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1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2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3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4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0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41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42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43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44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45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398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9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6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396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7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7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394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5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8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392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3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9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390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1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0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388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9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1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386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7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2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384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5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3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382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3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4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380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1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5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378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9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6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376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7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7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5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8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372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3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9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370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1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0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368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9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1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366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7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2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364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63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0976" name="Group 40975"/>
          <p:cNvGrpSpPr/>
          <p:nvPr/>
        </p:nvGrpSpPr>
        <p:grpSpPr>
          <a:xfrm>
            <a:off x="2721754" y="3560344"/>
            <a:ext cx="97646" cy="609600"/>
            <a:chOff x="2721754" y="3560344"/>
            <a:chExt cx="97646" cy="609600"/>
          </a:xfrm>
        </p:grpSpPr>
        <p:cxnSp>
          <p:nvCxnSpPr>
            <p:cNvPr id="425" name="Straight Arrow Connector 424"/>
            <p:cNvCxnSpPr>
              <a:stCxn id="6" idx="4"/>
              <a:endCxn id="169" idx="0"/>
            </p:cNvCxnSpPr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Oval 5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  <p:grpSp>
        <p:nvGrpSpPr>
          <p:cNvPr id="40975" name="Group 40974"/>
          <p:cNvGrpSpPr/>
          <p:nvPr/>
        </p:nvGrpSpPr>
        <p:grpSpPr>
          <a:xfrm>
            <a:off x="5701268" y="3560344"/>
            <a:ext cx="2111450" cy="609600"/>
            <a:chOff x="5701268" y="3560344"/>
            <a:chExt cx="2111450" cy="609600"/>
          </a:xfrm>
        </p:grpSpPr>
        <p:cxnSp>
          <p:nvCxnSpPr>
            <p:cNvPr id="426" name="Straight Arrow Connector 425"/>
            <p:cNvCxnSpPr>
              <a:stCxn id="434" idx="4"/>
            </p:cNvCxnSpPr>
            <p:nvPr/>
          </p:nvCxnSpPr>
          <p:spPr bwMode="auto">
            <a:xfrm flipH="1">
              <a:off x="5701268" y="3657990"/>
              <a:ext cx="1057739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8" name="Straight Arrow Connector 427"/>
            <p:cNvCxnSpPr>
              <a:stCxn id="434" idx="4"/>
              <a:endCxn id="299" idx="0"/>
            </p:cNvCxnSpPr>
            <p:nvPr/>
          </p:nvCxnSpPr>
          <p:spPr bwMode="auto">
            <a:xfrm flipH="1">
              <a:off x="6200612" y="3657990"/>
              <a:ext cx="558395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4" name="Oval 433"/>
            <p:cNvSpPr/>
            <p:nvPr/>
          </p:nvSpPr>
          <p:spPr bwMode="auto">
            <a:xfrm>
              <a:off x="671018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438" name="Straight Arrow Connector 437"/>
            <p:cNvCxnSpPr>
              <a:stCxn id="434" idx="4"/>
              <a:endCxn id="308" idx="0"/>
            </p:cNvCxnSpPr>
            <p:nvPr/>
          </p:nvCxnSpPr>
          <p:spPr bwMode="auto">
            <a:xfrm flipH="1">
              <a:off x="6735599" y="3657990"/>
              <a:ext cx="23408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Straight Arrow Connector 441"/>
            <p:cNvCxnSpPr>
              <a:stCxn id="434" idx="4"/>
              <a:endCxn id="317" idx="0"/>
            </p:cNvCxnSpPr>
            <p:nvPr/>
          </p:nvCxnSpPr>
          <p:spPr bwMode="auto">
            <a:xfrm>
              <a:off x="6759007" y="3657990"/>
              <a:ext cx="524280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5" name="Straight Arrow Connector 444"/>
            <p:cNvCxnSpPr>
              <a:stCxn id="434" idx="4"/>
              <a:endCxn id="326" idx="0"/>
            </p:cNvCxnSpPr>
            <p:nvPr/>
          </p:nvCxnSpPr>
          <p:spPr bwMode="auto">
            <a:xfrm>
              <a:off x="6759007" y="3657990"/>
              <a:ext cx="1053711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00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What about insert?</a:t>
            </a:r>
            <a:endParaRPr lang="en-US" altLang="x-none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</a:t>
            </a:r>
            <a:r>
              <a:rPr lang="en-US" altLang="x-none" dirty="0" smtClean="0"/>
              <a:t>ata </a:t>
            </a:r>
            <a:r>
              <a:rPr lang="en-US" altLang="x-none" dirty="0"/>
              <a:t>partitioned on function of key? 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Otherwise</a:t>
            </a:r>
            <a:endParaRPr lang="en-US" altLang="x-none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444413" y="4076281"/>
            <a:ext cx="2638425" cy="2286837"/>
            <a:chOff x="5630862" y="4097337"/>
            <a:chExt cx="2638425" cy="2286837"/>
          </a:xfrm>
        </p:grpSpPr>
        <p:sp>
          <p:nvSpPr>
            <p:cNvPr id="148" name="Rectangle 94" descr="50%"/>
            <p:cNvSpPr>
              <a:spLocks noChangeArrowheads="1"/>
            </p:cNvSpPr>
            <p:nvPr/>
          </p:nvSpPr>
          <p:spPr bwMode="auto">
            <a:xfrm>
              <a:off x="5667375" y="5564187"/>
              <a:ext cx="2601912" cy="349250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Rectangle 95"/>
            <p:cNvSpPr>
              <a:spLocks noChangeArrowheads="1"/>
            </p:cNvSpPr>
            <p:nvPr/>
          </p:nvSpPr>
          <p:spPr bwMode="auto">
            <a:xfrm>
              <a:off x="57023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0" name="Rectangle 96"/>
            <p:cNvSpPr>
              <a:spLocks noChangeArrowheads="1"/>
            </p:cNvSpPr>
            <p:nvPr/>
          </p:nvSpPr>
          <p:spPr bwMode="auto">
            <a:xfrm>
              <a:off x="5773737" y="4103687"/>
              <a:ext cx="3159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1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315912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5695950" y="4097337"/>
              <a:ext cx="379412" cy="595313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3" name="Line 99"/>
            <p:cNvSpPr>
              <a:spLocks noChangeShapeType="1"/>
            </p:cNvSpPr>
            <p:nvPr/>
          </p:nvSpPr>
          <p:spPr bwMode="auto">
            <a:xfrm flipH="1">
              <a:off x="6049962" y="4098925"/>
              <a:ext cx="46038" cy="84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4" name="Oval 100"/>
            <p:cNvSpPr>
              <a:spLocks noChangeArrowheads="1"/>
            </p:cNvSpPr>
            <p:nvPr/>
          </p:nvSpPr>
          <p:spPr bwMode="auto">
            <a:xfrm>
              <a:off x="57023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55" name="Group 105"/>
            <p:cNvGrpSpPr>
              <a:grpSpLocks/>
            </p:cNvGrpSpPr>
            <p:nvPr/>
          </p:nvGrpSpPr>
          <p:grpSpPr bwMode="auto">
            <a:xfrm>
              <a:off x="5699125" y="5110162"/>
              <a:ext cx="385762" cy="60325"/>
              <a:chOff x="1995" y="2192"/>
              <a:chExt cx="243" cy="38"/>
            </a:xfrm>
          </p:grpSpPr>
          <p:sp>
            <p:nvSpPr>
              <p:cNvPr id="282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3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4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5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56" name="Line 106"/>
            <p:cNvSpPr>
              <a:spLocks noChangeShapeType="1"/>
            </p:cNvSpPr>
            <p:nvPr/>
          </p:nvSpPr>
          <p:spPr bwMode="auto">
            <a:xfrm>
              <a:off x="56959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7" name="Line 107"/>
            <p:cNvSpPr>
              <a:spLocks noChangeShapeType="1"/>
            </p:cNvSpPr>
            <p:nvPr/>
          </p:nvSpPr>
          <p:spPr bwMode="auto">
            <a:xfrm>
              <a:off x="60848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8" name="Rectangle 108"/>
            <p:cNvSpPr>
              <a:spLocks noChangeArrowheads="1"/>
            </p:cNvSpPr>
            <p:nvPr/>
          </p:nvSpPr>
          <p:spPr bwMode="auto">
            <a:xfrm>
              <a:off x="6232525" y="4899025"/>
              <a:ext cx="387350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9" name="Rectangle 109"/>
            <p:cNvSpPr>
              <a:spLocks noChangeArrowheads="1"/>
            </p:cNvSpPr>
            <p:nvPr/>
          </p:nvSpPr>
          <p:spPr bwMode="auto">
            <a:xfrm>
              <a:off x="6303962" y="4103687"/>
              <a:ext cx="3286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62563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1" name="Freeform 111"/>
            <p:cNvSpPr>
              <a:spLocks/>
            </p:cNvSpPr>
            <p:nvPr/>
          </p:nvSpPr>
          <p:spPr bwMode="auto">
            <a:xfrm>
              <a:off x="6237287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2" name="Line 112"/>
            <p:cNvSpPr>
              <a:spLocks noChangeShapeType="1"/>
            </p:cNvSpPr>
            <p:nvPr/>
          </p:nvSpPr>
          <p:spPr bwMode="auto">
            <a:xfrm flipH="1">
              <a:off x="6580187" y="4097337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3" name="Oval 113"/>
            <p:cNvSpPr>
              <a:spLocks noChangeArrowheads="1"/>
            </p:cNvSpPr>
            <p:nvPr/>
          </p:nvSpPr>
          <p:spPr bwMode="auto">
            <a:xfrm>
              <a:off x="6232525" y="4870450"/>
              <a:ext cx="387350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64" name="Group 118"/>
            <p:cNvGrpSpPr>
              <a:grpSpLocks/>
            </p:cNvGrpSpPr>
            <p:nvPr/>
          </p:nvGrpSpPr>
          <p:grpSpPr bwMode="auto">
            <a:xfrm>
              <a:off x="6229350" y="5110162"/>
              <a:ext cx="385762" cy="60325"/>
              <a:chOff x="2329" y="2192"/>
              <a:chExt cx="243" cy="38"/>
            </a:xfrm>
          </p:grpSpPr>
          <p:sp>
            <p:nvSpPr>
              <p:cNvPr id="278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9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0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1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65" name="Line 119"/>
            <p:cNvSpPr>
              <a:spLocks noChangeShapeType="1"/>
            </p:cNvSpPr>
            <p:nvPr/>
          </p:nvSpPr>
          <p:spPr bwMode="auto">
            <a:xfrm>
              <a:off x="62261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6" name="Line 120"/>
            <p:cNvSpPr>
              <a:spLocks noChangeShapeType="1"/>
            </p:cNvSpPr>
            <p:nvPr/>
          </p:nvSpPr>
          <p:spPr bwMode="auto">
            <a:xfrm>
              <a:off x="662622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7" name="Rectangle 121"/>
            <p:cNvSpPr>
              <a:spLocks noChangeArrowheads="1"/>
            </p:cNvSpPr>
            <p:nvPr/>
          </p:nvSpPr>
          <p:spPr bwMode="auto">
            <a:xfrm>
              <a:off x="6786562" y="4899025"/>
              <a:ext cx="376238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8" name="Rectangle 122"/>
            <p:cNvSpPr>
              <a:spLocks noChangeArrowheads="1"/>
            </p:cNvSpPr>
            <p:nvPr/>
          </p:nvSpPr>
          <p:spPr bwMode="auto">
            <a:xfrm>
              <a:off x="6856412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9" name="Rectangle 123"/>
            <p:cNvSpPr>
              <a:spLocks noChangeArrowheads="1"/>
            </p:cNvSpPr>
            <p:nvPr/>
          </p:nvSpPr>
          <p:spPr bwMode="auto">
            <a:xfrm>
              <a:off x="6786562" y="4191000"/>
              <a:ext cx="328613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0" name="Freeform 124"/>
            <p:cNvSpPr>
              <a:spLocks/>
            </p:cNvSpPr>
            <p:nvPr/>
          </p:nvSpPr>
          <p:spPr bwMode="auto">
            <a:xfrm>
              <a:off x="6780212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1" name="Line 125"/>
            <p:cNvSpPr>
              <a:spLocks noChangeShapeType="1"/>
            </p:cNvSpPr>
            <p:nvPr/>
          </p:nvSpPr>
          <p:spPr bwMode="auto">
            <a:xfrm flipH="1">
              <a:off x="7121525" y="4097337"/>
              <a:ext cx="476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2" name="Oval 126"/>
            <p:cNvSpPr>
              <a:spLocks noChangeArrowheads="1"/>
            </p:cNvSpPr>
            <p:nvPr/>
          </p:nvSpPr>
          <p:spPr bwMode="auto">
            <a:xfrm>
              <a:off x="6786562" y="4870450"/>
              <a:ext cx="376238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73" name="Group 131"/>
            <p:cNvGrpSpPr>
              <a:grpSpLocks/>
            </p:cNvGrpSpPr>
            <p:nvPr/>
          </p:nvGrpSpPr>
          <p:grpSpPr bwMode="auto">
            <a:xfrm>
              <a:off x="6783387" y="5108575"/>
              <a:ext cx="374650" cy="61912"/>
              <a:chOff x="2678" y="2191"/>
              <a:chExt cx="236" cy="39"/>
            </a:xfrm>
          </p:grpSpPr>
          <p:sp>
            <p:nvSpPr>
              <p:cNvPr id="274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5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6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7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74" name="Line 132"/>
            <p:cNvSpPr>
              <a:spLocks noChangeShapeType="1"/>
            </p:cNvSpPr>
            <p:nvPr/>
          </p:nvSpPr>
          <p:spPr bwMode="auto">
            <a:xfrm>
              <a:off x="67802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5" name="Line 133"/>
            <p:cNvSpPr>
              <a:spLocks noChangeShapeType="1"/>
            </p:cNvSpPr>
            <p:nvPr/>
          </p:nvSpPr>
          <p:spPr bwMode="auto">
            <a:xfrm>
              <a:off x="71564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6" name="Rectangle 134"/>
            <p:cNvSpPr>
              <a:spLocks noChangeArrowheads="1"/>
            </p:cNvSpPr>
            <p:nvPr/>
          </p:nvSpPr>
          <p:spPr bwMode="auto">
            <a:xfrm>
              <a:off x="73279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7" name="Rectangle 135"/>
            <p:cNvSpPr>
              <a:spLocks noChangeArrowheads="1"/>
            </p:cNvSpPr>
            <p:nvPr/>
          </p:nvSpPr>
          <p:spPr bwMode="auto">
            <a:xfrm>
              <a:off x="7386637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7339012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9" name="Freeform 137"/>
            <p:cNvSpPr>
              <a:spLocks/>
            </p:cNvSpPr>
            <p:nvPr/>
          </p:nvSpPr>
          <p:spPr bwMode="auto">
            <a:xfrm>
              <a:off x="7310437" y="4097337"/>
              <a:ext cx="388938" cy="595313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0" name="Line 138"/>
            <p:cNvSpPr>
              <a:spLocks noChangeShapeType="1"/>
            </p:cNvSpPr>
            <p:nvPr/>
          </p:nvSpPr>
          <p:spPr bwMode="auto">
            <a:xfrm flipH="1">
              <a:off x="7651750" y="4097337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1" name="Oval 139"/>
            <p:cNvSpPr>
              <a:spLocks noChangeArrowheads="1"/>
            </p:cNvSpPr>
            <p:nvPr/>
          </p:nvSpPr>
          <p:spPr bwMode="auto">
            <a:xfrm>
              <a:off x="73279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82" name="Group 144"/>
            <p:cNvGrpSpPr>
              <a:grpSpLocks/>
            </p:cNvGrpSpPr>
            <p:nvPr/>
          </p:nvGrpSpPr>
          <p:grpSpPr bwMode="auto">
            <a:xfrm>
              <a:off x="7324725" y="5110162"/>
              <a:ext cx="385762" cy="60325"/>
              <a:chOff x="3019" y="2192"/>
              <a:chExt cx="243" cy="38"/>
            </a:xfrm>
          </p:grpSpPr>
          <p:sp>
            <p:nvSpPr>
              <p:cNvPr id="270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1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2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3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83" name="Line 145"/>
            <p:cNvSpPr>
              <a:spLocks noChangeShapeType="1"/>
            </p:cNvSpPr>
            <p:nvPr/>
          </p:nvSpPr>
          <p:spPr bwMode="auto">
            <a:xfrm>
              <a:off x="73215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4" name="Line 146"/>
            <p:cNvSpPr>
              <a:spLocks noChangeShapeType="1"/>
            </p:cNvSpPr>
            <p:nvPr/>
          </p:nvSpPr>
          <p:spPr bwMode="auto">
            <a:xfrm>
              <a:off x="77104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5" name="Rectangle 147"/>
            <p:cNvSpPr>
              <a:spLocks noChangeArrowheads="1"/>
            </p:cNvSpPr>
            <p:nvPr/>
          </p:nvSpPr>
          <p:spPr bwMode="auto">
            <a:xfrm>
              <a:off x="7858125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6" name="Rectangle 148"/>
            <p:cNvSpPr>
              <a:spLocks noChangeArrowheads="1"/>
            </p:cNvSpPr>
            <p:nvPr/>
          </p:nvSpPr>
          <p:spPr bwMode="auto">
            <a:xfrm>
              <a:off x="7927975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7" name="Rectangle 149"/>
            <p:cNvSpPr>
              <a:spLocks noChangeArrowheads="1"/>
            </p:cNvSpPr>
            <p:nvPr/>
          </p:nvSpPr>
          <p:spPr bwMode="auto">
            <a:xfrm>
              <a:off x="78692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8" name="Freeform 150"/>
            <p:cNvSpPr>
              <a:spLocks/>
            </p:cNvSpPr>
            <p:nvPr/>
          </p:nvSpPr>
          <p:spPr bwMode="auto">
            <a:xfrm>
              <a:off x="7851775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9" name="Line 151"/>
            <p:cNvSpPr>
              <a:spLocks noChangeShapeType="1"/>
            </p:cNvSpPr>
            <p:nvPr/>
          </p:nvSpPr>
          <p:spPr bwMode="auto">
            <a:xfrm flipH="1">
              <a:off x="8204200" y="4097337"/>
              <a:ext cx="603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0" name="Oval 152"/>
            <p:cNvSpPr>
              <a:spLocks noChangeArrowheads="1"/>
            </p:cNvSpPr>
            <p:nvPr/>
          </p:nvSpPr>
          <p:spPr bwMode="auto">
            <a:xfrm>
              <a:off x="7858125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91" name="Group 157"/>
            <p:cNvGrpSpPr>
              <a:grpSpLocks/>
            </p:cNvGrpSpPr>
            <p:nvPr/>
          </p:nvGrpSpPr>
          <p:grpSpPr bwMode="auto">
            <a:xfrm>
              <a:off x="7854950" y="5108575"/>
              <a:ext cx="387350" cy="61912"/>
              <a:chOff x="3353" y="2191"/>
              <a:chExt cx="244" cy="39"/>
            </a:xfrm>
          </p:grpSpPr>
          <p:sp>
            <p:nvSpPr>
              <p:cNvPr id="266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7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8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9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92" name="Line 158"/>
            <p:cNvSpPr>
              <a:spLocks noChangeShapeType="1"/>
            </p:cNvSpPr>
            <p:nvPr/>
          </p:nvSpPr>
          <p:spPr bwMode="auto">
            <a:xfrm>
              <a:off x="78517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82407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 bwMode="auto">
            <a:xfrm>
              <a:off x="5872162" y="4791075"/>
              <a:ext cx="21796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5" name="Line 161"/>
            <p:cNvSpPr>
              <a:spLocks noChangeShapeType="1"/>
            </p:cNvSpPr>
            <p:nvPr/>
          </p:nvSpPr>
          <p:spPr bwMode="auto">
            <a:xfrm>
              <a:off x="5884862" y="4676775"/>
              <a:ext cx="0" cy="21590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6" name="Line 162"/>
            <p:cNvSpPr>
              <a:spLocks noChangeShapeType="1"/>
            </p:cNvSpPr>
            <p:nvPr/>
          </p:nvSpPr>
          <p:spPr bwMode="auto">
            <a:xfrm>
              <a:off x="64150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 bwMode="auto">
            <a:xfrm>
              <a:off x="6956425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 bwMode="auto">
            <a:xfrm>
              <a:off x="7510462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 bwMode="auto">
            <a:xfrm>
              <a:off x="80406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00" name="Group 171"/>
            <p:cNvGrpSpPr>
              <a:grpSpLocks/>
            </p:cNvGrpSpPr>
            <p:nvPr/>
          </p:nvGrpSpPr>
          <p:grpSpPr bwMode="auto">
            <a:xfrm>
              <a:off x="5726112" y="5622925"/>
              <a:ext cx="2460625" cy="217487"/>
              <a:chOff x="2012" y="2515"/>
              <a:chExt cx="1550" cy="137"/>
            </a:xfrm>
          </p:grpSpPr>
          <p:sp>
            <p:nvSpPr>
              <p:cNvPr id="261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2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3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4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5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01" name="Rectangle 172"/>
            <p:cNvSpPr>
              <a:spLocks noChangeArrowheads="1"/>
            </p:cNvSpPr>
            <p:nvPr/>
          </p:nvSpPr>
          <p:spPr bwMode="auto">
            <a:xfrm>
              <a:off x="5630862" y="5568950"/>
              <a:ext cx="62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202" name="Rectangle 173"/>
            <p:cNvSpPr>
              <a:spLocks noChangeArrowheads="1"/>
            </p:cNvSpPr>
            <p:nvPr/>
          </p:nvSpPr>
          <p:spPr bwMode="auto">
            <a:xfrm>
              <a:off x="6130925" y="5557837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203" name="Rectangle 174"/>
            <p:cNvSpPr>
              <a:spLocks noChangeArrowheads="1"/>
            </p:cNvSpPr>
            <p:nvPr/>
          </p:nvSpPr>
          <p:spPr bwMode="auto">
            <a:xfrm>
              <a:off x="6662737" y="5557837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7154862" y="5557837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205" name="Rectangle 176"/>
            <p:cNvSpPr>
              <a:spLocks noChangeArrowheads="1"/>
            </p:cNvSpPr>
            <p:nvPr/>
          </p:nvSpPr>
          <p:spPr bwMode="auto">
            <a:xfrm>
              <a:off x="7662862" y="5556250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206" name="Group 179"/>
            <p:cNvGrpSpPr>
              <a:grpSpLocks/>
            </p:cNvGrpSpPr>
            <p:nvPr/>
          </p:nvGrpSpPr>
          <p:grpSpPr bwMode="auto">
            <a:xfrm>
              <a:off x="5954712" y="5167312"/>
              <a:ext cx="438150" cy="401638"/>
              <a:chOff x="2156" y="2228"/>
              <a:chExt cx="276" cy="253"/>
            </a:xfrm>
          </p:grpSpPr>
          <p:sp>
            <p:nvSpPr>
              <p:cNvPr id="259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0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7" name="Group 182"/>
            <p:cNvGrpSpPr>
              <a:grpSpLocks/>
            </p:cNvGrpSpPr>
            <p:nvPr/>
          </p:nvGrpSpPr>
          <p:grpSpPr bwMode="auto">
            <a:xfrm>
              <a:off x="6059487" y="5153025"/>
              <a:ext cx="1393825" cy="409575"/>
              <a:chOff x="2222" y="2219"/>
              <a:chExt cx="878" cy="258"/>
            </a:xfrm>
          </p:grpSpPr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8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8" name="Group 185"/>
            <p:cNvGrpSpPr>
              <a:grpSpLocks/>
            </p:cNvGrpSpPr>
            <p:nvPr/>
          </p:nvGrpSpPr>
          <p:grpSpPr bwMode="auto">
            <a:xfrm>
              <a:off x="5802312" y="5167312"/>
              <a:ext cx="107950" cy="403225"/>
              <a:chOff x="2060" y="2228"/>
              <a:chExt cx="68" cy="254"/>
            </a:xfrm>
          </p:grpSpPr>
          <p:sp>
            <p:nvSpPr>
              <p:cNvPr id="255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6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9" name="Group 188"/>
            <p:cNvGrpSpPr>
              <a:grpSpLocks/>
            </p:cNvGrpSpPr>
            <p:nvPr/>
          </p:nvGrpSpPr>
          <p:grpSpPr bwMode="auto">
            <a:xfrm>
              <a:off x="6438900" y="5167312"/>
              <a:ext cx="106362" cy="403225"/>
              <a:chOff x="2461" y="2228"/>
              <a:chExt cx="67" cy="254"/>
            </a:xfrm>
          </p:grpSpPr>
          <p:sp>
            <p:nvSpPr>
              <p:cNvPr id="253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4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0" name="Group 191"/>
            <p:cNvGrpSpPr>
              <a:grpSpLocks/>
            </p:cNvGrpSpPr>
            <p:nvPr/>
          </p:nvGrpSpPr>
          <p:grpSpPr bwMode="auto">
            <a:xfrm>
              <a:off x="6967537" y="5167312"/>
              <a:ext cx="107950" cy="403225"/>
              <a:chOff x="2794" y="2228"/>
              <a:chExt cx="68" cy="254"/>
            </a:xfrm>
          </p:grpSpPr>
          <p:sp>
            <p:nvSpPr>
              <p:cNvPr id="251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2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1" name="Group 194"/>
            <p:cNvGrpSpPr>
              <a:grpSpLocks/>
            </p:cNvGrpSpPr>
            <p:nvPr/>
          </p:nvGrpSpPr>
          <p:grpSpPr bwMode="auto">
            <a:xfrm>
              <a:off x="7497762" y="5167312"/>
              <a:ext cx="107950" cy="403225"/>
              <a:chOff x="3128" y="2228"/>
              <a:chExt cx="68" cy="254"/>
            </a:xfrm>
          </p:grpSpPr>
          <p:sp>
            <p:nvSpPr>
              <p:cNvPr id="249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0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2" name="Group 197"/>
            <p:cNvGrpSpPr>
              <a:grpSpLocks/>
            </p:cNvGrpSpPr>
            <p:nvPr/>
          </p:nvGrpSpPr>
          <p:grpSpPr bwMode="auto">
            <a:xfrm>
              <a:off x="8027987" y="5167312"/>
              <a:ext cx="107950" cy="403225"/>
              <a:chOff x="3462" y="2228"/>
              <a:chExt cx="68" cy="254"/>
            </a:xfrm>
          </p:grpSpPr>
          <p:sp>
            <p:nvSpPr>
              <p:cNvPr id="247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8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3" name="Group 200"/>
            <p:cNvGrpSpPr>
              <a:grpSpLocks/>
            </p:cNvGrpSpPr>
            <p:nvPr/>
          </p:nvGrpSpPr>
          <p:grpSpPr bwMode="auto">
            <a:xfrm>
              <a:off x="7662862" y="5167312"/>
              <a:ext cx="330200" cy="404813"/>
              <a:chOff x="3232" y="2228"/>
              <a:chExt cx="208" cy="255"/>
            </a:xfrm>
          </p:grpSpPr>
          <p:sp>
            <p:nvSpPr>
              <p:cNvPr id="245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6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4" name="Group 203"/>
            <p:cNvGrpSpPr>
              <a:grpSpLocks/>
            </p:cNvGrpSpPr>
            <p:nvPr/>
          </p:nvGrpSpPr>
          <p:grpSpPr bwMode="auto">
            <a:xfrm>
              <a:off x="7132637" y="5167312"/>
              <a:ext cx="752475" cy="396875"/>
              <a:chOff x="2898" y="2228"/>
              <a:chExt cx="474" cy="250"/>
            </a:xfrm>
          </p:grpSpPr>
          <p:sp>
            <p:nvSpPr>
              <p:cNvPr id="243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4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5" name="Group 206"/>
            <p:cNvGrpSpPr>
              <a:grpSpLocks/>
            </p:cNvGrpSpPr>
            <p:nvPr/>
          </p:nvGrpSpPr>
          <p:grpSpPr bwMode="auto">
            <a:xfrm>
              <a:off x="6602412" y="5167312"/>
              <a:ext cx="1177925" cy="395288"/>
              <a:chOff x="2564" y="2228"/>
              <a:chExt cx="742" cy="249"/>
            </a:xfrm>
          </p:grpSpPr>
          <p:sp>
            <p:nvSpPr>
              <p:cNvPr id="241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2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6" name="Group 209"/>
            <p:cNvGrpSpPr>
              <a:grpSpLocks/>
            </p:cNvGrpSpPr>
            <p:nvPr/>
          </p:nvGrpSpPr>
          <p:grpSpPr bwMode="auto">
            <a:xfrm>
              <a:off x="7651750" y="5167312"/>
              <a:ext cx="331787" cy="404813"/>
              <a:chOff x="3225" y="2228"/>
              <a:chExt cx="209" cy="255"/>
            </a:xfrm>
          </p:grpSpPr>
          <p:sp>
            <p:nvSpPr>
              <p:cNvPr id="239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0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7" name="Group 212"/>
            <p:cNvGrpSpPr>
              <a:grpSpLocks/>
            </p:cNvGrpSpPr>
            <p:nvPr/>
          </p:nvGrpSpPr>
          <p:grpSpPr bwMode="auto">
            <a:xfrm>
              <a:off x="7027862" y="5167312"/>
              <a:ext cx="433388" cy="401638"/>
              <a:chOff x="2832" y="2228"/>
              <a:chExt cx="273" cy="253"/>
            </a:xfrm>
          </p:grpSpPr>
          <p:sp>
            <p:nvSpPr>
              <p:cNvPr id="237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8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8" name="Group 215"/>
            <p:cNvGrpSpPr>
              <a:grpSpLocks/>
            </p:cNvGrpSpPr>
            <p:nvPr/>
          </p:nvGrpSpPr>
          <p:grpSpPr bwMode="auto">
            <a:xfrm>
              <a:off x="6073775" y="5167312"/>
              <a:ext cx="1176337" cy="395288"/>
              <a:chOff x="2231" y="2228"/>
              <a:chExt cx="741" cy="249"/>
            </a:xfrm>
          </p:grpSpPr>
          <p:sp>
            <p:nvSpPr>
              <p:cNvPr id="235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6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9" name="Group 218"/>
            <p:cNvGrpSpPr>
              <a:grpSpLocks/>
            </p:cNvGrpSpPr>
            <p:nvPr/>
          </p:nvGrpSpPr>
          <p:grpSpPr bwMode="auto">
            <a:xfrm>
              <a:off x="6696075" y="5167312"/>
              <a:ext cx="1181100" cy="395288"/>
              <a:chOff x="2623" y="2228"/>
              <a:chExt cx="744" cy="249"/>
            </a:xfrm>
          </p:grpSpPr>
          <p:sp>
            <p:nvSpPr>
              <p:cNvPr id="233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4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0" name="Group 221"/>
            <p:cNvGrpSpPr>
              <a:grpSpLocks/>
            </p:cNvGrpSpPr>
            <p:nvPr/>
          </p:nvGrpSpPr>
          <p:grpSpPr bwMode="auto">
            <a:xfrm>
              <a:off x="6497637" y="5167312"/>
              <a:ext cx="857250" cy="395288"/>
              <a:chOff x="2498" y="2228"/>
              <a:chExt cx="540" cy="249"/>
            </a:xfrm>
          </p:grpSpPr>
          <p:sp>
            <p:nvSpPr>
              <p:cNvPr id="231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2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1" name="Group 224"/>
            <p:cNvGrpSpPr>
              <a:grpSpLocks/>
            </p:cNvGrpSpPr>
            <p:nvPr/>
          </p:nvGrpSpPr>
          <p:grpSpPr bwMode="auto">
            <a:xfrm>
              <a:off x="6073775" y="5167312"/>
              <a:ext cx="750887" cy="395288"/>
              <a:chOff x="2231" y="2228"/>
              <a:chExt cx="473" cy="249"/>
            </a:xfrm>
          </p:grpSpPr>
          <p:sp>
            <p:nvSpPr>
              <p:cNvPr id="229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0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2" name="Group 227"/>
            <p:cNvGrpSpPr>
              <a:grpSpLocks/>
            </p:cNvGrpSpPr>
            <p:nvPr/>
          </p:nvGrpSpPr>
          <p:grpSpPr bwMode="auto">
            <a:xfrm>
              <a:off x="5967412" y="5167312"/>
              <a:ext cx="330200" cy="404813"/>
              <a:chOff x="2164" y="2228"/>
              <a:chExt cx="208" cy="255"/>
            </a:xfrm>
          </p:grpSpPr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8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3" name="Group 230"/>
            <p:cNvGrpSpPr>
              <a:grpSpLocks/>
            </p:cNvGrpSpPr>
            <p:nvPr/>
          </p:nvGrpSpPr>
          <p:grpSpPr bwMode="auto">
            <a:xfrm>
              <a:off x="6591300" y="5167312"/>
              <a:ext cx="331787" cy="404813"/>
              <a:chOff x="2557" y="2228"/>
              <a:chExt cx="209" cy="255"/>
            </a:xfrm>
          </p:grpSpPr>
          <p:sp>
            <p:nvSpPr>
              <p:cNvPr id="225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6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24" name="Rectangle 369"/>
            <p:cNvSpPr>
              <a:spLocks noChangeArrowheads="1"/>
            </p:cNvSpPr>
            <p:nvPr/>
          </p:nvSpPr>
          <p:spPr bwMode="auto">
            <a:xfrm>
              <a:off x="5953750" y="6014200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dirty="0" smtClean="0">
                  <a:latin typeface="Helvetica Neue" charset="0"/>
                  <a:ea typeface="Helvetica Neue" charset="0"/>
                  <a:cs typeface="Helvetica Neue" charset="0"/>
                </a:rPr>
                <a:t>Hash Partitioned</a:t>
              </a:r>
              <a:endParaRPr lang="en-US" altLang="x-none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287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8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9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0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1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2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3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94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421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2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3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4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95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6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7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2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3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417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8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9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0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4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5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6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1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2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413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4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6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3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8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9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0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1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409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0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1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2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3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9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0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405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7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8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1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2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3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4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5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6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8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9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400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1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2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3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4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0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41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42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43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44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45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398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9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6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396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7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7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394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5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8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392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3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9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390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1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0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388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9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1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386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7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2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384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5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3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382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3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4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380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1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5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378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9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6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376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7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7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5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8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372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3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9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370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1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0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368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9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1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366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7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2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364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63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4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What about insert?</a:t>
            </a:r>
            <a:endParaRPr lang="en-US" altLang="x-none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Data </a:t>
            </a:r>
            <a:r>
              <a:rPr lang="en-US" altLang="x-none" dirty="0"/>
              <a:t>partitioned on function of key? </a:t>
            </a:r>
          </a:p>
          <a:p>
            <a:pPr lvl="1"/>
            <a:r>
              <a:rPr lang="en-US" altLang="x-none" dirty="0" smtClean="0"/>
              <a:t>Route insert to relevant node</a:t>
            </a:r>
            <a:endParaRPr lang="en-US" altLang="x-none" dirty="0" smtClean="0"/>
          </a:p>
          <a:p>
            <a:r>
              <a:rPr lang="en-US" altLang="x-none" dirty="0" smtClean="0"/>
              <a:t>Otherwise</a:t>
            </a:r>
          </a:p>
          <a:p>
            <a:pPr lvl="1"/>
            <a:r>
              <a:rPr lang="en-US" altLang="x-none" dirty="0" smtClean="0"/>
              <a:t>Route insert to </a:t>
            </a:r>
            <a:r>
              <a:rPr lang="en-US" altLang="x-none" i="1" dirty="0" smtClean="0"/>
              <a:t>any</a:t>
            </a:r>
            <a:r>
              <a:rPr lang="en-US" altLang="x-none" dirty="0" smtClean="0"/>
              <a:t> node 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444413" y="4076281"/>
            <a:ext cx="2638425" cy="2286837"/>
            <a:chOff x="5630862" y="4097337"/>
            <a:chExt cx="2638425" cy="2286837"/>
          </a:xfrm>
        </p:grpSpPr>
        <p:sp>
          <p:nvSpPr>
            <p:cNvPr id="148" name="Rectangle 94" descr="50%"/>
            <p:cNvSpPr>
              <a:spLocks noChangeArrowheads="1"/>
            </p:cNvSpPr>
            <p:nvPr/>
          </p:nvSpPr>
          <p:spPr bwMode="auto">
            <a:xfrm>
              <a:off x="5667375" y="5564187"/>
              <a:ext cx="2601912" cy="349250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Rectangle 95"/>
            <p:cNvSpPr>
              <a:spLocks noChangeArrowheads="1"/>
            </p:cNvSpPr>
            <p:nvPr/>
          </p:nvSpPr>
          <p:spPr bwMode="auto">
            <a:xfrm>
              <a:off x="57023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0" name="Rectangle 96"/>
            <p:cNvSpPr>
              <a:spLocks noChangeArrowheads="1"/>
            </p:cNvSpPr>
            <p:nvPr/>
          </p:nvSpPr>
          <p:spPr bwMode="auto">
            <a:xfrm>
              <a:off x="5773737" y="4103687"/>
              <a:ext cx="3159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1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315912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5695950" y="4097337"/>
              <a:ext cx="379412" cy="595313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3" name="Line 99"/>
            <p:cNvSpPr>
              <a:spLocks noChangeShapeType="1"/>
            </p:cNvSpPr>
            <p:nvPr/>
          </p:nvSpPr>
          <p:spPr bwMode="auto">
            <a:xfrm flipH="1">
              <a:off x="6049962" y="4098925"/>
              <a:ext cx="46038" cy="84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4" name="Oval 100"/>
            <p:cNvSpPr>
              <a:spLocks noChangeArrowheads="1"/>
            </p:cNvSpPr>
            <p:nvPr/>
          </p:nvSpPr>
          <p:spPr bwMode="auto">
            <a:xfrm>
              <a:off x="57023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55" name="Group 105"/>
            <p:cNvGrpSpPr>
              <a:grpSpLocks/>
            </p:cNvGrpSpPr>
            <p:nvPr/>
          </p:nvGrpSpPr>
          <p:grpSpPr bwMode="auto">
            <a:xfrm>
              <a:off x="5699125" y="5110162"/>
              <a:ext cx="385762" cy="60325"/>
              <a:chOff x="1995" y="2192"/>
              <a:chExt cx="243" cy="38"/>
            </a:xfrm>
          </p:grpSpPr>
          <p:sp>
            <p:nvSpPr>
              <p:cNvPr id="282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3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4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5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56" name="Line 106"/>
            <p:cNvSpPr>
              <a:spLocks noChangeShapeType="1"/>
            </p:cNvSpPr>
            <p:nvPr/>
          </p:nvSpPr>
          <p:spPr bwMode="auto">
            <a:xfrm>
              <a:off x="56959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7" name="Line 107"/>
            <p:cNvSpPr>
              <a:spLocks noChangeShapeType="1"/>
            </p:cNvSpPr>
            <p:nvPr/>
          </p:nvSpPr>
          <p:spPr bwMode="auto">
            <a:xfrm>
              <a:off x="60848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58" name="Rectangle 108"/>
            <p:cNvSpPr>
              <a:spLocks noChangeArrowheads="1"/>
            </p:cNvSpPr>
            <p:nvPr/>
          </p:nvSpPr>
          <p:spPr bwMode="auto">
            <a:xfrm>
              <a:off x="6232525" y="4899025"/>
              <a:ext cx="387350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9" name="Rectangle 109"/>
            <p:cNvSpPr>
              <a:spLocks noChangeArrowheads="1"/>
            </p:cNvSpPr>
            <p:nvPr/>
          </p:nvSpPr>
          <p:spPr bwMode="auto">
            <a:xfrm>
              <a:off x="6303962" y="4103687"/>
              <a:ext cx="3286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62563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1" name="Freeform 111"/>
            <p:cNvSpPr>
              <a:spLocks/>
            </p:cNvSpPr>
            <p:nvPr/>
          </p:nvSpPr>
          <p:spPr bwMode="auto">
            <a:xfrm>
              <a:off x="6237287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2" name="Line 112"/>
            <p:cNvSpPr>
              <a:spLocks noChangeShapeType="1"/>
            </p:cNvSpPr>
            <p:nvPr/>
          </p:nvSpPr>
          <p:spPr bwMode="auto">
            <a:xfrm flipH="1">
              <a:off x="6580187" y="4097337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3" name="Oval 113"/>
            <p:cNvSpPr>
              <a:spLocks noChangeArrowheads="1"/>
            </p:cNvSpPr>
            <p:nvPr/>
          </p:nvSpPr>
          <p:spPr bwMode="auto">
            <a:xfrm>
              <a:off x="6232525" y="4870450"/>
              <a:ext cx="387350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64" name="Group 118"/>
            <p:cNvGrpSpPr>
              <a:grpSpLocks/>
            </p:cNvGrpSpPr>
            <p:nvPr/>
          </p:nvGrpSpPr>
          <p:grpSpPr bwMode="auto">
            <a:xfrm>
              <a:off x="6229350" y="5110162"/>
              <a:ext cx="385762" cy="60325"/>
              <a:chOff x="2329" y="2192"/>
              <a:chExt cx="243" cy="38"/>
            </a:xfrm>
          </p:grpSpPr>
          <p:sp>
            <p:nvSpPr>
              <p:cNvPr id="278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9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0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1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65" name="Line 119"/>
            <p:cNvSpPr>
              <a:spLocks noChangeShapeType="1"/>
            </p:cNvSpPr>
            <p:nvPr/>
          </p:nvSpPr>
          <p:spPr bwMode="auto">
            <a:xfrm>
              <a:off x="62261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6" name="Line 120"/>
            <p:cNvSpPr>
              <a:spLocks noChangeShapeType="1"/>
            </p:cNvSpPr>
            <p:nvPr/>
          </p:nvSpPr>
          <p:spPr bwMode="auto">
            <a:xfrm>
              <a:off x="662622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67" name="Rectangle 121"/>
            <p:cNvSpPr>
              <a:spLocks noChangeArrowheads="1"/>
            </p:cNvSpPr>
            <p:nvPr/>
          </p:nvSpPr>
          <p:spPr bwMode="auto">
            <a:xfrm>
              <a:off x="6786562" y="4899025"/>
              <a:ext cx="376238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8" name="Rectangle 122"/>
            <p:cNvSpPr>
              <a:spLocks noChangeArrowheads="1"/>
            </p:cNvSpPr>
            <p:nvPr/>
          </p:nvSpPr>
          <p:spPr bwMode="auto">
            <a:xfrm>
              <a:off x="6856412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9" name="Rectangle 123"/>
            <p:cNvSpPr>
              <a:spLocks noChangeArrowheads="1"/>
            </p:cNvSpPr>
            <p:nvPr/>
          </p:nvSpPr>
          <p:spPr bwMode="auto">
            <a:xfrm>
              <a:off x="6786562" y="4191000"/>
              <a:ext cx="328613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0" name="Freeform 124"/>
            <p:cNvSpPr>
              <a:spLocks/>
            </p:cNvSpPr>
            <p:nvPr/>
          </p:nvSpPr>
          <p:spPr bwMode="auto">
            <a:xfrm>
              <a:off x="6780212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1" name="Line 125"/>
            <p:cNvSpPr>
              <a:spLocks noChangeShapeType="1"/>
            </p:cNvSpPr>
            <p:nvPr/>
          </p:nvSpPr>
          <p:spPr bwMode="auto">
            <a:xfrm flipH="1">
              <a:off x="7121525" y="4097337"/>
              <a:ext cx="476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2" name="Oval 126"/>
            <p:cNvSpPr>
              <a:spLocks noChangeArrowheads="1"/>
            </p:cNvSpPr>
            <p:nvPr/>
          </p:nvSpPr>
          <p:spPr bwMode="auto">
            <a:xfrm>
              <a:off x="6786562" y="4870450"/>
              <a:ext cx="376238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73" name="Group 131"/>
            <p:cNvGrpSpPr>
              <a:grpSpLocks/>
            </p:cNvGrpSpPr>
            <p:nvPr/>
          </p:nvGrpSpPr>
          <p:grpSpPr bwMode="auto">
            <a:xfrm>
              <a:off x="6783387" y="5108575"/>
              <a:ext cx="374650" cy="61912"/>
              <a:chOff x="2678" y="2191"/>
              <a:chExt cx="236" cy="39"/>
            </a:xfrm>
          </p:grpSpPr>
          <p:sp>
            <p:nvSpPr>
              <p:cNvPr id="274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5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6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7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74" name="Line 132"/>
            <p:cNvSpPr>
              <a:spLocks noChangeShapeType="1"/>
            </p:cNvSpPr>
            <p:nvPr/>
          </p:nvSpPr>
          <p:spPr bwMode="auto">
            <a:xfrm>
              <a:off x="67802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5" name="Line 133"/>
            <p:cNvSpPr>
              <a:spLocks noChangeShapeType="1"/>
            </p:cNvSpPr>
            <p:nvPr/>
          </p:nvSpPr>
          <p:spPr bwMode="auto">
            <a:xfrm>
              <a:off x="71564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76" name="Rectangle 134"/>
            <p:cNvSpPr>
              <a:spLocks noChangeArrowheads="1"/>
            </p:cNvSpPr>
            <p:nvPr/>
          </p:nvSpPr>
          <p:spPr bwMode="auto">
            <a:xfrm>
              <a:off x="73279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7" name="Rectangle 135"/>
            <p:cNvSpPr>
              <a:spLocks noChangeArrowheads="1"/>
            </p:cNvSpPr>
            <p:nvPr/>
          </p:nvSpPr>
          <p:spPr bwMode="auto">
            <a:xfrm>
              <a:off x="7386637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7339012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9" name="Freeform 137"/>
            <p:cNvSpPr>
              <a:spLocks/>
            </p:cNvSpPr>
            <p:nvPr/>
          </p:nvSpPr>
          <p:spPr bwMode="auto">
            <a:xfrm>
              <a:off x="7310437" y="4097337"/>
              <a:ext cx="388938" cy="595313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0" name="Line 138"/>
            <p:cNvSpPr>
              <a:spLocks noChangeShapeType="1"/>
            </p:cNvSpPr>
            <p:nvPr/>
          </p:nvSpPr>
          <p:spPr bwMode="auto">
            <a:xfrm flipH="1">
              <a:off x="7651750" y="4097337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1" name="Oval 139"/>
            <p:cNvSpPr>
              <a:spLocks noChangeArrowheads="1"/>
            </p:cNvSpPr>
            <p:nvPr/>
          </p:nvSpPr>
          <p:spPr bwMode="auto">
            <a:xfrm>
              <a:off x="73279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82" name="Group 144"/>
            <p:cNvGrpSpPr>
              <a:grpSpLocks/>
            </p:cNvGrpSpPr>
            <p:nvPr/>
          </p:nvGrpSpPr>
          <p:grpSpPr bwMode="auto">
            <a:xfrm>
              <a:off x="7324725" y="5110162"/>
              <a:ext cx="385762" cy="60325"/>
              <a:chOff x="3019" y="2192"/>
              <a:chExt cx="243" cy="38"/>
            </a:xfrm>
          </p:grpSpPr>
          <p:sp>
            <p:nvSpPr>
              <p:cNvPr id="270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1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2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3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83" name="Line 145"/>
            <p:cNvSpPr>
              <a:spLocks noChangeShapeType="1"/>
            </p:cNvSpPr>
            <p:nvPr/>
          </p:nvSpPr>
          <p:spPr bwMode="auto">
            <a:xfrm>
              <a:off x="73215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4" name="Line 146"/>
            <p:cNvSpPr>
              <a:spLocks noChangeShapeType="1"/>
            </p:cNvSpPr>
            <p:nvPr/>
          </p:nvSpPr>
          <p:spPr bwMode="auto">
            <a:xfrm>
              <a:off x="77104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5" name="Rectangle 147"/>
            <p:cNvSpPr>
              <a:spLocks noChangeArrowheads="1"/>
            </p:cNvSpPr>
            <p:nvPr/>
          </p:nvSpPr>
          <p:spPr bwMode="auto">
            <a:xfrm>
              <a:off x="7858125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6" name="Rectangle 148"/>
            <p:cNvSpPr>
              <a:spLocks noChangeArrowheads="1"/>
            </p:cNvSpPr>
            <p:nvPr/>
          </p:nvSpPr>
          <p:spPr bwMode="auto">
            <a:xfrm>
              <a:off x="7927975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7" name="Rectangle 149"/>
            <p:cNvSpPr>
              <a:spLocks noChangeArrowheads="1"/>
            </p:cNvSpPr>
            <p:nvPr/>
          </p:nvSpPr>
          <p:spPr bwMode="auto">
            <a:xfrm>
              <a:off x="78692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8" name="Freeform 150"/>
            <p:cNvSpPr>
              <a:spLocks/>
            </p:cNvSpPr>
            <p:nvPr/>
          </p:nvSpPr>
          <p:spPr bwMode="auto">
            <a:xfrm>
              <a:off x="7851775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89" name="Line 151"/>
            <p:cNvSpPr>
              <a:spLocks noChangeShapeType="1"/>
            </p:cNvSpPr>
            <p:nvPr/>
          </p:nvSpPr>
          <p:spPr bwMode="auto">
            <a:xfrm flipH="1">
              <a:off x="8204200" y="4097337"/>
              <a:ext cx="603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0" name="Oval 152"/>
            <p:cNvSpPr>
              <a:spLocks noChangeArrowheads="1"/>
            </p:cNvSpPr>
            <p:nvPr/>
          </p:nvSpPr>
          <p:spPr bwMode="auto">
            <a:xfrm>
              <a:off x="7858125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91" name="Group 157"/>
            <p:cNvGrpSpPr>
              <a:grpSpLocks/>
            </p:cNvGrpSpPr>
            <p:nvPr/>
          </p:nvGrpSpPr>
          <p:grpSpPr bwMode="auto">
            <a:xfrm>
              <a:off x="7854950" y="5108575"/>
              <a:ext cx="387350" cy="61912"/>
              <a:chOff x="3353" y="2191"/>
              <a:chExt cx="244" cy="39"/>
            </a:xfrm>
          </p:grpSpPr>
          <p:sp>
            <p:nvSpPr>
              <p:cNvPr id="266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7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8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9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92" name="Line 158"/>
            <p:cNvSpPr>
              <a:spLocks noChangeShapeType="1"/>
            </p:cNvSpPr>
            <p:nvPr/>
          </p:nvSpPr>
          <p:spPr bwMode="auto">
            <a:xfrm>
              <a:off x="78517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82407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 bwMode="auto">
            <a:xfrm>
              <a:off x="5872162" y="4791075"/>
              <a:ext cx="21796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5" name="Line 161"/>
            <p:cNvSpPr>
              <a:spLocks noChangeShapeType="1"/>
            </p:cNvSpPr>
            <p:nvPr/>
          </p:nvSpPr>
          <p:spPr bwMode="auto">
            <a:xfrm>
              <a:off x="5884862" y="4676775"/>
              <a:ext cx="0" cy="21590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6" name="Line 162"/>
            <p:cNvSpPr>
              <a:spLocks noChangeShapeType="1"/>
            </p:cNvSpPr>
            <p:nvPr/>
          </p:nvSpPr>
          <p:spPr bwMode="auto">
            <a:xfrm>
              <a:off x="64150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 bwMode="auto">
            <a:xfrm>
              <a:off x="6956425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 bwMode="auto">
            <a:xfrm>
              <a:off x="7510462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 bwMode="auto">
            <a:xfrm>
              <a:off x="80406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00" name="Group 171"/>
            <p:cNvGrpSpPr>
              <a:grpSpLocks/>
            </p:cNvGrpSpPr>
            <p:nvPr/>
          </p:nvGrpSpPr>
          <p:grpSpPr bwMode="auto">
            <a:xfrm>
              <a:off x="5726112" y="5622925"/>
              <a:ext cx="2460625" cy="217487"/>
              <a:chOff x="2012" y="2515"/>
              <a:chExt cx="1550" cy="137"/>
            </a:xfrm>
          </p:grpSpPr>
          <p:sp>
            <p:nvSpPr>
              <p:cNvPr id="261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2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3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4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5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01" name="Rectangle 172"/>
            <p:cNvSpPr>
              <a:spLocks noChangeArrowheads="1"/>
            </p:cNvSpPr>
            <p:nvPr/>
          </p:nvSpPr>
          <p:spPr bwMode="auto">
            <a:xfrm>
              <a:off x="5630862" y="5568950"/>
              <a:ext cx="62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202" name="Rectangle 173"/>
            <p:cNvSpPr>
              <a:spLocks noChangeArrowheads="1"/>
            </p:cNvSpPr>
            <p:nvPr/>
          </p:nvSpPr>
          <p:spPr bwMode="auto">
            <a:xfrm>
              <a:off x="6130925" y="5557837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203" name="Rectangle 174"/>
            <p:cNvSpPr>
              <a:spLocks noChangeArrowheads="1"/>
            </p:cNvSpPr>
            <p:nvPr/>
          </p:nvSpPr>
          <p:spPr bwMode="auto">
            <a:xfrm>
              <a:off x="6662737" y="5557837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7154862" y="5557837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205" name="Rectangle 176"/>
            <p:cNvSpPr>
              <a:spLocks noChangeArrowheads="1"/>
            </p:cNvSpPr>
            <p:nvPr/>
          </p:nvSpPr>
          <p:spPr bwMode="auto">
            <a:xfrm>
              <a:off x="7662862" y="5556250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206" name="Group 179"/>
            <p:cNvGrpSpPr>
              <a:grpSpLocks/>
            </p:cNvGrpSpPr>
            <p:nvPr/>
          </p:nvGrpSpPr>
          <p:grpSpPr bwMode="auto">
            <a:xfrm>
              <a:off x="5954712" y="5167312"/>
              <a:ext cx="438150" cy="401638"/>
              <a:chOff x="2156" y="2228"/>
              <a:chExt cx="276" cy="253"/>
            </a:xfrm>
          </p:grpSpPr>
          <p:sp>
            <p:nvSpPr>
              <p:cNvPr id="259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60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7" name="Group 182"/>
            <p:cNvGrpSpPr>
              <a:grpSpLocks/>
            </p:cNvGrpSpPr>
            <p:nvPr/>
          </p:nvGrpSpPr>
          <p:grpSpPr bwMode="auto">
            <a:xfrm>
              <a:off x="6059487" y="5153025"/>
              <a:ext cx="1393825" cy="409575"/>
              <a:chOff x="2222" y="2219"/>
              <a:chExt cx="878" cy="258"/>
            </a:xfrm>
          </p:grpSpPr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8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8" name="Group 185"/>
            <p:cNvGrpSpPr>
              <a:grpSpLocks/>
            </p:cNvGrpSpPr>
            <p:nvPr/>
          </p:nvGrpSpPr>
          <p:grpSpPr bwMode="auto">
            <a:xfrm>
              <a:off x="5802312" y="5167312"/>
              <a:ext cx="107950" cy="403225"/>
              <a:chOff x="2060" y="2228"/>
              <a:chExt cx="68" cy="254"/>
            </a:xfrm>
          </p:grpSpPr>
          <p:sp>
            <p:nvSpPr>
              <p:cNvPr id="255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6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9" name="Group 188"/>
            <p:cNvGrpSpPr>
              <a:grpSpLocks/>
            </p:cNvGrpSpPr>
            <p:nvPr/>
          </p:nvGrpSpPr>
          <p:grpSpPr bwMode="auto">
            <a:xfrm>
              <a:off x="6438900" y="5167312"/>
              <a:ext cx="106362" cy="403225"/>
              <a:chOff x="2461" y="2228"/>
              <a:chExt cx="67" cy="254"/>
            </a:xfrm>
          </p:grpSpPr>
          <p:sp>
            <p:nvSpPr>
              <p:cNvPr id="253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4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0" name="Group 191"/>
            <p:cNvGrpSpPr>
              <a:grpSpLocks/>
            </p:cNvGrpSpPr>
            <p:nvPr/>
          </p:nvGrpSpPr>
          <p:grpSpPr bwMode="auto">
            <a:xfrm>
              <a:off x="6967537" y="5167312"/>
              <a:ext cx="107950" cy="403225"/>
              <a:chOff x="2794" y="2228"/>
              <a:chExt cx="68" cy="254"/>
            </a:xfrm>
          </p:grpSpPr>
          <p:sp>
            <p:nvSpPr>
              <p:cNvPr id="251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2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1" name="Group 194"/>
            <p:cNvGrpSpPr>
              <a:grpSpLocks/>
            </p:cNvGrpSpPr>
            <p:nvPr/>
          </p:nvGrpSpPr>
          <p:grpSpPr bwMode="auto">
            <a:xfrm>
              <a:off x="7497762" y="5167312"/>
              <a:ext cx="107950" cy="403225"/>
              <a:chOff x="3128" y="2228"/>
              <a:chExt cx="68" cy="254"/>
            </a:xfrm>
          </p:grpSpPr>
          <p:sp>
            <p:nvSpPr>
              <p:cNvPr id="249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50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2" name="Group 197"/>
            <p:cNvGrpSpPr>
              <a:grpSpLocks/>
            </p:cNvGrpSpPr>
            <p:nvPr/>
          </p:nvGrpSpPr>
          <p:grpSpPr bwMode="auto">
            <a:xfrm>
              <a:off x="8027987" y="5167312"/>
              <a:ext cx="107950" cy="403225"/>
              <a:chOff x="3462" y="2228"/>
              <a:chExt cx="68" cy="254"/>
            </a:xfrm>
          </p:grpSpPr>
          <p:sp>
            <p:nvSpPr>
              <p:cNvPr id="247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8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3" name="Group 200"/>
            <p:cNvGrpSpPr>
              <a:grpSpLocks/>
            </p:cNvGrpSpPr>
            <p:nvPr/>
          </p:nvGrpSpPr>
          <p:grpSpPr bwMode="auto">
            <a:xfrm>
              <a:off x="7662862" y="5167312"/>
              <a:ext cx="330200" cy="404813"/>
              <a:chOff x="3232" y="2228"/>
              <a:chExt cx="208" cy="255"/>
            </a:xfrm>
          </p:grpSpPr>
          <p:sp>
            <p:nvSpPr>
              <p:cNvPr id="245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6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4" name="Group 203"/>
            <p:cNvGrpSpPr>
              <a:grpSpLocks/>
            </p:cNvGrpSpPr>
            <p:nvPr/>
          </p:nvGrpSpPr>
          <p:grpSpPr bwMode="auto">
            <a:xfrm>
              <a:off x="7132637" y="5167312"/>
              <a:ext cx="752475" cy="396875"/>
              <a:chOff x="2898" y="2228"/>
              <a:chExt cx="474" cy="250"/>
            </a:xfrm>
          </p:grpSpPr>
          <p:sp>
            <p:nvSpPr>
              <p:cNvPr id="243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4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5" name="Group 206"/>
            <p:cNvGrpSpPr>
              <a:grpSpLocks/>
            </p:cNvGrpSpPr>
            <p:nvPr/>
          </p:nvGrpSpPr>
          <p:grpSpPr bwMode="auto">
            <a:xfrm>
              <a:off x="6602412" y="5167312"/>
              <a:ext cx="1177925" cy="395288"/>
              <a:chOff x="2564" y="2228"/>
              <a:chExt cx="742" cy="249"/>
            </a:xfrm>
          </p:grpSpPr>
          <p:sp>
            <p:nvSpPr>
              <p:cNvPr id="241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2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6" name="Group 209"/>
            <p:cNvGrpSpPr>
              <a:grpSpLocks/>
            </p:cNvGrpSpPr>
            <p:nvPr/>
          </p:nvGrpSpPr>
          <p:grpSpPr bwMode="auto">
            <a:xfrm>
              <a:off x="7651750" y="5167312"/>
              <a:ext cx="331787" cy="404813"/>
              <a:chOff x="3225" y="2228"/>
              <a:chExt cx="209" cy="255"/>
            </a:xfrm>
          </p:grpSpPr>
          <p:sp>
            <p:nvSpPr>
              <p:cNvPr id="239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0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7" name="Group 212"/>
            <p:cNvGrpSpPr>
              <a:grpSpLocks/>
            </p:cNvGrpSpPr>
            <p:nvPr/>
          </p:nvGrpSpPr>
          <p:grpSpPr bwMode="auto">
            <a:xfrm>
              <a:off x="7027862" y="5167312"/>
              <a:ext cx="433388" cy="401638"/>
              <a:chOff x="2832" y="2228"/>
              <a:chExt cx="273" cy="253"/>
            </a:xfrm>
          </p:grpSpPr>
          <p:sp>
            <p:nvSpPr>
              <p:cNvPr id="237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8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8" name="Group 215"/>
            <p:cNvGrpSpPr>
              <a:grpSpLocks/>
            </p:cNvGrpSpPr>
            <p:nvPr/>
          </p:nvGrpSpPr>
          <p:grpSpPr bwMode="auto">
            <a:xfrm>
              <a:off x="6073775" y="5167312"/>
              <a:ext cx="1176337" cy="395288"/>
              <a:chOff x="2231" y="2228"/>
              <a:chExt cx="741" cy="249"/>
            </a:xfrm>
          </p:grpSpPr>
          <p:sp>
            <p:nvSpPr>
              <p:cNvPr id="235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6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19" name="Group 218"/>
            <p:cNvGrpSpPr>
              <a:grpSpLocks/>
            </p:cNvGrpSpPr>
            <p:nvPr/>
          </p:nvGrpSpPr>
          <p:grpSpPr bwMode="auto">
            <a:xfrm>
              <a:off x="6696075" y="5167312"/>
              <a:ext cx="1181100" cy="395288"/>
              <a:chOff x="2623" y="2228"/>
              <a:chExt cx="744" cy="249"/>
            </a:xfrm>
          </p:grpSpPr>
          <p:sp>
            <p:nvSpPr>
              <p:cNvPr id="233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4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0" name="Group 221"/>
            <p:cNvGrpSpPr>
              <a:grpSpLocks/>
            </p:cNvGrpSpPr>
            <p:nvPr/>
          </p:nvGrpSpPr>
          <p:grpSpPr bwMode="auto">
            <a:xfrm>
              <a:off x="6497637" y="5167312"/>
              <a:ext cx="857250" cy="395288"/>
              <a:chOff x="2498" y="2228"/>
              <a:chExt cx="540" cy="249"/>
            </a:xfrm>
          </p:grpSpPr>
          <p:sp>
            <p:nvSpPr>
              <p:cNvPr id="231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2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1" name="Group 224"/>
            <p:cNvGrpSpPr>
              <a:grpSpLocks/>
            </p:cNvGrpSpPr>
            <p:nvPr/>
          </p:nvGrpSpPr>
          <p:grpSpPr bwMode="auto">
            <a:xfrm>
              <a:off x="6073775" y="5167312"/>
              <a:ext cx="750887" cy="395288"/>
              <a:chOff x="2231" y="2228"/>
              <a:chExt cx="473" cy="249"/>
            </a:xfrm>
          </p:grpSpPr>
          <p:sp>
            <p:nvSpPr>
              <p:cNvPr id="229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0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2" name="Group 227"/>
            <p:cNvGrpSpPr>
              <a:grpSpLocks/>
            </p:cNvGrpSpPr>
            <p:nvPr/>
          </p:nvGrpSpPr>
          <p:grpSpPr bwMode="auto">
            <a:xfrm>
              <a:off x="5967412" y="5167312"/>
              <a:ext cx="330200" cy="404813"/>
              <a:chOff x="2164" y="2228"/>
              <a:chExt cx="208" cy="255"/>
            </a:xfrm>
          </p:grpSpPr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8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3" name="Group 230"/>
            <p:cNvGrpSpPr>
              <a:grpSpLocks/>
            </p:cNvGrpSpPr>
            <p:nvPr/>
          </p:nvGrpSpPr>
          <p:grpSpPr bwMode="auto">
            <a:xfrm>
              <a:off x="6591300" y="5167312"/>
              <a:ext cx="331787" cy="404813"/>
              <a:chOff x="2557" y="2228"/>
              <a:chExt cx="209" cy="255"/>
            </a:xfrm>
          </p:grpSpPr>
          <p:sp>
            <p:nvSpPr>
              <p:cNvPr id="225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26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24" name="Rectangle 369"/>
            <p:cNvSpPr>
              <a:spLocks noChangeArrowheads="1"/>
            </p:cNvSpPr>
            <p:nvPr/>
          </p:nvSpPr>
          <p:spPr bwMode="auto">
            <a:xfrm>
              <a:off x="5953750" y="6014200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dirty="0" smtClean="0">
                  <a:latin typeface="Helvetica Neue" charset="0"/>
                  <a:ea typeface="Helvetica Neue" charset="0"/>
                  <a:cs typeface="Helvetica Neue" charset="0"/>
                </a:rPr>
                <a:t>Hash Partitioned</a:t>
              </a:r>
              <a:endParaRPr lang="en-US" altLang="x-none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287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8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9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0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1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2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3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94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421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2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3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4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95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6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7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2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3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417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8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9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0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4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5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6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1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2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413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4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6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3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8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9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0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1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409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0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1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2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3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9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0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405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7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8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1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2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3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4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5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6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8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9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400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1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2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3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4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0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41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42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43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44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45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398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9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6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396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7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7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394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5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8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392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3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9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390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1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0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388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9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1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386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7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2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384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5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3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382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3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4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380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1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5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378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9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6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376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7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7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5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8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372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3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9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370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1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0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368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9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1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366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7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2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364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63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2721754" y="3560344"/>
            <a:ext cx="97646" cy="609600"/>
            <a:chOff x="2721754" y="3560344"/>
            <a:chExt cx="97646" cy="609600"/>
          </a:xfrm>
        </p:grpSpPr>
        <p:cxnSp>
          <p:nvCxnSpPr>
            <p:cNvPr id="436" name="Straight Arrow Connector 435"/>
            <p:cNvCxnSpPr/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7" name="Oval 436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00613" y="3560344"/>
            <a:ext cx="607217" cy="592886"/>
            <a:chOff x="6200613" y="3560344"/>
            <a:chExt cx="607217" cy="592886"/>
          </a:xfrm>
        </p:grpSpPr>
        <p:cxnSp>
          <p:nvCxnSpPr>
            <p:cNvPr id="440" name="Straight Arrow Connector 439"/>
            <p:cNvCxnSpPr>
              <a:stCxn id="441" idx="3"/>
            </p:cNvCxnSpPr>
            <p:nvPr/>
          </p:nvCxnSpPr>
          <p:spPr bwMode="auto">
            <a:xfrm flipH="1">
              <a:off x="6200613" y="3643690"/>
              <a:ext cx="523871" cy="5095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1" name="Oval 440"/>
            <p:cNvSpPr/>
            <p:nvPr/>
          </p:nvSpPr>
          <p:spPr bwMode="auto">
            <a:xfrm>
              <a:off x="671018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2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Insert to unique key?</a:t>
            </a:r>
            <a:endParaRPr lang="en-US" altLang="x-none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</a:t>
            </a:r>
            <a:r>
              <a:rPr lang="en-US" altLang="x-none" dirty="0" smtClean="0"/>
              <a:t>ata </a:t>
            </a:r>
            <a:r>
              <a:rPr lang="en-US" altLang="x-none" dirty="0"/>
              <a:t>partitioned on function of key? </a:t>
            </a:r>
          </a:p>
          <a:p>
            <a:pPr lvl="1"/>
            <a:endParaRPr lang="en-US" altLang="x-none" dirty="0" smtClean="0"/>
          </a:p>
          <a:p>
            <a:endParaRPr lang="en-US" altLang="x-none" dirty="0"/>
          </a:p>
          <a:p>
            <a:r>
              <a:rPr lang="en-US" altLang="x-none" dirty="0"/>
              <a:t>O</a:t>
            </a:r>
            <a:r>
              <a:rPr lang="en-US" altLang="x-none" dirty="0" smtClean="0"/>
              <a:t>therwise</a:t>
            </a:r>
            <a:endParaRPr lang="en-US" altLang="x-none" dirty="0"/>
          </a:p>
        </p:txBody>
      </p:sp>
      <p:grpSp>
        <p:nvGrpSpPr>
          <p:cNvPr id="425" name="Group 424"/>
          <p:cNvGrpSpPr/>
          <p:nvPr/>
        </p:nvGrpSpPr>
        <p:grpSpPr>
          <a:xfrm>
            <a:off x="1444413" y="4076281"/>
            <a:ext cx="2638425" cy="2286837"/>
            <a:chOff x="5630862" y="4097337"/>
            <a:chExt cx="2638425" cy="2286837"/>
          </a:xfrm>
        </p:grpSpPr>
        <p:sp>
          <p:nvSpPr>
            <p:cNvPr id="426" name="Rectangle 94" descr="50%"/>
            <p:cNvSpPr>
              <a:spLocks noChangeArrowheads="1"/>
            </p:cNvSpPr>
            <p:nvPr/>
          </p:nvSpPr>
          <p:spPr bwMode="auto">
            <a:xfrm>
              <a:off x="5667375" y="5564187"/>
              <a:ext cx="2601912" cy="349250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7" name="Rectangle 95"/>
            <p:cNvSpPr>
              <a:spLocks noChangeArrowheads="1"/>
            </p:cNvSpPr>
            <p:nvPr/>
          </p:nvSpPr>
          <p:spPr bwMode="auto">
            <a:xfrm>
              <a:off x="57023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8" name="Rectangle 96"/>
            <p:cNvSpPr>
              <a:spLocks noChangeArrowheads="1"/>
            </p:cNvSpPr>
            <p:nvPr/>
          </p:nvSpPr>
          <p:spPr bwMode="auto">
            <a:xfrm>
              <a:off x="5773737" y="4103687"/>
              <a:ext cx="3159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9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315912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0" name="Freeform 98"/>
            <p:cNvSpPr>
              <a:spLocks/>
            </p:cNvSpPr>
            <p:nvPr/>
          </p:nvSpPr>
          <p:spPr bwMode="auto">
            <a:xfrm>
              <a:off x="5695950" y="4097337"/>
              <a:ext cx="379412" cy="595313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1" name="Line 99"/>
            <p:cNvSpPr>
              <a:spLocks noChangeShapeType="1"/>
            </p:cNvSpPr>
            <p:nvPr/>
          </p:nvSpPr>
          <p:spPr bwMode="auto">
            <a:xfrm flipH="1">
              <a:off x="6049962" y="4098925"/>
              <a:ext cx="46038" cy="84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2" name="Oval 100"/>
            <p:cNvSpPr>
              <a:spLocks noChangeArrowheads="1"/>
            </p:cNvSpPr>
            <p:nvPr/>
          </p:nvSpPr>
          <p:spPr bwMode="auto">
            <a:xfrm>
              <a:off x="57023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33" name="Group 105"/>
            <p:cNvGrpSpPr>
              <a:grpSpLocks/>
            </p:cNvGrpSpPr>
            <p:nvPr/>
          </p:nvGrpSpPr>
          <p:grpSpPr bwMode="auto">
            <a:xfrm>
              <a:off x="5699125" y="5110162"/>
              <a:ext cx="385762" cy="60325"/>
              <a:chOff x="1995" y="2192"/>
              <a:chExt cx="243" cy="38"/>
            </a:xfrm>
          </p:grpSpPr>
          <p:sp>
            <p:nvSpPr>
              <p:cNvPr id="560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1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2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3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34" name="Line 106"/>
            <p:cNvSpPr>
              <a:spLocks noChangeShapeType="1"/>
            </p:cNvSpPr>
            <p:nvPr/>
          </p:nvSpPr>
          <p:spPr bwMode="auto">
            <a:xfrm>
              <a:off x="56959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5" name="Line 107"/>
            <p:cNvSpPr>
              <a:spLocks noChangeShapeType="1"/>
            </p:cNvSpPr>
            <p:nvPr/>
          </p:nvSpPr>
          <p:spPr bwMode="auto">
            <a:xfrm>
              <a:off x="60848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6" name="Rectangle 108"/>
            <p:cNvSpPr>
              <a:spLocks noChangeArrowheads="1"/>
            </p:cNvSpPr>
            <p:nvPr/>
          </p:nvSpPr>
          <p:spPr bwMode="auto">
            <a:xfrm>
              <a:off x="6232525" y="4899025"/>
              <a:ext cx="387350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7" name="Rectangle 109"/>
            <p:cNvSpPr>
              <a:spLocks noChangeArrowheads="1"/>
            </p:cNvSpPr>
            <p:nvPr/>
          </p:nvSpPr>
          <p:spPr bwMode="auto">
            <a:xfrm>
              <a:off x="6303962" y="4103687"/>
              <a:ext cx="3286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8" name="Rectangle 110"/>
            <p:cNvSpPr>
              <a:spLocks noChangeArrowheads="1"/>
            </p:cNvSpPr>
            <p:nvPr/>
          </p:nvSpPr>
          <p:spPr bwMode="auto">
            <a:xfrm>
              <a:off x="62563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9" name="Freeform 111"/>
            <p:cNvSpPr>
              <a:spLocks/>
            </p:cNvSpPr>
            <p:nvPr/>
          </p:nvSpPr>
          <p:spPr bwMode="auto">
            <a:xfrm>
              <a:off x="6237287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0" name="Line 112"/>
            <p:cNvSpPr>
              <a:spLocks noChangeShapeType="1"/>
            </p:cNvSpPr>
            <p:nvPr/>
          </p:nvSpPr>
          <p:spPr bwMode="auto">
            <a:xfrm flipH="1">
              <a:off x="6580187" y="4097337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1" name="Oval 113"/>
            <p:cNvSpPr>
              <a:spLocks noChangeArrowheads="1"/>
            </p:cNvSpPr>
            <p:nvPr/>
          </p:nvSpPr>
          <p:spPr bwMode="auto">
            <a:xfrm>
              <a:off x="6232525" y="4870450"/>
              <a:ext cx="387350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42" name="Group 118"/>
            <p:cNvGrpSpPr>
              <a:grpSpLocks/>
            </p:cNvGrpSpPr>
            <p:nvPr/>
          </p:nvGrpSpPr>
          <p:grpSpPr bwMode="auto">
            <a:xfrm>
              <a:off x="6229350" y="5110162"/>
              <a:ext cx="385762" cy="60325"/>
              <a:chOff x="2329" y="2192"/>
              <a:chExt cx="243" cy="38"/>
            </a:xfrm>
          </p:grpSpPr>
          <p:sp>
            <p:nvSpPr>
              <p:cNvPr id="556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7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8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9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43" name="Line 119"/>
            <p:cNvSpPr>
              <a:spLocks noChangeShapeType="1"/>
            </p:cNvSpPr>
            <p:nvPr/>
          </p:nvSpPr>
          <p:spPr bwMode="auto">
            <a:xfrm>
              <a:off x="62261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4" name="Line 120"/>
            <p:cNvSpPr>
              <a:spLocks noChangeShapeType="1"/>
            </p:cNvSpPr>
            <p:nvPr/>
          </p:nvSpPr>
          <p:spPr bwMode="auto">
            <a:xfrm>
              <a:off x="662622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5" name="Rectangle 121"/>
            <p:cNvSpPr>
              <a:spLocks noChangeArrowheads="1"/>
            </p:cNvSpPr>
            <p:nvPr/>
          </p:nvSpPr>
          <p:spPr bwMode="auto">
            <a:xfrm>
              <a:off x="6786562" y="4899025"/>
              <a:ext cx="376238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6" name="Rectangle 122"/>
            <p:cNvSpPr>
              <a:spLocks noChangeArrowheads="1"/>
            </p:cNvSpPr>
            <p:nvPr/>
          </p:nvSpPr>
          <p:spPr bwMode="auto">
            <a:xfrm>
              <a:off x="6856412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7" name="Rectangle 123"/>
            <p:cNvSpPr>
              <a:spLocks noChangeArrowheads="1"/>
            </p:cNvSpPr>
            <p:nvPr/>
          </p:nvSpPr>
          <p:spPr bwMode="auto">
            <a:xfrm>
              <a:off x="6786562" y="4191000"/>
              <a:ext cx="328613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8" name="Freeform 124"/>
            <p:cNvSpPr>
              <a:spLocks/>
            </p:cNvSpPr>
            <p:nvPr/>
          </p:nvSpPr>
          <p:spPr bwMode="auto">
            <a:xfrm>
              <a:off x="6780212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9" name="Line 125"/>
            <p:cNvSpPr>
              <a:spLocks noChangeShapeType="1"/>
            </p:cNvSpPr>
            <p:nvPr/>
          </p:nvSpPr>
          <p:spPr bwMode="auto">
            <a:xfrm flipH="1">
              <a:off x="7121525" y="4097337"/>
              <a:ext cx="476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0" name="Oval 126"/>
            <p:cNvSpPr>
              <a:spLocks noChangeArrowheads="1"/>
            </p:cNvSpPr>
            <p:nvPr/>
          </p:nvSpPr>
          <p:spPr bwMode="auto">
            <a:xfrm>
              <a:off x="6786562" y="4870450"/>
              <a:ext cx="376238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51" name="Group 131"/>
            <p:cNvGrpSpPr>
              <a:grpSpLocks/>
            </p:cNvGrpSpPr>
            <p:nvPr/>
          </p:nvGrpSpPr>
          <p:grpSpPr bwMode="auto">
            <a:xfrm>
              <a:off x="6783387" y="5108575"/>
              <a:ext cx="374650" cy="61912"/>
              <a:chOff x="2678" y="2191"/>
              <a:chExt cx="236" cy="39"/>
            </a:xfrm>
          </p:grpSpPr>
          <p:sp>
            <p:nvSpPr>
              <p:cNvPr id="552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3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4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5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52" name="Line 132"/>
            <p:cNvSpPr>
              <a:spLocks noChangeShapeType="1"/>
            </p:cNvSpPr>
            <p:nvPr/>
          </p:nvSpPr>
          <p:spPr bwMode="auto">
            <a:xfrm>
              <a:off x="67802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3" name="Line 133"/>
            <p:cNvSpPr>
              <a:spLocks noChangeShapeType="1"/>
            </p:cNvSpPr>
            <p:nvPr/>
          </p:nvSpPr>
          <p:spPr bwMode="auto">
            <a:xfrm>
              <a:off x="71564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4" name="Rectangle 134"/>
            <p:cNvSpPr>
              <a:spLocks noChangeArrowheads="1"/>
            </p:cNvSpPr>
            <p:nvPr/>
          </p:nvSpPr>
          <p:spPr bwMode="auto">
            <a:xfrm>
              <a:off x="73279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5" name="Rectangle 135"/>
            <p:cNvSpPr>
              <a:spLocks noChangeArrowheads="1"/>
            </p:cNvSpPr>
            <p:nvPr/>
          </p:nvSpPr>
          <p:spPr bwMode="auto">
            <a:xfrm>
              <a:off x="7386637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6" name="Rectangle 136"/>
            <p:cNvSpPr>
              <a:spLocks noChangeArrowheads="1"/>
            </p:cNvSpPr>
            <p:nvPr/>
          </p:nvSpPr>
          <p:spPr bwMode="auto">
            <a:xfrm>
              <a:off x="7339012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7" name="Freeform 137"/>
            <p:cNvSpPr>
              <a:spLocks/>
            </p:cNvSpPr>
            <p:nvPr/>
          </p:nvSpPr>
          <p:spPr bwMode="auto">
            <a:xfrm>
              <a:off x="7310437" y="4097337"/>
              <a:ext cx="388938" cy="595313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8" name="Line 138"/>
            <p:cNvSpPr>
              <a:spLocks noChangeShapeType="1"/>
            </p:cNvSpPr>
            <p:nvPr/>
          </p:nvSpPr>
          <p:spPr bwMode="auto">
            <a:xfrm flipH="1">
              <a:off x="7651750" y="4097337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9" name="Oval 139"/>
            <p:cNvSpPr>
              <a:spLocks noChangeArrowheads="1"/>
            </p:cNvSpPr>
            <p:nvPr/>
          </p:nvSpPr>
          <p:spPr bwMode="auto">
            <a:xfrm>
              <a:off x="73279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60" name="Group 144"/>
            <p:cNvGrpSpPr>
              <a:grpSpLocks/>
            </p:cNvGrpSpPr>
            <p:nvPr/>
          </p:nvGrpSpPr>
          <p:grpSpPr bwMode="auto">
            <a:xfrm>
              <a:off x="7324725" y="5110162"/>
              <a:ext cx="385762" cy="60325"/>
              <a:chOff x="3019" y="2192"/>
              <a:chExt cx="243" cy="38"/>
            </a:xfrm>
          </p:grpSpPr>
          <p:sp>
            <p:nvSpPr>
              <p:cNvPr id="548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9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0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1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1" name="Line 145"/>
            <p:cNvSpPr>
              <a:spLocks noChangeShapeType="1"/>
            </p:cNvSpPr>
            <p:nvPr/>
          </p:nvSpPr>
          <p:spPr bwMode="auto">
            <a:xfrm>
              <a:off x="73215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2" name="Line 146"/>
            <p:cNvSpPr>
              <a:spLocks noChangeShapeType="1"/>
            </p:cNvSpPr>
            <p:nvPr/>
          </p:nvSpPr>
          <p:spPr bwMode="auto">
            <a:xfrm>
              <a:off x="77104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3" name="Rectangle 147"/>
            <p:cNvSpPr>
              <a:spLocks noChangeArrowheads="1"/>
            </p:cNvSpPr>
            <p:nvPr/>
          </p:nvSpPr>
          <p:spPr bwMode="auto">
            <a:xfrm>
              <a:off x="7858125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4" name="Rectangle 148"/>
            <p:cNvSpPr>
              <a:spLocks noChangeArrowheads="1"/>
            </p:cNvSpPr>
            <p:nvPr/>
          </p:nvSpPr>
          <p:spPr bwMode="auto">
            <a:xfrm>
              <a:off x="7927975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5" name="Rectangle 149"/>
            <p:cNvSpPr>
              <a:spLocks noChangeArrowheads="1"/>
            </p:cNvSpPr>
            <p:nvPr/>
          </p:nvSpPr>
          <p:spPr bwMode="auto">
            <a:xfrm>
              <a:off x="78692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6" name="Freeform 150"/>
            <p:cNvSpPr>
              <a:spLocks/>
            </p:cNvSpPr>
            <p:nvPr/>
          </p:nvSpPr>
          <p:spPr bwMode="auto">
            <a:xfrm>
              <a:off x="7851775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7" name="Line 151"/>
            <p:cNvSpPr>
              <a:spLocks noChangeShapeType="1"/>
            </p:cNvSpPr>
            <p:nvPr/>
          </p:nvSpPr>
          <p:spPr bwMode="auto">
            <a:xfrm flipH="1">
              <a:off x="8204200" y="4097337"/>
              <a:ext cx="603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8" name="Oval 152"/>
            <p:cNvSpPr>
              <a:spLocks noChangeArrowheads="1"/>
            </p:cNvSpPr>
            <p:nvPr/>
          </p:nvSpPr>
          <p:spPr bwMode="auto">
            <a:xfrm>
              <a:off x="7858125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69" name="Group 157"/>
            <p:cNvGrpSpPr>
              <a:grpSpLocks/>
            </p:cNvGrpSpPr>
            <p:nvPr/>
          </p:nvGrpSpPr>
          <p:grpSpPr bwMode="auto">
            <a:xfrm>
              <a:off x="7854950" y="5108575"/>
              <a:ext cx="387350" cy="61912"/>
              <a:chOff x="3353" y="2191"/>
              <a:chExt cx="244" cy="39"/>
            </a:xfrm>
          </p:grpSpPr>
          <p:sp>
            <p:nvSpPr>
              <p:cNvPr id="544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5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6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7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70" name="Line 158"/>
            <p:cNvSpPr>
              <a:spLocks noChangeShapeType="1"/>
            </p:cNvSpPr>
            <p:nvPr/>
          </p:nvSpPr>
          <p:spPr bwMode="auto">
            <a:xfrm>
              <a:off x="78517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1" name="Line 159"/>
            <p:cNvSpPr>
              <a:spLocks noChangeShapeType="1"/>
            </p:cNvSpPr>
            <p:nvPr/>
          </p:nvSpPr>
          <p:spPr bwMode="auto">
            <a:xfrm>
              <a:off x="82407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2" name="Line 160"/>
            <p:cNvSpPr>
              <a:spLocks noChangeShapeType="1"/>
            </p:cNvSpPr>
            <p:nvPr/>
          </p:nvSpPr>
          <p:spPr bwMode="auto">
            <a:xfrm>
              <a:off x="5872162" y="4791075"/>
              <a:ext cx="21796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3" name="Line 161"/>
            <p:cNvSpPr>
              <a:spLocks noChangeShapeType="1"/>
            </p:cNvSpPr>
            <p:nvPr/>
          </p:nvSpPr>
          <p:spPr bwMode="auto">
            <a:xfrm>
              <a:off x="5884862" y="4676775"/>
              <a:ext cx="0" cy="21590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4" name="Line 162"/>
            <p:cNvSpPr>
              <a:spLocks noChangeShapeType="1"/>
            </p:cNvSpPr>
            <p:nvPr/>
          </p:nvSpPr>
          <p:spPr bwMode="auto">
            <a:xfrm>
              <a:off x="64150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5" name="Line 163"/>
            <p:cNvSpPr>
              <a:spLocks noChangeShapeType="1"/>
            </p:cNvSpPr>
            <p:nvPr/>
          </p:nvSpPr>
          <p:spPr bwMode="auto">
            <a:xfrm>
              <a:off x="6956425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6" name="Line 164"/>
            <p:cNvSpPr>
              <a:spLocks noChangeShapeType="1"/>
            </p:cNvSpPr>
            <p:nvPr/>
          </p:nvSpPr>
          <p:spPr bwMode="auto">
            <a:xfrm>
              <a:off x="7510462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7" name="Line 165"/>
            <p:cNvSpPr>
              <a:spLocks noChangeShapeType="1"/>
            </p:cNvSpPr>
            <p:nvPr/>
          </p:nvSpPr>
          <p:spPr bwMode="auto">
            <a:xfrm>
              <a:off x="80406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78" name="Group 171"/>
            <p:cNvGrpSpPr>
              <a:grpSpLocks/>
            </p:cNvGrpSpPr>
            <p:nvPr/>
          </p:nvGrpSpPr>
          <p:grpSpPr bwMode="auto">
            <a:xfrm>
              <a:off x="5726112" y="5622925"/>
              <a:ext cx="2460625" cy="217487"/>
              <a:chOff x="2012" y="2515"/>
              <a:chExt cx="1550" cy="137"/>
            </a:xfrm>
          </p:grpSpPr>
          <p:sp>
            <p:nvSpPr>
              <p:cNvPr id="539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0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1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2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3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79" name="Rectangle 172"/>
            <p:cNvSpPr>
              <a:spLocks noChangeArrowheads="1"/>
            </p:cNvSpPr>
            <p:nvPr/>
          </p:nvSpPr>
          <p:spPr bwMode="auto">
            <a:xfrm>
              <a:off x="5630862" y="5568950"/>
              <a:ext cx="62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480" name="Rectangle 173"/>
            <p:cNvSpPr>
              <a:spLocks noChangeArrowheads="1"/>
            </p:cNvSpPr>
            <p:nvPr/>
          </p:nvSpPr>
          <p:spPr bwMode="auto">
            <a:xfrm>
              <a:off x="6130925" y="5557837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481" name="Rectangle 174"/>
            <p:cNvSpPr>
              <a:spLocks noChangeArrowheads="1"/>
            </p:cNvSpPr>
            <p:nvPr/>
          </p:nvSpPr>
          <p:spPr bwMode="auto">
            <a:xfrm>
              <a:off x="6662737" y="5557837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482" name="Rectangle 175"/>
            <p:cNvSpPr>
              <a:spLocks noChangeArrowheads="1"/>
            </p:cNvSpPr>
            <p:nvPr/>
          </p:nvSpPr>
          <p:spPr bwMode="auto">
            <a:xfrm>
              <a:off x="7154862" y="5557837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483" name="Rectangle 176"/>
            <p:cNvSpPr>
              <a:spLocks noChangeArrowheads="1"/>
            </p:cNvSpPr>
            <p:nvPr/>
          </p:nvSpPr>
          <p:spPr bwMode="auto">
            <a:xfrm>
              <a:off x="7662862" y="5556250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484" name="Group 179"/>
            <p:cNvGrpSpPr>
              <a:grpSpLocks/>
            </p:cNvGrpSpPr>
            <p:nvPr/>
          </p:nvGrpSpPr>
          <p:grpSpPr bwMode="auto">
            <a:xfrm>
              <a:off x="5954712" y="5167312"/>
              <a:ext cx="438150" cy="401638"/>
              <a:chOff x="2156" y="2228"/>
              <a:chExt cx="276" cy="253"/>
            </a:xfrm>
          </p:grpSpPr>
          <p:sp>
            <p:nvSpPr>
              <p:cNvPr id="537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8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5" name="Group 182"/>
            <p:cNvGrpSpPr>
              <a:grpSpLocks/>
            </p:cNvGrpSpPr>
            <p:nvPr/>
          </p:nvGrpSpPr>
          <p:grpSpPr bwMode="auto">
            <a:xfrm>
              <a:off x="6059487" y="5153025"/>
              <a:ext cx="1393825" cy="409575"/>
              <a:chOff x="2222" y="2219"/>
              <a:chExt cx="878" cy="258"/>
            </a:xfrm>
          </p:grpSpPr>
          <p:sp>
            <p:nvSpPr>
              <p:cNvPr id="535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6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6" name="Group 185"/>
            <p:cNvGrpSpPr>
              <a:grpSpLocks/>
            </p:cNvGrpSpPr>
            <p:nvPr/>
          </p:nvGrpSpPr>
          <p:grpSpPr bwMode="auto">
            <a:xfrm>
              <a:off x="5802312" y="5167312"/>
              <a:ext cx="107950" cy="403225"/>
              <a:chOff x="2060" y="2228"/>
              <a:chExt cx="68" cy="254"/>
            </a:xfrm>
          </p:grpSpPr>
          <p:sp>
            <p:nvSpPr>
              <p:cNvPr id="533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4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7" name="Group 188"/>
            <p:cNvGrpSpPr>
              <a:grpSpLocks/>
            </p:cNvGrpSpPr>
            <p:nvPr/>
          </p:nvGrpSpPr>
          <p:grpSpPr bwMode="auto">
            <a:xfrm>
              <a:off x="6438900" y="5167312"/>
              <a:ext cx="106362" cy="403225"/>
              <a:chOff x="2461" y="2228"/>
              <a:chExt cx="67" cy="254"/>
            </a:xfrm>
          </p:grpSpPr>
          <p:sp>
            <p:nvSpPr>
              <p:cNvPr id="531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2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8" name="Group 191"/>
            <p:cNvGrpSpPr>
              <a:grpSpLocks/>
            </p:cNvGrpSpPr>
            <p:nvPr/>
          </p:nvGrpSpPr>
          <p:grpSpPr bwMode="auto">
            <a:xfrm>
              <a:off x="6967537" y="5167312"/>
              <a:ext cx="107950" cy="403225"/>
              <a:chOff x="2794" y="2228"/>
              <a:chExt cx="68" cy="254"/>
            </a:xfrm>
          </p:grpSpPr>
          <p:sp>
            <p:nvSpPr>
              <p:cNvPr id="529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0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9" name="Group 194"/>
            <p:cNvGrpSpPr>
              <a:grpSpLocks/>
            </p:cNvGrpSpPr>
            <p:nvPr/>
          </p:nvGrpSpPr>
          <p:grpSpPr bwMode="auto">
            <a:xfrm>
              <a:off x="7497762" y="5167312"/>
              <a:ext cx="107950" cy="403225"/>
              <a:chOff x="3128" y="2228"/>
              <a:chExt cx="68" cy="254"/>
            </a:xfrm>
          </p:grpSpPr>
          <p:sp>
            <p:nvSpPr>
              <p:cNvPr id="527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8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0" name="Group 197"/>
            <p:cNvGrpSpPr>
              <a:grpSpLocks/>
            </p:cNvGrpSpPr>
            <p:nvPr/>
          </p:nvGrpSpPr>
          <p:grpSpPr bwMode="auto">
            <a:xfrm>
              <a:off x="8027987" y="5167312"/>
              <a:ext cx="107950" cy="403225"/>
              <a:chOff x="3462" y="2228"/>
              <a:chExt cx="68" cy="254"/>
            </a:xfrm>
          </p:grpSpPr>
          <p:sp>
            <p:nvSpPr>
              <p:cNvPr id="525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6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1" name="Group 200"/>
            <p:cNvGrpSpPr>
              <a:grpSpLocks/>
            </p:cNvGrpSpPr>
            <p:nvPr/>
          </p:nvGrpSpPr>
          <p:grpSpPr bwMode="auto">
            <a:xfrm>
              <a:off x="7662862" y="5167312"/>
              <a:ext cx="330200" cy="404813"/>
              <a:chOff x="3232" y="2228"/>
              <a:chExt cx="208" cy="255"/>
            </a:xfrm>
          </p:grpSpPr>
          <p:sp>
            <p:nvSpPr>
              <p:cNvPr id="523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4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2" name="Group 203"/>
            <p:cNvGrpSpPr>
              <a:grpSpLocks/>
            </p:cNvGrpSpPr>
            <p:nvPr/>
          </p:nvGrpSpPr>
          <p:grpSpPr bwMode="auto">
            <a:xfrm>
              <a:off x="7132637" y="5167312"/>
              <a:ext cx="752475" cy="396875"/>
              <a:chOff x="2898" y="2228"/>
              <a:chExt cx="474" cy="250"/>
            </a:xfrm>
          </p:grpSpPr>
          <p:sp>
            <p:nvSpPr>
              <p:cNvPr id="521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2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3" name="Group 206"/>
            <p:cNvGrpSpPr>
              <a:grpSpLocks/>
            </p:cNvGrpSpPr>
            <p:nvPr/>
          </p:nvGrpSpPr>
          <p:grpSpPr bwMode="auto">
            <a:xfrm>
              <a:off x="6602412" y="5167312"/>
              <a:ext cx="1177925" cy="395288"/>
              <a:chOff x="2564" y="2228"/>
              <a:chExt cx="742" cy="249"/>
            </a:xfrm>
          </p:grpSpPr>
          <p:sp>
            <p:nvSpPr>
              <p:cNvPr id="519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0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4" name="Group 209"/>
            <p:cNvGrpSpPr>
              <a:grpSpLocks/>
            </p:cNvGrpSpPr>
            <p:nvPr/>
          </p:nvGrpSpPr>
          <p:grpSpPr bwMode="auto">
            <a:xfrm>
              <a:off x="7651750" y="5167312"/>
              <a:ext cx="331787" cy="404813"/>
              <a:chOff x="3225" y="2228"/>
              <a:chExt cx="209" cy="255"/>
            </a:xfrm>
          </p:grpSpPr>
          <p:sp>
            <p:nvSpPr>
              <p:cNvPr id="517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8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5" name="Group 212"/>
            <p:cNvGrpSpPr>
              <a:grpSpLocks/>
            </p:cNvGrpSpPr>
            <p:nvPr/>
          </p:nvGrpSpPr>
          <p:grpSpPr bwMode="auto">
            <a:xfrm>
              <a:off x="7027862" y="5167312"/>
              <a:ext cx="433388" cy="401638"/>
              <a:chOff x="2832" y="2228"/>
              <a:chExt cx="273" cy="253"/>
            </a:xfrm>
          </p:grpSpPr>
          <p:sp>
            <p:nvSpPr>
              <p:cNvPr id="515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6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6" name="Group 215"/>
            <p:cNvGrpSpPr>
              <a:grpSpLocks/>
            </p:cNvGrpSpPr>
            <p:nvPr/>
          </p:nvGrpSpPr>
          <p:grpSpPr bwMode="auto">
            <a:xfrm>
              <a:off x="6073775" y="5167312"/>
              <a:ext cx="1176337" cy="395288"/>
              <a:chOff x="2231" y="2228"/>
              <a:chExt cx="741" cy="249"/>
            </a:xfrm>
          </p:grpSpPr>
          <p:sp>
            <p:nvSpPr>
              <p:cNvPr id="513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4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7" name="Group 218"/>
            <p:cNvGrpSpPr>
              <a:grpSpLocks/>
            </p:cNvGrpSpPr>
            <p:nvPr/>
          </p:nvGrpSpPr>
          <p:grpSpPr bwMode="auto">
            <a:xfrm>
              <a:off x="6696075" y="5167312"/>
              <a:ext cx="1181100" cy="395288"/>
              <a:chOff x="2623" y="2228"/>
              <a:chExt cx="744" cy="249"/>
            </a:xfrm>
          </p:grpSpPr>
          <p:sp>
            <p:nvSpPr>
              <p:cNvPr id="511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2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8" name="Group 221"/>
            <p:cNvGrpSpPr>
              <a:grpSpLocks/>
            </p:cNvGrpSpPr>
            <p:nvPr/>
          </p:nvGrpSpPr>
          <p:grpSpPr bwMode="auto">
            <a:xfrm>
              <a:off x="6497637" y="5167312"/>
              <a:ext cx="857250" cy="395288"/>
              <a:chOff x="2498" y="2228"/>
              <a:chExt cx="540" cy="249"/>
            </a:xfrm>
          </p:grpSpPr>
          <p:sp>
            <p:nvSpPr>
              <p:cNvPr id="509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0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9" name="Group 224"/>
            <p:cNvGrpSpPr>
              <a:grpSpLocks/>
            </p:cNvGrpSpPr>
            <p:nvPr/>
          </p:nvGrpSpPr>
          <p:grpSpPr bwMode="auto">
            <a:xfrm>
              <a:off x="6073775" y="5167312"/>
              <a:ext cx="750887" cy="395288"/>
              <a:chOff x="2231" y="2228"/>
              <a:chExt cx="473" cy="249"/>
            </a:xfrm>
          </p:grpSpPr>
          <p:sp>
            <p:nvSpPr>
              <p:cNvPr id="507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08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0" name="Group 227"/>
            <p:cNvGrpSpPr>
              <a:grpSpLocks/>
            </p:cNvGrpSpPr>
            <p:nvPr/>
          </p:nvGrpSpPr>
          <p:grpSpPr bwMode="auto">
            <a:xfrm>
              <a:off x="5967412" y="5167312"/>
              <a:ext cx="330200" cy="404813"/>
              <a:chOff x="2164" y="2228"/>
              <a:chExt cx="208" cy="255"/>
            </a:xfrm>
          </p:grpSpPr>
          <p:sp>
            <p:nvSpPr>
              <p:cNvPr id="505" name="Freeform 504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06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1" name="Group 230"/>
            <p:cNvGrpSpPr>
              <a:grpSpLocks/>
            </p:cNvGrpSpPr>
            <p:nvPr/>
          </p:nvGrpSpPr>
          <p:grpSpPr bwMode="auto">
            <a:xfrm>
              <a:off x="6591300" y="5167312"/>
              <a:ext cx="331787" cy="404813"/>
              <a:chOff x="2557" y="2228"/>
              <a:chExt cx="209" cy="255"/>
            </a:xfrm>
          </p:grpSpPr>
          <p:sp>
            <p:nvSpPr>
              <p:cNvPr id="503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04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02" name="Rectangle 369"/>
            <p:cNvSpPr>
              <a:spLocks noChangeArrowheads="1"/>
            </p:cNvSpPr>
            <p:nvPr/>
          </p:nvSpPr>
          <p:spPr bwMode="auto">
            <a:xfrm>
              <a:off x="5953750" y="6014200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dirty="0" smtClean="0">
                  <a:latin typeface="Helvetica Neue" charset="0"/>
                  <a:ea typeface="Helvetica Neue" charset="0"/>
                  <a:cs typeface="Helvetica Neue" charset="0"/>
                </a:rPr>
                <a:t>Hash Partitioned</a:t>
              </a:r>
              <a:endParaRPr lang="en-US" altLang="x-none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565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6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7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8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9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70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71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72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699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0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1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702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73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74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75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6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7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8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79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80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81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695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6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7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8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82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83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84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5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6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7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88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89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90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691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2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3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4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91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92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93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4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5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6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97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598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599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687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8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9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90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00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01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02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3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4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5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06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07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08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683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4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5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6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09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0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1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2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3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4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5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616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617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678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9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0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1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82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18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619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620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621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622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623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676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7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4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674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5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5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672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3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6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670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71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7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668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9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8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666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7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29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664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5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0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662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3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1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660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61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2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658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9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3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656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7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4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654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5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5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652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3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6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650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1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7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648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49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8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646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47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39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644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45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640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642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43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641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Insert to unique key?</a:t>
            </a:r>
            <a:endParaRPr lang="en-US" altLang="x-none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Data </a:t>
            </a:r>
            <a:r>
              <a:rPr lang="en-US" altLang="x-none" dirty="0"/>
              <a:t>partitioned on function of key? </a:t>
            </a:r>
          </a:p>
          <a:p>
            <a:pPr lvl="1"/>
            <a:r>
              <a:rPr lang="en-US" altLang="x-none" dirty="0" smtClean="0"/>
              <a:t>Route to relevant node</a:t>
            </a:r>
          </a:p>
          <a:p>
            <a:pPr lvl="2"/>
            <a:r>
              <a:rPr lang="en-US" altLang="x-none" dirty="0" smtClean="0"/>
              <a:t>And reject if already exists</a:t>
            </a:r>
            <a:endParaRPr lang="en-US" altLang="x-none" dirty="0" smtClean="0"/>
          </a:p>
          <a:p>
            <a:endParaRPr lang="en-US" altLang="x-none" dirty="0"/>
          </a:p>
        </p:txBody>
      </p:sp>
      <p:grpSp>
        <p:nvGrpSpPr>
          <p:cNvPr id="286" name="Group 285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287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8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9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0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1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2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3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94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421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2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3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4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95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6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7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2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3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417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8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9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0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4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5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6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1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2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413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4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6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3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8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9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0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1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409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0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1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2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3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9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0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405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7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8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1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2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3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4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5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6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8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9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400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1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2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3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4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0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41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42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43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44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45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398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9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6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396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7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7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394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5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8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392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3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9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390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1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0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388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9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1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386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7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2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384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5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3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382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3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4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380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1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5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378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9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6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376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7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7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5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8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372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3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9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370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1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0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368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9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1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366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7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2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364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63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1444413" y="4076281"/>
            <a:ext cx="2638425" cy="2286837"/>
            <a:chOff x="5630862" y="4097337"/>
            <a:chExt cx="2638425" cy="2286837"/>
          </a:xfrm>
        </p:grpSpPr>
        <p:sp>
          <p:nvSpPr>
            <p:cNvPr id="426" name="Rectangle 94" descr="50%"/>
            <p:cNvSpPr>
              <a:spLocks noChangeArrowheads="1"/>
            </p:cNvSpPr>
            <p:nvPr/>
          </p:nvSpPr>
          <p:spPr bwMode="auto">
            <a:xfrm>
              <a:off x="5667375" y="5564187"/>
              <a:ext cx="2601912" cy="349250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7" name="Rectangle 95"/>
            <p:cNvSpPr>
              <a:spLocks noChangeArrowheads="1"/>
            </p:cNvSpPr>
            <p:nvPr/>
          </p:nvSpPr>
          <p:spPr bwMode="auto">
            <a:xfrm>
              <a:off x="57023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8" name="Rectangle 96"/>
            <p:cNvSpPr>
              <a:spLocks noChangeArrowheads="1"/>
            </p:cNvSpPr>
            <p:nvPr/>
          </p:nvSpPr>
          <p:spPr bwMode="auto">
            <a:xfrm>
              <a:off x="5773737" y="4103687"/>
              <a:ext cx="3159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9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315912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0" name="Freeform 98"/>
            <p:cNvSpPr>
              <a:spLocks/>
            </p:cNvSpPr>
            <p:nvPr/>
          </p:nvSpPr>
          <p:spPr bwMode="auto">
            <a:xfrm>
              <a:off x="5695950" y="4097337"/>
              <a:ext cx="379412" cy="595313"/>
            </a:xfrm>
            <a:custGeom>
              <a:avLst/>
              <a:gdLst>
                <a:gd name="T0" fmla="*/ 0 w 239"/>
                <a:gd name="T1" fmla="*/ 2147483647 h 375"/>
                <a:gd name="T2" fmla="*/ 2147483647 w 239"/>
                <a:gd name="T3" fmla="*/ 0 h 375"/>
                <a:gd name="T4" fmla="*/ 2147483647 w 239"/>
                <a:gd name="T5" fmla="*/ 0 h 375"/>
                <a:gd name="T6" fmla="*/ 2147483647 w 239"/>
                <a:gd name="T7" fmla="*/ 2147483647 h 375"/>
                <a:gd name="T8" fmla="*/ 2147483647 w 239"/>
                <a:gd name="T9" fmla="*/ 2147483647 h 375"/>
                <a:gd name="T10" fmla="*/ 2147483647 w 239"/>
                <a:gd name="T11" fmla="*/ 2147483647 h 375"/>
                <a:gd name="T12" fmla="*/ 2147483647 w 239"/>
                <a:gd name="T13" fmla="*/ 2147483647 h 375"/>
                <a:gd name="T14" fmla="*/ 2147483647 w 239"/>
                <a:gd name="T15" fmla="*/ 2147483647 h 375"/>
                <a:gd name="T16" fmla="*/ 0 w 239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"/>
                <a:gd name="T28" fmla="*/ 0 h 375"/>
                <a:gd name="T29" fmla="*/ 239 w 2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" h="375">
                  <a:moveTo>
                    <a:pt x="0" y="46"/>
                  </a:moveTo>
                  <a:lnTo>
                    <a:pt x="37" y="0"/>
                  </a:lnTo>
                  <a:lnTo>
                    <a:pt x="238" y="0"/>
                  </a:lnTo>
                  <a:lnTo>
                    <a:pt x="238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1" name="Line 99"/>
            <p:cNvSpPr>
              <a:spLocks noChangeShapeType="1"/>
            </p:cNvSpPr>
            <p:nvPr/>
          </p:nvSpPr>
          <p:spPr bwMode="auto">
            <a:xfrm flipH="1">
              <a:off x="6049962" y="4098925"/>
              <a:ext cx="46038" cy="84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2" name="Oval 100"/>
            <p:cNvSpPr>
              <a:spLocks noChangeArrowheads="1"/>
            </p:cNvSpPr>
            <p:nvPr/>
          </p:nvSpPr>
          <p:spPr bwMode="auto">
            <a:xfrm>
              <a:off x="57023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33" name="Group 105"/>
            <p:cNvGrpSpPr>
              <a:grpSpLocks/>
            </p:cNvGrpSpPr>
            <p:nvPr/>
          </p:nvGrpSpPr>
          <p:grpSpPr bwMode="auto">
            <a:xfrm>
              <a:off x="5699125" y="5110162"/>
              <a:ext cx="385762" cy="60325"/>
              <a:chOff x="1995" y="2192"/>
              <a:chExt cx="243" cy="38"/>
            </a:xfrm>
          </p:grpSpPr>
          <p:sp>
            <p:nvSpPr>
              <p:cNvPr id="560" name="Arc 101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1" name="Arc 102"/>
              <p:cNvSpPr>
                <a:spLocks/>
              </p:cNvSpPr>
              <p:nvPr/>
            </p:nvSpPr>
            <p:spPr bwMode="auto">
              <a:xfrm>
                <a:off x="2112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2" name="Arc 103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63" name="Arc 104"/>
              <p:cNvSpPr>
                <a:spLocks/>
              </p:cNvSpPr>
              <p:nvPr/>
            </p:nvSpPr>
            <p:spPr bwMode="auto">
              <a:xfrm>
                <a:off x="1995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34" name="Line 106"/>
            <p:cNvSpPr>
              <a:spLocks noChangeShapeType="1"/>
            </p:cNvSpPr>
            <p:nvPr/>
          </p:nvSpPr>
          <p:spPr bwMode="auto">
            <a:xfrm>
              <a:off x="56959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5" name="Line 107"/>
            <p:cNvSpPr>
              <a:spLocks noChangeShapeType="1"/>
            </p:cNvSpPr>
            <p:nvPr/>
          </p:nvSpPr>
          <p:spPr bwMode="auto">
            <a:xfrm>
              <a:off x="60848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36" name="Rectangle 108"/>
            <p:cNvSpPr>
              <a:spLocks noChangeArrowheads="1"/>
            </p:cNvSpPr>
            <p:nvPr/>
          </p:nvSpPr>
          <p:spPr bwMode="auto">
            <a:xfrm>
              <a:off x="6232525" y="4899025"/>
              <a:ext cx="387350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7" name="Rectangle 109"/>
            <p:cNvSpPr>
              <a:spLocks noChangeArrowheads="1"/>
            </p:cNvSpPr>
            <p:nvPr/>
          </p:nvSpPr>
          <p:spPr bwMode="auto">
            <a:xfrm>
              <a:off x="6303962" y="4103687"/>
              <a:ext cx="328613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8" name="Rectangle 110"/>
            <p:cNvSpPr>
              <a:spLocks noChangeArrowheads="1"/>
            </p:cNvSpPr>
            <p:nvPr/>
          </p:nvSpPr>
          <p:spPr bwMode="auto">
            <a:xfrm>
              <a:off x="62563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9" name="Freeform 111"/>
            <p:cNvSpPr>
              <a:spLocks/>
            </p:cNvSpPr>
            <p:nvPr/>
          </p:nvSpPr>
          <p:spPr bwMode="auto">
            <a:xfrm>
              <a:off x="6237287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8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1" y="374"/>
                  </a:lnTo>
                  <a:lnTo>
                    <a:pt x="201" y="46"/>
                  </a:lnTo>
                  <a:lnTo>
                    <a:pt x="104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0" name="Line 112"/>
            <p:cNvSpPr>
              <a:spLocks noChangeShapeType="1"/>
            </p:cNvSpPr>
            <p:nvPr/>
          </p:nvSpPr>
          <p:spPr bwMode="auto">
            <a:xfrm flipH="1">
              <a:off x="6580187" y="4097337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1" name="Oval 113"/>
            <p:cNvSpPr>
              <a:spLocks noChangeArrowheads="1"/>
            </p:cNvSpPr>
            <p:nvPr/>
          </p:nvSpPr>
          <p:spPr bwMode="auto">
            <a:xfrm>
              <a:off x="6232525" y="4870450"/>
              <a:ext cx="387350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42" name="Group 118"/>
            <p:cNvGrpSpPr>
              <a:grpSpLocks/>
            </p:cNvGrpSpPr>
            <p:nvPr/>
          </p:nvGrpSpPr>
          <p:grpSpPr bwMode="auto">
            <a:xfrm>
              <a:off x="6229350" y="5110162"/>
              <a:ext cx="385762" cy="60325"/>
              <a:chOff x="2329" y="2192"/>
              <a:chExt cx="243" cy="38"/>
            </a:xfrm>
          </p:grpSpPr>
          <p:sp>
            <p:nvSpPr>
              <p:cNvPr id="556" name="Arc 114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7" name="Arc 115"/>
              <p:cNvSpPr>
                <a:spLocks/>
              </p:cNvSpPr>
              <p:nvPr/>
            </p:nvSpPr>
            <p:spPr bwMode="auto">
              <a:xfrm>
                <a:off x="244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8" name="Arc 116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9" name="Arc 117"/>
              <p:cNvSpPr>
                <a:spLocks/>
              </p:cNvSpPr>
              <p:nvPr/>
            </p:nvSpPr>
            <p:spPr bwMode="auto">
              <a:xfrm>
                <a:off x="232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43" name="Line 119"/>
            <p:cNvSpPr>
              <a:spLocks noChangeShapeType="1"/>
            </p:cNvSpPr>
            <p:nvPr/>
          </p:nvSpPr>
          <p:spPr bwMode="auto">
            <a:xfrm>
              <a:off x="62261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4" name="Line 120"/>
            <p:cNvSpPr>
              <a:spLocks noChangeShapeType="1"/>
            </p:cNvSpPr>
            <p:nvPr/>
          </p:nvSpPr>
          <p:spPr bwMode="auto">
            <a:xfrm>
              <a:off x="662622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5" name="Rectangle 121"/>
            <p:cNvSpPr>
              <a:spLocks noChangeArrowheads="1"/>
            </p:cNvSpPr>
            <p:nvPr/>
          </p:nvSpPr>
          <p:spPr bwMode="auto">
            <a:xfrm>
              <a:off x="6786562" y="4899025"/>
              <a:ext cx="376238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6" name="Rectangle 122"/>
            <p:cNvSpPr>
              <a:spLocks noChangeArrowheads="1"/>
            </p:cNvSpPr>
            <p:nvPr/>
          </p:nvSpPr>
          <p:spPr bwMode="auto">
            <a:xfrm>
              <a:off x="6856412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7" name="Rectangle 123"/>
            <p:cNvSpPr>
              <a:spLocks noChangeArrowheads="1"/>
            </p:cNvSpPr>
            <p:nvPr/>
          </p:nvSpPr>
          <p:spPr bwMode="auto">
            <a:xfrm>
              <a:off x="6786562" y="4191000"/>
              <a:ext cx="328613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8" name="Freeform 124"/>
            <p:cNvSpPr>
              <a:spLocks/>
            </p:cNvSpPr>
            <p:nvPr/>
          </p:nvSpPr>
          <p:spPr bwMode="auto">
            <a:xfrm>
              <a:off x="6780212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29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7" y="374"/>
                  </a:lnTo>
                  <a:lnTo>
                    <a:pt x="207" y="46"/>
                  </a:lnTo>
                  <a:lnTo>
                    <a:pt x="96" y="46"/>
                  </a:lnTo>
                  <a:lnTo>
                    <a:pt x="44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49" name="Line 125"/>
            <p:cNvSpPr>
              <a:spLocks noChangeShapeType="1"/>
            </p:cNvSpPr>
            <p:nvPr/>
          </p:nvSpPr>
          <p:spPr bwMode="auto">
            <a:xfrm flipH="1">
              <a:off x="7121525" y="4097337"/>
              <a:ext cx="476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0" name="Oval 126"/>
            <p:cNvSpPr>
              <a:spLocks noChangeArrowheads="1"/>
            </p:cNvSpPr>
            <p:nvPr/>
          </p:nvSpPr>
          <p:spPr bwMode="auto">
            <a:xfrm>
              <a:off x="6786562" y="4870450"/>
              <a:ext cx="376238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51" name="Group 131"/>
            <p:cNvGrpSpPr>
              <a:grpSpLocks/>
            </p:cNvGrpSpPr>
            <p:nvPr/>
          </p:nvGrpSpPr>
          <p:grpSpPr bwMode="auto">
            <a:xfrm>
              <a:off x="6783387" y="5108575"/>
              <a:ext cx="374650" cy="61912"/>
              <a:chOff x="2678" y="2191"/>
              <a:chExt cx="236" cy="39"/>
            </a:xfrm>
          </p:grpSpPr>
          <p:sp>
            <p:nvSpPr>
              <p:cNvPr id="552" name="Arc 127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3" name="Arc 128"/>
              <p:cNvSpPr>
                <a:spLocks/>
              </p:cNvSpPr>
              <p:nvPr/>
            </p:nvSpPr>
            <p:spPr bwMode="auto">
              <a:xfrm>
                <a:off x="2788" y="2191"/>
                <a:ext cx="126" cy="29"/>
              </a:xfrm>
              <a:custGeom>
                <a:avLst/>
                <a:gdLst>
                  <a:gd name="T0" fmla="*/ 0 w 22146"/>
                  <a:gd name="T1" fmla="*/ 0 h 22377"/>
                  <a:gd name="T2" fmla="*/ 0 w 22146"/>
                  <a:gd name="T3" fmla="*/ 0 h 22377"/>
                  <a:gd name="T4" fmla="*/ 0 w 22146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2146"/>
                  <a:gd name="T10" fmla="*/ 0 h 22377"/>
                  <a:gd name="T11" fmla="*/ 22146 w 22146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6" h="22377" fill="none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</a:path>
                  <a:path w="22146" h="22377" stroke="0" extrusionOk="0">
                    <a:moveTo>
                      <a:pt x="22132" y="-1"/>
                    </a:moveTo>
                    <a:cubicBezTo>
                      <a:pt x="22141" y="258"/>
                      <a:pt x="22146" y="517"/>
                      <a:pt x="22146" y="777"/>
                    </a:cubicBezTo>
                    <a:cubicBezTo>
                      <a:pt x="22146" y="12706"/>
                      <a:pt x="12475" y="22377"/>
                      <a:pt x="546" y="22377"/>
                    </a:cubicBezTo>
                    <a:cubicBezTo>
                      <a:pt x="363" y="22376"/>
                      <a:pt x="181" y="22374"/>
                      <a:pt x="-1" y="22370"/>
                    </a:cubicBezTo>
                    <a:lnTo>
                      <a:pt x="546" y="777"/>
                    </a:lnTo>
                    <a:lnTo>
                      <a:pt x="221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4" name="Arc 129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5" name="Arc 130"/>
              <p:cNvSpPr>
                <a:spLocks/>
              </p:cNvSpPr>
              <p:nvPr/>
            </p:nvSpPr>
            <p:spPr bwMode="auto">
              <a:xfrm>
                <a:off x="2678" y="2195"/>
                <a:ext cx="119" cy="35"/>
              </a:xfrm>
              <a:custGeom>
                <a:avLst/>
                <a:gdLst>
                  <a:gd name="T0" fmla="*/ 0 w 21600"/>
                  <a:gd name="T1" fmla="*/ 0 h 23613"/>
                  <a:gd name="T2" fmla="*/ 0 w 21600"/>
                  <a:gd name="T3" fmla="*/ 0 h 23613"/>
                  <a:gd name="T4" fmla="*/ 0 w 21600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13"/>
                  <a:gd name="T11" fmla="*/ 21600 w 21600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13" fill="none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13" stroke="0" extrusionOk="0">
                    <a:moveTo>
                      <a:pt x="21225" y="23612"/>
                    </a:moveTo>
                    <a:cubicBezTo>
                      <a:pt x="9443" y="23408"/>
                      <a:pt x="0" y="13799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225" y="2361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52" name="Line 132"/>
            <p:cNvSpPr>
              <a:spLocks noChangeShapeType="1"/>
            </p:cNvSpPr>
            <p:nvPr/>
          </p:nvSpPr>
          <p:spPr bwMode="auto">
            <a:xfrm>
              <a:off x="67802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3" name="Line 133"/>
            <p:cNvSpPr>
              <a:spLocks noChangeShapeType="1"/>
            </p:cNvSpPr>
            <p:nvPr/>
          </p:nvSpPr>
          <p:spPr bwMode="auto">
            <a:xfrm>
              <a:off x="71564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4" name="Rectangle 134"/>
            <p:cNvSpPr>
              <a:spLocks noChangeArrowheads="1"/>
            </p:cNvSpPr>
            <p:nvPr/>
          </p:nvSpPr>
          <p:spPr bwMode="auto">
            <a:xfrm>
              <a:off x="7327900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5" name="Rectangle 135"/>
            <p:cNvSpPr>
              <a:spLocks noChangeArrowheads="1"/>
            </p:cNvSpPr>
            <p:nvPr/>
          </p:nvSpPr>
          <p:spPr bwMode="auto">
            <a:xfrm>
              <a:off x="7386637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6" name="Rectangle 136"/>
            <p:cNvSpPr>
              <a:spLocks noChangeArrowheads="1"/>
            </p:cNvSpPr>
            <p:nvPr/>
          </p:nvSpPr>
          <p:spPr bwMode="auto">
            <a:xfrm>
              <a:off x="7339012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7" name="Freeform 137"/>
            <p:cNvSpPr>
              <a:spLocks/>
            </p:cNvSpPr>
            <p:nvPr/>
          </p:nvSpPr>
          <p:spPr bwMode="auto">
            <a:xfrm>
              <a:off x="7310437" y="4097337"/>
              <a:ext cx="388938" cy="595313"/>
            </a:xfrm>
            <a:custGeom>
              <a:avLst/>
              <a:gdLst>
                <a:gd name="T0" fmla="*/ 0 w 245"/>
                <a:gd name="T1" fmla="*/ 2147483647 h 375"/>
                <a:gd name="T2" fmla="*/ 2147483647 w 245"/>
                <a:gd name="T3" fmla="*/ 0 h 375"/>
                <a:gd name="T4" fmla="*/ 2147483647 w 245"/>
                <a:gd name="T5" fmla="*/ 0 h 375"/>
                <a:gd name="T6" fmla="*/ 2147483647 w 245"/>
                <a:gd name="T7" fmla="*/ 2147483647 h 375"/>
                <a:gd name="T8" fmla="*/ 2147483647 w 245"/>
                <a:gd name="T9" fmla="*/ 2147483647 h 375"/>
                <a:gd name="T10" fmla="*/ 2147483647 w 245"/>
                <a:gd name="T11" fmla="*/ 2147483647 h 375"/>
                <a:gd name="T12" fmla="*/ 2147483647 w 245"/>
                <a:gd name="T13" fmla="*/ 2147483647 h 375"/>
                <a:gd name="T14" fmla="*/ 2147483647 w 245"/>
                <a:gd name="T15" fmla="*/ 2147483647 h 375"/>
                <a:gd name="T16" fmla="*/ 0 w 245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375"/>
                <a:gd name="T29" fmla="*/ 245 w 245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375">
                  <a:moveTo>
                    <a:pt x="0" y="46"/>
                  </a:moveTo>
                  <a:lnTo>
                    <a:pt x="37" y="0"/>
                  </a:lnTo>
                  <a:lnTo>
                    <a:pt x="244" y="0"/>
                  </a:lnTo>
                  <a:lnTo>
                    <a:pt x="244" y="328"/>
                  </a:lnTo>
                  <a:lnTo>
                    <a:pt x="215" y="374"/>
                  </a:lnTo>
                  <a:lnTo>
                    <a:pt x="215" y="46"/>
                  </a:lnTo>
                  <a:lnTo>
                    <a:pt x="111" y="46"/>
                  </a:lnTo>
                  <a:lnTo>
                    <a:pt x="59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8" name="Line 138"/>
            <p:cNvSpPr>
              <a:spLocks noChangeShapeType="1"/>
            </p:cNvSpPr>
            <p:nvPr/>
          </p:nvSpPr>
          <p:spPr bwMode="auto">
            <a:xfrm flipH="1">
              <a:off x="7651750" y="4097337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59" name="Oval 139"/>
            <p:cNvSpPr>
              <a:spLocks noChangeArrowheads="1"/>
            </p:cNvSpPr>
            <p:nvPr/>
          </p:nvSpPr>
          <p:spPr bwMode="auto">
            <a:xfrm>
              <a:off x="7327900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60" name="Group 144"/>
            <p:cNvGrpSpPr>
              <a:grpSpLocks/>
            </p:cNvGrpSpPr>
            <p:nvPr/>
          </p:nvGrpSpPr>
          <p:grpSpPr bwMode="auto">
            <a:xfrm>
              <a:off x="7324725" y="5110162"/>
              <a:ext cx="385762" cy="60325"/>
              <a:chOff x="3019" y="2192"/>
              <a:chExt cx="243" cy="38"/>
            </a:xfrm>
          </p:grpSpPr>
          <p:sp>
            <p:nvSpPr>
              <p:cNvPr id="548" name="Arc 140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9" name="Arc 141"/>
              <p:cNvSpPr>
                <a:spLocks/>
              </p:cNvSpPr>
              <p:nvPr/>
            </p:nvSpPr>
            <p:spPr bwMode="auto">
              <a:xfrm>
                <a:off x="3136" y="2192"/>
                <a:ext cx="126" cy="28"/>
              </a:xfrm>
              <a:custGeom>
                <a:avLst/>
                <a:gdLst>
                  <a:gd name="T0" fmla="*/ 0 w 21600"/>
                  <a:gd name="T1" fmla="*/ 0 h 22406"/>
                  <a:gd name="T2" fmla="*/ 0 w 21600"/>
                  <a:gd name="T3" fmla="*/ 0 h 22406"/>
                  <a:gd name="T4" fmla="*/ 0 w 21600"/>
                  <a:gd name="T5" fmla="*/ 0 h 224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06"/>
                  <a:gd name="T11" fmla="*/ 21600 w 21600"/>
                  <a:gd name="T12" fmla="*/ 22406 h 22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06" fill="none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</a:path>
                  <a:path w="21600" h="22406" stroke="0" extrusionOk="0">
                    <a:moveTo>
                      <a:pt x="21584" y="0"/>
                    </a:moveTo>
                    <a:cubicBezTo>
                      <a:pt x="21594" y="268"/>
                      <a:pt x="21600" y="537"/>
                      <a:pt x="21600" y="806"/>
                    </a:cubicBezTo>
                    <a:cubicBezTo>
                      <a:pt x="21600" y="12735"/>
                      <a:pt x="11929" y="22406"/>
                      <a:pt x="-1" y="22406"/>
                    </a:cubicBezTo>
                    <a:lnTo>
                      <a:pt x="0" y="806"/>
                    </a:lnTo>
                    <a:lnTo>
                      <a:pt x="2158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0" name="Arc 142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51" name="Arc 143"/>
              <p:cNvSpPr>
                <a:spLocks/>
              </p:cNvSpPr>
              <p:nvPr/>
            </p:nvSpPr>
            <p:spPr bwMode="auto">
              <a:xfrm>
                <a:off x="3019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1" name="Line 145"/>
            <p:cNvSpPr>
              <a:spLocks noChangeShapeType="1"/>
            </p:cNvSpPr>
            <p:nvPr/>
          </p:nvSpPr>
          <p:spPr bwMode="auto">
            <a:xfrm>
              <a:off x="7321550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2" name="Line 146"/>
            <p:cNvSpPr>
              <a:spLocks noChangeShapeType="1"/>
            </p:cNvSpPr>
            <p:nvPr/>
          </p:nvSpPr>
          <p:spPr bwMode="auto">
            <a:xfrm>
              <a:off x="7710487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3" name="Rectangle 147"/>
            <p:cNvSpPr>
              <a:spLocks noChangeArrowheads="1"/>
            </p:cNvSpPr>
            <p:nvPr/>
          </p:nvSpPr>
          <p:spPr bwMode="auto">
            <a:xfrm>
              <a:off x="7858125" y="4899025"/>
              <a:ext cx="376237" cy="204787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4" name="Rectangle 148"/>
            <p:cNvSpPr>
              <a:spLocks noChangeArrowheads="1"/>
            </p:cNvSpPr>
            <p:nvPr/>
          </p:nvSpPr>
          <p:spPr bwMode="auto">
            <a:xfrm>
              <a:off x="7927975" y="4103687"/>
              <a:ext cx="317500" cy="522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5" name="Rectangle 149"/>
            <p:cNvSpPr>
              <a:spLocks noChangeArrowheads="1"/>
            </p:cNvSpPr>
            <p:nvPr/>
          </p:nvSpPr>
          <p:spPr bwMode="auto">
            <a:xfrm>
              <a:off x="7869237" y="4191000"/>
              <a:ext cx="317500" cy="508000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6" name="Freeform 150"/>
            <p:cNvSpPr>
              <a:spLocks/>
            </p:cNvSpPr>
            <p:nvPr/>
          </p:nvSpPr>
          <p:spPr bwMode="auto">
            <a:xfrm>
              <a:off x="7851775" y="4097337"/>
              <a:ext cx="390525" cy="595313"/>
            </a:xfrm>
            <a:custGeom>
              <a:avLst/>
              <a:gdLst>
                <a:gd name="T0" fmla="*/ 0 w 246"/>
                <a:gd name="T1" fmla="*/ 2147483647 h 375"/>
                <a:gd name="T2" fmla="*/ 2147483647 w 246"/>
                <a:gd name="T3" fmla="*/ 0 h 375"/>
                <a:gd name="T4" fmla="*/ 2147483647 w 246"/>
                <a:gd name="T5" fmla="*/ 0 h 375"/>
                <a:gd name="T6" fmla="*/ 2147483647 w 246"/>
                <a:gd name="T7" fmla="*/ 2147483647 h 375"/>
                <a:gd name="T8" fmla="*/ 2147483647 w 246"/>
                <a:gd name="T9" fmla="*/ 2147483647 h 375"/>
                <a:gd name="T10" fmla="*/ 2147483647 w 246"/>
                <a:gd name="T11" fmla="*/ 2147483647 h 375"/>
                <a:gd name="T12" fmla="*/ 2147483647 w 246"/>
                <a:gd name="T13" fmla="*/ 2147483647 h 375"/>
                <a:gd name="T14" fmla="*/ 2147483647 w 246"/>
                <a:gd name="T15" fmla="*/ 2147483647 h 375"/>
                <a:gd name="T16" fmla="*/ 0 w 246"/>
                <a:gd name="T17" fmla="*/ 214748364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5"/>
                <a:gd name="T29" fmla="*/ 246 w 246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5">
                  <a:moveTo>
                    <a:pt x="0" y="46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8"/>
                  </a:lnTo>
                  <a:lnTo>
                    <a:pt x="208" y="374"/>
                  </a:lnTo>
                  <a:lnTo>
                    <a:pt x="208" y="46"/>
                  </a:lnTo>
                  <a:lnTo>
                    <a:pt x="111" y="46"/>
                  </a:lnTo>
                  <a:lnTo>
                    <a:pt x="52" y="46"/>
                  </a:lnTo>
                  <a:lnTo>
                    <a:pt x="0" y="46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7" name="Line 151"/>
            <p:cNvSpPr>
              <a:spLocks noChangeShapeType="1"/>
            </p:cNvSpPr>
            <p:nvPr/>
          </p:nvSpPr>
          <p:spPr bwMode="auto">
            <a:xfrm flipH="1">
              <a:off x="8204200" y="4097337"/>
              <a:ext cx="60325" cy="873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68" name="Oval 152"/>
            <p:cNvSpPr>
              <a:spLocks noChangeArrowheads="1"/>
            </p:cNvSpPr>
            <p:nvPr/>
          </p:nvSpPr>
          <p:spPr bwMode="auto">
            <a:xfrm>
              <a:off x="7858125" y="4870450"/>
              <a:ext cx="376237" cy="7461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69" name="Group 157"/>
            <p:cNvGrpSpPr>
              <a:grpSpLocks/>
            </p:cNvGrpSpPr>
            <p:nvPr/>
          </p:nvGrpSpPr>
          <p:grpSpPr bwMode="auto">
            <a:xfrm>
              <a:off x="7854950" y="5108575"/>
              <a:ext cx="387350" cy="61912"/>
              <a:chOff x="3353" y="2191"/>
              <a:chExt cx="244" cy="39"/>
            </a:xfrm>
          </p:grpSpPr>
          <p:sp>
            <p:nvSpPr>
              <p:cNvPr id="544" name="Arc 153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5" name="Arc 154"/>
              <p:cNvSpPr>
                <a:spLocks/>
              </p:cNvSpPr>
              <p:nvPr/>
            </p:nvSpPr>
            <p:spPr bwMode="auto">
              <a:xfrm>
                <a:off x="3468" y="2191"/>
                <a:ext cx="129" cy="29"/>
              </a:xfrm>
              <a:custGeom>
                <a:avLst/>
                <a:gdLst>
                  <a:gd name="T0" fmla="*/ 0 w 21953"/>
                  <a:gd name="T1" fmla="*/ 0 h 22377"/>
                  <a:gd name="T2" fmla="*/ 0 w 21953"/>
                  <a:gd name="T3" fmla="*/ 0 h 22377"/>
                  <a:gd name="T4" fmla="*/ 0 w 21953"/>
                  <a:gd name="T5" fmla="*/ 0 h 22377"/>
                  <a:gd name="T6" fmla="*/ 0 60000 65536"/>
                  <a:gd name="T7" fmla="*/ 0 60000 65536"/>
                  <a:gd name="T8" fmla="*/ 0 60000 65536"/>
                  <a:gd name="T9" fmla="*/ 0 w 21953"/>
                  <a:gd name="T10" fmla="*/ 0 h 22377"/>
                  <a:gd name="T11" fmla="*/ 21953 w 21953"/>
                  <a:gd name="T12" fmla="*/ 22377 h 223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53" h="22377" fill="none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</a:path>
                  <a:path w="21953" h="22377" stroke="0" extrusionOk="0">
                    <a:moveTo>
                      <a:pt x="21939" y="-1"/>
                    </a:moveTo>
                    <a:cubicBezTo>
                      <a:pt x="21948" y="258"/>
                      <a:pt x="21953" y="517"/>
                      <a:pt x="21953" y="777"/>
                    </a:cubicBezTo>
                    <a:cubicBezTo>
                      <a:pt x="21953" y="12706"/>
                      <a:pt x="12282" y="22377"/>
                      <a:pt x="353" y="22377"/>
                    </a:cubicBezTo>
                    <a:cubicBezTo>
                      <a:pt x="235" y="22376"/>
                      <a:pt x="117" y="22376"/>
                      <a:pt x="-1" y="22374"/>
                    </a:cubicBezTo>
                    <a:lnTo>
                      <a:pt x="353" y="777"/>
                    </a:lnTo>
                    <a:lnTo>
                      <a:pt x="2193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6" name="Arc 155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7" name="Arc 156"/>
              <p:cNvSpPr>
                <a:spLocks/>
              </p:cNvSpPr>
              <p:nvPr/>
            </p:nvSpPr>
            <p:spPr bwMode="auto">
              <a:xfrm>
                <a:off x="3353" y="2195"/>
                <a:ext cx="123" cy="35"/>
              </a:xfrm>
              <a:custGeom>
                <a:avLst/>
                <a:gdLst>
                  <a:gd name="T0" fmla="*/ 0 w 21600"/>
                  <a:gd name="T1" fmla="*/ 0 h 23609"/>
                  <a:gd name="T2" fmla="*/ 0 w 21600"/>
                  <a:gd name="T3" fmla="*/ 0 h 23609"/>
                  <a:gd name="T4" fmla="*/ 0 w 21600"/>
                  <a:gd name="T5" fmla="*/ 0 h 236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09"/>
                  <a:gd name="T11" fmla="*/ 21600 w 21600"/>
                  <a:gd name="T12" fmla="*/ 23609 h 236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09" fill="none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</a:path>
                  <a:path w="21600" h="23609" stroke="0" extrusionOk="0">
                    <a:moveTo>
                      <a:pt x="21055" y="23609"/>
                    </a:moveTo>
                    <a:cubicBezTo>
                      <a:pt x="9342" y="23314"/>
                      <a:pt x="0" y="13733"/>
                      <a:pt x="0" y="2016"/>
                    </a:cubicBezTo>
                    <a:cubicBezTo>
                      <a:pt x="0" y="1342"/>
                      <a:pt x="31" y="670"/>
                      <a:pt x="94" y="0"/>
                    </a:cubicBezTo>
                    <a:lnTo>
                      <a:pt x="21600" y="2016"/>
                    </a:lnTo>
                    <a:lnTo>
                      <a:pt x="21055" y="236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70" name="Line 158"/>
            <p:cNvSpPr>
              <a:spLocks noChangeShapeType="1"/>
            </p:cNvSpPr>
            <p:nvPr/>
          </p:nvSpPr>
          <p:spPr bwMode="auto">
            <a:xfrm>
              <a:off x="7851775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1" name="Line 159"/>
            <p:cNvSpPr>
              <a:spLocks noChangeShapeType="1"/>
            </p:cNvSpPr>
            <p:nvPr/>
          </p:nvSpPr>
          <p:spPr bwMode="auto">
            <a:xfrm>
              <a:off x="8240712" y="4892675"/>
              <a:ext cx="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2" name="Line 160"/>
            <p:cNvSpPr>
              <a:spLocks noChangeShapeType="1"/>
            </p:cNvSpPr>
            <p:nvPr/>
          </p:nvSpPr>
          <p:spPr bwMode="auto">
            <a:xfrm>
              <a:off x="5872162" y="4791075"/>
              <a:ext cx="2179638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3" name="Line 161"/>
            <p:cNvSpPr>
              <a:spLocks noChangeShapeType="1"/>
            </p:cNvSpPr>
            <p:nvPr/>
          </p:nvSpPr>
          <p:spPr bwMode="auto">
            <a:xfrm>
              <a:off x="5884862" y="4676775"/>
              <a:ext cx="0" cy="21590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4" name="Line 162"/>
            <p:cNvSpPr>
              <a:spLocks noChangeShapeType="1"/>
            </p:cNvSpPr>
            <p:nvPr/>
          </p:nvSpPr>
          <p:spPr bwMode="auto">
            <a:xfrm>
              <a:off x="64150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5" name="Line 163"/>
            <p:cNvSpPr>
              <a:spLocks noChangeShapeType="1"/>
            </p:cNvSpPr>
            <p:nvPr/>
          </p:nvSpPr>
          <p:spPr bwMode="auto">
            <a:xfrm>
              <a:off x="6956425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6" name="Line 164"/>
            <p:cNvSpPr>
              <a:spLocks noChangeShapeType="1"/>
            </p:cNvSpPr>
            <p:nvPr/>
          </p:nvSpPr>
          <p:spPr bwMode="auto">
            <a:xfrm>
              <a:off x="7510462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477" name="Line 165"/>
            <p:cNvSpPr>
              <a:spLocks noChangeShapeType="1"/>
            </p:cNvSpPr>
            <p:nvPr/>
          </p:nvSpPr>
          <p:spPr bwMode="auto">
            <a:xfrm>
              <a:off x="8040687" y="4691062"/>
              <a:ext cx="0" cy="20161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478" name="Group 171"/>
            <p:cNvGrpSpPr>
              <a:grpSpLocks/>
            </p:cNvGrpSpPr>
            <p:nvPr/>
          </p:nvGrpSpPr>
          <p:grpSpPr bwMode="auto">
            <a:xfrm>
              <a:off x="5726112" y="5622925"/>
              <a:ext cx="2460625" cy="217487"/>
              <a:chOff x="2012" y="2515"/>
              <a:chExt cx="1550" cy="137"/>
            </a:xfrm>
          </p:grpSpPr>
          <p:sp>
            <p:nvSpPr>
              <p:cNvPr id="539" name="Rectangle 166"/>
              <p:cNvSpPr>
                <a:spLocks noChangeArrowheads="1"/>
              </p:cNvSpPr>
              <p:nvPr/>
            </p:nvSpPr>
            <p:spPr bwMode="auto">
              <a:xfrm>
                <a:off x="2012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0" name="Rectangle 167"/>
              <p:cNvSpPr>
                <a:spLocks noChangeArrowheads="1"/>
              </p:cNvSpPr>
              <p:nvPr/>
            </p:nvSpPr>
            <p:spPr bwMode="auto">
              <a:xfrm>
                <a:off x="2331" y="2515"/>
                <a:ext cx="281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1" name="Rectangle 168"/>
              <p:cNvSpPr>
                <a:spLocks noChangeArrowheads="1"/>
              </p:cNvSpPr>
              <p:nvPr/>
            </p:nvSpPr>
            <p:spPr bwMode="auto">
              <a:xfrm>
                <a:off x="2657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2" name="Rectangle 169"/>
              <p:cNvSpPr>
                <a:spLocks noChangeArrowheads="1"/>
              </p:cNvSpPr>
              <p:nvPr/>
            </p:nvSpPr>
            <p:spPr bwMode="auto">
              <a:xfrm>
                <a:off x="2976" y="2515"/>
                <a:ext cx="282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43" name="Rectangle 170"/>
              <p:cNvSpPr>
                <a:spLocks noChangeArrowheads="1"/>
              </p:cNvSpPr>
              <p:nvPr/>
            </p:nvSpPr>
            <p:spPr bwMode="auto">
              <a:xfrm>
                <a:off x="3296" y="2515"/>
                <a:ext cx="266" cy="137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79" name="Rectangle 172"/>
            <p:cNvSpPr>
              <a:spLocks noChangeArrowheads="1"/>
            </p:cNvSpPr>
            <p:nvPr/>
          </p:nvSpPr>
          <p:spPr bwMode="auto">
            <a:xfrm>
              <a:off x="5630862" y="5568950"/>
              <a:ext cx="62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480" name="Rectangle 173"/>
            <p:cNvSpPr>
              <a:spLocks noChangeArrowheads="1"/>
            </p:cNvSpPr>
            <p:nvPr/>
          </p:nvSpPr>
          <p:spPr bwMode="auto">
            <a:xfrm>
              <a:off x="6130925" y="5557837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481" name="Rectangle 174"/>
            <p:cNvSpPr>
              <a:spLocks noChangeArrowheads="1"/>
            </p:cNvSpPr>
            <p:nvPr/>
          </p:nvSpPr>
          <p:spPr bwMode="auto">
            <a:xfrm>
              <a:off x="6662737" y="5557837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482" name="Rectangle 175"/>
            <p:cNvSpPr>
              <a:spLocks noChangeArrowheads="1"/>
            </p:cNvSpPr>
            <p:nvPr/>
          </p:nvSpPr>
          <p:spPr bwMode="auto">
            <a:xfrm>
              <a:off x="7154862" y="5557837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483" name="Rectangle 176"/>
            <p:cNvSpPr>
              <a:spLocks noChangeArrowheads="1"/>
            </p:cNvSpPr>
            <p:nvPr/>
          </p:nvSpPr>
          <p:spPr bwMode="auto">
            <a:xfrm>
              <a:off x="7662862" y="5556250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484" name="Group 179"/>
            <p:cNvGrpSpPr>
              <a:grpSpLocks/>
            </p:cNvGrpSpPr>
            <p:nvPr/>
          </p:nvGrpSpPr>
          <p:grpSpPr bwMode="auto">
            <a:xfrm>
              <a:off x="5954712" y="5167312"/>
              <a:ext cx="438150" cy="401638"/>
              <a:chOff x="2156" y="2228"/>
              <a:chExt cx="276" cy="253"/>
            </a:xfrm>
          </p:grpSpPr>
          <p:sp>
            <p:nvSpPr>
              <p:cNvPr id="537" name="Freeform 177"/>
              <p:cNvSpPr>
                <a:spLocks/>
              </p:cNvSpPr>
              <p:nvPr/>
            </p:nvSpPr>
            <p:spPr bwMode="auto">
              <a:xfrm>
                <a:off x="2312" y="2228"/>
                <a:ext cx="120" cy="120"/>
              </a:xfrm>
              <a:custGeom>
                <a:avLst/>
                <a:gdLst>
                  <a:gd name="T0" fmla="*/ 119 w 120"/>
                  <a:gd name="T1" fmla="*/ 0 h 120"/>
                  <a:gd name="T2" fmla="*/ 37 w 120"/>
                  <a:gd name="T3" fmla="*/ 119 h 120"/>
                  <a:gd name="T4" fmla="*/ 15 w 120"/>
                  <a:gd name="T5" fmla="*/ 91 h 120"/>
                  <a:gd name="T6" fmla="*/ 0 w 120"/>
                  <a:gd name="T7" fmla="*/ 55 h 120"/>
                  <a:gd name="T8" fmla="*/ 119 w 12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119" y="0"/>
                    </a:moveTo>
                    <a:lnTo>
                      <a:pt x="37" y="119"/>
                    </a:lnTo>
                    <a:lnTo>
                      <a:pt x="15" y="91"/>
                    </a:lnTo>
                    <a:lnTo>
                      <a:pt x="0" y="55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8" name="Line 178"/>
              <p:cNvSpPr>
                <a:spLocks noChangeShapeType="1"/>
              </p:cNvSpPr>
              <p:nvPr/>
            </p:nvSpPr>
            <p:spPr bwMode="auto">
              <a:xfrm flipV="1">
                <a:off x="2156" y="2312"/>
                <a:ext cx="178" cy="16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5" name="Group 182"/>
            <p:cNvGrpSpPr>
              <a:grpSpLocks/>
            </p:cNvGrpSpPr>
            <p:nvPr/>
          </p:nvGrpSpPr>
          <p:grpSpPr bwMode="auto">
            <a:xfrm>
              <a:off x="6059487" y="5153025"/>
              <a:ext cx="1393825" cy="409575"/>
              <a:chOff x="2222" y="2219"/>
              <a:chExt cx="878" cy="258"/>
            </a:xfrm>
          </p:grpSpPr>
          <p:sp>
            <p:nvSpPr>
              <p:cNvPr id="535" name="Freeform 180"/>
              <p:cNvSpPr>
                <a:spLocks/>
              </p:cNvSpPr>
              <p:nvPr/>
            </p:nvSpPr>
            <p:spPr bwMode="auto">
              <a:xfrm>
                <a:off x="2965" y="2219"/>
                <a:ext cx="135" cy="83"/>
              </a:xfrm>
              <a:custGeom>
                <a:avLst/>
                <a:gdLst>
                  <a:gd name="T0" fmla="*/ 134 w 135"/>
                  <a:gd name="T1" fmla="*/ 9 h 83"/>
                  <a:gd name="T2" fmla="*/ 15 w 135"/>
                  <a:gd name="T3" fmla="*/ 82 h 83"/>
                  <a:gd name="T4" fmla="*/ 7 w 135"/>
                  <a:gd name="T5" fmla="*/ 46 h 83"/>
                  <a:gd name="T6" fmla="*/ 0 w 135"/>
                  <a:gd name="T7" fmla="*/ 0 h 83"/>
                  <a:gd name="T8" fmla="*/ 134 w 135"/>
                  <a:gd name="T9" fmla="*/ 9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3"/>
                  <a:gd name="T17" fmla="*/ 135 w 135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3">
                    <a:moveTo>
                      <a:pt x="134" y="9"/>
                    </a:moveTo>
                    <a:lnTo>
                      <a:pt x="15" y="82"/>
                    </a:lnTo>
                    <a:lnTo>
                      <a:pt x="7" y="46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6" name="Line 181"/>
              <p:cNvSpPr>
                <a:spLocks noChangeShapeType="1"/>
              </p:cNvSpPr>
              <p:nvPr/>
            </p:nvSpPr>
            <p:spPr bwMode="auto">
              <a:xfrm flipV="1">
                <a:off x="2222" y="2263"/>
                <a:ext cx="757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6" name="Group 185"/>
            <p:cNvGrpSpPr>
              <a:grpSpLocks/>
            </p:cNvGrpSpPr>
            <p:nvPr/>
          </p:nvGrpSpPr>
          <p:grpSpPr bwMode="auto">
            <a:xfrm>
              <a:off x="5802312" y="5167312"/>
              <a:ext cx="107950" cy="403225"/>
              <a:chOff x="2060" y="2228"/>
              <a:chExt cx="68" cy="254"/>
            </a:xfrm>
          </p:grpSpPr>
          <p:sp>
            <p:nvSpPr>
              <p:cNvPr id="533" name="Freeform 183"/>
              <p:cNvSpPr>
                <a:spLocks/>
              </p:cNvSpPr>
              <p:nvPr/>
            </p:nvSpPr>
            <p:spPr bwMode="auto">
              <a:xfrm>
                <a:off x="2060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4" name="Line 184"/>
              <p:cNvSpPr>
                <a:spLocks noChangeShapeType="1"/>
              </p:cNvSpPr>
              <p:nvPr/>
            </p:nvSpPr>
            <p:spPr bwMode="auto">
              <a:xfrm flipV="1">
                <a:off x="2097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7" name="Group 188"/>
            <p:cNvGrpSpPr>
              <a:grpSpLocks/>
            </p:cNvGrpSpPr>
            <p:nvPr/>
          </p:nvGrpSpPr>
          <p:grpSpPr bwMode="auto">
            <a:xfrm>
              <a:off x="6438900" y="5167312"/>
              <a:ext cx="106362" cy="403225"/>
              <a:chOff x="2461" y="2228"/>
              <a:chExt cx="67" cy="254"/>
            </a:xfrm>
          </p:grpSpPr>
          <p:sp>
            <p:nvSpPr>
              <p:cNvPr id="531" name="Freeform 186"/>
              <p:cNvSpPr>
                <a:spLocks/>
              </p:cNvSpPr>
              <p:nvPr/>
            </p:nvSpPr>
            <p:spPr bwMode="auto">
              <a:xfrm>
                <a:off x="2461" y="2228"/>
                <a:ext cx="67" cy="156"/>
              </a:xfrm>
              <a:custGeom>
                <a:avLst/>
                <a:gdLst>
                  <a:gd name="T0" fmla="*/ 37 w 67"/>
                  <a:gd name="T1" fmla="*/ 0 h 156"/>
                  <a:gd name="T2" fmla="*/ 66 w 67"/>
                  <a:gd name="T3" fmla="*/ 155 h 156"/>
                  <a:gd name="T4" fmla="*/ 37 w 67"/>
                  <a:gd name="T5" fmla="*/ 155 h 156"/>
                  <a:gd name="T6" fmla="*/ 0 w 67"/>
                  <a:gd name="T7" fmla="*/ 155 h 156"/>
                  <a:gd name="T8" fmla="*/ 37 w 6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6"/>
                  <a:gd name="T17" fmla="*/ 67 w 6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6">
                    <a:moveTo>
                      <a:pt x="37" y="0"/>
                    </a:moveTo>
                    <a:lnTo>
                      <a:pt x="66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2" name="Line 187"/>
              <p:cNvSpPr>
                <a:spLocks noChangeShapeType="1"/>
              </p:cNvSpPr>
              <p:nvPr/>
            </p:nvSpPr>
            <p:spPr bwMode="auto">
              <a:xfrm flipV="1">
                <a:off x="2498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8" name="Group 191"/>
            <p:cNvGrpSpPr>
              <a:grpSpLocks/>
            </p:cNvGrpSpPr>
            <p:nvPr/>
          </p:nvGrpSpPr>
          <p:grpSpPr bwMode="auto">
            <a:xfrm>
              <a:off x="6967537" y="5167312"/>
              <a:ext cx="107950" cy="403225"/>
              <a:chOff x="2794" y="2228"/>
              <a:chExt cx="68" cy="254"/>
            </a:xfrm>
          </p:grpSpPr>
          <p:sp>
            <p:nvSpPr>
              <p:cNvPr id="529" name="Freeform 189"/>
              <p:cNvSpPr>
                <a:spLocks/>
              </p:cNvSpPr>
              <p:nvPr/>
            </p:nvSpPr>
            <p:spPr bwMode="auto">
              <a:xfrm>
                <a:off x="2794" y="2228"/>
                <a:ext cx="68" cy="156"/>
              </a:xfrm>
              <a:custGeom>
                <a:avLst/>
                <a:gdLst>
                  <a:gd name="T0" fmla="*/ 38 w 68"/>
                  <a:gd name="T1" fmla="*/ 0 h 156"/>
                  <a:gd name="T2" fmla="*/ 67 w 68"/>
                  <a:gd name="T3" fmla="*/ 155 h 156"/>
                  <a:gd name="T4" fmla="*/ 38 w 68"/>
                  <a:gd name="T5" fmla="*/ 155 h 156"/>
                  <a:gd name="T6" fmla="*/ 0 w 68"/>
                  <a:gd name="T7" fmla="*/ 155 h 156"/>
                  <a:gd name="T8" fmla="*/ 38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8" y="0"/>
                    </a:moveTo>
                    <a:lnTo>
                      <a:pt x="67" y="155"/>
                    </a:lnTo>
                    <a:lnTo>
                      <a:pt x="38" y="155"/>
                    </a:lnTo>
                    <a:lnTo>
                      <a:pt x="0" y="15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30" name="Line 190"/>
              <p:cNvSpPr>
                <a:spLocks noChangeShapeType="1"/>
              </p:cNvSpPr>
              <p:nvPr/>
            </p:nvSpPr>
            <p:spPr bwMode="auto">
              <a:xfrm flipV="1">
                <a:off x="2832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89" name="Group 194"/>
            <p:cNvGrpSpPr>
              <a:grpSpLocks/>
            </p:cNvGrpSpPr>
            <p:nvPr/>
          </p:nvGrpSpPr>
          <p:grpSpPr bwMode="auto">
            <a:xfrm>
              <a:off x="7497762" y="5167312"/>
              <a:ext cx="107950" cy="403225"/>
              <a:chOff x="3128" y="2228"/>
              <a:chExt cx="68" cy="254"/>
            </a:xfrm>
          </p:grpSpPr>
          <p:sp>
            <p:nvSpPr>
              <p:cNvPr id="527" name="Freeform 192"/>
              <p:cNvSpPr>
                <a:spLocks/>
              </p:cNvSpPr>
              <p:nvPr/>
            </p:nvSpPr>
            <p:spPr bwMode="auto">
              <a:xfrm>
                <a:off x="3128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8" name="Line 193"/>
              <p:cNvSpPr>
                <a:spLocks noChangeShapeType="1"/>
              </p:cNvSpPr>
              <p:nvPr/>
            </p:nvSpPr>
            <p:spPr bwMode="auto">
              <a:xfrm flipV="1">
                <a:off x="3165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0" name="Group 197"/>
            <p:cNvGrpSpPr>
              <a:grpSpLocks/>
            </p:cNvGrpSpPr>
            <p:nvPr/>
          </p:nvGrpSpPr>
          <p:grpSpPr bwMode="auto">
            <a:xfrm>
              <a:off x="8027987" y="5167312"/>
              <a:ext cx="107950" cy="403225"/>
              <a:chOff x="3462" y="2228"/>
              <a:chExt cx="68" cy="254"/>
            </a:xfrm>
          </p:grpSpPr>
          <p:sp>
            <p:nvSpPr>
              <p:cNvPr id="525" name="Freeform 195"/>
              <p:cNvSpPr>
                <a:spLocks/>
              </p:cNvSpPr>
              <p:nvPr/>
            </p:nvSpPr>
            <p:spPr bwMode="auto">
              <a:xfrm>
                <a:off x="3462" y="2228"/>
                <a:ext cx="68" cy="156"/>
              </a:xfrm>
              <a:custGeom>
                <a:avLst/>
                <a:gdLst>
                  <a:gd name="T0" fmla="*/ 37 w 68"/>
                  <a:gd name="T1" fmla="*/ 0 h 156"/>
                  <a:gd name="T2" fmla="*/ 67 w 68"/>
                  <a:gd name="T3" fmla="*/ 155 h 156"/>
                  <a:gd name="T4" fmla="*/ 37 w 68"/>
                  <a:gd name="T5" fmla="*/ 155 h 156"/>
                  <a:gd name="T6" fmla="*/ 0 w 68"/>
                  <a:gd name="T7" fmla="*/ 155 h 156"/>
                  <a:gd name="T8" fmla="*/ 37 w 68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6"/>
                  <a:gd name="T17" fmla="*/ 68 w 68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6">
                    <a:moveTo>
                      <a:pt x="37" y="0"/>
                    </a:moveTo>
                    <a:lnTo>
                      <a:pt x="67" y="155"/>
                    </a:lnTo>
                    <a:lnTo>
                      <a:pt x="37" y="155"/>
                    </a:lnTo>
                    <a:lnTo>
                      <a:pt x="0" y="15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6" name="Line 196"/>
              <p:cNvSpPr>
                <a:spLocks noChangeShapeType="1"/>
              </p:cNvSpPr>
              <p:nvPr/>
            </p:nvSpPr>
            <p:spPr bwMode="auto">
              <a:xfrm flipV="1">
                <a:off x="3499" y="2373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1" name="Group 200"/>
            <p:cNvGrpSpPr>
              <a:grpSpLocks/>
            </p:cNvGrpSpPr>
            <p:nvPr/>
          </p:nvGrpSpPr>
          <p:grpSpPr bwMode="auto">
            <a:xfrm>
              <a:off x="7662862" y="5167312"/>
              <a:ext cx="330200" cy="404813"/>
              <a:chOff x="3232" y="2228"/>
              <a:chExt cx="208" cy="255"/>
            </a:xfrm>
          </p:grpSpPr>
          <p:sp>
            <p:nvSpPr>
              <p:cNvPr id="523" name="Freeform 198"/>
              <p:cNvSpPr>
                <a:spLocks/>
              </p:cNvSpPr>
              <p:nvPr/>
            </p:nvSpPr>
            <p:spPr bwMode="auto">
              <a:xfrm>
                <a:off x="3232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2 w 105"/>
                  <a:gd name="T5" fmla="*/ 110 h 138"/>
                  <a:gd name="T6" fmla="*/ 60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2" y="110"/>
                    </a:lnTo>
                    <a:lnTo>
                      <a:pt x="60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4" name="Line 199"/>
              <p:cNvSpPr>
                <a:spLocks noChangeShapeType="1"/>
              </p:cNvSpPr>
              <p:nvPr/>
            </p:nvSpPr>
            <p:spPr bwMode="auto">
              <a:xfrm flipH="1" flipV="1">
                <a:off x="3306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2" name="Group 203"/>
            <p:cNvGrpSpPr>
              <a:grpSpLocks/>
            </p:cNvGrpSpPr>
            <p:nvPr/>
          </p:nvGrpSpPr>
          <p:grpSpPr bwMode="auto">
            <a:xfrm>
              <a:off x="7132637" y="5167312"/>
              <a:ext cx="752475" cy="396875"/>
              <a:chOff x="2898" y="2228"/>
              <a:chExt cx="474" cy="250"/>
            </a:xfrm>
          </p:grpSpPr>
          <p:sp>
            <p:nvSpPr>
              <p:cNvPr id="521" name="Freeform 201"/>
              <p:cNvSpPr>
                <a:spLocks/>
              </p:cNvSpPr>
              <p:nvPr/>
            </p:nvSpPr>
            <p:spPr bwMode="auto">
              <a:xfrm>
                <a:off x="28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2 w 127"/>
                  <a:gd name="T5" fmla="*/ 55 h 92"/>
                  <a:gd name="T6" fmla="*/ 97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2" y="55"/>
                    </a:lnTo>
                    <a:lnTo>
                      <a:pt x="97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2" name="Line 202"/>
              <p:cNvSpPr>
                <a:spLocks noChangeShapeType="1"/>
              </p:cNvSpPr>
              <p:nvPr/>
            </p:nvSpPr>
            <p:spPr bwMode="auto">
              <a:xfrm flipH="1" flipV="1">
                <a:off x="3001" y="2280"/>
                <a:ext cx="371" cy="19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3" name="Group 206"/>
            <p:cNvGrpSpPr>
              <a:grpSpLocks/>
            </p:cNvGrpSpPr>
            <p:nvPr/>
          </p:nvGrpSpPr>
          <p:grpSpPr bwMode="auto">
            <a:xfrm>
              <a:off x="6602412" y="5167312"/>
              <a:ext cx="1177925" cy="395288"/>
              <a:chOff x="2564" y="2228"/>
              <a:chExt cx="742" cy="249"/>
            </a:xfrm>
          </p:grpSpPr>
          <p:sp>
            <p:nvSpPr>
              <p:cNvPr id="519" name="Freeform 204"/>
              <p:cNvSpPr>
                <a:spLocks/>
              </p:cNvSpPr>
              <p:nvPr/>
            </p:nvSpPr>
            <p:spPr bwMode="auto">
              <a:xfrm>
                <a:off x="2564" y="222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7 w 128"/>
                  <a:gd name="T3" fmla="*/ 0 h 74"/>
                  <a:gd name="T4" fmla="*/ 119 w 128"/>
                  <a:gd name="T5" fmla="*/ 37 h 74"/>
                  <a:gd name="T6" fmla="*/ 112 w 128"/>
                  <a:gd name="T7" fmla="*/ 73 h 74"/>
                  <a:gd name="T8" fmla="*/ 0 w 128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74"/>
                  <a:gd name="T17" fmla="*/ 128 w 128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74">
                    <a:moveTo>
                      <a:pt x="0" y="0"/>
                    </a:moveTo>
                    <a:lnTo>
                      <a:pt x="127" y="0"/>
                    </a:lnTo>
                    <a:lnTo>
                      <a:pt x="119" y="37"/>
                    </a:lnTo>
                    <a:lnTo>
                      <a:pt x="112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20" name="Line 205"/>
              <p:cNvSpPr>
                <a:spLocks noChangeShapeType="1"/>
              </p:cNvSpPr>
              <p:nvPr/>
            </p:nvSpPr>
            <p:spPr bwMode="auto">
              <a:xfrm flipH="1" flipV="1">
                <a:off x="2676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4" name="Group 209"/>
            <p:cNvGrpSpPr>
              <a:grpSpLocks/>
            </p:cNvGrpSpPr>
            <p:nvPr/>
          </p:nvGrpSpPr>
          <p:grpSpPr bwMode="auto">
            <a:xfrm>
              <a:off x="7651750" y="5167312"/>
              <a:ext cx="331787" cy="404813"/>
              <a:chOff x="3225" y="2228"/>
              <a:chExt cx="209" cy="255"/>
            </a:xfrm>
          </p:grpSpPr>
          <p:sp>
            <p:nvSpPr>
              <p:cNvPr id="517" name="Freeform 207"/>
              <p:cNvSpPr>
                <a:spLocks/>
              </p:cNvSpPr>
              <p:nvPr/>
            </p:nvSpPr>
            <p:spPr bwMode="auto">
              <a:xfrm>
                <a:off x="3321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2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2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8" name="Line 208"/>
              <p:cNvSpPr>
                <a:spLocks noChangeShapeType="1"/>
              </p:cNvSpPr>
              <p:nvPr/>
            </p:nvSpPr>
            <p:spPr bwMode="auto">
              <a:xfrm flipV="1">
                <a:off x="3225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5" name="Group 212"/>
            <p:cNvGrpSpPr>
              <a:grpSpLocks/>
            </p:cNvGrpSpPr>
            <p:nvPr/>
          </p:nvGrpSpPr>
          <p:grpSpPr bwMode="auto">
            <a:xfrm>
              <a:off x="7027862" y="5167312"/>
              <a:ext cx="433388" cy="401638"/>
              <a:chOff x="2832" y="2228"/>
              <a:chExt cx="273" cy="253"/>
            </a:xfrm>
          </p:grpSpPr>
          <p:sp>
            <p:nvSpPr>
              <p:cNvPr id="515" name="Freeform 210"/>
              <p:cNvSpPr>
                <a:spLocks/>
              </p:cNvSpPr>
              <p:nvPr/>
            </p:nvSpPr>
            <p:spPr bwMode="auto">
              <a:xfrm>
                <a:off x="2832" y="2228"/>
                <a:ext cx="112" cy="120"/>
              </a:xfrm>
              <a:custGeom>
                <a:avLst/>
                <a:gdLst>
                  <a:gd name="T0" fmla="*/ 0 w 112"/>
                  <a:gd name="T1" fmla="*/ 0 h 120"/>
                  <a:gd name="T2" fmla="*/ 111 w 112"/>
                  <a:gd name="T3" fmla="*/ 55 h 120"/>
                  <a:gd name="T4" fmla="*/ 96 w 112"/>
                  <a:gd name="T5" fmla="*/ 91 h 120"/>
                  <a:gd name="T6" fmla="*/ 74 w 112"/>
                  <a:gd name="T7" fmla="*/ 119 h 120"/>
                  <a:gd name="T8" fmla="*/ 0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0" y="0"/>
                    </a:moveTo>
                    <a:lnTo>
                      <a:pt x="111" y="55"/>
                    </a:lnTo>
                    <a:lnTo>
                      <a:pt x="96" y="91"/>
                    </a:lnTo>
                    <a:lnTo>
                      <a:pt x="74" y="1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6" name="Line 211"/>
              <p:cNvSpPr>
                <a:spLocks noChangeShapeType="1"/>
              </p:cNvSpPr>
              <p:nvPr/>
            </p:nvSpPr>
            <p:spPr bwMode="auto">
              <a:xfrm flipH="1" flipV="1">
                <a:off x="2920" y="2313"/>
                <a:ext cx="185" cy="168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6" name="Group 215"/>
            <p:cNvGrpSpPr>
              <a:grpSpLocks/>
            </p:cNvGrpSpPr>
            <p:nvPr/>
          </p:nvGrpSpPr>
          <p:grpSpPr bwMode="auto">
            <a:xfrm>
              <a:off x="6073775" y="5167312"/>
              <a:ext cx="1176337" cy="395288"/>
              <a:chOff x="2231" y="2228"/>
              <a:chExt cx="741" cy="249"/>
            </a:xfrm>
          </p:grpSpPr>
          <p:sp>
            <p:nvSpPr>
              <p:cNvPr id="513" name="Freeform 213"/>
              <p:cNvSpPr>
                <a:spLocks/>
              </p:cNvSpPr>
              <p:nvPr/>
            </p:nvSpPr>
            <p:spPr bwMode="auto">
              <a:xfrm>
                <a:off x="2231" y="2228"/>
                <a:ext cx="127" cy="74"/>
              </a:xfrm>
              <a:custGeom>
                <a:avLst/>
                <a:gdLst>
                  <a:gd name="T0" fmla="*/ 0 w 127"/>
                  <a:gd name="T1" fmla="*/ 0 h 74"/>
                  <a:gd name="T2" fmla="*/ 126 w 127"/>
                  <a:gd name="T3" fmla="*/ 0 h 74"/>
                  <a:gd name="T4" fmla="*/ 118 w 127"/>
                  <a:gd name="T5" fmla="*/ 37 h 74"/>
                  <a:gd name="T6" fmla="*/ 111 w 127"/>
                  <a:gd name="T7" fmla="*/ 73 h 74"/>
                  <a:gd name="T8" fmla="*/ 0 w 127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4"/>
                  <a:gd name="T17" fmla="*/ 127 w 127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4">
                    <a:moveTo>
                      <a:pt x="0" y="0"/>
                    </a:moveTo>
                    <a:lnTo>
                      <a:pt x="126" y="0"/>
                    </a:lnTo>
                    <a:lnTo>
                      <a:pt x="118" y="37"/>
                    </a:lnTo>
                    <a:lnTo>
                      <a:pt x="111" y="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4" name="Line 214"/>
              <p:cNvSpPr>
                <a:spLocks noChangeShapeType="1"/>
              </p:cNvSpPr>
              <p:nvPr/>
            </p:nvSpPr>
            <p:spPr bwMode="auto">
              <a:xfrm flipH="1" flipV="1">
                <a:off x="2342" y="2263"/>
                <a:ext cx="630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7" name="Group 218"/>
            <p:cNvGrpSpPr>
              <a:grpSpLocks/>
            </p:cNvGrpSpPr>
            <p:nvPr/>
          </p:nvGrpSpPr>
          <p:grpSpPr bwMode="auto">
            <a:xfrm>
              <a:off x="6696075" y="5167312"/>
              <a:ext cx="1181100" cy="395288"/>
              <a:chOff x="2623" y="2228"/>
              <a:chExt cx="744" cy="249"/>
            </a:xfrm>
          </p:grpSpPr>
          <p:sp>
            <p:nvSpPr>
              <p:cNvPr id="511" name="Freeform 216"/>
              <p:cNvSpPr>
                <a:spLocks/>
              </p:cNvSpPr>
              <p:nvPr/>
            </p:nvSpPr>
            <p:spPr bwMode="auto">
              <a:xfrm>
                <a:off x="3232" y="2228"/>
                <a:ext cx="135" cy="74"/>
              </a:xfrm>
              <a:custGeom>
                <a:avLst/>
                <a:gdLst>
                  <a:gd name="T0" fmla="*/ 134 w 135"/>
                  <a:gd name="T1" fmla="*/ 0 h 74"/>
                  <a:gd name="T2" fmla="*/ 15 w 135"/>
                  <a:gd name="T3" fmla="*/ 73 h 74"/>
                  <a:gd name="T4" fmla="*/ 8 w 135"/>
                  <a:gd name="T5" fmla="*/ 37 h 74"/>
                  <a:gd name="T6" fmla="*/ 0 w 135"/>
                  <a:gd name="T7" fmla="*/ 0 h 74"/>
                  <a:gd name="T8" fmla="*/ 134 w 135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4"/>
                  <a:gd name="T17" fmla="*/ 135 w 135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4">
                    <a:moveTo>
                      <a:pt x="134" y="0"/>
                    </a:moveTo>
                    <a:lnTo>
                      <a:pt x="15" y="73"/>
                    </a:lnTo>
                    <a:lnTo>
                      <a:pt x="8" y="37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2" name="Line 217"/>
              <p:cNvSpPr>
                <a:spLocks noChangeShapeType="1"/>
              </p:cNvSpPr>
              <p:nvPr/>
            </p:nvSpPr>
            <p:spPr bwMode="auto">
              <a:xfrm flipV="1">
                <a:off x="2623" y="2263"/>
                <a:ext cx="623" cy="21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8" name="Group 221"/>
            <p:cNvGrpSpPr>
              <a:grpSpLocks/>
            </p:cNvGrpSpPr>
            <p:nvPr/>
          </p:nvGrpSpPr>
          <p:grpSpPr bwMode="auto">
            <a:xfrm>
              <a:off x="6497637" y="5167312"/>
              <a:ext cx="857250" cy="395288"/>
              <a:chOff x="2498" y="2228"/>
              <a:chExt cx="540" cy="249"/>
            </a:xfrm>
          </p:grpSpPr>
          <p:sp>
            <p:nvSpPr>
              <p:cNvPr id="509" name="Freeform 219"/>
              <p:cNvSpPr>
                <a:spLocks/>
              </p:cNvSpPr>
              <p:nvPr/>
            </p:nvSpPr>
            <p:spPr bwMode="auto">
              <a:xfrm>
                <a:off x="2498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18 h 92"/>
                  <a:gd name="T4" fmla="*/ 111 w 127"/>
                  <a:gd name="T5" fmla="*/ 55 h 92"/>
                  <a:gd name="T6" fmla="*/ 104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18"/>
                    </a:lnTo>
                    <a:lnTo>
                      <a:pt x="111" y="55"/>
                    </a:lnTo>
                    <a:lnTo>
                      <a:pt x="104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10" name="Line 220"/>
              <p:cNvSpPr>
                <a:spLocks noChangeShapeType="1"/>
              </p:cNvSpPr>
              <p:nvPr/>
            </p:nvSpPr>
            <p:spPr bwMode="auto">
              <a:xfrm flipH="1" flipV="1">
                <a:off x="2601" y="2280"/>
                <a:ext cx="437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9" name="Group 224"/>
            <p:cNvGrpSpPr>
              <a:grpSpLocks/>
            </p:cNvGrpSpPr>
            <p:nvPr/>
          </p:nvGrpSpPr>
          <p:grpSpPr bwMode="auto">
            <a:xfrm>
              <a:off x="6073775" y="5167312"/>
              <a:ext cx="750887" cy="395288"/>
              <a:chOff x="2231" y="2228"/>
              <a:chExt cx="473" cy="249"/>
            </a:xfrm>
          </p:grpSpPr>
          <p:sp>
            <p:nvSpPr>
              <p:cNvPr id="507" name="Freeform 222"/>
              <p:cNvSpPr>
                <a:spLocks/>
              </p:cNvSpPr>
              <p:nvPr/>
            </p:nvSpPr>
            <p:spPr bwMode="auto">
              <a:xfrm>
                <a:off x="2231" y="2228"/>
                <a:ext cx="127" cy="92"/>
              </a:xfrm>
              <a:custGeom>
                <a:avLst/>
                <a:gdLst>
                  <a:gd name="T0" fmla="*/ 0 w 127"/>
                  <a:gd name="T1" fmla="*/ 0 h 92"/>
                  <a:gd name="T2" fmla="*/ 126 w 127"/>
                  <a:gd name="T3" fmla="*/ 28 h 92"/>
                  <a:gd name="T4" fmla="*/ 111 w 127"/>
                  <a:gd name="T5" fmla="*/ 55 h 92"/>
                  <a:gd name="T6" fmla="*/ 96 w 127"/>
                  <a:gd name="T7" fmla="*/ 91 h 92"/>
                  <a:gd name="T8" fmla="*/ 0 w 127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2"/>
                  <a:gd name="T17" fmla="*/ 127 w 127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2">
                    <a:moveTo>
                      <a:pt x="0" y="0"/>
                    </a:moveTo>
                    <a:lnTo>
                      <a:pt x="126" y="28"/>
                    </a:lnTo>
                    <a:lnTo>
                      <a:pt x="111" y="55"/>
                    </a:lnTo>
                    <a:lnTo>
                      <a:pt x="96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08" name="Line 223"/>
              <p:cNvSpPr>
                <a:spLocks noChangeShapeType="1"/>
              </p:cNvSpPr>
              <p:nvPr/>
            </p:nvSpPr>
            <p:spPr bwMode="auto">
              <a:xfrm flipH="1" flipV="1">
                <a:off x="2333" y="2278"/>
                <a:ext cx="371" cy="19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0" name="Group 227"/>
            <p:cNvGrpSpPr>
              <a:grpSpLocks/>
            </p:cNvGrpSpPr>
            <p:nvPr/>
          </p:nvGrpSpPr>
          <p:grpSpPr bwMode="auto">
            <a:xfrm>
              <a:off x="5967412" y="5167312"/>
              <a:ext cx="330200" cy="404813"/>
              <a:chOff x="2164" y="2228"/>
              <a:chExt cx="208" cy="255"/>
            </a:xfrm>
          </p:grpSpPr>
          <p:sp>
            <p:nvSpPr>
              <p:cNvPr id="505" name="Freeform 504"/>
              <p:cNvSpPr>
                <a:spLocks/>
              </p:cNvSpPr>
              <p:nvPr/>
            </p:nvSpPr>
            <p:spPr bwMode="auto">
              <a:xfrm>
                <a:off x="2164" y="2228"/>
                <a:ext cx="105" cy="138"/>
              </a:xfrm>
              <a:custGeom>
                <a:avLst/>
                <a:gdLst>
                  <a:gd name="T0" fmla="*/ 0 w 105"/>
                  <a:gd name="T1" fmla="*/ 0 h 138"/>
                  <a:gd name="T2" fmla="*/ 104 w 105"/>
                  <a:gd name="T3" fmla="*/ 82 h 138"/>
                  <a:gd name="T4" fmla="*/ 81 w 105"/>
                  <a:gd name="T5" fmla="*/ 110 h 138"/>
                  <a:gd name="T6" fmla="*/ 59 w 105"/>
                  <a:gd name="T7" fmla="*/ 137 h 138"/>
                  <a:gd name="T8" fmla="*/ 0 w 105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8"/>
                  <a:gd name="T17" fmla="*/ 105 w 105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8">
                    <a:moveTo>
                      <a:pt x="0" y="0"/>
                    </a:moveTo>
                    <a:lnTo>
                      <a:pt x="104" y="82"/>
                    </a:lnTo>
                    <a:lnTo>
                      <a:pt x="81" y="110"/>
                    </a:lnTo>
                    <a:lnTo>
                      <a:pt x="59" y="1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06" name="Line 226"/>
              <p:cNvSpPr>
                <a:spLocks noChangeShapeType="1"/>
              </p:cNvSpPr>
              <p:nvPr/>
            </p:nvSpPr>
            <p:spPr bwMode="auto">
              <a:xfrm flipH="1" flipV="1">
                <a:off x="2238" y="2329"/>
                <a:ext cx="134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01" name="Group 230"/>
            <p:cNvGrpSpPr>
              <a:grpSpLocks/>
            </p:cNvGrpSpPr>
            <p:nvPr/>
          </p:nvGrpSpPr>
          <p:grpSpPr bwMode="auto">
            <a:xfrm>
              <a:off x="6591300" y="5167312"/>
              <a:ext cx="331787" cy="404813"/>
              <a:chOff x="2557" y="2228"/>
              <a:chExt cx="209" cy="255"/>
            </a:xfrm>
          </p:grpSpPr>
          <p:sp>
            <p:nvSpPr>
              <p:cNvPr id="503" name="Freeform 228"/>
              <p:cNvSpPr>
                <a:spLocks/>
              </p:cNvSpPr>
              <p:nvPr/>
            </p:nvSpPr>
            <p:spPr bwMode="auto">
              <a:xfrm>
                <a:off x="2653" y="2228"/>
                <a:ext cx="113" cy="138"/>
              </a:xfrm>
              <a:custGeom>
                <a:avLst/>
                <a:gdLst>
                  <a:gd name="T0" fmla="*/ 112 w 113"/>
                  <a:gd name="T1" fmla="*/ 0 h 138"/>
                  <a:gd name="T2" fmla="*/ 45 w 113"/>
                  <a:gd name="T3" fmla="*/ 137 h 138"/>
                  <a:gd name="T4" fmla="*/ 23 w 113"/>
                  <a:gd name="T5" fmla="*/ 110 h 138"/>
                  <a:gd name="T6" fmla="*/ 0 w 113"/>
                  <a:gd name="T7" fmla="*/ 82 h 138"/>
                  <a:gd name="T8" fmla="*/ 112 w 113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8"/>
                  <a:gd name="T17" fmla="*/ 113 w 113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8">
                    <a:moveTo>
                      <a:pt x="112" y="0"/>
                    </a:moveTo>
                    <a:lnTo>
                      <a:pt x="45" y="137"/>
                    </a:lnTo>
                    <a:lnTo>
                      <a:pt x="23" y="110"/>
                    </a:lnTo>
                    <a:lnTo>
                      <a:pt x="0" y="82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04" name="Line 229"/>
              <p:cNvSpPr>
                <a:spLocks noChangeShapeType="1"/>
              </p:cNvSpPr>
              <p:nvPr/>
            </p:nvSpPr>
            <p:spPr bwMode="auto">
              <a:xfrm flipV="1">
                <a:off x="2557" y="2329"/>
                <a:ext cx="126" cy="154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02" name="Rectangle 369"/>
            <p:cNvSpPr>
              <a:spLocks noChangeArrowheads="1"/>
            </p:cNvSpPr>
            <p:nvPr/>
          </p:nvSpPr>
          <p:spPr bwMode="auto">
            <a:xfrm>
              <a:off x="5953750" y="6014200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dirty="0" smtClean="0">
                  <a:latin typeface="Helvetica Neue" charset="0"/>
                  <a:ea typeface="Helvetica Neue" charset="0"/>
                  <a:cs typeface="Helvetica Neue" charset="0"/>
                </a:rPr>
                <a:t>Hash Partitioned</a:t>
              </a:r>
              <a:endParaRPr lang="en-US" altLang="x-none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2721754" y="3560344"/>
            <a:ext cx="97646" cy="609600"/>
            <a:chOff x="2721754" y="3560344"/>
            <a:chExt cx="97646" cy="609600"/>
          </a:xfrm>
        </p:grpSpPr>
        <p:cxnSp>
          <p:nvCxnSpPr>
            <p:cNvPr id="565" name="Straight Arrow Connector 564"/>
            <p:cNvCxnSpPr/>
            <p:nvPr/>
          </p:nvCxnSpPr>
          <p:spPr bwMode="auto">
            <a:xfrm flipH="1">
              <a:off x="2764420" y="3657990"/>
              <a:ext cx="6157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6" name="Oval 565"/>
            <p:cNvSpPr/>
            <p:nvPr/>
          </p:nvSpPr>
          <p:spPr bwMode="auto">
            <a:xfrm>
              <a:off x="272175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Insert to unique key?</a:t>
            </a:r>
            <a:endParaRPr lang="en-US" altLang="x-none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Data </a:t>
            </a:r>
            <a:r>
              <a:rPr lang="en-US" altLang="x-none" dirty="0"/>
              <a:t>partitioned on function of key? </a:t>
            </a:r>
          </a:p>
          <a:p>
            <a:pPr lvl="1"/>
            <a:r>
              <a:rPr lang="en-US" altLang="x-none" dirty="0" smtClean="0"/>
              <a:t>Route to relevant node</a:t>
            </a:r>
          </a:p>
          <a:p>
            <a:pPr lvl="2"/>
            <a:r>
              <a:rPr lang="en-US" altLang="x-none" dirty="0" smtClean="0"/>
              <a:t>And reject if already exists</a:t>
            </a:r>
            <a:endParaRPr lang="en-US" altLang="x-none" dirty="0" smtClean="0"/>
          </a:p>
          <a:p>
            <a:endParaRPr lang="en-US" altLang="x-none" dirty="0"/>
          </a:p>
          <a:p>
            <a:r>
              <a:rPr lang="en-US" altLang="x-none" dirty="0" smtClean="0"/>
              <a:t>Otherwise</a:t>
            </a:r>
          </a:p>
          <a:p>
            <a:pPr lvl="1"/>
            <a:r>
              <a:rPr lang="en-US" altLang="x-none" dirty="0" smtClean="0"/>
              <a:t>Broadcast lookup</a:t>
            </a:r>
          </a:p>
          <a:p>
            <a:pPr lvl="1"/>
            <a:r>
              <a:rPr lang="en-US" altLang="x-none" dirty="0" smtClean="0"/>
              <a:t>Collect responses</a:t>
            </a:r>
          </a:p>
          <a:p>
            <a:pPr lvl="1"/>
            <a:r>
              <a:rPr lang="en-US" altLang="x-none" dirty="0" smtClean="0"/>
              <a:t>If not exists, insert </a:t>
            </a:r>
            <a:br>
              <a:rPr lang="en-US" altLang="x-none" dirty="0" smtClean="0"/>
            </a:br>
            <a:r>
              <a:rPr lang="en-US" altLang="x-none" dirty="0" smtClean="0"/>
              <a:t>anywhere</a:t>
            </a:r>
          </a:p>
          <a:p>
            <a:pPr lvl="2"/>
            <a:r>
              <a:rPr lang="en-US" altLang="x-none" dirty="0" smtClean="0"/>
              <a:t>Else reject</a:t>
            </a:r>
            <a:endParaRPr lang="en-US" altLang="x-none" dirty="0"/>
          </a:p>
        </p:txBody>
      </p:sp>
      <p:grpSp>
        <p:nvGrpSpPr>
          <p:cNvPr id="286" name="Group 285"/>
          <p:cNvGrpSpPr/>
          <p:nvPr/>
        </p:nvGrpSpPr>
        <p:grpSpPr>
          <a:xfrm>
            <a:off x="5418768" y="4061155"/>
            <a:ext cx="2635250" cy="2287675"/>
            <a:chOff x="1439651" y="4081462"/>
            <a:chExt cx="2635250" cy="2287675"/>
          </a:xfrm>
        </p:grpSpPr>
        <p:sp>
          <p:nvSpPr>
            <p:cNvPr id="287" name="Rectangle 231" descr="50%"/>
            <p:cNvSpPr>
              <a:spLocks noChangeArrowheads="1"/>
            </p:cNvSpPr>
            <p:nvPr/>
          </p:nvSpPr>
          <p:spPr bwMode="auto">
            <a:xfrm>
              <a:off x="1474576" y="5534025"/>
              <a:ext cx="2600325" cy="344487"/>
            </a:xfrm>
            <a:prstGeom prst="rect">
              <a:avLst/>
            </a:prstGeom>
            <a:pattFill prst="pct50">
              <a:fgClr>
                <a:srgbClr val="FCF305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8" name="Rectangle 232"/>
            <p:cNvSpPr>
              <a:spLocks noChangeArrowheads="1"/>
            </p:cNvSpPr>
            <p:nvPr/>
          </p:nvSpPr>
          <p:spPr bwMode="auto">
            <a:xfrm>
              <a:off x="1509501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9" name="Rectangle 233"/>
            <p:cNvSpPr>
              <a:spLocks noChangeArrowheads="1"/>
            </p:cNvSpPr>
            <p:nvPr/>
          </p:nvSpPr>
          <p:spPr bwMode="auto">
            <a:xfrm>
              <a:off x="1580938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0" name="Rectangle 234"/>
            <p:cNvSpPr>
              <a:spLocks noChangeArrowheads="1"/>
            </p:cNvSpPr>
            <p:nvPr/>
          </p:nvSpPr>
          <p:spPr bwMode="auto">
            <a:xfrm>
              <a:off x="1520613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1" name="Freeform 235"/>
            <p:cNvSpPr>
              <a:spLocks/>
            </p:cNvSpPr>
            <p:nvPr/>
          </p:nvSpPr>
          <p:spPr bwMode="auto">
            <a:xfrm>
              <a:off x="1503151" y="4081462"/>
              <a:ext cx="377825" cy="588963"/>
            </a:xfrm>
            <a:custGeom>
              <a:avLst/>
              <a:gdLst>
                <a:gd name="T0" fmla="*/ 0 w 238"/>
                <a:gd name="T1" fmla="*/ 2147483647 h 371"/>
                <a:gd name="T2" fmla="*/ 2147483647 w 238"/>
                <a:gd name="T3" fmla="*/ 0 h 371"/>
                <a:gd name="T4" fmla="*/ 2147483647 w 238"/>
                <a:gd name="T5" fmla="*/ 0 h 371"/>
                <a:gd name="T6" fmla="*/ 2147483647 w 238"/>
                <a:gd name="T7" fmla="*/ 2147483647 h 371"/>
                <a:gd name="T8" fmla="*/ 2147483647 w 238"/>
                <a:gd name="T9" fmla="*/ 2147483647 h 371"/>
                <a:gd name="T10" fmla="*/ 2147483647 w 238"/>
                <a:gd name="T11" fmla="*/ 2147483647 h 371"/>
                <a:gd name="T12" fmla="*/ 2147483647 w 238"/>
                <a:gd name="T13" fmla="*/ 2147483647 h 371"/>
                <a:gd name="T14" fmla="*/ 2147483647 w 238"/>
                <a:gd name="T15" fmla="*/ 2147483647 h 371"/>
                <a:gd name="T16" fmla="*/ 0 w 238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371"/>
                <a:gd name="T29" fmla="*/ 238 w 238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371">
                  <a:moveTo>
                    <a:pt x="0" y="45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2" name="Line 236"/>
            <p:cNvSpPr>
              <a:spLocks noChangeShapeType="1"/>
            </p:cNvSpPr>
            <p:nvPr/>
          </p:nvSpPr>
          <p:spPr bwMode="auto">
            <a:xfrm flipH="1">
              <a:off x="1857163" y="4081462"/>
              <a:ext cx="4603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3" name="Oval 237"/>
            <p:cNvSpPr>
              <a:spLocks noChangeArrowheads="1"/>
            </p:cNvSpPr>
            <p:nvPr/>
          </p:nvSpPr>
          <p:spPr bwMode="auto">
            <a:xfrm>
              <a:off x="1509501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94" name="Group 242"/>
            <p:cNvGrpSpPr>
              <a:grpSpLocks/>
            </p:cNvGrpSpPr>
            <p:nvPr/>
          </p:nvGrpSpPr>
          <p:grpSpPr bwMode="auto">
            <a:xfrm>
              <a:off x="1506326" y="5083175"/>
              <a:ext cx="385762" cy="60325"/>
              <a:chOff x="4011" y="2185"/>
              <a:chExt cx="243" cy="38"/>
            </a:xfrm>
          </p:grpSpPr>
          <p:sp>
            <p:nvSpPr>
              <p:cNvPr id="421" name="Arc 238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2" name="Arc 239"/>
              <p:cNvSpPr>
                <a:spLocks/>
              </p:cNvSpPr>
              <p:nvPr/>
            </p:nvSpPr>
            <p:spPr bwMode="auto">
              <a:xfrm>
                <a:off x="4128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3" name="Arc 240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4" name="Arc 241"/>
              <p:cNvSpPr>
                <a:spLocks/>
              </p:cNvSpPr>
              <p:nvPr/>
            </p:nvSpPr>
            <p:spPr bwMode="auto">
              <a:xfrm>
                <a:off x="4011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95" name="Line 243"/>
            <p:cNvSpPr>
              <a:spLocks noChangeShapeType="1"/>
            </p:cNvSpPr>
            <p:nvPr/>
          </p:nvSpPr>
          <p:spPr bwMode="auto">
            <a:xfrm>
              <a:off x="15031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6" name="Line 244"/>
            <p:cNvSpPr>
              <a:spLocks noChangeShapeType="1"/>
            </p:cNvSpPr>
            <p:nvPr/>
          </p:nvSpPr>
          <p:spPr bwMode="auto">
            <a:xfrm>
              <a:off x="18920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297" name="Rectangle 245"/>
            <p:cNvSpPr>
              <a:spLocks noChangeArrowheads="1"/>
            </p:cNvSpPr>
            <p:nvPr/>
          </p:nvSpPr>
          <p:spPr bwMode="auto">
            <a:xfrm>
              <a:off x="2039726" y="4875212"/>
              <a:ext cx="387350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8" name="Rectangle 246"/>
            <p:cNvSpPr>
              <a:spLocks noChangeArrowheads="1"/>
            </p:cNvSpPr>
            <p:nvPr/>
          </p:nvSpPr>
          <p:spPr bwMode="auto">
            <a:xfrm>
              <a:off x="2109576" y="4087812"/>
              <a:ext cx="3286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99" name="Rectangle 247"/>
            <p:cNvSpPr>
              <a:spLocks noChangeArrowheads="1"/>
            </p:cNvSpPr>
            <p:nvPr/>
          </p:nvSpPr>
          <p:spPr bwMode="auto">
            <a:xfrm>
              <a:off x="2063538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0" name="Freeform 248"/>
            <p:cNvSpPr>
              <a:spLocks/>
            </p:cNvSpPr>
            <p:nvPr/>
          </p:nvSpPr>
          <p:spPr bwMode="auto">
            <a:xfrm>
              <a:off x="20444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0" y="370"/>
                  </a:lnTo>
                  <a:lnTo>
                    <a:pt x="200" y="45"/>
                  </a:lnTo>
                  <a:lnTo>
                    <a:pt x="104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1" name="Line 249"/>
            <p:cNvSpPr>
              <a:spLocks noChangeShapeType="1"/>
            </p:cNvSpPr>
            <p:nvPr/>
          </p:nvSpPr>
          <p:spPr bwMode="auto">
            <a:xfrm flipH="1">
              <a:off x="2385801" y="4081462"/>
              <a:ext cx="58737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2" name="Oval 250"/>
            <p:cNvSpPr>
              <a:spLocks noChangeArrowheads="1"/>
            </p:cNvSpPr>
            <p:nvPr/>
          </p:nvSpPr>
          <p:spPr bwMode="auto">
            <a:xfrm>
              <a:off x="2039726" y="4846637"/>
              <a:ext cx="387350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03" name="Group 255"/>
            <p:cNvGrpSpPr>
              <a:grpSpLocks/>
            </p:cNvGrpSpPr>
            <p:nvPr/>
          </p:nvGrpSpPr>
          <p:grpSpPr bwMode="auto">
            <a:xfrm>
              <a:off x="2036551" y="5083175"/>
              <a:ext cx="384175" cy="60325"/>
              <a:chOff x="4345" y="2185"/>
              <a:chExt cx="242" cy="38"/>
            </a:xfrm>
          </p:grpSpPr>
          <p:sp>
            <p:nvSpPr>
              <p:cNvPr id="417" name="Arc 251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8" name="Arc 252"/>
              <p:cNvSpPr>
                <a:spLocks/>
              </p:cNvSpPr>
              <p:nvPr/>
            </p:nvSpPr>
            <p:spPr bwMode="auto">
              <a:xfrm>
                <a:off x="446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9" name="Arc 253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20" name="Arc 254"/>
              <p:cNvSpPr>
                <a:spLocks/>
              </p:cNvSpPr>
              <p:nvPr/>
            </p:nvSpPr>
            <p:spPr bwMode="auto">
              <a:xfrm>
                <a:off x="4345" y="2189"/>
                <a:ext cx="122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0" y="23674"/>
                    </a:moveTo>
                    <a:cubicBezTo>
                      <a:pt x="9339" y="23376"/>
                      <a:pt x="0" y="1379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0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04" name="Line 256"/>
            <p:cNvSpPr>
              <a:spLocks noChangeShapeType="1"/>
            </p:cNvSpPr>
            <p:nvPr/>
          </p:nvSpPr>
          <p:spPr bwMode="auto">
            <a:xfrm>
              <a:off x="203337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5" name="Line 257"/>
            <p:cNvSpPr>
              <a:spLocks noChangeShapeType="1"/>
            </p:cNvSpPr>
            <p:nvPr/>
          </p:nvSpPr>
          <p:spPr bwMode="auto">
            <a:xfrm>
              <a:off x="24334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06" name="Rectangle 258"/>
            <p:cNvSpPr>
              <a:spLocks noChangeArrowheads="1"/>
            </p:cNvSpPr>
            <p:nvPr/>
          </p:nvSpPr>
          <p:spPr bwMode="auto">
            <a:xfrm>
              <a:off x="2592176" y="4875212"/>
              <a:ext cx="376237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7" name="Rectangle 259"/>
            <p:cNvSpPr>
              <a:spLocks noChangeArrowheads="1"/>
            </p:cNvSpPr>
            <p:nvPr/>
          </p:nvSpPr>
          <p:spPr bwMode="auto">
            <a:xfrm>
              <a:off x="2663613" y="4087812"/>
              <a:ext cx="315913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8" name="Rectangle 260"/>
            <p:cNvSpPr>
              <a:spLocks noChangeArrowheads="1"/>
            </p:cNvSpPr>
            <p:nvPr/>
          </p:nvSpPr>
          <p:spPr bwMode="auto">
            <a:xfrm>
              <a:off x="2592176" y="4173537"/>
              <a:ext cx="328612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2585826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97" y="45"/>
                  </a:lnTo>
                  <a:lnTo>
                    <a:pt x="45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0" name="Line 262"/>
            <p:cNvSpPr>
              <a:spLocks noChangeShapeType="1"/>
            </p:cNvSpPr>
            <p:nvPr/>
          </p:nvSpPr>
          <p:spPr bwMode="auto">
            <a:xfrm flipH="1">
              <a:off x="2927138" y="4081462"/>
              <a:ext cx="47625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1" name="Oval 263"/>
            <p:cNvSpPr>
              <a:spLocks noChangeArrowheads="1"/>
            </p:cNvSpPr>
            <p:nvPr/>
          </p:nvSpPr>
          <p:spPr bwMode="auto">
            <a:xfrm>
              <a:off x="2592176" y="4846637"/>
              <a:ext cx="376237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12" name="Group 268"/>
            <p:cNvGrpSpPr>
              <a:grpSpLocks/>
            </p:cNvGrpSpPr>
            <p:nvPr/>
          </p:nvGrpSpPr>
          <p:grpSpPr bwMode="auto">
            <a:xfrm>
              <a:off x="2589001" y="5083175"/>
              <a:ext cx="376237" cy="60325"/>
              <a:chOff x="4693" y="2185"/>
              <a:chExt cx="237" cy="38"/>
            </a:xfrm>
          </p:grpSpPr>
          <p:sp>
            <p:nvSpPr>
              <p:cNvPr id="413" name="Arc 264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4" name="Arc 265"/>
              <p:cNvSpPr>
                <a:spLocks/>
              </p:cNvSpPr>
              <p:nvPr/>
            </p:nvSpPr>
            <p:spPr bwMode="auto">
              <a:xfrm>
                <a:off x="4804" y="2185"/>
                <a:ext cx="126" cy="27"/>
              </a:xfrm>
              <a:custGeom>
                <a:avLst/>
                <a:gdLst>
                  <a:gd name="T0" fmla="*/ 0 w 22147"/>
                  <a:gd name="T1" fmla="*/ 0 h 21600"/>
                  <a:gd name="T2" fmla="*/ 0 w 22147"/>
                  <a:gd name="T3" fmla="*/ 0 h 21600"/>
                  <a:gd name="T4" fmla="*/ 0 w 221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47"/>
                  <a:gd name="T10" fmla="*/ 0 h 21600"/>
                  <a:gd name="T11" fmla="*/ 22147 w 221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47" h="21600" fill="none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</a:path>
                  <a:path w="22147" h="21600" stroke="0" extrusionOk="0">
                    <a:moveTo>
                      <a:pt x="22147" y="0"/>
                    </a:moveTo>
                    <a:cubicBezTo>
                      <a:pt x="22147" y="11929"/>
                      <a:pt x="12476" y="21600"/>
                      <a:pt x="547" y="21600"/>
                    </a:cubicBezTo>
                    <a:cubicBezTo>
                      <a:pt x="364" y="21599"/>
                      <a:pt x="182" y="21597"/>
                      <a:pt x="-1" y="21593"/>
                    </a:cubicBezTo>
                    <a:lnTo>
                      <a:pt x="547" y="0"/>
                    </a:lnTo>
                    <a:lnTo>
                      <a:pt x="22147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5" name="Arc 266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6" name="Arc 267"/>
              <p:cNvSpPr>
                <a:spLocks/>
              </p:cNvSpPr>
              <p:nvPr/>
            </p:nvSpPr>
            <p:spPr bwMode="auto">
              <a:xfrm>
                <a:off x="4693" y="2189"/>
                <a:ext cx="119" cy="34"/>
              </a:xfrm>
              <a:custGeom>
                <a:avLst/>
                <a:gdLst>
                  <a:gd name="T0" fmla="*/ 0 w 21600"/>
                  <a:gd name="T1" fmla="*/ 0 h 23680"/>
                  <a:gd name="T2" fmla="*/ 0 w 21600"/>
                  <a:gd name="T3" fmla="*/ 0 h 23680"/>
                  <a:gd name="T4" fmla="*/ 0 w 21600"/>
                  <a:gd name="T5" fmla="*/ 0 h 236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80"/>
                  <a:gd name="T11" fmla="*/ 21600 w 21600"/>
                  <a:gd name="T12" fmla="*/ 23680 h 23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80" fill="none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80" stroke="0" extrusionOk="0">
                    <a:moveTo>
                      <a:pt x="21411" y="23680"/>
                    </a:moveTo>
                    <a:cubicBezTo>
                      <a:pt x="9556" y="23576"/>
                      <a:pt x="0" y="13936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411" y="2368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13" name="Line 269"/>
            <p:cNvSpPr>
              <a:spLocks noChangeShapeType="1"/>
            </p:cNvSpPr>
            <p:nvPr/>
          </p:nvSpPr>
          <p:spPr bwMode="auto">
            <a:xfrm>
              <a:off x="25858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4" name="Line 270"/>
            <p:cNvSpPr>
              <a:spLocks noChangeShapeType="1"/>
            </p:cNvSpPr>
            <p:nvPr/>
          </p:nvSpPr>
          <p:spPr bwMode="auto">
            <a:xfrm>
              <a:off x="296365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5" name="Rectangle 271"/>
            <p:cNvSpPr>
              <a:spLocks noChangeArrowheads="1"/>
            </p:cNvSpPr>
            <p:nvPr/>
          </p:nvSpPr>
          <p:spPr bwMode="auto">
            <a:xfrm>
              <a:off x="3133513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6" name="Rectangle 272"/>
            <p:cNvSpPr>
              <a:spLocks noChangeArrowheads="1"/>
            </p:cNvSpPr>
            <p:nvPr/>
          </p:nvSpPr>
          <p:spPr bwMode="auto">
            <a:xfrm>
              <a:off x="3192251" y="4087812"/>
              <a:ext cx="317500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7" name="Rectangle 273"/>
            <p:cNvSpPr>
              <a:spLocks noChangeArrowheads="1"/>
            </p:cNvSpPr>
            <p:nvPr/>
          </p:nvSpPr>
          <p:spPr bwMode="auto">
            <a:xfrm>
              <a:off x="3146213" y="4173537"/>
              <a:ext cx="315913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8" name="Freeform 274"/>
            <p:cNvSpPr>
              <a:spLocks/>
            </p:cNvSpPr>
            <p:nvPr/>
          </p:nvSpPr>
          <p:spPr bwMode="auto">
            <a:xfrm>
              <a:off x="3116051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15" y="370"/>
                  </a:lnTo>
                  <a:lnTo>
                    <a:pt x="215" y="45"/>
                  </a:lnTo>
                  <a:lnTo>
                    <a:pt x="111" y="45"/>
                  </a:lnTo>
                  <a:lnTo>
                    <a:pt x="59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19" name="Line 275"/>
            <p:cNvSpPr>
              <a:spLocks noChangeShapeType="1"/>
            </p:cNvSpPr>
            <p:nvPr/>
          </p:nvSpPr>
          <p:spPr bwMode="auto">
            <a:xfrm flipH="1">
              <a:off x="3457363" y="4081462"/>
              <a:ext cx="58738" cy="85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0" name="Oval 276"/>
            <p:cNvSpPr>
              <a:spLocks noChangeArrowheads="1"/>
            </p:cNvSpPr>
            <p:nvPr/>
          </p:nvSpPr>
          <p:spPr bwMode="auto">
            <a:xfrm>
              <a:off x="3133513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21" name="Group 281"/>
            <p:cNvGrpSpPr>
              <a:grpSpLocks/>
            </p:cNvGrpSpPr>
            <p:nvPr/>
          </p:nvGrpSpPr>
          <p:grpSpPr bwMode="auto">
            <a:xfrm>
              <a:off x="3130338" y="5083175"/>
              <a:ext cx="385763" cy="60325"/>
              <a:chOff x="5034" y="2185"/>
              <a:chExt cx="243" cy="38"/>
            </a:xfrm>
          </p:grpSpPr>
          <p:sp>
            <p:nvSpPr>
              <p:cNvPr id="409" name="Arc 277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0" name="Arc 278"/>
              <p:cNvSpPr>
                <a:spLocks/>
              </p:cNvSpPr>
              <p:nvPr/>
            </p:nvSpPr>
            <p:spPr bwMode="auto">
              <a:xfrm>
                <a:off x="5151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1" name="Arc 279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2" name="Arc 280"/>
              <p:cNvSpPr>
                <a:spLocks/>
              </p:cNvSpPr>
              <p:nvPr/>
            </p:nvSpPr>
            <p:spPr bwMode="auto">
              <a:xfrm>
                <a:off x="5034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22" name="Line 282"/>
            <p:cNvSpPr>
              <a:spLocks noChangeShapeType="1"/>
            </p:cNvSpPr>
            <p:nvPr/>
          </p:nvSpPr>
          <p:spPr bwMode="auto">
            <a:xfrm>
              <a:off x="3127163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3" name="Line 283"/>
            <p:cNvSpPr>
              <a:spLocks noChangeShapeType="1"/>
            </p:cNvSpPr>
            <p:nvPr/>
          </p:nvSpPr>
          <p:spPr bwMode="auto">
            <a:xfrm>
              <a:off x="3516101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4" name="Rectangle 284"/>
            <p:cNvSpPr>
              <a:spLocks noChangeArrowheads="1"/>
            </p:cNvSpPr>
            <p:nvPr/>
          </p:nvSpPr>
          <p:spPr bwMode="auto">
            <a:xfrm>
              <a:off x="3663738" y="4875212"/>
              <a:ext cx="376238" cy="20161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5" name="Rectangle 285"/>
            <p:cNvSpPr>
              <a:spLocks noChangeArrowheads="1"/>
            </p:cNvSpPr>
            <p:nvPr/>
          </p:nvSpPr>
          <p:spPr bwMode="auto">
            <a:xfrm>
              <a:off x="3735176" y="4087812"/>
              <a:ext cx="315912" cy="517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6" name="Rectangle 286"/>
            <p:cNvSpPr>
              <a:spLocks noChangeArrowheads="1"/>
            </p:cNvSpPr>
            <p:nvPr/>
          </p:nvSpPr>
          <p:spPr bwMode="auto">
            <a:xfrm>
              <a:off x="3674851" y="4173537"/>
              <a:ext cx="317500" cy="50323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7" name="Freeform 287"/>
            <p:cNvSpPr>
              <a:spLocks/>
            </p:cNvSpPr>
            <p:nvPr/>
          </p:nvSpPr>
          <p:spPr bwMode="auto">
            <a:xfrm>
              <a:off x="3657388" y="4081462"/>
              <a:ext cx="390525" cy="588963"/>
            </a:xfrm>
            <a:custGeom>
              <a:avLst/>
              <a:gdLst>
                <a:gd name="T0" fmla="*/ 0 w 246"/>
                <a:gd name="T1" fmla="*/ 2147483647 h 371"/>
                <a:gd name="T2" fmla="*/ 2147483647 w 246"/>
                <a:gd name="T3" fmla="*/ 0 h 371"/>
                <a:gd name="T4" fmla="*/ 2147483647 w 246"/>
                <a:gd name="T5" fmla="*/ 0 h 371"/>
                <a:gd name="T6" fmla="*/ 2147483647 w 246"/>
                <a:gd name="T7" fmla="*/ 2147483647 h 371"/>
                <a:gd name="T8" fmla="*/ 2147483647 w 246"/>
                <a:gd name="T9" fmla="*/ 2147483647 h 371"/>
                <a:gd name="T10" fmla="*/ 2147483647 w 246"/>
                <a:gd name="T11" fmla="*/ 2147483647 h 371"/>
                <a:gd name="T12" fmla="*/ 2147483647 w 246"/>
                <a:gd name="T13" fmla="*/ 2147483647 h 371"/>
                <a:gd name="T14" fmla="*/ 2147483647 w 246"/>
                <a:gd name="T15" fmla="*/ 2147483647 h 371"/>
                <a:gd name="T16" fmla="*/ 0 w 246"/>
                <a:gd name="T17" fmla="*/ 2147483647 h 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371"/>
                <a:gd name="T29" fmla="*/ 246 w 246"/>
                <a:gd name="T30" fmla="*/ 371 h 3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371">
                  <a:moveTo>
                    <a:pt x="0" y="45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325"/>
                  </a:lnTo>
                  <a:lnTo>
                    <a:pt x="208" y="370"/>
                  </a:lnTo>
                  <a:lnTo>
                    <a:pt x="208" y="45"/>
                  </a:lnTo>
                  <a:lnTo>
                    <a:pt x="111" y="45"/>
                  </a:lnTo>
                  <a:lnTo>
                    <a:pt x="52" y="45"/>
                  </a:lnTo>
                  <a:lnTo>
                    <a:pt x="0" y="45"/>
                  </a:lnTo>
                </a:path>
              </a:pathLst>
            </a:custGeom>
            <a:solidFill>
              <a:srgbClr val="0000C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8" name="Line 288"/>
            <p:cNvSpPr>
              <a:spLocks noChangeShapeType="1"/>
            </p:cNvSpPr>
            <p:nvPr/>
          </p:nvSpPr>
          <p:spPr bwMode="auto">
            <a:xfrm flipH="1">
              <a:off x="4011401" y="4081462"/>
              <a:ext cx="58737" cy="84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29" name="Oval 289"/>
            <p:cNvSpPr>
              <a:spLocks noChangeArrowheads="1"/>
            </p:cNvSpPr>
            <p:nvPr/>
          </p:nvSpPr>
          <p:spPr bwMode="auto">
            <a:xfrm>
              <a:off x="3663738" y="4846637"/>
              <a:ext cx="376238" cy="7302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endParaRPr lang="x-none" altLang="x-none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0" name="Group 294"/>
            <p:cNvGrpSpPr>
              <a:grpSpLocks/>
            </p:cNvGrpSpPr>
            <p:nvPr/>
          </p:nvGrpSpPr>
          <p:grpSpPr bwMode="auto">
            <a:xfrm>
              <a:off x="3660563" y="5083175"/>
              <a:ext cx="385763" cy="60325"/>
              <a:chOff x="5368" y="2185"/>
              <a:chExt cx="243" cy="38"/>
            </a:xfrm>
          </p:grpSpPr>
          <p:sp>
            <p:nvSpPr>
              <p:cNvPr id="405" name="Arc 290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6" name="Arc 291"/>
              <p:cNvSpPr>
                <a:spLocks/>
              </p:cNvSpPr>
              <p:nvPr/>
            </p:nvSpPr>
            <p:spPr bwMode="auto">
              <a:xfrm>
                <a:off x="5485" y="2185"/>
                <a:ext cx="126" cy="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7" name="Arc 292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solidFill>
                <a:srgbClr val="0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8" name="Arc 293"/>
              <p:cNvSpPr>
                <a:spLocks/>
              </p:cNvSpPr>
              <p:nvPr/>
            </p:nvSpPr>
            <p:spPr bwMode="auto">
              <a:xfrm>
                <a:off x="5368" y="2189"/>
                <a:ext cx="123" cy="34"/>
              </a:xfrm>
              <a:custGeom>
                <a:avLst/>
                <a:gdLst>
                  <a:gd name="T0" fmla="*/ 0 w 21600"/>
                  <a:gd name="T1" fmla="*/ 0 h 23674"/>
                  <a:gd name="T2" fmla="*/ 0 w 21600"/>
                  <a:gd name="T3" fmla="*/ 0 h 23674"/>
                  <a:gd name="T4" fmla="*/ 0 w 21600"/>
                  <a:gd name="T5" fmla="*/ 0 h 236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4"/>
                  <a:gd name="T11" fmla="*/ 21600 w 21600"/>
                  <a:gd name="T12" fmla="*/ 23674 h 23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4" fill="none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</a:path>
                  <a:path w="21600" h="23674" stroke="0" extrusionOk="0">
                    <a:moveTo>
                      <a:pt x="21055" y="23674"/>
                    </a:moveTo>
                    <a:cubicBezTo>
                      <a:pt x="9342" y="23379"/>
                      <a:pt x="0" y="13798"/>
                      <a:pt x="0" y="2081"/>
                    </a:cubicBezTo>
                    <a:cubicBezTo>
                      <a:pt x="0" y="1386"/>
                      <a:pt x="33" y="691"/>
                      <a:pt x="100" y="0"/>
                    </a:cubicBezTo>
                    <a:lnTo>
                      <a:pt x="21600" y="2081"/>
                    </a:lnTo>
                    <a:lnTo>
                      <a:pt x="21055" y="236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31" name="Line 295"/>
            <p:cNvSpPr>
              <a:spLocks noChangeShapeType="1"/>
            </p:cNvSpPr>
            <p:nvPr/>
          </p:nvSpPr>
          <p:spPr bwMode="auto">
            <a:xfrm>
              <a:off x="3657388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2" name="Line 296"/>
            <p:cNvSpPr>
              <a:spLocks noChangeShapeType="1"/>
            </p:cNvSpPr>
            <p:nvPr/>
          </p:nvSpPr>
          <p:spPr bwMode="auto">
            <a:xfrm>
              <a:off x="4046326" y="4868862"/>
              <a:ext cx="0" cy="2000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3" name="Line 297"/>
            <p:cNvSpPr>
              <a:spLocks noChangeShapeType="1"/>
            </p:cNvSpPr>
            <p:nvPr/>
          </p:nvSpPr>
          <p:spPr bwMode="auto">
            <a:xfrm>
              <a:off x="1679363" y="4768850"/>
              <a:ext cx="217805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4" name="Line 298"/>
            <p:cNvSpPr>
              <a:spLocks noChangeShapeType="1"/>
            </p:cNvSpPr>
            <p:nvPr/>
          </p:nvSpPr>
          <p:spPr bwMode="auto">
            <a:xfrm>
              <a:off x="1692063" y="4654550"/>
              <a:ext cx="0" cy="21431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5" name="Line 299"/>
            <p:cNvSpPr>
              <a:spLocks noChangeShapeType="1"/>
            </p:cNvSpPr>
            <p:nvPr/>
          </p:nvSpPr>
          <p:spPr bwMode="auto">
            <a:xfrm>
              <a:off x="22207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6" name="Line 300"/>
            <p:cNvSpPr>
              <a:spLocks noChangeShapeType="1"/>
            </p:cNvSpPr>
            <p:nvPr/>
          </p:nvSpPr>
          <p:spPr bwMode="auto">
            <a:xfrm>
              <a:off x="276362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7" name="Line 301"/>
            <p:cNvSpPr>
              <a:spLocks noChangeShapeType="1"/>
            </p:cNvSpPr>
            <p:nvPr/>
          </p:nvSpPr>
          <p:spPr bwMode="auto">
            <a:xfrm>
              <a:off x="3316076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sp>
          <p:nvSpPr>
            <p:cNvPr id="338" name="Line 302"/>
            <p:cNvSpPr>
              <a:spLocks noChangeShapeType="1"/>
            </p:cNvSpPr>
            <p:nvPr/>
          </p:nvSpPr>
          <p:spPr bwMode="auto">
            <a:xfrm>
              <a:off x="3846301" y="4668837"/>
              <a:ext cx="0" cy="200025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339" name="Group 308"/>
            <p:cNvGrpSpPr>
              <a:grpSpLocks/>
            </p:cNvGrpSpPr>
            <p:nvPr/>
          </p:nvGrpSpPr>
          <p:grpSpPr bwMode="auto">
            <a:xfrm>
              <a:off x="1533313" y="5591175"/>
              <a:ext cx="2459038" cy="215900"/>
              <a:chOff x="4028" y="2505"/>
              <a:chExt cx="1549" cy="136"/>
            </a:xfrm>
          </p:grpSpPr>
          <p:sp>
            <p:nvSpPr>
              <p:cNvPr id="400" name="Rectangle 303"/>
              <p:cNvSpPr>
                <a:spLocks noChangeArrowheads="1"/>
              </p:cNvSpPr>
              <p:nvPr/>
            </p:nvSpPr>
            <p:spPr bwMode="auto">
              <a:xfrm>
                <a:off x="4028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1" name="Rectangle 304"/>
              <p:cNvSpPr>
                <a:spLocks noChangeArrowheads="1"/>
              </p:cNvSpPr>
              <p:nvPr/>
            </p:nvSpPr>
            <p:spPr bwMode="auto">
              <a:xfrm>
                <a:off x="4347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2" name="Rectangle 305"/>
              <p:cNvSpPr>
                <a:spLocks noChangeArrowheads="1"/>
              </p:cNvSpPr>
              <p:nvPr/>
            </p:nvSpPr>
            <p:spPr bwMode="auto">
              <a:xfrm>
                <a:off x="4673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3" name="Rectangle 306"/>
              <p:cNvSpPr>
                <a:spLocks noChangeArrowheads="1"/>
              </p:cNvSpPr>
              <p:nvPr/>
            </p:nvSpPr>
            <p:spPr bwMode="auto">
              <a:xfrm>
                <a:off x="4992" y="2505"/>
                <a:ext cx="281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4" name="Rectangle 307"/>
              <p:cNvSpPr>
                <a:spLocks noChangeArrowheads="1"/>
              </p:cNvSpPr>
              <p:nvPr/>
            </p:nvSpPr>
            <p:spPr bwMode="auto">
              <a:xfrm>
                <a:off x="5311" y="2505"/>
                <a:ext cx="266" cy="136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40" name="Rectangle 309"/>
            <p:cNvSpPr>
              <a:spLocks noChangeArrowheads="1"/>
            </p:cNvSpPr>
            <p:nvPr/>
          </p:nvSpPr>
          <p:spPr bwMode="auto">
            <a:xfrm>
              <a:off x="1439651" y="5522912"/>
              <a:ext cx="623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A...E</a:t>
              </a:r>
            </a:p>
          </p:txBody>
        </p:sp>
        <p:sp>
          <p:nvSpPr>
            <p:cNvPr id="341" name="Rectangle 310"/>
            <p:cNvSpPr>
              <a:spLocks noChangeArrowheads="1"/>
            </p:cNvSpPr>
            <p:nvPr/>
          </p:nvSpPr>
          <p:spPr bwMode="auto">
            <a:xfrm>
              <a:off x="1946063" y="5522912"/>
              <a:ext cx="549702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F...J</a:t>
              </a:r>
            </a:p>
          </p:txBody>
        </p:sp>
        <p:sp>
          <p:nvSpPr>
            <p:cNvPr id="342" name="Rectangle 311"/>
            <p:cNvSpPr>
              <a:spLocks noChangeArrowheads="1"/>
            </p:cNvSpPr>
            <p:nvPr/>
          </p:nvSpPr>
          <p:spPr bwMode="auto">
            <a:xfrm>
              <a:off x="2452476" y="5540375"/>
              <a:ext cx="642805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K...N</a:t>
              </a:r>
            </a:p>
          </p:txBody>
        </p:sp>
        <p:sp>
          <p:nvSpPr>
            <p:cNvPr id="343" name="Rectangle 312"/>
            <p:cNvSpPr>
              <a:spLocks noChangeArrowheads="1"/>
            </p:cNvSpPr>
            <p:nvPr/>
          </p:nvSpPr>
          <p:spPr bwMode="auto">
            <a:xfrm>
              <a:off x="2962063" y="5548312"/>
              <a:ext cx="647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O...S</a:t>
              </a:r>
            </a:p>
          </p:txBody>
        </p:sp>
        <p:sp>
          <p:nvSpPr>
            <p:cNvPr id="344" name="Rectangle 313"/>
            <p:cNvSpPr>
              <a:spLocks noChangeArrowheads="1"/>
            </p:cNvSpPr>
            <p:nvPr/>
          </p:nvSpPr>
          <p:spPr bwMode="auto">
            <a:xfrm>
              <a:off x="3468476" y="5532437"/>
              <a:ext cx="57836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>
                  <a:latin typeface="Helvetica Neue" charset="0"/>
                  <a:ea typeface="Helvetica Neue" charset="0"/>
                  <a:cs typeface="Helvetica Neue" charset="0"/>
                </a:rPr>
                <a:t>T...Z</a:t>
              </a:r>
            </a:p>
          </p:txBody>
        </p:sp>
        <p:grpSp>
          <p:nvGrpSpPr>
            <p:cNvPr id="345" name="Group 316"/>
            <p:cNvGrpSpPr>
              <a:grpSpLocks/>
            </p:cNvGrpSpPr>
            <p:nvPr/>
          </p:nvGrpSpPr>
          <p:grpSpPr bwMode="auto">
            <a:xfrm>
              <a:off x="1761913" y="5140325"/>
              <a:ext cx="438150" cy="396875"/>
              <a:chOff x="4172" y="2221"/>
              <a:chExt cx="276" cy="250"/>
            </a:xfrm>
          </p:grpSpPr>
          <p:sp>
            <p:nvSpPr>
              <p:cNvPr id="398" name="Freeform 314"/>
              <p:cNvSpPr>
                <a:spLocks/>
              </p:cNvSpPr>
              <p:nvPr/>
            </p:nvSpPr>
            <p:spPr bwMode="auto">
              <a:xfrm>
                <a:off x="4328" y="2221"/>
                <a:ext cx="120" cy="118"/>
              </a:xfrm>
              <a:custGeom>
                <a:avLst/>
                <a:gdLst>
                  <a:gd name="T0" fmla="*/ 119 w 120"/>
                  <a:gd name="T1" fmla="*/ 0 h 118"/>
                  <a:gd name="T2" fmla="*/ 37 w 120"/>
                  <a:gd name="T3" fmla="*/ 117 h 118"/>
                  <a:gd name="T4" fmla="*/ 15 w 120"/>
                  <a:gd name="T5" fmla="*/ 90 h 118"/>
                  <a:gd name="T6" fmla="*/ 0 w 120"/>
                  <a:gd name="T7" fmla="*/ 54 h 118"/>
                  <a:gd name="T8" fmla="*/ 119 w 12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8"/>
                  <a:gd name="T17" fmla="*/ 120 w 120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8">
                    <a:moveTo>
                      <a:pt x="119" y="0"/>
                    </a:moveTo>
                    <a:lnTo>
                      <a:pt x="37" y="117"/>
                    </a:lnTo>
                    <a:lnTo>
                      <a:pt x="15" y="90"/>
                    </a:lnTo>
                    <a:lnTo>
                      <a:pt x="0" y="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9" name="Line 315"/>
              <p:cNvSpPr>
                <a:spLocks noChangeShapeType="1"/>
              </p:cNvSpPr>
              <p:nvPr/>
            </p:nvSpPr>
            <p:spPr bwMode="auto">
              <a:xfrm flipV="1">
                <a:off x="4172" y="2304"/>
                <a:ext cx="178" cy="16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6" name="Group 319"/>
            <p:cNvGrpSpPr>
              <a:grpSpLocks/>
            </p:cNvGrpSpPr>
            <p:nvPr/>
          </p:nvGrpSpPr>
          <p:grpSpPr bwMode="auto">
            <a:xfrm>
              <a:off x="1868276" y="5126037"/>
              <a:ext cx="1390650" cy="403225"/>
              <a:chOff x="4239" y="2212"/>
              <a:chExt cx="876" cy="254"/>
            </a:xfrm>
          </p:grpSpPr>
          <p:sp>
            <p:nvSpPr>
              <p:cNvPr id="396" name="Freeform 317"/>
              <p:cNvSpPr>
                <a:spLocks/>
              </p:cNvSpPr>
              <p:nvPr/>
            </p:nvSpPr>
            <p:spPr bwMode="auto">
              <a:xfrm>
                <a:off x="4980" y="2212"/>
                <a:ext cx="135" cy="82"/>
              </a:xfrm>
              <a:custGeom>
                <a:avLst/>
                <a:gdLst>
                  <a:gd name="T0" fmla="*/ 134 w 135"/>
                  <a:gd name="T1" fmla="*/ 9 h 82"/>
                  <a:gd name="T2" fmla="*/ 15 w 135"/>
                  <a:gd name="T3" fmla="*/ 81 h 82"/>
                  <a:gd name="T4" fmla="*/ 8 w 135"/>
                  <a:gd name="T5" fmla="*/ 45 h 82"/>
                  <a:gd name="T6" fmla="*/ 0 w 135"/>
                  <a:gd name="T7" fmla="*/ 0 h 82"/>
                  <a:gd name="T8" fmla="*/ 134 w 135"/>
                  <a:gd name="T9" fmla="*/ 9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82"/>
                  <a:gd name="T17" fmla="*/ 135 w 13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82">
                    <a:moveTo>
                      <a:pt x="134" y="9"/>
                    </a:moveTo>
                    <a:lnTo>
                      <a:pt x="15" y="81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134" y="9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7" name="Line 318"/>
              <p:cNvSpPr>
                <a:spLocks noChangeShapeType="1"/>
              </p:cNvSpPr>
              <p:nvPr/>
            </p:nvSpPr>
            <p:spPr bwMode="auto">
              <a:xfrm flipV="1">
                <a:off x="4239" y="2255"/>
                <a:ext cx="756" cy="21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7" name="Group 322"/>
            <p:cNvGrpSpPr>
              <a:grpSpLocks/>
            </p:cNvGrpSpPr>
            <p:nvPr/>
          </p:nvGrpSpPr>
          <p:grpSpPr bwMode="auto">
            <a:xfrm>
              <a:off x="1609513" y="5140325"/>
              <a:ext cx="107950" cy="400050"/>
              <a:chOff x="4076" y="2221"/>
              <a:chExt cx="68" cy="252"/>
            </a:xfrm>
          </p:grpSpPr>
          <p:sp>
            <p:nvSpPr>
              <p:cNvPr id="394" name="Freeform 320"/>
              <p:cNvSpPr>
                <a:spLocks/>
              </p:cNvSpPr>
              <p:nvPr/>
            </p:nvSpPr>
            <p:spPr bwMode="auto">
              <a:xfrm>
                <a:off x="40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5" name="Line 321"/>
              <p:cNvSpPr>
                <a:spLocks noChangeShapeType="1"/>
              </p:cNvSpPr>
              <p:nvPr/>
            </p:nvSpPr>
            <p:spPr bwMode="auto">
              <a:xfrm flipV="1">
                <a:off x="41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8" name="Group 325"/>
            <p:cNvGrpSpPr>
              <a:grpSpLocks/>
            </p:cNvGrpSpPr>
            <p:nvPr/>
          </p:nvGrpSpPr>
          <p:grpSpPr bwMode="auto">
            <a:xfrm>
              <a:off x="2244513" y="5140325"/>
              <a:ext cx="107950" cy="400050"/>
              <a:chOff x="4476" y="2221"/>
              <a:chExt cx="68" cy="252"/>
            </a:xfrm>
          </p:grpSpPr>
          <p:sp>
            <p:nvSpPr>
              <p:cNvPr id="392" name="Freeform 323"/>
              <p:cNvSpPr>
                <a:spLocks/>
              </p:cNvSpPr>
              <p:nvPr/>
            </p:nvSpPr>
            <p:spPr bwMode="auto">
              <a:xfrm>
                <a:off x="4476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3" name="Line 324"/>
              <p:cNvSpPr>
                <a:spLocks noChangeShapeType="1"/>
              </p:cNvSpPr>
              <p:nvPr/>
            </p:nvSpPr>
            <p:spPr bwMode="auto">
              <a:xfrm flipV="1">
                <a:off x="4513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9" name="Group 328"/>
            <p:cNvGrpSpPr>
              <a:grpSpLocks/>
            </p:cNvGrpSpPr>
            <p:nvPr/>
          </p:nvGrpSpPr>
          <p:grpSpPr bwMode="auto">
            <a:xfrm>
              <a:off x="2774738" y="5140325"/>
              <a:ext cx="107950" cy="400050"/>
              <a:chOff x="4810" y="2221"/>
              <a:chExt cx="68" cy="252"/>
            </a:xfrm>
          </p:grpSpPr>
          <p:sp>
            <p:nvSpPr>
              <p:cNvPr id="390" name="Freeform 326"/>
              <p:cNvSpPr>
                <a:spLocks/>
              </p:cNvSpPr>
              <p:nvPr/>
            </p:nvSpPr>
            <p:spPr bwMode="auto">
              <a:xfrm>
                <a:off x="4810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1" name="Line 327"/>
              <p:cNvSpPr>
                <a:spLocks noChangeShapeType="1"/>
              </p:cNvSpPr>
              <p:nvPr/>
            </p:nvSpPr>
            <p:spPr bwMode="auto">
              <a:xfrm flipV="1">
                <a:off x="4847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0" name="Group 331"/>
            <p:cNvGrpSpPr>
              <a:grpSpLocks/>
            </p:cNvGrpSpPr>
            <p:nvPr/>
          </p:nvGrpSpPr>
          <p:grpSpPr bwMode="auto">
            <a:xfrm>
              <a:off x="3304963" y="5140325"/>
              <a:ext cx="106363" cy="400050"/>
              <a:chOff x="5144" y="2221"/>
              <a:chExt cx="67" cy="252"/>
            </a:xfrm>
          </p:grpSpPr>
          <p:sp>
            <p:nvSpPr>
              <p:cNvPr id="388" name="Freeform 329"/>
              <p:cNvSpPr>
                <a:spLocks/>
              </p:cNvSpPr>
              <p:nvPr/>
            </p:nvSpPr>
            <p:spPr bwMode="auto">
              <a:xfrm>
                <a:off x="5144" y="2221"/>
                <a:ext cx="67" cy="154"/>
              </a:xfrm>
              <a:custGeom>
                <a:avLst/>
                <a:gdLst>
                  <a:gd name="T0" fmla="*/ 37 w 67"/>
                  <a:gd name="T1" fmla="*/ 0 h 154"/>
                  <a:gd name="T2" fmla="*/ 66 w 67"/>
                  <a:gd name="T3" fmla="*/ 153 h 154"/>
                  <a:gd name="T4" fmla="*/ 37 w 67"/>
                  <a:gd name="T5" fmla="*/ 153 h 154"/>
                  <a:gd name="T6" fmla="*/ 0 w 67"/>
                  <a:gd name="T7" fmla="*/ 153 h 154"/>
                  <a:gd name="T8" fmla="*/ 37 w 67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54"/>
                  <a:gd name="T17" fmla="*/ 67 w 67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54">
                    <a:moveTo>
                      <a:pt x="37" y="0"/>
                    </a:moveTo>
                    <a:lnTo>
                      <a:pt x="66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9" name="Line 330"/>
              <p:cNvSpPr>
                <a:spLocks noChangeShapeType="1"/>
              </p:cNvSpPr>
              <p:nvPr/>
            </p:nvSpPr>
            <p:spPr bwMode="auto">
              <a:xfrm flipV="1">
                <a:off x="5181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1" name="Group 334"/>
            <p:cNvGrpSpPr>
              <a:grpSpLocks/>
            </p:cNvGrpSpPr>
            <p:nvPr/>
          </p:nvGrpSpPr>
          <p:grpSpPr bwMode="auto">
            <a:xfrm>
              <a:off x="3833601" y="5140325"/>
              <a:ext cx="107950" cy="400050"/>
              <a:chOff x="5477" y="2221"/>
              <a:chExt cx="68" cy="252"/>
            </a:xfrm>
          </p:grpSpPr>
          <p:sp>
            <p:nvSpPr>
              <p:cNvPr id="386" name="Freeform 332"/>
              <p:cNvSpPr>
                <a:spLocks/>
              </p:cNvSpPr>
              <p:nvPr/>
            </p:nvSpPr>
            <p:spPr bwMode="auto">
              <a:xfrm>
                <a:off x="5477" y="2221"/>
                <a:ext cx="68" cy="154"/>
              </a:xfrm>
              <a:custGeom>
                <a:avLst/>
                <a:gdLst>
                  <a:gd name="T0" fmla="*/ 37 w 68"/>
                  <a:gd name="T1" fmla="*/ 0 h 154"/>
                  <a:gd name="T2" fmla="*/ 67 w 68"/>
                  <a:gd name="T3" fmla="*/ 153 h 154"/>
                  <a:gd name="T4" fmla="*/ 37 w 68"/>
                  <a:gd name="T5" fmla="*/ 153 h 154"/>
                  <a:gd name="T6" fmla="*/ 0 w 68"/>
                  <a:gd name="T7" fmla="*/ 153 h 154"/>
                  <a:gd name="T8" fmla="*/ 37 w 68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154"/>
                  <a:gd name="T17" fmla="*/ 68 w 68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154">
                    <a:moveTo>
                      <a:pt x="37" y="0"/>
                    </a:moveTo>
                    <a:lnTo>
                      <a:pt x="67" y="153"/>
                    </a:lnTo>
                    <a:lnTo>
                      <a:pt x="37" y="153"/>
                    </a:lnTo>
                    <a:lnTo>
                      <a:pt x="0" y="15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7" name="Line 333"/>
              <p:cNvSpPr>
                <a:spLocks noChangeShapeType="1"/>
              </p:cNvSpPr>
              <p:nvPr/>
            </p:nvSpPr>
            <p:spPr bwMode="auto">
              <a:xfrm flipV="1">
                <a:off x="5514" y="2364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2" name="Group 337"/>
            <p:cNvGrpSpPr>
              <a:grpSpLocks/>
            </p:cNvGrpSpPr>
            <p:nvPr/>
          </p:nvGrpSpPr>
          <p:grpSpPr bwMode="auto">
            <a:xfrm>
              <a:off x="3468476" y="5140325"/>
              <a:ext cx="328612" cy="400050"/>
              <a:chOff x="5247" y="2221"/>
              <a:chExt cx="207" cy="252"/>
            </a:xfrm>
          </p:grpSpPr>
          <p:sp>
            <p:nvSpPr>
              <p:cNvPr id="384" name="Freeform 335"/>
              <p:cNvSpPr>
                <a:spLocks/>
              </p:cNvSpPr>
              <p:nvPr/>
            </p:nvSpPr>
            <p:spPr bwMode="auto">
              <a:xfrm>
                <a:off x="5247" y="2221"/>
                <a:ext cx="105" cy="136"/>
              </a:xfrm>
              <a:custGeom>
                <a:avLst/>
                <a:gdLst>
                  <a:gd name="T0" fmla="*/ 0 w 105"/>
                  <a:gd name="T1" fmla="*/ 0 h 136"/>
                  <a:gd name="T2" fmla="*/ 104 w 105"/>
                  <a:gd name="T3" fmla="*/ 81 h 136"/>
                  <a:gd name="T4" fmla="*/ 82 w 105"/>
                  <a:gd name="T5" fmla="*/ 108 h 136"/>
                  <a:gd name="T6" fmla="*/ 60 w 105"/>
                  <a:gd name="T7" fmla="*/ 135 h 136"/>
                  <a:gd name="T8" fmla="*/ 0 w 105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6"/>
                  <a:gd name="T17" fmla="*/ 105 w 105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6">
                    <a:moveTo>
                      <a:pt x="0" y="0"/>
                    </a:moveTo>
                    <a:lnTo>
                      <a:pt x="104" y="81"/>
                    </a:lnTo>
                    <a:lnTo>
                      <a:pt x="82" y="108"/>
                    </a:lnTo>
                    <a:lnTo>
                      <a:pt x="60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5" name="Line 336"/>
              <p:cNvSpPr>
                <a:spLocks noChangeShapeType="1"/>
              </p:cNvSpPr>
              <p:nvPr/>
            </p:nvSpPr>
            <p:spPr bwMode="auto">
              <a:xfrm flipH="1" flipV="1">
                <a:off x="5321" y="2322"/>
                <a:ext cx="133" cy="151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3" name="Group 340"/>
            <p:cNvGrpSpPr>
              <a:grpSpLocks/>
            </p:cNvGrpSpPr>
            <p:nvPr/>
          </p:nvGrpSpPr>
          <p:grpSpPr bwMode="auto">
            <a:xfrm>
              <a:off x="2939838" y="5140325"/>
              <a:ext cx="752475" cy="393700"/>
              <a:chOff x="4914" y="2221"/>
              <a:chExt cx="474" cy="248"/>
            </a:xfrm>
          </p:grpSpPr>
          <p:sp>
            <p:nvSpPr>
              <p:cNvPr id="382" name="Freeform 338"/>
              <p:cNvSpPr>
                <a:spLocks/>
              </p:cNvSpPr>
              <p:nvPr/>
            </p:nvSpPr>
            <p:spPr bwMode="auto">
              <a:xfrm>
                <a:off x="4914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1 w 127"/>
                  <a:gd name="T5" fmla="*/ 54 h 91"/>
                  <a:gd name="T6" fmla="*/ 96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1" y="54"/>
                    </a:lnTo>
                    <a:lnTo>
                      <a:pt x="96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3" name="Line 339"/>
              <p:cNvSpPr>
                <a:spLocks noChangeShapeType="1"/>
              </p:cNvSpPr>
              <p:nvPr/>
            </p:nvSpPr>
            <p:spPr bwMode="auto">
              <a:xfrm flipH="1" flipV="1">
                <a:off x="5018" y="2273"/>
                <a:ext cx="370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4" name="Group 343"/>
            <p:cNvGrpSpPr>
              <a:grpSpLocks/>
            </p:cNvGrpSpPr>
            <p:nvPr/>
          </p:nvGrpSpPr>
          <p:grpSpPr bwMode="auto">
            <a:xfrm>
              <a:off x="2409613" y="5140325"/>
              <a:ext cx="1176338" cy="392112"/>
              <a:chOff x="4580" y="2221"/>
              <a:chExt cx="741" cy="247"/>
            </a:xfrm>
          </p:grpSpPr>
          <p:sp>
            <p:nvSpPr>
              <p:cNvPr id="380" name="Freeform 341"/>
              <p:cNvSpPr>
                <a:spLocks/>
              </p:cNvSpPr>
              <p:nvPr/>
            </p:nvSpPr>
            <p:spPr bwMode="auto">
              <a:xfrm>
                <a:off x="4580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1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1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81" name="Line 342"/>
              <p:cNvSpPr>
                <a:spLocks noChangeShapeType="1"/>
              </p:cNvSpPr>
              <p:nvPr/>
            </p:nvSpPr>
            <p:spPr bwMode="auto">
              <a:xfrm flipH="1" flipV="1">
                <a:off x="4690" y="2256"/>
                <a:ext cx="631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5" name="Group 346"/>
            <p:cNvGrpSpPr>
              <a:grpSpLocks/>
            </p:cNvGrpSpPr>
            <p:nvPr/>
          </p:nvGrpSpPr>
          <p:grpSpPr bwMode="auto">
            <a:xfrm>
              <a:off x="3457363" y="5140325"/>
              <a:ext cx="331788" cy="400050"/>
              <a:chOff x="5240" y="2221"/>
              <a:chExt cx="209" cy="252"/>
            </a:xfrm>
          </p:grpSpPr>
          <p:sp>
            <p:nvSpPr>
              <p:cNvPr id="378" name="Freeform 344"/>
              <p:cNvSpPr>
                <a:spLocks/>
              </p:cNvSpPr>
              <p:nvPr/>
            </p:nvSpPr>
            <p:spPr bwMode="auto">
              <a:xfrm>
                <a:off x="5336" y="2221"/>
                <a:ext cx="113" cy="136"/>
              </a:xfrm>
              <a:custGeom>
                <a:avLst/>
                <a:gdLst>
                  <a:gd name="T0" fmla="*/ 112 w 113"/>
                  <a:gd name="T1" fmla="*/ 0 h 136"/>
                  <a:gd name="T2" fmla="*/ 45 w 113"/>
                  <a:gd name="T3" fmla="*/ 135 h 136"/>
                  <a:gd name="T4" fmla="*/ 23 w 113"/>
                  <a:gd name="T5" fmla="*/ 108 h 136"/>
                  <a:gd name="T6" fmla="*/ 0 w 113"/>
                  <a:gd name="T7" fmla="*/ 81 h 136"/>
                  <a:gd name="T8" fmla="*/ 112 w 113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36"/>
                  <a:gd name="T17" fmla="*/ 113 w 113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36">
                    <a:moveTo>
                      <a:pt x="112" y="0"/>
                    </a:moveTo>
                    <a:lnTo>
                      <a:pt x="45" y="135"/>
                    </a:lnTo>
                    <a:lnTo>
                      <a:pt x="23" y="108"/>
                    </a:lnTo>
                    <a:lnTo>
                      <a:pt x="0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9" name="Line 345"/>
              <p:cNvSpPr>
                <a:spLocks noChangeShapeType="1"/>
              </p:cNvSpPr>
              <p:nvPr/>
            </p:nvSpPr>
            <p:spPr bwMode="auto">
              <a:xfrm flipV="1">
                <a:off x="5240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6" name="Group 349"/>
            <p:cNvGrpSpPr>
              <a:grpSpLocks/>
            </p:cNvGrpSpPr>
            <p:nvPr/>
          </p:nvGrpSpPr>
          <p:grpSpPr bwMode="auto">
            <a:xfrm>
              <a:off x="2833476" y="5140325"/>
              <a:ext cx="433387" cy="398462"/>
              <a:chOff x="4847" y="2221"/>
              <a:chExt cx="273" cy="251"/>
            </a:xfrm>
          </p:grpSpPr>
          <p:sp>
            <p:nvSpPr>
              <p:cNvPr id="376" name="Freeform 347"/>
              <p:cNvSpPr>
                <a:spLocks/>
              </p:cNvSpPr>
              <p:nvPr/>
            </p:nvSpPr>
            <p:spPr bwMode="auto">
              <a:xfrm>
                <a:off x="4847" y="2221"/>
                <a:ext cx="112" cy="118"/>
              </a:xfrm>
              <a:custGeom>
                <a:avLst/>
                <a:gdLst>
                  <a:gd name="T0" fmla="*/ 0 w 112"/>
                  <a:gd name="T1" fmla="*/ 0 h 118"/>
                  <a:gd name="T2" fmla="*/ 111 w 112"/>
                  <a:gd name="T3" fmla="*/ 54 h 118"/>
                  <a:gd name="T4" fmla="*/ 96 w 112"/>
                  <a:gd name="T5" fmla="*/ 90 h 118"/>
                  <a:gd name="T6" fmla="*/ 74 w 112"/>
                  <a:gd name="T7" fmla="*/ 117 h 118"/>
                  <a:gd name="T8" fmla="*/ 0 w 11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8"/>
                  <a:gd name="T17" fmla="*/ 112 w 112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8">
                    <a:moveTo>
                      <a:pt x="0" y="0"/>
                    </a:moveTo>
                    <a:lnTo>
                      <a:pt x="111" y="54"/>
                    </a:lnTo>
                    <a:lnTo>
                      <a:pt x="96" y="90"/>
                    </a:lnTo>
                    <a:lnTo>
                      <a:pt x="74" y="1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7" name="Line 348"/>
              <p:cNvSpPr>
                <a:spLocks noChangeShapeType="1"/>
              </p:cNvSpPr>
              <p:nvPr/>
            </p:nvSpPr>
            <p:spPr bwMode="auto">
              <a:xfrm flipH="1" flipV="1">
                <a:off x="4935" y="2306"/>
                <a:ext cx="185" cy="16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7" name="Group 352"/>
            <p:cNvGrpSpPr>
              <a:grpSpLocks/>
            </p:cNvGrpSpPr>
            <p:nvPr/>
          </p:nvGrpSpPr>
          <p:grpSpPr bwMode="auto">
            <a:xfrm>
              <a:off x="1879388" y="5140325"/>
              <a:ext cx="1177925" cy="392112"/>
              <a:chOff x="4246" y="2221"/>
              <a:chExt cx="742" cy="247"/>
            </a:xfrm>
          </p:grpSpPr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4246" y="2221"/>
                <a:ext cx="127" cy="73"/>
              </a:xfrm>
              <a:custGeom>
                <a:avLst/>
                <a:gdLst>
                  <a:gd name="T0" fmla="*/ 0 w 127"/>
                  <a:gd name="T1" fmla="*/ 0 h 73"/>
                  <a:gd name="T2" fmla="*/ 126 w 127"/>
                  <a:gd name="T3" fmla="*/ 0 h 73"/>
                  <a:gd name="T4" fmla="*/ 119 w 127"/>
                  <a:gd name="T5" fmla="*/ 36 h 73"/>
                  <a:gd name="T6" fmla="*/ 112 w 127"/>
                  <a:gd name="T7" fmla="*/ 72 h 73"/>
                  <a:gd name="T8" fmla="*/ 0 w 12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73"/>
                  <a:gd name="T17" fmla="*/ 127 w 12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73">
                    <a:moveTo>
                      <a:pt x="0" y="0"/>
                    </a:moveTo>
                    <a:lnTo>
                      <a:pt x="126" y="0"/>
                    </a:lnTo>
                    <a:lnTo>
                      <a:pt x="119" y="36"/>
                    </a:lnTo>
                    <a:lnTo>
                      <a:pt x="112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5" name="Line 351"/>
              <p:cNvSpPr>
                <a:spLocks noChangeShapeType="1"/>
              </p:cNvSpPr>
              <p:nvPr/>
            </p:nvSpPr>
            <p:spPr bwMode="auto">
              <a:xfrm flipH="1" flipV="1">
                <a:off x="4358" y="2256"/>
                <a:ext cx="630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8" name="Group 355"/>
            <p:cNvGrpSpPr>
              <a:grpSpLocks/>
            </p:cNvGrpSpPr>
            <p:nvPr/>
          </p:nvGrpSpPr>
          <p:grpSpPr bwMode="auto">
            <a:xfrm>
              <a:off x="2501688" y="5140325"/>
              <a:ext cx="1181100" cy="392112"/>
              <a:chOff x="4638" y="2221"/>
              <a:chExt cx="744" cy="247"/>
            </a:xfrm>
          </p:grpSpPr>
          <p:sp>
            <p:nvSpPr>
              <p:cNvPr id="372" name="Freeform 353"/>
              <p:cNvSpPr>
                <a:spLocks/>
              </p:cNvSpPr>
              <p:nvPr/>
            </p:nvSpPr>
            <p:spPr bwMode="auto">
              <a:xfrm>
                <a:off x="5247" y="2221"/>
                <a:ext cx="135" cy="73"/>
              </a:xfrm>
              <a:custGeom>
                <a:avLst/>
                <a:gdLst>
                  <a:gd name="T0" fmla="*/ 134 w 135"/>
                  <a:gd name="T1" fmla="*/ 0 h 73"/>
                  <a:gd name="T2" fmla="*/ 15 w 135"/>
                  <a:gd name="T3" fmla="*/ 72 h 73"/>
                  <a:gd name="T4" fmla="*/ 8 w 135"/>
                  <a:gd name="T5" fmla="*/ 36 h 73"/>
                  <a:gd name="T6" fmla="*/ 0 w 135"/>
                  <a:gd name="T7" fmla="*/ 0 h 73"/>
                  <a:gd name="T8" fmla="*/ 134 w 135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73"/>
                  <a:gd name="T17" fmla="*/ 135 w 135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73">
                    <a:moveTo>
                      <a:pt x="134" y="0"/>
                    </a:moveTo>
                    <a:lnTo>
                      <a:pt x="15" y="72"/>
                    </a:lnTo>
                    <a:lnTo>
                      <a:pt x="8" y="36"/>
                    </a:lnTo>
                    <a:lnTo>
                      <a:pt x="0" y="0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3" name="Line 354"/>
              <p:cNvSpPr>
                <a:spLocks noChangeShapeType="1"/>
              </p:cNvSpPr>
              <p:nvPr/>
            </p:nvSpPr>
            <p:spPr bwMode="auto">
              <a:xfrm flipV="1">
                <a:off x="4638" y="2256"/>
                <a:ext cx="623" cy="21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9" name="Group 358"/>
            <p:cNvGrpSpPr>
              <a:grpSpLocks/>
            </p:cNvGrpSpPr>
            <p:nvPr/>
          </p:nvGrpSpPr>
          <p:grpSpPr bwMode="auto">
            <a:xfrm>
              <a:off x="2303251" y="5140325"/>
              <a:ext cx="860425" cy="393700"/>
              <a:chOff x="4513" y="2221"/>
              <a:chExt cx="542" cy="248"/>
            </a:xfrm>
          </p:grpSpPr>
          <p:sp>
            <p:nvSpPr>
              <p:cNvPr id="370" name="Freeform 356"/>
              <p:cNvSpPr>
                <a:spLocks/>
              </p:cNvSpPr>
              <p:nvPr/>
            </p:nvSpPr>
            <p:spPr bwMode="auto">
              <a:xfrm>
                <a:off x="4513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18 h 91"/>
                  <a:gd name="T4" fmla="*/ 112 w 127"/>
                  <a:gd name="T5" fmla="*/ 54 h 91"/>
                  <a:gd name="T6" fmla="*/ 104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18"/>
                    </a:lnTo>
                    <a:lnTo>
                      <a:pt x="112" y="54"/>
                    </a:lnTo>
                    <a:lnTo>
                      <a:pt x="104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71" name="Line 357"/>
              <p:cNvSpPr>
                <a:spLocks noChangeShapeType="1"/>
              </p:cNvSpPr>
              <p:nvPr/>
            </p:nvSpPr>
            <p:spPr bwMode="auto">
              <a:xfrm flipH="1" flipV="1">
                <a:off x="4617" y="2273"/>
                <a:ext cx="438" cy="196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0" name="Group 361"/>
            <p:cNvGrpSpPr>
              <a:grpSpLocks/>
            </p:cNvGrpSpPr>
            <p:nvPr/>
          </p:nvGrpSpPr>
          <p:grpSpPr bwMode="auto">
            <a:xfrm>
              <a:off x="1879388" y="5140325"/>
              <a:ext cx="752475" cy="392112"/>
              <a:chOff x="4246" y="2221"/>
              <a:chExt cx="474" cy="247"/>
            </a:xfrm>
          </p:grpSpPr>
          <p:sp>
            <p:nvSpPr>
              <p:cNvPr id="368" name="Freeform 359"/>
              <p:cNvSpPr>
                <a:spLocks/>
              </p:cNvSpPr>
              <p:nvPr/>
            </p:nvSpPr>
            <p:spPr bwMode="auto">
              <a:xfrm>
                <a:off x="4246" y="2221"/>
                <a:ext cx="127" cy="91"/>
              </a:xfrm>
              <a:custGeom>
                <a:avLst/>
                <a:gdLst>
                  <a:gd name="T0" fmla="*/ 0 w 127"/>
                  <a:gd name="T1" fmla="*/ 0 h 91"/>
                  <a:gd name="T2" fmla="*/ 126 w 127"/>
                  <a:gd name="T3" fmla="*/ 27 h 91"/>
                  <a:gd name="T4" fmla="*/ 112 w 127"/>
                  <a:gd name="T5" fmla="*/ 54 h 91"/>
                  <a:gd name="T6" fmla="*/ 97 w 127"/>
                  <a:gd name="T7" fmla="*/ 90 h 91"/>
                  <a:gd name="T8" fmla="*/ 0 w 127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91"/>
                  <a:gd name="T17" fmla="*/ 127 w 127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91">
                    <a:moveTo>
                      <a:pt x="0" y="0"/>
                    </a:moveTo>
                    <a:lnTo>
                      <a:pt x="126" y="27"/>
                    </a:lnTo>
                    <a:lnTo>
                      <a:pt x="112" y="54"/>
                    </a:lnTo>
                    <a:lnTo>
                      <a:pt x="97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9" name="Line 360"/>
              <p:cNvSpPr>
                <a:spLocks noChangeShapeType="1"/>
              </p:cNvSpPr>
              <p:nvPr/>
            </p:nvSpPr>
            <p:spPr bwMode="auto">
              <a:xfrm flipH="1" flipV="1">
                <a:off x="4349" y="2271"/>
                <a:ext cx="371" cy="197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1" name="Group 364"/>
            <p:cNvGrpSpPr>
              <a:grpSpLocks/>
            </p:cNvGrpSpPr>
            <p:nvPr/>
          </p:nvGrpSpPr>
          <p:grpSpPr bwMode="auto">
            <a:xfrm>
              <a:off x="1774613" y="5140325"/>
              <a:ext cx="327025" cy="401637"/>
              <a:chOff x="4180" y="2221"/>
              <a:chExt cx="206" cy="253"/>
            </a:xfrm>
          </p:grpSpPr>
          <p:sp>
            <p:nvSpPr>
              <p:cNvPr id="366" name="Freeform 362"/>
              <p:cNvSpPr>
                <a:spLocks/>
              </p:cNvSpPr>
              <p:nvPr/>
            </p:nvSpPr>
            <p:spPr bwMode="auto">
              <a:xfrm>
                <a:off x="4180" y="2221"/>
                <a:ext cx="104" cy="136"/>
              </a:xfrm>
              <a:custGeom>
                <a:avLst/>
                <a:gdLst>
                  <a:gd name="T0" fmla="*/ 0 w 104"/>
                  <a:gd name="T1" fmla="*/ 0 h 136"/>
                  <a:gd name="T2" fmla="*/ 103 w 104"/>
                  <a:gd name="T3" fmla="*/ 81 h 136"/>
                  <a:gd name="T4" fmla="*/ 81 w 104"/>
                  <a:gd name="T5" fmla="*/ 108 h 136"/>
                  <a:gd name="T6" fmla="*/ 59 w 104"/>
                  <a:gd name="T7" fmla="*/ 135 h 136"/>
                  <a:gd name="T8" fmla="*/ 0 w 10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36"/>
                  <a:gd name="T17" fmla="*/ 104 w 104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36">
                    <a:moveTo>
                      <a:pt x="0" y="0"/>
                    </a:moveTo>
                    <a:lnTo>
                      <a:pt x="103" y="81"/>
                    </a:lnTo>
                    <a:lnTo>
                      <a:pt x="81" y="108"/>
                    </a:lnTo>
                    <a:lnTo>
                      <a:pt x="59" y="1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7" name="Line 363"/>
              <p:cNvSpPr>
                <a:spLocks noChangeShapeType="1"/>
              </p:cNvSpPr>
              <p:nvPr/>
            </p:nvSpPr>
            <p:spPr bwMode="auto">
              <a:xfrm flipH="1" flipV="1">
                <a:off x="4253" y="2322"/>
                <a:ext cx="133" cy="152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2" name="Group 367"/>
            <p:cNvGrpSpPr>
              <a:grpSpLocks/>
            </p:cNvGrpSpPr>
            <p:nvPr/>
          </p:nvGrpSpPr>
          <p:grpSpPr bwMode="auto">
            <a:xfrm>
              <a:off x="2398501" y="5140325"/>
              <a:ext cx="330200" cy="400050"/>
              <a:chOff x="4573" y="2221"/>
              <a:chExt cx="208" cy="252"/>
            </a:xfrm>
          </p:grpSpPr>
          <p:sp>
            <p:nvSpPr>
              <p:cNvPr id="364" name="Freeform 365"/>
              <p:cNvSpPr>
                <a:spLocks/>
              </p:cNvSpPr>
              <p:nvPr/>
            </p:nvSpPr>
            <p:spPr bwMode="auto">
              <a:xfrm>
                <a:off x="4669" y="2221"/>
                <a:ext cx="112" cy="136"/>
              </a:xfrm>
              <a:custGeom>
                <a:avLst/>
                <a:gdLst>
                  <a:gd name="T0" fmla="*/ 111 w 112"/>
                  <a:gd name="T1" fmla="*/ 0 h 136"/>
                  <a:gd name="T2" fmla="*/ 45 w 112"/>
                  <a:gd name="T3" fmla="*/ 135 h 136"/>
                  <a:gd name="T4" fmla="*/ 22 w 112"/>
                  <a:gd name="T5" fmla="*/ 108 h 136"/>
                  <a:gd name="T6" fmla="*/ 0 w 112"/>
                  <a:gd name="T7" fmla="*/ 81 h 136"/>
                  <a:gd name="T8" fmla="*/ 111 w 11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36"/>
                  <a:gd name="T17" fmla="*/ 112 w 11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36">
                    <a:moveTo>
                      <a:pt x="111" y="0"/>
                    </a:moveTo>
                    <a:lnTo>
                      <a:pt x="45" y="135"/>
                    </a:lnTo>
                    <a:lnTo>
                      <a:pt x="22" y="108"/>
                    </a:lnTo>
                    <a:lnTo>
                      <a:pt x="0" y="81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 flipV="1">
                <a:off x="4573" y="2320"/>
                <a:ext cx="126" cy="153"/>
              </a:xfrm>
              <a:prstGeom prst="line">
                <a:avLst/>
              </a:prstGeom>
              <a:noFill/>
              <a:ln w="12700">
                <a:solidFill>
                  <a:srgbClr val="00CC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63" name="Rectangle 370"/>
            <p:cNvSpPr>
              <a:spLocks noChangeArrowheads="1"/>
            </p:cNvSpPr>
            <p:nvPr/>
          </p:nvSpPr>
          <p:spPr bwMode="auto">
            <a:xfrm>
              <a:off x="1796955" y="5999163"/>
              <a:ext cx="169437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 smtClean="0">
                  <a:latin typeface="Helvetica Neue" charset="0"/>
                  <a:ea typeface="Helvetica Neue" charset="0"/>
                  <a:cs typeface="Helvetica Neue" charset="0"/>
                </a:rPr>
                <a:t>Round Robin</a:t>
              </a:r>
              <a:endParaRPr lang="en-US" altLang="x-none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01268" y="3560344"/>
            <a:ext cx="2111450" cy="609600"/>
            <a:chOff x="5701268" y="3560344"/>
            <a:chExt cx="2111450" cy="609600"/>
          </a:xfrm>
        </p:grpSpPr>
        <p:cxnSp>
          <p:nvCxnSpPr>
            <p:cNvPr id="144" name="Straight Arrow Connector 143"/>
            <p:cNvCxnSpPr/>
            <p:nvPr/>
          </p:nvCxnSpPr>
          <p:spPr bwMode="auto">
            <a:xfrm flipH="1">
              <a:off x="5701268" y="3657990"/>
              <a:ext cx="1057739" cy="511954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Straight Arrow Connector 144"/>
            <p:cNvCxnSpPr/>
            <p:nvPr/>
          </p:nvCxnSpPr>
          <p:spPr bwMode="auto">
            <a:xfrm flipH="1">
              <a:off x="6200612" y="3657990"/>
              <a:ext cx="558395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Oval 145"/>
            <p:cNvSpPr/>
            <p:nvPr/>
          </p:nvSpPr>
          <p:spPr bwMode="auto">
            <a:xfrm>
              <a:off x="6710184" y="3560344"/>
              <a:ext cx="97646" cy="9764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 flipH="1">
              <a:off x="6735599" y="3657990"/>
              <a:ext cx="23408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6759007" y="3657990"/>
              <a:ext cx="524280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6759007" y="3657990"/>
              <a:ext cx="1053711" cy="495240"/>
            </a:xfrm>
            <a:prstGeom prst="straightConnector1">
              <a:avLst/>
            </a:prstGeom>
            <a:solidFill>
              <a:srgbClr val="3366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51" name="Straight Arrow Connector 150"/>
          <p:cNvCxnSpPr/>
          <p:nvPr/>
        </p:nvCxnSpPr>
        <p:spPr bwMode="auto">
          <a:xfrm flipH="1">
            <a:off x="6106158" y="3657990"/>
            <a:ext cx="636585" cy="479617"/>
          </a:xfrm>
          <a:prstGeom prst="straightConnector1">
            <a:avLst/>
          </a:prstGeom>
          <a:solidFill>
            <a:srgbClr val="3366FF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9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Which of the following partitioning schemes works well for equality queries?</a:t>
            </a:r>
          </a:p>
          <a:p>
            <a:pPr marL="914400" lvl="1" indent="-457200">
              <a:buAutoNum type="alphaUcPeriod"/>
            </a:pPr>
            <a:r>
              <a:rPr lang="en-US" sz="1800" dirty="0" smtClean="0"/>
              <a:t>Range		B. Hash		C. Round Robin</a:t>
            </a:r>
          </a:p>
          <a:p>
            <a:pPr marL="57150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000" dirty="0" smtClean="0"/>
              <a:t>T/F: Parallel Scan without selection is easy: each node runs a local scan and returns its results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 smtClean="0"/>
              <a:t>Inserting to a key with a uniqueness constraint requires: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Doing a lookup, followed by an insert if lookup is empty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Contacting a single node when hash partitioned by the key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Broadcasting to all nodes when round-robin partitioned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All of the above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Intra-Operator Parallelism </a:t>
            </a:r>
            <a:r>
              <a:rPr lang="en-US" dirty="0" err="1" smtClean="0"/>
              <a:t>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ffectLst>
            <a:glow rad="127000">
              <a:schemeClr val="accent1">
                <a:alpha val="99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Scan 100TB </a:t>
            </a:r>
          </a:p>
          <a:p>
            <a:pPr lvl="1">
              <a:defRPr/>
            </a:pPr>
            <a:r>
              <a:rPr lang="en-US" dirty="0"/>
              <a:t>At 0.5 GB/sec (see </a:t>
            </a:r>
            <a:r>
              <a:rPr lang="en-US" dirty="0" err="1"/>
              <a:t>lec</a:t>
            </a:r>
            <a:r>
              <a:rPr lang="en-US" dirty="0"/>
              <a:t> 4):</a:t>
            </a:r>
            <a:br>
              <a:rPr lang="en-US" dirty="0"/>
            </a:br>
            <a:r>
              <a:rPr lang="en-US" dirty="0"/>
              <a:t>~200,000 sec = ~2.31 </a:t>
            </a:r>
            <a:r>
              <a:rPr lang="en-US" dirty="0" smtClean="0"/>
              <a:t>days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Run it 100-way parallel:</a:t>
            </a:r>
          </a:p>
          <a:p>
            <a:pPr lvl="1">
              <a:defRPr/>
            </a:pPr>
            <a:r>
              <a:rPr lang="en-US" dirty="0" smtClean="0"/>
              <a:t>2,000 sec = 33 minutes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1 big problem = many small problems</a:t>
            </a:r>
          </a:p>
          <a:p>
            <a:pPr lvl="1">
              <a:defRPr/>
            </a:pPr>
            <a:r>
              <a:rPr lang="en-US" dirty="0" smtClean="0"/>
              <a:t>Trick: make them independent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Parallelism?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667000"/>
            <a:ext cx="161573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4279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Hashing?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90800" y="2819400"/>
            <a:ext cx="4102335" cy="1990823"/>
            <a:chOff x="5669115" y="3478985"/>
            <a:chExt cx="2632984" cy="1277761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6123980" y="4377015"/>
              <a:ext cx="245067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5669115" y="3855681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7107009" y="3848317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7170119" y="4117932"/>
              <a:ext cx="314953" cy="11463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7168928" y="4300450"/>
              <a:ext cx="314953" cy="114635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7167737" y="4500901"/>
              <a:ext cx="314953" cy="11463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331832" y="4032117"/>
              <a:ext cx="629310" cy="663471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399109" y="4306215"/>
              <a:ext cx="114907" cy="11463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49784" y="4121135"/>
              <a:ext cx="114907" cy="114635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747403" y="4301092"/>
              <a:ext cx="114907" cy="11463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49189" y="4490655"/>
              <a:ext cx="114907" cy="11463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6515207" y="4360650"/>
              <a:ext cx="242317" cy="4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6512825" y="4180053"/>
              <a:ext cx="229814" cy="1786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6514612" y="4360650"/>
              <a:ext cx="233982" cy="174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6865287" y="4180694"/>
              <a:ext cx="3018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6862905" y="4361291"/>
              <a:ext cx="3018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864691" y="4555337"/>
              <a:ext cx="3018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6864096" y="4360650"/>
              <a:ext cx="264346" cy="1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>
              <a:off x="7492787" y="4179180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7487811" y="4359453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H="1">
              <a:off x="7489738" y="4569426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44463" y="3478985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Helvetica Neue"/>
                </a:rPr>
                <a:t>h</a:t>
              </a:r>
              <a:r>
                <a:rPr lang="en-US" sz="1800" baseline="-25000" dirty="0" err="1">
                  <a:latin typeface="Helvetica Neue"/>
                </a:rPr>
                <a:t>p</a:t>
              </a:r>
              <a:endParaRPr lang="en-US" sz="1800" dirty="0">
                <a:latin typeface="Helvetica Neue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28279" y="3512642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Helvetica Neue"/>
                </a:rPr>
                <a:t>h</a:t>
              </a:r>
              <a:r>
                <a:rPr lang="en-US" sz="1800" baseline="-25000" dirty="0" err="1">
                  <a:latin typeface="Helvetica Neue"/>
                </a:rPr>
                <a:t>r</a:t>
              </a:r>
              <a:endParaRPr lang="en-US" sz="1800" dirty="0">
                <a:latin typeface="Helvetica Neue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5868550" y="3663747"/>
            <a:ext cx="960169" cy="1033724"/>
            <a:chOff x="5481638" y="2919413"/>
            <a:chExt cx="1677987" cy="16446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6747871" y="4195576"/>
            <a:ext cx="42785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11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Hashing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Phase 1: </a:t>
            </a:r>
            <a:r>
              <a:rPr lang="en-US" sz="2400" i="1" dirty="0"/>
              <a:t>shuffle</a:t>
            </a:r>
            <a:r>
              <a:rPr lang="en-US" sz="2400" dirty="0"/>
              <a:t> data across machines (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</a:p>
          <a:p>
            <a:pPr lvl="1"/>
            <a:r>
              <a:rPr lang="en-US" sz="2000" dirty="0"/>
              <a:t>streaming</a:t>
            </a:r>
            <a:r>
              <a:rPr lang="en-US" sz="2000" i="1" dirty="0"/>
              <a:t>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br>
              <a:rPr lang="en-US" sz="2000" dirty="0"/>
            </a:br>
            <a:r>
              <a:rPr lang="en-US" sz="2000" dirty="0"/>
              <a:t>use (yet another) independent hash function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248" name="Line 13"/>
          <p:cNvSpPr>
            <a:spLocks noChangeShapeType="1"/>
          </p:cNvSpPr>
          <p:nvPr/>
        </p:nvSpPr>
        <p:spPr bwMode="auto">
          <a:xfrm>
            <a:off x="4809169" y="4377015"/>
            <a:ext cx="1559878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6" name="Line 13"/>
          <p:cNvSpPr>
            <a:spLocks noChangeShapeType="1"/>
          </p:cNvSpPr>
          <p:nvPr/>
        </p:nvSpPr>
        <p:spPr bwMode="auto">
          <a:xfrm>
            <a:off x="4814308" y="5422037"/>
            <a:ext cx="162837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5" name="Line 13"/>
          <p:cNvSpPr>
            <a:spLocks noChangeShapeType="1"/>
          </p:cNvSpPr>
          <p:nvPr/>
        </p:nvSpPr>
        <p:spPr bwMode="auto">
          <a:xfrm>
            <a:off x="4819448" y="6451976"/>
            <a:ext cx="160482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7" name="Line 13"/>
          <p:cNvSpPr>
            <a:spLocks noChangeShapeType="1"/>
          </p:cNvSpPr>
          <p:nvPr/>
        </p:nvSpPr>
        <p:spPr bwMode="auto">
          <a:xfrm>
            <a:off x="4785989" y="4391339"/>
            <a:ext cx="1564651" cy="1010622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8" name="Line 13"/>
          <p:cNvSpPr>
            <a:spLocks noChangeShapeType="1"/>
          </p:cNvSpPr>
          <p:nvPr/>
        </p:nvSpPr>
        <p:spPr bwMode="auto">
          <a:xfrm>
            <a:off x="4822806" y="4421507"/>
            <a:ext cx="1546242" cy="19910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9" name="Line 13"/>
          <p:cNvSpPr>
            <a:spLocks noChangeShapeType="1"/>
          </p:cNvSpPr>
          <p:nvPr/>
        </p:nvSpPr>
        <p:spPr bwMode="auto">
          <a:xfrm flipV="1">
            <a:off x="4859621" y="4376254"/>
            <a:ext cx="1583057" cy="104079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0" name="Line 13"/>
          <p:cNvSpPr>
            <a:spLocks noChangeShapeType="1"/>
          </p:cNvSpPr>
          <p:nvPr/>
        </p:nvSpPr>
        <p:spPr bwMode="auto">
          <a:xfrm flipV="1">
            <a:off x="4859621" y="5432129"/>
            <a:ext cx="1527834" cy="102570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1" name="Line 13"/>
          <p:cNvSpPr>
            <a:spLocks noChangeShapeType="1"/>
          </p:cNvSpPr>
          <p:nvPr/>
        </p:nvSpPr>
        <p:spPr bwMode="auto">
          <a:xfrm>
            <a:off x="4878029" y="5417045"/>
            <a:ext cx="1564649" cy="1070958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2" name="Line 13"/>
          <p:cNvSpPr>
            <a:spLocks noChangeShapeType="1"/>
          </p:cNvSpPr>
          <p:nvPr/>
        </p:nvSpPr>
        <p:spPr bwMode="auto">
          <a:xfrm flipV="1">
            <a:off x="4841213" y="4421507"/>
            <a:ext cx="1527834" cy="19910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4744" y="3914287"/>
            <a:ext cx="4026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n</a:t>
            </a:r>
            <a:endParaRPr lang="en-US" sz="1800" dirty="0">
              <a:latin typeface="Helvetica Neue"/>
            </a:endParaRPr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6331832" y="4032117"/>
            <a:ext cx="629310" cy="663471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1" name="Rectangle 6"/>
          <p:cNvSpPr>
            <a:spLocks noChangeArrowheads="1"/>
          </p:cNvSpPr>
          <p:nvPr/>
        </p:nvSpPr>
        <p:spPr bwMode="auto">
          <a:xfrm>
            <a:off x="6336971" y="5077139"/>
            <a:ext cx="629310" cy="663471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0" name="Rectangle 6"/>
          <p:cNvSpPr>
            <a:spLocks noChangeArrowheads="1"/>
          </p:cNvSpPr>
          <p:nvPr/>
        </p:nvSpPr>
        <p:spPr bwMode="auto">
          <a:xfrm>
            <a:off x="6342111" y="6107078"/>
            <a:ext cx="629310" cy="663471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2" name="AutoShape 2"/>
          <p:cNvSpPr>
            <a:spLocks noChangeArrowheads="1"/>
          </p:cNvSpPr>
          <p:nvPr/>
        </p:nvSpPr>
        <p:spPr bwMode="auto">
          <a:xfrm>
            <a:off x="4486476" y="3881974"/>
            <a:ext cx="454865" cy="901065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5" name="AutoShape 2"/>
          <p:cNvSpPr>
            <a:spLocks noChangeArrowheads="1"/>
          </p:cNvSpPr>
          <p:nvPr/>
        </p:nvSpPr>
        <p:spPr bwMode="auto">
          <a:xfrm>
            <a:off x="4491615" y="4926996"/>
            <a:ext cx="454865" cy="901065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4" name="AutoShape 2"/>
          <p:cNvSpPr>
            <a:spLocks noChangeArrowheads="1"/>
          </p:cNvSpPr>
          <p:nvPr/>
        </p:nvSpPr>
        <p:spPr bwMode="auto">
          <a:xfrm>
            <a:off x="4496755" y="5956935"/>
            <a:ext cx="454865" cy="901065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90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ine 13"/>
          <p:cNvSpPr>
            <a:spLocks noChangeShapeType="1"/>
          </p:cNvSpPr>
          <p:nvPr/>
        </p:nvSpPr>
        <p:spPr bwMode="auto">
          <a:xfrm>
            <a:off x="4809169" y="4377015"/>
            <a:ext cx="1559878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6" name="Line 13"/>
          <p:cNvSpPr>
            <a:spLocks noChangeShapeType="1"/>
          </p:cNvSpPr>
          <p:nvPr/>
        </p:nvSpPr>
        <p:spPr bwMode="auto">
          <a:xfrm>
            <a:off x="4814308" y="5422037"/>
            <a:ext cx="162837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5" name="Line 13"/>
          <p:cNvSpPr>
            <a:spLocks noChangeShapeType="1"/>
          </p:cNvSpPr>
          <p:nvPr/>
        </p:nvSpPr>
        <p:spPr bwMode="auto">
          <a:xfrm>
            <a:off x="4819448" y="6451976"/>
            <a:ext cx="160482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7" name="Line 13"/>
          <p:cNvSpPr>
            <a:spLocks noChangeShapeType="1"/>
          </p:cNvSpPr>
          <p:nvPr/>
        </p:nvSpPr>
        <p:spPr bwMode="auto">
          <a:xfrm>
            <a:off x="4785989" y="4391339"/>
            <a:ext cx="1564651" cy="1010622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8" name="Line 13"/>
          <p:cNvSpPr>
            <a:spLocks noChangeShapeType="1"/>
          </p:cNvSpPr>
          <p:nvPr/>
        </p:nvSpPr>
        <p:spPr bwMode="auto">
          <a:xfrm>
            <a:off x="4822806" y="4421507"/>
            <a:ext cx="1546242" cy="19910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9" name="Line 13"/>
          <p:cNvSpPr>
            <a:spLocks noChangeShapeType="1"/>
          </p:cNvSpPr>
          <p:nvPr/>
        </p:nvSpPr>
        <p:spPr bwMode="auto">
          <a:xfrm flipV="1">
            <a:off x="4859621" y="4376254"/>
            <a:ext cx="1583057" cy="104079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0" name="Line 13"/>
          <p:cNvSpPr>
            <a:spLocks noChangeShapeType="1"/>
          </p:cNvSpPr>
          <p:nvPr/>
        </p:nvSpPr>
        <p:spPr bwMode="auto">
          <a:xfrm flipV="1">
            <a:off x="4859621" y="5432129"/>
            <a:ext cx="1527834" cy="102570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1" name="Line 13"/>
          <p:cNvSpPr>
            <a:spLocks noChangeShapeType="1"/>
          </p:cNvSpPr>
          <p:nvPr/>
        </p:nvSpPr>
        <p:spPr bwMode="auto">
          <a:xfrm>
            <a:off x="4878029" y="5417045"/>
            <a:ext cx="1564649" cy="1070958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2" name="Line 13"/>
          <p:cNvSpPr>
            <a:spLocks noChangeShapeType="1"/>
          </p:cNvSpPr>
          <p:nvPr/>
        </p:nvSpPr>
        <p:spPr bwMode="auto">
          <a:xfrm flipV="1">
            <a:off x="4841213" y="4421507"/>
            <a:ext cx="1527834" cy="19910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Hashing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Phase </a:t>
            </a:r>
            <a:r>
              <a:rPr lang="en-US" sz="2400" dirty="0"/>
              <a:t>1</a:t>
            </a:r>
            <a:r>
              <a:rPr lang="en-US" sz="2400" dirty="0" smtClean="0"/>
              <a:t>: </a:t>
            </a:r>
            <a:r>
              <a:rPr lang="en-US" sz="2400" i="1" dirty="0"/>
              <a:t>shuffle</a:t>
            </a:r>
            <a:r>
              <a:rPr lang="en-US" sz="2400" dirty="0"/>
              <a:t> data across machines (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</a:p>
          <a:p>
            <a:pPr lvl="1"/>
            <a:r>
              <a:rPr lang="en-US" sz="2000" dirty="0"/>
              <a:t>streaming</a:t>
            </a:r>
            <a:r>
              <a:rPr lang="en-US" sz="2000" i="1" dirty="0"/>
              <a:t>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br>
              <a:rPr lang="en-US" sz="2000" dirty="0"/>
            </a:br>
            <a:r>
              <a:rPr lang="en-US" sz="2000" dirty="0"/>
              <a:t>use (yet another) independent hash function </a:t>
            </a:r>
            <a:r>
              <a:rPr lang="en-US" sz="2000" dirty="0" err="1"/>
              <a:t>h</a:t>
            </a:r>
            <a:r>
              <a:rPr lang="en-US" sz="2000" baseline="-25000" dirty="0" err="1"/>
              <a:t>n</a:t>
            </a:r>
            <a:endParaRPr lang="en-US" sz="2000" baseline="-25000" dirty="0"/>
          </a:p>
          <a:p>
            <a:r>
              <a:rPr lang="en-US" sz="2400" dirty="0"/>
              <a:t>Receivers proceed with phase </a:t>
            </a:r>
            <a:r>
              <a:rPr lang="en-US" sz="2400" dirty="0" smtClean="0"/>
              <a:t>1 in a pipeline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as data streams in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from local disk </a:t>
            </a:r>
            <a:br>
              <a:rPr lang="en-US" sz="2000" dirty="0"/>
            </a:br>
            <a:r>
              <a:rPr lang="en-US" sz="2000" dirty="0"/>
              <a:t>and network</a:t>
            </a:r>
          </a:p>
        </p:txBody>
      </p:sp>
      <p:sp>
        <p:nvSpPr>
          <p:cNvPr id="242" name="AutoShape 2"/>
          <p:cNvSpPr>
            <a:spLocks noChangeArrowheads="1"/>
          </p:cNvSpPr>
          <p:nvPr/>
        </p:nvSpPr>
        <p:spPr bwMode="auto">
          <a:xfrm>
            <a:off x="4486476" y="3881974"/>
            <a:ext cx="454865" cy="901065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4" name="AutoShape 5"/>
          <p:cNvSpPr>
            <a:spLocks noChangeArrowheads="1"/>
          </p:cNvSpPr>
          <p:nvPr/>
        </p:nvSpPr>
        <p:spPr bwMode="auto">
          <a:xfrm>
            <a:off x="7107009" y="3848317"/>
            <a:ext cx="454865" cy="901065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0" name="Rectangle 18"/>
          <p:cNvSpPr>
            <a:spLocks noChangeArrowheads="1"/>
          </p:cNvSpPr>
          <p:nvPr/>
        </p:nvSpPr>
        <p:spPr bwMode="auto">
          <a:xfrm>
            <a:off x="7170119" y="4117932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1" name="Rectangle 19"/>
          <p:cNvSpPr>
            <a:spLocks noChangeArrowheads="1"/>
          </p:cNvSpPr>
          <p:nvPr/>
        </p:nvSpPr>
        <p:spPr bwMode="auto">
          <a:xfrm>
            <a:off x="7168928" y="4300450"/>
            <a:ext cx="314953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2" name="Rectangle 20"/>
          <p:cNvSpPr>
            <a:spLocks noChangeArrowheads="1"/>
          </p:cNvSpPr>
          <p:nvPr/>
        </p:nvSpPr>
        <p:spPr bwMode="auto">
          <a:xfrm>
            <a:off x="7167737" y="4500901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6331832" y="4032117"/>
            <a:ext cx="629310" cy="663471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5" name="Rectangle 8"/>
          <p:cNvSpPr>
            <a:spLocks noChangeArrowheads="1"/>
          </p:cNvSpPr>
          <p:nvPr/>
        </p:nvSpPr>
        <p:spPr bwMode="auto">
          <a:xfrm>
            <a:off x="6399109" y="4306215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" name="Rectangle 9"/>
          <p:cNvSpPr>
            <a:spLocks noChangeArrowheads="1"/>
          </p:cNvSpPr>
          <p:nvPr/>
        </p:nvSpPr>
        <p:spPr bwMode="auto">
          <a:xfrm>
            <a:off x="6749784" y="4121135"/>
            <a:ext cx="114907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7" name="Rectangle 10"/>
          <p:cNvSpPr>
            <a:spLocks noChangeArrowheads="1"/>
          </p:cNvSpPr>
          <p:nvPr/>
        </p:nvSpPr>
        <p:spPr bwMode="auto">
          <a:xfrm>
            <a:off x="6747403" y="4301092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8" name="Rectangle 11"/>
          <p:cNvSpPr>
            <a:spLocks noChangeArrowheads="1"/>
          </p:cNvSpPr>
          <p:nvPr/>
        </p:nvSpPr>
        <p:spPr bwMode="auto">
          <a:xfrm>
            <a:off x="6749189" y="4490655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9" name="Line 14"/>
          <p:cNvSpPr>
            <a:spLocks noChangeShapeType="1"/>
          </p:cNvSpPr>
          <p:nvPr/>
        </p:nvSpPr>
        <p:spPr bwMode="auto">
          <a:xfrm flipH="1" flipV="1">
            <a:off x="6515207" y="4360650"/>
            <a:ext cx="242317" cy="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0" name="Line 15"/>
          <p:cNvSpPr>
            <a:spLocks noChangeShapeType="1"/>
          </p:cNvSpPr>
          <p:nvPr/>
        </p:nvSpPr>
        <p:spPr bwMode="auto">
          <a:xfrm flipH="1">
            <a:off x="6512825" y="4180053"/>
            <a:ext cx="229814" cy="178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1" name="Line 16"/>
          <p:cNvSpPr>
            <a:spLocks noChangeShapeType="1"/>
          </p:cNvSpPr>
          <p:nvPr/>
        </p:nvSpPr>
        <p:spPr bwMode="auto">
          <a:xfrm flipH="1" flipV="1">
            <a:off x="6514612" y="4360650"/>
            <a:ext cx="233982" cy="174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2" name="Line 21"/>
          <p:cNvSpPr>
            <a:spLocks noChangeShapeType="1"/>
          </p:cNvSpPr>
          <p:nvPr/>
        </p:nvSpPr>
        <p:spPr bwMode="auto">
          <a:xfrm>
            <a:off x="6865287" y="4180694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3" name="Line 22"/>
          <p:cNvSpPr>
            <a:spLocks noChangeShapeType="1"/>
          </p:cNvSpPr>
          <p:nvPr/>
        </p:nvSpPr>
        <p:spPr bwMode="auto">
          <a:xfrm>
            <a:off x="6862905" y="4361291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4" name="Line 23"/>
          <p:cNvSpPr>
            <a:spLocks noChangeShapeType="1"/>
          </p:cNvSpPr>
          <p:nvPr/>
        </p:nvSpPr>
        <p:spPr bwMode="auto">
          <a:xfrm>
            <a:off x="6864691" y="4555337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V="1">
            <a:off x="6864096" y="4360650"/>
            <a:ext cx="264346" cy="1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7" name="Line 17"/>
          <p:cNvSpPr>
            <a:spLocks noChangeShapeType="1"/>
          </p:cNvSpPr>
          <p:nvPr/>
        </p:nvSpPr>
        <p:spPr bwMode="auto">
          <a:xfrm flipH="1">
            <a:off x="7492787" y="4179180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 flipH="1">
            <a:off x="7487811" y="4359453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9" name="Line 17"/>
          <p:cNvSpPr>
            <a:spLocks noChangeShapeType="1"/>
          </p:cNvSpPr>
          <p:nvPr/>
        </p:nvSpPr>
        <p:spPr bwMode="auto">
          <a:xfrm flipH="1">
            <a:off x="7489738" y="4569426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5" name="AutoShape 2"/>
          <p:cNvSpPr>
            <a:spLocks noChangeArrowheads="1"/>
          </p:cNvSpPr>
          <p:nvPr/>
        </p:nvSpPr>
        <p:spPr bwMode="auto">
          <a:xfrm>
            <a:off x="4491615" y="4926996"/>
            <a:ext cx="454865" cy="901065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8" name="AutoShape 5"/>
          <p:cNvSpPr>
            <a:spLocks noChangeArrowheads="1"/>
          </p:cNvSpPr>
          <p:nvPr/>
        </p:nvSpPr>
        <p:spPr bwMode="auto">
          <a:xfrm>
            <a:off x="7112148" y="4893339"/>
            <a:ext cx="454865" cy="901065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9" name="Rectangle 18"/>
          <p:cNvSpPr>
            <a:spLocks noChangeArrowheads="1"/>
          </p:cNvSpPr>
          <p:nvPr/>
        </p:nvSpPr>
        <p:spPr bwMode="auto">
          <a:xfrm>
            <a:off x="7175258" y="5162954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0" name="Rectangle 19"/>
          <p:cNvSpPr>
            <a:spLocks noChangeArrowheads="1"/>
          </p:cNvSpPr>
          <p:nvPr/>
        </p:nvSpPr>
        <p:spPr bwMode="auto">
          <a:xfrm>
            <a:off x="7174067" y="5345472"/>
            <a:ext cx="314953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1" name="Rectangle 20"/>
          <p:cNvSpPr>
            <a:spLocks noChangeArrowheads="1"/>
          </p:cNvSpPr>
          <p:nvPr/>
        </p:nvSpPr>
        <p:spPr bwMode="auto">
          <a:xfrm>
            <a:off x="7172876" y="5545923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1" name="Rectangle 6"/>
          <p:cNvSpPr>
            <a:spLocks noChangeArrowheads="1"/>
          </p:cNvSpPr>
          <p:nvPr/>
        </p:nvSpPr>
        <p:spPr bwMode="auto">
          <a:xfrm>
            <a:off x="6336971" y="5077139"/>
            <a:ext cx="629310" cy="663471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2" name="Rectangle 8"/>
          <p:cNvSpPr>
            <a:spLocks noChangeArrowheads="1"/>
          </p:cNvSpPr>
          <p:nvPr/>
        </p:nvSpPr>
        <p:spPr bwMode="auto">
          <a:xfrm>
            <a:off x="6404248" y="5351237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3" name="Rectangle 9"/>
          <p:cNvSpPr>
            <a:spLocks noChangeArrowheads="1"/>
          </p:cNvSpPr>
          <p:nvPr/>
        </p:nvSpPr>
        <p:spPr bwMode="auto">
          <a:xfrm>
            <a:off x="6754923" y="5166157"/>
            <a:ext cx="114907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4" name="Rectangle 10"/>
          <p:cNvSpPr>
            <a:spLocks noChangeArrowheads="1"/>
          </p:cNvSpPr>
          <p:nvPr/>
        </p:nvSpPr>
        <p:spPr bwMode="auto">
          <a:xfrm>
            <a:off x="6752542" y="5346114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5" name="Rectangle 11"/>
          <p:cNvSpPr>
            <a:spLocks noChangeArrowheads="1"/>
          </p:cNvSpPr>
          <p:nvPr/>
        </p:nvSpPr>
        <p:spPr bwMode="auto">
          <a:xfrm>
            <a:off x="6754328" y="5535677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6" name="Line 14"/>
          <p:cNvSpPr>
            <a:spLocks noChangeShapeType="1"/>
          </p:cNvSpPr>
          <p:nvPr/>
        </p:nvSpPr>
        <p:spPr bwMode="auto">
          <a:xfrm flipH="1" flipV="1">
            <a:off x="6520346" y="5405672"/>
            <a:ext cx="242317" cy="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7" name="Line 15"/>
          <p:cNvSpPr>
            <a:spLocks noChangeShapeType="1"/>
          </p:cNvSpPr>
          <p:nvPr/>
        </p:nvSpPr>
        <p:spPr bwMode="auto">
          <a:xfrm flipH="1">
            <a:off x="6517964" y="5225075"/>
            <a:ext cx="229814" cy="178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8" name="Line 16"/>
          <p:cNvSpPr>
            <a:spLocks noChangeShapeType="1"/>
          </p:cNvSpPr>
          <p:nvPr/>
        </p:nvSpPr>
        <p:spPr bwMode="auto">
          <a:xfrm flipH="1" flipV="1">
            <a:off x="6519751" y="5405672"/>
            <a:ext cx="233982" cy="174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9" name="Line 21"/>
          <p:cNvSpPr>
            <a:spLocks noChangeShapeType="1"/>
          </p:cNvSpPr>
          <p:nvPr/>
        </p:nvSpPr>
        <p:spPr bwMode="auto">
          <a:xfrm>
            <a:off x="6870426" y="5225716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0" name="Line 22"/>
          <p:cNvSpPr>
            <a:spLocks noChangeShapeType="1"/>
          </p:cNvSpPr>
          <p:nvPr/>
        </p:nvSpPr>
        <p:spPr bwMode="auto">
          <a:xfrm>
            <a:off x="6868044" y="5406313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1" name="Line 23"/>
          <p:cNvSpPr>
            <a:spLocks noChangeShapeType="1"/>
          </p:cNvSpPr>
          <p:nvPr/>
        </p:nvSpPr>
        <p:spPr bwMode="auto">
          <a:xfrm>
            <a:off x="6869830" y="5600359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7" name="Line 13"/>
          <p:cNvSpPr>
            <a:spLocks noChangeShapeType="1"/>
          </p:cNvSpPr>
          <p:nvPr/>
        </p:nvSpPr>
        <p:spPr bwMode="auto">
          <a:xfrm flipV="1">
            <a:off x="6869235" y="5405672"/>
            <a:ext cx="264346" cy="1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8" name="Line 17"/>
          <p:cNvSpPr>
            <a:spLocks noChangeShapeType="1"/>
          </p:cNvSpPr>
          <p:nvPr/>
        </p:nvSpPr>
        <p:spPr bwMode="auto">
          <a:xfrm flipH="1">
            <a:off x="7497926" y="5224202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9" name="Line 17"/>
          <p:cNvSpPr>
            <a:spLocks noChangeShapeType="1"/>
          </p:cNvSpPr>
          <p:nvPr/>
        </p:nvSpPr>
        <p:spPr bwMode="auto">
          <a:xfrm flipH="1">
            <a:off x="7492950" y="5404475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0" name="Line 17"/>
          <p:cNvSpPr>
            <a:spLocks noChangeShapeType="1"/>
          </p:cNvSpPr>
          <p:nvPr/>
        </p:nvSpPr>
        <p:spPr bwMode="auto">
          <a:xfrm flipH="1">
            <a:off x="7494877" y="5614448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4" name="AutoShape 2"/>
          <p:cNvSpPr>
            <a:spLocks noChangeArrowheads="1"/>
          </p:cNvSpPr>
          <p:nvPr/>
        </p:nvSpPr>
        <p:spPr bwMode="auto">
          <a:xfrm>
            <a:off x="4496755" y="5956935"/>
            <a:ext cx="454865" cy="901065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7" name="AutoShape 5"/>
          <p:cNvSpPr>
            <a:spLocks noChangeArrowheads="1"/>
          </p:cNvSpPr>
          <p:nvPr/>
        </p:nvSpPr>
        <p:spPr bwMode="auto">
          <a:xfrm>
            <a:off x="7117288" y="5923278"/>
            <a:ext cx="454865" cy="901065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8" name="Rectangle 18"/>
          <p:cNvSpPr>
            <a:spLocks noChangeArrowheads="1"/>
          </p:cNvSpPr>
          <p:nvPr/>
        </p:nvSpPr>
        <p:spPr bwMode="auto">
          <a:xfrm>
            <a:off x="7180398" y="6192893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9" name="Rectangle 19"/>
          <p:cNvSpPr>
            <a:spLocks noChangeArrowheads="1"/>
          </p:cNvSpPr>
          <p:nvPr/>
        </p:nvSpPr>
        <p:spPr bwMode="auto">
          <a:xfrm>
            <a:off x="7179207" y="6375411"/>
            <a:ext cx="314953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0" name="Rectangle 20"/>
          <p:cNvSpPr>
            <a:spLocks noChangeArrowheads="1"/>
          </p:cNvSpPr>
          <p:nvPr/>
        </p:nvSpPr>
        <p:spPr bwMode="auto">
          <a:xfrm>
            <a:off x="7178016" y="6575862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94643" y="3878417"/>
            <a:ext cx="1261754" cy="2976026"/>
            <a:chOff x="7694643" y="3878417"/>
            <a:chExt cx="1261754" cy="2976026"/>
          </a:xfrm>
        </p:grpSpPr>
        <p:sp>
          <p:nvSpPr>
            <p:cNvPr id="243" name="AutoShape 3"/>
            <p:cNvSpPr>
              <a:spLocks noChangeArrowheads="1"/>
            </p:cNvSpPr>
            <p:nvPr/>
          </p:nvSpPr>
          <p:spPr bwMode="auto">
            <a:xfrm>
              <a:off x="8491253" y="3878417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245" name="Group 27"/>
            <p:cNvGrpSpPr>
              <a:grpSpLocks/>
            </p:cNvGrpSpPr>
            <p:nvPr/>
          </p:nvGrpSpPr>
          <p:grpSpPr bwMode="auto">
            <a:xfrm>
              <a:off x="7694643" y="4043644"/>
              <a:ext cx="629310" cy="663471"/>
              <a:chOff x="5481638" y="2919413"/>
              <a:chExt cx="1677987" cy="1644650"/>
            </a:xfrm>
          </p:grpSpPr>
          <p:sp>
            <p:nvSpPr>
              <p:cNvPr id="246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47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249" name="Line 17"/>
            <p:cNvSpPr>
              <a:spLocks noChangeShapeType="1"/>
            </p:cNvSpPr>
            <p:nvPr/>
          </p:nvSpPr>
          <p:spPr bwMode="auto">
            <a:xfrm flipH="1">
              <a:off x="8270964" y="4384986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13" name="AutoShape 3"/>
            <p:cNvSpPr>
              <a:spLocks noChangeArrowheads="1"/>
            </p:cNvSpPr>
            <p:nvPr/>
          </p:nvSpPr>
          <p:spPr bwMode="auto">
            <a:xfrm>
              <a:off x="8496392" y="4923439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314" name="Group 27"/>
            <p:cNvGrpSpPr>
              <a:grpSpLocks/>
            </p:cNvGrpSpPr>
            <p:nvPr/>
          </p:nvGrpSpPr>
          <p:grpSpPr bwMode="auto">
            <a:xfrm>
              <a:off x="7699782" y="5088666"/>
              <a:ext cx="629310" cy="663471"/>
              <a:chOff x="5481638" y="2919413"/>
              <a:chExt cx="1677987" cy="1644650"/>
            </a:xfrm>
          </p:grpSpPr>
          <p:sp>
            <p:nvSpPr>
              <p:cNvPr id="332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33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315" name="Line 17"/>
            <p:cNvSpPr>
              <a:spLocks noChangeShapeType="1"/>
            </p:cNvSpPr>
            <p:nvPr/>
          </p:nvSpPr>
          <p:spPr bwMode="auto">
            <a:xfrm flipH="1">
              <a:off x="8276103" y="5430008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2" name="AutoShape 3"/>
            <p:cNvSpPr>
              <a:spLocks noChangeArrowheads="1"/>
            </p:cNvSpPr>
            <p:nvPr/>
          </p:nvSpPr>
          <p:spPr bwMode="auto">
            <a:xfrm>
              <a:off x="8501532" y="5953378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343" name="Group 27"/>
            <p:cNvGrpSpPr>
              <a:grpSpLocks/>
            </p:cNvGrpSpPr>
            <p:nvPr/>
          </p:nvGrpSpPr>
          <p:grpSpPr bwMode="auto">
            <a:xfrm>
              <a:off x="7704922" y="6118605"/>
              <a:ext cx="629310" cy="663471"/>
              <a:chOff x="5481638" y="2919413"/>
              <a:chExt cx="1677987" cy="1644650"/>
            </a:xfrm>
          </p:grpSpPr>
          <p:sp>
            <p:nvSpPr>
              <p:cNvPr id="415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416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344" name="Line 17"/>
            <p:cNvSpPr>
              <a:spLocks noChangeShapeType="1"/>
            </p:cNvSpPr>
            <p:nvPr/>
          </p:nvSpPr>
          <p:spPr bwMode="auto">
            <a:xfrm flipH="1">
              <a:off x="8281243" y="6459947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350" name="Rectangle 6"/>
          <p:cNvSpPr>
            <a:spLocks noChangeArrowheads="1"/>
          </p:cNvSpPr>
          <p:nvPr/>
        </p:nvSpPr>
        <p:spPr bwMode="auto">
          <a:xfrm>
            <a:off x="6342111" y="6107078"/>
            <a:ext cx="629310" cy="663471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1" name="Rectangle 8"/>
          <p:cNvSpPr>
            <a:spLocks noChangeArrowheads="1"/>
          </p:cNvSpPr>
          <p:nvPr/>
        </p:nvSpPr>
        <p:spPr bwMode="auto">
          <a:xfrm>
            <a:off x="6409388" y="6381176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2" name="Rectangle 9"/>
          <p:cNvSpPr>
            <a:spLocks noChangeArrowheads="1"/>
          </p:cNvSpPr>
          <p:nvPr/>
        </p:nvSpPr>
        <p:spPr bwMode="auto">
          <a:xfrm>
            <a:off x="6760063" y="6196096"/>
            <a:ext cx="114907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3" name="Rectangle 10"/>
          <p:cNvSpPr>
            <a:spLocks noChangeArrowheads="1"/>
          </p:cNvSpPr>
          <p:nvPr/>
        </p:nvSpPr>
        <p:spPr bwMode="auto">
          <a:xfrm>
            <a:off x="6757682" y="6376053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4" name="Rectangle 11"/>
          <p:cNvSpPr>
            <a:spLocks noChangeArrowheads="1"/>
          </p:cNvSpPr>
          <p:nvPr/>
        </p:nvSpPr>
        <p:spPr bwMode="auto">
          <a:xfrm>
            <a:off x="6759468" y="6565616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5" name="Line 14"/>
          <p:cNvSpPr>
            <a:spLocks noChangeShapeType="1"/>
          </p:cNvSpPr>
          <p:nvPr/>
        </p:nvSpPr>
        <p:spPr bwMode="auto">
          <a:xfrm flipH="1" flipV="1">
            <a:off x="6525486" y="6435611"/>
            <a:ext cx="242317" cy="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6" name="Line 15"/>
          <p:cNvSpPr>
            <a:spLocks noChangeShapeType="1"/>
          </p:cNvSpPr>
          <p:nvPr/>
        </p:nvSpPr>
        <p:spPr bwMode="auto">
          <a:xfrm flipH="1">
            <a:off x="6523104" y="6255014"/>
            <a:ext cx="229814" cy="178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7" name="Line 16"/>
          <p:cNvSpPr>
            <a:spLocks noChangeShapeType="1"/>
          </p:cNvSpPr>
          <p:nvPr/>
        </p:nvSpPr>
        <p:spPr bwMode="auto">
          <a:xfrm flipH="1" flipV="1">
            <a:off x="6524891" y="6435611"/>
            <a:ext cx="233982" cy="174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8" name="Line 21"/>
          <p:cNvSpPr>
            <a:spLocks noChangeShapeType="1"/>
          </p:cNvSpPr>
          <p:nvPr/>
        </p:nvSpPr>
        <p:spPr bwMode="auto">
          <a:xfrm>
            <a:off x="6875566" y="6255655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9" name="Line 22"/>
          <p:cNvSpPr>
            <a:spLocks noChangeShapeType="1"/>
          </p:cNvSpPr>
          <p:nvPr/>
        </p:nvSpPr>
        <p:spPr bwMode="auto">
          <a:xfrm>
            <a:off x="6873184" y="6436252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4" name="Line 23"/>
          <p:cNvSpPr>
            <a:spLocks noChangeShapeType="1"/>
          </p:cNvSpPr>
          <p:nvPr/>
        </p:nvSpPr>
        <p:spPr bwMode="auto">
          <a:xfrm>
            <a:off x="6874970" y="6630298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6" name="Line 13"/>
          <p:cNvSpPr>
            <a:spLocks noChangeShapeType="1"/>
          </p:cNvSpPr>
          <p:nvPr/>
        </p:nvSpPr>
        <p:spPr bwMode="auto">
          <a:xfrm flipV="1">
            <a:off x="6874375" y="6435611"/>
            <a:ext cx="264346" cy="1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7" name="Line 17"/>
          <p:cNvSpPr>
            <a:spLocks noChangeShapeType="1"/>
          </p:cNvSpPr>
          <p:nvPr/>
        </p:nvSpPr>
        <p:spPr bwMode="auto">
          <a:xfrm flipH="1">
            <a:off x="7503066" y="6254141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8" name="Line 17"/>
          <p:cNvSpPr>
            <a:spLocks noChangeShapeType="1"/>
          </p:cNvSpPr>
          <p:nvPr/>
        </p:nvSpPr>
        <p:spPr bwMode="auto">
          <a:xfrm flipH="1">
            <a:off x="7498090" y="6434414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9" name="Line 17"/>
          <p:cNvSpPr>
            <a:spLocks noChangeShapeType="1"/>
          </p:cNvSpPr>
          <p:nvPr/>
        </p:nvSpPr>
        <p:spPr bwMode="auto">
          <a:xfrm flipH="1">
            <a:off x="7500017" y="6644387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2602" y="347381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p</a:t>
            </a:r>
            <a:endParaRPr lang="en-US" sz="1800" dirty="0">
              <a:latin typeface="Helvetica Neue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89157" y="3473818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r</a:t>
            </a:r>
            <a:endParaRPr lang="en-US" sz="1800" dirty="0">
              <a:latin typeface="Helvetica Neu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4744" y="391428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n</a:t>
            </a:r>
            <a:endParaRPr lang="en-US" sz="1800" dirty="0">
              <a:latin typeface="Helvetica Neue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078" y="5924594"/>
            <a:ext cx="348253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Near-perfect speed-up, scale-up! </a:t>
            </a:r>
            <a:b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</a:br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Every component works at its top speed, no waiting</a:t>
            </a:r>
            <a:endParaRPr lang="en-US" sz="16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3246" y="5081194"/>
            <a:ext cx="34825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So easy!</a:t>
            </a:r>
          </a:p>
          <a:p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Nearly same as single-node hashing</a:t>
            </a:r>
            <a:endParaRPr lang="en-US" sz="14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Hmmm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ine 13"/>
          <p:cNvSpPr>
            <a:spLocks noChangeShapeType="1"/>
          </p:cNvSpPr>
          <p:nvPr/>
        </p:nvSpPr>
        <p:spPr bwMode="auto">
          <a:xfrm>
            <a:off x="4809169" y="4377015"/>
            <a:ext cx="1559878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6" name="Line 13"/>
          <p:cNvSpPr>
            <a:spLocks noChangeShapeType="1"/>
          </p:cNvSpPr>
          <p:nvPr/>
        </p:nvSpPr>
        <p:spPr bwMode="auto">
          <a:xfrm>
            <a:off x="4814308" y="5422037"/>
            <a:ext cx="162837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5" name="Line 13"/>
          <p:cNvSpPr>
            <a:spLocks noChangeShapeType="1"/>
          </p:cNvSpPr>
          <p:nvPr/>
        </p:nvSpPr>
        <p:spPr bwMode="auto">
          <a:xfrm>
            <a:off x="4819448" y="6451976"/>
            <a:ext cx="160482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7" name="Line 13"/>
          <p:cNvSpPr>
            <a:spLocks noChangeShapeType="1"/>
          </p:cNvSpPr>
          <p:nvPr/>
        </p:nvSpPr>
        <p:spPr bwMode="auto">
          <a:xfrm>
            <a:off x="4785989" y="4391339"/>
            <a:ext cx="1564651" cy="1010622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8" name="Line 13"/>
          <p:cNvSpPr>
            <a:spLocks noChangeShapeType="1"/>
          </p:cNvSpPr>
          <p:nvPr/>
        </p:nvSpPr>
        <p:spPr bwMode="auto">
          <a:xfrm>
            <a:off x="4822806" y="4421507"/>
            <a:ext cx="1546242" cy="19910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9" name="Line 13"/>
          <p:cNvSpPr>
            <a:spLocks noChangeShapeType="1"/>
          </p:cNvSpPr>
          <p:nvPr/>
        </p:nvSpPr>
        <p:spPr bwMode="auto">
          <a:xfrm flipV="1">
            <a:off x="4859621" y="4376254"/>
            <a:ext cx="1583057" cy="104079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0" name="Line 13"/>
          <p:cNvSpPr>
            <a:spLocks noChangeShapeType="1"/>
          </p:cNvSpPr>
          <p:nvPr/>
        </p:nvSpPr>
        <p:spPr bwMode="auto">
          <a:xfrm flipV="1">
            <a:off x="4859621" y="5432129"/>
            <a:ext cx="1527834" cy="102570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1" name="Line 13"/>
          <p:cNvSpPr>
            <a:spLocks noChangeShapeType="1"/>
          </p:cNvSpPr>
          <p:nvPr/>
        </p:nvSpPr>
        <p:spPr bwMode="auto">
          <a:xfrm>
            <a:off x="4878029" y="5417045"/>
            <a:ext cx="1564649" cy="1070958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2" name="Line 13"/>
          <p:cNvSpPr>
            <a:spLocks noChangeShapeType="1"/>
          </p:cNvSpPr>
          <p:nvPr/>
        </p:nvSpPr>
        <p:spPr bwMode="auto">
          <a:xfrm flipV="1">
            <a:off x="4841213" y="4421507"/>
            <a:ext cx="1527834" cy="19910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enough machines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Naïve parallel hash 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Phase </a:t>
            </a:r>
            <a:r>
              <a:rPr lang="en-US" sz="2400" dirty="0"/>
              <a:t>1</a:t>
            </a:r>
            <a:r>
              <a:rPr lang="en-US" sz="2400" dirty="0" smtClean="0"/>
              <a:t>: </a:t>
            </a:r>
            <a:r>
              <a:rPr lang="en-US" sz="2400" i="1" dirty="0"/>
              <a:t>shuffle</a:t>
            </a:r>
            <a:r>
              <a:rPr lang="en-US" sz="2400" dirty="0"/>
              <a:t> data across machines (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</a:p>
          <a:p>
            <a:pPr lvl="1"/>
            <a:r>
              <a:rPr lang="en-US" sz="2000" dirty="0" smtClean="0"/>
              <a:t>Parallel scan streaming</a:t>
            </a:r>
            <a:r>
              <a:rPr lang="en-US" sz="2000" i="1" dirty="0" smtClean="0"/>
              <a:t> </a:t>
            </a:r>
            <a:r>
              <a:rPr lang="en-US" sz="2000" dirty="0"/>
              <a:t>out to </a:t>
            </a:r>
            <a:r>
              <a:rPr lang="en-US" sz="2000" dirty="0" smtClean="0"/>
              <a:t>network</a:t>
            </a:r>
            <a:endParaRPr lang="en-US" sz="2000" dirty="0"/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machine for </a:t>
            </a:r>
            <a:r>
              <a:rPr lang="en-US" sz="2000" dirty="0" smtClean="0"/>
              <a:t>a given record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 smtClean="0"/>
              <a:t>Use </a:t>
            </a:r>
            <a:r>
              <a:rPr lang="en-US" sz="2000" dirty="0"/>
              <a:t>(yet another) independent hash function </a:t>
            </a:r>
            <a:r>
              <a:rPr lang="en-US" sz="2000" dirty="0" err="1"/>
              <a:t>h</a:t>
            </a:r>
            <a:r>
              <a:rPr lang="en-US" sz="2000" baseline="-25000" dirty="0" err="1"/>
              <a:t>n</a:t>
            </a:r>
            <a:endParaRPr lang="en-US" sz="2000" baseline="-25000" dirty="0"/>
          </a:p>
          <a:p>
            <a:r>
              <a:rPr lang="en-US" sz="2400" dirty="0"/>
              <a:t>Receivers proceed with </a:t>
            </a:r>
            <a:r>
              <a:rPr lang="en-US" sz="2400" dirty="0" smtClean="0"/>
              <a:t>naïve </a:t>
            </a:r>
            <a:r>
              <a:rPr lang="en-US" sz="2400" dirty="0"/>
              <a:t>hashing in a </a:t>
            </a:r>
            <a:r>
              <a:rPr lang="en-US" sz="2400" dirty="0" smtClean="0"/>
              <a:t>pipeline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as data streams in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from local disk 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dirty="0" smtClean="0"/>
              <a:t>network</a:t>
            </a:r>
          </a:p>
          <a:p>
            <a:pPr lvl="1"/>
            <a:r>
              <a:rPr lang="en-US" sz="2000" dirty="0" smtClean="0"/>
              <a:t>Writes are independent,</a:t>
            </a:r>
            <a:br>
              <a:rPr lang="en-US" sz="2000" dirty="0" smtClean="0"/>
            </a:br>
            <a:r>
              <a:rPr lang="en-US" sz="2000" dirty="0" smtClean="0"/>
              <a:t>hence parallel</a:t>
            </a:r>
            <a:endParaRPr lang="en-US" sz="2000" dirty="0"/>
          </a:p>
        </p:txBody>
      </p:sp>
      <p:sp>
        <p:nvSpPr>
          <p:cNvPr id="242" name="AutoShape 2"/>
          <p:cNvSpPr>
            <a:spLocks noChangeArrowheads="1"/>
          </p:cNvSpPr>
          <p:nvPr/>
        </p:nvSpPr>
        <p:spPr bwMode="auto">
          <a:xfrm>
            <a:off x="4486476" y="3881974"/>
            <a:ext cx="454865" cy="901065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5" name="AutoShape 2"/>
          <p:cNvSpPr>
            <a:spLocks noChangeArrowheads="1"/>
          </p:cNvSpPr>
          <p:nvPr/>
        </p:nvSpPr>
        <p:spPr bwMode="auto">
          <a:xfrm>
            <a:off x="4491615" y="4926996"/>
            <a:ext cx="454865" cy="901065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4" name="AutoShape 2"/>
          <p:cNvSpPr>
            <a:spLocks noChangeArrowheads="1"/>
          </p:cNvSpPr>
          <p:nvPr/>
        </p:nvSpPr>
        <p:spPr bwMode="auto">
          <a:xfrm>
            <a:off x="4496755" y="5956935"/>
            <a:ext cx="454865" cy="901065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4744" y="391428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n</a:t>
            </a:r>
            <a:endParaRPr lang="en-US" sz="1800" dirty="0">
              <a:latin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6100" y="6908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336796" y="3876728"/>
            <a:ext cx="1261754" cy="2976026"/>
            <a:chOff x="7694643" y="3878417"/>
            <a:chExt cx="1261754" cy="2976026"/>
          </a:xfrm>
        </p:grpSpPr>
        <p:sp>
          <p:nvSpPr>
            <p:cNvPr id="94" name="AutoShape 3"/>
            <p:cNvSpPr>
              <a:spLocks noChangeArrowheads="1"/>
            </p:cNvSpPr>
            <p:nvPr/>
          </p:nvSpPr>
          <p:spPr bwMode="auto">
            <a:xfrm>
              <a:off x="8491253" y="3878417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95" name="Group 27"/>
            <p:cNvGrpSpPr>
              <a:grpSpLocks/>
            </p:cNvGrpSpPr>
            <p:nvPr/>
          </p:nvGrpSpPr>
          <p:grpSpPr bwMode="auto">
            <a:xfrm>
              <a:off x="7694643" y="4043644"/>
              <a:ext cx="629310" cy="663471"/>
              <a:chOff x="5481638" y="2919413"/>
              <a:chExt cx="1677987" cy="1644650"/>
            </a:xfrm>
          </p:grpSpPr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10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96" name="Line 17"/>
            <p:cNvSpPr>
              <a:spLocks noChangeShapeType="1"/>
            </p:cNvSpPr>
            <p:nvPr/>
          </p:nvSpPr>
          <p:spPr bwMode="auto">
            <a:xfrm flipH="1">
              <a:off x="8270964" y="4384986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7" name="AutoShape 3"/>
            <p:cNvSpPr>
              <a:spLocks noChangeArrowheads="1"/>
            </p:cNvSpPr>
            <p:nvPr/>
          </p:nvSpPr>
          <p:spPr bwMode="auto">
            <a:xfrm>
              <a:off x="8496392" y="4923439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98" name="Group 27"/>
            <p:cNvGrpSpPr>
              <a:grpSpLocks/>
            </p:cNvGrpSpPr>
            <p:nvPr/>
          </p:nvGrpSpPr>
          <p:grpSpPr bwMode="auto">
            <a:xfrm>
              <a:off x="7699782" y="5088666"/>
              <a:ext cx="629310" cy="663471"/>
              <a:chOff x="5481638" y="2919413"/>
              <a:chExt cx="1677987" cy="1644650"/>
            </a:xfrm>
          </p:grpSpPr>
          <p:sp>
            <p:nvSpPr>
              <p:cNvPr id="107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08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 flipH="1">
              <a:off x="8276103" y="5430008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2" name="AutoShape 3"/>
            <p:cNvSpPr>
              <a:spLocks noChangeArrowheads="1"/>
            </p:cNvSpPr>
            <p:nvPr/>
          </p:nvSpPr>
          <p:spPr bwMode="auto">
            <a:xfrm>
              <a:off x="8501532" y="5953378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103" name="Group 27"/>
            <p:cNvGrpSpPr>
              <a:grpSpLocks/>
            </p:cNvGrpSpPr>
            <p:nvPr/>
          </p:nvGrpSpPr>
          <p:grpSpPr bwMode="auto">
            <a:xfrm>
              <a:off x="7704922" y="6118605"/>
              <a:ext cx="629310" cy="663471"/>
              <a:chOff x="5481638" y="2919413"/>
              <a:chExt cx="1677987" cy="1644650"/>
            </a:xfrm>
          </p:grpSpPr>
          <p:sp>
            <p:nvSpPr>
              <p:cNvPr id="105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104" name="Line 17"/>
            <p:cNvSpPr>
              <a:spLocks noChangeShapeType="1"/>
            </p:cNvSpPr>
            <p:nvPr/>
          </p:nvSpPr>
          <p:spPr bwMode="auto">
            <a:xfrm flipH="1">
              <a:off x="8281243" y="6459947"/>
              <a:ext cx="280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5541" y="5858607"/>
            <a:ext cx="348253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Near-perfect speed-up, scale-up! </a:t>
            </a:r>
            <a:b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</a:br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Every component works at its top speed, no waiting</a:t>
            </a:r>
            <a:endParaRPr lang="en-US" sz="16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287" y="5163089"/>
            <a:ext cx="36566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So easy!</a:t>
            </a:r>
          </a:p>
          <a:p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Nearly same as single-node naïve hash join</a:t>
            </a:r>
            <a:endParaRPr lang="en-US" sz="14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67537" y="362165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r</a:t>
            </a:r>
            <a:endParaRPr lang="en-US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8753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3393680" y="3166367"/>
            <a:ext cx="875501" cy="2649925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Grace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Pass </a:t>
            </a:r>
            <a:r>
              <a:rPr lang="en-US" sz="2800" dirty="0" smtClean="0"/>
              <a:t>1 is like </a:t>
            </a:r>
            <a:r>
              <a:rPr lang="en-US" sz="2800" dirty="0" smtClean="0"/>
              <a:t>hashing above</a:t>
            </a:r>
          </a:p>
          <a:p>
            <a:endParaRPr 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9842500" y="3835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3366498" y="3152430"/>
            <a:ext cx="917817" cy="136745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3376382" y="3165256"/>
            <a:ext cx="907933" cy="1342752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386094" y="4497373"/>
            <a:ext cx="883087" cy="13079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388191" y="4517897"/>
            <a:ext cx="875636" cy="1298395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3376382" y="3165255"/>
            <a:ext cx="892799" cy="2654078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323804" y="2537826"/>
            <a:ext cx="324396" cy="281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Helvetica Neue"/>
              </a:rPr>
              <a:t>h</a:t>
            </a:r>
            <a:r>
              <a:rPr lang="en-US" sz="1400" baseline="-25000" dirty="0" err="1">
                <a:latin typeface="Helvetica Neue"/>
              </a:rPr>
              <a:t>p</a:t>
            </a:r>
            <a:endParaRPr lang="en-US" sz="1400" dirty="0">
              <a:latin typeface="Helvetica Neue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3303318" y="3158998"/>
            <a:ext cx="981314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3303318" y="4508877"/>
            <a:ext cx="102440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6" name="Line 13"/>
          <p:cNvSpPr>
            <a:spLocks noChangeShapeType="1"/>
          </p:cNvSpPr>
          <p:nvPr/>
        </p:nvSpPr>
        <p:spPr bwMode="auto">
          <a:xfrm>
            <a:off x="3303318" y="5816292"/>
            <a:ext cx="1009588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3" name="AutoShape 2"/>
          <p:cNvSpPr>
            <a:spLocks noChangeArrowheads="1"/>
          </p:cNvSpPr>
          <p:nvPr/>
        </p:nvSpPr>
        <p:spPr bwMode="auto">
          <a:xfrm>
            <a:off x="3100313" y="2847570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4748881" y="2826396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4788584" y="2996010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4787834" y="311083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7" name="Rectangle 20"/>
          <p:cNvSpPr>
            <a:spLocks noChangeArrowheads="1"/>
          </p:cNvSpPr>
          <p:nvPr/>
        </p:nvSpPr>
        <p:spPr bwMode="auto">
          <a:xfrm>
            <a:off x="4787085" y="323693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4261220" y="2942024"/>
            <a:ext cx="395897" cy="417387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4303544" y="3114458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4524152" y="2998025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4522654" y="3111235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4523778" y="3230489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3" name="Line 14"/>
          <p:cNvSpPr>
            <a:spLocks noChangeShapeType="1"/>
          </p:cNvSpPr>
          <p:nvPr/>
        </p:nvSpPr>
        <p:spPr bwMode="auto">
          <a:xfrm flipH="1" flipV="1">
            <a:off x="4376581" y="3148703"/>
            <a:ext cx="152441" cy="2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 flipH="1">
            <a:off x="4375082" y="3035090"/>
            <a:ext cx="144575" cy="112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 flipH="1" flipV="1">
            <a:off x="4376206" y="3148703"/>
            <a:ext cx="147197" cy="109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>
            <a:off x="4596815" y="303549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>
            <a:off x="4595317" y="314910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4596440" y="3271179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 flipV="1">
            <a:off x="4596066" y="3148703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0" name="AutoShape 2"/>
          <p:cNvSpPr>
            <a:spLocks noChangeArrowheads="1"/>
          </p:cNvSpPr>
          <p:nvPr/>
        </p:nvSpPr>
        <p:spPr bwMode="auto">
          <a:xfrm>
            <a:off x="3100313" y="4197449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R</a:t>
            </a: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4748881" y="4176275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2" name="Rectangle 18"/>
          <p:cNvSpPr>
            <a:spLocks noChangeArrowheads="1"/>
          </p:cNvSpPr>
          <p:nvPr/>
        </p:nvSpPr>
        <p:spPr bwMode="auto">
          <a:xfrm>
            <a:off x="4788584" y="4345888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4787834" y="4460710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4" name="Rectangle 20"/>
          <p:cNvSpPr>
            <a:spLocks noChangeArrowheads="1"/>
          </p:cNvSpPr>
          <p:nvPr/>
        </p:nvSpPr>
        <p:spPr bwMode="auto">
          <a:xfrm>
            <a:off x="4787085" y="4586813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261220" y="4291903"/>
            <a:ext cx="395897" cy="417387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4303543" y="4464337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7" name="Rectangle 9"/>
          <p:cNvSpPr>
            <a:spLocks noChangeArrowheads="1"/>
          </p:cNvSpPr>
          <p:nvPr/>
        </p:nvSpPr>
        <p:spPr bwMode="auto">
          <a:xfrm>
            <a:off x="4524152" y="4347904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4522654" y="4461114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4523778" y="4580367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 flipH="1" flipV="1">
            <a:off x="4376581" y="4498582"/>
            <a:ext cx="152441" cy="2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 flipH="1">
            <a:off x="4375082" y="4384969"/>
            <a:ext cx="144575" cy="112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2" name="Line 16"/>
          <p:cNvSpPr>
            <a:spLocks noChangeShapeType="1"/>
          </p:cNvSpPr>
          <p:nvPr/>
        </p:nvSpPr>
        <p:spPr bwMode="auto">
          <a:xfrm flipH="1" flipV="1">
            <a:off x="4376206" y="4498582"/>
            <a:ext cx="147197" cy="109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3" name="Line 21"/>
          <p:cNvSpPr>
            <a:spLocks noChangeShapeType="1"/>
          </p:cNvSpPr>
          <p:nvPr/>
        </p:nvSpPr>
        <p:spPr bwMode="auto">
          <a:xfrm>
            <a:off x="4596814" y="4385372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4" name="Line 22"/>
          <p:cNvSpPr>
            <a:spLocks noChangeShapeType="1"/>
          </p:cNvSpPr>
          <p:nvPr/>
        </p:nvSpPr>
        <p:spPr bwMode="auto">
          <a:xfrm>
            <a:off x="4595316" y="4498985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5" name="Line 23"/>
          <p:cNvSpPr>
            <a:spLocks noChangeShapeType="1"/>
          </p:cNvSpPr>
          <p:nvPr/>
        </p:nvSpPr>
        <p:spPr bwMode="auto">
          <a:xfrm>
            <a:off x="4596440" y="4621059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6" name="Line 13"/>
          <p:cNvSpPr>
            <a:spLocks noChangeShapeType="1"/>
          </p:cNvSpPr>
          <p:nvPr/>
        </p:nvSpPr>
        <p:spPr bwMode="auto">
          <a:xfrm flipV="1">
            <a:off x="4596065" y="4498582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7" name="AutoShape 2"/>
          <p:cNvSpPr>
            <a:spLocks noChangeArrowheads="1"/>
          </p:cNvSpPr>
          <p:nvPr/>
        </p:nvSpPr>
        <p:spPr bwMode="auto">
          <a:xfrm>
            <a:off x="3100313" y="5504864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auto">
          <a:xfrm>
            <a:off x="4748881" y="5483690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4788584" y="565330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4787834" y="5768125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1" name="Rectangle 20"/>
          <p:cNvSpPr>
            <a:spLocks noChangeArrowheads="1"/>
          </p:cNvSpPr>
          <p:nvPr/>
        </p:nvSpPr>
        <p:spPr bwMode="auto">
          <a:xfrm>
            <a:off x="4787085" y="5894228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4261220" y="5599318"/>
            <a:ext cx="395897" cy="417387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303544" y="5771752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524152" y="5655319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5" name="Rectangle 10"/>
          <p:cNvSpPr>
            <a:spLocks noChangeArrowheads="1"/>
          </p:cNvSpPr>
          <p:nvPr/>
        </p:nvSpPr>
        <p:spPr bwMode="auto">
          <a:xfrm>
            <a:off x="4522654" y="5768530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4523778" y="5887782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7" name="Line 14"/>
          <p:cNvSpPr>
            <a:spLocks noChangeShapeType="1"/>
          </p:cNvSpPr>
          <p:nvPr/>
        </p:nvSpPr>
        <p:spPr bwMode="auto">
          <a:xfrm flipH="1" flipV="1">
            <a:off x="4376581" y="5805997"/>
            <a:ext cx="152441" cy="2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8" name="Line 15"/>
          <p:cNvSpPr>
            <a:spLocks noChangeShapeType="1"/>
          </p:cNvSpPr>
          <p:nvPr/>
        </p:nvSpPr>
        <p:spPr bwMode="auto">
          <a:xfrm flipH="1">
            <a:off x="4375082" y="5692383"/>
            <a:ext cx="144575" cy="112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9" name="Line 16"/>
          <p:cNvSpPr>
            <a:spLocks noChangeShapeType="1"/>
          </p:cNvSpPr>
          <p:nvPr/>
        </p:nvSpPr>
        <p:spPr bwMode="auto">
          <a:xfrm flipH="1" flipV="1">
            <a:off x="4376206" y="5805997"/>
            <a:ext cx="147197" cy="109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0" name="Line 21"/>
          <p:cNvSpPr>
            <a:spLocks noChangeShapeType="1"/>
          </p:cNvSpPr>
          <p:nvPr/>
        </p:nvSpPr>
        <p:spPr bwMode="auto">
          <a:xfrm>
            <a:off x="4596815" y="5692787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1" name="Line 22"/>
          <p:cNvSpPr>
            <a:spLocks noChangeShapeType="1"/>
          </p:cNvSpPr>
          <p:nvPr/>
        </p:nvSpPr>
        <p:spPr bwMode="auto">
          <a:xfrm>
            <a:off x="4595317" y="5806400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2" name="Line 23"/>
          <p:cNvSpPr>
            <a:spLocks noChangeShapeType="1"/>
          </p:cNvSpPr>
          <p:nvPr/>
        </p:nvSpPr>
        <p:spPr bwMode="auto">
          <a:xfrm>
            <a:off x="4596440" y="592847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3" name="Line 13"/>
          <p:cNvSpPr>
            <a:spLocks noChangeShapeType="1"/>
          </p:cNvSpPr>
          <p:nvPr/>
        </p:nvSpPr>
        <p:spPr bwMode="auto">
          <a:xfrm flipV="1">
            <a:off x="4596066" y="5805997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728320" y="2867898"/>
            <a:ext cx="321463" cy="281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Helvetica Neue"/>
              </a:rPr>
              <a:t>h</a:t>
            </a:r>
            <a:r>
              <a:rPr lang="en-US" sz="1400" baseline="-25000" dirty="0" err="1">
                <a:latin typeface="Helvetica Neue"/>
              </a:rPr>
              <a:t>n</a:t>
            </a:r>
            <a:endParaRPr lang="en-US" sz="1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910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Grace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Pass </a:t>
            </a:r>
            <a:r>
              <a:rPr lang="en-US" sz="2800" dirty="0" smtClean="0"/>
              <a:t>1 is like </a:t>
            </a:r>
            <a:r>
              <a:rPr lang="en-US" sz="2800" dirty="0" smtClean="0"/>
              <a:t>hashing above</a:t>
            </a:r>
          </a:p>
          <a:p>
            <a:pPr lvl="1"/>
            <a:r>
              <a:rPr lang="en-US" sz="2400" dirty="0" smtClean="0"/>
              <a:t>But do it 2x: once for each relation being joined</a:t>
            </a:r>
          </a:p>
          <a:p>
            <a:endParaRPr 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9842500" y="3835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3" name="AutoShape 2"/>
          <p:cNvSpPr>
            <a:spLocks noChangeArrowheads="1"/>
          </p:cNvSpPr>
          <p:nvPr/>
        </p:nvSpPr>
        <p:spPr bwMode="auto">
          <a:xfrm>
            <a:off x="3100313" y="2847570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4748881" y="2826396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4788584" y="2996010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4787834" y="311083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7" name="Rectangle 20"/>
          <p:cNvSpPr>
            <a:spLocks noChangeArrowheads="1"/>
          </p:cNvSpPr>
          <p:nvPr/>
        </p:nvSpPr>
        <p:spPr bwMode="auto">
          <a:xfrm>
            <a:off x="4787085" y="323693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4261220" y="2942024"/>
            <a:ext cx="395897" cy="417387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4303544" y="3114458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4524152" y="2998025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4522654" y="3111235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4523778" y="3230489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3" name="Line 14"/>
          <p:cNvSpPr>
            <a:spLocks noChangeShapeType="1"/>
          </p:cNvSpPr>
          <p:nvPr/>
        </p:nvSpPr>
        <p:spPr bwMode="auto">
          <a:xfrm flipH="1" flipV="1">
            <a:off x="4376581" y="3148703"/>
            <a:ext cx="152441" cy="2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 flipH="1">
            <a:off x="4375082" y="3035090"/>
            <a:ext cx="144575" cy="112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 flipH="1" flipV="1">
            <a:off x="4376206" y="3148703"/>
            <a:ext cx="147197" cy="109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>
            <a:off x="4596815" y="303549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>
            <a:off x="4595317" y="314910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4596440" y="3271179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 flipV="1">
            <a:off x="4596066" y="3148703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0" name="AutoShape 2"/>
          <p:cNvSpPr>
            <a:spLocks noChangeArrowheads="1"/>
          </p:cNvSpPr>
          <p:nvPr/>
        </p:nvSpPr>
        <p:spPr bwMode="auto">
          <a:xfrm>
            <a:off x="3100313" y="4197449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R</a:t>
            </a: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4748881" y="4176275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2" name="Rectangle 18"/>
          <p:cNvSpPr>
            <a:spLocks noChangeArrowheads="1"/>
          </p:cNvSpPr>
          <p:nvPr/>
        </p:nvSpPr>
        <p:spPr bwMode="auto">
          <a:xfrm>
            <a:off x="4788584" y="4345888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4787834" y="4460710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4" name="Rectangle 20"/>
          <p:cNvSpPr>
            <a:spLocks noChangeArrowheads="1"/>
          </p:cNvSpPr>
          <p:nvPr/>
        </p:nvSpPr>
        <p:spPr bwMode="auto">
          <a:xfrm>
            <a:off x="4787085" y="4586813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261220" y="4291903"/>
            <a:ext cx="395897" cy="417387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4303543" y="4464337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7" name="Rectangle 9"/>
          <p:cNvSpPr>
            <a:spLocks noChangeArrowheads="1"/>
          </p:cNvSpPr>
          <p:nvPr/>
        </p:nvSpPr>
        <p:spPr bwMode="auto">
          <a:xfrm>
            <a:off x="4524152" y="4347904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4522654" y="4461114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4523778" y="4580367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 flipH="1" flipV="1">
            <a:off x="4376581" y="4498582"/>
            <a:ext cx="152441" cy="2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 flipH="1">
            <a:off x="4375082" y="4384969"/>
            <a:ext cx="144575" cy="112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2" name="Line 16"/>
          <p:cNvSpPr>
            <a:spLocks noChangeShapeType="1"/>
          </p:cNvSpPr>
          <p:nvPr/>
        </p:nvSpPr>
        <p:spPr bwMode="auto">
          <a:xfrm flipH="1" flipV="1">
            <a:off x="4376206" y="4498582"/>
            <a:ext cx="147197" cy="109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3" name="Line 21"/>
          <p:cNvSpPr>
            <a:spLocks noChangeShapeType="1"/>
          </p:cNvSpPr>
          <p:nvPr/>
        </p:nvSpPr>
        <p:spPr bwMode="auto">
          <a:xfrm>
            <a:off x="4596814" y="4385372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4" name="Line 22"/>
          <p:cNvSpPr>
            <a:spLocks noChangeShapeType="1"/>
          </p:cNvSpPr>
          <p:nvPr/>
        </p:nvSpPr>
        <p:spPr bwMode="auto">
          <a:xfrm>
            <a:off x="4595316" y="4498985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5" name="Line 23"/>
          <p:cNvSpPr>
            <a:spLocks noChangeShapeType="1"/>
          </p:cNvSpPr>
          <p:nvPr/>
        </p:nvSpPr>
        <p:spPr bwMode="auto">
          <a:xfrm>
            <a:off x="4596440" y="4621059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6" name="Line 13"/>
          <p:cNvSpPr>
            <a:spLocks noChangeShapeType="1"/>
          </p:cNvSpPr>
          <p:nvPr/>
        </p:nvSpPr>
        <p:spPr bwMode="auto">
          <a:xfrm flipV="1">
            <a:off x="4596065" y="4498582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7" name="AutoShape 2"/>
          <p:cNvSpPr>
            <a:spLocks noChangeArrowheads="1"/>
          </p:cNvSpPr>
          <p:nvPr/>
        </p:nvSpPr>
        <p:spPr bwMode="auto">
          <a:xfrm>
            <a:off x="3100313" y="5504864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auto">
          <a:xfrm>
            <a:off x="4748881" y="5483690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4788584" y="565330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4787834" y="5768125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1" name="Rectangle 20"/>
          <p:cNvSpPr>
            <a:spLocks noChangeArrowheads="1"/>
          </p:cNvSpPr>
          <p:nvPr/>
        </p:nvSpPr>
        <p:spPr bwMode="auto">
          <a:xfrm>
            <a:off x="4787085" y="5894228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4261220" y="5599318"/>
            <a:ext cx="395897" cy="417387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303544" y="5771752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524152" y="5655319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5" name="Rectangle 10"/>
          <p:cNvSpPr>
            <a:spLocks noChangeArrowheads="1"/>
          </p:cNvSpPr>
          <p:nvPr/>
        </p:nvSpPr>
        <p:spPr bwMode="auto">
          <a:xfrm>
            <a:off x="4522654" y="5768530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4523778" y="5887782"/>
            <a:ext cx="72288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7" name="Line 14"/>
          <p:cNvSpPr>
            <a:spLocks noChangeShapeType="1"/>
          </p:cNvSpPr>
          <p:nvPr/>
        </p:nvSpPr>
        <p:spPr bwMode="auto">
          <a:xfrm flipH="1" flipV="1">
            <a:off x="4376581" y="5805997"/>
            <a:ext cx="152441" cy="2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8" name="Line 15"/>
          <p:cNvSpPr>
            <a:spLocks noChangeShapeType="1"/>
          </p:cNvSpPr>
          <p:nvPr/>
        </p:nvSpPr>
        <p:spPr bwMode="auto">
          <a:xfrm flipH="1">
            <a:off x="4375082" y="5692383"/>
            <a:ext cx="144575" cy="112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9" name="Line 16"/>
          <p:cNvSpPr>
            <a:spLocks noChangeShapeType="1"/>
          </p:cNvSpPr>
          <p:nvPr/>
        </p:nvSpPr>
        <p:spPr bwMode="auto">
          <a:xfrm flipH="1" flipV="1">
            <a:off x="4376206" y="5805997"/>
            <a:ext cx="147197" cy="109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0" name="Line 21"/>
          <p:cNvSpPr>
            <a:spLocks noChangeShapeType="1"/>
          </p:cNvSpPr>
          <p:nvPr/>
        </p:nvSpPr>
        <p:spPr bwMode="auto">
          <a:xfrm>
            <a:off x="4596815" y="5692787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1" name="Line 22"/>
          <p:cNvSpPr>
            <a:spLocks noChangeShapeType="1"/>
          </p:cNvSpPr>
          <p:nvPr/>
        </p:nvSpPr>
        <p:spPr bwMode="auto">
          <a:xfrm>
            <a:off x="4595317" y="5806400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2" name="Line 23"/>
          <p:cNvSpPr>
            <a:spLocks noChangeShapeType="1"/>
          </p:cNvSpPr>
          <p:nvPr/>
        </p:nvSpPr>
        <p:spPr bwMode="auto">
          <a:xfrm>
            <a:off x="4596440" y="592847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3" name="Line 13"/>
          <p:cNvSpPr>
            <a:spLocks noChangeShapeType="1"/>
          </p:cNvSpPr>
          <p:nvPr/>
        </p:nvSpPr>
        <p:spPr bwMode="auto">
          <a:xfrm flipV="1">
            <a:off x="4596066" y="5805997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728320" y="2867898"/>
            <a:ext cx="321463" cy="281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Helvetica Neue"/>
              </a:rPr>
              <a:t>h</a:t>
            </a:r>
            <a:r>
              <a:rPr lang="en-US" sz="1400" baseline="-25000" dirty="0" err="1">
                <a:latin typeface="Helvetica Neue"/>
              </a:rPr>
              <a:t>n</a:t>
            </a:r>
            <a:endParaRPr lang="en-US" sz="1400" dirty="0">
              <a:latin typeface="Helvetica Neue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3340208" y="3352800"/>
            <a:ext cx="1917592" cy="3196510"/>
            <a:chOff x="3382573" y="3488520"/>
            <a:chExt cx="1917592" cy="3196510"/>
          </a:xfrm>
        </p:grpSpPr>
        <p:grpSp>
          <p:nvGrpSpPr>
            <p:cNvPr id="179" name="Group 178"/>
            <p:cNvGrpSpPr/>
            <p:nvPr/>
          </p:nvGrpSpPr>
          <p:grpSpPr>
            <a:xfrm>
              <a:off x="3382573" y="3488520"/>
              <a:ext cx="1917592" cy="3196510"/>
              <a:chOff x="3382573" y="3488520"/>
              <a:chExt cx="1917592" cy="3196510"/>
            </a:xfrm>
          </p:grpSpPr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>
                <a:off x="3587266" y="3817507"/>
                <a:ext cx="97065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2" name="Line 13"/>
              <p:cNvSpPr>
                <a:spLocks noChangeShapeType="1"/>
              </p:cNvSpPr>
              <p:nvPr/>
            </p:nvSpPr>
            <p:spPr bwMode="auto">
              <a:xfrm>
                <a:off x="3587265" y="5128933"/>
                <a:ext cx="101327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3" name="Line 13"/>
              <p:cNvSpPr>
                <a:spLocks noChangeShapeType="1"/>
              </p:cNvSpPr>
              <p:nvPr/>
            </p:nvSpPr>
            <p:spPr bwMode="auto">
              <a:xfrm>
                <a:off x="3587265" y="6470685"/>
                <a:ext cx="998617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grpSp>
            <p:nvGrpSpPr>
              <p:cNvPr id="184" name="Group 183"/>
              <p:cNvGrpSpPr/>
              <p:nvPr/>
            </p:nvGrpSpPr>
            <p:grpSpPr>
              <a:xfrm>
                <a:off x="3638435" y="3775628"/>
                <a:ext cx="917817" cy="2666904"/>
                <a:chOff x="1912557" y="3217994"/>
                <a:chExt cx="1003227" cy="2915080"/>
              </a:xfrm>
            </p:grpSpPr>
            <p:sp>
              <p:nvSpPr>
                <p:cNvPr id="235" name="Line 13"/>
                <p:cNvSpPr>
                  <a:spLocks noChangeShapeType="1"/>
                </p:cNvSpPr>
                <p:nvPr/>
              </p:nvSpPr>
              <p:spPr bwMode="auto">
                <a:xfrm>
                  <a:off x="1942269" y="3233228"/>
                  <a:ext cx="956973" cy="289652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36" name="Line 13"/>
                <p:cNvSpPr>
                  <a:spLocks noChangeShapeType="1"/>
                </p:cNvSpPr>
                <p:nvPr/>
              </p:nvSpPr>
              <p:spPr bwMode="auto">
                <a:xfrm>
                  <a:off x="1912557" y="3217994"/>
                  <a:ext cx="1003227" cy="149470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23361" y="3232014"/>
                  <a:ext cx="992423" cy="146770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3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33977" y="4688095"/>
                  <a:ext cx="965265" cy="142969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39" name="Line 13"/>
                <p:cNvSpPr>
                  <a:spLocks noChangeShapeType="1"/>
                </p:cNvSpPr>
                <p:nvPr/>
              </p:nvSpPr>
              <p:spPr bwMode="auto">
                <a:xfrm>
                  <a:off x="1936269" y="4710528"/>
                  <a:ext cx="957121" cy="141922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4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23361" y="3232013"/>
                  <a:ext cx="975881" cy="290106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</p:grpSp>
          <p:sp>
            <p:nvSpPr>
              <p:cNvPr id="185" name="AutoShape 2"/>
              <p:cNvSpPr>
                <a:spLocks noChangeArrowheads="1"/>
              </p:cNvSpPr>
              <p:nvPr/>
            </p:nvSpPr>
            <p:spPr bwMode="auto">
              <a:xfrm>
                <a:off x="3386467" y="3509463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6" name="AutoShape 5"/>
              <p:cNvSpPr>
                <a:spLocks noChangeArrowheads="1"/>
              </p:cNvSpPr>
              <p:nvPr/>
            </p:nvSpPr>
            <p:spPr bwMode="auto">
              <a:xfrm>
                <a:off x="5017120" y="3488520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7" name="Rectangle 18"/>
              <p:cNvSpPr>
                <a:spLocks noChangeArrowheads="1"/>
              </p:cNvSpPr>
              <p:nvPr/>
            </p:nvSpPr>
            <p:spPr bwMode="auto">
              <a:xfrm>
                <a:off x="5056391" y="3656291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8" name="Rectangle 19"/>
              <p:cNvSpPr>
                <a:spLocks noChangeArrowheads="1"/>
              </p:cNvSpPr>
              <p:nvPr/>
            </p:nvSpPr>
            <p:spPr bwMode="auto">
              <a:xfrm>
                <a:off x="5055650" y="3769864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5054909" y="3894597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0" name="Rectangle 6"/>
              <p:cNvSpPr>
                <a:spLocks noChangeArrowheads="1"/>
              </p:cNvSpPr>
              <p:nvPr/>
            </p:nvSpPr>
            <p:spPr bwMode="auto">
              <a:xfrm>
                <a:off x="4534759" y="3602891"/>
                <a:ext cx="391594" cy="412852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1" name="Rectangle 8"/>
              <p:cNvSpPr>
                <a:spLocks noChangeArrowheads="1"/>
              </p:cNvSpPr>
              <p:nvPr/>
            </p:nvSpPr>
            <p:spPr bwMode="auto">
              <a:xfrm>
                <a:off x="4576622" y="3773451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2" name="Rectangle 9"/>
              <p:cNvSpPr>
                <a:spLocks noChangeArrowheads="1"/>
              </p:cNvSpPr>
              <p:nvPr/>
            </p:nvSpPr>
            <p:spPr bwMode="auto">
              <a:xfrm>
                <a:off x="4794833" y="3658283"/>
                <a:ext cx="7150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3" name="Rectangle 10"/>
              <p:cNvSpPr>
                <a:spLocks noChangeArrowheads="1"/>
              </p:cNvSpPr>
              <p:nvPr/>
            </p:nvSpPr>
            <p:spPr bwMode="auto">
              <a:xfrm>
                <a:off x="4793352" y="3770264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4" name="Rectangle 11"/>
              <p:cNvSpPr>
                <a:spLocks noChangeArrowheads="1"/>
              </p:cNvSpPr>
              <p:nvPr/>
            </p:nvSpPr>
            <p:spPr bwMode="auto">
              <a:xfrm>
                <a:off x="4794463" y="3888221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5" name="Line 14"/>
              <p:cNvSpPr>
                <a:spLocks noChangeShapeType="1"/>
              </p:cNvSpPr>
              <p:nvPr/>
            </p:nvSpPr>
            <p:spPr bwMode="auto">
              <a:xfrm flipH="1" flipV="1">
                <a:off x="4648865" y="3807324"/>
                <a:ext cx="150784" cy="27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6" name="Line 15"/>
              <p:cNvSpPr>
                <a:spLocks noChangeShapeType="1"/>
              </p:cNvSpPr>
              <p:nvPr/>
            </p:nvSpPr>
            <p:spPr bwMode="auto">
              <a:xfrm flipH="1">
                <a:off x="4647383" y="3694946"/>
                <a:ext cx="143004" cy="1111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7" name="Line 16"/>
              <p:cNvSpPr>
                <a:spLocks noChangeShapeType="1"/>
              </p:cNvSpPr>
              <p:nvPr/>
            </p:nvSpPr>
            <p:spPr bwMode="auto">
              <a:xfrm flipH="1" flipV="1">
                <a:off x="4648495" y="3807324"/>
                <a:ext cx="145598" cy="108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8" name="Line 21"/>
              <p:cNvSpPr>
                <a:spLocks noChangeShapeType="1"/>
              </p:cNvSpPr>
              <p:nvPr/>
            </p:nvSpPr>
            <p:spPr bwMode="auto">
              <a:xfrm>
                <a:off x="4866707" y="369534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9" name="Line 22"/>
              <p:cNvSpPr>
                <a:spLocks noChangeShapeType="1"/>
              </p:cNvSpPr>
              <p:nvPr/>
            </p:nvSpPr>
            <p:spPr bwMode="auto">
              <a:xfrm>
                <a:off x="4865225" y="3807723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0" name="Line 23"/>
              <p:cNvSpPr>
                <a:spLocks noChangeShapeType="1"/>
              </p:cNvSpPr>
              <p:nvPr/>
            </p:nvSpPr>
            <p:spPr bwMode="auto">
              <a:xfrm>
                <a:off x="4866335" y="3928470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1" name="Line 13"/>
              <p:cNvSpPr>
                <a:spLocks noChangeShapeType="1"/>
              </p:cNvSpPr>
              <p:nvPr/>
            </p:nvSpPr>
            <p:spPr bwMode="auto">
              <a:xfrm flipV="1">
                <a:off x="4865966" y="3807324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2" name="AutoShape 2"/>
              <p:cNvSpPr>
                <a:spLocks noChangeArrowheads="1"/>
              </p:cNvSpPr>
              <p:nvPr/>
            </p:nvSpPr>
            <p:spPr bwMode="auto">
              <a:xfrm>
                <a:off x="3386467" y="4820888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3" name="AutoShape 5"/>
              <p:cNvSpPr>
                <a:spLocks noChangeArrowheads="1"/>
              </p:cNvSpPr>
              <p:nvPr/>
            </p:nvSpPr>
            <p:spPr bwMode="auto">
              <a:xfrm>
                <a:off x="5017120" y="4799945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4" name="Rectangle 18"/>
              <p:cNvSpPr>
                <a:spLocks noChangeArrowheads="1"/>
              </p:cNvSpPr>
              <p:nvPr/>
            </p:nvSpPr>
            <p:spPr bwMode="auto">
              <a:xfrm>
                <a:off x="5056391" y="4967715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5" name="Rectangle 19"/>
              <p:cNvSpPr>
                <a:spLocks noChangeArrowheads="1"/>
              </p:cNvSpPr>
              <p:nvPr/>
            </p:nvSpPr>
            <p:spPr bwMode="auto">
              <a:xfrm>
                <a:off x="5055650" y="5081290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6" name="Rectangle 20"/>
              <p:cNvSpPr>
                <a:spLocks noChangeArrowheads="1"/>
              </p:cNvSpPr>
              <p:nvPr/>
            </p:nvSpPr>
            <p:spPr bwMode="auto">
              <a:xfrm>
                <a:off x="5054909" y="5206022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7" name="Rectangle 6"/>
              <p:cNvSpPr>
                <a:spLocks noChangeArrowheads="1"/>
              </p:cNvSpPr>
              <p:nvPr/>
            </p:nvSpPr>
            <p:spPr bwMode="auto">
              <a:xfrm>
                <a:off x="4534759" y="4914317"/>
                <a:ext cx="391594" cy="412852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8" name="Rectangle 8"/>
              <p:cNvSpPr>
                <a:spLocks noChangeArrowheads="1"/>
              </p:cNvSpPr>
              <p:nvPr/>
            </p:nvSpPr>
            <p:spPr bwMode="auto">
              <a:xfrm>
                <a:off x="4576623" y="5084877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9" name="Rectangle 9"/>
              <p:cNvSpPr>
                <a:spLocks noChangeArrowheads="1"/>
              </p:cNvSpPr>
              <p:nvPr/>
            </p:nvSpPr>
            <p:spPr bwMode="auto">
              <a:xfrm>
                <a:off x="4794834" y="4969709"/>
                <a:ext cx="7150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0" name="Rectangle 10"/>
              <p:cNvSpPr>
                <a:spLocks noChangeArrowheads="1"/>
              </p:cNvSpPr>
              <p:nvPr/>
            </p:nvSpPr>
            <p:spPr bwMode="auto">
              <a:xfrm>
                <a:off x="4793352" y="5081688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1" name="Rectangle 11"/>
              <p:cNvSpPr>
                <a:spLocks noChangeArrowheads="1"/>
              </p:cNvSpPr>
              <p:nvPr/>
            </p:nvSpPr>
            <p:spPr bwMode="auto">
              <a:xfrm>
                <a:off x="4794463" y="5199647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2" name="Line 14"/>
              <p:cNvSpPr>
                <a:spLocks noChangeShapeType="1"/>
              </p:cNvSpPr>
              <p:nvPr/>
            </p:nvSpPr>
            <p:spPr bwMode="auto">
              <a:xfrm flipH="1" flipV="1">
                <a:off x="4648865" y="5118750"/>
                <a:ext cx="150784" cy="27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3" name="Line 15"/>
              <p:cNvSpPr>
                <a:spLocks noChangeShapeType="1"/>
              </p:cNvSpPr>
              <p:nvPr/>
            </p:nvSpPr>
            <p:spPr bwMode="auto">
              <a:xfrm flipH="1">
                <a:off x="4647383" y="5006371"/>
                <a:ext cx="143004" cy="1111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4" name="Line 16"/>
              <p:cNvSpPr>
                <a:spLocks noChangeShapeType="1"/>
              </p:cNvSpPr>
              <p:nvPr/>
            </p:nvSpPr>
            <p:spPr bwMode="auto">
              <a:xfrm flipH="1" flipV="1">
                <a:off x="4648496" y="5118750"/>
                <a:ext cx="145598" cy="108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>
                <a:off x="4866707" y="5006770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6" name="Line 22"/>
              <p:cNvSpPr>
                <a:spLocks noChangeShapeType="1"/>
              </p:cNvSpPr>
              <p:nvPr/>
            </p:nvSpPr>
            <p:spPr bwMode="auto">
              <a:xfrm>
                <a:off x="4865225" y="5119148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7" name="Line 23"/>
              <p:cNvSpPr>
                <a:spLocks noChangeShapeType="1"/>
              </p:cNvSpPr>
              <p:nvPr/>
            </p:nvSpPr>
            <p:spPr bwMode="auto">
              <a:xfrm>
                <a:off x="4866336" y="523989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8" name="Line 13"/>
              <p:cNvSpPr>
                <a:spLocks noChangeShapeType="1"/>
              </p:cNvSpPr>
              <p:nvPr/>
            </p:nvSpPr>
            <p:spPr bwMode="auto">
              <a:xfrm flipV="1">
                <a:off x="4865966" y="5118750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19" name="AutoShape 2"/>
              <p:cNvSpPr>
                <a:spLocks noChangeArrowheads="1"/>
              </p:cNvSpPr>
              <p:nvPr/>
            </p:nvSpPr>
            <p:spPr bwMode="auto">
              <a:xfrm>
                <a:off x="3382573" y="6124333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0" name="AutoShape 5"/>
              <p:cNvSpPr>
                <a:spLocks noChangeArrowheads="1"/>
              </p:cNvSpPr>
              <p:nvPr/>
            </p:nvSpPr>
            <p:spPr bwMode="auto">
              <a:xfrm>
                <a:off x="5013227" y="6103391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1" name="Rectangle 18"/>
              <p:cNvSpPr>
                <a:spLocks noChangeArrowheads="1"/>
              </p:cNvSpPr>
              <p:nvPr/>
            </p:nvSpPr>
            <p:spPr bwMode="auto">
              <a:xfrm>
                <a:off x="5052499" y="6271161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2" name="Rectangle 19"/>
              <p:cNvSpPr>
                <a:spLocks noChangeArrowheads="1"/>
              </p:cNvSpPr>
              <p:nvPr/>
            </p:nvSpPr>
            <p:spPr bwMode="auto">
              <a:xfrm>
                <a:off x="5051758" y="6384734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3" name="Rectangle 20"/>
              <p:cNvSpPr>
                <a:spLocks noChangeArrowheads="1"/>
              </p:cNvSpPr>
              <p:nvPr/>
            </p:nvSpPr>
            <p:spPr bwMode="auto">
              <a:xfrm>
                <a:off x="5051017" y="6509467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4530866" y="6217761"/>
                <a:ext cx="391594" cy="412852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5" name="Rectangle 8"/>
              <p:cNvSpPr>
                <a:spLocks noChangeArrowheads="1"/>
              </p:cNvSpPr>
              <p:nvPr/>
            </p:nvSpPr>
            <p:spPr bwMode="auto">
              <a:xfrm>
                <a:off x="4572730" y="6388322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6" name="Rectangle 9"/>
              <p:cNvSpPr>
                <a:spLocks noChangeArrowheads="1"/>
              </p:cNvSpPr>
              <p:nvPr/>
            </p:nvSpPr>
            <p:spPr bwMode="auto">
              <a:xfrm>
                <a:off x="4790941" y="6273153"/>
                <a:ext cx="7150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7" name="Rectangle 10"/>
              <p:cNvSpPr>
                <a:spLocks noChangeArrowheads="1"/>
              </p:cNvSpPr>
              <p:nvPr/>
            </p:nvSpPr>
            <p:spPr bwMode="auto">
              <a:xfrm>
                <a:off x="4789459" y="6385135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8" name="Rectangle 11"/>
              <p:cNvSpPr>
                <a:spLocks noChangeArrowheads="1"/>
              </p:cNvSpPr>
              <p:nvPr/>
            </p:nvSpPr>
            <p:spPr bwMode="auto">
              <a:xfrm>
                <a:off x="4790571" y="6503091"/>
                <a:ext cx="7150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29" name="Line 14"/>
              <p:cNvSpPr>
                <a:spLocks noChangeShapeType="1"/>
              </p:cNvSpPr>
              <p:nvPr/>
            </p:nvSpPr>
            <p:spPr bwMode="auto">
              <a:xfrm flipH="1" flipV="1">
                <a:off x="4644974" y="6422194"/>
                <a:ext cx="150784" cy="27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30" name="Line 16"/>
              <p:cNvSpPr>
                <a:spLocks noChangeShapeType="1"/>
              </p:cNvSpPr>
              <p:nvPr/>
            </p:nvSpPr>
            <p:spPr bwMode="auto">
              <a:xfrm flipH="1" flipV="1">
                <a:off x="4644603" y="6422194"/>
                <a:ext cx="145598" cy="108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31" name="Line 21"/>
              <p:cNvSpPr>
                <a:spLocks noChangeShapeType="1"/>
              </p:cNvSpPr>
              <p:nvPr/>
            </p:nvSpPr>
            <p:spPr bwMode="auto">
              <a:xfrm>
                <a:off x="4862814" y="631021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32" name="Line 22"/>
              <p:cNvSpPr>
                <a:spLocks noChangeShapeType="1"/>
              </p:cNvSpPr>
              <p:nvPr/>
            </p:nvSpPr>
            <p:spPr bwMode="auto">
              <a:xfrm>
                <a:off x="4861332" y="6422593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33" name="Line 23"/>
              <p:cNvSpPr>
                <a:spLocks noChangeShapeType="1"/>
              </p:cNvSpPr>
              <p:nvPr/>
            </p:nvSpPr>
            <p:spPr bwMode="auto">
              <a:xfrm>
                <a:off x="4862443" y="6543341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34" name="Line 13"/>
              <p:cNvSpPr>
                <a:spLocks noChangeShapeType="1"/>
              </p:cNvSpPr>
              <p:nvPr/>
            </p:nvSpPr>
            <p:spPr bwMode="auto">
              <a:xfrm flipV="1">
                <a:off x="4862073" y="6422194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</p:grpSp>
        <p:sp>
          <p:nvSpPr>
            <p:cNvPr id="180" name="Line 15"/>
            <p:cNvSpPr>
              <a:spLocks noChangeShapeType="1"/>
            </p:cNvSpPr>
            <p:nvPr/>
          </p:nvSpPr>
          <p:spPr bwMode="auto">
            <a:xfrm flipH="1">
              <a:off x="4643491" y="6309816"/>
              <a:ext cx="143004" cy="111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 dirty="0">
                <a:latin typeface="Helvetica Neue"/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4323804" y="2537826"/>
            <a:ext cx="324396" cy="281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Helvetica Neue"/>
              </a:rPr>
              <a:t>h</a:t>
            </a:r>
            <a:r>
              <a:rPr lang="en-US" sz="1400" baseline="-25000" dirty="0" err="1">
                <a:latin typeface="Helvetica Neue"/>
              </a:rPr>
              <a:t>p</a:t>
            </a:r>
            <a:endParaRPr lang="en-US" sz="1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83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Grace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Pass 2 is local Grace Hash Join per node</a:t>
            </a:r>
          </a:p>
          <a:p>
            <a:pPr lvl="1"/>
            <a:r>
              <a:rPr lang="en-US" sz="2400" dirty="0" smtClean="0"/>
              <a:t>Complete independence across nodes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42500" y="3835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0" y="2584389"/>
            <a:ext cx="1095998" cy="1179112"/>
            <a:chOff x="6858000" y="2362200"/>
            <a:chExt cx="1673684" cy="1800606"/>
          </a:xfrm>
        </p:grpSpPr>
        <p:grpSp>
          <p:nvGrpSpPr>
            <p:cNvPr id="67" name="Group 1888"/>
            <p:cNvGrpSpPr/>
            <p:nvPr/>
          </p:nvGrpSpPr>
          <p:grpSpPr>
            <a:xfrm>
              <a:off x="7618213" y="3061515"/>
              <a:ext cx="913471" cy="657648"/>
              <a:chOff x="-1" y="163776"/>
              <a:chExt cx="913470" cy="657647"/>
            </a:xfrm>
          </p:grpSpPr>
          <p:sp>
            <p:nvSpPr>
              <p:cNvPr id="69" name="Shape 1881"/>
              <p:cNvSpPr/>
              <p:nvPr/>
            </p:nvSpPr>
            <p:spPr>
              <a:xfrm>
                <a:off x="-1" y="163776"/>
                <a:ext cx="670978" cy="657647"/>
              </a:xfrm>
              <a:prstGeom prst="rect">
                <a:avLst/>
              </a:prstGeom>
              <a:solidFill>
                <a:srgbClr val="3365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0" name="Shape 1882"/>
              <p:cNvSpPr/>
              <p:nvPr/>
            </p:nvSpPr>
            <p:spPr>
              <a:xfrm>
                <a:off x="73000" y="232334"/>
                <a:ext cx="540211" cy="4183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1" name="Shape 1883"/>
              <p:cNvSpPr/>
              <p:nvPr/>
            </p:nvSpPr>
            <p:spPr>
              <a:xfrm flipH="1">
                <a:off x="571087" y="432929"/>
                <a:ext cx="342382" cy="31890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Shape 1884"/>
              <p:cNvSpPr/>
              <p:nvPr/>
            </p:nvSpPr>
            <p:spPr>
              <a:xfrm>
                <a:off x="73000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3" name="Shape 1885"/>
              <p:cNvSpPr/>
              <p:nvPr/>
            </p:nvSpPr>
            <p:spPr>
              <a:xfrm>
                <a:off x="474048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4" name="Shape 1886"/>
              <p:cNvSpPr/>
              <p:nvPr/>
            </p:nvSpPr>
            <p:spPr>
              <a:xfrm flipV="1">
                <a:off x="136228" y="650664"/>
                <a:ext cx="107747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" name="Shape 1887"/>
              <p:cNvSpPr/>
              <p:nvPr/>
            </p:nvSpPr>
            <p:spPr>
              <a:xfrm flipH="1" flipV="1">
                <a:off x="454245" y="650664"/>
                <a:ext cx="81062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4" name="Group 1892"/>
            <p:cNvGrpSpPr/>
            <p:nvPr/>
          </p:nvGrpSpPr>
          <p:grpSpPr>
            <a:xfrm>
              <a:off x="6861484" y="3267446"/>
              <a:ext cx="486183" cy="895360"/>
              <a:chOff x="-1" y="0"/>
              <a:chExt cx="486181" cy="895359"/>
            </a:xfrm>
          </p:grpSpPr>
          <p:sp>
            <p:nvSpPr>
              <p:cNvPr id="95" name="Shape 1889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3365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96" name="Shape 1890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3365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97" name="Shape 1891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98" name="Shape 1893"/>
            <p:cNvSpPr/>
            <p:nvPr/>
          </p:nvSpPr>
          <p:spPr>
            <a:xfrm>
              <a:off x="6935320" y="3535354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99" name="Shape 1894"/>
            <p:cNvSpPr/>
            <p:nvPr/>
          </p:nvSpPr>
          <p:spPr>
            <a:xfrm>
              <a:off x="6934048" y="3716717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00" name="Shape 1895"/>
            <p:cNvSpPr/>
            <p:nvPr/>
          </p:nvSpPr>
          <p:spPr>
            <a:xfrm>
              <a:off x="6932774" y="391589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grpSp>
          <p:nvGrpSpPr>
            <p:cNvPr id="101" name="Group 1903"/>
            <p:cNvGrpSpPr/>
            <p:nvPr/>
          </p:nvGrpSpPr>
          <p:grpSpPr>
            <a:xfrm>
              <a:off x="6858000" y="2362200"/>
              <a:ext cx="486182" cy="895360"/>
              <a:chOff x="-1" y="0"/>
              <a:chExt cx="486181" cy="895359"/>
            </a:xfrm>
          </p:grpSpPr>
          <p:grpSp>
            <p:nvGrpSpPr>
              <p:cNvPr id="102" name="Group 1899"/>
              <p:cNvGrpSpPr/>
              <p:nvPr/>
            </p:nvGrpSpPr>
            <p:grpSpPr>
              <a:xfrm>
                <a:off x="-2" y="-1"/>
                <a:ext cx="486183" cy="895361"/>
                <a:chOff x="-1" y="0"/>
                <a:chExt cx="486181" cy="895359"/>
              </a:xfrm>
            </p:grpSpPr>
            <p:sp>
              <p:nvSpPr>
                <p:cNvPr id="106" name="Shape 1896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5B9B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07" name="Shape 1897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3365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Shape 1898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rgbClr val="3365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03" name="Shape 1900"/>
              <p:cNvSpPr/>
              <p:nvPr/>
            </p:nvSpPr>
            <p:spPr>
              <a:xfrm>
                <a:off x="67453" y="26790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04" name="Shape 1901"/>
              <p:cNvSpPr/>
              <p:nvPr/>
            </p:nvSpPr>
            <p:spPr>
              <a:xfrm>
                <a:off x="66182" y="449271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05" name="Shape 1902"/>
              <p:cNvSpPr/>
              <p:nvPr/>
            </p:nvSpPr>
            <p:spPr>
              <a:xfrm>
                <a:off x="64908" y="648451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09" name="Shape 1904"/>
            <p:cNvSpPr/>
            <p:nvPr/>
          </p:nvSpPr>
          <p:spPr>
            <a:xfrm>
              <a:off x="7259546" y="2759625"/>
              <a:ext cx="554186" cy="571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10" name="Shape 1905"/>
            <p:cNvSpPr/>
            <p:nvPr/>
          </p:nvSpPr>
          <p:spPr>
            <a:xfrm>
              <a:off x="7263031" y="3630320"/>
              <a:ext cx="491413" cy="200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858001" y="3929698"/>
            <a:ext cx="1095998" cy="1179112"/>
            <a:chOff x="6858000" y="2362200"/>
            <a:chExt cx="1673684" cy="1800606"/>
          </a:xfrm>
        </p:grpSpPr>
        <p:grpSp>
          <p:nvGrpSpPr>
            <p:cNvPr id="172" name="Group 1888"/>
            <p:cNvGrpSpPr/>
            <p:nvPr/>
          </p:nvGrpSpPr>
          <p:grpSpPr>
            <a:xfrm>
              <a:off x="7618213" y="3061515"/>
              <a:ext cx="913471" cy="657648"/>
              <a:chOff x="-1" y="163776"/>
              <a:chExt cx="913470" cy="657647"/>
            </a:xfrm>
          </p:grpSpPr>
          <p:sp>
            <p:nvSpPr>
              <p:cNvPr id="191" name="Shape 1881"/>
              <p:cNvSpPr/>
              <p:nvPr/>
            </p:nvSpPr>
            <p:spPr>
              <a:xfrm>
                <a:off x="-1" y="163776"/>
                <a:ext cx="670978" cy="657647"/>
              </a:xfrm>
              <a:prstGeom prst="rect">
                <a:avLst/>
              </a:prstGeom>
              <a:solidFill>
                <a:srgbClr val="09B05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2" name="Shape 1882"/>
              <p:cNvSpPr/>
              <p:nvPr/>
            </p:nvSpPr>
            <p:spPr>
              <a:xfrm>
                <a:off x="73000" y="232334"/>
                <a:ext cx="540211" cy="4183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3" name="Shape 1883"/>
              <p:cNvSpPr/>
              <p:nvPr/>
            </p:nvSpPr>
            <p:spPr>
              <a:xfrm flipH="1">
                <a:off x="571087" y="432929"/>
                <a:ext cx="342382" cy="31890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Shape 1884"/>
              <p:cNvSpPr/>
              <p:nvPr/>
            </p:nvSpPr>
            <p:spPr>
              <a:xfrm>
                <a:off x="73000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5" name="Shape 1885"/>
              <p:cNvSpPr/>
              <p:nvPr/>
            </p:nvSpPr>
            <p:spPr>
              <a:xfrm>
                <a:off x="474048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6" name="Shape 1886"/>
              <p:cNvSpPr/>
              <p:nvPr/>
            </p:nvSpPr>
            <p:spPr>
              <a:xfrm flipV="1">
                <a:off x="136228" y="650664"/>
                <a:ext cx="107747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7" name="Shape 1887"/>
              <p:cNvSpPr/>
              <p:nvPr/>
            </p:nvSpPr>
            <p:spPr>
              <a:xfrm flipH="1" flipV="1">
                <a:off x="454245" y="650664"/>
                <a:ext cx="81062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3" name="Group 1892"/>
            <p:cNvGrpSpPr/>
            <p:nvPr/>
          </p:nvGrpSpPr>
          <p:grpSpPr>
            <a:xfrm>
              <a:off x="6861484" y="3267446"/>
              <a:ext cx="486183" cy="895360"/>
              <a:chOff x="-1" y="0"/>
              <a:chExt cx="486181" cy="895359"/>
            </a:xfrm>
          </p:grpSpPr>
          <p:sp>
            <p:nvSpPr>
              <p:cNvPr id="187" name="Shape 1889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8" name="Shape 1890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09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9" name="Shape 1891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rgbClr val="92D05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74" name="Shape 1893"/>
            <p:cNvSpPr/>
            <p:nvPr/>
          </p:nvSpPr>
          <p:spPr>
            <a:xfrm>
              <a:off x="6935320" y="3535354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5" name="Shape 1894"/>
            <p:cNvSpPr/>
            <p:nvPr/>
          </p:nvSpPr>
          <p:spPr>
            <a:xfrm>
              <a:off x="6934048" y="3716717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6" name="Shape 1895"/>
            <p:cNvSpPr/>
            <p:nvPr/>
          </p:nvSpPr>
          <p:spPr>
            <a:xfrm>
              <a:off x="6932774" y="391589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grpSp>
          <p:nvGrpSpPr>
            <p:cNvPr id="177" name="Group 1903"/>
            <p:cNvGrpSpPr/>
            <p:nvPr/>
          </p:nvGrpSpPr>
          <p:grpSpPr>
            <a:xfrm>
              <a:off x="6858000" y="2362200"/>
              <a:ext cx="486182" cy="895360"/>
              <a:chOff x="-1" y="0"/>
              <a:chExt cx="486181" cy="895359"/>
            </a:xfrm>
          </p:grpSpPr>
          <p:grpSp>
            <p:nvGrpSpPr>
              <p:cNvPr id="180" name="Group 1899"/>
              <p:cNvGrpSpPr/>
              <p:nvPr/>
            </p:nvGrpSpPr>
            <p:grpSpPr>
              <a:xfrm>
                <a:off x="-2" y="-1"/>
                <a:ext cx="486183" cy="895361"/>
                <a:chOff x="-1" y="0"/>
                <a:chExt cx="486181" cy="895359"/>
              </a:xfrm>
            </p:grpSpPr>
            <p:sp>
              <p:nvSpPr>
                <p:cNvPr id="184" name="Shape 1896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09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85" name="Shape 1897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09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86" name="Shape 1898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81" name="Shape 1900"/>
              <p:cNvSpPr/>
              <p:nvPr/>
            </p:nvSpPr>
            <p:spPr>
              <a:xfrm>
                <a:off x="67453" y="26790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2" name="Shape 1901"/>
              <p:cNvSpPr/>
              <p:nvPr/>
            </p:nvSpPr>
            <p:spPr>
              <a:xfrm>
                <a:off x="66182" y="449271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3" name="Shape 1902"/>
              <p:cNvSpPr/>
              <p:nvPr/>
            </p:nvSpPr>
            <p:spPr>
              <a:xfrm>
                <a:off x="64908" y="648451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Shape 1904"/>
            <p:cNvSpPr/>
            <p:nvPr/>
          </p:nvSpPr>
          <p:spPr>
            <a:xfrm>
              <a:off x="7259546" y="2759625"/>
              <a:ext cx="554186" cy="571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79" name="Shape 1905"/>
            <p:cNvSpPr/>
            <p:nvPr/>
          </p:nvSpPr>
          <p:spPr>
            <a:xfrm>
              <a:off x="7263031" y="3630320"/>
              <a:ext cx="491413" cy="200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858001" y="5412188"/>
            <a:ext cx="1095998" cy="1179112"/>
            <a:chOff x="6858000" y="2362200"/>
            <a:chExt cx="1673684" cy="1800606"/>
          </a:xfrm>
        </p:grpSpPr>
        <p:grpSp>
          <p:nvGrpSpPr>
            <p:cNvPr id="202" name="Group 1888"/>
            <p:cNvGrpSpPr/>
            <p:nvPr/>
          </p:nvGrpSpPr>
          <p:grpSpPr>
            <a:xfrm>
              <a:off x="7618213" y="3061515"/>
              <a:ext cx="913471" cy="657648"/>
              <a:chOff x="-1" y="163776"/>
              <a:chExt cx="913470" cy="657647"/>
            </a:xfrm>
          </p:grpSpPr>
          <p:sp>
            <p:nvSpPr>
              <p:cNvPr id="221" name="Shape 1881"/>
              <p:cNvSpPr/>
              <p:nvPr/>
            </p:nvSpPr>
            <p:spPr>
              <a:xfrm>
                <a:off x="-1" y="163776"/>
                <a:ext cx="670978" cy="657647"/>
              </a:xfrm>
              <a:prstGeom prst="rect">
                <a:avLst/>
              </a:prstGeom>
              <a:solidFill>
                <a:srgbClr val="FD823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2" name="Shape 1882"/>
              <p:cNvSpPr/>
              <p:nvPr/>
            </p:nvSpPr>
            <p:spPr>
              <a:xfrm>
                <a:off x="73000" y="232334"/>
                <a:ext cx="540211" cy="4183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3" name="Shape 1883"/>
              <p:cNvSpPr/>
              <p:nvPr/>
            </p:nvSpPr>
            <p:spPr>
              <a:xfrm flipH="1">
                <a:off x="571087" y="432929"/>
                <a:ext cx="342382" cy="31890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Shape 1884"/>
              <p:cNvSpPr/>
              <p:nvPr/>
            </p:nvSpPr>
            <p:spPr>
              <a:xfrm>
                <a:off x="73000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5" name="Shape 1885"/>
              <p:cNvSpPr/>
              <p:nvPr/>
            </p:nvSpPr>
            <p:spPr>
              <a:xfrm>
                <a:off x="474048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6" name="Shape 1886"/>
              <p:cNvSpPr/>
              <p:nvPr/>
            </p:nvSpPr>
            <p:spPr>
              <a:xfrm flipV="1">
                <a:off x="136228" y="650664"/>
                <a:ext cx="107747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Shape 1887"/>
              <p:cNvSpPr/>
              <p:nvPr/>
            </p:nvSpPr>
            <p:spPr>
              <a:xfrm flipH="1" flipV="1">
                <a:off x="454245" y="650664"/>
                <a:ext cx="81062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03" name="Group 1892"/>
            <p:cNvGrpSpPr/>
            <p:nvPr/>
          </p:nvGrpSpPr>
          <p:grpSpPr>
            <a:xfrm>
              <a:off x="6861484" y="3267446"/>
              <a:ext cx="486183" cy="895360"/>
              <a:chOff x="-1" y="0"/>
              <a:chExt cx="486181" cy="895359"/>
            </a:xfrm>
          </p:grpSpPr>
          <p:sp>
            <p:nvSpPr>
              <p:cNvPr id="217" name="Shape 1889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8" name="Shape 1890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9" name="Shape 1891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204" name="Shape 1893"/>
            <p:cNvSpPr/>
            <p:nvPr/>
          </p:nvSpPr>
          <p:spPr>
            <a:xfrm>
              <a:off x="6935320" y="3535354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05" name="Shape 1894"/>
            <p:cNvSpPr/>
            <p:nvPr/>
          </p:nvSpPr>
          <p:spPr>
            <a:xfrm>
              <a:off x="6934048" y="3716717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06" name="Shape 1895"/>
            <p:cNvSpPr/>
            <p:nvPr/>
          </p:nvSpPr>
          <p:spPr>
            <a:xfrm>
              <a:off x="6932774" y="391589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grpSp>
          <p:nvGrpSpPr>
            <p:cNvPr id="207" name="Group 1903"/>
            <p:cNvGrpSpPr/>
            <p:nvPr/>
          </p:nvGrpSpPr>
          <p:grpSpPr>
            <a:xfrm>
              <a:off x="6858000" y="2362200"/>
              <a:ext cx="486182" cy="895360"/>
              <a:chOff x="-1" y="0"/>
              <a:chExt cx="486181" cy="895359"/>
            </a:xfrm>
          </p:grpSpPr>
          <p:grpSp>
            <p:nvGrpSpPr>
              <p:cNvPr id="210" name="Group 1899"/>
              <p:cNvGrpSpPr/>
              <p:nvPr/>
            </p:nvGrpSpPr>
            <p:grpSpPr>
              <a:xfrm>
                <a:off x="-2" y="-1"/>
                <a:ext cx="486183" cy="895361"/>
                <a:chOff x="-1" y="0"/>
                <a:chExt cx="486181" cy="895359"/>
              </a:xfrm>
            </p:grpSpPr>
            <p:sp>
              <p:nvSpPr>
                <p:cNvPr id="214" name="Shape 1896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5B9B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215" name="Shape 1897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FD8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216" name="Shape 1898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rgbClr val="FD8232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211" name="Shape 1900"/>
              <p:cNvSpPr/>
              <p:nvPr/>
            </p:nvSpPr>
            <p:spPr>
              <a:xfrm>
                <a:off x="67453" y="26790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2" name="Shape 1901"/>
              <p:cNvSpPr/>
              <p:nvPr/>
            </p:nvSpPr>
            <p:spPr>
              <a:xfrm>
                <a:off x="66182" y="449271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3" name="Shape 1902"/>
              <p:cNvSpPr/>
              <p:nvPr/>
            </p:nvSpPr>
            <p:spPr>
              <a:xfrm>
                <a:off x="64908" y="648451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208" name="Shape 1904"/>
            <p:cNvSpPr/>
            <p:nvPr/>
          </p:nvSpPr>
          <p:spPr>
            <a:xfrm>
              <a:off x="7259546" y="2759625"/>
              <a:ext cx="554186" cy="571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209" name="Shape 1905"/>
            <p:cNvSpPr/>
            <p:nvPr/>
          </p:nvSpPr>
          <p:spPr>
            <a:xfrm>
              <a:off x="7263031" y="3630320"/>
              <a:ext cx="491413" cy="200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7380319" y="2560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Helvetica Neue"/>
              </a:rPr>
              <a:t>h</a:t>
            </a:r>
            <a:r>
              <a:rPr lang="en-US" sz="1800" baseline="-25000" dirty="0" err="1" smtClean="0">
                <a:latin typeface="Helvetica Neue"/>
              </a:rPr>
              <a:t>r</a:t>
            </a:r>
            <a:endParaRPr lang="en-US" sz="1800" dirty="0">
              <a:latin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26714" y="268350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526714" y="325431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526714" y="4055772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526714" y="462658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99822" y="5551463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499822" y="612227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920569" y="300902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919025" y="4360006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917963" y="579845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Grace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Pass 2 is local Grace Hash Join per node</a:t>
            </a:r>
          </a:p>
          <a:p>
            <a:pPr lvl="1"/>
            <a:r>
              <a:rPr lang="en-US" sz="2400" dirty="0" smtClean="0"/>
              <a:t>Complete independence across </a:t>
            </a:r>
            <a:r>
              <a:rPr lang="en-US" sz="2400" dirty="0" smtClean="0"/>
              <a:t>nodes in Pass 2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You should be able to work</a:t>
            </a:r>
            <a:br>
              <a:rPr lang="en-US" sz="2800" dirty="0" smtClean="0"/>
            </a:br>
            <a:r>
              <a:rPr lang="en-US" sz="2800" dirty="0"/>
              <a:t>o</a:t>
            </a:r>
            <a:r>
              <a:rPr lang="en-US" sz="2800" dirty="0" smtClean="0"/>
              <a:t>ut </a:t>
            </a:r>
            <a:r>
              <a:rPr lang="en-US" sz="2800" dirty="0" smtClean="0"/>
              <a:t>Hybrid Hash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9842500" y="3835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0" y="2584389"/>
            <a:ext cx="1095998" cy="1179112"/>
            <a:chOff x="6858000" y="2362200"/>
            <a:chExt cx="1673684" cy="1800606"/>
          </a:xfrm>
        </p:grpSpPr>
        <p:grpSp>
          <p:nvGrpSpPr>
            <p:cNvPr id="67" name="Group 1888"/>
            <p:cNvGrpSpPr/>
            <p:nvPr/>
          </p:nvGrpSpPr>
          <p:grpSpPr>
            <a:xfrm>
              <a:off x="7618213" y="3061515"/>
              <a:ext cx="913471" cy="657648"/>
              <a:chOff x="-1" y="163776"/>
              <a:chExt cx="913470" cy="657647"/>
            </a:xfrm>
          </p:grpSpPr>
          <p:sp>
            <p:nvSpPr>
              <p:cNvPr id="69" name="Shape 1881"/>
              <p:cNvSpPr/>
              <p:nvPr/>
            </p:nvSpPr>
            <p:spPr>
              <a:xfrm>
                <a:off x="-1" y="163776"/>
                <a:ext cx="670978" cy="657647"/>
              </a:xfrm>
              <a:prstGeom prst="rect">
                <a:avLst/>
              </a:prstGeom>
              <a:solidFill>
                <a:srgbClr val="3365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0" name="Shape 1882"/>
              <p:cNvSpPr/>
              <p:nvPr/>
            </p:nvSpPr>
            <p:spPr>
              <a:xfrm>
                <a:off x="73000" y="232334"/>
                <a:ext cx="540211" cy="4183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1" name="Shape 1883"/>
              <p:cNvSpPr/>
              <p:nvPr/>
            </p:nvSpPr>
            <p:spPr>
              <a:xfrm flipH="1">
                <a:off x="571087" y="432929"/>
                <a:ext cx="342382" cy="31890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Shape 1884"/>
              <p:cNvSpPr/>
              <p:nvPr/>
            </p:nvSpPr>
            <p:spPr>
              <a:xfrm>
                <a:off x="73000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3" name="Shape 1885"/>
              <p:cNvSpPr/>
              <p:nvPr/>
            </p:nvSpPr>
            <p:spPr>
              <a:xfrm>
                <a:off x="474048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74" name="Shape 1886"/>
              <p:cNvSpPr/>
              <p:nvPr/>
            </p:nvSpPr>
            <p:spPr>
              <a:xfrm flipV="1">
                <a:off x="136228" y="650664"/>
                <a:ext cx="107747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" name="Shape 1887"/>
              <p:cNvSpPr/>
              <p:nvPr/>
            </p:nvSpPr>
            <p:spPr>
              <a:xfrm flipH="1" flipV="1">
                <a:off x="454245" y="650664"/>
                <a:ext cx="81062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4" name="Group 1892"/>
            <p:cNvGrpSpPr/>
            <p:nvPr/>
          </p:nvGrpSpPr>
          <p:grpSpPr>
            <a:xfrm>
              <a:off x="6861484" y="3267446"/>
              <a:ext cx="486183" cy="895360"/>
              <a:chOff x="-1" y="0"/>
              <a:chExt cx="486181" cy="895359"/>
            </a:xfrm>
          </p:grpSpPr>
          <p:sp>
            <p:nvSpPr>
              <p:cNvPr id="95" name="Shape 1889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3365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96" name="Shape 1890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3365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97" name="Shape 1891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98" name="Shape 1893"/>
            <p:cNvSpPr/>
            <p:nvPr/>
          </p:nvSpPr>
          <p:spPr>
            <a:xfrm>
              <a:off x="6935320" y="3535354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99" name="Shape 1894"/>
            <p:cNvSpPr/>
            <p:nvPr/>
          </p:nvSpPr>
          <p:spPr>
            <a:xfrm>
              <a:off x="6934048" y="3716717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00" name="Shape 1895"/>
            <p:cNvSpPr/>
            <p:nvPr/>
          </p:nvSpPr>
          <p:spPr>
            <a:xfrm>
              <a:off x="6932774" y="391589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grpSp>
          <p:nvGrpSpPr>
            <p:cNvPr id="101" name="Group 1903"/>
            <p:cNvGrpSpPr/>
            <p:nvPr/>
          </p:nvGrpSpPr>
          <p:grpSpPr>
            <a:xfrm>
              <a:off x="6858000" y="2362200"/>
              <a:ext cx="486182" cy="895360"/>
              <a:chOff x="-1" y="0"/>
              <a:chExt cx="486181" cy="895359"/>
            </a:xfrm>
          </p:grpSpPr>
          <p:grpSp>
            <p:nvGrpSpPr>
              <p:cNvPr id="102" name="Group 1899"/>
              <p:cNvGrpSpPr/>
              <p:nvPr/>
            </p:nvGrpSpPr>
            <p:grpSpPr>
              <a:xfrm>
                <a:off x="-2" y="-1"/>
                <a:ext cx="486183" cy="895361"/>
                <a:chOff x="-1" y="0"/>
                <a:chExt cx="486181" cy="895359"/>
              </a:xfrm>
            </p:grpSpPr>
            <p:sp>
              <p:nvSpPr>
                <p:cNvPr id="106" name="Shape 1896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5B9B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07" name="Shape 1897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3365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Shape 1898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rgbClr val="3365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03" name="Shape 1900"/>
              <p:cNvSpPr/>
              <p:nvPr/>
            </p:nvSpPr>
            <p:spPr>
              <a:xfrm>
                <a:off x="67453" y="26790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04" name="Shape 1901"/>
              <p:cNvSpPr/>
              <p:nvPr/>
            </p:nvSpPr>
            <p:spPr>
              <a:xfrm>
                <a:off x="66182" y="449271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05" name="Shape 1902"/>
              <p:cNvSpPr/>
              <p:nvPr/>
            </p:nvSpPr>
            <p:spPr>
              <a:xfrm>
                <a:off x="64908" y="648451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09" name="Shape 1904"/>
            <p:cNvSpPr/>
            <p:nvPr/>
          </p:nvSpPr>
          <p:spPr>
            <a:xfrm>
              <a:off x="7259546" y="2759625"/>
              <a:ext cx="554186" cy="571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10" name="Shape 1905"/>
            <p:cNvSpPr/>
            <p:nvPr/>
          </p:nvSpPr>
          <p:spPr>
            <a:xfrm>
              <a:off x="7263031" y="3630320"/>
              <a:ext cx="491413" cy="200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858001" y="3929698"/>
            <a:ext cx="1095998" cy="1179112"/>
            <a:chOff x="6858000" y="2362200"/>
            <a:chExt cx="1673684" cy="1800606"/>
          </a:xfrm>
        </p:grpSpPr>
        <p:grpSp>
          <p:nvGrpSpPr>
            <p:cNvPr id="172" name="Group 1888"/>
            <p:cNvGrpSpPr/>
            <p:nvPr/>
          </p:nvGrpSpPr>
          <p:grpSpPr>
            <a:xfrm>
              <a:off x="7618213" y="3061515"/>
              <a:ext cx="913471" cy="657648"/>
              <a:chOff x="-1" y="163776"/>
              <a:chExt cx="913470" cy="657647"/>
            </a:xfrm>
          </p:grpSpPr>
          <p:sp>
            <p:nvSpPr>
              <p:cNvPr id="191" name="Shape 1881"/>
              <p:cNvSpPr/>
              <p:nvPr/>
            </p:nvSpPr>
            <p:spPr>
              <a:xfrm>
                <a:off x="-1" y="163776"/>
                <a:ext cx="670978" cy="657647"/>
              </a:xfrm>
              <a:prstGeom prst="rect">
                <a:avLst/>
              </a:prstGeom>
              <a:solidFill>
                <a:srgbClr val="09B05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2" name="Shape 1882"/>
              <p:cNvSpPr/>
              <p:nvPr/>
            </p:nvSpPr>
            <p:spPr>
              <a:xfrm>
                <a:off x="73000" y="232334"/>
                <a:ext cx="540211" cy="4183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3" name="Shape 1883"/>
              <p:cNvSpPr/>
              <p:nvPr/>
            </p:nvSpPr>
            <p:spPr>
              <a:xfrm flipH="1">
                <a:off x="571087" y="432929"/>
                <a:ext cx="342382" cy="31890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Shape 1884"/>
              <p:cNvSpPr/>
              <p:nvPr/>
            </p:nvSpPr>
            <p:spPr>
              <a:xfrm>
                <a:off x="73000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5" name="Shape 1885"/>
              <p:cNvSpPr/>
              <p:nvPr/>
            </p:nvSpPr>
            <p:spPr>
              <a:xfrm>
                <a:off x="474048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96" name="Shape 1886"/>
              <p:cNvSpPr/>
              <p:nvPr/>
            </p:nvSpPr>
            <p:spPr>
              <a:xfrm flipV="1">
                <a:off x="136228" y="650664"/>
                <a:ext cx="107747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7" name="Shape 1887"/>
              <p:cNvSpPr/>
              <p:nvPr/>
            </p:nvSpPr>
            <p:spPr>
              <a:xfrm flipH="1" flipV="1">
                <a:off x="454245" y="650664"/>
                <a:ext cx="81062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3" name="Group 1892"/>
            <p:cNvGrpSpPr/>
            <p:nvPr/>
          </p:nvGrpSpPr>
          <p:grpSpPr>
            <a:xfrm>
              <a:off x="6861484" y="3267446"/>
              <a:ext cx="486183" cy="895360"/>
              <a:chOff x="-1" y="0"/>
              <a:chExt cx="486181" cy="895359"/>
            </a:xfrm>
          </p:grpSpPr>
          <p:sp>
            <p:nvSpPr>
              <p:cNvPr id="187" name="Shape 1889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8" name="Shape 1890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09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9" name="Shape 1891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rgbClr val="92D05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74" name="Shape 1893"/>
            <p:cNvSpPr/>
            <p:nvPr/>
          </p:nvSpPr>
          <p:spPr>
            <a:xfrm>
              <a:off x="6935320" y="3535354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5" name="Shape 1894"/>
            <p:cNvSpPr/>
            <p:nvPr/>
          </p:nvSpPr>
          <p:spPr>
            <a:xfrm>
              <a:off x="6934048" y="3716717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6" name="Shape 1895"/>
            <p:cNvSpPr/>
            <p:nvPr/>
          </p:nvSpPr>
          <p:spPr>
            <a:xfrm>
              <a:off x="6932774" y="391589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grpSp>
          <p:nvGrpSpPr>
            <p:cNvPr id="177" name="Group 1903"/>
            <p:cNvGrpSpPr/>
            <p:nvPr/>
          </p:nvGrpSpPr>
          <p:grpSpPr>
            <a:xfrm>
              <a:off x="6858000" y="2362200"/>
              <a:ext cx="486182" cy="895360"/>
              <a:chOff x="-1" y="0"/>
              <a:chExt cx="486181" cy="895359"/>
            </a:xfrm>
          </p:grpSpPr>
          <p:grpSp>
            <p:nvGrpSpPr>
              <p:cNvPr id="180" name="Group 1899"/>
              <p:cNvGrpSpPr/>
              <p:nvPr/>
            </p:nvGrpSpPr>
            <p:grpSpPr>
              <a:xfrm>
                <a:off x="-2" y="-1"/>
                <a:ext cx="486183" cy="895361"/>
                <a:chOff x="-1" y="0"/>
                <a:chExt cx="486181" cy="895359"/>
              </a:xfrm>
            </p:grpSpPr>
            <p:sp>
              <p:nvSpPr>
                <p:cNvPr id="184" name="Shape 1896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09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85" name="Shape 1897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09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186" name="Shape 1898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81" name="Shape 1900"/>
              <p:cNvSpPr/>
              <p:nvPr/>
            </p:nvSpPr>
            <p:spPr>
              <a:xfrm>
                <a:off x="67453" y="26790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2" name="Shape 1901"/>
              <p:cNvSpPr/>
              <p:nvPr/>
            </p:nvSpPr>
            <p:spPr>
              <a:xfrm>
                <a:off x="66182" y="449271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3" name="Shape 1902"/>
              <p:cNvSpPr/>
              <p:nvPr/>
            </p:nvSpPr>
            <p:spPr>
              <a:xfrm>
                <a:off x="64908" y="648451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Shape 1904"/>
            <p:cNvSpPr/>
            <p:nvPr/>
          </p:nvSpPr>
          <p:spPr>
            <a:xfrm>
              <a:off x="7259546" y="2759625"/>
              <a:ext cx="554186" cy="571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79" name="Shape 1905"/>
            <p:cNvSpPr/>
            <p:nvPr/>
          </p:nvSpPr>
          <p:spPr>
            <a:xfrm>
              <a:off x="7263031" y="3630320"/>
              <a:ext cx="491413" cy="200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858001" y="5412188"/>
            <a:ext cx="1095998" cy="1179112"/>
            <a:chOff x="6858000" y="2362200"/>
            <a:chExt cx="1673684" cy="1800606"/>
          </a:xfrm>
        </p:grpSpPr>
        <p:grpSp>
          <p:nvGrpSpPr>
            <p:cNvPr id="202" name="Group 1888"/>
            <p:cNvGrpSpPr/>
            <p:nvPr/>
          </p:nvGrpSpPr>
          <p:grpSpPr>
            <a:xfrm>
              <a:off x="7618213" y="3061515"/>
              <a:ext cx="913471" cy="657648"/>
              <a:chOff x="-1" y="163776"/>
              <a:chExt cx="913470" cy="657647"/>
            </a:xfrm>
          </p:grpSpPr>
          <p:sp>
            <p:nvSpPr>
              <p:cNvPr id="221" name="Shape 1881"/>
              <p:cNvSpPr/>
              <p:nvPr/>
            </p:nvSpPr>
            <p:spPr>
              <a:xfrm>
                <a:off x="-1" y="163776"/>
                <a:ext cx="670978" cy="657647"/>
              </a:xfrm>
              <a:prstGeom prst="rect">
                <a:avLst/>
              </a:prstGeom>
              <a:solidFill>
                <a:srgbClr val="FD823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2" name="Shape 1882"/>
              <p:cNvSpPr/>
              <p:nvPr/>
            </p:nvSpPr>
            <p:spPr>
              <a:xfrm>
                <a:off x="73000" y="232334"/>
                <a:ext cx="540211" cy="4183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3" name="Shape 1883"/>
              <p:cNvSpPr/>
              <p:nvPr/>
            </p:nvSpPr>
            <p:spPr>
              <a:xfrm flipH="1">
                <a:off x="571087" y="432929"/>
                <a:ext cx="342382" cy="31890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Shape 1884"/>
              <p:cNvSpPr/>
              <p:nvPr/>
            </p:nvSpPr>
            <p:spPr>
              <a:xfrm>
                <a:off x="73000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5" name="Shape 1885"/>
              <p:cNvSpPr/>
              <p:nvPr/>
            </p:nvSpPr>
            <p:spPr>
              <a:xfrm>
                <a:off x="474048" y="695285"/>
                <a:ext cx="122516" cy="11362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26" name="Shape 1886"/>
              <p:cNvSpPr/>
              <p:nvPr/>
            </p:nvSpPr>
            <p:spPr>
              <a:xfrm flipV="1">
                <a:off x="136228" y="650664"/>
                <a:ext cx="107747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Shape 1887"/>
              <p:cNvSpPr/>
              <p:nvPr/>
            </p:nvSpPr>
            <p:spPr>
              <a:xfrm flipH="1" flipV="1">
                <a:off x="454245" y="650664"/>
                <a:ext cx="81062" cy="44622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03" name="Group 1892"/>
            <p:cNvGrpSpPr/>
            <p:nvPr/>
          </p:nvGrpSpPr>
          <p:grpSpPr>
            <a:xfrm>
              <a:off x="6861484" y="3267446"/>
              <a:ext cx="486183" cy="895360"/>
              <a:chOff x="-1" y="0"/>
              <a:chExt cx="486181" cy="895359"/>
            </a:xfrm>
          </p:grpSpPr>
          <p:sp>
            <p:nvSpPr>
              <p:cNvPr id="217" name="Shape 1889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8" name="Shape 1890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9" name="Shape 1891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204" name="Shape 1893"/>
            <p:cNvSpPr/>
            <p:nvPr/>
          </p:nvSpPr>
          <p:spPr>
            <a:xfrm>
              <a:off x="6935320" y="3535354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05" name="Shape 1894"/>
            <p:cNvSpPr/>
            <p:nvPr/>
          </p:nvSpPr>
          <p:spPr>
            <a:xfrm>
              <a:off x="6934048" y="3716717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06" name="Shape 1895"/>
            <p:cNvSpPr/>
            <p:nvPr/>
          </p:nvSpPr>
          <p:spPr>
            <a:xfrm>
              <a:off x="6932774" y="391589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grpSp>
          <p:nvGrpSpPr>
            <p:cNvPr id="207" name="Group 1903"/>
            <p:cNvGrpSpPr/>
            <p:nvPr/>
          </p:nvGrpSpPr>
          <p:grpSpPr>
            <a:xfrm>
              <a:off x="6858000" y="2362200"/>
              <a:ext cx="486182" cy="895360"/>
              <a:chOff x="-1" y="0"/>
              <a:chExt cx="486181" cy="895359"/>
            </a:xfrm>
          </p:grpSpPr>
          <p:grpSp>
            <p:nvGrpSpPr>
              <p:cNvPr id="210" name="Group 1899"/>
              <p:cNvGrpSpPr/>
              <p:nvPr/>
            </p:nvGrpSpPr>
            <p:grpSpPr>
              <a:xfrm>
                <a:off x="-2" y="-1"/>
                <a:ext cx="486183" cy="895361"/>
                <a:chOff x="-1" y="0"/>
                <a:chExt cx="486181" cy="895359"/>
              </a:xfrm>
            </p:grpSpPr>
            <p:sp>
              <p:nvSpPr>
                <p:cNvPr id="214" name="Shape 1896"/>
                <p:cNvSpPr/>
                <p:nvPr/>
              </p:nvSpPr>
              <p:spPr>
                <a:xfrm>
                  <a:off x="-1" y="-1"/>
                  <a:ext cx="486181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close/>
                    </a:path>
                  </a:pathLst>
                </a:custGeom>
                <a:solidFill>
                  <a:srgbClr val="5B9B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215" name="Shape 1897"/>
                <p:cNvSpPr/>
                <p:nvPr/>
              </p:nvSpPr>
              <p:spPr>
                <a:xfrm>
                  <a:off x="-1" y="-1"/>
                  <a:ext cx="486182" cy="223843"/>
                </a:xfrm>
                <a:prstGeom prst="ellipse">
                  <a:avLst/>
                </a:prstGeom>
                <a:solidFill>
                  <a:srgbClr val="FD8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  <p:sp>
              <p:nvSpPr>
                <p:cNvPr id="216" name="Shape 1898"/>
                <p:cNvSpPr/>
                <p:nvPr/>
              </p:nvSpPr>
              <p:spPr>
                <a:xfrm>
                  <a:off x="-2" y="-1"/>
                  <a:ext cx="486182" cy="89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solidFill>
                  <a:srgbClr val="FD8232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800">
                      <a:solidFill>
                        <a:srgbClr val="CF0E3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211" name="Shape 1900"/>
              <p:cNvSpPr/>
              <p:nvPr/>
            </p:nvSpPr>
            <p:spPr>
              <a:xfrm>
                <a:off x="67453" y="267907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2" name="Shape 1901"/>
              <p:cNvSpPr/>
              <p:nvPr/>
            </p:nvSpPr>
            <p:spPr>
              <a:xfrm>
                <a:off x="66182" y="449271"/>
                <a:ext cx="336636" cy="113910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213" name="Shape 1902"/>
              <p:cNvSpPr/>
              <p:nvPr/>
            </p:nvSpPr>
            <p:spPr>
              <a:xfrm>
                <a:off x="64908" y="648451"/>
                <a:ext cx="336636" cy="113909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208" name="Shape 1904"/>
            <p:cNvSpPr/>
            <p:nvPr/>
          </p:nvSpPr>
          <p:spPr>
            <a:xfrm>
              <a:off x="7259546" y="2759625"/>
              <a:ext cx="554186" cy="571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209" name="Shape 1905"/>
            <p:cNvSpPr/>
            <p:nvPr/>
          </p:nvSpPr>
          <p:spPr>
            <a:xfrm>
              <a:off x="7263031" y="3630320"/>
              <a:ext cx="491413" cy="200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526714" y="268350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526714" y="325431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526714" y="4055772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526714" y="462658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99822" y="5551463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499822" y="612227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920569" y="300902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919025" y="4360006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917963" y="579845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0319" y="2560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Helvetica Neue"/>
              </a:rPr>
              <a:t>h</a:t>
            </a:r>
            <a:r>
              <a:rPr lang="en-US" sz="1800" baseline="-25000" dirty="0" err="1" smtClean="0">
                <a:latin typeface="Helvetica Neue"/>
              </a:rPr>
              <a:t>r</a:t>
            </a:r>
            <a:endParaRPr lang="en-US" sz="1800" dirty="0">
              <a:latin typeface="Helvetica Neue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5541" y="5858607"/>
            <a:ext cx="348253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Near-perfect speed-up, scale-up! </a:t>
            </a:r>
            <a:b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</a:br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Every component works at its top speed, no waiting</a:t>
            </a:r>
            <a:endParaRPr lang="en-US" sz="16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4286" y="5163089"/>
            <a:ext cx="389431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So easy!</a:t>
            </a:r>
          </a:p>
          <a:p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Nearly same as single-node Grace hash join</a:t>
            </a:r>
            <a:endParaRPr lang="en-US" sz="14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Grace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Pass 2 is local Grace Hash Join per node</a:t>
            </a:r>
          </a:p>
          <a:p>
            <a:pPr lvl="1"/>
            <a:r>
              <a:rPr lang="en-US" sz="2400" dirty="0" smtClean="0"/>
              <a:t>Complete independence across </a:t>
            </a:r>
            <a:r>
              <a:rPr lang="en-US" sz="2400" dirty="0" smtClean="0"/>
              <a:t>nodes in Pass 2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You should be able to work</a:t>
            </a:r>
            <a:br>
              <a:rPr lang="en-US" sz="2800" dirty="0" smtClean="0"/>
            </a:br>
            <a:r>
              <a:rPr lang="en-US" sz="2800" dirty="0"/>
              <a:t>o</a:t>
            </a:r>
            <a:r>
              <a:rPr lang="en-US" sz="2800" dirty="0" smtClean="0"/>
              <a:t>ut </a:t>
            </a:r>
            <a:r>
              <a:rPr lang="en-US" sz="2800" dirty="0" smtClean="0"/>
              <a:t>Hybrid Hash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9842500" y="3835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67" name="Group 1888"/>
          <p:cNvGrpSpPr/>
          <p:nvPr/>
        </p:nvGrpSpPr>
        <p:grpSpPr>
          <a:xfrm>
            <a:off x="7355819" y="3042330"/>
            <a:ext cx="598179" cy="430655"/>
            <a:chOff x="-1" y="163776"/>
            <a:chExt cx="913470" cy="657647"/>
          </a:xfrm>
        </p:grpSpPr>
        <p:sp>
          <p:nvSpPr>
            <p:cNvPr id="69" name="Shape 1881"/>
            <p:cNvSpPr/>
            <p:nvPr/>
          </p:nvSpPr>
          <p:spPr>
            <a:xfrm>
              <a:off x="-1" y="163776"/>
              <a:ext cx="670978" cy="657647"/>
            </a:xfrm>
            <a:prstGeom prst="rect">
              <a:avLst/>
            </a:prstGeom>
            <a:solidFill>
              <a:srgbClr val="3365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70" name="Shape 1882"/>
            <p:cNvSpPr/>
            <p:nvPr/>
          </p:nvSpPr>
          <p:spPr>
            <a:xfrm>
              <a:off x="73000" y="232334"/>
              <a:ext cx="540211" cy="4183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71" name="Shape 1883"/>
            <p:cNvSpPr/>
            <p:nvPr/>
          </p:nvSpPr>
          <p:spPr>
            <a:xfrm flipH="1">
              <a:off x="571087" y="432929"/>
              <a:ext cx="342382" cy="31890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Shape 1884"/>
            <p:cNvSpPr/>
            <p:nvPr/>
          </p:nvSpPr>
          <p:spPr>
            <a:xfrm>
              <a:off x="73000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73" name="Shape 1885"/>
            <p:cNvSpPr/>
            <p:nvPr/>
          </p:nvSpPr>
          <p:spPr>
            <a:xfrm>
              <a:off x="474048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74" name="Shape 1886"/>
            <p:cNvSpPr/>
            <p:nvPr/>
          </p:nvSpPr>
          <p:spPr>
            <a:xfrm flipV="1">
              <a:off x="136228" y="650664"/>
              <a:ext cx="107747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hape 1887"/>
            <p:cNvSpPr/>
            <p:nvPr/>
          </p:nvSpPr>
          <p:spPr>
            <a:xfrm flipH="1" flipV="1">
              <a:off x="454245" y="650664"/>
              <a:ext cx="81062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9" name="Shape 1904"/>
          <p:cNvSpPr/>
          <p:nvPr/>
        </p:nvSpPr>
        <p:spPr>
          <a:xfrm>
            <a:off x="7120949" y="2844639"/>
            <a:ext cx="362904" cy="3739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Shape 1905"/>
          <p:cNvSpPr/>
          <p:nvPr/>
        </p:nvSpPr>
        <p:spPr>
          <a:xfrm>
            <a:off x="7123231" y="3414807"/>
            <a:ext cx="321798" cy="1313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2" name="Group 1888"/>
          <p:cNvGrpSpPr/>
          <p:nvPr/>
        </p:nvGrpSpPr>
        <p:grpSpPr>
          <a:xfrm>
            <a:off x="7355820" y="4387639"/>
            <a:ext cx="598179" cy="430655"/>
            <a:chOff x="-1" y="163776"/>
            <a:chExt cx="913470" cy="657647"/>
          </a:xfrm>
        </p:grpSpPr>
        <p:sp>
          <p:nvSpPr>
            <p:cNvPr id="191" name="Shape 1881"/>
            <p:cNvSpPr/>
            <p:nvPr/>
          </p:nvSpPr>
          <p:spPr>
            <a:xfrm>
              <a:off x="-1" y="163776"/>
              <a:ext cx="670978" cy="657647"/>
            </a:xfrm>
            <a:prstGeom prst="rect">
              <a:avLst/>
            </a:prstGeom>
            <a:solidFill>
              <a:srgbClr val="09B05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92" name="Shape 1882"/>
            <p:cNvSpPr/>
            <p:nvPr/>
          </p:nvSpPr>
          <p:spPr>
            <a:xfrm>
              <a:off x="73000" y="232334"/>
              <a:ext cx="540211" cy="4183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93" name="Shape 1883"/>
            <p:cNvSpPr/>
            <p:nvPr/>
          </p:nvSpPr>
          <p:spPr>
            <a:xfrm flipH="1">
              <a:off x="571087" y="432929"/>
              <a:ext cx="342382" cy="31890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Shape 1884"/>
            <p:cNvSpPr/>
            <p:nvPr/>
          </p:nvSpPr>
          <p:spPr>
            <a:xfrm>
              <a:off x="73000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95" name="Shape 1885"/>
            <p:cNvSpPr/>
            <p:nvPr/>
          </p:nvSpPr>
          <p:spPr>
            <a:xfrm>
              <a:off x="474048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96" name="Shape 1886"/>
            <p:cNvSpPr/>
            <p:nvPr/>
          </p:nvSpPr>
          <p:spPr>
            <a:xfrm flipV="1">
              <a:off x="136228" y="650664"/>
              <a:ext cx="107747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Shape 1887"/>
            <p:cNvSpPr/>
            <p:nvPr/>
          </p:nvSpPr>
          <p:spPr>
            <a:xfrm flipH="1" flipV="1">
              <a:off x="454245" y="650664"/>
              <a:ext cx="81062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8" name="Shape 1904"/>
          <p:cNvSpPr/>
          <p:nvPr/>
        </p:nvSpPr>
        <p:spPr>
          <a:xfrm>
            <a:off x="7120950" y="4189948"/>
            <a:ext cx="362904" cy="3739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Shape 1905"/>
          <p:cNvSpPr/>
          <p:nvPr/>
        </p:nvSpPr>
        <p:spPr>
          <a:xfrm>
            <a:off x="7123232" y="4760116"/>
            <a:ext cx="321798" cy="1313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2" name="Group 1888"/>
          <p:cNvGrpSpPr/>
          <p:nvPr/>
        </p:nvGrpSpPr>
        <p:grpSpPr>
          <a:xfrm>
            <a:off x="7355820" y="5870129"/>
            <a:ext cx="598179" cy="430655"/>
            <a:chOff x="-1" y="163776"/>
            <a:chExt cx="913470" cy="657647"/>
          </a:xfrm>
        </p:grpSpPr>
        <p:sp>
          <p:nvSpPr>
            <p:cNvPr id="221" name="Shape 1881"/>
            <p:cNvSpPr/>
            <p:nvPr/>
          </p:nvSpPr>
          <p:spPr>
            <a:xfrm>
              <a:off x="-1" y="163776"/>
              <a:ext cx="670978" cy="657647"/>
            </a:xfrm>
            <a:prstGeom prst="rect">
              <a:avLst/>
            </a:prstGeom>
            <a:solidFill>
              <a:srgbClr val="FD823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22" name="Shape 1882"/>
            <p:cNvSpPr/>
            <p:nvPr/>
          </p:nvSpPr>
          <p:spPr>
            <a:xfrm>
              <a:off x="73000" y="232334"/>
              <a:ext cx="540211" cy="4183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23" name="Shape 1883"/>
            <p:cNvSpPr/>
            <p:nvPr/>
          </p:nvSpPr>
          <p:spPr>
            <a:xfrm flipH="1">
              <a:off x="571087" y="432929"/>
              <a:ext cx="342382" cy="31890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hape 1884"/>
            <p:cNvSpPr/>
            <p:nvPr/>
          </p:nvSpPr>
          <p:spPr>
            <a:xfrm>
              <a:off x="73000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25" name="Shape 1885"/>
            <p:cNvSpPr/>
            <p:nvPr/>
          </p:nvSpPr>
          <p:spPr>
            <a:xfrm>
              <a:off x="474048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226" name="Shape 1886"/>
            <p:cNvSpPr/>
            <p:nvPr/>
          </p:nvSpPr>
          <p:spPr>
            <a:xfrm flipV="1">
              <a:off x="136228" y="650664"/>
              <a:ext cx="107747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Shape 1887"/>
            <p:cNvSpPr/>
            <p:nvPr/>
          </p:nvSpPr>
          <p:spPr>
            <a:xfrm flipH="1" flipV="1">
              <a:off x="454245" y="650664"/>
              <a:ext cx="81062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8" name="Shape 1904"/>
          <p:cNvSpPr/>
          <p:nvPr/>
        </p:nvSpPr>
        <p:spPr>
          <a:xfrm>
            <a:off x="7120950" y="5672438"/>
            <a:ext cx="362904" cy="3739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1905"/>
          <p:cNvSpPr/>
          <p:nvPr/>
        </p:nvSpPr>
        <p:spPr>
          <a:xfrm>
            <a:off x="7123232" y="6242606"/>
            <a:ext cx="321798" cy="1313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TextBox 236"/>
          <p:cNvSpPr txBox="1"/>
          <p:nvPr/>
        </p:nvSpPr>
        <p:spPr>
          <a:xfrm>
            <a:off x="7920569" y="300902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919025" y="4360006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917963" y="579845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0319" y="2560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Helvetica Neue"/>
              </a:rPr>
              <a:t>h</a:t>
            </a:r>
            <a:r>
              <a:rPr lang="en-US" sz="1800" baseline="-25000" dirty="0" err="1" smtClean="0">
                <a:latin typeface="Helvetica Neue"/>
              </a:rPr>
              <a:t>r</a:t>
            </a:r>
            <a:endParaRPr lang="en-US" sz="1800" dirty="0">
              <a:latin typeface="Helvetica Neue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5541" y="5858607"/>
            <a:ext cx="348253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Near-perfect speed-up, scale-up! </a:t>
            </a:r>
            <a:b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</a:br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Every component works at its top speed, no waiting</a:t>
            </a:r>
            <a:endParaRPr lang="en-US" sz="16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4286" y="5163089"/>
            <a:ext cx="389431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So easy!</a:t>
            </a:r>
          </a:p>
          <a:p>
            <a:r>
              <a:rPr lang="en-US" sz="14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Nearly same as single-node Grace hash join</a:t>
            </a:r>
            <a:endParaRPr lang="en-US" sz="14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Speed-up</a:t>
            </a:r>
          </a:p>
          <a:p>
            <a:pPr lvl="1"/>
            <a:r>
              <a:rPr lang="en-US" altLang="x-none"/>
              <a:t>Increase HW</a:t>
            </a:r>
          </a:p>
          <a:p>
            <a:pPr lvl="1"/>
            <a:r>
              <a:rPr lang="en-US" altLang="x-none"/>
              <a:t>Fix workload</a:t>
            </a:r>
          </a:p>
          <a:p>
            <a:pPr>
              <a:buFontTx/>
              <a:buNone/>
            </a:pPr>
            <a:endParaRPr lang="en-US" altLang="x-none"/>
          </a:p>
          <a:p>
            <a:r>
              <a:rPr lang="en-US" altLang="x-none"/>
              <a:t>Scale-up</a:t>
            </a:r>
          </a:p>
          <a:p>
            <a:pPr lvl="1"/>
            <a:r>
              <a:rPr lang="en-US" altLang="x-none"/>
              <a:t>Increase HW</a:t>
            </a:r>
          </a:p>
          <a:p>
            <a:pPr lvl="1"/>
            <a:r>
              <a:rPr lang="en-US" altLang="x-none"/>
              <a:t>Increase workload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Two </a:t>
            </a:r>
            <a:r>
              <a:rPr lang="en-US" altLang="x-none" dirty="0" smtClean="0"/>
              <a:t>Metrics to Shoot For</a:t>
            </a:r>
            <a:endParaRPr lang="en-US" altLang="x-none" dirty="0"/>
          </a:p>
        </p:txBody>
      </p:sp>
      <p:grpSp>
        <p:nvGrpSpPr>
          <p:cNvPr id="23555" name="Group 16"/>
          <p:cNvGrpSpPr>
            <a:grpSpLocks/>
          </p:cNvGrpSpPr>
          <p:nvPr/>
        </p:nvGrpSpPr>
        <p:grpSpPr bwMode="auto">
          <a:xfrm>
            <a:off x="4459288" y="1320800"/>
            <a:ext cx="2882900" cy="2044700"/>
            <a:chOff x="3121967" y="1923012"/>
            <a:chExt cx="2883455" cy="2043853"/>
          </a:xfrm>
        </p:grpSpPr>
        <p:sp>
          <p:nvSpPr>
            <p:cNvPr id="23563" name="Line 4"/>
            <p:cNvSpPr>
              <a:spLocks noChangeShapeType="1"/>
            </p:cNvSpPr>
            <p:nvPr/>
          </p:nvSpPr>
          <p:spPr bwMode="auto">
            <a:xfrm>
              <a:off x="3586163" y="1981200"/>
              <a:ext cx="0" cy="1552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5"/>
            <p:cNvSpPr>
              <a:spLocks noChangeShapeType="1"/>
            </p:cNvSpPr>
            <p:nvPr/>
          </p:nvSpPr>
          <p:spPr bwMode="auto">
            <a:xfrm flipV="1">
              <a:off x="3586163" y="3505200"/>
              <a:ext cx="2362200" cy="28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6"/>
            <p:cNvSpPr txBox="1">
              <a:spLocks noChangeArrowheads="1"/>
            </p:cNvSpPr>
            <p:nvPr/>
          </p:nvSpPr>
          <p:spPr bwMode="auto">
            <a:xfrm>
              <a:off x="3967163" y="3505200"/>
              <a:ext cx="16556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333C80"/>
                  </a:solidFill>
                </a:rPr>
                <a:t>parallelism</a:t>
              </a:r>
            </a:p>
          </p:txBody>
        </p:sp>
        <p:sp>
          <p:nvSpPr>
            <p:cNvPr id="23566" name="Text Box 7"/>
            <p:cNvSpPr txBox="1">
              <a:spLocks noChangeArrowheads="1"/>
            </p:cNvSpPr>
            <p:nvPr/>
          </p:nvSpPr>
          <p:spPr bwMode="auto">
            <a:xfrm rot="-5400000">
              <a:off x="2523085" y="2521894"/>
              <a:ext cx="1659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333C80"/>
                  </a:solidFill>
                </a:rPr>
                <a:t>throughput</a:t>
              </a:r>
            </a:p>
          </p:txBody>
        </p:sp>
        <p:sp>
          <p:nvSpPr>
            <p:cNvPr id="23567" name="Line 8"/>
            <p:cNvSpPr>
              <a:spLocks noChangeShapeType="1"/>
            </p:cNvSpPr>
            <p:nvPr/>
          </p:nvSpPr>
          <p:spPr bwMode="auto">
            <a:xfrm flipV="1">
              <a:off x="3586163" y="2209800"/>
              <a:ext cx="1752600" cy="1295400"/>
            </a:xfrm>
            <a:prstGeom prst="line">
              <a:avLst/>
            </a:prstGeom>
            <a:noFill/>
            <a:ln w="28575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Text Box 9"/>
            <p:cNvSpPr txBox="1">
              <a:spLocks noChangeArrowheads="1"/>
            </p:cNvSpPr>
            <p:nvPr/>
          </p:nvSpPr>
          <p:spPr bwMode="auto">
            <a:xfrm>
              <a:off x="5170488" y="2257425"/>
              <a:ext cx="834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FF0080"/>
                  </a:solidFill>
                </a:rPr>
                <a:t>ideal</a:t>
              </a:r>
            </a:p>
          </p:txBody>
        </p:sp>
      </p:grpSp>
      <p:grpSp>
        <p:nvGrpSpPr>
          <p:cNvPr id="23556" name="Group 17"/>
          <p:cNvGrpSpPr>
            <a:grpSpLocks/>
          </p:cNvGrpSpPr>
          <p:nvPr/>
        </p:nvGrpSpPr>
        <p:grpSpPr bwMode="auto">
          <a:xfrm>
            <a:off x="4525963" y="3952875"/>
            <a:ext cx="3706812" cy="2038350"/>
            <a:chOff x="3121967" y="3953424"/>
            <a:chExt cx="3707194" cy="2037504"/>
          </a:xfrm>
        </p:grpSpPr>
        <p:sp>
          <p:nvSpPr>
            <p:cNvPr id="23557" name="Line 16"/>
            <p:cNvSpPr>
              <a:spLocks noChangeShapeType="1"/>
            </p:cNvSpPr>
            <p:nvPr/>
          </p:nvSpPr>
          <p:spPr bwMode="auto">
            <a:xfrm>
              <a:off x="3586163" y="4005263"/>
              <a:ext cx="0" cy="1552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Line 17"/>
            <p:cNvSpPr>
              <a:spLocks noChangeShapeType="1"/>
            </p:cNvSpPr>
            <p:nvPr/>
          </p:nvSpPr>
          <p:spPr bwMode="auto">
            <a:xfrm flipV="1">
              <a:off x="3586163" y="5529263"/>
              <a:ext cx="2362200" cy="28575"/>
            </a:xfrm>
            <a:prstGeom prst="line">
              <a:avLst/>
            </a:prstGeom>
            <a:noFill/>
            <a:ln w="28575">
              <a:solidFill>
                <a:srgbClr val="333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18"/>
            <p:cNvSpPr txBox="1">
              <a:spLocks noChangeArrowheads="1"/>
            </p:cNvSpPr>
            <p:nvPr/>
          </p:nvSpPr>
          <p:spPr bwMode="auto">
            <a:xfrm>
              <a:off x="3590925" y="5529263"/>
              <a:ext cx="32382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333C80"/>
                  </a:solidFill>
                </a:rPr>
                <a:t>data size + parallelism</a:t>
              </a:r>
            </a:p>
          </p:txBody>
        </p:sp>
        <p:sp>
          <p:nvSpPr>
            <p:cNvPr id="23560" name="Text Box 19"/>
            <p:cNvSpPr txBox="1">
              <a:spLocks noChangeArrowheads="1"/>
            </p:cNvSpPr>
            <p:nvPr/>
          </p:nvSpPr>
          <p:spPr bwMode="auto">
            <a:xfrm rot="-5400000">
              <a:off x="2523085" y="4552306"/>
              <a:ext cx="1659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333C80"/>
                  </a:solidFill>
                </a:rPr>
                <a:t>throughput</a:t>
              </a:r>
            </a:p>
          </p:txBody>
        </p:sp>
        <p:sp>
          <p:nvSpPr>
            <p:cNvPr id="23561" name="Line 20"/>
            <p:cNvSpPr>
              <a:spLocks noChangeShapeType="1"/>
            </p:cNvSpPr>
            <p:nvPr/>
          </p:nvSpPr>
          <p:spPr bwMode="auto">
            <a:xfrm flipV="1">
              <a:off x="3581400" y="4462463"/>
              <a:ext cx="1757363" cy="0"/>
            </a:xfrm>
            <a:prstGeom prst="line">
              <a:avLst/>
            </a:prstGeom>
            <a:noFill/>
            <a:ln w="28575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Text Box 21"/>
            <p:cNvSpPr txBox="1">
              <a:spLocks noChangeArrowheads="1"/>
            </p:cNvSpPr>
            <p:nvPr/>
          </p:nvSpPr>
          <p:spPr bwMode="auto">
            <a:xfrm>
              <a:off x="5029200" y="4462463"/>
              <a:ext cx="834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FF0080"/>
                  </a:solidFill>
                </a:rPr>
                <a:t>ideal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6097722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T/F: In parallel hashing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5988" lvl="1" indent="-461963">
              <a:buFont typeface="+mj-lt"/>
              <a:buAutoNum type="alphaUcPeriod"/>
            </a:pPr>
            <a:r>
              <a:rPr lang="en-US" sz="1400" dirty="0" smtClean="0"/>
              <a:t>The main change over single-node is the hash-based shuffle at the beginning</a:t>
            </a:r>
          </a:p>
          <a:p>
            <a:pPr marL="915988" lvl="1" indent="-461963">
              <a:buFont typeface="+mj-lt"/>
              <a:buAutoNum type="alphaUcPeriod"/>
            </a:pPr>
            <a:r>
              <a:rPr lang="en-US" sz="1400" dirty="0" smtClean="0"/>
              <a:t>The first pass can do parallel scans </a:t>
            </a:r>
          </a:p>
          <a:p>
            <a:pPr marL="915988" lvl="1" indent="-461963">
              <a:buFont typeface="+mj-lt"/>
              <a:buAutoNum type="alphaUcPeriod"/>
            </a:pPr>
            <a:r>
              <a:rPr lang="en-US" sz="1400" dirty="0" smtClean="0"/>
              <a:t>Each node waits to consume the shuffle input before forming partitions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/>
              <a:t>Recursive partitioning can be handled exactly as in single-node </a:t>
            </a:r>
            <a:r>
              <a:rPr lang="en-US" sz="1400" dirty="0" smtClean="0"/>
              <a:t>hashing</a:t>
            </a:r>
            <a:endParaRPr lang="en-US" sz="1600" dirty="0"/>
          </a:p>
          <a:p>
            <a:pPr marL="57150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000" dirty="0" smtClean="0"/>
              <a:t>T/F: In parallel Grace hash join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 smtClean="0"/>
              <a:t>The main change over single-node is the hash-based shuffle in the final 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 smtClean="0"/>
              <a:t>Two tuples that need to join </a:t>
            </a:r>
            <a:r>
              <a:rPr lang="en-US" sz="1400" i="1" dirty="0" smtClean="0"/>
              <a:t>always</a:t>
            </a:r>
            <a:r>
              <a:rPr lang="en-US" sz="1400" dirty="0" smtClean="0"/>
              <a:t> end up at the same machine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 smtClean="0"/>
              <a:t>If one key is extremely popular, then some machine will get an unfair amount of work</a:t>
            </a:r>
          </a:p>
          <a:p>
            <a:pPr marL="914400" lvl="1" indent="-457200">
              <a:buFont typeface="+mj-lt"/>
              <a:buAutoNum type="alphaUcPeriod"/>
            </a:pPr>
            <a:endParaRPr lang="en-US" sz="1600" dirty="0" smtClean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38" y="1676664"/>
            <a:ext cx="1843052" cy="1409700"/>
          </a:xfrm>
          <a:prstGeom prst="rect">
            <a:avLst/>
          </a:prstGeom>
        </p:spPr>
      </p:pic>
      <p:grpSp>
        <p:nvGrpSpPr>
          <p:cNvPr id="499" name="Group 498"/>
          <p:cNvGrpSpPr/>
          <p:nvPr/>
        </p:nvGrpSpPr>
        <p:grpSpPr>
          <a:xfrm>
            <a:off x="6958299" y="3886200"/>
            <a:ext cx="1856524" cy="2548928"/>
            <a:chOff x="6958299" y="3886200"/>
            <a:chExt cx="1856524" cy="2548928"/>
          </a:xfrm>
        </p:grpSpPr>
        <p:pic>
          <p:nvPicPr>
            <p:cNvPr id="497" name="Picture 4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162800" y="4301610"/>
              <a:ext cx="596892" cy="1710015"/>
            </a:xfrm>
            <a:prstGeom prst="rect">
              <a:avLst/>
            </a:prstGeom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8299" y="3886200"/>
              <a:ext cx="1378768" cy="2548928"/>
            </a:xfrm>
            <a:prstGeom prst="rect">
              <a:avLst/>
            </a:prstGeom>
          </p:spPr>
        </p:pic>
        <p:sp>
          <p:nvSpPr>
            <p:cNvPr id="429" name="Shape 1904"/>
            <p:cNvSpPr/>
            <p:nvPr/>
          </p:nvSpPr>
          <p:spPr>
            <a:xfrm>
              <a:off x="8187373" y="4285345"/>
              <a:ext cx="357821" cy="168079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 sz="1100"/>
            </a:p>
          </p:txBody>
        </p:sp>
        <p:sp>
          <p:nvSpPr>
            <p:cNvPr id="430" name="Shape 1905"/>
            <p:cNvSpPr/>
            <p:nvPr/>
          </p:nvSpPr>
          <p:spPr>
            <a:xfrm>
              <a:off x="8338376" y="4567916"/>
              <a:ext cx="184552" cy="766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 sz="1100"/>
            </a:p>
          </p:txBody>
        </p:sp>
        <p:sp>
          <p:nvSpPr>
            <p:cNvPr id="439" name="Shape 1904"/>
            <p:cNvSpPr/>
            <p:nvPr/>
          </p:nvSpPr>
          <p:spPr>
            <a:xfrm>
              <a:off x="8187373" y="5109247"/>
              <a:ext cx="357821" cy="129114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 sz="1100"/>
            </a:p>
          </p:txBody>
        </p:sp>
        <p:sp>
          <p:nvSpPr>
            <p:cNvPr id="440" name="Shape 1905"/>
            <p:cNvSpPr/>
            <p:nvPr/>
          </p:nvSpPr>
          <p:spPr>
            <a:xfrm>
              <a:off x="8338376" y="5352852"/>
              <a:ext cx="184552" cy="766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 sz="1100"/>
            </a:p>
          </p:txBody>
        </p:sp>
        <p:grpSp>
          <p:nvGrpSpPr>
            <p:cNvPr id="498" name="Group 497"/>
            <p:cNvGrpSpPr/>
            <p:nvPr/>
          </p:nvGrpSpPr>
          <p:grpSpPr>
            <a:xfrm>
              <a:off x="8471766" y="4350590"/>
              <a:ext cx="343057" cy="1901181"/>
              <a:chOff x="8471766" y="4350590"/>
              <a:chExt cx="343057" cy="1901181"/>
            </a:xfrm>
          </p:grpSpPr>
          <p:sp>
            <p:nvSpPr>
              <p:cNvPr id="422" name="Shape 1881"/>
              <p:cNvSpPr/>
              <p:nvPr/>
            </p:nvSpPr>
            <p:spPr>
              <a:xfrm>
                <a:off x="8471766" y="4350590"/>
                <a:ext cx="251988" cy="251270"/>
              </a:xfrm>
              <a:prstGeom prst="rect">
                <a:avLst/>
              </a:prstGeom>
              <a:solidFill>
                <a:srgbClr val="3365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23" name="Shape 1882"/>
              <p:cNvSpPr/>
              <p:nvPr/>
            </p:nvSpPr>
            <p:spPr>
              <a:xfrm>
                <a:off x="8499182" y="4376784"/>
                <a:ext cx="202878" cy="159833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24" name="Shape 1883"/>
              <p:cNvSpPr/>
              <p:nvPr/>
            </p:nvSpPr>
            <p:spPr>
              <a:xfrm flipH="1">
                <a:off x="8686240" y="4453426"/>
                <a:ext cx="128582" cy="12184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25" name="Shape 1884"/>
              <p:cNvSpPr/>
              <p:nvPr/>
            </p:nvSpPr>
            <p:spPr>
              <a:xfrm>
                <a:off x="8499182" y="4553666"/>
                <a:ext cx="46011" cy="43415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26" name="Shape 1885"/>
              <p:cNvSpPr/>
              <p:nvPr/>
            </p:nvSpPr>
            <p:spPr>
              <a:xfrm>
                <a:off x="8649796" y="4553666"/>
                <a:ext cx="46011" cy="43415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27" name="Shape 1886"/>
              <p:cNvSpPr/>
              <p:nvPr/>
            </p:nvSpPr>
            <p:spPr>
              <a:xfrm flipV="1">
                <a:off x="8522927" y="4536617"/>
                <a:ext cx="40465" cy="17049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28" name="Shape 1887"/>
              <p:cNvSpPr/>
              <p:nvPr/>
            </p:nvSpPr>
            <p:spPr>
              <a:xfrm flipH="1" flipV="1">
                <a:off x="8642359" y="4536617"/>
                <a:ext cx="30443" cy="17049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32" name="Shape 1881"/>
              <p:cNvSpPr/>
              <p:nvPr/>
            </p:nvSpPr>
            <p:spPr>
              <a:xfrm>
                <a:off x="8471767" y="5135526"/>
                <a:ext cx="251988" cy="251270"/>
              </a:xfrm>
              <a:prstGeom prst="rect">
                <a:avLst/>
              </a:prstGeom>
              <a:solidFill>
                <a:srgbClr val="09B05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33" name="Shape 1882"/>
              <p:cNvSpPr/>
              <p:nvPr/>
            </p:nvSpPr>
            <p:spPr>
              <a:xfrm>
                <a:off x="8499183" y="5161720"/>
                <a:ext cx="202878" cy="159833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34" name="Shape 1883"/>
              <p:cNvSpPr/>
              <p:nvPr/>
            </p:nvSpPr>
            <p:spPr>
              <a:xfrm flipH="1">
                <a:off x="8686241" y="5238363"/>
                <a:ext cx="128582" cy="12184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35" name="Shape 1884"/>
              <p:cNvSpPr/>
              <p:nvPr/>
            </p:nvSpPr>
            <p:spPr>
              <a:xfrm>
                <a:off x="8499183" y="5338602"/>
                <a:ext cx="46011" cy="43415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36" name="Shape 1885"/>
              <p:cNvSpPr/>
              <p:nvPr/>
            </p:nvSpPr>
            <p:spPr>
              <a:xfrm>
                <a:off x="8649797" y="5338602"/>
                <a:ext cx="46011" cy="43415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37" name="Shape 1886"/>
              <p:cNvSpPr/>
              <p:nvPr/>
            </p:nvSpPr>
            <p:spPr>
              <a:xfrm flipV="1">
                <a:off x="8522928" y="5321553"/>
                <a:ext cx="40465" cy="17049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38" name="Shape 1887"/>
              <p:cNvSpPr/>
              <p:nvPr/>
            </p:nvSpPr>
            <p:spPr>
              <a:xfrm flipH="1" flipV="1">
                <a:off x="8642360" y="5321553"/>
                <a:ext cx="30443" cy="17049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42" name="Shape 1881"/>
              <p:cNvSpPr/>
              <p:nvPr/>
            </p:nvSpPr>
            <p:spPr>
              <a:xfrm>
                <a:off x="8471767" y="6000501"/>
                <a:ext cx="251988" cy="251270"/>
              </a:xfrm>
              <a:prstGeom prst="rect">
                <a:avLst/>
              </a:prstGeom>
              <a:solidFill>
                <a:srgbClr val="FD823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43" name="Shape 1882"/>
              <p:cNvSpPr/>
              <p:nvPr/>
            </p:nvSpPr>
            <p:spPr>
              <a:xfrm>
                <a:off x="8499183" y="6026695"/>
                <a:ext cx="202878" cy="159833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44" name="Shape 1883"/>
              <p:cNvSpPr/>
              <p:nvPr/>
            </p:nvSpPr>
            <p:spPr>
              <a:xfrm flipH="1">
                <a:off x="8686241" y="6103337"/>
                <a:ext cx="128582" cy="12184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45" name="Shape 1884"/>
              <p:cNvSpPr/>
              <p:nvPr/>
            </p:nvSpPr>
            <p:spPr>
              <a:xfrm>
                <a:off x="8499183" y="6203577"/>
                <a:ext cx="46011" cy="43415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46" name="Shape 1885"/>
              <p:cNvSpPr/>
              <p:nvPr/>
            </p:nvSpPr>
            <p:spPr>
              <a:xfrm>
                <a:off x="8649797" y="6203577"/>
                <a:ext cx="46011" cy="43415"/>
              </a:xfrm>
              <a:prstGeom prst="rect">
                <a:avLst/>
              </a:prstGeom>
              <a:solidFill>
                <a:srgbClr val="8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 sz="1000"/>
              </a:p>
            </p:txBody>
          </p:sp>
          <p:sp>
            <p:nvSpPr>
              <p:cNvPr id="447" name="Shape 1886"/>
              <p:cNvSpPr/>
              <p:nvPr/>
            </p:nvSpPr>
            <p:spPr>
              <a:xfrm flipV="1">
                <a:off x="8522928" y="6186528"/>
                <a:ext cx="40465" cy="17049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  <p:sp>
            <p:nvSpPr>
              <p:cNvPr id="448" name="Shape 1887"/>
              <p:cNvSpPr/>
              <p:nvPr/>
            </p:nvSpPr>
            <p:spPr>
              <a:xfrm flipH="1" flipV="1">
                <a:off x="8642360" y="6186528"/>
                <a:ext cx="30443" cy="17049"/>
              </a:xfrm>
              <a:prstGeom prst="line">
                <a:avLst/>
              </a:prstGeom>
              <a:solidFill>
                <a:srgbClr val="3366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1100"/>
              </a:p>
            </p:txBody>
          </p:sp>
        </p:grpSp>
        <p:sp>
          <p:nvSpPr>
            <p:cNvPr id="449" name="Shape 1904"/>
            <p:cNvSpPr/>
            <p:nvPr/>
          </p:nvSpPr>
          <p:spPr>
            <a:xfrm>
              <a:off x="8187373" y="5920460"/>
              <a:ext cx="357821" cy="18287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 sz="1100"/>
            </a:p>
          </p:txBody>
        </p:sp>
        <p:sp>
          <p:nvSpPr>
            <p:cNvPr id="450" name="Shape 1905"/>
            <p:cNvSpPr/>
            <p:nvPr/>
          </p:nvSpPr>
          <p:spPr>
            <a:xfrm>
              <a:off x="8338376" y="6217827"/>
              <a:ext cx="184552" cy="766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txBody>
            <a:bodyPr lIns="45719" rIns="45719"/>
            <a:lstStyle/>
            <a:p>
              <a:endParaRPr sz="110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485817" y="4069557"/>
              <a:ext cx="314646" cy="252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 smtClean="0">
                  <a:latin typeface="Helvetica Neue"/>
                </a:rPr>
                <a:t>h</a:t>
              </a:r>
              <a:r>
                <a:rPr lang="en-US" sz="700" baseline="-25000" dirty="0" err="1" smtClean="0">
                  <a:latin typeface="Helvetica Neue"/>
                </a:rPr>
                <a:t>r</a:t>
              </a:r>
              <a:endParaRPr lang="en-US" sz="70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2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Intra-Operator Parallelism </a:t>
            </a:r>
            <a:r>
              <a:rPr lang="en-US" dirty="0" err="1" smtClean="0"/>
              <a:t>iII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5135144" y="437522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5121875" y="542904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5145421" y="6488057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5146934" y="4357784"/>
            <a:ext cx="938790" cy="1096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5165342" y="4420435"/>
            <a:ext cx="920382" cy="20518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128526" y="4373446"/>
            <a:ext cx="957197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5165342" y="5438534"/>
            <a:ext cx="920381" cy="1033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5146934" y="4373446"/>
            <a:ext cx="938789" cy="211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5165342" y="5422871"/>
            <a:ext cx="883566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9302" y="3953569"/>
            <a:ext cx="709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 Neue"/>
              </a:rPr>
              <a:t>range</a:t>
            </a:r>
          </a:p>
        </p:txBody>
      </p:sp>
      <p:sp>
        <p:nvSpPr>
          <p:cNvPr id="36" name="AutoShape 2"/>
          <p:cNvSpPr>
            <a:spLocks noChangeArrowheads="1"/>
          </p:cNvSpPr>
          <p:nvPr/>
        </p:nvSpPr>
        <p:spPr bwMode="auto">
          <a:xfrm>
            <a:off x="4644934" y="3920172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7" name="AutoShape 2"/>
          <p:cNvSpPr>
            <a:spLocks noChangeArrowheads="1"/>
          </p:cNvSpPr>
          <p:nvPr/>
        </p:nvSpPr>
        <p:spPr bwMode="auto">
          <a:xfrm>
            <a:off x="4662457" y="4973992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4655211" y="6033005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Pass 0: shuffle data across machines</a:t>
            </a:r>
          </a:p>
          <a:p>
            <a:pPr lvl="1"/>
            <a:r>
              <a:rPr lang="en-US" sz="2000" i="1" dirty="0"/>
              <a:t>streaming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Split on value </a:t>
            </a:r>
            <a:r>
              <a:rPr lang="en-US" sz="2000" dirty="0">
                <a:solidFill>
                  <a:srgbClr val="FF0000"/>
                </a:solidFill>
              </a:rPr>
              <a:t>range (e.g. [-∞,10], [11,100], [101, ∞])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grpSp>
        <p:nvGrpSpPr>
          <p:cNvPr id="188" name="Group 27"/>
          <p:cNvGrpSpPr>
            <a:grpSpLocks/>
          </p:cNvGrpSpPr>
          <p:nvPr/>
        </p:nvGrpSpPr>
        <p:grpSpPr bwMode="auto">
          <a:xfrm>
            <a:off x="6053158" y="4056915"/>
            <a:ext cx="704710" cy="587822"/>
            <a:chOff x="5481638" y="2919413"/>
            <a:chExt cx="1677987" cy="1644650"/>
          </a:xfrm>
        </p:grpSpPr>
        <p:sp>
          <p:nvSpPr>
            <p:cNvPr id="189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0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grpSp>
        <p:nvGrpSpPr>
          <p:cNvPr id="207" name="Group 27"/>
          <p:cNvGrpSpPr>
            <a:grpSpLocks/>
          </p:cNvGrpSpPr>
          <p:nvPr/>
        </p:nvGrpSpPr>
        <p:grpSpPr bwMode="auto">
          <a:xfrm>
            <a:off x="6039889" y="5110735"/>
            <a:ext cx="704710" cy="587822"/>
            <a:chOff x="5481638" y="2919413"/>
            <a:chExt cx="1677987" cy="1644650"/>
          </a:xfrm>
        </p:grpSpPr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grpSp>
        <p:nvGrpSpPr>
          <p:cNvPr id="232" name="Group 27"/>
          <p:cNvGrpSpPr>
            <a:grpSpLocks/>
          </p:cNvGrpSpPr>
          <p:nvPr/>
        </p:nvGrpSpPr>
        <p:grpSpPr bwMode="auto">
          <a:xfrm>
            <a:off x="6063435" y="6169748"/>
            <a:ext cx="704710" cy="587822"/>
            <a:chOff x="5481638" y="2919413"/>
            <a:chExt cx="1677987" cy="1644650"/>
          </a:xfrm>
        </p:grpSpPr>
        <p:sp>
          <p:nvSpPr>
            <p:cNvPr id="238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9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4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Pass 0: shuffle data across machines</a:t>
            </a:r>
          </a:p>
          <a:p>
            <a:pPr lvl="1"/>
            <a:r>
              <a:rPr lang="en-US" sz="2000" i="1" dirty="0"/>
              <a:t>streaming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br>
              <a:rPr lang="en-US" sz="2000" dirty="0"/>
            </a:br>
            <a:r>
              <a:rPr lang="en-US" sz="2000" dirty="0" smtClean="0">
                <a:solidFill>
                  <a:srgbClr val="FF0000"/>
                </a:solidFill>
              </a:rPr>
              <a:t>Split on value </a:t>
            </a:r>
            <a:r>
              <a:rPr lang="en-US" sz="2000" dirty="0">
                <a:solidFill>
                  <a:srgbClr val="FF0000"/>
                </a:solidFill>
              </a:rPr>
              <a:t>range (e.g. [-∞,10], [11,100], [101, ∞])</a:t>
            </a:r>
            <a:r>
              <a:rPr lang="en-US" sz="2000" dirty="0"/>
              <a:t>.</a:t>
            </a:r>
          </a:p>
          <a:p>
            <a:r>
              <a:rPr lang="en-US" sz="2400" dirty="0"/>
              <a:t>Receivers proceed with pass 0</a:t>
            </a:r>
            <a:br>
              <a:rPr lang="en-US" sz="2400" dirty="0"/>
            </a:br>
            <a:r>
              <a:rPr lang="en-US" sz="2400" i="1" dirty="0"/>
              <a:t>as </a:t>
            </a:r>
            <a:r>
              <a:rPr lang="en-US" sz="2400" i="1" dirty="0" smtClean="0"/>
              <a:t>the data </a:t>
            </a:r>
            <a:r>
              <a:rPr lang="en-US" sz="2400" i="1" dirty="0"/>
              <a:t>streams </a:t>
            </a:r>
            <a:r>
              <a:rPr lang="en-US" sz="2400" i="1" dirty="0" smtClean="0"/>
              <a:t>in</a:t>
            </a:r>
          </a:p>
          <a:p>
            <a:r>
              <a:rPr lang="en-US" sz="2400" dirty="0" smtClean="0"/>
              <a:t>Passes 1</a:t>
            </a:r>
            <a:r>
              <a:rPr lang="mr-IN" sz="2400" dirty="0" smtClean="0"/>
              <a:t>–</a:t>
            </a:r>
            <a:r>
              <a:rPr lang="en-US" sz="2400" dirty="0" smtClean="0"/>
              <a:t>n done</a:t>
            </a:r>
            <a:br>
              <a:rPr lang="en-US" sz="2400" dirty="0" smtClean="0"/>
            </a:br>
            <a:r>
              <a:rPr lang="en-US" sz="2400" dirty="0" smtClean="0"/>
              <a:t>independently as in </a:t>
            </a:r>
            <a:br>
              <a:rPr lang="en-US" sz="2400" dirty="0" smtClean="0"/>
            </a:br>
            <a:r>
              <a:rPr lang="en-US" sz="2400" dirty="0" smtClean="0"/>
              <a:t>single-node sorting</a:t>
            </a:r>
            <a:endParaRPr lang="en-US" sz="2000" dirty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Wrinkle: How to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ensure ranges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are the same </a:t>
            </a:r>
            <a:r>
              <a:rPr lang="en-US" sz="2000" dirty="0" smtClean="0">
                <a:solidFill>
                  <a:srgbClr val="FF0000"/>
                </a:solidFill>
              </a:rPr>
              <a:t>#pages?!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i.e. avoid </a:t>
            </a:r>
            <a:r>
              <a:rPr lang="en-US" sz="1800" i="1" dirty="0">
                <a:solidFill>
                  <a:srgbClr val="FF0000"/>
                </a:solidFill>
              </a:rPr>
              <a:t>data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i="1" dirty="0">
                <a:solidFill>
                  <a:srgbClr val="FF0000"/>
                </a:solidFill>
              </a:rPr>
              <a:t>skew</a:t>
            </a:r>
            <a:r>
              <a:rPr lang="en-US" sz="1800" dirty="0" smtClean="0">
                <a:solidFill>
                  <a:srgbClr val="FF0000"/>
                </a:solidFill>
              </a:rPr>
              <a:t>?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191" name="Line 13"/>
          <p:cNvSpPr>
            <a:spLocks noChangeShapeType="1"/>
          </p:cNvSpPr>
          <p:nvPr/>
        </p:nvSpPr>
        <p:spPr bwMode="auto">
          <a:xfrm>
            <a:off x="5135144" y="437522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173" name="Group 28"/>
          <p:cNvGrpSpPr>
            <a:grpSpLocks/>
          </p:cNvGrpSpPr>
          <p:nvPr/>
        </p:nvGrpSpPr>
        <p:grpSpPr bwMode="auto">
          <a:xfrm flipH="1">
            <a:off x="7413909" y="4108548"/>
            <a:ext cx="935392" cy="587822"/>
            <a:chOff x="1847850" y="2890838"/>
            <a:chExt cx="2227263" cy="1644650"/>
          </a:xfrm>
        </p:grpSpPr>
        <p:sp>
          <p:nvSpPr>
            <p:cNvPr id="174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5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6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7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8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0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2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3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4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186" name="AutoShape 3"/>
          <p:cNvSpPr>
            <a:spLocks noChangeArrowheads="1"/>
          </p:cNvSpPr>
          <p:nvPr/>
        </p:nvSpPr>
        <p:spPr bwMode="auto">
          <a:xfrm>
            <a:off x="8491976" y="3946839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87" name="AutoShape 5"/>
          <p:cNvSpPr>
            <a:spLocks noChangeArrowheads="1"/>
          </p:cNvSpPr>
          <p:nvPr/>
        </p:nvSpPr>
        <p:spPr bwMode="auto">
          <a:xfrm>
            <a:off x="6941880" y="3920172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2" name="Line 17"/>
          <p:cNvSpPr>
            <a:spLocks noChangeShapeType="1"/>
          </p:cNvSpPr>
          <p:nvPr/>
        </p:nvSpPr>
        <p:spPr bwMode="auto">
          <a:xfrm flipH="1">
            <a:off x="8245294" y="4395650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3" name="Rectangle 18"/>
          <p:cNvSpPr>
            <a:spLocks noChangeArrowheads="1"/>
          </p:cNvSpPr>
          <p:nvPr/>
        </p:nvSpPr>
        <p:spPr bwMode="auto">
          <a:xfrm>
            <a:off x="7012551" y="4159046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4" name="Rectangle 19"/>
          <p:cNvSpPr>
            <a:spLocks noChangeArrowheads="1"/>
          </p:cNvSpPr>
          <p:nvPr/>
        </p:nvSpPr>
        <p:spPr bwMode="auto">
          <a:xfrm>
            <a:off x="7011217" y="4320754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5" name="Rectangle 20"/>
          <p:cNvSpPr>
            <a:spLocks noChangeArrowheads="1"/>
          </p:cNvSpPr>
          <p:nvPr/>
        </p:nvSpPr>
        <p:spPr bwMode="auto">
          <a:xfrm>
            <a:off x="7009884" y="449834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6" name="Line 13"/>
          <p:cNvSpPr>
            <a:spLocks noChangeShapeType="1"/>
          </p:cNvSpPr>
          <p:nvPr/>
        </p:nvSpPr>
        <p:spPr bwMode="auto">
          <a:xfrm flipV="1">
            <a:off x="6669863" y="4374089"/>
            <a:ext cx="296018" cy="1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2" name="Line 13"/>
          <p:cNvSpPr>
            <a:spLocks noChangeShapeType="1"/>
          </p:cNvSpPr>
          <p:nvPr/>
        </p:nvSpPr>
        <p:spPr bwMode="auto">
          <a:xfrm>
            <a:off x="5121875" y="542904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04" name="Group 28"/>
          <p:cNvGrpSpPr>
            <a:grpSpLocks/>
          </p:cNvGrpSpPr>
          <p:nvPr/>
        </p:nvGrpSpPr>
        <p:grpSpPr bwMode="auto">
          <a:xfrm flipH="1">
            <a:off x="7400640" y="5162368"/>
            <a:ext cx="935392" cy="587822"/>
            <a:chOff x="1847850" y="2890838"/>
            <a:chExt cx="2227263" cy="1644650"/>
          </a:xfrm>
        </p:grpSpPr>
        <p:sp>
          <p:nvSpPr>
            <p:cNvPr id="215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6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7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8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0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1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2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3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4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5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05" name="AutoShape 3"/>
          <p:cNvSpPr>
            <a:spLocks noChangeArrowheads="1"/>
          </p:cNvSpPr>
          <p:nvPr/>
        </p:nvSpPr>
        <p:spPr bwMode="auto">
          <a:xfrm>
            <a:off x="8478707" y="5000659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6" name="AutoShape 5"/>
          <p:cNvSpPr>
            <a:spLocks noChangeArrowheads="1"/>
          </p:cNvSpPr>
          <p:nvPr/>
        </p:nvSpPr>
        <p:spPr bwMode="auto">
          <a:xfrm>
            <a:off x="6928611" y="4973992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8" name="Line 17"/>
          <p:cNvSpPr>
            <a:spLocks noChangeShapeType="1"/>
          </p:cNvSpPr>
          <p:nvPr/>
        </p:nvSpPr>
        <p:spPr bwMode="auto">
          <a:xfrm flipH="1">
            <a:off x="8232025" y="5449470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9" name="Rectangle 18"/>
          <p:cNvSpPr>
            <a:spLocks noChangeArrowheads="1"/>
          </p:cNvSpPr>
          <p:nvPr/>
        </p:nvSpPr>
        <p:spPr bwMode="auto">
          <a:xfrm>
            <a:off x="6999282" y="5212866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0" name="Rectangle 19"/>
          <p:cNvSpPr>
            <a:spLocks noChangeArrowheads="1"/>
          </p:cNvSpPr>
          <p:nvPr/>
        </p:nvSpPr>
        <p:spPr bwMode="auto">
          <a:xfrm>
            <a:off x="6997948" y="5374574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1" name="Rectangle 20"/>
          <p:cNvSpPr>
            <a:spLocks noChangeArrowheads="1"/>
          </p:cNvSpPr>
          <p:nvPr/>
        </p:nvSpPr>
        <p:spPr bwMode="auto">
          <a:xfrm>
            <a:off x="6996615" y="555216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 flipV="1">
            <a:off x="6656594" y="5427909"/>
            <a:ext cx="296018" cy="1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7" name="Line 13"/>
          <p:cNvSpPr>
            <a:spLocks noChangeShapeType="1"/>
          </p:cNvSpPr>
          <p:nvPr/>
        </p:nvSpPr>
        <p:spPr bwMode="auto">
          <a:xfrm>
            <a:off x="5145421" y="6488057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29" name="Group 28"/>
          <p:cNvGrpSpPr>
            <a:grpSpLocks/>
          </p:cNvGrpSpPr>
          <p:nvPr/>
        </p:nvGrpSpPr>
        <p:grpSpPr bwMode="auto">
          <a:xfrm flipH="1">
            <a:off x="7424186" y="6221381"/>
            <a:ext cx="935392" cy="587822"/>
            <a:chOff x="1847850" y="2890838"/>
            <a:chExt cx="2227263" cy="1644650"/>
          </a:xfrm>
        </p:grpSpPr>
        <p:sp>
          <p:nvSpPr>
            <p:cNvPr id="240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1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2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3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4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5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6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7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8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9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50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30" name="AutoShape 3"/>
          <p:cNvSpPr>
            <a:spLocks noChangeArrowheads="1"/>
          </p:cNvSpPr>
          <p:nvPr/>
        </p:nvSpPr>
        <p:spPr bwMode="auto">
          <a:xfrm>
            <a:off x="8502253" y="6059672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1" name="AutoShape 5"/>
          <p:cNvSpPr>
            <a:spLocks noChangeArrowheads="1"/>
          </p:cNvSpPr>
          <p:nvPr/>
        </p:nvSpPr>
        <p:spPr bwMode="auto">
          <a:xfrm>
            <a:off x="6952157" y="6033005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3" name="Line 17"/>
          <p:cNvSpPr>
            <a:spLocks noChangeShapeType="1"/>
          </p:cNvSpPr>
          <p:nvPr/>
        </p:nvSpPr>
        <p:spPr bwMode="auto">
          <a:xfrm flipH="1">
            <a:off x="8255571" y="6508483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4" name="Rectangle 18"/>
          <p:cNvSpPr>
            <a:spLocks noChangeArrowheads="1"/>
          </p:cNvSpPr>
          <p:nvPr/>
        </p:nvSpPr>
        <p:spPr bwMode="auto">
          <a:xfrm>
            <a:off x="7022828" y="627187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" name="Rectangle 19"/>
          <p:cNvSpPr>
            <a:spLocks noChangeArrowheads="1"/>
          </p:cNvSpPr>
          <p:nvPr/>
        </p:nvSpPr>
        <p:spPr bwMode="auto">
          <a:xfrm>
            <a:off x="7021494" y="6433587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6" name="Rectangle 20"/>
          <p:cNvSpPr>
            <a:spLocks noChangeArrowheads="1"/>
          </p:cNvSpPr>
          <p:nvPr/>
        </p:nvSpPr>
        <p:spPr bwMode="auto">
          <a:xfrm>
            <a:off x="7020161" y="6611182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7" name="Line 13"/>
          <p:cNvSpPr>
            <a:spLocks noChangeShapeType="1"/>
          </p:cNvSpPr>
          <p:nvPr/>
        </p:nvSpPr>
        <p:spPr bwMode="auto">
          <a:xfrm flipV="1">
            <a:off x="6680140" y="6486922"/>
            <a:ext cx="296018" cy="1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1" name="Line 13"/>
          <p:cNvSpPr>
            <a:spLocks noChangeShapeType="1"/>
          </p:cNvSpPr>
          <p:nvPr/>
        </p:nvSpPr>
        <p:spPr bwMode="auto">
          <a:xfrm>
            <a:off x="5146934" y="4357784"/>
            <a:ext cx="938790" cy="1096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2" name="Line 13"/>
          <p:cNvSpPr>
            <a:spLocks noChangeShapeType="1"/>
          </p:cNvSpPr>
          <p:nvPr/>
        </p:nvSpPr>
        <p:spPr bwMode="auto">
          <a:xfrm>
            <a:off x="5165342" y="4420435"/>
            <a:ext cx="920382" cy="20518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V="1">
            <a:off x="5128526" y="4373446"/>
            <a:ext cx="957197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5" name="Line 13"/>
          <p:cNvSpPr>
            <a:spLocks noChangeShapeType="1"/>
          </p:cNvSpPr>
          <p:nvPr/>
        </p:nvSpPr>
        <p:spPr bwMode="auto">
          <a:xfrm>
            <a:off x="5165342" y="5438534"/>
            <a:ext cx="920381" cy="1033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" name="Line 13"/>
          <p:cNvSpPr>
            <a:spLocks noChangeShapeType="1"/>
          </p:cNvSpPr>
          <p:nvPr/>
        </p:nvSpPr>
        <p:spPr bwMode="auto">
          <a:xfrm flipV="1">
            <a:off x="5146934" y="4373446"/>
            <a:ext cx="938789" cy="211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7" name="Line 13"/>
          <p:cNvSpPr>
            <a:spLocks noChangeShapeType="1"/>
          </p:cNvSpPr>
          <p:nvPr/>
        </p:nvSpPr>
        <p:spPr bwMode="auto">
          <a:xfrm flipV="1">
            <a:off x="5165342" y="5422871"/>
            <a:ext cx="883566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89302" y="3953569"/>
            <a:ext cx="709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 Neue"/>
              </a:rPr>
              <a:t>range</a:t>
            </a:r>
          </a:p>
        </p:txBody>
      </p:sp>
      <p:sp>
        <p:nvSpPr>
          <p:cNvPr id="185" name="AutoShape 2"/>
          <p:cNvSpPr>
            <a:spLocks noChangeArrowheads="1"/>
          </p:cNvSpPr>
          <p:nvPr/>
        </p:nvSpPr>
        <p:spPr bwMode="auto">
          <a:xfrm>
            <a:off x="4644934" y="3920172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1" name="AutoShape 2"/>
          <p:cNvSpPr>
            <a:spLocks noChangeArrowheads="1"/>
          </p:cNvSpPr>
          <p:nvPr/>
        </p:nvSpPr>
        <p:spPr bwMode="auto">
          <a:xfrm>
            <a:off x="4662457" y="4973992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6" name="AutoShape 2"/>
          <p:cNvSpPr>
            <a:spLocks noChangeArrowheads="1"/>
          </p:cNvSpPr>
          <p:nvPr/>
        </p:nvSpPr>
        <p:spPr bwMode="auto">
          <a:xfrm>
            <a:off x="4655211" y="6033005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188" name="Group 27"/>
          <p:cNvGrpSpPr>
            <a:grpSpLocks/>
          </p:cNvGrpSpPr>
          <p:nvPr/>
        </p:nvGrpSpPr>
        <p:grpSpPr bwMode="auto">
          <a:xfrm>
            <a:off x="6053158" y="4056915"/>
            <a:ext cx="704710" cy="587822"/>
            <a:chOff x="5481638" y="2919413"/>
            <a:chExt cx="1677987" cy="1644650"/>
          </a:xfrm>
        </p:grpSpPr>
        <p:sp>
          <p:nvSpPr>
            <p:cNvPr id="189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0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grpSp>
        <p:nvGrpSpPr>
          <p:cNvPr id="207" name="Group 27"/>
          <p:cNvGrpSpPr>
            <a:grpSpLocks/>
          </p:cNvGrpSpPr>
          <p:nvPr/>
        </p:nvGrpSpPr>
        <p:grpSpPr bwMode="auto">
          <a:xfrm>
            <a:off x="6039889" y="5110735"/>
            <a:ext cx="704710" cy="587822"/>
            <a:chOff x="5481638" y="2919413"/>
            <a:chExt cx="1677987" cy="1644650"/>
          </a:xfrm>
        </p:grpSpPr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grpSp>
        <p:nvGrpSpPr>
          <p:cNvPr id="232" name="Group 27"/>
          <p:cNvGrpSpPr>
            <a:grpSpLocks/>
          </p:cNvGrpSpPr>
          <p:nvPr/>
        </p:nvGrpSpPr>
        <p:grpSpPr bwMode="auto">
          <a:xfrm>
            <a:off x="6063435" y="6169748"/>
            <a:ext cx="704710" cy="587822"/>
            <a:chOff x="5481638" y="2919413"/>
            <a:chExt cx="1677987" cy="1644650"/>
          </a:xfrm>
        </p:grpSpPr>
        <p:sp>
          <p:nvSpPr>
            <p:cNvPr id="238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9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140200" cy="5105400"/>
          </a:xfrm>
        </p:spPr>
        <p:txBody>
          <a:bodyPr/>
          <a:lstStyle/>
          <a:p>
            <a:r>
              <a:rPr lang="en-US" sz="1800" dirty="0" smtClean="0"/>
              <a:t>Goal: equal frequency per machine</a:t>
            </a:r>
          </a:p>
          <a:p>
            <a:r>
              <a:rPr lang="en-US" sz="1800" dirty="0" smtClean="0"/>
              <a:t>Note: ranges often don’t divide x axis evenly </a:t>
            </a:r>
          </a:p>
          <a:p>
            <a:r>
              <a:rPr lang="en-US" sz="1800" dirty="0" smtClean="0"/>
              <a:t>How to choose</a:t>
            </a:r>
            <a:r>
              <a:rPr lang="en-US" sz="1800" dirty="0" smtClean="0"/>
              <a:t>?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176130"/>
            <a:ext cx="4165600" cy="35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140200" cy="5105400"/>
          </a:xfrm>
        </p:spPr>
        <p:txBody>
          <a:bodyPr/>
          <a:lstStyle/>
          <a:p>
            <a:r>
              <a:rPr lang="en-US" sz="1800" dirty="0" smtClean="0"/>
              <a:t>Goal: equal frequency per machine</a:t>
            </a:r>
          </a:p>
          <a:p>
            <a:r>
              <a:rPr lang="en-US" sz="1800" dirty="0" smtClean="0"/>
              <a:t>Note: ranges often don’t divide x axis evenly </a:t>
            </a:r>
          </a:p>
          <a:p>
            <a:r>
              <a:rPr lang="en-US" sz="1800" dirty="0" smtClean="0"/>
              <a:t>How to choose?</a:t>
            </a:r>
          </a:p>
          <a:p>
            <a:pPr lvl="1"/>
            <a:r>
              <a:rPr lang="en-US" sz="1600" dirty="0" smtClean="0"/>
              <a:t>Would be easy if data small</a:t>
            </a:r>
          </a:p>
          <a:p>
            <a:pPr lvl="1"/>
            <a:r>
              <a:rPr lang="en-US" sz="1600" dirty="0" smtClean="0"/>
              <a:t>In general, can sample the input relation prior to shuffling, pick splits based on sample</a:t>
            </a:r>
          </a:p>
          <a:p>
            <a:pPr lvl="1"/>
            <a:r>
              <a:rPr lang="en-US" sz="1600" dirty="0" smtClean="0"/>
              <a:t>Note: Random sampling can be tricky to implement in a query </a:t>
            </a:r>
            <a:r>
              <a:rPr lang="en-US" sz="1600" i="1" dirty="0" smtClean="0"/>
              <a:t>pipeline; </a:t>
            </a:r>
            <a:r>
              <a:rPr lang="en-US" sz="1600" dirty="0" smtClean="0"/>
              <a:t>simpler if you materialize first.</a:t>
            </a:r>
            <a:endParaRPr lang="en-US" sz="16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1176130"/>
            <a:ext cx="4165600" cy="35588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511800" y="1447800"/>
            <a:ext cx="3429000" cy="2667000"/>
            <a:chOff x="5511800" y="1447800"/>
            <a:chExt cx="3429000" cy="2667000"/>
          </a:xfrm>
        </p:grpSpPr>
        <p:sp>
          <p:nvSpPr>
            <p:cNvPr id="5" name="Rectangle 4"/>
            <p:cNvSpPr/>
            <p:nvPr/>
          </p:nvSpPr>
          <p:spPr bwMode="auto">
            <a:xfrm>
              <a:off x="5511800" y="1447800"/>
              <a:ext cx="1600200" cy="2667000"/>
            </a:xfrm>
            <a:prstGeom prst="rect">
              <a:avLst/>
            </a:prstGeom>
            <a:solidFill>
              <a:srgbClr val="3365FF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467600" y="1447800"/>
              <a:ext cx="1473200" cy="2667000"/>
            </a:xfrm>
            <a:prstGeom prst="rect">
              <a:avLst/>
            </a:prstGeom>
            <a:solidFill>
              <a:srgbClr val="FD8232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112000" y="1447800"/>
              <a:ext cx="355600" cy="2667000"/>
            </a:xfrm>
            <a:prstGeom prst="rect">
              <a:avLst/>
            </a:prstGeom>
            <a:solidFill>
              <a:srgbClr val="09B050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7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685800" y="6248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dirty="0"/>
              <a:t>This </a:t>
            </a:r>
            <a:r>
              <a:rPr lang="en-US" dirty="0" smtClean="0"/>
              <a:t>slide is </a:t>
            </a:r>
            <a:r>
              <a:rPr lang="en-US" dirty="0"/>
              <a:t>FYI; will not be on exams</a:t>
            </a:r>
          </a:p>
          <a:p>
            <a:pPr eaLnBrk="1" hangingPunct="1"/>
            <a:endParaRPr lang="x-none" altLang="x-none" dirty="0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Some Sorting Records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0767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sz="1600" dirty="0"/>
              <a:t>Sorting has become a blood sport!</a:t>
            </a:r>
          </a:p>
          <a:p>
            <a:pPr lvl="1">
              <a:lnSpc>
                <a:spcPct val="90000"/>
              </a:lnSpc>
            </a:pPr>
            <a:r>
              <a:rPr lang="en-US" altLang="x-none" sz="1400" dirty="0"/>
              <a:t>Parallel sorting is the name of the game ...</a:t>
            </a:r>
          </a:p>
          <a:p>
            <a:pPr>
              <a:lnSpc>
                <a:spcPct val="90000"/>
              </a:lnSpc>
            </a:pPr>
            <a:r>
              <a:rPr lang="en-US" altLang="x-none" sz="1600" dirty="0"/>
              <a:t>Minute Sort: how many 100-byte records can you sort in a minute? </a:t>
            </a:r>
          </a:p>
          <a:p>
            <a:pPr lvl="1">
              <a:lnSpc>
                <a:spcPct val="90000"/>
              </a:lnSpc>
            </a:pPr>
            <a:r>
              <a:rPr lang="en-US" altLang="x-none" sz="1400" dirty="0"/>
              <a:t>Current World record: </a:t>
            </a:r>
            <a:r>
              <a:rPr lang="en-US" altLang="x-none" sz="1400" b="1" dirty="0" smtClean="0">
                <a:solidFill>
                  <a:schemeClr val="tx1"/>
                </a:solidFill>
              </a:rPr>
              <a:t>37</a:t>
            </a:r>
            <a:r>
              <a:rPr lang="en-US" altLang="x-none" sz="1400" dirty="0" smtClean="0"/>
              <a:t> </a:t>
            </a:r>
            <a:r>
              <a:rPr lang="en-US" altLang="x-none" sz="1400" b="1" i="1" dirty="0" smtClean="0">
                <a:solidFill>
                  <a:schemeClr val="accent2"/>
                </a:solidFill>
              </a:rPr>
              <a:t>TB</a:t>
            </a:r>
            <a:r>
              <a:rPr lang="en-US" altLang="x-none" sz="1400" b="1" dirty="0" smtClean="0">
                <a:solidFill>
                  <a:schemeClr val="accent2"/>
                </a:solidFill>
              </a:rPr>
              <a:t>.  </a:t>
            </a:r>
            <a:r>
              <a:rPr lang="en-US" altLang="x-none" sz="1400" b="1" dirty="0" err="1" smtClean="0">
                <a:solidFill>
                  <a:schemeClr val="accent2"/>
                </a:solidFill>
              </a:rPr>
              <a:t>Tencent</a:t>
            </a:r>
            <a:r>
              <a:rPr lang="en-US" altLang="x-none" sz="1400" b="1" dirty="0" smtClean="0">
                <a:solidFill>
                  <a:schemeClr val="accent2"/>
                </a:solidFill>
              </a:rPr>
              <a:t>.</a:t>
            </a:r>
            <a:endParaRPr lang="en-US" altLang="x-none" sz="1400" i="1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25000"/>
                  </a:schemeClr>
                </a:solidFill>
              </a:rPr>
              <a:t>512 nodes</a:t>
            </a:r>
          </a:p>
          <a:p>
            <a:pPr lvl="2"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25000"/>
                  </a:schemeClr>
                </a:solidFill>
              </a:rPr>
              <a:t>2 10-core </a:t>
            </a:r>
            <a:r>
              <a:rPr lang="en-US" altLang="x-none" sz="1200" dirty="0">
                <a:solidFill>
                  <a:schemeClr val="bg2">
                    <a:lumMod val="25000"/>
                  </a:schemeClr>
                </a:solidFill>
              </a:rPr>
              <a:t>processors, </a:t>
            </a:r>
            <a:r>
              <a:rPr lang="en-US" altLang="x-none" sz="1200" dirty="0" smtClean="0">
                <a:solidFill>
                  <a:schemeClr val="bg2">
                    <a:lumMod val="25000"/>
                  </a:schemeClr>
                </a:solidFill>
              </a:rPr>
              <a:t>512 </a:t>
            </a:r>
            <a:r>
              <a:rPr lang="en-US" altLang="x-none" sz="1200" dirty="0">
                <a:solidFill>
                  <a:schemeClr val="bg2">
                    <a:lumMod val="25000"/>
                  </a:schemeClr>
                </a:solidFill>
              </a:rPr>
              <a:t>GB </a:t>
            </a:r>
            <a:r>
              <a:rPr lang="en-US" altLang="x-none" sz="1200" dirty="0" smtClean="0">
                <a:solidFill>
                  <a:schemeClr val="bg2">
                    <a:lumMod val="25000"/>
                  </a:schemeClr>
                </a:solidFill>
              </a:rPr>
              <a:t>RAM, 4x1.2TB SSDs (2016)</a:t>
            </a:r>
            <a:endParaRPr lang="en-US" altLang="x-none" sz="1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600" dirty="0" err="1" smtClean="0"/>
              <a:t>CloudSort</a:t>
            </a:r>
            <a:r>
              <a:rPr lang="en-US" altLang="x-none" sz="1600" dirty="0" smtClean="0"/>
              <a:t>: min cost to sort 100TB</a:t>
            </a:r>
          </a:p>
          <a:p>
            <a:pPr lvl="1">
              <a:lnSpc>
                <a:spcPct val="90000"/>
              </a:lnSpc>
            </a:pPr>
            <a:r>
              <a:rPr lang="en-US" altLang="x-none" sz="1400" dirty="0" smtClean="0"/>
              <a:t>Current World record: </a:t>
            </a:r>
            <a:r>
              <a:rPr lang="en-US" altLang="x-none" sz="1400" b="1" dirty="0" smtClean="0">
                <a:solidFill>
                  <a:schemeClr val="tx1"/>
                </a:solidFill>
              </a:rPr>
              <a:t>$144</a:t>
            </a:r>
            <a:r>
              <a:rPr lang="en-US" altLang="x-none" sz="1400" b="1" i="1" dirty="0" smtClean="0">
                <a:solidFill>
                  <a:schemeClr val="tx1"/>
                </a:solidFill>
              </a:rPr>
              <a:t>. </a:t>
            </a:r>
            <a:r>
              <a:rPr lang="en-US" altLang="x-none" sz="1400" b="1" dirty="0" err="1" smtClean="0">
                <a:solidFill>
                  <a:schemeClr val="tx1"/>
                </a:solidFill>
              </a:rPr>
              <a:t>Alibaba+Databricks</a:t>
            </a:r>
            <a:endParaRPr lang="en-US" altLang="x-none" sz="1400" b="1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x-none" sz="1100" dirty="0" smtClean="0"/>
              <a:t>394 Alibaba Cloud machines, 8GB RAM, 40GB Ultra Cloud Disks, 4 135GB SSD Cloud Disks (2016)</a:t>
            </a:r>
          </a:p>
          <a:p>
            <a:pPr>
              <a:lnSpc>
                <a:spcPct val="90000"/>
              </a:lnSpc>
            </a:pPr>
            <a:r>
              <a:rPr lang="en-US" altLang="x-none" sz="1600" dirty="0" smtClean="0"/>
              <a:t>Also </a:t>
            </a:r>
            <a:r>
              <a:rPr lang="en-US" altLang="x-none" sz="1600" dirty="0" err="1" smtClean="0"/>
              <a:t>JouleSort</a:t>
            </a:r>
            <a:r>
              <a:rPr lang="en-US" altLang="x-none" sz="1600" dirty="0" smtClean="0"/>
              <a:t> and </a:t>
            </a:r>
            <a:r>
              <a:rPr lang="en-US" altLang="x-none" sz="1600" dirty="0" err="1" smtClean="0"/>
              <a:t>GraySort</a:t>
            </a:r>
            <a:endParaRPr lang="en-US" altLang="x-none" sz="1600" dirty="0" smtClean="0"/>
          </a:p>
          <a:p>
            <a:pPr lvl="1">
              <a:lnSpc>
                <a:spcPct val="90000"/>
              </a:lnSpc>
            </a:pPr>
            <a:r>
              <a:rPr lang="en-US" altLang="x-none" sz="1400" dirty="0" smtClean="0"/>
              <a:t>See </a:t>
            </a:r>
            <a:r>
              <a:rPr lang="en-US" altLang="x-none" sz="1400" dirty="0" smtClean="0">
                <a:hlinkClick r:id="rId3"/>
              </a:rPr>
              <a:t>http://sortbenchmark.org</a:t>
            </a:r>
            <a:endParaRPr lang="en-US" altLang="x-none" sz="1400" dirty="0" smtClean="0"/>
          </a:p>
          <a:p>
            <a:pPr lvl="1">
              <a:lnSpc>
                <a:spcPct val="90000"/>
              </a:lnSpc>
            </a:pPr>
            <a:endParaRPr lang="en-US" altLang="x-none" sz="1400" dirty="0"/>
          </a:p>
          <a:p>
            <a:pPr>
              <a:lnSpc>
                <a:spcPct val="90000"/>
              </a:lnSpc>
            </a:pPr>
            <a:r>
              <a:rPr lang="en-US" altLang="x-none" sz="1600" dirty="0" smtClean="0"/>
              <a:t>Berkeley </a:t>
            </a:r>
            <a:r>
              <a:rPr lang="en-US" altLang="x-none" sz="1600" dirty="0" smtClean="0"/>
              <a:t>students and alumni have held sorting trophies </a:t>
            </a:r>
            <a:r>
              <a:rPr lang="en-US" altLang="x-none" sz="1600" dirty="0" smtClean="0"/>
              <a:t>at various times</a:t>
            </a:r>
            <a:endParaRPr lang="en-US" altLang="x-none" sz="1600" dirty="0" smtClean="0"/>
          </a:p>
          <a:p>
            <a:pPr lvl="1">
              <a:lnSpc>
                <a:spcPct val="90000"/>
              </a:lnSpc>
            </a:pPr>
            <a:r>
              <a:rPr lang="en-US" altLang="x-none" sz="1400" dirty="0" smtClean="0"/>
              <a:t>Always evolving</a:t>
            </a:r>
            <a:endParaRPr lang="en-US" altLang="x-none" sz="1400" dirty="0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Sort-Merge Join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09124" y="6382684"/>
            <a:ext cx="625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Note: this picture is a 2-pass sort (n=1); this is pass 0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685800" y="1447800"/>
            <a:ext cx="5536812" cy="5105400"/>
          </a:xfrm>
        </p:spPr>
        <p:txBody>
          <a:bodyPr/>
          <a:lstStyle/>
          <a:p>
            <a:r>
              <a:rPr lang="en-US" sz="2000" dirty="0"/>
              <a:t>Pass </a:t>
            </a:r>
            <a:r>
              <a:rPr lang="en-US" sz="2000" dirty="0" smtClean="0"/>
              <a:t>0 .. n-1 are like </a:t>
            </a:r>
            <a:r>
              <a:rPr lang="en-US" sz="2000" dirty="0" smtClean="0"/>
              <a:t>parallel sorting </a:t>
            </a:r>
            <a:r>
              <a:rPr lang="en-US" sz="2000" dirty="0" smtClean="0"/>
              <a:t>above</a:t>
            </a:r>
          </a:p>
          <a:p>
            <a:endParaRPr lang="en-US" sz="2000" dirty="0"/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>
            <a:off x="3358289" y="2817880"/>
            <a:ext cx="875501" cy="2649925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>
            <a:off x="3331107" y="2803943"/>
            <a:ext cx="917817" cy="136745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 flipV="1">
            <a:off x="3340991" y="2816769"/>
            <a:ext cx="907933" cy="1342752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86" name="Line 13"/>
          <p:cNvSpPr>
            <a:spLocks noChangeShapeType="1"/>
          </p:cNvSpPr>
          <p:nvPr/>
        </p:nvSpPr>
        <p:spPr bwMode="auto">
          <a:xfrm flipV="1">
            <a:off x="3350703" y="4148886"/>
            <a:ext cx="883087" cy="130797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>
            <a:off x="3352800" y="4169410"/>
            <a:ext cx="875636" cy="1298395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 flipV="1">
            <a:off x="3340991" y="2816768"/>
            <a:ext cx="892799" cy="2654078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0" name="Line 13"/>
          <p:cNvSpPr>
            <a:spLocks noChangeShapeType="1"/>
          </p:cNvSpPr>
          <p:nvPr/>
        </p:nvSpPr>
        <p:spPr bwMode="auto">
          <a:xfrm>
            <a:off x="3267927" y="2810511"/>
            <a:ext cx="981314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3267927" y="4160390"/>
            <a:ext cx="102440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3267927" y="5467805"/>
            <a:ext cx="1009588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3" name="AutoShape 2"/>
          <p:cNvSpPr>
            <a:spLocks noChangeArrowheads="1"/>
          </p:cNvSpPr>
          <p:nvPr/>
        </p:nvSpPr>
        <p:spPr bwMode="auto">
          <a:xfrm>
            <a:off x="3064922" y="2499083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4713490" y="2477909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4753193" y="2647523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4752443" y="276234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4751694" y="2888447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4561424" y="268700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4559926" y="2800619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4561049" y="2922692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9" name="Line 13"/>
          <p:cNvSpPr>
            <a:spLocks noChangeShapeType="1"/>
          </p:cNvSpPr>
          <p:nvPr/>
        </p:nvSpPr>
        <p:spPr bwMode="auto">
          <a:xfrm flipV="1">
            <a:off x="4560675" y="2800216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0" name="AutoShape 2"/>
          <p:cNvSpPr>
            <a:spLocks noChangeArrowheads="1"/>
          </p:cNvSpPr>
          <p:nvPr/>
        </p:nvSpPr>
        <p:spPr bwMode="auto">
          <a:xfrm>
            <a:off x="3064922" y="3848962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R</a:t>
            </a:r>
          </a:p>
        </p:txBody>
      </p: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4713490" y="3827788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4753193" y="399740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4752443" y="4112223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4" name="Rectangle 20"/>
          <p:cNvSpPr>
            <a:spLocks noChangeArrowheads="1"/>
          </p:cNvSpPr>
          <p:nvPr/>
        </p:nvSpPr>
        <p:spPr bwMode="auto">
          <a:xfrm>
            <a:off x="4751694" y="4238326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3" name="Line 21"/>
          <p:cNvSpPr>
            <a:spLocks noChangeShapeType="1"/>
          </p:cNvSpPr>
          <p:nvPr/>
        </p:nvSpPr>
        <p:spPr bwMode="auto">
          <a:xfrm>
            <a:off x="4561423" y="4036885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4" name="Line 22"/>
          <p:cNvSpPr>
            <a:spLocks noChangeShapeType="1"/>
          </p:cNvSpPr>
          <p:nvPr/>
        </p:nvSpPr>
        <p:spPr bwMode="auto">
          <a:xfrm>
            <a:off x="4559925" y="4150498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5" name="Line 23"/>
          <p:cNvSpPr>
            <a:spLocks noChangeShapeType="1"/>
          </p:cNvSpPr>
          <p:nvPr/>
        </p:nvSpPr>
        <p:spPr bwMode="auto">
          <a:xfrm>
            <a:off x="4561049" y="4272572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6" name="Line 13"/>
          <p:cNvSpPr>
            <a:spLocks noChangeShapeType="1"/>
          </p:cNvSpPr>
          <p:nvPr/>
        </p:nvSpPr>
        <p:spPr bwMode="auto">
          <a:xfrm flipV="1">
            <a:off x="4560674" y="4150095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7" name="AutoShape 2"/>
          <p:cNvSpPr>
            <a:spLocks noChangeArrowheads="1"/>
          </p:cNvSpPr>
          <p:nvPr/>
        </p:nvSpPr>
        <p:spPr bwMode="auto">
          <a:xfrm>
            <a:off x="3064922" y="5156377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8" name="AutoShape 5"/>
          <p:cNvSpPr>
            <a:spLocks noChangeArrowheads="1"/>
          </p:cNvSpPr>
          <p:nvPr/>
        </p:nvSpPr>
        <p:spPr bwMode="auto">
          <a:xfrm>
            <a:off x="4713490" y="5135203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9" name="Rectangle 18"/>
          <p:cNvSpPr>
            <a:spLocks noChangeArrowheads="1"/>
          </p:cNvSpPr>
          <p:nvPr/>
        </p:nvSpPr>
        <p:spPr bwMode="auto">
          <a:xfrm>
            <a:off x="4753193" y="5304817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4752443" y="5419638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4751694" y="554574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0" name="Line 21"/>
          <p:cNvSpPr>
            <a:spLocks noChangeShapeType="1"/>
          </p:cNvSpPr>
          <p:nvPr/>
        </p:nvSpPr>
        <p:spPr bwMode="auto">
          <a:xfrm>
            <a:off x="4561424" y="5344300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4559926" y="545791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2" name="Line 23"/>
          <p:cNvSpPr>
            <a:spLocks noChangeShapeType="1"/>
          </p:cNvSpPr>
          <p:nvPr/>
        </p:nvSpPr>
        <p:spPr bwMode="auto">
          <a:xfrm>
            <a:off x="4561049" y="557998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3" name="Line 13"/>
          <p:cNvSpPr>
            <a:spLocks noChangeShapeType="1"/>
          </p:cNvSpPr>
          <p:nvPr/>
        </p:nvSpPr>
        <p:spPr bwMode="auto">
          <a:xfrm flipV="1">
            <a:off x="4560675" y="5457510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45451" y="2508213"/>
            <a:ext cx="63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Helvetica Neue"/>
              </a:rPr>
              <a:t>range</a:t>
            </a:r>
            <a:endParaRPr lang="en-US" sz="1400" dirty="0">
              <a:latin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71774" y="2607923"/>
            <a:ext cx="436245" cy="363887"/>
            <a:chOff x="6487835" y="3204021"/>
            <a:chExt cx="436245" cy="363887"/>
          </a:xfrm>
        </p:grpSpPr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6487835" y="3204021"/>
              <a:ext cx="436245" cy="363887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212" name="Rectangle 12"/>
            <p:cNvSpPr>
              <a:spLocks noChangeArrowheads="1"/>
            </p:cNvSpPr>
            <p:nvPr/>
          </p:nvSpPr>
          <p:spPr bwMode="auto">
            <a:xfrm>
              <a:off x="6534765" y="3251527"/>
              <a:ext cx="351225" cy="28345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76398" y="3982202"/>
            <a:ext cx="436245" cy="363887"/>
            <a:chOff x="6479621" y="3856380"/>
            <a:chExt cx="436245" cy="363887"/>
          </a:xfrm>
        </p:grpSpPr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6479621" y="3856380"/>
              <a:ext cx="436245" cy="363887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6527084" y="3894314"/>
              <a:ext cx="351225" cy="28345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178151" y="5280640"/>
            <a:ext cx="436245" cy="363887"/>
            <a:chOff x="6494197" y="4511954"/>
            <a:chExt cx="436245" cy="363887"/>
          </a:xfrm>
        </p:grpSpPr>
        <p:sp>
          <p:nvSpPr>
            <p:cNvPr id="215" name="Rectangle 7"/>
            <p:cNvSpPr>
              <a:spLocks noChangeArrowheads="1"/>
            </p:cNvSpPr>
            <p:nvPr/>
          </p:nvSpPr>
          <p:spPr bwMode="auto">
            <a:xfrm>
              <a:off x="6494197" y="4511954"/>
              <a:ext cx="436245" cy="363887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6541660" y="4549888"/>
              <a:ext cx="351225" cy="28345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Sort-Merge Join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09124" y="6382684"/>
            <a:ext cx="625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Note: this picture is a </a:t>
            </a:r>
            <a: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2-pass sort (n=1); </a:t>
            </a: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is pass 0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685800" y="1447800"/>
            <a:ext cx="5536812" cy="5105400"/>
          </a:xfrm>
        </p:spPr>
        <p:txBody>
          <a:bodyPr/>
          <a:lstStyle/>
          <a:p>
            <a:r>
              <a:rPr lang="en-US" sz="2000" dirty="0"/>
              <a:t>Pass </a:t>
            </a:r>
            <a:r>
              <a:rPr lang="en-US" sz="2000" dirty="0" smtClean="0"/>
              <a:t>0 .. n-1 are like </a:t>
            </a:r>
            <a:r>
              <a:rPr lang="en-US" sz="2000" dirty="0" smtClean="0"/>
              <a:t>parallel sorting </a:t>
            </a:r>
            <a:r>
              <a:rPr lang="en-US" sz="2000" dirty="0" smtClean="0"/>
              <a:t>above</a:t>
            </a:r>
          </a:p>
          <a:p>
            <a:pPr lvl="1"/>
            <a:r>
              <a:rPr lang="en-US" sz="1400" dirty="0" smtClean="0"/>
              <a:t>But do it 2x: once for each relation, with same ranges</a:t>
            </a:r>
          </a:p>
          <a:p>
            <a:endParaRPr lang="en-US" sz="2000" dirty="0"/>
          </a:p>
        </p:txBody>
      </p:sp>
      <p:sp>
        <p:nvSpPr>
          <p:cNvPr id="93" name="AutoShape 2"/>
          <p:cNvSpPr>
            <a:spLocks noChangeArrowheads="1"/>
          </p:cNvSpPr>
          <p:nvPr/>
        </p:nvSpPr>
        <p:spPr bwMode="auto">
          <a:xfrm>
            <a:off x="3064922" y="2499083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4713490" y="2477909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4753193" y="2647523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4752443" y="276234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4751694" y="2888447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4561424" y="268700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4559926" y="2800619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4561049" y="2922692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09" name="Line 13"/>
          <p:cNvSpPr>
            <a:spLocks noChangeShapeType="1"/>
          </p:cNvSpPr>
          <p:nvPr/>
        </p:nvSpPr>
        <p:spPr bwMode="auto">
          <a:xfrm flipV="1">
            <a:off x="4560675" y="2800216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0" name="AutoShape 2"/>
          <p:cNvSpPr>
            <a:spLocks noChangeArrowheads="1"/>
          </p:cNvSpPr>
          <p:nvPr/>
        </p:nvSpPr>
        <p:spPr bwMode="auto">
          <a:xfrm>
            <a:off x="3064922" y="3848962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R</a:t>
            </a:r>
          </a:p>
        </p:txBody>
      </p: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4713490" y="3827788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4753193" y="399740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4752443" y="4112223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14" name="Rectangle 20"/>
          <p:cNvSpPr>
            <a:spLocks noChangeArrowheads="1"/>
          </p:cNvSpPr>
          <p:nvPr/>
        </p:nvSpPr>
        <p:spPr bwMode="auto">
          <a:xfrm>
            <a:off x="4751694" y="4238326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3" name="Line 21"/>
          <p:cNvSpPr>
            <a:spLocks noChangeShapeType="1"/>
          </p:cNvSpPr>
          <p:nvPr/>
        </p:nvSpPr>
        <p:spPr bwMode="auto">
          <a:xfrm>
            <a:off x="4561423" y="4036885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4" name="Line 22"/>
          <p:cNvSpPr>
            <a:spLocks noChangeShapeType="1"/>
          </p:cNvSpPr>
          <p:nvPr/>
        </p:nvSpPr>
        <p:spPr bwMode="auto">
          <a:xfrm>
            <a:off x="4559925" y="4150498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5" name="Line 23"/>
          <p:cNvSpPr>
            <a:spLocks noChangeShapeType="1"/>
          </p:cNvSpPr>
          <p:nvPr/>
        </p:nvSpPr>
        <p:spPr bwMode="auto">
          <a:xfrm>
            <a:off x="4561049" y="4272572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6" name="Line 13"/>
          <p:cNvSpPr>
            <a:spLocks noChangeShapeType="1"/>
          </p:cNvSpPr>
          <p:nvPr/>
        </p:nvSpPr>
        <p:spPr bwMode="auto">
          <a:xfrm flipV="1">
            <a:off x="4560674" y="4150095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7" name="AutoShape 2"/>
          <p:cNvSpPr>
            <a:spLocks noChangeArrowheads="1"/>
          </p:cNvSpPr>
          <p:nvPr/>
        </p:nvSpPr>
        <p:spPr bwMode="auto">
          <a:xfrm>
            <a:off x="3064922" y="5156377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8" name="AutoShape 5"/>
          <p:cNvSpPr>
            <a:spLocks noChangeArrowheads="1"/>
          </p:cNvSpPr>
          <p:nvPr/>
        </p:nvSpPr>
        <p:spPr bwMode="auto">
          <a:xfrm>
            <a:off x="4713490" y="5135203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29" name="Rectangle 18"/>
          <p:cNvSpPr>
            <a:spLocks noChangeArrowheads="1"/>
          </p:cNvSpPr>
          <p:nvPr/>
        </p:nvSpPr>
        <p:spPr bwMode="auto">
          <a:xfrm>
            <a:off x="4753193" y="5304817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4752443" y="5419638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4751694" y="554574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0" name="Line 21"/>
          <p:cNvSpPr>
            <a:spLocks noChangeShapeType="1"/>
          </p:cNvSpPr>
          <p:nvPr/>
        </p:nvSpPr>
        <p:spPr bwMode="auto">
          <a:xfrm>
            <a:off x="4561424" y="5344300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4559926" y="545791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2" name="Line 23"/>
          <p:cNvSpPr>
            <a:spLocks noChangeShapeType="1"/>
          </p:cNvSpPr>
          <p:nvPr/>
        </p:nvSpPr>
        <p:spPr bwMode="auto">
          <a:xfrm>
            <a:off x="4561049" y="557998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3" name="Line 13"/>
          <p:cNvSpPr>
            <a:spLocks noChangeShapeType="1"/>
          </p:cNvSpPr>
          <p:nvPr/>
        </p:nvSpPr>
        <p:spPr bwMode="auto">
          <a:xfrm flipV="1">
            <a:off x="4560675" y="5457510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45451" y="2508213"/>
            <a:ext cx="63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Helvetica Neue"/>
              </a:rPr>
              <a:t>range</a:t>
            </a:r>
            <a:endParaRPr lang="en-US" sz="1400" dirty="0">
              <a:latin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71774" y="2607923"/>
            <a:ext cx="436245" cy="363887"/>
            <a:chOff x="6487835" y="3204021"/>
            <a:chExt cx="436245" cy="363887"/>
          </a:xfrm>
        </p:grpSpPr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6487835" y="3204021"/>
              <a:ext cx="436245" cy="363887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212" name="Rectangle 12"/>
            <p:cNvSpPr>
              <a:spLocks noChangeArrowheads="1"/>
            </p:cNvSpPr>
            <p:nvPr/>
          </p:nvSpPr>
          <p:spPr bwMode="auto">
            <a:xfrm>
              <a:off x="6534765" y="3251527"/>
              <a:ext cx="351225" cy="28345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76398" y="3982202"/>
            <a:ext cx="436245" cy="363887"/>
            <a:chOff x="6479621" y="3856380"/>
            <a:chExt cx="436245" cy="363887"/>
          </a:xfrm>
        </p:grpSpPr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6479621" y="3856380"/>
              <a:ext cx="436245" cy="363887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6527084" y="3894314"/>
              <a:ext cx="351225" cy="28345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178151" y="5280640"/>
            <a:ext cx="436245" cy="363887"/>
            <a:chOff x="6494197" y="4511954"/>
            <a:chExt cx="436245" cy="363887"/>
          </a:xfrm>
        </p:grpSpPr>
        <p:sp>
          <p:nvSpPr>
            <p:cNvPr id="215" name="Rectangle 7"/>
            <p:cNvSpPr>
              <a:spLocks noChangeArrowheads="1"/>
            </p:cNvSpPr>
            <p:nvPr/>
          </p:nvSpPr>
          <p:spPr bwMode="auto">
            <a:xfrm>
              <a:off x="6494197" y="4511954"/>
              <a:ext cx="436245" cy="363887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6541660" y="4549888"/>
              <a:ext cx="351225" cy="28345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3339187" y="2980178"/>
            <a:ext cx="1917592" cy="3196510"/>
            <a:chOff x="3374578" y="3328665"/>
            <a:chExt cx="1917592" cy="3196510"/>
          </a:xfrm>
        </p:grpSpPr>
        <p:grpSp>
          <p:nvGrpSpPr>
            <p:cNvPr id="146" name="Group 145"/>
            <p:cNvGrpSpPr/>
            <p:nvPr/>
          </p:nvGrpSpPr>
          <p:grpSpPr>
            <a:xfrm>
              <a:off x="3374578" y="3328665"/>
              <a:ext cx="1917592" cy="3196510"/>
              <a:chOff x="3382573" y="3488520"/>
              <a:chExt cx="1917592" cy="3196510"/>
            </a:xfrm>
          </p:grpSpPr>
          <p:sp>
            <p:nvSpPr>
              <p:cNvPr id="148" name="Line 13"/>
              <p:cNvSpPr>
                <a:spLocks noChangeShapeType="1"/>
              </p:cNvSpPr>
              <p:nvPr/>
            </p:nvSpPr>
            <p:spPr bwMode="auto">
              <a:xfrm>
                <a:off x="3587266" y="3817507"/>
                <a:ext cx="97065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49" name="Line 13"/>
              <p:cNvSpPr>
                <a:spLocks noChangeShapeType="1"/>
              </p:cNvSpPr>
              <p:nvPr/>
            </p:nvSpPr>
            <p:spPr bwMode="auto">
              <a:xfrm>
                <a:off x="3587265" y="5128933"/>
                <a:ext cx="101327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50" name="Line 13"/>
              <p:cNvSpPr>
                <a:spLocks noChangeShapeType="1"/>
              </p:cNvSpPr>
              <p:nvPr/>
            </p:nvSpPr>
            <p:spPr bwMode="auto">
              <a:xfrm>
                <a:off x="3587265" y="6470685"/>
                <a:ext cx="998617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3638435" y="3775628"/>
                <a:ext cx="917817" cy="2666904"/>
                <a:chOff x="1912557" y="3217994"/>
                <a:chExt cx="1003227" cy="2915080"/>
              </a:xfrm>
            </p:grpSpPr>
            <p:sp>
              <p:nvSpPr>
                <p:cNvPr id="202" name="Line 13"/>
                <p:cNvSpPr>
                  <a:spLocks noChangeShapeType="1"/>
                </p:cNvSpPr>
                <p:nvPr/>
              </p:nvSpPr>
              <p:spPr bwMode="auto">
                <a:xfrm>
                  <a:off x="1942269" y="3233228"/>
                  <a:ext cx="956973" cy="289652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03" name="Line 13"/>
                <p:cNvSpPr>
                  <a:spLocks noChangeShapeType="1"/>
                </p:cNvSpPr>
                <p:nvPr/>
              </p:nvSpPr>
              <p:spPr bwMode="auto">
                <a:xfrm>
                  <a:off x="1912557" y="3217994"/>
                  <a:ext cx="1003227" cy="149470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0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23361" y="3232014"/>
                  <a:ext cx="992423" cy="146770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0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33977" y="4688095"/>
                  <a:ext cx="965265" cy="142969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06" name="Line 13"/>
                <p:cNvSpPr>
                  <a:spLocks noChangeShapeType="1"/>
                </p:cNvSpPr>
                <p:nvPr/>
              </p:nvSpPr>
              <p:spPr bwMode="auto">
                <a:xfrm>
                  <a:off x="1936269" y="4710528"/>
                  <a:ext cx="957121" cy="141922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20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23361" y="3232013"/>
                  <a:ext cx="975881" cy="290106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</p:grpSp>
          <p:sp>
            <p:nvSpPr>
              <p:cNvPr id="152" name="AutoShape 2"/>
              <p:cNvSpPr>
                <a:spLocks noChangeArrowheads="1"/>
              </p:cNvSpPr>
              <p:nvPr/>
            </p:nvSpPr>
            <p:spPr bwMode="auto">
              <a:xfrm>
                <a:off x="3386467" y="3509463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3" name="AutoShape 5"/>
              <p:cNvSpPr>
                <a:spLocks noChangeArrowheads="1"/>
              </p:cNvSpPr>
              <p:nvPr/>
            </p:nvSpPr>
            <p:spPr bwMode="auto">
              <a:xfrm>
                <a:off x="5017120" y="3488520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54" name="Rectangle 18"/>
              <p:cNvSpPr>
                <a:spLocks noChangeArrowheads="1"/>
              </p:cNvSpPr>
              <p:nvPr/>
            </p:nvSpPr>
            <p:spPr bwMode="auto">
              <a:xfrm>
                <a:off x="5056391" y="3656291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55" name="Rectangle 19"/>
              <p:cNvSpPr>
                <a:spLocks noChangeArrowheads="1"/>
              </p:cNvSpPr>
              <p:nvPr/>
            </p:nvSpPr>
            <p:spPr bwMode="auto">
              <a:xfrm>
                <a:off x="5055650" y="3769864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56" name="Rectangle 20"/>
              <p:cNvSpPr>
                <a:spLocks noChangeArrowheads="1"/>
              </p:cNvSpPr>
              <p:nvPr/>
            </p:nvSpPr>
            <p:spPr bwMode="auto">
              <a:xfrm>
                <a:off x="5054909" y="3894597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65" name="Line 21"/>
              <p:cNvSpPr>
                <a:spLocks noChangeShapeType="1"/>
              </p:cNvSpPr>
              <p:nvPr/>
            </p:nvSpPr>
            <p:spPr bwMode="auto">
              <a:xfrm>
                <a:off x="4866707" y="369534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66" name="Line 22"/>
              <p:cNvSpPr>
                <a:spLocks noChangeShapeType="1"/>
              </p:cNvSpPr>
              <p:nvPr/>
            </p:nvSpPr>
            <p:spPr bwMode="auto">
              <a:xfrm>
                <a:off x="4865225" y="3807723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67" name="Line 23"/>
              <p:cNvSpPr>
                <a:spLocks noChangeShapeType="1"/>
              </p:cNvSpPr>
              <p:nvPr/>
            </p:nvSpPr>
            <p:spPr bwMode="auto">
              <a:xfrm>
                <a:off x="4866335" y="3928470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68" name="Line 13"/>
              <p:cNvSpPr>
                <a:spLocks noChangeShapeType="1"/>
              </p:cNvSpPr>
              <p:nvPr/>
            </p:nvSpPr>
            <p:spPr bwMode="auto">
              <a:xfrm flipV="1">
                <a:off x="4865966" y="3807324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69" name="AutoShape 2"/>
              <p:cNvSpPr>
                <a:spLocks noChangeArrowheads="1"/>
              </p:cNvSpPr>
              <p:nvPr/>
            </p:nvSpPr>
            <p:spPr bwMode="auto">
              <a:xfrm>
                <a:off x="3386467" y="4820888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AutoShape 5"/>
              <p:cNvSpPr>
                <a:spLocks noChangeArrowheads="1"/>
              </p:cNvSpPr>
              <p:nvPr/>
            </p:nvSpPr>
            <p:spPr bwMode="auto">
              <a:xfrm>
                <a:off x="5017120" y="4799945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71" name="Rectangle 18"/>
              <p:cNvSpPr>
                <a:spLocks noChangeArrowheads="1"/>
              </p:cNvSpPr>
              <p:nvPr/>
            </p:nvSpPr>
            <p:spPr bwMode="auto">
              <a:xfrm>
                <a:off x="5056391" y="4967715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72" name="Rectangle 19"/>
              <p:cNvSpPr>
                <a:spLocks noChangeArrowheads="1"/>
              </p:cNvSpPr>
              <p:nvPr/>
            </p:nvSpPr>
            <p:spPr bwMode="auto">
              <a:xfrm>
                <a:off x="5055650" y="5081290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73" name="Rectangle 20"/>
              <p:cNvSpPr>
                <a:spLocks noChangeArrowheads="1"/>
              </p:cNvSpPr>
              <p:nvPr/>
            </p:nvSpPr>
            <p:spPr bwMode="auto">
              <a:xfrm>
                <a:off x="5054909" y="5206022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2" name="Line 21"/>
              <p:cNvSpPr>
                <a:spLocks noChangeShapeType="1"/>
              </p:cNvSpPr>
              <p:nvPr/>
            </p:nvSpPr>
            <p:spPr bwMode="auto">
              <a:xfrm>
                <a:off x="4866707" y="5006770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3" name="Line 22"/>
              <p:cNvSpPr>
                <a:spLocks noChangeShapeType="1"/>
              </p:cNvSpPr>
              <p:nvPr/>
            </p:nvSpPr>
            <p:spPr bwMode="auto">
              <a:xfrm>
                <a:off x="4865225" y="5119148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4" name="Line 23"/>
              <p:cNvSpPr>
                <a:spLocks noChangeShapeType="1"/>
              </p:cNvSpPr>
              <p:nvPr/>
            </p:nvSpPr>
            <p:spPr bwMode="auto">
              <a:xfrm>
                <a:off x="4866336" y="523989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5" name="Line 13"/>
              <p:cNvSpPr>
                <a:spLocks noChangeShapeType="1"/>
              </p:cNvSpPr>
              <p:nvPr/>
            </p:nvSpPr>
            <p:spPr bwMode="auto">
              <a:xfrm flipV="1">
                <a:off x="4865966" y="5118750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6" name="AutoShape 2"/>
              <p:cNvSpPr>
                <a:spLocks noChangeArrowheads="1"/>
              </p:cNvSpPr>
              <p:nvPr/>
            </p:nvSpPr>
            <p:spPr bwMode="auto">
              <a:xfrm>
                <a:off x="3382573" y="6124333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7" name="AutoShape 5"/>
              <p:cNvSpPr>
                <a:spLocks noChangeArrowheads="1"/>
              </p:cNvSpPr>
              <p:nvPr/>
            </p:nvSpPr>
            <p:spPr bwMode="auto">
              <a:xfrm>
                <a:off x="5013227" y="6103391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8" name="Rectangle 18"/>
              <p:cNvSpPr>
                <a:spLocks noChangeArrowheads="1"/>
              </p:cNvSpPr>
              <p:nvPr/>
            </p:nvSpPr>
            <p:spPr bwMode="auto">
              <a:xfrm>
                <a:off x="5052499" y="6271161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89" name="Rectangle 19"/>
              <p:cNvSpPr>
                <a:spLocks noChangeArrowheads="1"/>
              </p:cNvSpPr>
              <p:nvPr/>
            </p:nvSpPr>
            <p:spPr bwMode="auto">
              <a:xfrm>
                <a:off x="5051758" y="6384734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5051017" y="6509467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8" name="Line 21"/>
              <p:cNvSpPr>
                <a:spLocks noChangeShapeType="1"/>
              </p:cNvSpPr>
              <p:nvPr/>
            </p:nvSpPr>
            <p:spPr bwMode="auto">
              <a:xfrm>
                <a:off x="4862814" y="631021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99" name="Line 22"/>
              <p:cNvSpPr>
                <a:spLocks noChangeShapeType="1"/>
              </p:cNvSpPr>
              <p:nvPr/>
            </p:nvSpPr>
            <p:spPr bwMode="auto">
              <a:xfrm>
                <a:off x="4861332" y="6422593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0" name="Line 23"/>
              <p:cNvSpPr>
                <a:spLocks noChangeShapeType="1"/>
              </p:cNvSpPr>
              <p:nvPr/>
            </p:nvSpPr>
            <p:spPr bwMode="auto">
              <a:xfrm>
                <a:off x="4862443" y="6543341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201" name="Line 13"/>
              <p:cNvSpPr>
                <a:spLocks noChangeShapeType="1"/>
              </p:cNvSpPr>
              <p:nvPr/>
            </p:nvSpPr>
            <p:spPr bwMode="auto">
              <a:xfrm flipV="1">
                <a:off x="4862073" y="6422194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4415518" y="3435724"/>
              <a:ext cx="436245" cy="363887"/>
              <a:chOff x="6487835" y="3204021"/>
              <a:chExt cx="436245" cy="363887"/>
            </a:xfrm>
          </p:grpSpPr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6487835" y="3204021"/>
                <a:ext cx="436245" cy="363887"/>
              </a:xfrm>
              <a:prstGeom prst="rect">
                <a:avLst/>
              </a:prstGeom>
              <a:solidFill>
                <a:srgbClr val="3365FF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400" dirty="0">
                  <a:latin typeface="Helvetica Neue"/>
                </a:endParaRPr>
              </a:p>
            </p:txBody>
          </p:sp>
          <p:sp>
            <p:nvSpPr>
              <p:cNvPr id="220" name="Rectangle 12"/>
              <p:cNvSpPr>
                <a:spLocks noChangeArrowheads="1"/>
              </p:cNvSpPr>
              <p:nvPr/>
            </p:nvSpPr>
            <p:spPr bwMode="auto">
              <a:xfrm>
                <a:off x="6534765" y="3251527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400" dirty="0">
                  <a:latin typeface="Helvetica Neue"/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4420335" y="4785718"/>
              <a:ext cx="436245" cy="363887"/>
              <a:chOff x="6479621" y="3856380"/>
              <a:chExt cx="436245" cy="363887"/>
            </a:xfrm>
          </p:grpSpPr>
          <p:sp>
            <p:nvSpPr>
              <p:cNvPr id="222" name="Rectangle 7"/>
              <p:cNvSpPr>
                <a:spLocks noChangeArrowheads="1"/>
              </p:cNvSpPr>
              <p:nvPr/>
            </p:nvSpPr>
            <p:spPr bwMode="auto">
              <a:xfrm>
                <a:off x="6479621" y="3856380"/>
                <a:ext cx="436245" cy="363887"/>
              </a:xfrm>
              <a:prstGeom prst="rect">
                <a:avLst/>
              </a:prstGeom>
              <a:solidFill>
                <a:srgbClr val="09B05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400" dirty="0">
                  <a:latin typeface="Helvetica Neue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6527084" y="3894314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400" dirty="0">
                  <a:latin typeface="Helvetica Neue"/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4412284" y="6097198"/>
              <a:ext cx="436245" cy="363887"/>
              <a:chOff x="6494197" y="4511954"/>
              <a:chExt cx="436245" cy="363887"/>
            </a:xfrm>
          </p:grpSpPr>
          <p:sp>
            <p:nvSpPr>
              <p:cNvPr id="225" name="Rectangle 7"/>
              <p:cNvSpPr>
                <a:spLocks noChangeArrowheads="1"/>
              </p:cNvSpPr>
              <p:nvPr/>
            </p:nvSpPr>
            <p:spPr bwMode="auto">
              <a:xfrm>
                <a:off x="6494197" y="4511954"/>
                <a:ext cx="436245" cy="363887"/>
              </a:xfrm>
              <a:prstGeom prst="rect">
                <a:avLst/>
              </a:prstGeom>
              <a:solidFill>
                <a:srgbClr val="FD8232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400" dirty="0">
                  <a:latin typeface="Helvetica Neue"/>
                </a:endParaRPr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6541660" y="4549888"/>
                <a:ext cx="351225" cy="28345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2">
                    <a:lumMod val="1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400" dirty="0"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5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n (with optimization)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6172988" y="1752600"/>
            <a:ext cx="2971012" cy="1358394"/>
            <a:chOff x="4659637" y="1878333"/>
            <a:chExt cx="2971012" cy="135839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 flipH="1">
              <a:off x="5705813" y="2066709"/>
              <a:ext cx="704711" cy="1170018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 flipH="1">
              <a:off x="6241362" y="2610544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 flipH="1">
              <a:off x="5813821" y="2745868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 flipH="1">
              <a:off x="5816488" y="2905306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 flipH="1">
              <a:off x="5814488" y="3073255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 flipV="1">
              <a:off x="5933828" y="2683393"/>
              <a:ext cx="307533" cy="278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V="1">
              <a:off x="5950496" y="2683393"/>
              <a:ext cx="290865" cy="11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V="1">
              <a:off x="5943829" y="2686858"/>
              <a:ext cx="297532" cy="425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 flipH="1">
              <a:off x="5475133" y="2798636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5477800" y="2958641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 flipH="1">
              <a:off x="5475800" y="3130562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4" name="AutoShape 5"/>
            <p:cNvSpPr>
              <a:spLocks noChangeArrowheads="1"/>
            </p:cNvSpPr>
            <p:nvPr/>
          </p:nvSpPr>
          <p:spPr bwMode="auto">
            <a:xfrm>
              <a:off x="5003104" y="2438400"/>
              <a:ext cx="509365" cy="798327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>
              <a:off x="6370036" y="2665297"/>
              <a:ext cx="314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5073775" y="2717498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072441" y="2879206"/>
              <a:ext cx="352689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071108" y="3056801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59637" y="2717498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 flipH="1">
              <a:off x="5813821" y="2145577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flipH="1">
              <a:off x="5816488" y="2305015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H="1">
              <a:off x="5814488" y="2472964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5933828" y="2361754"/>
              <a:ext cx="316012" cy="303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950496" y="2197776"/>
              <a:ext cx="290865" cy="449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5943828" y="2512115"/>
              <a:ext cx="297533" cy="16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5475133" y="2198345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477800" y="2358350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5475800" y="2530271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5003104" y="1878333"/>
              <a:ext cx="509365" cy="798327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073775" y="2117207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072441" y="2278915"/>
              <a:ext cx="352689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071108" y="2456510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59637" y="2117207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95778" y="2473692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172988" y="3352521"/>
            <a:ext cx="2971012" cy="1358394"/>
            <a:chOff x="4659637" y="1878333"/>
            <a:chExt cx="2971012" cy="1358394"/>
          </a:xfrm>
        </p:grpSpPr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 flipH="1">
              <a:off x="5705813" y="2066709"/>
              <a:ext cx="704711" cy="1170018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/>
          </p:nvSpPr>
          <p:spPr bwMode="auto">
            <a:xfrm flipH="1">
              <a:off x="6241362" y="2610544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 flipH="1">
              <a:off x="5813821" y="2745868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 flipH="1">
              <a:off x="5816488" y="2905306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9" name="Rectangle 11"/>
            <p:cNvSpPr>
              <a:spLocks noChangeArrowheads="1"/>
            </p:cNvSpPr>
            <p:nvPr/>
          </p:nvSpPr>
          <p:spPr bwMode="auto">
            <a:xfrm flipH="1">
              <a:off x="5814488" y="3073255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5933828" y="2683393"/>
              <a:ext cx="307533" cy="278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 flipV="1">
              <a:off x="5950496" y="2683393"/>
              <a:ext cx="290865" cy="11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2" name="Line 16"/>
            <p:cNvSpPr>
              <a:spLocks noChangeShapeType="1"/>
            </p:cNvSpPr>
            <p:nvPr/>
          </p:nvSpPr>
          <p:spPr bwMode="auto">
            <a:xfrm flipV="1">
              <a:off x="5943829" y="2686858"/>
              <a:ext cx="297532" cy="425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 flipH="1">
              <a:off x="5475133" y="2798636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 flipH="1">
              <a:off x="5477800" y="2958641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 flipH="1">
              <a:off x="5475800" y="3130562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6" name="AutoShape 5"/>
            <p:cNvSpPr>
              <a:spLocks noChangeArrowheads="1"/>
            </p:cNvSpPr>
            <p:nvPr/>
          </p:nvSpPr>
          <p:spPr bwMode="auto">
            <a:xfrm>
              <a:off x="5003104" y="2438400"/>
              <a:ext cx="509365" cy="798327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 flipH="1">
              <a:off x="6370036" y="2665297"/>
              <a:ext cx="314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073775" y="2717498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072441" y="2879206"/>
              <a:ext cx="352689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071108" y="3056801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659637" y="2717498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 flipH="1">
              <a:off x="5813821" y="2145577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 flipH="1">
              <a:off x="5816488" y="2305015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 flipH="1">
              <a:off x="5814488" y="2472964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5933828" y="2361754"/>
              <a:ext cx="316012" cy="303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>
              <a:off x="5950496" y="2197776"/>
              <a:ext cx="290865" cy="449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5943828" y="2512115"/>
              <a:ext cx="297533" cy="16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8" name="Line 21"/>
            <p:cNvSpPr>
              <a:spLocks noChangeShapeType="1"/>
            </p:cNvSpPr>
            <p:nvPr/>
          </p:nvSpPr>
          <p:spPr bwMode="auto">
            <a:xfrm flipH="1">
              <a:off x="5475133" y="2198345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9" name="Line 22"/>
            <p:cNvSpPr>
              <a:spLocks noChangeShapeType="1"/>
            </p:cNvSpPr>
            <p:nvPr/>
          </p:nvSpPr>
          <p:spPr bwMode="auto">
            <a:xfrm flipH="1">
              <a:off x="5477800" y="2358350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0" name="Line 23"/>
            <p:cNvSpPr>
              <a:spLocks noChangeShapeType="1"/>
            </p:cNvSpPr>
            <p:nvPr/>
          </p:nvSpPr>
          <p:spPr bwMode="auto">
            <a:xfrm flipH="1">
              <a:off x="5475800" y="2530271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1" name="AutoShape 5"/>
            <p:cNvSpPr>
              <a:spLocks noChangeArrowheads="1"/>
            </p:cNvSpPr>
            <p:nvPr/>
          </p:nvSpPr>
          <p:spPr bwMode="auto">
            <a:xfrm>
              <a:off x="5003104" y="1878333"/>
              <a:ext cx="509365" cy="798327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5073775" y="2117207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5072441" y="2278915"/>
              <a:ext cx="352689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5071108" y="2456510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659637" y="2117207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95778" y="2473692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172988" y="4980932"/>
            <a:ext cx="2971012" cy="1358394"/>
            <a:chOff x="4659637" y="1878333"/>
            <a:chExt cx="2971012" cy="1358394"/>
          </a:xfrm>
        </p:grpSpPr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 flipH="1">
              <a:off x="5705813" y="2066709"/>
              <a:ext cx="704711" cy="1170018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 flipH="1">
              <a:off x="6241362" y="2610544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 flipH="1">
              <a:off x="5813821" y="2745868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 flipH="1">
              <a:off x="5816488" y="2905306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 flipH="1">
              <a:off x="5814488" y="3073255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3" name="Line 14"/>
            <p:cNvSpPr>
              <a:spLocks noChangeShapeType="1"/>
            </p:cNvSpPr>
            <p:nvPr/>
          </p:nvSpPr>
          <p:spPr bwMode="auto">
            <a:xfrm flipV="1">
              <a:off x="5933828" y="2683393"/>
              <a:ext cx="307533" cy="278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4" name="Line 15"/>
            <p:cNvSpPr>
              <a:spLocks noChangeShapeType="1"/>
            </p:cNvSpPr>
            <p:nvPr/>
          </p:nvSpPr>
          <p:spPr bwMode="auto">
            <a:xfrm flipV="1">
              <a:off x="5950496" y="2683393"/>
              <a:ext cx="290865" cy="11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V="1">
              <a:off x="5943829" y="2686858"/>
              <a:ext cx="297532" cy="425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 flipH="1">
              <a:off x="5475133" y="2798636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7" name="Line 22"/>
            <p:cNvSpPr>
              <a:spLocks noChangeShapeType="1"/>
            </p:cNvSpPr>
            <p:nvPr/>
          </p:nvSpPr>
          <p:spPr bwMode="auto">
            <a:xfrm flipH="1">
              <a:off x="5477800" y="2958641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8" name="Line 23"/>
            <p:cNvSpPr>
              <a:spLocks noChangeShapeType="1"/>
            </p:cNvSpPr>
            <p:nvPr/>
          </p:nvSpPr>
          <p:spPr bwMode="auto">
            <a:xfrm flipH="1">
              <a:off x="5475800" y="3130562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9" name="AutoShape 5"/>
            <p:cNvSpPr>
              <a:spLocks noChangeArrowheads="1"/>
            </p:cNvSpPr>
            <p:nvPr/>
          </p:nvSpPr>
          <p:spPr bwMode="auto">
            <a:xfrm>
              <a:off x="5003104" y="2438400"/>
              <a:ext cx="509365" cy="798327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 flipH="1">
              <a:off x="6370036" y="2665297"/>
              <a:ext cx="314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5073775" y="2717498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5072441" y="2879206"/>
              <a:ext cx="352689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5071108" y="3056801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59637" y="2717498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5" name="Rectangle 9"/>
            <p:cNvSpPr>
              <a:spLocks noChangeArrowheads="1"/>
            </p:cNvSpPr>
            <p:nvPr/>
          </p:nvSpPr>
          <p:spPr bwMode="auto">
            <a:xfrm flipH="1">
              <a:off x="5813821" y="2145577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 flipH="1">
              <a:off x="5816488" y="2305015"/>
              <a:ext cx="128675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 flipH="1">
              <a:off x="5814488" y="2472964"/>
              <a:ext cx="128674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8" name="Line 14"/>
            <p:cNvSpPr>
              <a:spLocks noChangeShapeType="1"/>
            </p:cNvSpPr>
            <p:nvPr/>
          </p:nvSpPr>
          <p:spPr bwMode="auto">
            <a:xfrm>
              <a:off x="5933828" y="2361754"/>
              <a:ext cx="316012" cy="303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9" name="Line 15"/>
            <p:cNvSpPr>
              <a:spLocks noChangeShapeType="1"/>
            </p:cNvSpPr>
            <p:nvPr/>
          </p:nvSpPr>
          <p:spPr bwMode="auto">
            <a:xfrm>
              <a:off x="5950496" y="2197776"/>
              <a:ext cx="290865" cy="449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0" name="Line 16"/>
            <p:cNvSpPr>
              <a:spLocks noChangeShapeType="1"/>
            </p:cNvSpPr>
            <p:nvPr/>
          </p:nvSpPr>
          <p:spPr bwMode="auto">
            <a:xfrm>
              <a:off x="5943828" y="2512115"/>
              <a:ext cx="297533" cy="16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1" name="Line 21"/>
            <p:cNvSpPr>
              <a:spLocks noChangeShapeType="1"/>
            </p:cNvSpPr>
            <p:nvPr/>
          </p:nvSpPr>
          <p:spPr bwMode="auto">
            <a:xfrm flipH="1">
              <a:off x="5475133" y="2198345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2" name="Line 22"/>
            <p:cNvSpPr>
              <a:spLocks noChangeShapeType="1"/>
            </p:cNvSpPr>
            <p:nvPr/>
          </p:nvSpPr>
          <p:spPr bwMode="auto">
            <a:xfrm flipH="1">
              <a:off x="5477800" y="2358350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3" name="Line 23"/>
            <p:cNvSpPr>
              <a:spLocks noChangeShapeType="1"/>
            </p:cNvSpPr>
            <p:nvPr/>
          </p:nvSpPr>
          <p:spPr bwMode="auto">
            <a:xfrm flipH="1">
              <a:off x="5475800" y="2530271"/>
              <a:ext cx="338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4" name="AutoShape 5"/>
            <p:cNvSpPr>
              <a:spLocks noChangeArrowheads="1"/>
            </p:cNvSpPr>
            <p:nvPr/>
          </p:nvSpPr>
          <p:spPr bwMode="auto">
            <a:xfrm>
              <a:off x="5003104" y="1878333"/>
              <a:ext cx="509365" cy="798327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5073775" y="2117207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072441" y="2278915"/>
              <a:ext cx="352689" cy="101564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071108" y="2456510"/>
              <a:ext cx="352689" cy="1015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659637" y="2117207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695778" y="2473692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5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 ⨝ S</a:t>
              </a:r>
              <a:endParaRPr lang="en-US" sz="2400" dirty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154" name="Content Placeholder 42"/>
          <p:cNvSpPr>
            <a:spLocks noGrp="1"/>
          </p:cNvSpPr>
          <p:nvPr>
            <p:ph idx="1"/>
          </p:nvPr>
        </p:nvSpPr>
        <p:spPr>
          <a:xfrm>
            <a:off x="685800" y="1447800"/>
            <a:ext cx="5560779" cy="5105400"/>
          </a:xfrm>
        </p:spPr>
        <p:txBody>
          <a:bodyPr/>
          <a:lstStyle/>
          <a:p>
            <a:r>
              <a:rPr lang="en-US" sz="2000" dirty="0"/>
              <a:t>Pass </a:t>
            </a:r>
            <a:r>
              <a:rPr lang="en-US" sz="2000" dirty="0" smtClean="0"/>
              <a:t>0 </a:t>
            </a:r>
            <a:r>
              <a:rPr lang="en-US" sz="2000" dirty="0"/>
              <a:t>.. n-1 are like </a:t>
            </a:r>
            <a:r>
              <a:rPr lang="en-US" sz="2000" dirty="0" smtClean="0"/>
              <a:t>parallel sorting </a:t>
            </a:r>
            <a:r>
              <a:rPr lang="en-US" sz="2000" dirty="0"/>
              <a:t>above</a:t>
            </a:r>
          </a:p>
          <a:p>
            <a:pPr lvl="1"/>
            <a:r>
              <a:rPr lang="en-US" sz="1400" dirty="0"/>
              <a:t>But do it 2x: once for each relation, with same ranges</a:t>
            </a:r>
          </a:p>
          <a:p>
            <a:r>
              <a:rPr lang="en-US" sz="2000" dirty="0" smtClean="0"/>
              <a:t>Pass n: merge join partitions locally on each node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6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Roughly 2 </a:t>
            </a:r>
            <a:r>
              <a:rPr lang="en-US" altLang="x-none"/>
              <a:t>Kinds of Parallelism</a:t>
            </a:r>
          </a:p>
        </p:txBody>
      </p:sp>
      <p:sp>
        <p:nvSpPr>
          <p:cNvPr id="22537" name="TextBox 107"/>
          <p:cNvSpPr txBox="1">
            <a:spLocks noChangeArrowheads="1"/>
          </p:cNvSpPr>
          <p:nvPr/>
        </p:nvSpPr>
        <p:spPr bwMode="auto">
          <a:xfrm>
            <a:off x="1012777" y="5244539"/>
            <a:ext cx="3278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 smtClean="0">
                <a:latin typeface="Helvetica Neue" charset="0"/>
                <a:ea typeface="Helvetica Neue" charset="0"/>
                <a:cs typeface="Helvetica Neue" charset="0"/>
              </a:rPr>
              <a:t>Pipeline</a:t>
            </a:r>
            <a:br>
              <a:rPr lang="en-US" altLang="x-none" sz="20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x-none" sz="2000" dirty="0" smtClean="0">
                <a:latin typeface="Helvetica Neue" charset="0"/>
                <a:ea typeface="Helvetica Neue" charset="0"/>
                <a:cs typeface="Helvetica Neue" charset="0"/>
              </a:rPr>
              <a:t>scales up to pipeline depth</a:t>
            </a:r>
            <a:endParaRPr lang="en-US" altLang="x-none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538" name="TextBox 108"/>
          <p:cNvSpPr txBox="1">
            <a:spLocks noChangeArrowheads="1"/>
          </p:cNvSpPr>
          <p:nvPr/>
        </p:nvSpPr>
        <p:spPr bwMode="auto">
          <a:xfrm>
            <a:off x="5494743" y="5219837"/>
            <a:ext cx="33874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 smtClean="0">
                <a:latin typeface="Helvetica Neue" charset="0"/>
                <a:ea typeface="Helvetica Neue" charset="0"/>
                <a:cs typeface="Helvetica Neue" charset="0"/>
              </a:rPr>
              <a:t>Partition</a:t>
            </a:r>
          </a:p>
          <a:p>
            <a:pPr algn="ctr" eaLnBrk="1" hangingPunct="1"/>
            <a:r>
              <a:rPr lang="en-US" altLang="x-none" sz="2000" dirty="0" smtClean="0">
                <a:latin typeface="Helvetica Neue" charset="0"/>
                <a:ea typeface="Helvetica Neue" charset="0"/>
                <a:cs typeface="Helvetica Neue" charset="0"/>
              </a:rPr>
              <a:t>scales up to amount of data</a:t>
            </a:r>
            <a:endParaRPr lang="en-US" altLang="x-none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539" name="Oval 109"/>
          <p:cNvSpPr>
            <a:spLocks noChangeArrowheads="1"/>
          </p:cNvSpPr>
          <p:nvPr/>
        </p:nvSpPr>
        <p:spPr bwMode="auto">
          <a:xfrm>
            <a:off x="596900" y="1268413"/>
            <a:ext cx="1114425" cy="635000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40" name="TextBox 110"/>
          <p:cNvSpPr txBox="1">
            <a:spLocks noChangeArrowheads="1"/>
          </p:cNvSpPr>
          <p:nvPr/>
        </p:nvSpPr>
        <p:spPr bwMode="auto">
          <a:xfrm>
            <a:off x="1657350" y="1309688"/>
            <a:ext cx="36720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400" dirty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altLang="x-none" sz="2400" dirty="0" smtClean="0">
                <a:latin typeface="Helvetica Neue" charset="0"/>
                <a:ea typeface="Helvetica Neue" charset="0"/>
                <a:cs typeface="Helvetica Neue" charset="0"/>
              </a:rPr>
              <a:t>any sequential program,</a:t>
            </a:r>
          </a:p>
          <a:p>
            <a:pPr eaLnBrk="1" hangingPunct="1"/>
            <a:r>
              <a:rPr lang="en-US" altLang="x-none" sz="2400" dirty="0" smtClean="0">
                <a:latin typeface="Helvetica Neue" charset="0"/>
                <a:ea typeface="Helvetica Neue" charset="0"/>
                <a:cs typeface="Helvetica Neue" charset="0"/>
              </a:rPr>
              <a:t>e.g. a relational operator</a:t>
            </a:r>
            <a:endParaRPr lang="en-US" altLang="x-none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2869" y="5994524"/>
            <a:ext cx="253682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We’ll </a:t>
            </a:r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get more refined soon.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29224" y="2882761"/>
            <a:ext cx="3381375" cy="1855209"/>
            <a:chOff x="5229225" y="2882761"/>
            <a:chExt cx="2753728" cy="1855209"/>
          </a:xfrm>
        </p:grpSpPr>
        <p:grpSp>
          <p:nvGrpSpPr>
            <p:cNvPr id="4" name="Group 3"/>
            <p:cNvGrpSpPr/>
            <p:nvPr/>
          </p:nvGrpSpPr>
          <p:grpSpPr>
            <a:xfrm>
              <a:off x="5229225" y="2882761"/>
              <a:ext cx="1836877" cy="1287494"/>
              <a:chOff x="6045131" y="4189381"/>
              <a:chExt cx="1836877" cy="1287494"/>
            </a:xfrm>
          </p:grpSpPr>
          <p:sp>
            <p:nvSpPr>
              <p:cNvPr id="22579" name="Oval 54"/>
              <p:cNvSpPr>
                <a:spLocks noChangeArrowheads="1"/>
              </p:cNvSpPr>
              <p:nvPr/>
            </p:nvSpPr>
            <p:spPr bwMode="auto">
              <a:xfrm>
                <a:off x="6045131" y="4384771"/>
                <a:ext cx="1114564" cy="634904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cxnSp>
            <p:nvCxnSpPr>
              <p:cNvPr id="22580" name="Straight Arrow Connector 55"/>
              <p:cNvCxnSpPr>
                <a:cxnSpLocks noChangeShapeType="1"/>
                <a:stCxn id="22579" idx="0"/>
              </p:cNvCxnSpPr>
              <p:nvPr/>
            </p:nvCxnSpPr>
            <p:spPr bwMode="auto">
              <a:xfrm rot="5400000" flipH="1" flipV="1">
                <a:off x="6506272" y="4285524"/>
                <a:ext cx="195390" cy="310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72" name="Oval 70"/>
              <p:cNvSpPr>
                <a:spLocks noChangeArrowheads="1"/>
              </p:cNvSpPr>
              <p:nvPr/>
            </p:nvSpPr>
            <p:spPr bwMode="auto">
              <a:xfrm>
                <a:off x="6286431" y="4537171"/>
                <a:ext cx="1114564" cy="634904"/>
              </a:xfrm>
              <a:prstGeom prst="ellipse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2573" name="Straight Arrow Connector 71"/>
              <p:cNvCxnSpPr>
                <a:cxnSpLocks noChangeShapeType="1"/>
                <a:stCxn id="22572" idx="0"/>
              </p:cNvCxnSpPr>
              <p:nvPr/>
            </p:nvCxnSpPr>
            <p:spPr bwMode="auto">
              <a:xfrm rot="5400000" flipH="1" flipV="1">
                <a:off x="6747572" y="4437924"/>
                <a:ext cx="195390" cy="3104"/>
              </a:xfrm>
              <a:prstGeom prst="straightConnector1">
                <a:avLst/>
              </a:prstGeom>
              <a:solidFill>
                <a:srgbClr val="71010C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65" name="Oval 78"/>
              <p:cNvSpPr>
                <a:spLocks noChangeArrowheads="1"/>
              </p:cNvSpPr>
              <p:nvPr/>
            </p:nvSpPr>
            <p:spPr bwMode="auto">
              <a:xfrm>
                <a:off x="6526144" y="4689571"/>
                <a:ext cx="1114564" cy="634904"/>
              </a:xfrm>
              <a:prstGeom prst="ellipse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cxnSp>
            <p:nvCxnSpPr>
              <p:cNvPr id="22566" name="Straight Arrow Connector 79"/>
              <p:cNvCxnSpPr>
                <a:cxnSpLocks noChangeShapeType="1"/>
                <a:stCxn id="22565" idx="0"/>
              </p:cNvCxnSpPr>
              <p:nvPr/>
            </p:nvCxnSpPr>
            <p:spPr bwMode="auto">
              <a:xfrm rot="5400000" flipH="1" flipV="1">
                <a:off x="6987285" y="4590324"/>
                <a:ext cx="195390" cy="3104"/>
              </a:xfrm>
              <a:prstGeom prst="straightConnector1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58" name="Oval 86"/>
              <p:cNvSpPr>
                <a:spLocks noChangeArrowheads="1"/>
              </p:cNvSpPr>
              <p:nvPr/>
            </p:nvSpPr>
            <p:spPr bwMode="auto">
              <a:xfrm>
                <a:off x="6767444" y="4841971"/>
                <a:ext cx="1114564" cy="634904"/>
              </a:xfrm>
              <a:prstGeom prst="ellipse">
                <a:avLst/>
              </a:prstGeom>
              <a:solidFill>
                <a:srgbClr val="71010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cxnSp>
            <p:nvCxnSpPr>
              <p:cNvPr id="22559" name="Straight Arrow Connector 87"/>
              <p:cNvCxnSpPr>
                <a:cxnSpLocks noChangeShapeType="1"/>
                <a:stCxn id="22558" idx="0"/>
              </p:cNvCxnSpPr>
              <p:nvPr/>
            </p:nvCxnSpPr>
            <p:spPr bwMode="auto">
              <a:xfrm rot="5400000" flipH="1" flipV="1">
                <a:off x="7228585" y="4742724"/>
                <a:ext cx="195390" cy="3104"/>
              </a:xfrm>
              <a:prstGeom prst="straightConnector1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146076" y="3450476"/>
              <a:ext cx="1836877" cy="1287494"/>
              <a:chOff x="6045131" y="4189381"/>
              <a:chExt cx="1836877" cy="1287494"/>
            </a:xfrm>
          </p:grpSpPr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6045131" y="4384771"/>
                <a:ext cx="1114564" cy="63490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cxnSp>
            <p:nvCxnSpPr>
              <p:cNvPr id="68" name="Straight Arrow Connector 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506272" y="4285524"/>
                <a:ext cx="195390" cy="310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Oval 70"/>
              <p:cNvSpPr>
                <a:spLocks noChangeArrowheads="1"/>
              </p:cNvSpPr>
              <p:nvPr/>
            </p:nvSpPr>
            <p:spPr bwMode="auto">
              <a:xfrm>
                <a:off x="6286431" y="4537171"/>
                <a:ext cx="1114564" cy="63490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70" name="Straight Arrow Connector 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47572" y="4437924"/>
                <a:ext cx="195390" cy="3104"/>
              </a:xfrm>
              <a:prstGeom prst="straightConnector1">
                <a:avLst/>
              </a:prstGeom>
              <a:solidFill>
                <a:srgbClr val="71010C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" name="Oval 78"/>
              <p:cNvSpPr>
                <a:spLocks noChangeArrowheads="1"/>
              </p:cNvSpPr>
              <p:nvPr/>
            </p:nvSpPr>
            <p:spPr bwMode="auto">
              <a:xfrm>
                <a:off x="6526144" y="4689571"/>
                <a:ext cx="1114564" cy="634904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cxnSp>
            <p:nvCxnSpPr>
              <p:cNvPr id="72" name="Straight Arrow Connector 7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87285" y="4590324"/>
                <a:ext cx="195390" cy="3104"/>
              </a:xfrm>
              <a:prstGeom prst="straightConnector1">
                <a:avLst/>
              </a:prstGeom>
              <a:solidFill>
                <a:srgbClr val="FD8232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Oval 86"/>
              <p:cNvSpPr>
                <a:spLocks noChangeArrowheads="1"/>
              </p:cNvSpPr>
              <p:nvPr/>
            </p:nvSpPr>
            <p:spPr bwMode="auto">
              <a:xfrm>
                <a:off x="6767444" y="4841971"/>
                <a:ext cx="1114564" cy="634904"/>
              </a:xfrm>
              <a:prstGeom prst="ellipse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1pPr>
                <a:lvl2pPr marL="742950" indent="-28575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2pPr>
                <a:lvl3pPr marL="11430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3pPr>
                <a:lvl4pPr marL="16002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4pPr>
                <a:lvl5pPr marL="2057400" indent="-228600" eaLnBrk="0" hangingPunct="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  <a:latin typeface="Arial" charset="0"/>
                    <a:ea typeface="Osaka" charset="0"/>
                  </a:defRPr>
                </a:lvl9pPr>
              </a:lstStyle>
              <a:p>
                <a:pPr algn="ctr" eaLnBrk="1" hangingPunct="1"/>
                <a:r>
                  <a:rPr lang="en-US" altLang="x-none" sz="1600" i="1" dirty="0" smtClean="0"/>
                  <a:t>f(</a:t>
                </a:r>
                <a:r>
                  <a:rPr lang="en-US" altLang="x-none" sz="1600" i="1" dirty="0" err="1" smtClean="0"/>
                  <a:t>x</a:t>
                </a:r>
                <a:r>
                  <a:rPr lang="en-US" altLang="x-none" sz="1600" i="1" baseline="-25000" dirty="0" err="1" smtClean="0"/>
                  <a:t>h</a:t>
                </a:r>
                <a:r>
                  <a:rPr lang="en-US" altLang="x-none" sz="1600" i="1" baseline="-25000" dirty="0" smtClean="0"/>
                  <a:t>(x)</a:t>
                </a:r>
                <a:r>
                  <a:rPr lang="en-US" altLang="x-none" sz="1600" i="1" dirty="0" smtClean="0"/>
                  <a:t>)</a:t>
                </a:r>
                <a:endParaRPr lang="x-none" altLang="x-none" sz="1600" i="1" dirty="0"/>
              </a:p>
            </p:txBody>
          </p:sp>
          <p:cxnSp>
            <p:nvCxnSpPr>
              <p:cNvPr id="74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28585" y="4742724"/>
                <a:ext cx="195390" cy="3104"/>
              </a:xfrm>
              <a:prstGeom prst="straightConnector1">
                <a:avLst/>
              </a:prstGeom>
              <a:solidFill>
                <a:srgbClr val="09B050"/>
              </a:solidFill>
              <a:ln w="127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5" name="Group 74"/>
          <p:cNvGrpSpPr/>
          <p:nvPr/>
        </p:nvGrpSpPr>
        <p:grpSpPr>
          <a:xfrm>
            <a:off x="1885972" y="2854334"/>
            <a:ext cx="1676400" cy="2217967"/>
            <a:chOff x="1447800" y="3497033"/>
            <a:chExt cx="1082759" cy="1847820"/>
          </a:xfrm>
        </p:grpSpPr>
        <p:sp>
          <p:nvSpPr>
            <p:cNvPr id="76" name="Oval 3"/>
            <p:cNvSpPr>
              <a:spLocks noChangeArrowheads="1"/>
            </p:cNvSpPr>
            <p:nvPr/>
          </p:nvSpPr>
          <p:spPr bwMode="auto">
            <a:xfrm>
              <a:off x="1447801" y="4165401"/>
              <a:ext cx="1082758" cy="511084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g(f(</a:t>
              </a:r>
              <a:r>
                <a:rPr lang="en-US" altLang="x-none" sz="1600" i="1" dirty="0" smtClean="0">
                  <a:solidFill>
                    <a:srgbClr val="FFFF00"/>
                  </a:solidFill>
                </a:rPr>
                <a:t>x</a:t>
              </a:r>
              <a:r>
                <a:rPr lang="en-US" altLang="x-none" sz="1400" i="1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1447800" y="3497033"/>
              <a:ext cx="1080075" cy="511084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eaLnBrk="1" hangingPunct="1"/>
              <a:r>
                <a:rPr lang="en-US" altLang="x-none" sz="1600" i="1" dirty="0" smtClean="0"/>
                <a:t>h(g(f(</a:t>
              </a:r>
              <a:r>
                <a:rPr lang="en-US" altLang="x-none" sz="1600" i="1" dirty="0" smtClean="0">
                  <a:solidFill>
                    <a:srgbClr val="FFFF00"/>
                  </a:solidFill>
                </a:rPr>
                <a:t>x</a:t>
              </a:r>
              <a:r>
                <a:rPr lang="en-US" altLang="x-none" sz="1600" i="1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altLang="x-none" sz="1600" i="1" dirty="0" smtClean="0"/>
                <a:t>)))</a:t>
              </a:r>
              <a:endParaRPr lang="x-none" altLang="x-none" sz="1600" i="1" dirty="0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1447801" y="4833769"/>
              <a:ext cx="1080076" cy="511084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600" i="1" dirty="0" smtClean="0">
                  <a:solidFill>
                    <a:schemeClr val="bg1"/>
                  </a:solidFill>
                </a:rPr>
                <a:t>f(</a:t>
              </a:r>
              <a:r>
                <a:rPr lang="en-US" altLang="x-none" sz="1600" i="1" dirty="0" smtClean="0">
                  <a:solidFill>
                    <a:srgbClr val="FFFF00"/>
                  </a:solidFill>
                </a:rPr>
                <a:t>x</a:t>
              </a:r>
              <a:r>
                <a:rPr lang="en-US" altLang="x-none" sz="1600" i="1" baseline="-25000" dirty="0" smtClean="0">
                  <a:solidFill>
                    <a:srgbClr val="FFFF00"/>
                  </a:solidFill>
                </a:rPr>
                <a:t>3</a:t>
              </a:r>
              <a:r>
                <a:rPr lang="en-US" altLang="x-none" sz="1600" i="1" dirty="0" smtClean="0">
                  <a:solidFill>
                    <a:schemeClr val="bg1"/>
                  </a:solidFill>
                </a:rPr>
                <a:t>)</a:t>
              </a:r>
              <a:endParaRPr lang="x-none" altLang="x-none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Straight Arrow Connector 78"/>
            <p:cNvCxnSpPr>
              <a:cxnSpLocks noChangeShapeType="1"/>
              <a:endCxn id="78" idx="4"/>
            </p:cNvCxnSpPr>
            <p:nvPr/>
          </p:nvCxnSpPr>
          <p:spPr bwMode="auto">
            <a:xfrm flipV="1">
              <a:off x="1987839" y="4676485"/>
              <a:ext cx="1341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Arrow Connector 12"/>
            <p:cNvCxnSpPr>
              <a:cxnSpLocks noChangeShapeType="1"/>
              <a:stCxn id="78" idx="0"/>
              <a:endCxn id="79" idx="4"/>
            </p:cNvCxnSpPr>
            <p:nvPr/>
          </p:nvCxnSpPr>
          <p:spPr bwMode="auto">
            <a:xfrm flipH="1" flipV="1">
              <a:off x="1987838" y="4008117"/>
              <a:ext cx="1342" cy="1572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6124950" y="992253"/>
            <a:ext cx="275725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Legend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running on machine 1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rgbClr val="00B050"/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rgbClr val="00B050"/>
                </a:solidFill>
                <a:ea typeface="Helvetica Neue" charset="0"/>
                <a:cs typeface="Helvetica Neue" charset="0"/>
              </a:rPr>
              <a:t>machine 2</a:t>
            </a:r>
          </a:p>
          <a:p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⦁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running on 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machine </a:t>
            </a:r>
            <a:r>
              <a:rPr 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  <a:ea typeface="Helvetica Neue" charset="0"/>
                <a:cs typeface="Helvetica Neue" charset="0"/>
              </a:rPr>
              <a:t>3</a:t>
            </a:r>
          </a:p>
          <a:p>
            <a:r>
              <a:rPr lang="mr-IN" sz="1800" dirty="0" smtClean="0">
                <a:solidFill>
                  <a:schemeClr val="bg2">
                    <a:lumMod val="10000"/>
                  </a:schemeClr>
                </a:solidFill>
                <a:ea typeface="Helvetica Neue" charset="0"/>
                <a:cs typeface="Helvetica Neue" charset="0"/>
              </a:rPr>
              <a:t>…</a:t>
            </a:r>
            <a:endParaRPr lang="en-US" sz="1800" dirty="0" smtClean="0">
              <a:solidFill>
                <a:schemeClr val="bg2">
                  <a:lumMod val="10000"/>
                </a:schemeClr>
              </a:solidFill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7219164" y="1940976"/>
            <a:ext cx="704711" cy="1170018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 flipH="1">
            <a:off x="7754713" y="2484811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 flipH="1">
            <a:off x="7327172" y="2620135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 flipH="1">
            <a:off x="7329839" y="2779573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 flipH="1">
            <a:off x="7327839" y="2947522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flipV="1">
            <a:off x="7447179" y="2557660"/>
            <a:ext cx="307533" cy="278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V="1">
            <a:off x="7463847" y="2557660"/>
            <a:ext cx="290865" cy="11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457180" y="2561125"/>
            <a:ext cx="297532" cy="4255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6988484" y="2672903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>
            <a:off x="6991151" y="2832908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 flipH="1">
            <a:off x="6989151" y="3004829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6516455" y="2312667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 flipH="1">
            <a:off x="7883387" y="2539564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587126" y="2591765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585792" y="2753473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584459" y="2931068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72988" y="259176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 flipH="1">
            <a:off x="7327172" y="2019844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flipH="1">
            <a:off x="7329839" y="2179282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 flipH="1">
            <a:off x="7327839" y="2347231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7447179" y="2236021"/>
            <a:ext cx="316012" cy="3035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463847" y="2072043"/>
            <a:ext cx="290865" cy="4499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7457179" y="2386382"/>
            <a:ext cx="297533" cy="161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6988484" y="2072612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991151" y="2232617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6989151" y="2404538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516455" y="1752600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587126" y="1991474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585792" y="2153182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84459" y="2330777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72988" y="199147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09129" y="2347959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 flipH="1">
            <a:off x="7219164" y="3540897"/>
            <a:ext cx="704711" cy="1170018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 flipH="1">
            <a:off x="7754713" y="4084732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 flipH="1">
            <a:off x="7327172" y="4220056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 flipH="1">
            <a:off x="7329839" y="4379494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 flipH="1">
            <a:off x="7327839" y="4547443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V="1">
            <a:off x="7447179" y="4157581"/>
            <a:ext cx="307533" cy="278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V="1">
            <a:off x="7463847" y="4157581"/>
            <a:ext cx="290865" cy="11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V="1">
            <a:off x="7457180" y="4161046"/>
            <a:ext cx="297532" cy="4255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 flipH="1">
            <a:off x="6988484" y="4272824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 flipH="1">
            <a:off x="6991151" y="4432829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 flipH="1">
            <a:off x="6989151" y="4604750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6516455" y="3912588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7" name="Line 17"/>
          <p:cNvSpPr>
            <a:spLocks noChangeShapeType="1"/>
          </p:cNvSpPr>
          <p:nvPr/>
        </p:nvSpPr>
        <p:spPr bwMode="auto">
          <a:xfrm flipH="1">
            <a:off x="7883387" y="4139485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587126" y="4191686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585792" y="4353394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584459" y="453098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72988" y="419168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2" name="Rectangle 9"/>
          <p:cNvSpPr>
            <a:spLocks noChangeArrowheads="1"/>
          </p:cNvSpPr>
          <p:nvPr/>
        </p:nvSpPr>
        <p:spPr bwMode="auto">
          <a:xfrm flipH="1">
            <a:off x="7327172" y="3619765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 flipH="1">
            <a:off x="7329839" y="3779203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4" name="Rectangle 11"/>
          <p:cNvSpPr>
            <a:spLocks noChangeArrowheads="1"/>
          </p:cNvSpPr>
          <p:nvPr/>
        </p:nvSpPr>
        <p:spPr bwMode="auto">
          <a:xfrm flipH="1">
            <a:off x="7327839" y="3947152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7447179" y="3835942"/>
            <a:ext cx="316012" cy="3035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6" name="Line 15"/>
          <p:cNvSpPr>
            <a:spLocks noChangeShapeType="1"/>
          </p:cNvSpPr>
          <p:nvPr/>
        </p:nvSpPr>
        <p:spPr bwMode="auto">
          <a:xfrm>
            <a:off x="7463847" y="3671964"/>
            <a:ext cx="290865" cy="4499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7" name="Line 16"/>
          <p:cNvSpPr>
            <a:spLocks noChangeShapeType="1"/>
          </p:cNvSpPr>
          <p:nvPr/>
        </p:nvSpPr>
        <p:spPr bwMode="auto">
          <a:xfrm>
            <a:off x="7457179" y="3986303"/>
            <a:ext cx="297533" cy="161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8" name="Line 21"/>
          <p:cNvSpPr>
            <a:spLocks noChangeShapeType="1"/>
          </p:cNvSpPr>
          <p:nvPr/>
        </p:nvSpPr>
        <p:spPr bwMode="auto">
          <a:xfrm flipH="1">
            <a:off x="6988484" y="3672533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9" name="Line 22"/>
          <p:cNvSpPr>
            <a:spLocks noChangeShapeType="1"/>
          </p:cNvSpPr>
          <p:nvPr/>
        </p:nvSpPr>
        <p:spPr bwMode="auto">
          <a:xfrm flipH="1">
            <a:off x="6991151" y="3832538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 flipH="1">
            <a:off x="6989151" y="4004459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6516455" y="3352521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587126" y="3591395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6585792" y="3753103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584459" y="3930698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2988" y="359139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09129" y="394788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 flipH="1">
            <a:off x="7219164" y="5169308"/>
            <a:ext cx="704711" cy="1170018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9" name="Rectangle 8"/>
          <p:cNvSpPr>
            <a:spLocks noChangeArrowheads="1"/>
          </p:cNvSpPr>
          <p:nvPr/>
        </p:nvSpPr>
        <p:spPr bwMode="auto">
          <a:xfrm flipH="1">
            <a:off x="7754713" y="5713143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0" name="Rectangle 9"/>
          <p:cNvSpPr>
            <a:spLocks noChangeArrowheads="1"/>
          </p:cNvSpPr>
          <p:nvPr/>
        </p:nvSpPr>
        <p:spPr bwMode="auto">
          <a:xfrm flipH="1">
            <a:off x="7327172" y="5848467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1" name="Rectangle 10"/>
          <p:cNvSpPr>
            <a:spLocks noChangeArrowheads="1"/>
          </p:cNvSpPr>
          <p:nvPr/>
        </p:nvSpPr>
        <p:spPr bwMode="auto">
          <a:xfrm flipH="1">
            <a:off x="7329839" y="6007905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2" name="Rectangle 11"/>
          <p:cNvSpPr>
            <a:spLocks noChangeArrowheads="1"/>
          </p:cNvSpPr>
          <p:nvPr/>
        </p:nvSpPr>
        <p:spPr bwMode="auto">
          <a:xfrm flipH="1">
            <a:off x="7327839" y="6175854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3" name="Line 14"/>
          <p:cNvSpPr>
            <a:spLocks noChangeShapeType="1"/>
          </p:cNvSpPr>
          <p:nvPr/>
        </p:nvSpPr>
        <p:spPr bwMode="auto">
          <a:xfrm flipV="1">
            <a:off x="7447179" y="5785992"/>
            <a:ext cx="307533" cy="278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4" name="Line 15"/>
          <p:cNvSpPr>
            <a:spLocks noChangeShapeType="1"/>
          </p:cNvSpPr>
          <p:nvPr/>
        </p:nvSpPr>
        <p:spPr bwMode="auto">
          <a:xfrm flipV="1">
            <a:off x="7463847" y="5785992"/>
            <a:ext cx="290865" cy="11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5" name="Line 16"/>
          <p:cNvSpPr>
            <a:spLocks noChangeShapeType="1"/>
          </p:cNvSpPr>
          <p:nvPr/>
        </p:nvSpPr>
        <p:spPr bwMode="auto">
          <a:xfrm flipV="1">
            <a:off x="7457180" y="5789457"/>
            <a:ext cx="297532" cy="4255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6" name="Line 21"/>
          <p:cNvSpPr>
            <a:spLocks noChangeShapeType="1"/>
          </p:cNvSpPr>
          <p:nvPr/>
        </p:nvSpPr>
        <p:spPr bwMode="auto">
          <a:xfrm flipH="1">
            <a:off x="6988484" y="5901235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7" name="Line 22"/>
          <p:cNvSpPr>
            <a:spLocks noChangeShapeType="1"/>
          </p:cNvSpPr>
          <p:nvPr/>
        </p:nvSpPr>
        <p:spPr bwMode="auto">
          <a:xfrm flipH="1">
            <a:off x="6991151" y="6061240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8" name="Line 23"/>
          <p:cNvSpPr>
            <a:spLocks noChangeShapeType="1"/>
          </p:cNvSpPr>
          <p:nvPr/>
        </p:nvSpPr>
        <p:spPr bwMode="auto">
          <a:xfrm flipH="1">
            <a:off x="6989151" y="6233161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6516455" y="5540999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0" name="Line 17"/>
          <p:cNvSpPr>
            <a:spLocks noChangeShapeType="1"/>
          </p:cNvSpPr>
          <p:nvPr/>
        </p:nvSpPr>
        <p:spPr bwMode="auto">
          <a:xfrm flipH="1">
            <a:off x="7883387" y="5767896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587126" y="5820097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6585792" y="5981805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584459" y="6159400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72988" y="582009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5" name="Rectangle 9"/>
          <p:cNvSpPr>
            <a:spLocks noChangeArrowheads="1"/>
          </p:cNvSpPr>
          <p:nvPr/>
        </p:nvSpPr>
        <p:spPr bwMode="auto">
          <a:xfrm flipH="1">
            <a:off x="7327172" y="5248176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6" name="Rectangle 10"/>
          <p:cNvSpPr>
            <a:spLocks noChangeArrowheads="1"/>
          </p:cNvSpPr>
          <p:nvPr/>
        </p:nvSpPr>
        <p:spPr bwMode="auto">
          <a:xfrm flipH="1">
            <a:off x="7329839" y="5407614"/>
            <a:ext cx="128675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7" name="Rectangle 11"/>
          <p:cNvSpPr>
            <a:spLocks noChangeArrowheads="1"/>
          </p:cNvSpPr>
          <p:nvPr/>
        </p:nvSpPr>
        <p:spPr bwMode="auto">
          <a:xfrm flipH="1">
            <a:off x="7327839" y="5575563"/>
            <a:ext cx="128674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7447179" y="5464353"/>
            <a:ext cx="316012" cy="3035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9" name="Line 15"/>
          <p:cNvSpPr>
            <a:spLocks noChangeShapeType="1"/>
          </p:cNvSpPr>
          <p:nvPr/>
        </p:nvSpPr>
        <p:spPr bwMode="auto">
          <a:xfrm>
            <a:off x="7463847" y="5300375"/>
            <a:ext cx="290865" cy="4499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0" name="Line 16"/>
          <p:cNvSpPr>
            <a:spLocks noChangeShapeType="1"/>
          </p:cNvSpPr>
          <p:nvPr/>
        </p:nvSpPr>
        <p:spPr bwMode="auto">
          <a:xfrm>
            <a:off x="7457179" y="5614714"/>
            <a:ext cx="297533" cy="161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1" name="Line 21"/>
          <p:cNvSpPr>
            <a:spLocks noChangeShapeType="1"/>
          </p:cNvSpPr>
          <p:nvPr/>
        </p:nvSpPr>
        <p:spPr bwMode="auto">
          <a:xfrm flipH="1">
            <a:off x="6988484" y="5300944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2" name="Line 22"/>
          <p:cNvSpPr>
            <a:spLocks noChangeShapeType="1"/>
          </p:cNvSpPr>
          <p:nvPr/>
        </p:nvSpPr>
        <p:spPr bwMode="auto">
          <a:xfrm flipH="1">
            <a:off x="6991151" y="5460949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3" name="Line 23"/>
          <p:cNvSpPr>
            <a:spLocks noChangeShapeType="1"/>
          </p:cNvSpPr>
          <p:nvPr/>
        </p:nvSpPr>
        <p:spPr bwMode="auto">
          <a:xfrm flipH="1">
            <a:off x="6989151" y="5632870"/>
            <a:ext cx="33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4" name="AutoShape 5"/>
          <p:cNvSpPr>
            <a:spLocks noChangeArrowheads="1"/>
          </p:cNvSpPr>
          <p:nvPr/>
        </p:nvSpPr>
        <p:spPr bwMode="auto">
          <a:xfrm>
            <a:off x="6516455" y="4980932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587126" y="5219806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6585792" y="5381514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584459" y="555910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172988" y="521980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09129" y="5576291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4" name="Content Placeholder 42"/>
          <p:cNvSpPr>
            <a:spLocks noGrp="1"/>
          </p:cNvSpPr>
          <p:nvPr>
            <p:ph idx="1"/>
          </p:nvPr>
        </p:nvSpPr>
        <p:spPr>
          <a:xfrm>
            <a:off x="685800" y="1447800"/>
            <a:ext cx="5560779" cy="5105400"/>
          </a:xfrm>
        </p:spPr>
        <p:txBody>
          <a:bodyPr/>
          <a:lstStyle/>
          <a:p>
            <a:r>
              <a:rPr lang="en-US" sz="2000" dirty="0"/>
              <a:t>Pass </a:t>
            </a:r>
            <a:r>
              <a:rPr lang="en-US" sz="2000" dirty="0" smtClean="0"/>
              <a:t>0 </a:t>
            </a:r>
            <a:r>
              <a:rPr lang="en-US" sz="2000" dirty="0"/>
              <a:t>.. n-1 are like </a:t>
            </a:r>
            <a:r>
              <a:rPr lang="en-US" sz="2000" dirty="0" smtClean="0"/>
              <a:t>parallel sorting </a:t>
            </a:r>
            <a:r>
              <a:rPr lang="en-US" sz="2000" dirty="0"/>
              <a:t>above</a:t>
            </a:r>
          </a:p>
          <a:p>
            <a:pPr lvl="1"/>
            <a:r>
              <a:rPr lang="en-US" sz="1400" dirty="0"/>
              <a:t>But do it 2x: once for each relation, with same ranges</a:t>
            </a:r>
          </a:p>
          <a:p>
            <a:r>
              <a:rPr lang="en-US" sz="2000" dirty="0" smtClean="0"/>
              <a:t>Pass n: merge join partitions locally on each node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77" y="4343398"/>
            <a:ext cx="733523" cy="189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867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T/F: In parallel </a:t>
            </a:r>
            <a:r>
              <a:rPr lang="en-US" sz="2000" dirty="0" smtClean="0"/>
              <a:t>sorting</a:t>
            </a:r>
            <a:r>
              <a:rPr lang="mr-IN" sz="2000" dirty="0" smtClean="0"/>
              <a:t>…</a:t>
            </a:r>
            <a:endParaRPr lang="en-US" sz="2000" dirty="0"/>
          </a:p>
          <a:p>
            <a:pPr marL="915988" lvl="1" indent="-461963">
              <a:buFont typeface="+mj-lt"/>
              <a:buAutoNum type="alphaUcPeriod"/>
            </a:pPr>
            <a:r>
              <a:rPr lang="en-US" sz="1400" dirty="0"/>
              <a:t>The main change over single-node is the </a:t>
            </a:r>
            <a:r>
              <a:rPr lang="en-US" sz="1400" dirty="0" smtClean="0"/>
              <a:t>range-based </a:t>
            </a:r>
            <a:r>
              <a:rPr lang="en-US" sz="1400" dirty="0"/>
              <a:t>shuffle at the beginning</a:t>
            </a:r>
          </a:p>
          <a:p>
            <a:pPr marL="915988" lvl="1" indent="-461963">
              <a:buFont typeface="+mj-lt"/>
              <a:buAutoNum type="alphaUcPeriod"/>
            </a:pPr>
            <a:r>
              <a:rPr lang="en-US" sz="1400" dirty="0"/>
              <a:t>The first pass can do parallel scans </a:t>
            </a:r>
          </a:p>
          <a:p>
            <a:pPr marL="915988" lvl="1" indent="-461963">
              <a:buFont typeface="+mj-lt"/>
              <a:buAutoNum type="alphaUcPeriod"/>
            </a:pPr>
            <a:r>
              <a:rPr lang="en-US" sz="1400" dirty="0"/>
              <a:t>Each node waits to consume the shuffle input before forming partitions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 smtClean="0"/>
              <a:t>Multiple merge passes can </a:t>
            </a:r>
            <a:r>
              <a:rPr lang="en-US" sz="1400" dirty="0"/>
              <a:t>be handled exactly as in single-node </a:t>
            </a:r>
            <a:r>
              <a:rPr lang="en-US" sz="1400" dirty="0" smtClean="0"/>
              <a:t>sorting</a:t>
            </a:r>
            <a:endParaRPr lang="en-US" sz="16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T/F: In parallel </a:t>
            </a:r>
            <a:r>
              <a:rPr lang="en-US" sz="2000" dirty="0" smtClean="0"/>
              <a:t>sort-merge </a:t>
            </a:r>
            <a:r>
              <a:rPr lang="en-US" sz="2000" dirty="0"/>
              <a:t>join</a:t>
            </a:r>
            <a:r>
              <a:rPr lang="mr-IN" sz="2000" dirty="0"/>
              <a:t>…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/>
              <a:t>The main change over single-node is the </a:t>
            </a:r>
            <a:r>
              <a:rPr lang="en-US" sz="1400" dirty="0" smtClean="0"/>
              <a:t>range-based </a:t>
            </a:r>
            <a:r>
              <a:rPr lang="en-US" sz="1400" dirty="0"/>
              <a:t>shuffle in the final 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/>
              <a:t>Two tuples that need to join </a:t>
            </a:r>
            <a:r>
              <a:rPr lang="en-US" sz="1400" i="1" dirty="0"/>
              <a:t>always</a:t>
            </a:r>
            <a:r>
              <a:rPr lang="en-US" sz="1400" dirty="0"/>
              <a:t> end up at the same machine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400" dirty="0"/>
              <a:t>If one key is </a:t>
            </a:r>
            <a:r>
              <a:rPr lang="en-US" sz="1400" dirty="0" smtClean="0"/>
              <a:t>quite popular</a:t>
            </a:r>
            <a:r>
              <a:rPr lang="en-US" sz="1400" dirty="0"/>
              <a:t>, </a:t>
            </a:r>
            <a:r>
              <a:rPr lang="en-US" sz="1400" dirty="0" smtClean="0"/>
              <a:t>the range partitioning will adjust to balance load</a:t>
            </a:r>
            <a:endParaRPr lang="en-US" sz="1400" dirty="0"/>
          </a:p>
          <a:p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/>
          <a:srcRect r="13514"/>
          <a:stretch/>
        </p:blipFill>
        <p:spPr>
          <a:xfrm>
            <a:off x="6629401" y="1766271"/>
            <a:ext cx="2125980" cy="165302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1" y="4114800"/>
            <a:ext cx="1554708" cy="2613024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1" y="4190999"/>
            <a:ext cx="701830" cy="2536825"/>
          </a:xfrm>
          <a:prstGeom prst="rect">
            <a:avLst/>
          </a:prstGeom>
        </p:spPr>
      </p:pic>
      <p:grpSp>
        <p:nvGrpSpPr>
          <p:cNvPr id="319" name="Group 318"/>
          <p:cNvGrpSpPr/>
          <p:nvPr/>
        </p:nvGrpSpPr>
        <p:grpSpPr>
          <a:xfrm>
            <a:off x="7985594" y="4190999"/>
            <a:ext cx="194775" cy="340658"/>
            <a:chOff x="7985594" y="4190999"/>
            <a:chExt cx="194775" cy="340658"/>
          </a:xfrm>
        </p:grpSpPr>
        <p:grpSp>
          <p:nvGrpSpPr>
            <p:cNvPr id="306" name="Group 305"/>
            <p:cNvGrpSpPr/>
            <p:nvPr/>
          </p:nvGrpSpPr>
          <p:grpSpPr>
            <a:xfrm>
              <a:off x="7987430" y="4190999"/>
              <a:ext cx="179539" cy="152399"/>
              <a:chOff x="8271837" y="3691878"/>
              <a:chExt cx="179539" cy="152399"/>
            </a:xfrm>
          </p:grpSpPr>
          <p:pic>
            <p:nvPicPr>
              <p:cNvPr id="303" name="Picture 302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05" name="Picture 304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  <p:grpSp>
          <p:nvGrpSpPr>
            <p:cNvPr id="310" name="Group 309"/>
            <p:cNvGrpSpPr/>
            <p:nvPr/>
          </p:nvGrpSpPr>
          <p:grpSpPr>
            <a:xfrm>
              <a:off x="8000830" y="4286943"/>
              <a:ext cx="179539" cy="152399"/>
              <a:chOff x="8271837" y="3691878"/>
              <a:chExt cx="179539" cy="152399"/>
            </a:xfrm>
          </p:grpSpPr>
          <p:pic>
            <p:nvPicPr>
              <p:cNvPr id="311" name="Picture 310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  <p:grpSp>
          <p:nvGrpSpPr>
            <p:cNvPr id="313" name="Group 312"/>
            <p:cNvGrpSpPr/>
            <p:nvPr/>
          </p:nvGrpSpPr>
          <p:grpSpPr>
            <a:xfrm>
              <a:off x="7985594" y="4379258"/>
              <a:ext cx="179539" cy="152399"/>
              <a:chOff x="8271837" y="3691878"/>
              <a:chExt cx="179539" cy="152399"/>
            </a:xfrm>
          </p:grpSpPr>
          <p:pic>
            <p:nvPicPr>
              <p:cNvPr id="314" name="Picture 313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15" name="Picture 314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</p:grpSp>
      <p:grpSp>
        <p:nvGrpSpPr>
          <p:cNvPr id="320" name="Group 319"/>
          <p:cNvGrpSpPr/>
          <p:nvPr/>
        </p:nvGrpSpPr>
        <p:grpSpPr>
          <a:xfrm>
            <a:off x="7984118" y="5111495"/>
            <a:ext cx="194775" cy="340658"/>
            <a:chOff x="7985594" y="4190999"/>
            <a:chExt cx="194775" cy="340658"/>
          </a:xfrm>
        </p:grpSpPr>
        <p:grpSp>
          <p:nvGrpSpPr>
            <p:cNvPr id="321" name="Group 320"/>
            <p:cNvGrpSpPr/>
            <p:nvPr/>
          </p:nvGrpSpPr>
          <p:grpSpPr>
            <a:xfrm>
              <a:off x="7987430" y="4190999"/>
              <a:ext cx="179539" cy="152399"/>
              <a:chOff x="8271837" y="3691878"/>
              <a:chExt cx="179539" cy="152399"/>
            </a:xfrm>
          </p:grpSpPr>
          <p:pic>
            <p:nvPicPr>
              <p:cNvPr id="328" name="Picture 327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29" name="Picture 328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  <p:grpSp>
          <p:nvGrpSpPr>
            <p:cNvPr id="322" name="Group 321"/>
            <p:cNvGrpSpPr/>
            <p:nvPr/>
          </p:nvGrpSpPr>
          <p:grpSpPr>
            <a:xfrm>
              <a:off x="8000830" y="4286943"/>
              <a:ext cx="179539" cy="152399"/>
              <a:chOff x="8271837" y="3691878"/>
              <a:chExt cx="179539" cy="152399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27" name="Picture 326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  <p:grpSp>
          <p:nvGrpSpPr>
            <p:cNvPr id="323" name="Group 322"/>
            <p:cNvGrpSpPr/>
            <p:nvPr/>
          </p:nvGrpSpPr>
          <p:grpSpPr>
            <a:xfrm>
              <a:off x="7985594" y="4379258"/>
              <a:ext cx="179539" cy="152399"/>
              <a:chOff x="8271837" y="3691878"/>
              <a:chExt cx="179539" cy="152399"/>
            </a:xfrm>
          </p:grpSpPr>
          <p:pic>
            <p:nvPicPr>
              <p:cNvPr id="324" name="Picture 323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25" name="Picture 324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</p:grpSp>
      <p:grpSp>
        <p:nvGrpSpPr>
          <p:cNvPr id="330" name="Group 329"/>
          <p:cNvGrpSpPr/>
          <p:nvPr/>
        </p:nvGrpSpPr>
        <p:grpSpPr>
          <a:xfrm>
            <a:off x="7989900" y="6049921"/>
            <a:ext cx="194775" cy="340658"/>
            <a:chOff x="7985594" y="4190999"/>
            <a:chExt cx="194775" cy="340658"/>
          </a:xfrm>
        </p:grpSpPr>
        <p:grpSp>
          <p:nvGrpSpPr>
            <p:cNvPr id="331" name="Group 330"/>
            <p:cNvGrpSpPr/>
            <p:nvPr/>
          </p:nvGrpSpPr>
          <p:grpSpPr>
            <a:xfrm>
              <a:off x="7987430" y="4190999"/>
              <a:ext cx="179539" cy="152399"/>
              <a:chOff x="8271837" y="3691878"/>
              <a:chExt cx="179539" cy="152399"/>
            </a:xfrm>
          </p:grpSpPr>
          <p:pic>
            <p:nvPicPr>
              <p:cNvPr id="338" name="Picture 337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39" name="Picture 338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  <p:grpSp>
          <p:nvGrpSpPr>
            <p:cNvPr id="332" name="Group 331"/>
            <p:cNvGrpSpPr/>
            <p:nvPr/>
          </p:nvGrpSpPr>
          <p:grpSpPr>
            <a:xfrm>
              <a:off x="8000830" y="4286943"/>
              <a:ext cx="179539" cy="152399"/>
              <a:chOff x="8271837" y="3691878"/>
              <a:chExt cx="179539" cy="152399"/>
            </a:xfrm>
          </p:grpSpPr>
          <p:pic>
            <p:nvPicPr>
              <p:cNvPr id="336" name="Picture 335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37" name="Picture 336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  <p:grpSp>
          <p:nvGrpSpPr>
            <p:cNvPr id="333" name="Group 332"/>
            <p:cNvGrpSpPr/>
            <p:nvPr/>
          </p:nvGrpSpPr>
          <p:grpSpPr>
            <a:xfrm>
              <a:off x="7985594" y="4379258"/>
              <a:ext cx="179539" cy="152399"/>
              <a:chOff x="8271837" y="3691878"/>
              <a:chExt cx="179539" cy="152399"/>
            </a:xfrm>
          </p:grpSpPr>
          <p:pic>
            <p:nvPicPr>
              <p:cNvPr id="334" name="Picture 333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271837" y="3691878"/>
                <a:ext cx="91605" cy="152399"/>
              </a:xfrm>
              <a:prstGeom prst="rect">
                <a:avLst/>
              </a:prstGeom>
            </p:spPr>
          </p:pic>
          <p:pic>
            <p:nvPicPr>
              <p:cNvPr id="335" name="Picture 334"/>
              <p:cNvPicPr>
                <a:picLocks noChangeAspect="1"/>
              </p:cNvPicPr>
              <p:nvPr/>
            </p:nvPicPr>
            <p:blipFill rotWithShape="1">
              <a:blip r:embed="rId5"/>
              <a:srcRect r="86948" b="93992"/>
              <a:stretch/>
            </p:blipFill>
            <p:spPr>
              <a:xfrm>
                <a:off x="8359771" y="3691878"/>
                <a:ext cx="91605" cy="1523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02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Intra-Operator Parallelism </a:t>
            </a:r>
            <a:r>
              <a:rPr lang="en-US" dirty="0" err="1" smtClean="0"/>
              <a:t>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By/Aggregate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ChangeArrowheads="1"/>
          </p:cNvSpPr>
          <p:nvPr/>
        </p:nvSpPr>
        <p:spPr bwMode="auto">
          <a:xfrm>
            <a:off x="3152775" y="6226175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Parallel Aggregates/GroupBy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31763" y="1273175"/>
            <a:ext cx="184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287" y="1204912"/>
            <a:ext cx="5290128" cy="4076700"/>
          </a:xfrm>
          <a:noFill/>
        </p:spPr>
        <p:txBody>
          <a:bodyPr/>
          <a:lstStyle/>
          <a:p>
            <a:r>
              <a:rPr lang="en-US" altLang="x-none" sz="2000" dirty="0" smtClean="0"/>
              <a:t>Hierarchical aggregation</a:t>
            </a:r>
          </a:p>
          <a:p>
            <a:r>
              <a:rPr lang="en-US" altLang="x-none" sz="2000" dirty="0" smtClean="0"/>
              <a:t>For </a:t>
            </a:r>
            <a:r>
              <a:rPr lang="en-US" altLang="x-none" sz="2000" dirty="0"/>
              <a:t>each aggregate function, need a </a:t>
            </a:r>
            <a:br>
              <a:rPr lang="en-US" altLang="x-none" sz="2000" dirty="0"/>
            </a:br>
            <a:r>
              <a:rPr lang="en-US" altLang="x-none" sz="2000" b="1" dirty="0" smtClean="0">
                <a:solidFill>
                  <a:srgbClr val="800000"/>
                </a:solidFill>
              </a:rPr>
              <a:t>global</a:t>
            </a:r>
            <a:r>
              <a:rPr lang="en-US" altLang="x-none" sz="2000" b="1" dirty="0" smtClean="0"/>
              <a:t>/</a:t>
            </a:r>
            <a:r>
              <a:rPr lang="en-US" altLang="x-none" sz="2000" b="1" dirty="0" smtClean="0">
                <a:solidFill>
                  <a:srgbClr val="FF0000"/>
                </a:solidFill>
              </a:rPr>
              <a:t>local</a:t>
            </a:r>
            <a:r>
              <a:rPr lang="en-US" altLang="x-none" sz="2000" dirty="0" smtClean="0">
                <a:solidFill>
                  <a:srgbClr val="FF0000"/>
                </a:solidFill>
              </a:rPr>
              <a:t> </a:t>
            </a:r>
            <a:r>
              <a:rPr lang="en-US" altLang="x-none" sz="2000" dirty="0"/>
              <a:t>decomposition:</a:t>
            </a:r>
          </a:p>
          <a:p>
            <a:pPr lvl="1"/>
            <a:r>
              <a:rPr lang="en-US" altLang="x-none" sz="1800" b="1" dirty="0">
                <a:solidFill>
                  <a:srgbClr val="800000"/>
                </a:solidFill>
              </a:rPr>
              <a:t>sum</a:t>
            </a:r>
            <a:r>
              <a:rPr lang="en-US" altLang="x-none" sz="1800" dirty="0">
                <a:solidFill>
                  <a:srgbClr val="800000"/>
                </a:solidFill>
              </a:rPr>
              <a:t>(S) = 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S </a:t>
            </a:r>
            <a:r>
              <a:rPr lang="en-US" altLang="x-none" sz="1800" dirty="0">
                <a:solidFill>
                  <a:srgbClr val="FF0000"/>
                </a:solidFill>
              </a:rPr>
              <a:t>(s)</a:t>
            </a:r>
          </a:p>
          <a:p>
            <a:pPr lvl="1"/>
            <a:r>
              <a:rPr lang="en-US" altLang="x-none" sz="1800" b="1" dirty="0">
                <a:solidFill>
                  <a:srgbClr val="800000"/>
                </a:solidFill>
              </a:rPr>
              <a:t>count </a:t>
            </a:r>
            <a:r>
              <a:rPr lang="en-US" altLang="x-none" sz="1800" dirty="0">
                <a:solidFill>
                  <a:srgbClr val="800000"/>
                </a:solidFill>
              </a:rPr>
              <a:t>= 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</a:rPr>
              <a:t>count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 </a:t>
            </a:r>
            <a:r>
              <a:rPr lang="en-US" altLang="x-none" sz="1800" dirty="0">
                <a:solidFill>
                  <a:srgbClr val="FF0000"/>
                </a:solidFill>
              </a:rPr>
              <a:t>(s)</a:t>
            </a:r>
            <a:endParaRPr lang="en-US" altLang="x-none" sz="1800" b="1" dirty="0">
              <a:solidFill>
                <a:srgbClr val="FF0000"/>
              </a:solidFill>
            </a:endParaRPr>
          </a:p>
          <a:p>
            <a:pPr lvl="1"/>
            <a:r>
              <a:rPr lang="en-US" altLang="x-none" sz="1800" b="1" dirty="0" err="1">
                <a:solidFill>
                  <a:srgbClr val="800000"/>
                </a:solidFill>
              </a:rPr>
              <a:t>avg</a:t>
            </a:r>
            <a:r>
              <a:rPr lang="en-US" altLang="x-none" sz="1800" dirty="0">
                <a:solidFill>
                  <a:srgbClr val="800000"/>
                </a:solidFill>
              </a:rPr>
              <a:t>(S) = (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S </a:t>
            </a:r>
            <a:r>
              <a:rPr lang="en-US" altLang="x-none" sz="1800" dirty="0">
                <a:solidFill>
                  <a:srgbClr val="FF0000"/>
                </a:solidFill>
              </a:rPr>
              <a:t>(s</a:t>
            </a:r>
            <a:r>
              <a:rPr lang="en-US" altLang="x-none" sz="1800" dirty="0">
                <a:solidFill>
                  <a:srgbClr val="800000"/>
                </a:solidFill>
              </a:rPr>
              <a:t>)) </a:t>
            </a:r>
            <a:r>
              <a:rPr lang="en-US" altLang="x-none" sz="1800" dirty="0" smtClean="0">
                <a:solidFill>
                  <a:srgbClr val="800000"/>
                </a:solidFill>
              </a:rPr>
              <a:t>/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</a:rPr>
              <a:t>count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 </a:t>
            </a:r>
            <a:r>
              <a:rPr lang="en-US" altLang="x-none" sz="1800" dirty="0">
                <a:solidFill>
                  <a:srgbClr val="FF0000"/>
                </a:solidFill>
              </a:rPr>
              <a:t>(s)</a:t>
            </a:r>
          </a:p>
          <a:p>
            <a:pPr lvl="1"/>
            <a:r>
              <a:rPr lang="en-US" altLang="x-none" sz="1800" dirty="0"/>
              <a:t>etc</a:t>
            </a:r>
            <a:r>
              <a:rPr lang="en-US" altLang="x-none" sz="1800" dirty="0" smtClean="0"/>
              <a:t>...</a:t>
            </a:r>
            <a:endParaRPr lang="en-US" altLang="x-none" sz="1800" dirty="0"/>
          </a:p>
        </p:txBody>
      </p:sp>
      <p:sp>
        <p:nvSpPr>
          <p:cNvPr id="47136" name="TextBox 115"/>
          <p:cNvSpPr txBox="1">
            <a:spLocks noChangeArrowheads="1"/>
          </p:cNvSpPr>
          <p:nvPr/>
        </p:nvSpPr>
        <p:spPr bwMode="auto">
          <a:xfrm>
            <a:off x="5053013" y="6273800"/>
            <a:ext cx="4090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chemeClr val="accent1"/>
                </a:solidFill>
              </a:rPr>
              <a:t>Advanced topic: can you think of a summary statistic this doesn</a:t>
            </a:r>
            <a:r>
              <a:rPr lang="ja-JP" altLang="en-US" sz="1600">
                <a:solidFill>
                  <a:schemeClr val="accent1"/>
                </a:solidFill>
              </a:rPr>
              <a:t>’</a:t>
            </a:r>
            <a:r>
              <a:rPr lang="en-US" altLang="ja-JP" sz="1600">
                <a:solidFill>
                  <a:schemeClr val="accent1"/>
                </a:solidFill>
              </a:rPr>
              <a:t>t work for? </a:t>
            </a:r>
            <a:endParaRPr lang="en-US" altLang="x-none" sz="1600">
              <a:solidFill>
                <a:schemeClr val="accent1"/>
              </a:solidFill>
            </a:endParaRPr>
          </a:p>
        </p:txBody>
      </p:sp>
      <p:sp>
        <p:nvSpPr>
          <p:cNvPr id="47142" name="TextBox 121"/>
          <p:cNvSpPr txBox="1">
            <a:spLocks noChangeArrowheads="1"/>
          </p:cNvSpPr>
          <p:nvPr/>
        </p:nvSpPr>
        <p:spPr bwMode="auto">
          <a:xfrm>
            <a:off x="5610873" y="1440252"/>
            <a:ext cx="254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     SELECT </a:t>
            </a:r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SUM(sales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x-none" sz="1400" dirty="0" err="1" smtClean="0">
                <a:latin typeface="Courier New" charset="0"/>
                <a:ea typeface="Courier New" charset="0"/>
                <a:cs typeface="Courier New" charset="0"/>
              </a:rPr>
              <a:t>all_sales</a:t>
            </a:r>
            <a:endParaRPr lang="en-US" altLang="x-none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5610873" y="2746965"/>
            <a:ext cx="509365" cy="79832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dirty="0">
              <a:solidFill>
                <a:srgbClr val="FF0000"/>
              </a:solidFill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5628396" y="3800785"/>
            <a:ext cx="509365" cy="79832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621150" y="4859798"/>
            <a:ext cx="509365" cy="79832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904797" y="3932447"/>
            <a:ext cx="704710" cy="5878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x-none" sz="2800" b="1" dirty="0">
                <a:solidFill>
                  <a:srgbClr val="800000"/>
                </a:solidFill>
                <a:latin typeface="Symbol" charset="2"/>
              </a:rPr>
              <a:t>S</a:t>
            </a:r>
            <a:endParaRPr lang="en-US" sz="2800" dirty="0">
              <a:latin typeface="Helvetica Neue"/>
            </a:endParaRPr>
          </a:p>
        </p:txBody>
      </p:sp>
      <p:cxnSp>
        <p:nvCxnSpPr>
          <p:cNvPr id="3" name="Straight Connector 2"/>
          <p:cNvCxnSpPr>
            <a:stCxn id="18" idx="4"/>
            <a:endCxn id="22" idx="1"/>
          </p:cNvCxnSpPr>
          <p:nvPr/>
        </p:nvCxnSpPr>
        <p:spPr bwMode="auto">
          <a:xfrm>
            <a:off x="6120238" y="3146129"/>
            <a:ext cx="784559" cy="1080229"/>
          </a:xfrm>
          <a:prstGeom prst="line">
            <a:avLst/>
          </a:prstGeom>
          <a:solidFill>
            <a:srgbClr val="3366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9" idx="4"/>
            <a:endCxn id="22" idx="1"/>
          </p:cNvCxnSpPr>
          <p:nvPr/>
        </p:nvCxnSpPr>
        <p:spPr bwMode="auto">
          <a:xfrm>
            <a:off x="6137761" y="4199949"/>
            <a:ext cx="767036" cy="26409"/>
          </a:xfrm>
          <a:prstGeom prst="line">
            <a:avLst/>
          </a:prstGeom>
          <a:solidFill>
            <a:srgbClr val="3366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0" idx="4"/>
            <a:endCxn id="22" idx="1"/>
          </p:cNvCxnSpPr>
          <p:nvPr/>
        </p:nvCxnSpPr>
        <p:spPr bwMode="auto">
          <a:xfrm flipV="1">
            <a:off x="6130515" y="4226358"/>
            <a:ext cx="774282" cy="1032604"/>
          </a:xfrm>
          <a:prstGeom prst="line">
            <a:avLst/>
          </a:prstGeom>
          <a:solidFill>
            <a:srgbClr val="3366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6214214" y="2949910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6163010" y="3798999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6299166" y="4859798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91667" y="2724817"/>
            <a:ext cx="1171039" cy="1852614"/>
            <a:chOff x="4785989" y="3867078"/>
            <a:chExt cx="1656689" cy="2620925"/>
          </a:xfrm>
        </p:grpSpPr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4809169" y="4377015"/>
              <a:ext cx="155987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14308" y="5422037"/>
              <a:ext cx="162837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4819448" y="6451976"/>
              <a:ext cx="1604822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785989" y="4391339"/>
              <a:ext cx="1564651" cy="1010622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4822806" y="4421507"/>
              <a:ext cx="1546242" cy="199107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flipV="1">
              <a:off x="4859621" y="4376254"/>
              <a:ext cx="1583057" cy="1040791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4859621" y="5432129"/>
              <a:ext cx="1527834" cy="102570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4878029" y="5417045"/>
              <a:ext cx="1564649" cy="107095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 flipV="1">
              <a:off x="4841213" y="4421507"/>
              <a:ext cx="1527834" cy="199107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66977" y="3867078"/>
              <a:ext cx="571939" cy="5225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err="1" smtClean="0">
                  <a:latin typeface="Helvetica Neue"/>
                </a:rPr>
                <a:t>h</a:t>
              </a:r>
              <a:r>
                <a:rPr lang="en-US" sz="1800" baseline="-25000" dirty="0" err="1" smtClean="0">
                  <a:latin typeface="Helvetica Neue"/>
                </a:rPr>
                <a:t>p</a:t>
              </a:r>
              <a:endParaRPr lang="en-US" sz="1800" dirty="0">
                <a:latin typeface="Helvetica Neue"/>
              </a:endParaRPr>
            </a:p>
          </p:txBody>
        </p:sp>
      </p:grp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7548052" y="3579228"/>
            <a:ext cx="448920" cy="473289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7551718" y="4313937"/>
            <a:ext cx="448920" cy="473289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7105" name="Rectangle 3"/>
          <p:cNvSpPr>
            <a:spLocks noChangeArrowheads="1"/>
          </p:cNvSpPr>
          <p:nvPr/>
        </p:nvSpPr>
        <p:spPr bwMode="auto">
          <a:xfrm>
            <a:off x="3152775" y="6226175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Parallel Aggregates/GroupBy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31763" y="1273175"/>
            <a:ext cx="184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287" y="1204912"/>
            <a:ext cx="5290128" cy="4076700"/>
          </a:xfrm>
          <a:noFill/>
        </p:spPr>
        <p:txBody>
          <a:bodyPr/>
          <a:lstStyle/>
          <a:p>
            <a:r>
              <a:rPr lang="en-US" altLang="x-none" sz="2000" dirty="0"/>
              <a:t>Hierarchical </a:t>
            </a:r>
            <a:r>
              <a:rPr lang="en-US" altLang="x-none" sz="2000" dirty="0" smtClean="0"/>
              <a:t>aggregation</a:t>
            </a:r>
            <a:endParaRPr lang="en-US" altLang="x-none" sz="2000" dirty="0" smtClean="0"/>
          </a:p>
          <a:p>
            <a:r>
              <a:rPr lang="en-US" altLang="x-none" sz="2000" dirty="0" smtClean="0"/>
              <a:t>For </a:t>
            </a:r>
            <a:r>
              <a:rPr lang="en-US" altLang="x-none" sz="2000" dirty="0"/>
              <a:t>each aggregate function, need a </a:t>
            </a:r>
            <a:br>
              <a:rPr lang="en-US" altLang="x-none" sz="2000" dirty="0"/>
            </a:br>
            <a:r>
              <a:rPr lang="en-US" altLang="x-none" sz="2000" b="1" dirty="0" smtClean="0">
                <a:solidFill>
                  <a:srgbClr val="800000"/>
                </a:solidFill>
              </a:rPr>
              <a:t>global</a:t>
            </a:r>
            <a:r>
              <a:rPr lang="en-US" altLang="x-none" sz="2000" b="1" dirty="0" smtClean="0"/>
              <a:t>/</a:t>
            </a:r>
            <a:r>
              <a:rPr lang="en-US" altLang="x-none" sz="2000" b="1" dirty="0" smtClean="0">
                <a:solidFill>
                  <a:srgbClr val="FF0000"/>
                </a:solidFill>
              </a:rPr>
              <a:t>local</a:t>
            </a:r>
            <a:r>
              <a:rPr lang="en-US" altLang="x-none" sz="2000" dirty="0" smtClean="0">
                <a:solidFill>
                  <a:srgbClr val="FF0000"/>
                </a:solidFill>
              </a:rPr>
              <a:t> </a:t>
            </a:r>
            <a:r>
              <a:rPr lang="en-US" altLang="x-none" sz="2000" dirty="0"/>
              <a:t>decomposition:</a:t>
            </a:r>
          </a:p>
          <a:p>
            <a:pPr lvl="1"/>
            <a:r>
              <a:rPr lang="en-US" altLang="x-none" sz="1800" b="1" dirty="0">
                <a:solidFill>
                  <a:srgbClr val="800000"/>
                </a:solidFill>
              </a:rPr>
              <a:t>sum</a:t>
            </a:r>
            <a:r>
              <a:rPr lang="en-US" altLang="x-none" sz="1800" dirty="0">
                <a:solidFill>
                  <a:srgbClr val="800000"/>
                </a:solidFill>
              </a:rPr>
              <a:t>(S) = 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S </a:t>
            </a:r>
            <a:r>
              <a:rPr lang="en-US" altLang="x-none" sz="1800" dirty="0">
                <a:solidFill>
                  <a:srgbClr val="FF0000"/>
                </a:solidFill>
              </a:rPr>
              <a:t>(s)</a:t>
            </a:r>
          </a:p>
          <a:p>
            <a:pPr lvl="1"/>
            <a:r>
              <a:rPr lang="en-US" altLang="x-none" sz="1800" b="1" dirty="0">
                <a:solidFill>
                  <a:srgbClr val="800000"/>
                </a:solidFill>
              </a:rPr>
              <a:t>count </a:t>
            </a:r>
            <a:r>
              <a:rPr lang="en-US" altLang="x-none" sz="1800" dirty="0">
                <a:solidFill>
                  <a:srgbClr val="800000"/>
                </a:solidFill>
              </a:rPr>
              <a:t>= 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</a:rPr>
              <a:t>count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 </a:t>
            </a:r>
            <a:r>
              <a:rPr lang="en-US" altLang="x-none" sz="1800" dirty="0">
                <a:solidFill>
                  <a:srgbClr val="FF0000"/>
                </a:solidFill>
              </a:rPr>
              <a:t>(s)</a:t>
            </a:r>
            <a:endParaRPr lang="en-US" altLang="x-none" sz="1800" b="1" dirty="0">
              <a:solidFill>
                <a:srgbClr val="FF0000"/>
              </a:solidFill>
            </a:endParaRPr>
          </a:p>
          <a:p>
            <a:pPr lvl="1"/>
            <a:r>
              <a:rPr lang="en-US" altLang="x-none" sz="1800" b="1" dirty="0" err="1">
                <a:solidFill>
                  <a:srgbClr val="800000"/>
                </a:solidFill>
              </a:rPr>
              <a:t>avg</a:t>
            </a:r>
            <a:r>
              <a:rPr lang="en-US" altLang="x-none" sz="1800" dirty="0">
                <a:solidFill>
                  <a:srgbClr val="800000"/>
                </a:solidFill>
              </a:rPr>
              <a:t>(S) = (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S </a:t>
            </a:r>
            <a:r>
              <a:rPr lang="en-US" altLang="x-none" sz="1800" dirty="0">
                <a:solidFill>
                  <a:srgbClr val="FF0000"/>
                </a:solidFill>
              </a:rPr>
              <a:t>(s</a:t>
            </a:r>
            <a:r>
              <a:rPr lang="en-US" altLang="x-none" sz="1800" dirty="0">
                <a:solidFill>
                  <a:srgbClr val="800000"/>
                </a:solidFill>
              </a:rPr>
              <a:t>)) </a:t>
            </a:r>
            <a:r>
              <a:rPr lang="en-US" altLang="x-none" sz="1800" dirty="0" smtClean="0">
                <a:solidFill>
                  <a:srgbClr val="800000"/>
                </a:solidFill>
              </a:rPr>
              <a:t>/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>
                <a:solidFill>
                  <a:srgbClr val="800000"/>
                </a:solidFill>
              </a:rPr>
              <a:t> </a:t>
            </a:r>
            <a:r>
              <a:rPr lang="en-US" altLang="x-none" sz="1800" b="1" dirty="0">
                <a:solidFill>
                  <a:srgbClr val="FF0000"/>
                </a:solidFill>
              </a:rPr>
              <a:t>count</a:t>
            </a:r>
            <a:r>
              <a:rPr lang="en-US" altLang="x-none" sz="1800" b="1" dirty="0">
                <a:solidFill>
                  <a:srgbClr val="FF0000"/>
                </a:solidFill>
                <a:latin typeface="Symbol" charset="2"/>
              </a:rPr>
              <a:t> </a:t>
            </a:r>
            <a:r>
              <a:rPr lang="en-US" altLang="x-none" sz="1800" dirty="0">
                <a:solidFill>
                  <a:srgbClr val="FF0000"/>
                </a:solidFill>
              </a:rPr>
              <a:t>(s)</a:t>
            </a:r>
          </a:p>
          <a:p>
            <a:pPr lvl="1"/>
            <a:r>
              <a:rPr lang="en-US" altLang="x-none" sz="1800" dirty="0"/>
              <a:t>etc...</a:t>
            </a:r>
          </a:p>
          <a:p>
            <a:r>
              <a:rPr lang="en-US" altLang="x-none" sz="2000" dirty="0" smtClean="0"/>
              <a:t>Naïve Hash Group By</a:t>
            </a:r>
            <a:endParaRPr lang="en-US" altLang="x-none" sz="2000" dirty="0"/>
          </a:p>
          <a:p>
            <a:pPr lvl="1"/>
            <a:r>
              <a:rPr lang="en-US" altLang="x-none" sz="1800" dirty="0" smtClean="0"/>
              <a:t>Local aggregation: in hash table keyed by group key </a:t>
            </a:r>
            <a:r>
              <a:rPr lang="en-US" altLang="x-none" sz="1800" dirty="0" err="1" smtClean="0"/>
              <a:t>k</a:t>
            </a:r>
            <a:r>
              <a:rPr lang="en-US" altLang="x-none" sz="1800" baseline="-25000" dirty="0" err="1" smtClean="0"/>
              <a:t>i</a:t>
            </a:r>
            <a:r>
              <a:rPr lang="en-US" altLang="x-none" sz="1800" dirty="0" smtClean="0"/>
              <a:t> keep local </a:t>
            </a:r>
            <a:r>
              <a:rPr lang="en-US" altLang="x-none" sz="1800" dirty="0" err="1" smtClean="0"/>
              <a:t>agg</a:t>
            </a:r>
            <a:r>
              <a:rPr lang="en-US" altLang="x-none" sz="1800" baseline="-25000" dirty="0" err="1" smtClean="0"/>
              <a:t>i</a:t>
            </a:r>
            <a:endParaRPr lang="en-US" altLang="x-none" sz="1800" b="1" baseline="-25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2"/>
            <a:r>
              <a:rPr lang="en-US" altLang="x-none" sz="1400" dirty="0" smtClean="0"/>
              <a:t>In example, k is </a:t>
            </a:r>
            <a:r>
              <a:rPr lang="en-US" altLang="x-none" sz="1400" dirty="0" err="1" smtClean="0"/>
              <a:t>dno</a:t>
            </a:r>
            <a:r>
              <a:rPr lang="en-US" altLang="x-none" sz="1400" dirty="0" smtClean="0"/>
              <a:t>, </a:t>
            </a:r>
            <a:r>
              <a:rPr lang="en-US" altLang="x-none" sz="1400" dirty="0" err="1" smtClean="0"/>
              <a:t>agg</a:t>
            </a:r>
            <a:r>
              <a:rPr lang="en-US" altLang="x-none" sz="1400" dirty="0" smtClean="0"/>
              <a:t> </a:t>
            </a:r>
            <a:r>
              <a:rPr lang="en-US" altLang="x-none" sz="1400" dirty="0" smtClean="0"/>
              <a:t>is (sum(sales), count(*))</a:t>
            </a:r>
          </a:p>
          <a:p>
            <a:pPr lvl="1"/>
            <a:r>
              <a:rPr lang="en-US" altLang="x-none" sz="1800" dirty="0" smtClean="0"/>
              <a:t>Shuffle local </a:t>
            </a:r>
            <a:r>
              <a:rPr lang="en-US" altLang="x-none" sz="1800" dirty="0" err="1" smtClean="0"/>
              <a:t>aggs</a:t>
            </a:r>
            <a:r>
              <a:rPr lang="en-US" altLang="x-none" sz="1800" dirty="0" smtClean="0"/>
              <a:t> </a:t>
            </a:r>
            <a:r>
              <a:rPr lang="en-US" altLang="x-none" sz="1800" dirty="0" smtClean="0"/>
              <a:t>by a hash function </a:t>
            </a:r>
            <a:r>
              <a:rPr lang="en-US" altLang="x-none" sz="1800" dirty="0" err="1" smtClean="0"/>
              <a:t>h</a:t>
            </a:r>
            <a:r>
              <a:rPr lang="en-US" altLang="x-none" sz="1800" baseline="-25000" dirty="0" err="1" smtClean="0"/>
              <a:t>p</a:t>
            </a:r>
            <a:r>
              <a:rPr lang="en-US" altLang="x-none" sz="1800" dirty="0" smtClean="0"/>
              <a:t>(</a:t>
            </a:r>
            <a:r>
              <a:rPr lang="en-US" altLang="x-none" sz="1800" dirty="0" err="1" smtClean="0"/>
              <a:t>k</a:t>
            </a:r>
            <a:r>
              <a:rPr lang="en-US" altLang="x-none" sz="1800" baseline="-25000" dirty="0" err="1" smtClean="0"/>
              <a:t>i</a:t>
            </a:r>
            <a:r>
              <a:rPr lang="en-US" altLang="x-none" sz="1800" dirty="0" smtClean="0"/>
              <a:t>)</a:t>
            </a:r>
          </a:p>
          <a:p>
            <a:pPr lvl="1"/>
            <a:r>
              <a:rPr lang="en-US" altLang="x-none" sz="1800" dirty="0" smtClean="0"/>
              <a:t>Compute global </a:t>
            </a:r>
            <a:r>
              <a:rPr lang="en-US" altLang="x-none" sz="1800" dirty="0" err="1" smtClean="0"/>
              <a:t>aggs</a:t>
            </a:r>
            <a:r>
              <a:rPr lang="en-US" altLang="x-none" sz="1800" dirty="0" smtClean="0"/>
              <a:t> for each key </a:t>
            </a:r>
            <a:r>
              <a:rPr lang="en-US" altLang="x-none" sz="1800" dirty="0" err="1" smtClean="0"/>
              <a:t>k</a:t>
            </a:r>
            <a:r>
              <a:rPr lang="en-US" altLang="x-none" sz="1800" baseline="-25000" dirty="0" err="1" smtClean="0"/>
              <a:t>i</a:t>
            </a:r>
            <a:endParaRPr lang="en-US" altLang="x-none" sz="1800" dirty="0" smtClean="0"/>
          </a:p>
        </p:txBody>
      </p:sp>
      <p:sp>
        <p:nvSpPr>
          <p:cNvPr id="47142" name="TextBox 121"/>
          <p:cNvSpPr txBox="1">
            <a:spLocks noChangeArrowheads="1"/>
          </p:cNvSpPr>
          <p:nvPr/>
        </p:nvSpPr>
        <p:spPr bwMode="auto">
          <a:xfrm>
            <a:off x="5610873" y="1440252"/>
            <a:ext cx="308449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     SELECT </a:t>
            </a:r>
            <a:r>
              <a:rPr lang="en-US" altLang="x-none" sz="1400" dirty="0" err="1">
                <a:latin typeface="Courier New" charset="0"/>
                <a:ea typeface="Courier New" charset="0"/>
                <a:cs typeface="Courier New" charset="0"/>
              </a:rPr>
              <a:t>dno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AVG(sales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x-none" sz="1400" dirty="0" err="1">
                <a:latin typeface="Courier New" charset="0"/>
                <a:ea typeface="Courier New" charset="0"/>
                <a:cs typeface="Courier New" charset="0"/>
              </a:rPr>
              <a:t>all_sales</a:t>
            </a:r>
            <a:endParaRPr lang="en-US" altLang="x-none" sz="1400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   GROUP 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altLang="x-none" sz="1400" dirty="0" err="1">
                <a:latin typeface="Courier New" charset="0"/>
                <a:ea typeface="Courier New" charset="0"/>
                <a:cs typeface="Courier New" charset="0"/>
              </a:rPr>
              <a:t>dno</a:t>
            </a:r>
            <a:endParaRPr lang="en-US" altLang="x-none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62599" y="2729127"/>
            <a:ext cx="989650" cy="2122955"/>
            <a:chOff x="4474280" y="2384409"/>
            <a:chExt cx="1387323" cy="2976026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796973" y="2879451"/>
              <a:ext cx="500734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802112" y="3924471"/>
              <a:ext cx="60684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807251" y="4954411"/>
              <a:ext cx="60170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3" name="AutoShape 2"/>
            <p:cNvSpPr>
              <a:spLocks noChangeArrowheads="1"/>
            </p:cNvSpPr>
            <p:nvPr/>
          </p:nvSpPr>
          <p:spPr bwMode="auto">
            <a:xfrm>
              <a:off x="4474280" y="2384409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4" name="AutoShape 2"/>
            <p:cNvSpPr>
              <a:spLocks noChangeArrowheads="1"/>
            </p:cNvSpPr>
            <p:nvPr/>
          </p:nvSpPr>
          <p:spPr bwMode="auto">
            <a:xfrm>
              <a:off x="4479419" y="3429431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>
              <a:off x="4484559" y="4459370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222017" y="2547714"/>
              <a:ext cx="639586" cy="2738432"/>
              <a:chOff x="6592060" y="4046968"/>
              <a:chExt cx="639586" cy="2738432"/>
            </a:xfrm>
          </p:grpSpPr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6592060" y="4046968"/>
                <a:ext cx="629310" cy="663471"/>
                <a:chOff x="2541719" y="2927652"/>
                <a:chExt cx="1677987" cy="1644650"/>
              </a:xfrm>
            </p:grpSpPr>
            <p:sp>
              <p:nvSpPr>
                <p:cNvPr id="71" name="Rectangle 7"/>
                <p:cNvSpPr>
                  <a:spLocks noChangeArrowheads="1"/>
                </p:cNvSpPr>
                <p:nvPr/>
              </p:nvSpPr>
              <p:spPr bwMode="auto">
                <a:xfrm>
                  <a:off x="2541719" y="2927652"/>
                  <a:ext cx="1677987" cy="1644650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72" name="Rectangle 12"/>
                <p:cNvSpPr>
                  <a:spLocks noChangeArrowheads="1"/>
                </p:cNvSpPr>
                <p:nvPr/>
              </p:nvSpPr>
              <p:spPr bwMode="auto">
                <a:xfrm>
                  <a:off x="2716137" y="3109423"/>
                  <a:ext cx="1350964" cy="12811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62" name="Group 27"/>
              <p:cNvGrpSpPr>
                <a:grpSpLocks/>
              </p:cNvGrpSpPr>
              <p:nvPr/>
            </p:nvGrpSpPr>
            <p:grpSpPr bwMode="auto">
              <a:xfrm>
                <a:off x="6597196" y="5091990"/>
                <a:ext cx="629310" cy="663471"/>
                <a:chOff x="2541715" y="2927652"/>
                <a:chExt cx="1677988" cy="1644650"/>
              </a:xfrm>
            </p:grpSpPr>
            <p:sp>
              <p:nvSpPr>
                <p:cNvPr id="69" name="Rectangle 7"/>
                <p:cNvSpPr>
                  <a:spLocks noChangeArrowheads="1"/>
                </p:cNvSpPr>
                <p:nvPr/>
              </p:nvSpPr>
              <p:spPr bwMode="auto">
                <a:xfrm>
                  <a:off x="2541715" y="2927652"/>
                  <a:ext cx="1677988" cy="1644650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70" name="Rectangle 12"/>
                <p:cNvSpPr>
                  <a:spLocks noChangeArrowheads="1"/>
                </p:cNvSpPr>
                <p:nvPr/>
              </p:nvSpPr>
              <p:spPr bwMode="auto">
                <a:xfrm>
                  <a:off x="2716137" y="3109423"/>
                  <a:ext cx="1350964" cy="12811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65" name="Group 27"/>
              <p:cNvGrpSpPr>
                <a:grpSpLocks/>
              </p:cNvGrpSpPr>
              <p:nvPr/>
            </p:nvGrpSpPr>
            <p:grpSpPr bwMode="auto">
              <a:xfrm>
                <a:off x="6602336" y="6121929"/>
                <a:ext cx="629310" cy="663471"/>
                <a:chOff x="2541715" y="2927652"/>
                <a:chExt cx="1677988" cy="1644650"/>
              </a:xfrm>
            </p:grpSpPr>
            <p:sp>
              <p:nvSpPr>
                <p:cNvPr id="67" name="Rectangle 7"/>
                <p:cNvSpPr>
                  <a:spLocks noChangeArrowheads="1"/>
                </p:cNvSpPr>
                <p:nvPr/>
              </p:nvSpPr>
              <p:spPr bwMode="auto">
                <a:xfrm>
                  <a:off x="2541715" y="2927652"/>
                  <a:ext cx="1677988" cy="1644650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2716137" y="3109423"/>
                  <a:ext cx="1350964" cy="12811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</p:grpSp>
      </p:grp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7548052" y="2844060"/>
            <a:ext cx="448920" cy="473289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7598380" y="3641838"/>
            <a:ext cx="361430" cy="36867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602046" y="4376547"/>
            <a:ext cx="361430" cy="36867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7591797" y="2895051"/>
            <a:ext cx="361430" cy="36867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7993306" y="3088711"/>
            <a:ext cx="35720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7996972" y="3834179"/>
            <a:ext cx="432891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>
            <a:off x="8000638" y="4568889"/>
            <a:ext cx="429224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529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91667" y="2724817"/>
            <a:ext cx="1171039" cy="1852614"/>
            <a:chOff x="4785989" y="3867078"/>
            <a:chExt cx="1656689" cy="2620925"/>
          </a:xfrm>
        </p:grpSpPr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4809169" y="4377015"/>
              <a:ext cx="1559878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14308" y="5422037"/>
              <a:ext cx="162837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4819448" y="6451976"/>
              <a:ext cx="1604822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785989" y="4391339"/>
              <a:ext cx="1564651" cy="1010622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4822806" y="4421507"/>
              <a:ext cx="1546242" cy="199107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flipV="1">
              <a:off x="4859621" y="4376254"/>
              <a:ext cx="1583057" cy="1040791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4859621" y="5432129"/>
              <a:ext cx="1527834" cy="102570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4878029" y="5417045"/>
              <a:ext cx="1564649" cy="1070958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 flipV="1">
              <a:off x="4841213" y="4421507"/>
              <a:ext cx="1527834" cy="1991077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66977" y="3867078"/>
              <a:ext cx="571939" cy="5225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err="1" smtClean="0">
                  <a:latin typeface="Helvetica Neue"/>
                </a:rPr>
                <a:t>h</a:t>
              </a:r>
              <a:r>
                <a:rPr lang="en-US" sz="1800" baseline="-25000" dirty="0" err="1" smtClean="0">
                  <a:latin typeface="Helvetica Neue"/>
                </a:rPr>
                <a:t>p</a:t>
              </a:r>
              <a:endParaRPr lang="en-US" sz="1800" dirty="0">
                <a:latin typeface="Helvetica Neue"/>
              </a:endParaRPr>
            </a:p>
          </p:txBody>
        </p:sp>
      </p:grp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7548052" y="3579228"/>
            <a:ext cx="448920" cy="473289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7551718" y="4313937"/>
            <a:ext cx="448920" cy="473289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7105" name="Rectangle 3"/>
          <p:cNvSpPr>
            <a:spLocks noChangeArrowheads="1"/>
          </p:cNvSpPr>
          <p:nvPr/>
        </p:nvSpPr>
        <p:spPr bwMode="auto">
          <a:xfrm>
            <a:off x="3152775" y="6226175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Parallel Aggregates/GroupBy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31763" y="1273175"/>
            <a:ext cx="184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287" y="1204912"/>
            <a:ext cx="5290128" cy="4076700"/>
          </a:xfrm>
          <a:noFill/>
        </p:spPr>
        <p:txBody>
          <a:bodyPr/>
          <a:lstStyle/>
          <a:p>
            <a:r>
              <a:rPr lang="en-US" altLang="x-none" sz="2000" dirty="0"/>
              <a:t>Hierarchical aggregation</a:t>
            </a:r>
          </a:p>
          <a:p>
            <a:r>
              <a:rPr lang="en-US" altLang="x-none" sz="2000" dirty="0" smtClean="0"/>
              <a:t>For each aggregate function, need a </a:t>
            </a:r>
            <a:br>
              <a:rPr lang="en-US" altLang="x-none" sz="2000" dirty="0" smtClean="0"/>
            </a:br>
            <a:r>
              <a:rPr lang="en-US" altLang="x-none" sz="2000" b="1" dirty="0" smtClean="0">
                <a:solidFill>
                  <a:srgbClr val="800000"/>
                </a:solidFill>
              </a:rPr>
              <a:t>global</a:t>
            </a:r>
            <a:r>
              <a:rPr lang="en-US" altLang="x-none" sz="2000" b="1" dirty="0" smtClean="0"/>
              <a:t>/</a:t>
            </a:r>
            <a:r>
              <a:rPr lang="en-US" altLang="x-none" sz="2000" b="1" dirty="0" smtClean="0">
                <a:solidFill>
                  <a:srgbClr val="FF0000"/>
                </a:solidFill>
              </a:rPr>
              <a:t>local</a:t>
            </a:r>
            <a:r>
              <a:rPr lang="en-US" altLang="x-none" sz="2000" dirty="0" smtClean="0">
                <a:solidFill>
                  <a:srgbClr val="FF0000"/>
                </a:solidFill>
              </a:rPr>
              <a:t> </a:t>
            </a:r>
            <a:r>
              <a:rPr lang="en-US" altLang="x-none" sz="2000" dirty="0" smtClean="0"/>
              <a:t>decomposition:</a:t>
            </a:r>
          </a:p>
          <a:p>
            <a:pPr lvl="1"/>
            <a:r>
              <a:rPr lang="en-US" altLang="x-none" sz="1800" b="1" dirty="0" smtClean="0">
                <a:solidFill>
                  <a:srgbClr val="800000"/>
                </a:solidFill>
              </a:rPr>
              <a:t>sum</a:t>
            </a:r>
            <a:r>
              <a:rPr lang="en-US" altLang="x-none" sz="1800" dirty="0" smtClean="0">
                <a:solidFill>
                  <a:srgbClr val="800000"/>
                </a:solidFill>
              </a:rPr>
              <a:t>(S) = </a:t>
            </a:r>
            <a:r>
              <a:rPr lang="en-US" altLang="x-none" sz="1800" b="1" dirty="0" smtClean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 smtClean="0">
                <a:solidFill>
                  <a:srgbClr val="FF0000"/>
                </a:solidFill>
                <a:latin typeface="Symbol" charset="2"/>
              </a:rPr>
              <a:t>S </a:t>
            </a:r>
            <a:r>
              <a:rPr lang="en-US" altLang="x-none" sz="1800" dirty="0" smtClean="0">
                <a:solidFill>
                  <a:srgbClr val="FF0000"/>
                </a:solidFill>
              </a:rPr>
              <a:t>(s)</a:t>
            </a:r>
          </a:p>
          <a:p>
            <a:pPr lvl="1"/>
            <a:r>
              <a:rPr lang="en-US" altLang="x-none" sz="1800" b="1" dirty="0" smtClean="0">
                <a:solidFill>
                  <a:srgbClr val="800000"/>
                </a:solidFill>
              </a:rPr>
              <a:t>count </a:t>
            </a:r>
            <a:r>
              <a:rPr lang="en-US" altLang="x-none" sz="1800" dirty="0" smtClean="0">
                <a:solidFill>
                  <a:srgbClr val="800000"/>
                </a:solidFill>
              </a:rPr>
              <a:t>= </a:t>
            </a:r>
            <a:r>
              <a:rPr lang="en-US" altLang="x-none" sz="1800" b="1" dirty="0" smtClean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 smtClean="0">
                <a:solidFill>
                  <a:srgbClr val="FF0000"/>
                </a:solidFill>
              </a:rPr>
              <a:t>count</a:t>
            </a:r>
            <a:r>
              <a:rPr lang="en-US" altLang="x-none" sz="1800" b="1" dirty="0" smtClean="0">
                <a:solidFill>
                  <a:srgbClr val="FF0000"/>
                </a:solidFill>
                <a:latin typeface="Symbol" charset="2"/>
              </a:rPr>
              <a:t> </a:t>
            </a:r>
            <a:r>
              <a:rPr lang="en-US" altLang="x-none" sz="1800" dirty="0" smtClean="0">
                <a:solidFill>
                  <a:srgbClr val="FF0000"/>
                </a:solidFill>
              </a:rPr>
              <a:t>(s)</a:t>
            </a:r>
            <a:endParaRPr lang="en-US" altLang="x-none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x-none" sz="1800" b="1" dirty="0" err="1" smtClean="0">
                <a:solidFill>
                  <a:srgbClr val="800000"/>
                </a:solidFill>
              </a:rPr>
              <a:t>avg</a:t>
            </a:r>
            <a:r>
              <a:rPr lang="en-US" altLang="x-none" sz="1800" dirty="0" smtClean="0">
                <a:solidFill>
                  <a:srgbClr val="800000"/>
                </a:solidFill>
              </a:rPr>
              <a:t>(S) = (</a:t>
            </a:r>
            <a:r>
              <a:rPr lang="en-US" altLang="x-none" sz="1800" b="1" dirty="0" smtClean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 smtClean="0">
                <a:solidFill>
                  <a:srgbClr val="FF0000"/>
                </a:solidFill>
                <a:latin typeface="Symbol" charset="2"/>
              </a:rPr>
              <a:t>S </a:t>
            </a:r>
            <a:r>
              <a:rPr lang="en-US" altLang="x-none" sz="1800" dirty="0" smtClean="0">
                <a:solidFill>
                  <a:srgbClr val="FF0000"/>
                </a:solidFill>
              </a:rPr>
              <a:t>(s</a:t>
            </a:r>
            <a:r>
              <a:rPr lang="en-US" altLang="x-none" sz="1800" dirty="0" smtClean="0">
                <a:solidFill>
                  <a:srgbClr val="800000"/>
                </a:solidFill>
              </a:rPr>
              <a:t>)) /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 smtClean="0">
                <a:solidFill>
                  <a:srgbClr val="800000"/>
                </a:solidFill>
                <a:latin typeface="Symbol" charset="2"/>
              </a:rPr>
              <a:t>S</a:t>
            </a:r>
            <a:r>
              <a:rPr lang="en-US" altLang="x-none" sz="1800" b="1" dirty="0" smtClean="0">
                <a:solidFill>
                  <a:srgbClr val="800000"/>
                </a:solidFill>
              </a:rPr>
              <a:t> </a:t>
            </a:r>
            <a:r>
              <a:rPr lang="en-US" altLang="x-none" sz="1800" b="1" dirty="0" smtClean="0">
                <a:solidFill>
                  <a:srgbClr val="FF0000"/>
                </a:solidFill>
              </a:rPr>
              <a:t>count</a:t>
            </a:r>
            <a:r>
              <a:rPr lang="en-US" altLang="x-none" sz="1800" b="1" dirty="0" smtClean="0">
                <a:solidFill>
                  <a:srgbClr val="FF0000"/>
                </a:solidFill>
                <a:latin typeface="Symbol" charset="2"/>
              </a:rPr>
              <a:t> </a:t>
            </a:r>
            <a:r>
              <a:rPr lang="en-US" altLang="x-none" sz="1800" dirty="0" smtClean="0">
                <a:solidFill>
                  <a:srgbClr val="FF0000"/>
                </a:solidFill>
              </a:rPr>
              <a:t>(s)</a:t>
            </a:r>
          </a:p>
          <a:p>
            <a:pPr lvl="1"/>
            <a:r>
              <a:rPr lang="en-US" altLang="x-none" sz="1800" dirty="0" smtClean="0"/>
              <a:t>etc...</a:t>
            </a:r>
          </a:p>
          <a:p>
            <a:r>
              <a:rPr lang="en-US" altLang="x-none" sz="2000" dirty="0" smtClean="0"/>
              <a:t>Naïve Hash Group By</a:t>
            </a:r>
          </a:p>
          <a:p>
            <a:pPr lvl="1"/>
            <a:r>
              <a:rPr lang="en-US" altLang="x-none" sz="1800" dirty="0" smtClean="0"/>
              <a:t>Local aggregation: in hash table keyed by group key </a:t>
            </a:r>
            <a:r>
              <a:rPr lang="en-US" altLang="x-none" sz="1800" dirty="0" err="1" smtClean="0"/>
              <a:t>k</a:t>
            </a:r>
            <a:r>
              <a:rPr lang="en-US" altLang="x-none" sz="1800" baseline="-25000" dirty="0" err="1" smtClean="0"/>
              <a:t>i</a:t>
            </a:r>
            <a:r>
              <a:rPr lang="en-US" altLang="x-none" sz="1800" dirty="0" smtClean="0"/>
              <a:t> keep local </a:t>
            </a:r>
            <a:r>
              <a:rPr lang="en-US" altLang="x-none" sz="1800" dirty="0" err="1" smtClean="0"/>
              <a:t>agg</a:t>
            </a:r>
            <a:r>
              <a:rPr lang="en-US" altLang="x-none" sz="1800" baseline="-25000" dirty="0" err="1" smtClean="0"/>
              <a:t>i</a:t>
            </a:r>
            <a:endParaRPr lang="en-US" altLang="x-none" sz="1800" b="1" baseline="-25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2"/>
            <a:r>
              <a:rPr lang="en-US" altLang="x-none" sz="1400" dirty="0" smtClean="0"/>
              <a:t>In example, k is </a:t>
            </a:r>
            <a:r>
              <a:rPr lang="en-US" altLang="x-none" sz="1400" dirty="0" err="1" smtClean="0"/>
              <a:t>dno</a:t>
            </a:r>
            <a:r>
              <a:rPr lang="en-US" altLang="x-none" sz="1400" dirty="0" smtClean="0"/>
              <a:t>, </a:t>
            </a:r>
            <a:r>
              <a:rPr lang="en-US" altLang="x-none" sz="1400" dirty="0" err="1" smtClean="0"/>
              <a:t>agg</a:t>
            </a:r>
            <a:r>
              <a:rPr lang="en-US" altLang="x-none" sz="1400" dirty="0" smtClean="0"/>
              <a:t> is (sum(sales), count(*))</a:t>
            </a:r>
          </a:p>
          <a:p>
            <a:pPr lvl="1"/>
            <a:r>
              <a:rPr lang="en-US" altLang="x-none" sz="1800" dirty="0" smtClean="0"/>
              <a:t>Shuffle local </a:t>
            </a:r>
            <a:r>
              <a:rPr lang="en-US" altLang="x-none" sz="1800" dirty="0" err="1" smtClean="0"/>
              <a:t>aggs</a:t>
            </a:r>
            <a:r>
              <a:rPr lang="en-US" altLang="x-none" sz="1800" dirty="0" smtClean="0"/>
              <a:t> by a hash function </a:t>
            </a:r>
            <a:r>
              <a:rPr lang="en-US" altLang="x-none" sz="1800" dirty="0" err="1" smtClean="0"/>
              <a:t>h</a:t>
            </a:r>
            <a:r>
              <a:rPr lang="en-US" altLang="x-none" sz="1800" baseline="-25000" dirty="0" err="1" smtClean="0"/>
              <a:t>p</a:t>
            </a:r>
            <a:r>
              <a:rPr lang="en-US" altLang="x-none" sz="1800" dirty="0" smtClean="0"/>
              <a:t>(</a:t>
            </a:r>
            <a:r>
              <a:rPr lang="en-US" altLang="x-none" sz="1800" dirty="0" err="1" smtClean="0"/>
              <a:t>k</a:t>
            </a:r>
            <a:r>
              <a:rPr lang="en-US" altLang="x-none" sz="1800" baseline="-25000" dirty="0" err="1" smtClean="0"/>
              <a:t>i</a:t>
            </a:r>
            <a:r>
              <a:rPr lang="en-US" altLang="x-none" sz="1800" dirty="0" smtClean="0"/>
              <a:t>)</a:t>
            </a:r>
          </a:p>
          <a:p>
            <a:pPr lvl="1"/>
            <a:r>
              <a:rPr lang="en-US" altLang="x-none" sz="1800" dirty="0" smtClean="0"/>
              <a:t>Compute global </a:t>
            </a:r>
            <a:r>
              <a:rPr lang="en-US" altLang="x-none" sz="1800" dirty="0" err="1" smtClean="0"/>
              <a:t>aggs</a:t>
            </a:r>
            <a:r>
              <a:rPr lang="en-US" altLang="x-none" sz="1800" dirty="0" smtClean="0"/>
              <a:t> for each key </a:t>
            </a:r>
            <a:r>
              <a:rPr lang="en-US" altLang="x-none" sz="1800" dirty="0" err="1" smtClean="0"/>
              <a:t>k</a:t>
            </a:r>
            <a:r>
              <a:rPr lang="en-US" altLang="x-none" sz="1800" baseline="-25000" dirty="0" err="1" smtClean="0"/>
              <a:t>i</a:t>
            </a:r>
            <a:endParaRPr lang="en-US" altLang="x-none" sz="1800" dirty="0" smtClean="0"/>
          </a:p>
          <a:p>
            <a:r>
              <a:rPr lang="en-US" altLang="ja-JP" sz="2200" dirty="0" smtClean="0"/>
              <a:t>Exercise:</a:t>
            </a:r>
          </a:p>
          <a:p>
            <a:pPr lvl="1"/>
            <a:r>
              <a:rPr lang="en-US" altLang="ja-JP" sz="1800" dirty="0" smtClean="0"/>
              <a:t>Figure out </a:t>
            </a:r>
            <a:r>
              <a:rPr lang="en-US" altLang="ja-JP" sz="1800" dirty="0" err="1" smtClean="0"/>
              <a:t>GraceHash</a:t>
            </a:r>
            <a:r>
              <a:rPr lang="en-US" altLang="ja-JP" sz="1800" dirty="0" smtClean="0"/>
              <a:t>-based scheme to handle large # of groups</a:t>
            </a:r>
          </a:p>
          <a:p>
            <a:pPr lvl="1"/>
            <a:r>
              <a:rPr lang="en-US" altLang="ja-JP" sz="1800" dirty="0" smtClean="0"/>
              <a:t>Figure out Sort-based scheme</a:t>
            </a:r>
            <a:endParaRPr lang="en-US" altLang="ja-JP" sz="1800" dirty="0" smtClean="0"/>
          </a:p>
        </p:txBody>
      </p:sp>
      <p:sp>
        <p:nvSpPr>
          <p:cNvPr id="47142" name="TextBox 121"/>
          <p:cNvSpPr txBox="1">
            <a:spLocks noChangeArrowheads="1"/>
          </p:cNvSpPr>
          <p:nvPr/>
        </p:nvSpPr>
        <p:spPr bwMode="auto">
          <a:xfrm>
            <a:off x="5610873" y="1440252"/>
            <a:ext cx="308449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     SELECT </a:t>
            </a:r>
            <a:r>
              <a:rPr lang="en-US" altLang="x-none" sz="1400" dirty="0" err="1">
                <a:latin typeface="Courier New" charset="0"/>
                <a:ea typeface="Courier New" charset="0"/>
                <a:cs typeface="Courier New" charset="0"/>
              </a:rPr>
              <a:t>dno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AVG(sales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x-none" sz="1400" dirty="0" err="1">
                <a:latin typeface="Courier New" charset="0"/>
                <a:ea typeface="Courier New" charset="0"/>
                <a:cs typeface="Courier New" charset="0"/>
              </a:rPr>
              <a:t>all_sales</a:t>
            </a:r>
            <a:endParaRPr lang="en-US" altLang="x-none" sz="1400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dirty="0" smtClean="0">
                <a:latin typeface="Courier New" charset="0"/>
                <a:ea typeface="Courier New" charset="0"/>
                <a:cs typeface="Courier New" charset="0"/>
              </a:rPr>
              <a:t>   GROUP </a:t>
            </a:r>
            <a:r>
              <a:rPr lang="en-US" altLang="x-none" sz="14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altLang="x-none" sz="1400" dirty="0" err="1">
                <a:latin typeface="Courier New" charset="0"/>
                <a:ea typeface="Courier New" charset="0"/>
                <a:cs typeface="Courier New" charset="0"/>
              </a:rPr>
              <a:t>dno</a:t>
            </a:r>
            <a:endParaRPr lang="en-US" altLang="x-none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62599" y="2729127"/>
            <a:ext cx="989650" cy="2122955"/>
            <a:chOff x="4474280" y="2384409"/>
            <a:chExt cx="1387323" cy="2976026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796973" y="2879451"/>
              <a:ext cx="500734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802112" y="3924471"/>
              <a:ext cx="60684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807251" y="4954411"/>
              <a:ext cx="60170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3" name="AutoShape 2"/>
            <p:cNvSpPr>
              <a:spLocks noChangeArrowheads="1"/>
            </p:cNvSpPr>
            <p:nvPr/>
          </p:nvSpPr>
          <p:spPr bwMode="auto">
            <a:xfrm>
              <a:off x="4474280" y="2384409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4" name="AutoShape 2"/>
            <p:cNvSpPr>
              <a:spLocks noChangeArrowheads="1"/>
            </p:cNvSpPr>
            <p:nvPr/>
          </p:nvSpPr>
          <p:spPr bwMode="auto">
            <a:xfrm>
              <a:off x="4479419" y="3429431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>
              <a:off x="4484559" y="4459370"/>
              <a:ext cx="454865" cy="901065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222017" y="2547714"/>
              <a:ext cx="639586" cy="2738432"/>
              <a:chOff x="6592060" y="4046968"/>
              <a:chExt cx="639586" cy="2738432"/>
            </a:xfrm>
          </p:grpSpPr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6592060" y="4046968"/>
                <a:ext cx="629310" cy="663471"/>
                <a:chOff x="2541719" y="2927652"/>
                <a:chExt cx="1677987" cy="1644650"/>
              </a:xfrm>
            </p:grpSpPr>
            <p:sp>
              <p:nvSpPr>
                <p:cNvPr id="71" name="Rectangle 7"/>
                <p:cNvSpPr>
                  <a:spLocks noChangeArrowheads="1"/>
                </p:cNvSpPr>
                <p:nvPr/>
              </p:nvSpPr>
              <p:spPr bwMode="auto">
                <a:xfrm>
                  <a:off x="2541719" y="2927652"/>
                  <a:ext cx="1677987" cy="1644650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72" name="Rectangle 12"/>
                <p:cNvSpPr>
                  <a:spLocks noChangeArrowheads="1"/>
                </p:cNvSpPr>
                <p:nvPr/>
              </p:nvSpPr>
              <p:spPr bwMode="auto">
                <a:xfrm>
                  <a:off x="2716137" y="3109423"/>
                  <a:ext cx="1350964" cy="12811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62" name="Group 27"/>
              <p:cNvGrpSpPr>
                <a:grpSpLocks/>
              </p:cNvGrpSpPr>
              <p:nvPr/>
            </p:nvGrpSpPr>
            <p:grpSpPr bwMode="auto">
              <a:xfrm>
                <a:off x="6597196" y="5091990"/>
                <a:ext cx="629310" cy="663471"/>
                <a:chOff x="2541715" y="2927652"/>
                <a:chExt cx="1677988" cy="1644650"/>
              </a:xfrm>
            </p:grpSpPr>
            <p:sp>
              <p:nvSpPr>
                <p:cNvPr id="69" name="Rectangle 7"/>
                <p:cNvSpPr>
                  <a:spLocks noChangeArrowheads="1"/>
                </p:cNvSpPr>
                <p:nvPr/>
              </p:nvSpPr>
              <p:spPr bwMode="auto">
                <a:xfrm>
                  <a:off x="2541715" y="2927652"/>
                  <a:ext cx="1677988" cy="1644650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70" name="Rectangle 12"/>
                <p:cNvSpPr>
                  <a:spLocks noChangeArrowheads="1"/>
                </p:cNvSpPr>
                <p:nvPr/>
              </p:nvSpPr>
              <p:spPr bwMode="auto">
                <a:xfrm>
                  <a:off x="2716137" y="3109423"/>
                  <a:ext cx="1350964" cy="12811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65" name="Group 27"/>
              <p:cNvGrpSpPr>
                <a:grpSpLocks/>
              </p:cNvGrpSpPr>
              <p:nvPr/>
            </p:nvGrpSpPr>
            <p:grpSpPr bwMode="auto">
              <a:xfrm>
                <a:off x="6602336" y="6121929"/>
                <a:ext cx="629310" cy="663471"/>
                <a:chOff x="2541715" y="2927652"/>
                <a:chExt cx="1677988" cy="1644650"/>
              </a:xfrm>
            </p:grpSpPr>
            <p:sp>
              <p:nvSpPr>
                <p:cNvPr id="67" name="Rectangle 7"/>
                <p:cNvSpPr>
                  <a:spLocks noChangeArrowheads="1"/>
                </p:cNvSpPr>
                <p:nvPr/>
              </p:nvSpPr>
              <p:spPr bwMode="auto">
                <a:xfrm>
                  <a:off x="2541715" y="2927652"/>
                  <a:ext cx="1677988" cy="1644650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2716137" y="3109423"/>
                  <a:ext cx="1350964" cy="12811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</p:grpSp>
      </p:grp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7548052" y="2844060"/>
            <a:ext cx="448920" cy="473289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7598380" y="3641838"/>
            <a:ext cx="361430" cy="36867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602046" y="4376547"/>
            <a:ext cx="361430" cy="36867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7591797" y="2895051"/>
            <a:ext cx="361430" cy="36867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7993306" y="3088711"/>
            <a:ext cx="35720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7996972" y="3834179"/>
            <a:ext cx="432891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>
            <a:off x="8000638" y="4568889"/>
            <a:ext cx="429224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16481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true: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For a single group (i.e. no GROUP BY), there is no use for hierarchical aggregation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For GROUP BY, all local aggregates for a given group need to be shuffled to the same machine</a:t>
            </a:r>
          </a:p>
          <a:p>
            <a:pPr marL="971550" lvl="1" indent="-514350">
              <a:buFont typeface="+mj-lt"/>
              <a:buAutoNum type="alphaUcPeriod"/>
            </a:pPr>
            <a:endParaRPr lang="en-US" sz="2000" dirty="0" smtClean="0"/>
          </a:p>
          <a:p>
            <a:pPr marL="571500" indent="-514350"/>
            <a:r>
              <a:rPr lang="en-US" sz="2400" dirty="0" smtClean="0"/>
              <a:t>To do GROUP BY in a single pass on N rows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You need enough memory (across all machines) to hold all N rows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You need enough memory to hold 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agg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for all distinct group values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You need O(</a:t>
            </a:r>
            <a:r>
              <a:rPr lang="en-US" sz="2000" dirty="0" err="1" smtClean="0"/>
              <a:t>sqrt</a:t>
            </a:r>
            <a:r>
              <a:rPr lang="en-US" sz="2000" dirty="0" smtClean="0"/>
              <a:t>(N)) memory across all machines</a:t>
            </a:r>
          </a:p>
        </p:txBody>
      </p:sp>
    </p:spTree>
    <p:extLst>
      <p:ext uri="{BB962C8B-B14F-4D97-AF65-F5344CB8AC3E}">
        <p14:creationId xmlns:p14="http://schemas.microsoft.com/office/powerpoint/2010/main" val="4457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OPTIONS FOR JOIN: BIGGER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Joins: Bigger picture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alternatives:</a:t>
            </a:r>
          </a:p>
          <a:p>
            <a:pPr lvl="1"/>
            <a:r>
              <a:rPr lang="en-US" altLang="x-none" dirty="0"/>
              <a:t>symmetric </a:t>
            </a:r>
            <a:r>
              <a:rPr lang="en-US" altLang="x-none" dirty="0" smtClean="0"/>
              <a:t>shuffle</a:t>
            </a:r>
            <a:endParaRPr lang="en-US" altLang="x-none" dirty="0"/>
          </a:p>
          <a:p>
            <a:pPr lvl="2"/>
            <a:r>
              <a:rPr lang="en-US" altLang="x-none" dirty="0"/>
              <a:t>what we did so far</a:t>
            </a:r>
          </a:p>
          <a:p>
            <a:pPr lvl="1"/>
            <a:r>
              <a:rPr lang="en-US" altLang="x-none" dirty="0"/>
              <a:t>asymmetric </a:t>
            </a:r>
            <a:r>
              <a:rPr lang="en-US" altLang="x-none" dirty="0" smtClean="0"/>
              <a:t>shuffle</a:t>
            </a:r>
            <a:endParaRPr lang="en-US" altLang="x-none" dirty="0"/>
          </a:p>
          <a:p>
            <a:pPr lvl="1"/>
            <a:r>
              <a:rPr lang="en-US" altLang="x-none" dirty="0" smtClean="0"/>
              <a:t>broadcast join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J</a:t>
            </a:r>
            <a:r>
              <a:rPr lang="en-US" altLang="x-none" dirty="0" smtClean="0">
                <a:solidFill>
                  <a:schemeClr val="tx1"/>
                </a:solidFill>
              </a:rPr>
              <a:t>oin</a:t>
            </a:r>
            <a:r>
              <a:rPr lang="en-US" altLang="x-none" dirty="0">
                <a:solidFill>
                  <a:schemeClr val="tx1"/>
                </a:solidFill>
              </a:rPr>
              <a:t>:</a:t>
            </a:r>
            <a:r>
              <a:rPr lang="en-US" altLang="x-none" dirty="0"/>
              <a:t> asymmetric </a:t>
            </a:r>
            <a:r>
              <a:rPr lang="en-US" altLang="x-none" dirty="0" smtClean="0"/>
              <a:t>shuffle</a:t>
            </a:r>
            <a:endParaRPr lang="en-US" altLang="x-none" dirty="0"/>
          </a:p>
        </p:txBody>
      </p:sp>
      <p:sp>
        <p:nvSpPr>
          <p:cNvPr id="30" name="Shape 1904"/>
          <p:cNvSpPr/>
          <p:nvPr/>
        </p:nvSpPr>
        <p:spPr>
          <a:xfrm>
            <a:off x="4065285" y="2572424"/>
            <a:ext cx="609371" cy="49641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Shape 1904"/>
          <p:cNvSpPr/>
          <p:nvPr/>
        </p:nvSpPr>
        <p:spPr>
          <a:xfrm>
            <a:off x="4304715" y="4377450"/>
            <a:ext cx="1014454" cy="846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hape 1904"/>
          <p:cNvSpPr/>
          <p:nvPr/>
        </p:nvSpPr>
        <p:spPr>
          <a:xfrm>
            <a:off x="4293473" y="5675592"/>
            <a:ext cx="1014454" cy="846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hape 1904"/>
          <p:cNvSpPr/>
          <p:nvPr/>
        </p:nvSpPr>
        <p:spPr>
          <a:xfrm>
            <a:off x="4039212" y="5175113"/>
            <a:ext cx="609371" cy="49641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hape 1904"/>
          <p:cNvSpPr/>
          <p:nvPr/>
        </p:nvSpPr>
        <p:spPr>
          <a:xfrm>
            <a:off x="4319546" y="3072903"/>
            <a:ext cx="1014454" cy="846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6858000" y="1906356"/>
            <a:ext cx="1990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If R already </a:t>
            </a:r>
            <a:b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suitably </a:t>
            </a:r>
            <a:b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partitioned,</a:t>
            </a:r>
          </a:p>
          <a:p>
            <a:r>
              <a:rPr lang="en-US" sz="2000" dirty="0">
                <a:solidFill>
                  <a:schemeClr val="tx2"/>
                </a:solidFill>
                <a:ea typeface="Helvetica Neue" charset="0"/>
                <a:cs typeface="Helvetica Neue" charset="0"/>
              </a:rPr>
              <a:t>j</a:t>
            </a:r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ust partition S, then run local join at every node and union results.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2328101" y="2582719"/>
            <a:ext cx="981314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328101" y="3932598"/>
            <a:ext cx="102440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2328101" y="5240013"/>
            <a:ext cx="1009588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45" name="AutoShape 2"/>
          <p:cNvSpPr>
            <a:spLocks noChangeArrowheads="1"/>
          </p:cNvSpPr>
          <p:nvPr/>
        </p:nvSpPr>
        <p:spPr bwMode="auto">
          <a:xfrm>
            <a:off x="2125096" y="2271291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3773664" y="2250117"/>
            <a:ext cx="286154" cy="566857"/>
          </a:xfrm>
          <a:prstGeom prst="can">
            <a:avLst>
              <a:gd name="adj" fmla="val 46041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813367" y="241973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812617" y="2534552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811868" y="2660655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621598" y="2459214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3620100" y="2572827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3621223" y="2694900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3620849" y="2572424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4" name="AutoShape 2"/>
          <p:cNvSpPr>
            <a:spLocks noChangeArrowheads="1"/>
          </p:cNvSpPr>
          <p:nvPr/>
        </p:nvSpPr>
        <p:spPr bwMode="auto">
          <a:xfrm>
            <a:off x="2125096" y="3621170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 Neue"/>
              </a:rPr>
              <a:t>R</a:t>
            </a:r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3773664" y="3599996"/>
            <a:ext cx="286154" cy="566857"/>
          </a:xfrm>
          <a:prstGeom prst="can">
            <a:avLst>
              <a:gd name="adj" fmla="val 46041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3813367" y="3769609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3812617" y="3884431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1868" y="4010534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3621597" y="3809093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3620099" y="3922706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3621223" y="4044780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 flipV="1">
            <a:off x="3620848" y="3922303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3" name="AutoShape 2"/>
          <p:cNvSpPr>
            <a:spLocks noChangeArrowheads="1"/>
          </p:cNvSpPr>
          <p:nvPr/>
        </p:nvSpPr>
        <p:spPr bwMode="auto">
          <a:xfrm>
            <a:off x="2125096" y="4928585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773664" y="4907411"/>
            <a:ext cx="286154" cy="566857"/>
          </a:xfrm>
          <a:prstGeom prst="can">
            <a:avLst>
              <a:gd name="adj" fmla="val 46041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3813367" y="5077025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3812617" y="5191846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3811868" y="5317949"/>
            <a:ext cx="198136" cy="72116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3621598" y="5116508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3620100" y="5230121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3621223" y="5352194"/>
            <a:ext cx="189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 flipV="1">
            <a:off x="3620849" y="5229718"/>
            <a:ext cx="166300" cy="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>
              <a:latin typeface="Helvetica Neue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231948" y="2380131"/>
            <a:ext cx="436245" cy="363887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 dirty="0">
              <a:latin typeface="Helvetica Neue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3236572" y="3754410"/>
            <a:ext cx="436245" cy="363887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 dirty="0">
              <a:latin typeface="Helvetica Neue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3238325" y="5052848"/>
            <a:ext cx="436245" cy="363887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 dirty="0">
              <a:latin typeface="Helvetica Neue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399361" y="2752386"/>
            <a:ext cx="1917592" cy="3196510"/>
            <a:chOff x="3374578" y="3328665"/>
            <a:chExt cx="1917592" cy="3196510"/>
          </a:xfrm>
        </p:grpSpPr>
        <p:grpSp>
          <p:nvGrpSpPr>
            <p:cNvPr id="76" name="Group 75"/>
            <p:cNvGrpSpPr/>
            <p:nvPr/>
          </p:nvGrpSpPr>
          <p:grpSpPr>
            <a:xfrm>
              <a:off x="3374578" y="3328665"/>
              <a:ext cx="1917592" cy="3196510"/>
              <a:chOff x="3382573" y="3488520"/>
              <a:chExt cx="1917592" cy="3196510"/>
            </a:xfrm>
          </p:grpSpPr>
          <p:sp>
            <p:nvSpPr>
              <p:cNvPr id="80" name="Line 13"/>
              <p:cNvSpPr>
                <a:spLocks noChangeShapeType="1"/>
              </p:cNvSpPr>
              <p:nvPr/>
            </p:nvSpPr>
            <p:spPr bwMode="auto">
              <a:xfrm>
                <a:off x="3587266" y="3817507"/>
                <a:ext cx="97065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81" name="Line 13"/>
              <p:cNvSpPr>
                <a:spLocks noChangeShapeType="1"/>
              </p:cNvSpPr>
              <p:nvPr/>
            </p:nvSpPr>
            <p:spPr bwMode="auto">
              <a:xfrm>
                <a:off x="3587265" y="5128933"/>
                <a:ext cx="1013270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>
                <a:off x="3587265" y="6470685"/>
                <a:ext cx="998617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648320" y="3788454"/>
                <a:ext cx="907933" cy="2654079"/>
                <a:chOff x="1923361" y="3232013"/>
                <a:chExt cx="992423" cy="2901061"/>
              </a:xfrm>
            </p:grpSpPr>
            <p:sp>
              <p:nvSpPr>
                <p:cNvPr id="111" name="Line 13"/>
                <p:cNvSpPr>
                  <a:spLocks noChangeShapeType="1"/>
                </p:cNvSpPr>
                <p:nvPr/>
              </p:nvSpPr>
              <p:spPr bwMode="auto">
                <a:xfrm>
                  <a:off x="1942269" y="3233228"/>
                  <a:ext cx="956973" cy="289652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11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23361" y="3232014"/>
                  <a:ext cx="992423" cy="146770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11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33977" y="4688095"/>
                  <a:ext cx="965265" cy="142969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115" name="Line 13"/>
                <p:cNvSpPr>
                  <a:spLocks noChangeShapeType="1"/>
                </p:cNvSpPr>
                <p:nvPr/>
              </p:nvSpPr>
              <p:spPr bwMode="auto">
                <a:xfrm>
                  <a:off x="1936269" y="4710528"/>
                  <a:ext cx="957121" cy="141922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  <p:sp>
              <p:nvSpPr>
                <p:cNvPr id="11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23361" y="3232013"/>
                  <a:ext cx="975881" cy="2901061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800" dirty="0">
                    <a:latin typeface="Helvetica Neue"/>
                  </a:endParaRPr>
                </a:p>
              </p:txBody>
            </p:sp>
          </p:grpSp>
          <p:sp>
            <p:nvSpPr>
              <p:cNvPr id="84" name="AutoShape 2"/>
              <p:cNvSpPr>
                <a:spLocks noChangeArrowheads="1"/>
              </p:cNvSpPr>
              <p:nvPr/>
            </p:nvSpPr>
            <p:spPr bwMode="auto">
              <a:xfrm>
                <a:off x="3386467" y="3509463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5" name="AutoShape 5"/>
              <p:cNvSpPr>
                <a:spLocks noChangeArrowheads="1"/>
              </p:cNvSpPr>
              <p:nvPr/>
            </p:nvSpPr>
            <p:spPr bwMode="auto">
              <a:xfrm>
                <a:off x="5017120" y="3488520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3365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86" name="Rectangle 18"/>
              <p:cNvSpPr>
                <a:spLocks noChangeArrowheads="1"/>
              </p:cNvSpPr>
              <p:nvPr/>
            </p:nvSpPr>
            <p:spPr bwMode="auto">
              <a:xfrm>
                <a:off x="5056391" y="3656291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87" name="Rectangle 19"/>
              <p:cNvSpPr>
                <a:spLocks noChangeArrowheads="1"/>
              </p:cNvSpPr>
              <p:nvPr/>
            </p:nvSpPr>
            <p:spPr bwMode="auto">
              <a:xfrm>
                <a:off x="5055650" y="3769864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88" name="Rectangle 20"/>
              <p:cNvSpPr>
                <a:spLocks noChangeArrowheads="1"/>
              </p:cNvSpPr>
              <p:nvPr/>
            </p:nvSpPr>
            <p:spPr bwMode="auto">
              <a:xfrm>
                <a:off x="5054909" y="3894597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89" name="Line 21"/>
              <p:cNvSpPr>
                <a:spLocks noChangeShapeType="1"/>
              </p:cNvSpPr>
              <p:nvPr/>
            </p:nvSpPr>
            <p:spPr bwMode="auto">
              <a:xfrm>
                <a:off x="4866707" y="369534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0" name="Line 22"/>
              <p:cNvSpPr>
                <a:spLocks noChangeShapeType="1"/>
              </p:cNvSpPr>
              <p:nvPr/>
            </p:nvSpPr>
            <p:spPr bwMode="auto">
              <a:xfrm>
                <a:off x="4865225" y="3807723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1" name="Line 23"/>
              <p:cNvSpPr>
                <a:spLocks noChangeShapeType="1"/>
              </p:cNvSpPr>
              <p:nvPr/>
            </p:nvSpPr>
            <p:spPr bwMode="auto">
              <a:xfrm>
                <a:off x="4866335" y="3928470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2" name="Line 13"/>
              <p:cNvSpPr>
                <a:spLocks noChangeShapeType="1"/>
              </p:cNvSpPr>
              <p:nvPr/>
            </p:nvSpPr>
            <p:spPr bwMode="auto">
              <a:xfrm flipV="1">
                <a:off x="4865966" y="3807324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3" name="AutoShape 2"/>
              <p:cNvSpPr>
                <a:spLocks noChangeArrowheads="1"/>
              </p:cNvSpPr>
              <p:nvPr/>
            </p:nvSpPr>
            <p:spPr bwMode="auto">
              <a:xfrm>
                <a:off x="3386467" y="4820888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4" name="AutoShape 5"/>
              <p:cNvSpPr>
                <a:spLocks noChangeArrowheads="1"/>
              </p:cNvSpPr>
              <p:nvPr/>
            </p:nvSpPr>
            <p:spPr bwMode="auto">
              <a:xfrm>
                <a:off x="5017120" y="4799945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09B05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5" name="Rectangle 18"/>
              <p:cNvSpPr>
                <a:spLocks noChangeArrowheads="1"/>
              </p:cNvSpPr>
              <p:nvPr/>
            </p:nvSpPr>
            <p:spPr bwMode="auto">
              <a:xfrm>
                <a:off x="5056391" y="4967715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6" name="Rectangle 19"/>
              <p:cNvSpPr>
                <a:spLocks noChangeArrowheads="1"/>
              </p:cNvSpPr>
              <p:nvPr/>
            </p:nvSpPr>
            <p:spPr bwMode="auto">
              <a:xfrm>
                <a:off x="5055650" y="5081290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7" name="Rectangle 20"/>
              <p:cNvSpPr>
                <a:spLocks noChangeArrowheads="1"/>
              </p:cNvSpPr>
              <p:nvPr/>
            </p:nvSpPr>
            <p:spPr bwMode="auto">
              <a:xfrm>
                <a:off x="5054909" y="5206022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8" name="Line 21"/>
              <p:cNvSpPr>
                <a:spLocks noChangeShapeType="1"/>
              </p:cNvSpPr>
              <p:nvPr/>
            </p:nvSpPr>
            <p:spPr bwMode="auto">
              <a:xfrm>
                <a:off x="4866707" y="5006770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99" name="Line 22"/>
              <p:cNvSpPr>
                <a:spLocks noChangeShapeType="1"/>
              </p:cNvSpPr>
              <p:nvPr/>
            </p:nvSpPr>
            <p:spPr bwMode="auto">
              <a:xfrm>
                <a:off x="4865225" y="5119148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0" name="Line 23"/>
              <p:cNvSpPr>
                <a:spLocks noChangeShapeType="1"/>
              </p:cNvSpPr>
              <p:nvPr/>
            </p:nvSpPr>
            <p:spPr bwMode="auto">
              <a:xfrm>
                <a:off x="4866336" y="523989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1" name="Line 13"/>
              <p:cNvSpPr>
                <a:spLocks noChangeShapeType="1"/>
              </p:cNvSpPr>
              <p:nvPr/>
            </p:nvSpPr>
            <p:spPr bwMode="auto">
              <a:xfrm flipV="1">
                <a:off x="4865966" y="5118750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2" name="AutoShape 2"/>
              <p:cNvSpPr>
                <a:spLocks noChangeArrowheads="1"/>
              </p:cNvSpPr>
              <p:nvPr/>
            </p:nvSpPr>
            <p:spPr bwMode="auto">
              <a:xfrm>
                <a:off x="3382573" y="6124333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Neue"/>
                  </a:rPr>
                  <a:t>S</a:t>
                </a:r>
                <a:endParaRPr lang="en-US" sz="16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3" name="AutoShape 5"/>
              <p:cNvSpPr>
                <a:spLocks noChangeArrowheads="1"/>
              </p:cNvSpPr>
              <p:nvPr/>
            </p:nvSpPr>
            <p:spPr bwMode="auto">
              <a:xfrm>
                <a:off x="5013227" y="6103391"/>
                <a:ext cx="283045" cy="560697"/>
              </a:xfrm>
              <a:prstGeom prst="can">
                <a:avLst>
                  <a:gd name="adj" fmla="val 46041"/>
                </a:avLst>
              </a:prstGeom>
              <a:solidFill>
                <a:srgbClr val="FD823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4" name="Rectangle 18"/>
              <p:cNvSpPr>
                <a:spLocks noChangeArrowheads="1"/>
              </p:cNvSpPr>
              <p:nvPr/>
            </p:nvSpPr>
            <p:spPr bwMode="auto">
              <a:xfrm>
                <a:off x="5052499" y="6271161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5051758" y="6384734"/>
                <a:ext cx="195982" cy="7133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6" name="Rectangle 20"/>
              <p:cNvSpPr>
                <a:spLocks noChangeArrowheads="1"/>
              </p:cNvSpPr>
              <p:nvPr/>
            </p:nvSpPr>
            <p:spPr bwMode="auto">
              <a:xfrm>
                <a:off x="5051017" y="6509467"/>
                <a:ext cx="195982" cy="7133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7" name="Line 21"/>
              <p:cNvSpPr>
                <a:spLocks noChangeShapeType="1"/>
              </p:cNvSpPr>
              <p:nvPr/>
            </p:nvSpPr>
            <p:spPr bwMode="auto">
              <a:xfrm>
                <a:off x="4862814" y="6310215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861332" y="6422593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862443" y="6543341"/>
                <a:ext cx="187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10" name="Line 13"/>
              <p:cNvSpPr>
                <a:spLocks noChangeShapeType="1"/>
              </p:cNvSpPr>
              <p:nvPr/>
            </p:nvSpPr>
            <p:spPr bwMode="auto">
              <a:xfrm flipV="1">
                <a:off x="4862073" y="6422194"/>
                <a:ext cx="164492" cy="7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</p:grp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415518" y="3435724"/>
              <a:ext cx="436245" cy="363887"/>
            </a:xfrm>
            <a:prstGeom prst="rect">
              <a:avLst/>
            </a:prstGeom>
            <a:solidFill>
              <a:srgbClr val="3365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4420335" y="4785718"/>
              <a:ext cx="436245" cy="363887"/>
            </a:xfrm>
            <a:prstGeom prst="rect">
              <a:avLst/>
            </a:prstGeom>
            <a:solidFill>
              <a:srgbClr val="09B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4412284" y="6097198"/>
              <a:ext cx="436245" cy="363887"/>
            </a:xfrm>
            <a:prstGeom prst="rect">
              <a:avLst/>
            </a:prstGeom>
            <a:solidFill>
              <a:srgbClr val="FD823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 dirty="0">
                <a:latin typeface="Helvetica Neue"/>
              </a:endParaRPr>
            </a:p>
          </p:txBody>
        </p:sp>
      </p:grpSp>
      <p:sp>
        <p:nvSpPr>
          <p:cNvPr id="117" name="Shape 1881"/>
          <p:cNvSpPr/>
          <p:nvPr/>
        </p:nvSpPr>
        <p:spPr>
          <a:xfrm>
            <a:off x="4654916" y="2836773"/>
            <a:ext cx="439385" cy="430655"/>
          </a:xfrm>
          <a:prstGeom prst="rect">
            <a:avLst/>
          </a:prstGeom>
          <a:solidFill>
            <a:srgbClr val="3365FF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18" name="TextBox 117"/>
          <p:cNvSpPr txBox="1"/>
          <p:nvPr/>
        </p:nvSpPr>
        <p:spPr>
          <a:xfrm>
            <a:off x="5334000" y="2859767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5FF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3365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9" name="Shape 1904"/>
          <p:cNvSpPr/>
          <p:nvPr/>
        </p:nvSpPr>
        <p:spPr>
          <a:xfrm>
            <a:off x="4050454" y="3876971"/>
            <a:ext cx="609371" cy="49641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hape 1881"/>
          <p:cNvSpPr/>
          <p:nvPr/>
        </p:nvSpPr>
        <p:spPr>
          <a:xfrm>
            <a:off x="4648583" y="4128963"/>
            <a:ext cx="439385" cy="430655"/>
          </a:xfrm>
          <a:prstGeom prst="rect">
            <a:avLst/>
          </a:prstGeom>
          <a:solidFill>
            <a:srgbClr val="09B05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21" name="TextBox 120"/>
          <p:cNvSpPr txBox="1"/>
          <p:nvPr/>
        </p:nvSpPr>
        <p:spPr>
          <a:xfrm>
            <a:off x="5327667" y="4151957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B050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09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2" name="Shape 1881"/>
          <p:cNvSpPr/>
          <p:nvPr/>
        </p:nvSpPr>
        <p:spPr>
          <a:xfrm>
            <a:off x="4627973" y="5495442"/>
            <a:ext cx="439385" cy="430655"/>
          </a:xfrm>
          <a:prstGeom prst="rect">
            <a:avLst/>
          </a:prstGeom>
          <a:solidFill>
            <a:srgbClr val="FD8232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23" name="TextBox 122"/>
          <p:cNvSpPr txBox="1"/>
          <p:nvPr/>
        </p:nvSpPr>
        <p:spPr>
          <a:xfrm>
            <a:off x="5307057" y="5518436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D8232"/>
                </a:solidFill>
                <a:latin typeface="Helvetica Neue" charset="0"/>
                <a:ea typeface="Helvetica Neue" charset="0"/>
                <a:cs typeface="Helvetica Neue" charset="0"/>
              </a:rPr>
              <a:t>R ⨝ S</a:t>
            </a:r>
            <a:endParaRPr lang="en-US" sz="2400" dirty="0">
              <a:solidFill>
                <a:srgbClr val="FD82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Lots of Data:</a:t>
            </a:r>
            <a:endParaRPr lang="en-US" altLang="x-none" dirty="0"/>
          </a:p>
          <a:p>
            <a:pPr lvl="1"/>
            <a:r>
              <a:rPr lang="en-US" altLang="x-none" dirty="0" smtClean="0"/>
              <a:t>Batch </a:t>
            </a:r>
            <a:r>
              <a:rPr lang="en-US" altLang="x-none" dirty="0"/>
              <a:t>operations</a:t>
            </a:r>
          </a:p>
          <a:p>
            <a:pPr lvl="1"/>
            <a:r>
              <a:rPr lang="en-US" altLang="x-none" dirty="0"/>
              <a:t>Pre-existing divide-and-conquer algorithms</a:t>
            </a:r>
          </a:p>
          <a:p>
            <a:pPr lvl="1"/>
            <a:r>
              <a:rPr lang="en-US" altLang="x-none" dirty="0"/>
              <a:t>Natural </a:t>
            </a:r>
            <a:r>
              <a:rPr lang="en-US" altLang="x-none" dirty="0" smtClean="0"/>
              <a:t>pipelining</a:t>
            </a:r>
          </a:p>
          <a:p>
            <a:r>
              <a:rPr lang="en-US" altLang="x-none" dirty="0" smtClean="0"/>
              <a:t>Declarative languages</a:t>
            </a:r>
          </a:p>
          <a:p>
            <a:pPr lvl="1"/>
            <a:r>
              <a:rPr lang="en-US" altLang="x-none" dirty="0" smtClean="0"/>
              <a:t>Can adapt the parallelism strategy to the task and the hardware</a:t>
            </a:r>
          </a:p>
          <a:p>
            <a:pPr lvl="1"/>
            <a:r>
              <a:rPr lang="en-US" altLang="x-none" dirty="0" smtClean="0"/>
              <a:t>All without changing the program!</a:t>
            </a:r>
          </a:p>
          <a:p>
            <a:pPr lvl="2"/>
            <a:r>
              <a:rPr lang="en-US" altLang="x-none" dirty="0" err="1" smtClean="0"/>
              <a:t>Codd’s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Physical Data Independence</a:t>
            </a:r>
            <a:endParaRPr lang="en-US" altLang="x-none" i="1" dirty="0" smtClean="0"/>
          </a:p>
          <a:p>
            <a:endParaRPr lang="en-US" altLang="x-none" dirty="0"/>
          </a:p>
          <a:p>
            <a:pPr lvl="1">
              <a:buFontTx/>
              <a:buNone/>
            </a:pPr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for us to say!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</a:t>
            </a:r>
            <a:r>
              <a:rPr lang="en-US" altLang="en-US" dirty="0"/>
              <a:t>B</a:t>
            </a:r>
            <a:r>
              <a:rPr lang="en-US" altLang="x-none" dirty="0" smtClean="0"/>
              <a:t>roadcast</a:t>
            </a:r>
            <a:r>
              <a:rPr lang="en-US" altLang="en-US" dirty="0"/>
              <a:t>”</a:t>
            </a:r>
            <a:r>
              <a:rPr lang="en-US" altLang="x-none" dirty="0"/>
              <a:t> </a:t>
            </a:r>
            <a:r>
              <a:rPr lang="en-US" altLang="x-none" dirty="0" smtClean="0"/>
              <a:t>Join</a:t>
            </a:r>
            <a:endParaRPr lang="en-US" altLang="x-none" dirty="0"/>
          </a:p>
        </p:txBody>
      </p: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4962525" y="5257800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000" dirty="0"/>
              <a:t>input </a:t>
            </a:r>
            <a:r>
              <a:rPr lang="en-US" altLang="x-none" sz="2000" dirty="0" smtClean="0"/>
              <a:t>S</a:t>
            </a:r>
            <a:endParaRPr lang="en-US" altLang="x-none" sz="2000" dirty="0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371600" y="3124200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000" dirty="0"/>
              <a:t>input </a:t>
            </a:r>
            <a:r>
              <a:rPr lang="en-US" altLang="x-none" sz="2000" dirty="0" smtClean="0"/>
              <a:t>R</a:t>
            </a:r>
            <a:endParaRPr lang="en-US" altLang="x-none" sz="2000" dirty="0"/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2667000" y="2514600"/>
            <a:ext cx="533400" cy="685800"/>
          </a:xfrm>
          <a:prstGeom prst="can">
            <a:avLst>
              <a:gd name="adj" fmla="val 3214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2667000" y="3505200"/>
            <a:ext cx="533400" cy="685800"/>
          </a:xfrm>
          <a:prstGeom prst="can">
            <a:avLst>
              <a:gd name="adj" fmla="val 32143"/>
            </a:avLst>
          </a:prstGeom>
          <a:solidFill>
            <a:srgbClr val="8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0" name="AutoShape 8"/>
          <p:cNvSpPr>
            <a:spLocks noChangeArrowheads="1"/>
          </p:cNvSpPr>
          <p:nvPr/>
        </p:nvSpPr>
        <p:spPr bwMode="auto">
          <a:xfrm>
            <a:off x="3657600" y="4495800"/>
            <a:ext cx="533400" cy="685800"/>
          </a:xfrm>
          <a:prstGeom prst="can">
            <a:avLst>
              <a:gd name="adj" fmla="val 32143"/>
            </a:avLst>
          </a:prstGeom>
          <a:solidFill>
            <a:srgbClr val="3365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5334000" y="4495800"/>
            <a:ext cx="533400" cy="685800"/>
          </a:xfrm>
          <a:prstGeom prst="can">
            <a:avLst>
              <a:gd name="adj" fmla="val 32143"/>
            </a:avLst>
          </a:prstGeom>
          <a:solidFill>
            <a:srgbClr val="FD823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2" name="AutoShape 10"/>
          <p:cNvSpPr>
            <a:spLocks noChangeArrowheads="1"/>
          </p:cNvSpPr>
          <p:nvPr/>
        </p:nvSpPr>
        <p:spPr bwMode="auto">
          <a:xfrm>
            <a:off x="4495800" y="4495800"/>
            <a:ext cx="533400" cy="685800"/>
          </a:xfrm>
          <a:prstGeom prst="can">
            <a:avLst>
              <a:gd name="adj" fmla="val 32143"/>
            </a:avLst>
          </a:prstGeom>
          <a:solidFill>
            <a:srgbClr val="09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3" name="Rectangle 11"/>
          <p:cNvSpPr>
            <a:spLocks noChangeArrowheads="1"/>
          </p:cNvSpPr>
          <p:nvPr/>
        </p:nvSpPr>
        <p:spPr bwMode="auto">
          <a:xfrm>
            <a:off x="3657600" y="3581400"/>
            <a:ext cx="533400" cy="457200"/>
          </a:xfrm>
          <a:prstGeom prst="rect">
            <a:avLst/>
          </a:prstGeom>
          <a:solidFill>
            <a:srgbClr val="3365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4" name="Rectangle 12"/>
          <p:cNvSpPr>
            <a:spLocks noChangeArrowheads="1"/>
          </p:cNvSpPr>
          <p:nvPr/>
        </p:nvSpPr>
        <p:spPr bwMode="auto">
          <a:xfrm>
            <a:off x="4495800" y="3581400"/>
            <a:ext cx="533400" cy="457200"/>
          </a:xfrm>
          <a:prstGeom prst="rect">
            <a:avLst/>
          </a:prstGeom>
          <a:solidFill>
            <a:srgbClr val="09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5" name="Rectangle 13"/>
          <p:cNvSpPr>
            <a:spLocks noChangeArrowheads="1"/>
          </p:cNvSpPr>
          <p:nvPr/>
        </p:nvSpPr>
        <p:spPr bwMode="auto">
          <a:xfrm>
            <a:off x="5334000" y="3581400"/>
            <a:ext cx="533400" cy="457200"/>
          </a:xfrm>
          <a:prstGeom prst="rect">
            <a:avLst/>
          </a:prstGeom>
          <a:solidFill>
            <a:srgbClr val="FD823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6" name="Line 17"/>
          <p:cNvSpPr>
            <a:spLocks noChangeShapeType="1"/>
          </p:cNvSpPr>
          <p:nvPr/>
        </p:nvSpPr>
        <p:spPr bwMode="auto">
          <a:xfrm flipV="1">
            <a:off x="3886200" y="4038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 flipV="1">
            <a:off x="4724400" y="4038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9"/>
          <p:cNvSpPr>
            <a:spLocks noChangeShapeType="1"/>
          </p:cNvSpPr>
          <p:nvPr/>
        </p:nvSpPr>
        <p:spPr bwMode="auto">
          <a:xfrm flipV="1">
            <a:off x="5562600" y="4038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H="1" flipV="1">
            <a:off x="31242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V="1">
            <a:off x="3505200" y="3733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3124200" y="38862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0" y="1906356"/>
            <a:ext cx="19907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If R is small, send it to all nodes that have a </a:t>
            </a:r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partition of S.</a:t>
            </a:r>
          </a:p>
          <a:p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Do a local join at each node (using any algorithm) and union results.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Broadcast Join is useful when one relation is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smtClean="0"/>
              <a:t>Very small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smtClean="0"/>
              <a:t>Large, but highly skewed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smtClean="0"/>
              <a:t>Partitioned on the join key</a:t>
            </a:r>
          </a:p>
          <a:p>
            <a:pPr marL="971550" lvl="1" indent="-514350">
              <a:buFont typeface="+mj-lt"/>
              <a:buAutoNum type="alphaUcPeriod"/>
            </a:pPr>
            <a:endParaRPr lang="en-US" sz="2400" dirty="0"/>
          </a:p>
          <a:p>
            <a:pPr marL="571500" indent="-514350"/>
            <a:r>
              <a:rPr lang="en-US" sz="2800" dirty="0" smtClean="0"/>
              <a:t>Asymmetric shuffle is useful when one relation is: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smtClean="0"/>
              <a:t>Very small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smtClean="0"/>
              <a:t>Large but highly skewed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smtClean="0"/>
              <a:t>Partitioned on the join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5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Pipeline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“pipeline breakers”?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Hence sort-merge join can’t start merging until sort is complete</a:t>
            </a:r>
          </a:p>
          <a:p>
            <a:r>
              <a:rPr lang="en-US" dirty="0" smtClean="0"/>
              <a:t>Hash build</a:t>
            </a:r>
          </a:p>
          <a:p>
            <a:pPr lvl="1"/>
            <a:r>
              <a:rPr lang="en-US" dirty="0" smtClean="0"/>
              <a:t>Hence Grace hash join can’t start probing until </a:t>
            </a:r>
            <a:r>
              <a:rPr lang="en-US" dirty="0" err="1" smtClean="0"/>
              <a:t>hashtable</a:t>
            </a:r>
            <a:r>
              <a:rPr lang="en-US" dirty="0" smtClean="0"/>
              <a:t> is built</a:t>
            </a:r>
            <a:endParaRPr lang="en-US" dirty="0"/>
          </a:p>
          <a:p>
            <a:r>
              <a:rPr lang="en-US" dirty="0" smtClean="0"/>
              <a:t>Is there a join scheme that pipelines?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(Pipeline) Hash 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47800"/>
            <a:ext cx="4909885" cy="5105400"/>
          </a:xfrm>
        </p:spPr>
        <p:txBody>
          <a:bodyPr anchor="t"/>
          <a:lstStyle/>
          <a:p>
            <a:r>
              <a:rPr lang="en-US" sz="2000" dirty="0" smtClean="0"/>
              <a:t>Single-phase, streaming</a:t>
            </a:r>
          </a:p>
          <a:p>
            <a:r>
              <a:rPr lang="en-US" sz="2000" dirty="0" smtClean="0"/>
              <a:t>Each node allocates </a:t>
            </a:r>
            <a:r>
              <a:rPr lang="en-US" sz="2000" i="1" dirty="0" smtClean="0"/>
              <a:t>two hash tables, </a:t>
            </a:r>
            <a:r>
              <a:rPr lang="en-US" sz="2000" dirty="0" smtClean="0"/>
              <a:t>one for each side</a:t>
            </a:r>
          </a:p>
          <a:p>
            <a:r>
              <a:rPr lang="en-US" sz="2000" dirty="0" smtClean="0"/>
              <a:t>Upon arrival of a tuple of R:</a:t>
            </a:r>
          </a:p>
          <a:p>
            <a:pPr lvl="1"/>
            <a:r>
              <a:rPr lang="en-US" sz="1600" dirty="0" smtClean="0"/>
              <a:t>Build into R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 by join key</a:t>
            </a:r>
          </a:p>
          <a:p>
            <a:pPr lvl="1"/>
            <a:r>
              <a:rPr lang="en-US" sz="1600" dirty="0" smtClean="0"/>
              <a:t>Probe into S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 for matches and output any that are found</a:t>
            </a:r>
          </a:p>
          <a:p>
            <a:r>
              <a:rPr lang="en-US" sz="2000" dirty="0"/>
              <a:t>Upon arrival of a tuple of </a:t>
            </a:r>
            <a:r>
              <a:rPr lang="en-US" sz="2000" dirty="0" smtClean="0"/>
              <a:t>S:</a:t>
            </a:r>
            <a:endParaRPr lang="en-US" sz="2000" dirty="0"/>
          </a:p>
          <a:p>
            <a:pPr lvl="1"/>
            <a:r>
              <a:rPr lang="en-US" sz="1600" dirty="0" smtClean="0"/>
              <a:t>Symmetric to R!</a:t>
            </a:r>
          </a:p>
          <a:p>
            <a:r>
              <a:rPr lang="en-US" sz="2000" dirty="0" smtClean="0"/>
              <a:t>Why does it work?</a:t>
            </a:r>
          </a:p>
          <a:p>
            <a:pPr lvl="1"/>
            <a:r>
              <a:rPr lang="en-US" sz="1600" dirty="0" smtClean="0"/>
              <a:t>Each output tuple is generated exactly once: when the second part arrives</a:t>
            </a:r>
          </a:p>
          <a:p>
            <a:r>
              <a:rPr lang="en-US" sz="2000" dirty="0" smtClean="0"/>
              <a:t>Streaming: can always pull another tuple from R or S, build, and probe for outputs</a:t>
            </a:r>
          </a:p>
          <a:p>
            <a:pPr lvl="1"/>
            <a:r>
              <a:rPr lang="en-US" sz="1600" dirty="0" smtClean="0"/>
              <a:t>Useful for Stream query engines!</a:t>
            </a:r>
          </a:p>
          <a:p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73957" y="1154013"/>
            <a:ext cx="1632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Prisma</a:t>
            </a:r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/</a:t>
            </a:r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DB</a:t>
            </a:r>
          </a:p>
          <a:p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Univ. </a:t>
            </a:r>
            <a:r>
              <a:rPr lang="en-US" sz="2000" dirty="0" err="1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Twente</a:t>
            </a:r>
            <a:endParaRPr lang="en-US" sz="2000" dirty="0" smtClean="0">
              <a:solidFill>
                <a:schemeClr val="tx2"/>
              </a:solidFill>
              <a:ea typeface="Helvetica Neue" charset="0"/>
              <a:cs typeface="Helvetica Neue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1990</a:t>
            </a:r>
            <a:endParaRPr lang="en-US" sz="2000" dirty="0">
              <a:solidFill>
                <a:schemeClr val="tx2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72" name="AutoShape 2"/>
          <p:cNvSpPr>
            <a:spLocks noChangeArrowheads="1"/>
          </p:cNvSpPr>
          <p:nvPr/>
        </p:nvSpPr>
        <p:spPr bwMode="auto">
          <a:xfrm>
            <a:off x="5596492" y="3367771"/>
            <a:ext cx="454865" cy="772439"/>
          </a:xfrm>
          <a:prstGeom prst="can">
            <a:avLst>
              <a:gd name="adj" fmla="val 46041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R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3" name="AutoShape 2"/>
          <p:cNvSpPr>
            <a:spLocks noChangeArrowheads="1"/>
          </p:cNvSpPr>
          <p:nvPr/>
        </p:nvSpPr>
        <p:spPr bwMode="auto">
          <a:xfrm>
            <a:off x="5596492" y="4157977"/>
            <a:ext cx="454865" cy="763740"/>
          </a:xfrm>
          <a:prstGeom prst="can">
            <a:avLst>
              <a:gd name="adj" fmla="val 46041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S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grpSp>
        <p:nvGrpSpPr>
          <p:cNvPr id="74" name="Group 73"/>
          <p:cNvGrpSpPr/>
          <p:nvPr/>
        </p:nvGrpSpPr>
        <p:grpSpPr>
          <a:xfrm rot="5400000">
            <a:off x="6854466" y="3352800"/>
            <a:ext cx="1514599" cy="1596816"/>
            <a:chOff x="6854466" y="3352800"/>
            <a:chExt cx="1514599" cy="1596816"/>
          </a:xfrm>
        </p:grpSpPr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6854466" y="3352800"/>
              <a:ext cx="1514599" cy="15968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6934200" y="3505200"/>
              <a:ext cx="609600" cy="121919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7719392" y="3505200"/>
              <a:ext cx="590796" cy="121919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 bwMode="auto">
          <a:xfrm>
            <a:off x="6051357" y="3753991"/>
            <a:ext cx="987218" cy="24452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7038575" y="3889472"/>
            <a:ext cx="609599" cy="664761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7627118" y="4531707"/>
            <a:ext cx="1119413" cy="16281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6051357" y="4539847"/>
            <a:ext cx="987218" cy="14386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7038574" y="3778443"/>
            <a:ext cx="587737" cy="793557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7626311" y="3898314"/>
            <a:ext cx="1120220" cy="0"/>
          </a:xfrm>
          <a:prstGeom prst="straightConnector1">
            <a:avLst/>
          </a:prstGeom>
          <a:solidFill>
            <a:srgbClr val="3366FF"/>
          </a:solidFill>
          <a:ln w="222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7817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47800"/>
            <a:ext cx="7391400" cy="5105400"/>
          </a:xfrm>
        </p:spPr>
        <p:txBody>
          <a:bodyPr anchor="t"/>
          <a:lstStyle/>
          <a:p>
            <a:r>
              <a:rPr lang="en-US" sz="2000" dirty="0" smtClean="0"/>
              <a:t>Parallel Symmetric Hash Join</a:t>
            </a:r>
          </a:p>
          <a:p>
            <a:pPr lvl="1"/>
            <a:r>
              <a:rPr lang="en-US" sz="1600" dirty="0" smtClean="0"/>
              <a:t>Straightforward—part of the original proposal</a:t>
            </a:r>
          </a:p>
          <a:p>
            <a:pPr lvl="1"/>
            <a:r>
              <a:rPr lang="en-US" sz="1600" dirty="0" smtClean="0"/>
              <a:t>Just add a streaming partitioning phase up front </a:t>
            </a:r>
            <a:br>
              <a:rPr lang="en-US" sz="1600" dirty="0" smtClean="0"/>
            </a:br>
            <a:r>
              <a:rPr lang="en-US" sz="1600" dirty="0" smtClean="0"/>
              <a:t>as in naïve hash join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Out-of-core Symmetric Hash Join</a:t>
            </a:r>
          </a:p>
          <a:p>
            <a:pPr lvl="1"/>
            <a:r>
              <a:rPr lang="en-US" sz="1600" dirty="0" smtClean="0"/>
              <a:t>Quite a bit trickier. See the </a:t>
            </a:r>
            <a:r>
              <a:rPr lang="en-US" sz="1600" dirty="0" smtClean="0">
                <a:hlinkClick r:id="rId2"/>
              </a:rPr>
              <a:t>X-Join paper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Non-blocking sort-merge join</a:t>
            </a:r>
          </a:p>
          <a:p>
            <a:pPr lvl="1"/>
            <a:r>
              <a:rPr lang="en-US" sz="1600" dirty="0" smtClean="0"/>
              <a:t>See the </a:t>
            </a:r>
            <a:r>
              <a:rPr lang="en-US" sz="1600" dirty="0" smtClean="0">
                <a:hlinkClick r:id="rId3"/>
              </a:rPr>
              <a:t>Progressive Merge Join</a:t>
            </a:r>
            <a:r>
              <a:rPr lang="en-US" sz="1600" dirty="0" smtClean="0"/>
              <a:t> paper</a:t>
            </a:r>
          </a:p>
          <a:p>
            <a:endParaRPr lang="en-US" sz="2000" dirty="0" smtClean="0"/>
          </a:p>
        </p:txBody>
      </p:sp>
      <p:grpSp>
        <p:nvGrpSpPr>
          <p:cNvPr id="217" name="Group 216"/>
          <p:cNvGrpSpPr/>
          <p:nvPr/>
        </p:nvGrpSpPr>
        <p:grpSpPr>
          <a:xfrm>
            <a:off x="6483593" y="1143000"/>
            <a:ext cx="2350562" cy="3701740"/>
            <a:chOff x="5649203" y="2721840"/>
            <a:chExt cx="2350562" cy="3701740"/>
          </a:xfrm>
        </p:grpSpPr>
        <p:sp>
          <p:nvSpPr>
            <p:cNvPr id="78" name="AutoShape 2"/>
            <p:cNvSpPr>
              <a:spLocks noChangeArrowheads="1"/>
            </p:cNvSpPr>
            <p:nvPr/>
          </p:nvSpPr>
          <p:spPr bwMode="auto">
            <a:xfrm>
              <a:off x="5649203" y="2721840"/>
              <a:ext cx="286154" cy="566857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28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79" name="AutoShape 2"/>
            <p:cNvSpPr>
              <a:spLocks noChangeArrowheads="1"/>
            </p:cNvSpPr>
            <p:nvPr/>
          </p:nvSpPr>
          <p:spPr bwMode="auto">
            <a:xfrm>
              <a:off x="5649203" y="4071719"/>
              <a:ext cx="286154" cy="566857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Helvetica Neue"/>
                </a:rPr>
                <a:t>R</a:t>
              </a:r>
            </a:p>
          </p:txBody>
        </p:sp>
        <p:sp>
          <p:nvSpPr>
            <p:cNvPr id="80" name="AutoShape 2"/>
            <p:cNvSpPr>
              <a:spLocks noChangeArrowheads="1"/>
            </p:cNvSpPr>
            <p:nvPr/>
          </p:nvSpPr>
          <p:spPr bwMode="auto">
            <a:xfrm>
              <a:off x="5649203" y="5379134"/>
              <a:ext cx="286154" cy="566857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Neue"/>
                </a:rPr>
                <a:t>R</a:t>
              </a:r>
              <a:endParaRPr lang="en-US" sz="16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77210" y="2742168"/>
              <a:ext cx="321463" cy="281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Helvetica Neue"/>
                </a:rPr>
                <a:t>h</a:t>
              </a:r>
              <a:r>
                <a:rPr lang="en-US" sz="1400" baseline="-25000" dirty="0" err="1">
                  <a:latin typeface="Helvetica Neue"/>
                </a:rPr>
                <a:t>n</a:t>
              </a:r>
              <a:endParaRPr lang="en-US" sz="1400" dirty="0">
                <a:latin typeface="Helvetica Neue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093791" y="3556057"/>
              <a:ext cx="97065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 dirty="0">
                <a:latin typeface="Helvetica Neue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93790" y="4867483"/>
              <a:ext cx="1013270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 dirty="0">
                <a:latin typeface="Helvetica Neue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6093790" y="6209235"/>
              <a:ext cx="998617" cy="0"/>
            </a:xfrm>
            <a:prstGeom prst="lin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800" dirty="0">
                <a:latin typeface="Helvetica Neue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144960" y="3514178"/>
              <a:ext cx="917817" cy="2666904"/>
              <a:chOff x="1912557" y="3217994"/>
              <a:chExt cx="1003227" cy="2915080"/>
            </a:xfrm>
          </p:grpSpPr>
          <p:sp>
            <p:nvSpPr>
              <p:cNvPr id="139" name="Line 13"/>
              <p:cNvSpPr>
                <a:spLocks noChangeShapeType="1"/>
              </p:cNvSpPr>
              <p:nvPr/>
            </p:nvSpPr>
            <p:spPr bwMode="auto">
              <a:xfrm>
                <a:off x="1942269" y="3233228"/>
                <a:ext cx="956973" cy="289652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40" name="Line 13"/>
              <p:cNvSpPr>
                <a:spLocks noChangeShapeType="1"/>
              </p:cNvSpPr>
              <p:nvPr/>
            </p:nvSpPr>
            <p:spPr bwMode="auto">
              <a:xfrm>
                <a:off x="1912557" y="3217994"/>
                <a:ext cx="1003227" cy="149470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41" name="Line 13"/>
              <p:cNvSpPr>
                <a:spLocks noChangeShapeType="1"/>
              </p:cNvSpPr>
              <p:nvPr/>
            </p:nvSpPr>
            <p:spPr bwMode="auto">
              <a:xfrm flipV="1">
                <a:off x="1923361" y="3232014"/>
                <a:ext cx="992423" cy="146770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42" name="Line 13"/>
              <p:cNvSpPr>
                <a:spLocks noChangeShapeType="1"/>
              </p:cNvSpPr>
              <p:nvPr/>
            </p:nvSpPr>
            <p:spPr bwMode="auto">
              <a:xfrm flipV="1">
                <a:off x="1933977" y="4688095"/>
                <a:ext cx="965265" cy="142969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1936269" y="4710528"/>
                <a:ext cx="957121" cy="141922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  <p:sp>
            <p:nvSpPr>
              <p:cNvPr id="144" name="Line 13"/>
              <p:cNvSpPr>
                <a:spLocks noChangeShapeType="1"/>
              </p:cNvSpPr>
              <p:nvPr/>
            </p:nvSpPr>
            <p:spPr bwMode="auto">
              <a:xfrm flipV="1">
                <a:off x="1923361" y="3232013"/>
                <a:ext cx="975881" cy="2901061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800" dirty="0">
                  <a:latin typeface="Helvetica Neue"/>
                </a:endParaRPr>
              </a:p>
            </p:txBody>
          </p:sp>
        </p:grpSp>
        <p:sp>
          <p:nvSpPr>
            <p:cNvPr id="89" name="AutoShape 2"/>
            <p:cNvSpPr>
              <a:spLocks noChangeArrowheads="1"/>
            </p:cNvSpPr>
            <p:nvPr/>
          </p:nvSpPr>
          <p:spPr bwMode="auto">
            <a:xfrm>
              <a:off x="5892992" y="3248013"/>
              <a:ext cx="283045" cy="560697"/>
            </a:xfrm>
            <a:prstGeom prst="can">
              <a:avLst>
                <a:gd name="adj" fmla="val 46041"/>
              </a:avLst>
            </a:prstGeom>
            <a:solidFill>
              <a:srgbClr val="3365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Neue"/>
                </a:rPr>
                <a:t>S</a:t>
              </a:r>
              <a:endParaRPr lang="en-US" sz="16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6" name="AutoShape 2"/>
            <p:cNvSpPr>
              <a:spLocks noChangeArrowheads="1"/>
            </p:cNvSpPr>
            <p:nvPr/>
          </p:nvSpPr>
          <p:spPr bwMode="auto">
            <a:xfrm>
              <a:off x="5892992" y="4559438"/>
              <a:ext cx="283045" cy="560697"/>
            </a:xfrm>
            <a:prstGeom prst="can">
              <a:avLst>
                <a:gd name="adj" fmla="val 46041"/>
              </a:avLst>
            </a:prstGeom>
            <a:solidFill>
              <a:srgbClr val="09B05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Neue"/>
                </a:rPr>
                <a:t>S</a:t>
              </a:r>
              <a:endParaRPr lang="en-US" sz="16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3" name="AutoShape 2"/>
            <p:cNvSpPr>
              <a:spLocks noChangeArrowheads="1"/>
            </p:cNvSpPr>
            <p:nvPr/>
          </p:nvSpPr>
          <p:spPr bwMode="auto">
            <a:xfrm>
              <a:off x="5889098" y="5862883"/>
              <a:ext cx="283045" cy="560697"/>
            </a:xfrm>
            <a:prstGeom prst="can">
              <a:avLst>
                <a:gd name="adj" fmla="val 46041"/>
              </a:avLst>
            </a:prstGeom>
            <a:solidFill>
              <a:srgbClr val="FD823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Neue"/>
                </a:rPr>
                <a:t>S</a:t>
              </a:r>
              <a:endParaRPr lang="en-US" sz="1600" dirty="0">
                <a:solidFill>
                  <a:schemeClr val="bg1"/>
                </a:solidFill>
                <a:latin typeface="Helvetica Neue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935357" y="2977754"/>
              <a:ext cx="2064408" cy="768048"/>
              <a:chOff x="4675494" y="3393908"/>
              <a:chExt cx="4071037" cy="1514599"/>
            </a:xfrm>
          </p:grpSpPr>
          <p:grpSp>
            <p:nvGrpSpPr>
              <p:cNvPr id="159" name="Group 158"/>
              <p:cNvGrpSpPr/>
              <p:nvPr/>
            </p:nvGrpSpPr>
            <p:grpSpPr>
              <a:xfrm rot="5400000">
                <a:off x="6854466" y="3352800"/>
                <a:ext cx="1514599" cy="1596816"/>
                <a:chOff x="6854466" y="3352800"/>
                <a:chExt cx="1514599" cy="1596816"/>
              </a:xfrm>
            </p:grpSpPr>
            <p:sp>
              <p:nvSpPr>
                <p:cNvPr id="160" name="Rectangle 6"/>
                <p:cNvSpPr>
                  <a:spLocks noChangeArrowheads="1"/>
                </p:cNvSpPr>
                <p:nvPr/>
              </p:nvSpPr>
              <p:spPr bwMode="auto">
                <a:xfrm>
                  <a:off x="6854466" y="3352800"/>
                  <a:ext cx="1514599" cy="1596816"/>
                </a:xfrm>
                <a:prstGeom prst="rect">
                  <a:avLst/>
                </a:prstGeom>
                <a:solidFill>
                  <a:srgbClr val="3365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61" name="Rectangle 12"/>
                <p:cNvSpPr>
                  <a:spLocks noChangeArrowheads="1"/>
                </p:cNvSpPr>
                <p:nvPr/>
              </p:nvSpPr>
              <p:spPr bwMode="auto">
                <a:xfrm>
                  <a:off x="6934200" y="3505200"/>
                  <a:ext cx="609600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62" name="Rectangle 12"/>
                <p:cNvSpPr>
                  <a:spLocks noChangeArrowheads="1"/>
                </p:cNvSpPr>
                <p:nvPr/>
              </p:nvSpPr>
              <p:spPr bwMode="auto">
                <a:xfrm>
                  <a:off x="7719392" y="3505200"/>
                  <a:ext cx="590796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cxnSp>
            <p:nvCxnSpPr>
              <p:cNvPr id="163" name="Straight Arrow Connector 162"/>
              <p:cNvCxnSpPr>
                <a:stCxn id="78" idx="4"/>
              </p:cNvCxnSpPr>
              <p:nvPr/>
            </p:nvCxnSpPr>
            <p:spPr bwMode="auto">
              <a:xfrm>
                <a:off x="4675494" y="3448168"/>
                <a:ext cx="2363081" cy="33027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4" name="Straight Arrow Connector 163"/>
              <p:cNvCxnSpPr/>
              <p:nvPr/>
            </p:nvCxnSpPr>
            <p:spPr bwMode="auto">
              <a:xfrm flipV="1">
                <a:off x="7038575" y="3889472"/>
                <a:ext cx="609599" cy="66476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5" name="Straight Arrow Connector 164"/>
              <p:cNvCxnSpPr/>
              <p:nvPr/>
            </p:nvCxnSpPr>
            <p:spPr bwMode="auto">
              <a:xfrm flipV="1">
                <a:off x="7627118" y="4531707"/>
                <a:ext cx="1119413" cy="1628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6" name="Straight Arrow Connector 165"/>
              <p:cNvCxnSpPr/>
              <p:nvPr/>
            </p:nvCxnSpPr>
            <p:spPr bwMode="auto">
              <a:xfrm>
                <a:off x="6051357" y="4539847"/>
                <a:ext cx="987218" cy="1438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7" name="Straight Arrow Connector 166"/>
              <p:cNvCxnSpPr/>
              <p:nvPr/>
            </p:nvCxnSpPr>
            <p:spPr bwMode="auto">
              <a:xfrm>
                <a:off x="7038574" y="3778443"/>
                <a:ext cx="587737" cy="793557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7626311" y="3898314"/>
                <a:ext cx="1120220" cy="0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169" name="Group 168"/>
            <p:cNvGrpSpPr/>
            <p:nvPr/>
          </p:nvGrpSpPr>
          <p:grpSpPr>
            <a:xfrm>
              <a:off x="5935357" y="4283835"/>
              <a:ext cx="2052924" cy="768048"/>
              <a:chOff x="4698141" y="3393908"/>
              <a:chExt cx="4048390" cy="1514599"/>
            </a:xfrm>
          </p:grpSpPr>
          <p:grpSp>
            <p:nvGrpSpPr>
              <p:cNvPr id="170" name="Group 169"/>
              <p:cNvGrpSpPr/>
              <p:nvPr/>
            </p:nvGrpSpPr>
            <p:grpSpPr>
              <a:xfrm rot="5400000">
                <a:off x="6854466" y="3352800"/>
                <a:ext cx="1514599" cy="1596816"/>
                <a:chOff x="6854466" y="3352800"/>
                <a:chExt cx="1514599" cy="1596816"/>
              </a:xfrm>
            </p:grpSpPr>
            <p:sp>
              <p:nvSpPr>
                <p:cNvPr id="177" name="Rectangle 6"/>
                <p:cNvSpPr>
                  <a:spLocks noChangeArrowheads="1"/>
                </p:cNvSpPr>
                <p:nvPr/>
              </p:nvSpPr>
              <p:spPr bwMode="auto">
                <a:xfrm>
                  <a:off x="6854466" y="3352800"/>
                  <a:ext cx="1514599" cy="1596816"/>
                </a:xfrm>
                <a:prstGeom prst="rect">
                  <a:avLst/>
                </a:prstGeom>
                <a:solidFill>
                  <a:srgbClr val="09B05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78" name="Rectangle 12"/>
                <p:cNvSpPr>
                  <a:spLocks noChangeArrowheads="1"/>
                </p:cNvSpPr>
                <p:nvPr/>
              </p:nvSpPr>
              <p:spPr bwMode="auto">
                <a:xfrm>
                  <a:off x="6934200" y="3505200"/>
                  <a:ext cx="609600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79" name="Rectangle 12"/>
                <p:cNvSpPr>
                  <a:spLocks noChangeArrowheads="1"/>
                </p:cNvSpPr>
                <p:nvPr/>
              </p:nvSpPr>
              <p:spPr bwMode="auto">
                <a:xfrm>
                  <a:off x="7719392" y="3505200"/>
                  <a:ext cx="590796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cxnSp>
            <p:nvCxnSpPr>
              <p:cNvPr id="171" name="Straight Arrow Connector 170"/>
              <p:cNvCxnSpPr>
                <a:stCxn id="79" idx="4"/>
              </p:cNvCxnSpPr>
              <p:nvPr/>
            </p:nvCxnSpPr>
            <p:spPr bwMode="auto">
              <a:xfrm>
                <a:off x="4698141" y="3534538"/>
                <a:ext cx="2340435" cy="24390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2" name="Straight Arrow Connector 171"/>
              <p:cNvCxnSpPr/>
              <p:nvPr/>
            </p:nvCxnSpPr>
            <p:spPr bwMode="auto">
              <a:xfrm flipV="1">
                <a:off x="7038575" y="3889472"/>
                <a:ext cx="609599" cy="66476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3" name="Straight Arrow Connector 172"/>
              <p:cNvCxnSpPr/>
              <p:nvPr/>
            </p:nvCxnSpPr>
            <p:spPr bwMode="auto">
              <a:xfrm flipV="1">
                <a:off x="7627118" y="4531707"/>
                <a:ext cx="1119413" cy="1628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4" name="Straight Arrow Connector 173"/>
              <p:cNvCxnSpPr/>
              <p:nvPr/>
            </p:nvCxnSpPr>
            <p:spPr bwMode="auto">
              <a:xfrm>
                <a:off x="6051357" y="4539847"/>
                <a:ext cx="987218" cy="1438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5" name="Straight Arrow Connector 174"/>
              <p:cNvCxnSpPr/>
              <p:nvPr/>
            </p:nvCxnSpPr>
            <p:spPr bwMode="auto">
              <a:xfrm>
                <a:off x="7038574" y="3778443"/>
                <a:ext cx="587737" cy="793557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6" name="Straight Arrow Connector 175"/>
              <p:cNvCxnSpPr/>
              <p:nvPr/>
            </p:nvCxnSpPr>
            <p:spPr bwMode="auto">
              <a:xfrm>
                <a:off x="7626311" y="3898314"/>
                <a:ext cx="1120220" cy="0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180" name="Group 179"/>
            <p:cNvGrpSpPr/>
            <p:nvPr/>
          </p:nvGrpSpPr>
          <p:grpSpPr>
            <a:xfrm>
              <a:off x="5935357" y="5622056"/>
              <a:ext cx="2064408" cy="768048"/>
              <a:chOff x="4675494" y="3393908"/>
              <a:chExt cx="4071037" cy="1514599"/>
            </a:xfrm>
          </p:grpSpPr>
          <p:grpSp>
            <p:nvGrpSpPr>
              <p:cNvPr id="181" name="Group 180"/>
              <p:cNvGrpSpPr/>
              <p:nvPr/>
            </p:nvGrpSpPr>
            <p:grpSpPr>
              <a:xfrm rot="5400000">
                <a:off x="6854466" y="3352800"/>
                <a:ext cx="1514599" cy="1596816"/>
                <a:chOff x="6854466" y="3352800"/>
                <a:chExt cx="1514599" cy="1596816"/>
              </a:xfrm>
            </p:grpSpPr>
            <p:sp>
              <p:nvSpPr>
                <p:cNvPr id="188" name="Rectangle 6"/>
                <p:cNvSpPr>
                  <a:spLocks noChangeArrowheads="1"/>
                </p:cNvSpPr>
                <p:nvPr/>
              </p:nvSpPr>
              <p:spPr bwMode="auto">
                <a:xfrm>
                  <a:off x="6854466" y="3352800"/>
                  <a:ext cx="1514599" cy="1596816"/>
                </a:xfrm>
                <a:prstGeom prst="rect">
                  <a:avLst/>
                </a:prstGeom>
                <a:solidFill>
                  <a:srgbClr val="FD823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89" name="Rectangle 12"/>
                <p:cNvSpPr>
                  <a:spLocks noChangeArrowheads="1"/>
                </p:cNvSpPr>
                <p:nvPr/>
              </p:nvSpPr>
              <p:spPr bwMode="auto">
                <a:xfrm>
                  <a:off x="6934200" y="3505200"/>
                  <a:ext cx="609600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190" name="Rectangle 12"/>
                <p:cNvSpPr>
                  <a:spLocks noChangeArrowheads="1"/>
                </p:cNvSpPr>
                <p:nvPr/>
              </p:nvSpPr>
              <p:spPr bwMode="auto">
                <a:xfrm>
                  <a:off x="7719392" y="3505200"/>
                  <a:ext cx="590796" cy="1219199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4675494" y="3448168"/>
                <a:ext cx="2363081" cy="33027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3" name="Straight Arrow Connector 182"/>
              <p:cNvCxnSpPr/>
              <p:nvPr/>
            </p:nvCxnSpPr>
            <p:spPr bwMode="auto">
              <a:xfrm flipV="1">
                <a:off x="7038575" y="3889472"/>
                <a:ext cx="609599" cy="66476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4" name="Straight Arrow Connector 183"/>
              <p:cNvCxnSpPr/>
              <p:nvPr/>
            </p:nvCxnSpPr>
            <p:spPr bwMode="auto">
              <a:xfrm flipV="1">
                <a:off x="7627118" y="4531707"/>
                <a:ext cx="1119413" cy="16281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5" name="Straight Arrow Connector 184"/>
              <p:cNvCxnSpPr/>
              <p:nvPr/>
            </p:nvCxnSpPr>
            <p:spPr bwMode="auto">
              <a:xfrm>
                <a:off x="6051357" y="4539847"/>
                <a:ext cx="987218" cy="14386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6" name="Straight Arrow Connector 185"/>
              <p:cNvCxnSpPr/>
              <p:nvPr/>
            </p:nvCxnSpPr>
            <p:spPr bwMode="auto">
              <a:xfrm>
                <a:off x="7038574" y="3778443"/>
                <a:ext cx="587737" cy="793557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87" name="Straight Arrow Connector 186"/>
              <p:cNvCxnSpPr/>
              <p:nvPr/>
            </p:nvCxnSpPr>
            <p:spPr bwMode="auto">
              <a:xfrm>
                <a:off x="7626311" y="3898314"/>
                <a:ext cx="1120220" cy="0"/>
              </a:xfrm>
              <a:prstGeom prst="straightConnector1">
                <a:avLst/>
              </a:prstGeom>
              <a:solidFill>
                <a:srgbClr val="3366FF"/>
              </a:solidFill>
              <a:ln w="222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91" name="Straight Arrow Connector 190"/>
            <p:cNvCxnSpPr>
              <a:stCxn id="78" idx="4"/>
            </p:cNvCxnSpPr>
            <p:nvPr/>
          </p:nvCxnSpPr>
          <p:spPr bwMode="auto">
            <a:xfrm>
              <a:off x="5935357" y="3005269"/>
              <a:ext cx="1157050" cy="1500010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2" name="Straight Arrow Connector 191"/>
            <p:cNvCxnSpPr>
              <a:stCxn id="78" idx="4"/>
            </p:cNvCxnSpPr>
            <p:nvPr/>
          </p:nvCxnSpPr>
          <p:spPr bwMode="auto">
            <a:xfrm>
              <a:off x="5935357" y="3005269"/>
              <a:ext cx="1171703" cy="2832336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8" name="Straight Arrow Connector 197"/>
            <p:cNvCxnSpPr>
              <a:stCxn id="89" idx="4"/>
            </p:cNvCxnSpPr>
            <p:nvPr/>
          </p:nvCxnSpPr>
          <p:spPr bwMode="auto">
            <a:xfrm>
              <a:off x="6176037" y="3528362"/>
              <a:ext cx="921859" cy="2701878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1" name="Straight Arrow Connector 200"/>
            <p:cNvCxnSpPr>
              <a:stCxn id="79" idx="4"/>
              <a:endCxn id="161" idx="2"/>
            </p:cNvCxnSpPr>
            <p:nvPr/>
          </p:nvCxnSpPr>
          <p:spPr bwMode="auto">
            <a:xfrm flipV="1">
              <a:off x="5935357" y="3172750"/>
              <a:ext cx="1198310" cy="1182398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4" name="Straight Arrow Connector 203"/>
            <p:cNvCxnSpPr>
              <a:stCxn id="79" idx="4"/>
            </p:cNvCxnSpPr>
            <p:nvPr/>
          </p:nvCxnSpPr>
          <p:spPr bwMode="auto">
            <a:xfrm>
              <a:off x="5935357" y="4355148"/>
              <a:ext cx="1127420" cy="1875092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1" name="Straight Arrow Connector 210"/>
            <p:cNvCxnSpPr>
              <a:stCxn id="80" idx="4"/>
            </p:cNvCxnSpPr>
            <p:nvPr/>
          </p:nvCxnSpPr>
          <p:spPr bwMode="auto">
            <a:xfrm flipV="1">
              <a:off x="5935357" y="3186935"/>
              <a:ext cx="1164650" cy="2475628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4" name="Straight Arrow Connector 213"/>
            <p:cNvCxnSpPr>
              <a:stCxn id="80" idx="4"/>
            </p:cNvCxnSpPr>
            <p:nvPr/>
          </p:nvCxnSpPr>
          <p:spPr bwMode="auto">
            <a:xfrm flipV="1">
              <a:off x="5935357" y="4480186"/>
              <a:ext cx="1164650" cy="1182377"/>
            </a:xfrm>
            <a:prstGeom prst="straightConnector1">
              <a:avLst/>
            </a:prstGeom>
            <a:solidFill>
              <a:srgbClr val="3366FF"/>
            </a:solidFill>
            <a:ln w="222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7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parallelism: Exchange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section is FYI; will not be on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Software Engineering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take my single-threaded iterator system and add parallelism?</a:t>
            </a:r>
          </a:p>
          <a:p>
            <a:endParaRPr lang="en-US" dirty="0" smtClean="0"/>
          </a:p>
          <a:p>
            <a:r>
              <a:rPr lang="en-US" dirty="0" smtClean="0"/>
              <a:t>Idea: encapsulate parallel dataflow </a:t>
            </a:r>
            <a:br>
              <a:rPr lang="en-US" dirty="0" smtClean="0"/>
            </a:br>
            <a:r>
              <a:rPr lang="en-US" i="1" dirty="0" smtClean="0"/>
              <a:t>as an iterator itself: </a:t>
            </a:r>
            <a:r>
              <a:rPr lang="en-US" b="1" dirty="0" smtClean="0"/>
              <a:t>Exchange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innovation of the Volcano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as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from here: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here:</a:t>
            </a:r>
            <a:endParaRPr lang="en-US" dirty="0"/>
          </a:p>
        </p:txBody>
      </p:sp>
      <p:cxnSp>
        <p:nvCxnSpPr>
          <p:cNvPr id="26" name="Straight Arrow Connector 25"/>
          <p:cNvCxnSpPr>
            <a:cxnSpLocks noChangeShapeType="1"/>
            <a:stCxn id="40" idx="0"/>
          </p:cNvCxnSpPr>
          <p:nvPr/>
        </p:nvCxnSpPr>
        <p:spPr bwMode="auto">
          <a:xfrm flipV="1">
            <a:off x="2793135" y="4842818"/>
            <a:ext cx="4843826" cy="57021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V="1">
            <a:off x="5017176" y="4842818"/>
            <a:ext cx="2619785" cy="570217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28" name="Straight Arrow Connector 27"/>
          <p:cNvCxnSpPr>
            <a:cxnSpLocks noChangeShapeType="1"/>
            <a:stCxn id="40" idx="0"/>
          </p:cNvCxnSpPr>
          <p:nvPr/>
        </p:nvCxnSpPr>
        <p:spPr bwMode="auto">
          <a:xfrm flipV="1">
            <a:off x="2793135" y="4829301"/>
            <a:ext cx="2644529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3092485" y="4431257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1"/>
                </a:solidFill>
              </a:rPr>
              <a:t>⨝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3595518" y="5413035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379543" y="5413035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40" idx="0"/>
            <a:endCxn id="37" idx="3"/>
          </p:cNvCxnSpPr>
          <p:nvPr/>
        </p:nvCxnSpPr>
        <p:spPr bwMode="auto">
          <a:xfrm flipV="1">
            <a:off x="2793135" y="4829301"/>
            <a:ext cx="420488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12"/>
          <p:cNvCxnSpPr>
            <a:cxnSpLocks noChangeShapeType="1"/>
            <a:stCxn id="38" idx="0"/>
            <a:endCxn id="37" idx="5"/>
          </p:cNvCxnSpPr>
          <p:nvPr/>
        </p:nvCxnSpPr>
        <p:spPr bwMode="auto">
          <a:xfrm flipH="1" flipV="1">
            <a:off x="3798530" y="4829301"/>
            <a:ext cx="210580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12"/>
          <p:cNvCxnSpPr>
            <a:cxnSpLocks noChangeShapeType="1"/>
            <a:stCxn id="37" idx="0"/>
          </p:cNvCxnSpPr>
          <p:nvPr/>
        </p:nvCxnSpPr>
        <p:spPr bwMode="auto">
          <a:xfrm flipV="1">
            <a:off x="3506076" y="4232236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316526" y="4431257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>
                <a:solidFill>
                  <a:schemeClr val="bg1"/>
                </a:solidFill>
              </a:rPr>
              <a:t>⨝</a:t>
            </a:r>
            <a:endParaRPr lang="x-none" altLang="x-none" dirty="0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819559" y="5413035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4603584" y="5413035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5017176" y="4829301"/>
            <a:ext cx="420488" cy="58373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39" name="Straight Arrow Connector 12"/>
          <p:cNvCxnSpPr>
            <a:cxnSpLocks noChangeShapeType="1"/>
          </p:cNvCxnSpPr>
          <p:nvPr/>
        </p:nvCxnSpPr>
        <p:spPr bwMode="auto">
          <a:xfrm flipH="1" flipV="1">
            <a:off x="6022571" y="4829301"/>
            <a:ext cx="210580" cy="58373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0" name="Straight Arrow Connector 12"/>
          <p:cNvCxnSpPr>
            <a:cxnSpLocks noChangeShapeType="1"/>
          </p:cNvCxnSpPr>
          <p:nvPr/>
        </p:nvCxnSpPr>
        <p:spPr bwMode="auto">
          <a:xfrm flipV="1">
            <a:off x="5730117" y="4232236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174267" y="598024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Partition</a:t>
            </a:r>
            <a:r>
              <a:rPr lang="en-US" sz="2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Parallelism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7515823" y="4444774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>
                <a:solidFill>
                  <a:schemeClr val="bg1"/>
                </a:solidFill>
              </a:rPr>
              <a:t>⨝</a:t>
            </a:r>
            <a:endParaRPr lang="x-none" altLang="x-none" dirty="0"/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8018856" y="5426552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6802881" y="5426552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V="1">
            <a:off x="7216473" y="4842818"/>
            <a:ext cx="420488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2"/>
          <p:cNvCxnSpPr>
            <a:cxnSpLocks noChangeShapeType="1"/>
          </p:cNvCxnSpPr>
          <p:nvPr/>
        </p:nvCxnSpPr>
        <p:spPr bwMode="auto">
          <a:xfrm flipH="1" flipV="1">
            <a:off x="8221868" y="4842818"/>
            <a:ext cx="210580" cy="58373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12"/>
          <p:cNvCxnSpPr>
            <a:cxnSpLocks noChangeShapeType="1"/>
          </p:cNvCxnSpPr>
          <p:nvPr/>
        </p:nvCxnSpPr>
        <p:spPr bwMode="auto">
          <a:xfrm flipV="1">
            <a:off x="7929414" y="4245753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  <a:endCxn id="37" idx="3"/>
          </p:cNvCxnSpPr>
          <p:nvPr/>
        </p:nvCxnSpPr>
        <p:spPr bwMode="auto">
          <a:xfrm flipH="1" flipV="1">
            <a:off x="3213623" y="4829301"/>
            <a:ext cx="1803553" cy="58373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9" name="Straight Arrow Connector 48"/>
          <p:cNvCxnSpPr>
            <a:cxnSpLocks noChangeShapeType="1"/>
            <a:endCxn id="37" idx="5"/>
          </p:cNvCxnSpPr>
          <p:nvPr/>
        </p:nvCxnSpPr>
        <p:spPr bwMode="auto">
          <a:xfrm flipH="1" flipV="1">
            <a:off x="3798530" y="4829301"/>
            <a:ext cx="2434622" cy="570218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flipV="1">
            <a:off x="6233151" y="4842818"/>
            <a:ext cx="1403810" cy="570217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flipH="1" flipV="1">
            <a:off x="5437664" y="4829301"/>
            <a:ext cx="1778809" cy="597251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2" name="Straight Arrow Connector 51"/>
          <p:cNvCxnSpPr>
            <a:cxnSpLocks noChangeShapeType="1"/>
            <a:endCxn id="37" idx="3"/>
          </p:cNvCxnSpPr>
          <p:nvPr/>
        </p:nvCxnSpPr>
        <p:spPr bwMode="auto">
          <a:xfrm flipH="1" flipV="1">
            <a:off x="3213623" y="4829301"/>
            <a:ext cx="3999993" cy="597251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flipH="1" flipV="1">
            <a:off x="6022571" y="4829301"/>
            <a:ext cx="2400288" cy="607850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4" name="Straight Arrow Connector 53"/>
          <p:cNvCxnSpPr>
            <a:cxnSpLocks noChangeShapeType="1"/>
            <a:endCxn id="37" idx="5"/>
          </p:cNvCxnSpPr>
          <p:nvPr/>
        </p:nvCxnSpPr>
        <p:spPr bwMode="auto">
          <a:xfrm flipH="1" flipV="1">
            <a:off x="3798530" y="4829301"/>
            <a:ext cx="4624330" cy="607849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grpSp>
        <p:nvGrpSpPr>
          <p:cNvPr id="55" name="Group 54"/>
          <p:cNvGrpSpPr/>
          <p:nvPr/>
        </p:nvGrpSpPr>
        <p:grpSpPr>
          <a:xfrm>
            <a:off x="6440292" y="1268503"/>
            <a:ext cx="2379543" cy="2057400"/>
            <a:chOff x="0" y="4114800"/>
            <a:chExt cx="2379543" cy="20574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0" y="4114800"/>
              <a:ext cx="2379543" cy="2057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</a:rPr>
                <a:t>“Logical” Plan</a:t>
              </a:r>
            </a:p>
          </p:txBody>
        </p:sp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855171" y="44482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1800" dirty="0" smtClean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1358204" y="543007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142229" y="543007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</p:cNvCxnSpPr>
            <p:nvPr/>
          </p:nvCxnSpPr>
          <p:spPr bwMode="auto">
            <a:xfrm flipV="1">
              <a:off x="555821" y="4846343"/>
              <a:ext cx="420488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1561216" y="4846343"/>
              <a:ext cx="210580" cy="5837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268762" y="4249278"/>
              <a:ext cx="12986" cy="1990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038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Interpose Exchange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183930" cy="5105400"/>
          </a:xfrm>
        </p:spPr>
        <p:txBody>
          <a:bodyPr/>
          <a:lstStyle/>
          <a:p>
            <a:r>
              <a:rPr lang="en-US" sz="2400" dirty="0" smtClean="0"/>
              <a:t>Rewrite like this</a:t>
            </a:r>
          </a:p>
          <a:p>
            <a:r>
              <a:rPr lang="en-US" sz="2400" dirty="0" smtClean="0"/>
              <a:t>Everything stays the same, but </a:t>
            </a:r>
            <a:r>
              <a:rPr lang="en-US" sz="2400" dirty="0" err="1" smtClean="0"/>
              <a:t>eXchange</a:t>
            </a:r>
            <a:r>
              <a:rPr lang="en-US" sz="2400" dirty="0" smtClean="0"/>
              <a:t> is hiding two main things: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Shuffling tuples across multiple machines, dealing with networking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The fact that sender and receiver need to be in separate threads</a:t>
            </a:r>
          </a:p>
          <a:p>
            <a:pPr lvl="3"/>
            <a:r>
              <a:rPr lang="en-US" sz="1200" dirty="0" smtClean="0"/>
              <a:t>Otherwise receiver can stall waiting for local children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943600" y="1600200"/>
            <a:ext cx="2743200" cy="3200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6946633" y="1963645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⨝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7454616" y="4221997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</a:rPr>
              <a:t>Scan S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6490043" y="4221997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</a:rPr>
              <a:t>Scan R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cxnSpLocks noChangeShapeType="1"/>
            <a:stCxn id="59" idx="0"/>
            <a:endCxn id="63" idx="4"/>
          </p:cNvCxnSpPr>
          <p:nvPr/>
        </p:nvCxnSpPr>
        <p:spPr bwMode="auto">
          <a:xfrm flipV="1">
            <a:off x="6903635" y="3127109"/>
            <a:ext cx="0" cy="1094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12"/>
          <p:cNvCxnSpPr>
            <a:cxnSpLocks noChangeShapeType="1"/>
            <a:stCxn id="58" idx="0"/>
            <a:endCxn id="67" idx="4"/>
          </p:cNvCxnSpPr>
          <p:nvPr/>
        </p:nvCxnSpPr>
        <p:spPr bwMode="auto">
          <a:xfrm flipH="1" flipV="1">
            <a:off x="7852250" y="3132273"/>
            <a:ext cx="15958" cy="108972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12"/>
          <p:cNvCxnSpPr>
            <a:cxnSpLocks noChangeShapeType="1"/>
            <a:stCxn id="57" idx="0"/>
          </p:cNvCxnSpPr>
          <p:nvPr/>
        </p:nvCxnSpPr>
        <p:spPr bwMode="auto">
          <a:xfrm flipH="1" flipV="1">
            <a:off x="7360224" y="1714061"/>
            <a:ext cx="1" cy="24958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6490043" y="2660772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6" name="Straight Arrow Connector 12"/>
          <p:cNvCxnSpPr>
            <a:cxnSpLocks noChangeShapeType="1"/>
          </p:cNvCxnSpPr>
          <p:nvPr/>
        </p:nvCxnSpPr>
        <p:spPr bwMode="auto">
          <a:xfrm flipV="1">
            <a:off x="6916620" y="2429982"/>
            <a:ext cx="246180" cy="26251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7438658" y="2665936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0" name="Straight Arrow Connector 12"/>
          <p:cNvCxnSpPr>
            <a:cxnSpLocks noChangeShapeType="1"/>
          </p:cNvCxnSpPr>
          <p:nvPr/>
        </p:nvCxnSpPr>
        <p:spPr bwMode="auto">
          <a:xfrm flipH="1" flipV="1">
            <a:off x="7512629" y="2400632"/>
            <a:ext cx="339621" cy="30889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757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DBs: The Parallel Boy that Lived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1980s CS challenge: “parallelize” software</a:t>
            </a:r>
          </a:p>
          <a:p>
            <a:pPr lvl="1"/>
            <a:r>
              <a:rPr lang="en-US" sz="2000" dirty="0" smtClean="0"/>
              <a:t>E.g. via awesome new C compilers</a:t>
            </a:r>
          </a:p>
          <a:p>
            <a:pPr lvl="1"/>
            <a:r>
              <a:rPr lang="en-US" sz="2000" dirty="0" smtClean="0"/>
              <a:t>E.g. via variants of C designed for parallelism</a:t>
            </a:r>
          </a:p>
          <a:p>
            <a:r>
              <a:rPr lang="en-US" sz="2400" dirty="0" smtClean="0"/>
              <a:t>In broad terms, a failure</a:t>
            </a:r>
          </a:p>
          <a:p>
            <a:pPr lvl="1"/>
            <a:r>
              <a:rPr lang="en-US" sz="2000" dirty="0" smtClean="0"/>
              <a:t>Dave Patterson: The “Dead Computer Society”</a:t>
            </a:r>
          </a:p>
          <a:p>
            <a:r>
              <a:rPr lang="en-US" sz="2400" dirty="0" smtClean="0"/>
              <a:t>Exception: Parallel SQL Databases</a:t>
            </a:r>
          </a:p>
          <a:p>
            <a:pPr lvl="1"/>
            <a:r>
              <a:rPr lang="en-US" sz="2000" dirty="0" smtClean="0"/>
              <a:t>Why? </a:t>
            </a:r>
            <a:r>
              <a:rPr lang="en-US" sz="2000" b="1" dirty="0" smtClean="0"/>
              <a:t>Data Independence!</a:t>
            </a:r>
          </a:p>
          <a:p>
            <a:pPr lvl="2"/>
            <a:r>
              <a:rPr lang="en-US" sz="1800" dirty="0" smtClean="0"/>
              <a:t>SQL is independent of how many machines you </a:t>
            </a:r>
            <a:r>
              <a:rPr lang="en-US" sz="1800" dirty="0" smtClean="0"/>
              <a:t>have!</a:t>
            </a:r>
            <a:endParaRPr lang="en-US" sz="1800" dirty="0" smtClean="0"/>
          </a:p>
          <a:p>
            <a:pPr lvl="2"/>
            <a:r>
              <a:rPr lang="en-US" sz="1800" dirty="0" smtClean="0"/>
              <a:t>The same divide-and-conquer that worked for disks works across machines, as we’ll see</a:t>
            </a:r>
          </a:p>
          <a:p>
            <a:r>
              <a:rPr lang="en-US" sz="2400" dirty="0" smtClean="0"/>
              <a:t>Big Data is the generalization of these lessons</a:t>
            </a:r>
          </a:p>
          <a:p>
            <a:pPr lvl="1"/>
            <a:r>
              <a:rPr lang="en-US" sz="2000" dirty="0" smtClean="0"/>
              <a:t>Or in some cases a re-learning of them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131" y="643532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This slide is FYI; will not be on exam</a:t>
            </a:r>
            <a:endParaRPr lang="en-US" sz="18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is Two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183930" cy="5105400"/>
          </a:xfrm>
        </p:spPr>
        <p:txBody>
          <a:bodyPr/>
          <a:lstStyle/>
          <a:p>
            <a:r>
              <a:rPr lang="en-US" sz="2400" dirty="0" smtClean="0"/>
              <a:t>Rewrite like this</a:t>
            </a:r>
          </a:p>
          <a:p>
            <a:pPr lvl="1"/>
            <a:r>
              <a:rPr lang="en-US" sz="2000" dirty="0" smtClean="0"/>
              <a:t>X-out runs as its own thread</a:t>
            </a:r>
          </a:p>
          <a:p>
            <a:pPr lvl="2"/>
            <a:r>
              <a:rPr lang="en-US" sz="1600" dirty="0" smtClean="0"/>
              <a:t>Along with its subtree</a:t>
            </a:r>
          </a:p>
          <a:p>
            <a:pPr lvl="2"/>
            <a:r>
              <a:rPr lang="en-US" sz="1600" dirty="0" smtClean="0"/>
              <a:t>Separate from X-in and its parents</a:t>
            </a:r>
          </a:p>
          <a:p>
            <a:pPr lvl="1"/>
            <a:r>
              <a:rPr lang="en-US" sz="2000" dirty="0" smtClean="0"/>
              <a:t>X-out pulls from its children and pushes to X-in</a:t>
            </a:r>
          </a:p>
          <a:p>
            <a:pPr lvl="1"/>
            <a:r>
              <a:rPr lang="en-US" sz="2000" dirty="0" smtClean="0"/>
              <a:t>X-in stalls until it receives tuples from X-out</a:t>
            </a:r>
          </a:p>
          <a:p>
            <a:pPr lvl="2"/>
            <a:r>
              <a:rPr lang="en-US" sz="1600" dirty="0" smtClean="0"/>
              <a:t>Network queues at X-out and X-in can buffer a few tuples</a:t>
            </a:r>
          </a:p>
          <a:p>
            <a:pPr lvl="1"/>
            <a:r>
              <a:rPr lang="en-US" sz="2000" i="1" dirty="0" smtClean="0"/>
              <a:t>All other iterators behave as they always did in a single-node setting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943600" y="1600200"/>
            <a:ext cx="2743200" cy="3200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6946633" y="1963645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⨝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7454616" y="4221997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</a:rPr>
              <a:t>Scan S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6490043" y="4221997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</a:rPr>
              <a:t>Scan R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cxnSpLocks noChangeShapeType="1"/>
            <a:stCxn id="59" idx="0"/>
            <a:endCxn id="63" idx="4"/>
          </p:cNvCxnSpPr>
          <p:nvPr/>
        </p:nvCxnSpPr>
        <p:spPr bwMode="auto">
          <a:xfrm flipV="1">
            <a:off x="6903635" y="3909649"/>
            <a:ext cx="0" cy="31234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12"/>
          <p:cNvCxnSpPr>
            <a:cxnSpLocks noChangeShapeType="1"/>
            <a:stCxn id="58" idx="0"/>
          </p:cNvCxnSpPr>
          <p:nvPr/>
        </p:nvCxnSpPr>
        <p:spPr bwMode="auto">
          <a:xfrm flipH="1" flipV="1">
            <a:off x="7863670" y="3926681"/>
            <a:ext cx="4538" cy="29531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12"/>
          <p:cNvCxnSpPr>
            <a:cxnSpLocks noChangeShapeType="1"/>
            <a:stCxn id="57" idx="0"/>
          </p:cNvCxnSpPr>
          <p:nvPr/>
        </p:nvCxnSpPr>
        <p:spPr bwMode="auto">
          <a:xfrm flipH="1" flipV="1">
            <a:off x="7360224" y="1714061"/>
            <a:ext cx="1" cy="24958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6490043" y="3443312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X-out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6503028" y="2692499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X-in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5" name="Straight Arrow Connector 12"/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6903635" y="3158836"/>
            <a:ext cx="12985" cy="28447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12"/>
          <p:cNvCxnSpPr>
            <a:cxnSpLocks noChangeShapeType="1"/>
            <a:stCxn id="64" idx="0"/>
          </p:cNvCxnSpPr>
          <p:nvPr/>
        </p:nvCxnSpPr>
        <p:spPr bwMode="auto">
          <a:xfrm flipV="1">
            <a:off x="6916620" y="2429982"/>
            <a:ext cx="246180" cy="26251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5943600" y="3276600"/>
            <a:ext cx="27432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7425673" y="3460344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X-out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7438658" y="2709531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X-in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9" name="Straight Arrow Connector 12"/>
          <p:cNvCxnSpPr>
            <a:cxnSpLocks noChangeShapeType="1"/>
          </p:cNvCxnSpPr>
          <p:nvPr/>
        </p:nvCxnSpPr>
        <p:spPr bwMode="auto">
          <a:xfrm flipV="1">
            <a:off x="7839265" y="3175868"/>
            <a:ext cx="12985" cy="28447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12"/>
          <p:cNvCxnSpPr>
            <a:cxnSpLocks noChangeShapeType="1"/>
            <a:stCxn id="68" idx="0"/>
          </p:cNvCxnSpPr>
          <p:nvPr/>
        </p:nvCxnSpPr>
        <p:spPr bwMode="auto">
          <a:xfrm flipH="1" flipV="1">
            <a:off x="7512629" y="2400632"/>
            <a:ext cx="339621" cy="30889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8101819" y="3045767"/>
            <a:ext cx="1036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THREAD </a:t>
            </a:r>
            <a:br>
              <a:rPr lang="en-US" sz="12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BOUNDARY</a:t>
            </a:r>
            <a:endParaRPr lang="en-US" sz="12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7370437" y="3313310"/>
            <a:ext cx="15011" cy="1499526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320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 bwMode="auto">
          <a:xfrm>
            <a:off x="5943600" y="1600200"/>
            <a:ext cx="2743200" cy="3200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6946633" y="1963645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⨝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7454616" y="4221997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</a:rPr>
              <a:t>Scan S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Oval 6"/>
          <p:cNvSpPr>
            <a:spLocks noChangeArrowheads="1"/>
          </p:cNvSpPr>
          <p:nvPr/>
        </p:nvSpPr>
        <p:spPr bwMode="auto">
          <a:xfrm>
            <a:off x="6490043" y="4221997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</a:rPr>
              <a:t>Scan R</a:t>
            </a:r>
            <a:endParaRPr lang="x-none" altLang="x-non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 flipV="1">
            <a:off x="6903635" y="3909649"/>
            <a:ext cx="0" cy="31234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Arrow Connector 12"/>
          <p:cNvCxnSpPr>
            <a:cxnSpLocks noChangeShapeType="1"/>
          </p:cNvCxnSpPr>
          <p:nvPr/>
        </p:nvCxnSpPr>
        <p:spPr bwMode="auto">
          <a:xfrm flipH="1" flipV="1">
            <a:off x="7863670" y="3926681"/>
            <a:ext cx="4538" cy="29531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12"/>
          <p:cNvCxnSpPr>
            <a:cxnSpLocks noChangeShapeType="1"/>
          </p:cNvCxnSpPr>
          <p:nvPr/>
        </p:nvCxnSpPr>
        <p:spPr bwMode="auto">
          <a:xfrm flipH="1" flipV="1">
            <a:off x="7360224" y="1714061"/>
            <a:ext cx="1" cy="24958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Oval 3"/>
          <p:cNvSpPr>
            <a:spLocks noChangeArrowheads="1"/>
          </p:cNvSpPr>
          <p:nvPr/>
        </p:nvSpPr>
        <p:spPr bwMode="auto">
          <a:xfrm>
            <a:off x="6490043" y="3443312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X-out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6503028" y="2692499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X-in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1" name="Straight Arrow Connector 12"/>
          <p:cNvCxnSpPr>
            <a:cxnSpLocks noChangeShapeType="1"/>
          </p:cNvCxnSpPr>
          <p:nvPr/>
        </p:nvCxnSpPr>
        <p:spPr bwMode="auto">
          <a:xfrm flipV="1">
            <a:off x="6903635" y="3158836"/>
            <a:ext cx="12985" cy="28447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12"/>
          <p:cNvCxnSpPr>
            <a:cxnSpLocks noChangeShapeType="1"/>
          </p:cNvCxnSpPr>
          <p:nvPr/>
        </p:nvCxnSpPr>
        <p:spPr bwMode="auto">
          <a:xfrm flipV="1">
            <a:off x="6916620" y="2429982"/>
            <a:ext cx="246180" cy="26251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5943600" y="3276600"/>
            <a:ext cx="2743200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3"/>
          <p:cNvSpPr>
            <a:spLocks noChangeArrowheads="1"/>
          </p:cNvSpPr>
          <p:nvPr/>
        </p:nvSpPr>
        <p:spPr bwMode="auto">
          <a:xfrm>
            <a:off x="7425673" y="3460344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X-out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7438658" y="2709531"/>
            <a:ext cx="827183" cy="4663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X-in</a:t>
            </a:r>
            <a:endParaRPr lang="x-none" altLang="x-none" sz="10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6" name="Straight Arrow Connector 12"/>
          <p:cNvCxnSpPr>
            <a:cxnSpLocks noChangeShapeType="1"/>
          </p:cNvCxnSpPr>
          <p:nvPr/>
        </p:nvCxnSpPr>
        <p:spPr bwMode="auto">
          <a:xfrm flipV="1">
            <a:off x="7839265" y="3175868"/>
            <a:ext cx="12985" cy="28447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12"/>
          <p:cNvCxnSpPr>
            <a:cxnSpLocks noChangeShapeType="1"/>
          </p:cNvCxnSpPr>
          <p:nvPr/>
        </p:nvCxnSpPr>
        <p:spPr bwMode="auto">
          <a:xfrm flipH="1" flipV="1">
            <a:off x="7512629" y="2400632"/>
            <a:ext cx="339621" cy="30889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is Two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183930" cy="5105400"/>
          </a:xfrm>
        </p:spPr>
        <p:txBody>
          <a:bodyPr/>
          <a:lstStyle/>
          <a:p>
            <a:r>
              <a:rPr lang="en-US" sz="2400" dirty="0" smtClean="0"/>
              <a:t>Now run this at each machine and have X-out shuffle its output across X-ins on all machines</a:t>
            </a:r>
            <a:endParaRPr lang="en-US" sz="2000" dirty="0" smtClean="0"/>
          </a:p>
        </p:txBody>
      </p:sp>
      <p:cxnSp>
        <p:nvCxnSpPr>
          <p:cNvPr id="174" name="Straight Connector 173"/>
          <p:cNvCxnSpPr/>
          <p:nvPr/>
        </p:nvCxnSpPr>
        <p:spPr bwMode="auto">
          <a:xfrm flipH="1">
            <a:off x="7370437" y="3313310"/>
            <a:ext cx="15011" cy="1499526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575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is Two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183930" cy="5105400"/>
          </a:xfrm>
        </p:spPr>
        <p:txBody>
          <a:bodyPr/>
          <a:lstStyle/>
          <a:p>
            <a:r>
              <a:rPr lang="en-US" sz="2400" dirty="0" smtClean="0"/>
              <a:t>Now run this at each machine and have X-out shuffle its output across X-ins on all machines</a:t>
            </a:r>
            <a:endParaRPr lang="en-US" sz="2000" dirty="0" smtClean="0"/>
          </a:p>
        </p:txBody>
      </p:sp>
      <p:cxnSp>
        <p:nvCxnSpPr>
          <p:cNvPr id="17" name="Straight Arrow Connector 16"/>
          <p:cNvCxnSpPr>
            <a:cxnSpLocks noChangeShapeType="1"/>
            <a:endCxn id="116" idx="4"/>
          </p:cNvCxnSpPr>
          <p:nvPr/>
        </p:nvCxnSpPr>
        <p:spPr bwMode="auto">
          <a:xfrm flipV="1">
            <a:off x="1310018" y="4800092"/>
            <a:ext cx="4276218" cy="72177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98" idx="0"/>
            <a:endCxn id="116" idx="4"/>
          </p:cNvCxnSpPr>
          <p:nvPr/>
        </p:nvCxnSpPr>
        <p:spPr bwMode="auto">
          <a:xfrm flipV="1">
            <a:off x="3415231" y="4800092"/>
            <a:ext cx="2171005" cy="641042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19" name="Straight Arrow Connector 18"/>
          <p:cNvCxnSpPr>
            <a:cxnSpLocks noChangeShapeType="1"/>
            <a:endCxn id="114" idx="4"/>
          </p:cNvCxnSpPr>
          <p:nvPr/>
        </p:nvCxnSpPr>
        <p:spPr bwMode="auto">
          <a:xfrm flipV="1">
            <a:off x="1310018" y="4829366"/>
            <a:ext cx="2113425" cy="69250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1437328" y="3614114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1"/>
                </a:solidFill>
              </a:rPr>
              <a:t>⨝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1883069" y="6149546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08650" y="6149546"/>
            <a:ext cx="827183" cy="466337"/>
          </a:xfrm>
          <a:prstGeom prst="ellipse">
            <a:avLst/>
          </a:prstGeom>
          <a:solidFill>
            <a:srgbClr val="33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49" idx="0"/>
            <a:endCxn id="112" idx="4"/>
          </p:cNvCxnSpPr>
          <p:nvPr/>
        </p:nvCxnSpPr>
        <p:spPr bwMode="auto">
          <a:xfrm flipV="1">
            <a:off x="1128209" y="4831593"/>
            <a:ext cx="8212" cy="61176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12"/>
          <p:cNvCxnSpPr>
            <a:cxnSpLocks noChangeShapeType="1"/>
            <a:stCxn id="52" idx="0"/>
            <a:endCxn id="113" idx="4"/>
          </p:cNvCxnSpPr>
          <p:nvPr/>
        </p:nvCxnSpPr>
        <p:spPr bwMode="auto">
          <a:xfrm flipV="1">
            <a:off x="2291182" y="4831593"/>
            <a:ext cx="8212" cy="61176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12"/>
          <p:cNvCxnSpPr>
            <a:cxnSpLocks noChangeShapeType="1"/>
          </p:cNvCxnSpPr>
          <p:nvPr/>
        </p:nvCxnSpPr>
        <p:spPr bwMode="auto">
          <a:xfrm flipV="1">
            <a:off x="1850919" y="3415093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3661369" y="3614114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>
                <a:solidFill>
                  <a:schemeClr val="bg1"/>
                </a:solidFill>
              </a:rPr>
              <a:t>⨝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148666" y="6149546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001638" y="6160775"/>
            <a:ext cx="827183" cy="466337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 noChangeShapeType="1"/>
            <a:stCxn id="98" idx="0"/>
            <a:endCxn id="114" idx="4"/>
          </p:cNvCxnSpPr>
          <p:nvPr/>
        </p:nvCxnSpPr>
        <p:spPr bwMode="auto">
          <a:xfrm flipV="1">
            <a:off x="3415231" y="4829366"/>
            <a:ext cx="8212" cy="611768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30" name="Straight Arrow Connector 12"/>
          <p:cNvCxnSpPr>
            <a:cxnSpLocks noChangeShapeType="1"/>
            <a:stCxn id="99" idx="0"/>
            <a:endCxn id="115" idx="4"/>
          </p:cNvCxnSpPr>
          <p:nvPr/>
        </p:nvCxnSpPr>
        <p:spPr bwMode="auto">
          <a:xfrm flipV="1">
            <a:off x="4578204" y="4829366"/>
            <a:ext cx="8212" cy="611768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31" name="Straight Arrow Connector 12"/>
          <p:cNvCxnSpPr>
            <a:cxnSpLocks noChangeShapeType="1"/>
          </p:cNvCxnSpPr>
          <p:nvPr/>
        </p:nvCxnSpPr>
        <p:spPr bwMode="auto">
          <a:xfrm flipV="1">
            <a:off x="4074960" y="3415093"/>
            <a:ext cx="12986" cy="1990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6347963" y="6163063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S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164432" y="6170218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bg1"/>
                </a:solidFill>
              </a:rPr>
              <a:t>Scan R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100" idx="0"/>
            <a:endCxn id="116" idx="4"/>
          </p:cNvCxnSpPr>
          <p:nvPr/>
        </p:nvCxnSpPr>
        <p:spPr bwMode="auto">
          <a:xfrm flipV="1">
            <a:off x="5578024" y="4800092"/>
            <a:ext cx="8212" cy="61176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12"/>
          <p:cNvCxnSpPr>
            <a:cxnSpLocks noChangeShapeType="1"/>
            <a:stCxn id="101" idx="0"/>
            <a:endCxn id="117" idx="4"/>
          </p:cNvCxnSpPr>
          <p:nvPr/>
        </p:nvCxnSpPr>
        <p:spPr bwMode="auto">
          <a:xfrm flipV="1">
            <a:off x="6740997" y="4800092"/>
            <a:ext cx="8212" cy="61176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  <a:stCxn id="98" idx="0"/>
            <a:endCxn id="112" idx="4"/>
          </p:cNvCxnSpPr>
          <p:nvPr/>
        </p:nvCxnSpPr>
        <p:spPr bwMode="auto">
          <a:xfrm flipH="1" flipV="1">
            <a:off x="1136421" y="4831593"/>
            <a:ext cx="2278810" cy="609541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39" name="Straight Arrow Connector 38"/>
          <p:cNvCxnSpPr>
            <a:cxnSpLocks noChangeShapeType="1"/>
            <a:stCxn id="99" idx="0"/>
            <a:endCxn id="113" idx="4"/>
          </p:cNvCxnSpPr>
          <p:nvPr/>
        </p:nvCxnSpPr>
        <p:spPr bwMode="auto">
          <a:xfrm flipH="1" flipV="1">
            <a:off x="2299394" y="4831593"/>
            <a:ext cx="2278810" cy="609541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0" name="Straight Arrow Connector 39"/>
          <p:cNvCxnSpPr>
            <a:cxnSpLocks noChangeShapeType="1"/>
            <a:stCxn id="99" idx="0"/>
            <a:endCxn id="117" idx="4"/>
          </p:cNvCxnSpPr>
          <p:nvPr/>
        </p:nvCxnSpPr>
        <p:spPr bwMode="auto">
          <a:xfrm flipV="1">
            <a:off x="4578204" y="4800092"/>
            <a:ext cx="2171005" cy="641042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1" name="Straight Arrow Connector 40"/>
          <p:cNvCxnSpPr>
            <a:cxnSpLocks noChangeShapeType="1"/>
            <a:stCxn id="100" idx="0"/>
            <a:endCxn id="115" idx="4"/>
          </p:cNvCxnSpPr>
          <p:nvPr/>
        </p:nvCxnSpPr>
        <p:spPr bwMode="auto">
          <a:xfrm flipH="1" flipV="1">
            <a:off x="4586416" y="4829366"/>
            <a:ext cx="991608" cy="582494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2" name="Straight Arrow Connector 41"/>
          <p:cNvCxnSpPr>
            <a:cxnSpLocks noChangeShapeType="1"/>
            <a:stCxn id="100" idx="0"/>
            <a:endCxn id="112" idx="4"/>
          </p:cNvCxnSpPr>
          <p:nvPr/>
        </p:nvCxnSpPr>
        <p:spPr bwMode="auto">
          <a:xfrm flipH="1" flipV="1">
            <a:off x="1136421" y="4831593"/>
            <a:ext cx="4441603" cy="580267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3" name="Straight Arrow Connector 42"/>
          <p:cNvCxnSpPr>
            <a:cxnSpLocks noChangeShapeType="1"/>
            <a:stCxn id="101" idx="0"/>
          </p:cNvCxnSpPr>
          <p:nvPr/>
        </p:nvCxnSpPr>
        <p:spPr bwMode="auto">
          <a:xfrm flipH="1" flipV="1">
            <a:off x="4584676" y="4871072"/>
            <a:ext cx="2156321" cy="540788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44" name="Straight Arrow Connector 43"/>
          <p:cNvCxnSpPr>
            <a:cxnSpLocks noChangeShapeType="1"/>
            <a:stCxn id="101" idx="0"/>
            <a:endCxn id="113" idx="4"/>
          </p:cNvCxnSpPr>
          <p:nvPr/>
        </p:nvCxnSpPr>
        <p:spPr bwMode="auto">
          <a:xfrm flipH="1" flipV="1">
            <a:off x="2299394" y="4831593"/>
            <a:ext cx="4441603" cy="580267"/>
          </a:xfrm>
          <a:prstGeom prst="straightConnector1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 type="triangle" w="lg" len="lg"/>
          </a:ln>
          <a:extLst/>
        </p:spPr>
      </p:cxnSp>
      <p:cxnSp>
        <p:nvCxnSpPr>
          <p:cNvPr id="51" name="Straight Arrow Connector 12"/>
          <p:cNvCxnSpPr>
            <a:cxnSpLocks noChangeShapeType="1"/>
            <a:stCxn id="22" idx="0"/>
            <a:endCxn id="49" idx="4"/>
          </p:cNvCxnSpPr>
          <p:nvPr/>
        </p:nvCxnSpPr>
        <p:spPr bwMode="auto">
          <a:xfrm flipV="1">
            <a:off x="1122242" y="5909698"/>
            <a:ext cx="5967" cy="23984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12"/>
          <p:cNvCxnSpPr>
            <a:cxnSpLocks noChangeShapeType="1"/>
            <a:stCxn id="21" idx="0"/>
            <a:endCxn id="52" idx="4"/>
          </p:cNvCxnSpPr>
          <p:nvPr/>
        </p:nvCxnSpPr>
        <p:spPr bwMode="auto">
          <a:xfrm flipH="1" flipV="1">
            <a:off x="2291182" y="5909698"/>
            <a:ext cx="5479" cy="23984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714617" y="5411860"/>
            <a:ext cx="6439971" cy="497838"/>
            <a:chOff x="714442" y="5312396"/>
            <a:chExt cx="6439971" cy="497838"/>
          </a:xfrm>
        </p:grpSpPr>
        <p:sp>
          <p:nvSpPr>
            <p:cNvPr id="49" name="Oval 3"/>
            <p:cNvSpPr>
              <a:spLocks noChangeArrowheads="1"/>
            </p:cNvSpPr>
            <p:nvPr/>
          </p:nvSpPr>
          <p:spPr bwMode="auto">
            <a:xfrm>
              <a:off x="714442" y="5343897"/>
              <a:ext cx="827183" cy="466337"/>
            </a:xfrm>
            <a:prstGeom prst="ellipse">
              <a:avLst/>
            </a:prstGeom>
            <a:solidFill>
              <a:srgbClr val="3365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Oval 3"/>
            <p:cNvSpPr>
              <a:spLocks noChangeArrowheads="1"/>
            </p:cNvSpPr>
            <p:nvPr/>
          </p:nvSpPr>
          <p:spPr bwMode="auto">
            <a:xfrm>
              <a:off x="1877415" y="5343897"/>
              <a:ext cx="827183" cy="466337"/>
            </a:xfrm>
            <a:prstGeom prst="ellipse">
              <a:avLst/>
            </a:prstGeom>
            <a:solidFill>
              <a:srgbClr val="3365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3001464" y="5341670"/>
              <a:ext cx="827183" cy="466337"/>
            </a:xfrm>
            <a:prstGeom prst="ellipse">
              <a:avLst/>
            </a:prstGeom>
            <a:solidFill>
              <a:srgbClr val="09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9" name="Oval 3"/>
            <p:cNvSpPr>
              <a:spLocks noChangeArrowheads="1"/>
            </p:cNvSpPr>
            <p:nvPr/>
          </p:nvSpPr>
          <p:spPr bwMode="auto">
            <a:xfrm>
              <a:off x="4164437" y="5341670"/>
              <a:ext cx="827183" cy="466337"/>
            </a:xfrm>
            <a:prstGeom prst="ellipse">
              <a:avLst/>
            </a:prstGeom>
            <a:solidFill>
              <a:srgbClr val="09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0" name="Oval 3"/>
            <p:cNvSpPr>
              <a:spLocks noChangeArrowheads="1"/>
            </p:cNvSpPr>
            <p:nvPr/>
          </p:nvSpPr>
          <p:spPr bwMode="auto">
            <a:xfrm>
              <a:off x="5164257" y="5312396"/>
              <a:ext cx="827183" cy="466337"/>
            </a:xfrm>
            <a:prstGeom prst="ellipse">
              <a:avLst/>
            </a:prstGeom>
            <a:solidFill>
              <a:srgbClr val="FD823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1" name="Oval 3"/>
            <p:cNvSpPr>
              <a:spLocks noChangeArrowheads="1"/>
            </p:cNvSpPr>
            <p:nvPr/>
          </p:nvSpPr>
          <p:spPr bwMode="auto">
            <a:xfrm>
              <a:off x="6327230" y="5312396"/>
              <a:ext cx="827183" cy="466337"/>
            </a:xfrm>
            <a:prstGeom prst="ellipse">
              <a:avLst/>
            </a:prstGeom>
            <a:solidFill>
              <a:srgbClr val="FD823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cxnSp>
        <p:nvCxnSpPr>
          <p:cNvPr id="102" name="Straight Arrow Connector 12"/>
          <p:cNvCxnSpPr>
            <a:cxnSpLocks noChangeShapeType="1"/>
            <a:stCxn id="28" idx="0"/>
            <a:endCxn id="98" idx="4"/>
          </p:cNvCxnSpPr>
          <p:nvPr/>
        </p:nvCxnSpPr>
        <p:spPr bwMode="auto">
          <a:xfrm flipV="1">
            <a:off x="3415230" y="5907471"/>
            <a:ext cx="1" cy="25330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2"/>
          <p:cNvCxnSpPr>
            <a:cxnSpLocks noChangeShapeType="1"/>
            <a:stCxn id="27" idx="0"/>
            <a:endCxn id="99" idx="4"/>
          </p:cNvCxnSpPr>
          <p:nvPr/>
        </p:nvCxnSpPr>
        <p:spPr bwMode="auto">
          <a:xfrm flipV="1">
            <a:off x="4562258" y="5907471"/>
            <a:ext cx="15946" cy="2420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Arrow Connector 12"/>
          <p:cNvCxnSpPr>
            <a:cxnSpLocks noChangeShapeType="1"/>
            <a:stCxn id="34" idx="0"/>
            <a:endCxn id="100" idx="4"/>
          </p:cNvCxnSpPr>
          <p:nvPr/>
        </p:nvCxnSpPr>
        <p:spPr bwMode="auto">
          <a:xfrm flipV="1">
            <a:off x="5578024" y="5878197"/>
            <a:ext cx="0" cy="29202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2"/>
          <p:cNvCxnSpPr>
            <a:cxnSpLocks noChangeShapeType="1"/>
            <a:stCxn id="33" idx="0"/>
            <a:endCxn id="101" idx="4"/>
          </p:cNvCxnSpPr>
          <p:nvPr/>
        </p:nvCxnSpPr>
        <p:spPr bwMode="auto">
          <a:xfrm flipH="1" flipV="1">
            <a:off x="6740997" y="5878197"/>
            <a:ext cx="20558" cy="28486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722829" y="4333755"/>
            <a:ext cx="6439971" cy="497838"/>
            <a:chOff x="714442" y="5312396"/>
            <a:chExt cx="6439971" cy="497838"/>
          </a:xfrm>
        </p:grpSpPr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714442" y="5343897"/>
              <a:ext cx="827183" cy="466337"/>
            </a:xfrm>
            <a:prstGeom prst="ellipse">
              <a:avLst/>
            </a:prstGeom>
            <a:solidFill>
              <a:srgbClr val="3365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1877415" y="5343897"/>
              <a:ext cx="827183" cy="466337"/>
            </a:xfrm>
            <a:prstGeom prst="ellipse">
              <a:avLst/>
            </a:prstGeom>
            <a:solidFill>
              <a:srgbClr val="3365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4" name="Oval 3"/>
            <p:cNvSpPr>
              <a:spLocks noChangeArrowheads="1"/>
            </p:cNvSpPr>
            <p:nvPr/>
          </p:nvSpPr>
          <p:spPr bwMode="auto">
            <a:xfrm>
              <a:off x="3001464" y="5341670"/>
              <a:ext cx="827183" cy="466337"/>
            </a:xfrm>
            <a:prstGeom prst="ellipse">
              <a:avLst/>
            </a:prstGeom>
            <a:solidFill>
              <a:srgbClr val="09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5" name="Oval 3"/>
            <p:cNvSpPr>
              <a:spLocks noChangeArrowheads="1"/>
            </p:cNvSpPr>
            <p:nvPr/>
          </p:nvSpPr>
          <p:spPr bwMode="auto">
            <a:xfrm>
              <a:off x="4164437" y="5341670"/>
              <a:ext cx="827183" cy="466337"/>
            </a:xfrm>
            <a:prstGeom prst="ellipse">
              <a:avLst/>
            </a:prstGeom>
            <a:solidFill>
              <a:srgbClr val="09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6" name="Oval 3"/>
            <p:cNvSpPr>
              <a:spLocks noChangeArrowheads="1"/>
            </p:cNvSpPr>
            <p:nvPr/>
          </p:nvSpPr>
          <p:spPr bwMode="auto">
            <a:xfrm>
              <a:off x="5164257" y="5312396"/>
              <a:ext cx="827183" cy="466337"/>
            </a:xfrm>
            <a:prstGeom prst="ellipse">
              <a:avLst/>
            </a:prstGeom>
            <a:solidFill>
              <a:srgbClr val="FD823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7" name="Oval 3"/>
            <p:cNvSpPr>
              <a:spLocks noChangeArrowheads="1"/>
            </p:cNvSpPr>
            <p:nvPr/>
          </p:nvSpPr>
          <p:spPr bwMode="auto">
            <a:xfrm>
              <a:off x="6327230" y="5312396"/>
              <a:ext cx="827183" cy="466337"/>
            </a:xfrm>
            <a:prstGeom prst="ellipse">
              <a:avLst/>
            </a:prstGeom>
            <a:solidFill>
              <a:srgbClr val="FD823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cxnSp>
        <p:nvCxnSpPr>
          <p:cNvPr id="132" name="Straight Arrow Connector 131"/>
          <p:cNvCxnSpPr>
            <a:cxnSpLocks noChangeShapeType="1"/>
            <a:stCxn id="52" idx="0"/>
            <a:endCxn id="115" idx="4"/>
          </p:cNvCxnSpPr>
          <p:nvPr/>
        </p:nvCxnSpPr>
        <p:spPr bwMode="auto">
          <a:xfrm flipV="1">
            <a:off x="2291182" y="4829366"/>
            <a:ext cx="2295234" cy="6139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Straight Arrow Connector 134"/>
          <p:cNvCxnSpPr>
            <a:cxnSpLocks noChangeShapeType="1"/>
            <a:stCxn id="52" idx="0"/>
            <a:endCxn id="117" idx="4"/>
          </p:cNvCxnSpPr>
          <p:nvPr/>
        </p:nvCxnSpPr>
        <p:spPr bwMode="auto">
          <a:xfrm flipV="1">
            <a:off x="2291182" y="4800092"/>
            <a:ext cx="4458027" cy="64326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55"/>
          <p:cNvCxnSpPr>
            <a:cxnSpLocks noChangeShapeType="1"/>
            <a:stCxn id="112" idx="0"/>
            <a:endCxn id="20" idx="3"/>
          </p:cNvCxnSpPr>
          <p:nvPr/>
        </p:nvCxnSpPr>
        <p:spPr bwMode="auto">
          <a:xfrm flipV="1">
            <a:off x="1136421" y="4012158"/>
            <a:ext cx="422045" cy="35309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158"/>
          <p:cNvCxnSpPr>
            <a:cxnSpLocks noChangeShapeType="1"/>
            <a:stCxn id="113" idx="0"/>
            <a:endCxn id="20" idx="5"/>
          </p:cNvCxnSpPr>
          <p:nvPr/>
        </p:nvCxnSpPr>
        <p:spPr bwMode="auto">
          <a:xfrm flipH="1" flipV="1">
            <a:off x="2143373" y="4012158"/>
            <a:ext cx="156021" cy="35309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161"/>
          <p:cNvCxnSpPr>
            <a:cxnSpLocks noChangeShapeType="1"/>
            <a:stCxn id="114" idx="0"/>
            <a:endCxn id="26" idx="3"/>
          </p:cNvCxnSpPr>
          <p:nvPr/>
        </p:nvCxnSpPr>
        <p:spPr bwMode="auto">
          <a:xfrm flipV="1">
            <a:off x="3423443" y="4012158"/>
            <a:ext cx="359064" cy="35087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164"/>
          <p:cNvCxnSpPr>
            <a:cxnSpLocks noChangeShapeType="1"/>
            <a:stCxn id="115" idx="0"/>
            <a:endCxn id="26" idx="5"/>
          </p:cNvCxnSpPr>
          <p:nvPr/>
        </p:nvCxnSpPr>
        <p:spPr bwMode="auto">
          <a:xfrm flipH="1" flipV="1">
            <a:off x="4367414" y="4012158"/>
            <a:ext cx="219002" cy="35087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860666" y="3627631"/>
            <a:ext cx="827183" cy="466337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 dirty="0">
                <a:solidFill>
                  <a:schemeClr val="bg1"/>
                </a:solidFill>
              </a:rPr>
              <a:t>⨝</a:t>
            </a:r>
            <a:endParaRPr lang="x-none" altLang="x-none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54588" y="1501187"/>
            <a:ext cx="1737798" cy="2027431"/>
            <a:chOff x="5943600" y="1600200"/>
            <a:chExt cx="2743200" cy="3200400"/>
          </a:xfrm>
        </p:grpSpPr>
        <p:sp>
          <p:nvSpPr>
            <p:cNvPr id="82" name="Rectangle 81"/>
            <p:cNvSpPr/>
            <p:nvPr/>
          </p:nvSpPr>
          <p:spPr bwMode="auto">
            <a:xfrm>
              <a:off x="5943600" y="1600200"/>
              <a:ext cx="2743200" cy="3200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83" name="Oval 3"/>
            <p:cNvSpPr>
              <a:spLocks noChangeArrowheads="1"/>
            </p:cNvSpPr>
            <p:nvPr/>
          </p:nvSpPr>
          <p:spPr bwMode="auto">
            <a:xfrm>
              <a:off x="6946633" y="1963645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900" dirty="0" smtClean="0">
                  <a:solidFill>
                    <a:schemeClr val="bg2">
                      <a:lumMod val="10000"/>
                    </a:schemeClr>
                  </a:solidFill>
                </a:rPr>
                <a:t>⨝</a:t>
              </a:r>
              <a:endParaRPr lang="x-none" altLang="x-none" sz="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7454616" y="422199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00" dirty="0" smtClean="0">
                  <a:solidFill>
                    <a:schemeClr val="bg2">
                      <a:lumMod val="10000"/>
                    </a:schemeClr>
                  </a:solidFill>
                </a:rPr>
                <a:t>Scan S</a:t>
              </a:r>
              <a:endParaRPr lang="x-none" altLang="x-none" sz="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6490043" y="4221997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00" dirty="0" smtClean="0">
                  <a:solidFill>
                    <a:schemeClr val="bg2">
                      <a:lumMod val="10000"/>
                    </a:schemeClr>
                  </a:solidFill>
                </a:rPr>
                <a:t>Scan R</a:t>
              </a:r>
              <a:endParaRPr lang="x-none" altLang="x-none" sz="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6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6903635" y="3909649"/>
              <a:ext cx="0" cy="31234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863670" y="3926681"/>
              <a:ext cx="4538" cy="29531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360224" y="1714061"/>
              <a:ext cx="1" cy="2495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3"/>
            <p:cNvSpPr>
              <a:spLocks noChangeArrowheads="1"/>
            </p:cNvSpPr>
            <p:nvPr/>
          </p:nvSpPr>
          <p:spPr bwMode="auto">
            <a:xfrm>
              <a:off x="6490043" y="3443312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00" dirty="0" smtClean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3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0" name="Oval 3"/>
            <p:cNvSpPr>
              <a:spLocks noChangeArrowheads="1"/>
            </p:cNvSpPr>
            <p:nvPr/>
          </p:nvSpPr>
          <p:spPr bwMode="auto">
            <a:xfrm>
              <a:off x="6503028" y="2692499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00" dirty="0" smtClean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3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9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6903635" y="3158836"/>
              <a:ext cx="12985" cy="28447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6916620" y="2429982"/>
              <a:ext cx="246180" cy="26251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943600" y="3276600"/>
              <a:ext cx="2743200" cy="0"/>
            </a:xfrm>
            <a:prstGeom prst="line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Oval 3"/>
            <p:cNvSpPr>
              <a:spLocks noChangeArrowheads="1"/>
            </p:cNvSpPr>
            <p:nvPr/>
          </p:nvSpPr>
          <p:spPr bwMode="auto">
            <a:xfrm>
              <a:off x="7425673" y="3460344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00" dirty="0" smtClean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X-out</a:t>
              </a:r>
              <a:endParaRPr lang="x-none" altLang="x-none" sz="3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5" name="Oval 3"/>
            <p:cNvSpPr>
              <a:spLocks noChangeArrowheads="1"/>
            </p:cNvSpPr>
            <p:nvPr/>
          </p:nvSpPr>
          <p:spPr bwMode="auto">
            <a:xfrm>
              <a:off x="7438658" y="2709531"/>
              <a:ext cx="827183" cy="46633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</a:defRPr>
              </a:lvl9pPr>
            </a:lstStyle>
            <a:p>
              <a:pPr algn="ctr" eaLnBrk="1" hangingPunct="1"/>
              <a:r>
                <a:rPr lang="en-US" altLang="x-none" sz="600" dirty="0" smtClean="0">
                  <a:solidFill>
                    <a:schemeClr val="bg2">
                      <a:lumMod val="1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X-in</a:t>
              </a:r>
              <a:endParaRPr lang="x-none" altLang="x-none" sz="3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9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7839265" y="3175868"/>
              <a:ext cx="12985" cy="28447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Arrow Connector 12"/>
            <p:cNvCxnSpPr>
              <a:cxnSpLocks noChangeShapeType="1"/>
            </p:cNvCxnSpPr>
            <p:nvPr/>
          </p:nvCxnSpPr>
          <p:spPr bwMode="auto">
            <a:xfrm flipH="1" flipV="1">
              <a:off x="7512629" y="2400632"/>
              <a:ext cx="339621" cy="30889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8" name="Straight Arrow Connector 167"/>
          <p:cNvCxnSpPr>
            <a:cxnSpLocks noChangeShapeType="1"/>
            <a:stCxn id="116" idx="0"/>
            <a:endCxn id="32" idx="3"/>
          </p:cNvCxnSpPr>
          <p:nvPr/>
        </p:nvCxnSpPr>
        <p:spPr bwMode="auto">
          <a:xfrm flipV="1">
            <a:off x="5586236" y="4025675"/>
            <a:ext cx="395568" cy="30808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170"/>
          <p:cNvCxnSpPr>
            <a:cxnSpLocks noChangeShapeType="1"/>
            <a:stCxn id="117" idx="0"/>
            <a:endCxn id="32" idx="5"/>
          </p:cNvCxnSpPr>
          <p:nvPr/>
        </p:nvCxnSpPr>
        <p:spPr bwMode="auto">
          <a:xfrm flipH="1" flipV="1">
            <a:off x="6566711" y="4025675"/>
            <a:ext cx="182498" cy="30808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16612" y="5181600"/>
            <a:ext cx="8076859" cy="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8077199" y="2589469"/>
            <a:ext cx="1" cy="825624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1752600" y="5181600"/>
            <a:ext cx="0" cy="1434283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3962400" y="5161055"/>
            <a:ext cx="0" cy="1434283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6172200" y="5181600"/>
            <a:ext cx="0" cy="1434283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175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Parallel DBMS Summary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 sz="2400" dirty="0"/>
              <a:t>Parallelism natural to query processing:</a:t>
            </a:r>
          </a:p>
          <a:p>
            <a:pPr lvl="1"/>
            <a:r>
              <a:rPr lang="en-US" altLang="x-none" sz="2000" dirty="0"/>
              <a:t>Both pipeline and partition</a:t>
            </a:r>
          </a:p>
          <a:p>
            <a:r>
              <a:rPr lang="en-US" altLang="x-none" sz="2400" dirty="0"/>
              <a:t>Shared-Nothing vs. Shared-Mem vs. Shared Disk</a:t>
            </a:r>
          </a:p>
          <a:p>
            <a:pPr lvl="1"/>
            <a:r>
              <a:rPr lang="en-US" altLang="x-none" sz="2000" dirty="0"/>
              <a:t>Shared-mem easiest SW, costliest HW.  </a:t>
            </a:r>
          </a:p>
          <a:p>
            <a:pPr lvl="2"/>
            <a:r>
              <a:rPr lang="en-US" altLang="x-none" sz="1800" dirty="0" err="1"/>
              <a:t>Doesn</a:t>
            </a:r>
            <a:r>
              <a:rPr lang="ja-JP" altLang="en-US" sz="1800" dirty="0"/>
              <a:t>’</a:t>
            </a:r>
            <a:r>
              <a:rPr lang="en-US" altLang="ja-JP" sz="1800" dirty="0"/>
              <a:t>t scale.</a:t>
            </a:r>
          </a:p>
          <a:p>
            <a:pPr lvl="1"/>
            <a:r>
              <a:rPr lang="en-US" altLang="x-none" sz="2000" dirty="0"/>
              <a:t>Shared-nothing cheap, scales well, harder to implement.</a:t>
            </a:r>
          </a:p>
          <a:p>
            <a:pPr lvl="1"/>
            <a:r>
              <a:rPr lang="en-US" altLang="x-none" sz="2000" dirty="0"/>
              <a:t>Shared disk a middle ground</a:t>
            </a:r>
          </a:p>
          <a:p>
            <a:pPr lvl="2"/>
            <a:r>
              <a:rPr lang="en-US" altLang="x-none" sz="1800" dirty="0"/>
              <a:t>Introduces icky stuff related to concurrency control</a:t>
            </a:r>
          </a:p>
          <a:p>
            <a:r>
              <a:rPr lang="en-US" altLang="x-none" sz="2400" dirty="0"/>
              <a:t>Intra-op, Inter-op, &amp; Inter-query parallelism all possible.</a:t>
            </a:r>
          </a:p>
        </p:txBody>
      </p:sp>
    </p:spTree>
    <p:extLst>
      <p:ext uri="{BB962C8B-B14F-4D97-AF65-F5344CB8AC3E}">
        <p14:creationId xmlns:p14="http://schemas.microsoft.com/office/powerpoint/2010/main" val="4247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Parallel DBMS Summary, cont.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 sz="2800"/>
              <a:t>Data layout choices important!</a:t>
            </a:r>
          </a:p>
          <a:p>
            <a:r>
              <a:rPr lang="en-US" altLang="x-none" sz="2800"/>
              <a:t>Most DB operations can be done partition-parallel</a:t>
            </a:r>
          </a:p>
          <a:p>
            <a:pPr lvl="1"/>
            <a:r>
              <a:rPr lang="en-US" altLang="x-none" sz="2400"/>
              <a:t>Sort.</a:t>
            </a:r>
          </a:p>
          <a:p>
            <a:pPr lvl="1"/>
            <a:r>
              <a:rPr lang="en-US" altLang="x-none" sz="2400"/>
              <a:t>Sort-merge join, hash-join.</a:t>
            </a:r>
          </a:p>
          <a:p>
            <a:r>
              <a:rPr lang="en-US" altLang="x-none" sz="2800"/>
              <a:t>Complex plans. </a:t>
            </a:r>
          </a:p>
          <a:p>
            <a:pPr lvl="1"/>
            <a:r>
              <a:rPr lang="en-US" altLang="x-none" sz="2400"/>
              <a:t>Allow for pipeline-parallelism, but sorts, hashes block the pipeline.</a:t>
            </a:r>
          </a:p>
          <a:p>
            <a:pPr lvl="1"/>
            <a:r>
              <a:rPr lang="en-US" altLang="x-none" sz="2400"/>
              <a:t>Partition parallelism achieved via bushy trees.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Parallel DBMS Summary, cont.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Transactions actually pretty easy</a:t>
            </a:r>
          </a:p>
          <a:p>
            <a:pPr lvl="1"/>
            <a:r>
              <a:rPr lang="en-US" altLang="x-none"/>
              <a:t>distributed deadlock detection</a:t>
            </a:r>
          </a:p>
          <a:p>
            <a:pPr lvl="1"/>
            <a:r>
              <a:rPr lang="en-US" altLang="x-none"/>
              <a:t>two-phase commit</a:t>
            </a:r>
          </a:p>
          <a:p>
            <a:r>
              <a:rPr lang="en-US" altLang="x-none"/>
              <a:t>2PC not great for availability, latency</a:t>
            </a:r>
          </a:p>
          <a:p>
            <a:pPr lvl="1"/>
            <a:r>
              <a:rPr lang="en-US" altLang="x-none"/>
              <a:t>single failure stalls the whole system</a:t>
            </a:r>
          </a:p>
          <a:p>
            <a:pPr lvl="1"/>
            <a:r>
              <a:rPr lang="en-US" altLang="x-none"/>
              <a:t>transaction commit waits for the slowest worker</a:t>
            </a:r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Parallel Architectures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11163" y="1430338"/>
          <a:ext cx="3078162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Document" r:id="rId3" imgW="20419048" imgH="13917460" progId="Word.Document.12">
                  <p:link updateAutomatic="1"/>
                </p:oleObj>
              </mc:Choice>
              <mc:Fallback>
                <p:oleObj name="Document" r:id="rId3" imgW="20419048" imgH="1391746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30338"/>
                        <a:ext cx="3078162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645025" y="3830638"/>
          <a:ext cx="4498975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Document" r:id="rId5" imgW="21587302" imgH="14526984" progId="Word.Document.12">
                  <p:link updateAutomatic="1"/>
                </p:oleObj>
              </mc:Choice>
              <mc:Fallback>
                <p:oleObj name="Document" r:id="rId5" imgW="21587302" imgH="14526984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830638"/>
                        <a:ext cx="4498975" cy="302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329113" y="1430338"/>
          <a:ext cx="4506912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Document" r:id="rId7" imgW="21638095" imgH="12139683" progId="Word.Document.12">
                  <p:link updateAutomatic="1"/>
                </p:oleObj>
              </mc:Choice>
              <mc:Fallback>
                <p:oleObj name="Document" r:id="rId7" imgW="21638095" imgH="12139683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1430338"/>
                        <a:ext cx="4506912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909638" y="1028700"/>
            <a:ext cx="200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000"/>
              <a:t>Shared Memory</a:t>
            </a: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5634038" y="981075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eaLnBrk="1" hangingPunct="1"/>
            <a:r>
              <a:rPr lang="en-US" altLang="x-none" sz="2000"/>
              <a:t>Shared Disk</a:t>
            </a:r>
          </a:p>
        </p:txBody>
      </p:sp>
      <p:sp>
        <p:nvSpPr>
          <p:cNvPr id="26631" name="TextBox 8"/>
          <p:cNvSpPr txBox="1">
            <a:spLocks noChangeArrowheads="1"/>
          </p:cNvSpPr>
          <p:nvPr/>
        </p:nvSpPr>
        <p:spPr bwMode="auto">
          <a:xfrm>
            <a:off x="2611438" y="5059363"/>
            <a:ext cx="19685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</a:defRPr>
            </a:lvl9pPr>
          </a:lstStyle>
          <a:p>
            <a:pPr algn="ctr" eaLnBrk="1" hangingPunct="1"/>
            <a:r>
              <a:rPr lang="en-US" altLang="x-none" sz="2000"/>
              <a:t>Shared Nothing</a:t>
            </a:r>
            <a:br>
              <a:rPr lang="en-US" altLang="x-none" sz="2000"/>
            </a:br>
            <a:r>
              <a:rPr lang="en-US" altLang="x-none" sz="2000"/>
              <a:t>(cluster)</a:t>
            </a:r>
          </a:p>
        </p:txBody>
      </p:sp>
    </p:spTree>
    <p:extLst>
      <p:ext uri="{BB962C8B-B14F-4D97-AF65-F5344CB8AC3E}">
        <p14:creationId xmlns:p14="http://schemas.microsoft.com/office/powerpoint/2010/main" val="5428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.key">
  <a:themeElements>
    <a:clrScheme name="Custom 7">
      <a:dk1>
        <a:srgbClr val="002789"/>
      </a:dk1>
      <a:lt1>
        <a:srgbClr val="FFFFFF"/>
      </a:lt1>
      <a:dk2>
        <a:srgbClr val="14405C"/>
      </a:dk2>
      <a:lt2>
        <a:srgbClr val="F2F2F2"/>
      </a:lt2>
      <a:accent1>
        <a:srgbClr val="2980B9"/>
      </a:accent1>
      <a:accent2>
        <a:srgbClr val="043D89"/>
      </a:accent2>
      <a:accent3>
        <a:srgbClr val="2A80B7"/>
      </a:accent3>
      <a:accent4>
        <a:srgbClr val="642700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lecture1.key">
      <a:majorFont>
        <a:latin typeface="Helvetica Neue"/>
        <a:ea typeface="Osaka"/>
        <a:cs typeface=""/>
      </a:majorFont>
      <a:minorFont>
        <a:latin typeface="Helvetica Neue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>
            <a:solidFill>
              <a:schemeClr val="tx2"/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Helvetica Neue"/>
        <a:font script="Hebr" typeface="Helvetica Neue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 Neue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Helvetica Neue"/>
        <a:font script="Hebr" typeface="Helvetica Neue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 Neue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1490443309</TotalTime>
  <Pages>12</Pages>
  <Words>3444</Words>
  <Application>Microsoft Macintosh PowerPoint</Application>
  <PresentationFormat>Letter Paper (8.5x11 in)</PresentationFormat>
  <Paragraphs>952</Paragraphs>
  <Slides>85</Slides>
  <Notes>28</Notes>
  <HiddenSlides>14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Links</vt:lpstr>
      </vt:variant>
      <vt:variant>
        <vt:i4>8</vt:i4>
      </vt:variant>
      <vt:variant>
        <vt:lpstr>Slide Titles</vt:lpstr>
      </vt:variant>
      <vt:variant>
        <vt:i4>85</vt:i4>
      </vt:variant>
    </vt:vector>
  </HeadingPairs>
  <TitlesOfParts>
    <vt:vector size="102" baseType="lpstr">
      <vt:lpstr>AppleGothic</vt:lpstr>
      <vt:lpstr>Courier New</vt:lpstr>
      <vt:lpstr>Helvetica Neue</vt:lpstr>
      <vt:lpstr>ＭＳ Ｐゴシック</vt:lpstr>
      <vt:lpstr>Osaka</vt:lpstr>
      <vt:lpstr>Symbol</vt:lpstr>
      <vt:lpstr>Times New Roman</vt:lpstr>
      <vt:lpstr>Arial</vt:lpstr>
      <vt:lpstr>lecture1.key</vt:lpstr>
      <vt:lpstr>/Users/work/anatomy/Anatomy-FnT-submission.doc뱐섧翿!OLE_LINK1</vt:lpstr>
      <vt:lpstr>/Users/work/anatomy/Anatomy-FnT-submission.doc뱐섧翿!OLE_LINK2</vt:lpstr>
      <vt:lpstr>/Users/work/anatomy/Anatomy-FnT-submission.doc뱐섧翿!OLE_LINK3</vt:lpstr>
      <vt:lpstr>/Users/work/anatomy/Anatomy-FnT-submission.doc뱐섧翿!OLE_LINK1</vt:lpstr>
      <vt:lpstr>/Users/work/anatomy/Anatomy-FnT-submission.doc뱐섧翿!OLE_LINK1</vt:lpstr>
      <vt:lpstr>/Users/work/anatomy/Anatomy-FnT-submission.doc뱐섧翿!OLE_LINK1</vt:lpstr>
      <vt:lpstr>/Users/work/anatomy/Anatomy-FnT-submission.doc뱐섧翿!OLE_LINK1</vt:lpstr>
      <vt:lpstr>/Users/work/anatomy/Anatomy-FnT-submission.doc뱐섧翿!OLE_LINK1</vt:lpstr>
      <vt:lpstr>Parallel Query Processing</vt:lpstr>
      <vt:lpstr>A little history</vt:lpstr>
      <vt:lpstr>Why Parallelism?</vt:lpstr>
      <vt:lpstr>Why Parallelism?</vt:lpstr>
      <vt:lpstr>Two Metrics to Shoot For</vt:lpstr>
      <vt:lpstr>Roughly 2 Kinds of Parallelism</vt:lpstr>
      <vt:lpstr>Easy for us to say!</vt:lpstr>
      <vt:lpstr>DBs: The Parallel Boy that Lived</vt:lpstr>
      <vt:lpstr>Parallel Architectures</vt:lpstr>
      <vt:lpstr>Some Early Systems</vt:lpstr>
      <vt:lpstr>What about the cloud?</vt:lpstr>
      <vt:lpstr>What about the cloud?</vt:lpstr>
      <vt:lpstr>What about the cloud?</vt:lpstr>
      <vt:lpstr>What about the cloud?</vt:lpstr>
      <vt:lpstr>What about the cloud?</vt:lpstr>
      <vt:lpstr>Shared Nothing</vt:lpstr>
      <vt:lpstr>Quick Check</vt:lpstr>
      <vt:lpstr>Kinds of Query Parallelism</vt:lpstr>
      <vt:lpstr>Kinds of Query Parallelism</vt:lpstr>
      <vt:lpstr>Kinds of Query Parallelism</vt:lpstr>
      <vt:lpstr>Kinds of Query Parallelism</vt:lpstr>
      <vt:lpstr>Kinds of Query Parallelism</vt:lpstr>
      <vt:lpstr>Kinds of Query Parallelism</vt:lpstr>
      <vt:lpstr>Kinds of Query Parallelism</vt:lpstr>
      <vt:lpstr>Summary: Kinds of Parallelism</vt:lpstr>
      <vt:lpstr>Quick Check</vt:lpstr>
      <vt:lpstr>Intra-Operator Parallelism i</vt:lpstr>
      <vt:lpstr>Data Partitioning</vt:lpstr>
      <vt:lpstr>Parallel Scans</vt:lpstr>
      <vt:lpstr>Parallel Scans &amp; Selections</vt:lpstr>
      <vt:lpstr>Lookup by key</vt:lpstr>
      <vt:lpstr>Lookup by key</vt:lpstr>
      <vt:lpstr>What about insert?</vt:lpstr>
      <vt:lpstr>What about insert?</vt:lpstr>
      <vt:lpstr>Insert to unique key?</vt:lpstr>
      <vt:lpstr>Insert to unique key?</vt:lpstr>
      <vt:lpstr>Insert to unique key?</vt:lpstr>
      <vt:lpstr>Quick Check</vt:lpstr>
      <vt:lpstr>Intra-Operator Parallelism iI</vt:lpstr>
      <vt:lpstr>Remember Hashing?</vt:lpstr>
      <vt:lpstr>Parallelize me!  Hashing</vt:lpstr>
      <vt:lpstr>Parallelize me!  Hashing</vt:lpstr>
      <vt:lpstr>Hash Join?</vt:lpstr>
      <vt:lpstr>If you have enough machines… Naïve parallel hash join</vt:lpstr>
      <vt:lpstr>Parallel Grace Hash Join</vt:lpstr>
      <vt:lpstr>Parallel Grace Hash Join</vt:lpstr>
      <vt:lpstr>Parallel Grace Hash Join</vt:lpstr>
      <vt:lpstr>Parallel Grace Hash Join</vt:lpstr>
      <vt:lpstr>Parallel Grace Hash Join</vt:lpstr>
      <vt:lpstr>Quick Check</vt:lpstr>
      <vt:lpstr>Intra-Operator Parallelism iII</vt:lpstr>
      <vt:lpstr>Parallelize me!  Sorting</vt:lpstr>
      <vt:lpstr>Parallelize me!  Sorting</vt:lpstr>
      <vt:lpstr>Range partitioning</vt:lpstr>
      <vt:lpstr>Range partitioning</vt:lpstr>
      <vt:lpstr>Some Sorting Records</vt:lpstr>
      <vt:lpstr>Parallel Sort-Merge Join</vt:lpstr>
      <vt:lpstr>Parallel Sort-Merge Join</vt:lpstr>
      <vt:lpstr>Pass n (with optimization)</vt:lpstr>
      <vt:lpstr>PowerPoint Presentation</vt:lpstr>
      <vt:lpstr>Quick Check</vt:lpstr>
      <vt:lpstr>Intra-Operator Parallelism iI</vt:lpstr>
      <vt:lpstr>Parallel Aggregates/GroupBy</vt:lpstr>
      <vt:lpstr>Parallel Aggregates/GroupBy</vt:lpstr>
      <vt:lpstr>Parallel Aggregates/GroupBy</vt:lpstr>
      <vt:lpstr>Quick Check</vt:lpstr>
      <vt:lpstr>PARTITIONING OPTIONS FOR JOIN: BIGGER PICTURE</vt:lpstr>
      <vt:lpstr>Joins: Bigger picture</vt:lpstr>
      <vt:lpstr>Join: asymmetric shuffle</vt:lpstr>
      <vt:lpstr>“Broadcast” Join</vt:lpstr>
      <vt:lpstr>Quick Check</vt:lpstr>
      <vt:lpstr>Back to Pipeline parallelism</vt:lpstr>
      <vt:lpstr>What are “pipeline breakers”?</vt:lpstr>
      <vt:lpstr>Symmetric (Pipeline) Hash Join</vt:lpstr>
      <vt:lpstr>Extensions</vt:lpstr>
      <vt:lpstr>Encapsulating parallelism: Exchange</vt:lpstr>
      <vt:lpstr>A Software Engineering Query</vt:lpstr>
      <vt:lpstr>Exchange as Metaphor</vt:lpstr>
      <vt:lpstr>Interpose Exchange Operators</vt:lpstr>
      <vt:lpstr>Exchange is Two Iterators</vt:lpstr>
      <vt:lpstr>Exchange is Two Iterators</vt:lpstr>
      <vt:lpstr>Exchange is Two Iterators</vt:lpstr>
      <vt:lpstr>Parallel DBMS Summary</vt:lpstr>
      <vt:lpstr>Parallel DBMS Summary, cont.</vt:lpstr>
      <vt:lpstr>Parallel DBMS Summary, cont.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Joseph Hellerstein</cp:lastModifiedBy>
  <cp:revision>540</cp:revision>
  <cp:lastPrinted>2017-10-10T08:06:24Z</cp:lastPrinted>
  <dcterms:created xsi:type="dcterms:W3CDTF">2010-03-16T04:14:43Z</dcterms:created>
  <dcterms:modified xsi:type="dcterms:W3CDTF">2017-10-11T06:06:00Z</dcterms:modified>
  <cp:category/>
</cp:coreProperties>
</file>