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</p:sldMasterIdLst>
  <p:notesMasterIdLst>
    <p:notesMasterId r:id="rId81"/>
  </p:notesMasterIdLst>
  <p:handoutMasterIdLst>
    <p:handoutMasterId r:id="rId82"/>
  </p:handoutMasterIdLst>
  <p:sldIdLst>
    <p:sldId id="256" r:id="rId2"/>
    <p:sldId id="325" r:id="rId3"/>
    <p:sldId id="326" r:id="rId4"/>
    <p:sldId id="327" r:id="rId5"/>
    <p:sldId id="349" r:id="rId6"/>
    <p:sldId id="350" r:id="rId7"/>
    <p:sldId id="258" r:id="rId8"/>
    <p:sldId id="259" r:id="rId9"/>
    <p:sldId id="356" r:id="rId10"/>
    <p:sldId id="357" r:id="rId11"/>
    <p:sldId id="261" r:id="rId12"/>
    <p:sldId id="351" r:id="rId13"/>
    <p:sldId id="322" r:id="rId14"/>
    <p:sldId id="352" r:id="rId15"/>
    <p:sldId id="353" r:id="rId16"/>
    <p:sldId id="360" r:id="rId17"/>
    <p:sldId id="324" r:id="rId18"/>
    <p:sldId id="331" r:id="rId19"/>
    <p:sldId id="332" r:id="rId20"/>
    <p:sldId id="323" r:id="rId21"/>
    <p:sldId id="328" r:id="rId22"/>
    <p:sldId id="358" r:id="rId23"/>
    <p:sldId id="359" r:id="rId24"/>
    <p:sldId id="262" r:id="rId25"/>
    <p:sldId id="279" r:id="rId26"/>
    <p:sldId id="329" r:id="rId27"/>
    <p:sldId id="330" r:id="rId28"/>
    <p:sldId id="272" r:id="rId29"/>
    <p:sldId id="281" r:id="rId30"/>
    <p:sldId id="282" r:id="rId31"/>
    <p:sldId id="334" r:id="rId32"/>
    <p:sldId id="333" r:id="rId33"/>
    <p:sldId id="283" r:id="rId34"/>
    <p:sldId id="284" r:id="rId35"/>
    <p:sldId id="286" r:id="rId36"/>
    <p:sldId id="287" r:id="rId37"/>
    <p:sldId id="335" r:id="rId38"/>
    <p:sldId id="336" r:id="rId39"/>
    <p:sldId id="297" r:id="rId40"/>
    <p:sldId id="288" r:id="rId41"/>
    <p:sldId id="298" r:id="rId42"/>
    <p:sldId id="295" r:id="rId43"/>
    <p:sldId id="337" r:id="rId44"/>
    <p:sldId id="338" r:id="rId45"/>
    <p:sldId id="299" r:id="rId46"/>
    <p:sldId id="300" r:id="rId47"/>
    <p:sldId id="354" r:id="rId48"/>
    <p:sldId id="301" r:id="rId49"/>
    <p:sldId id="339" r:id="rId50"/>
    <p:sldId id="341" r:id="rId51"/>
    <p:sldId id="302" r:id="rId52"/>
    <p:sldId id="304" r:id="rId53"/>
    <p:sldId id="305" r:id="rId54"/>
    <p:sldId id="343" r:id="rId55"/>
    <p:sldId id="342" r:id="rId56"/>
    <p:sldId id="306" r:id="rId57"/>
    <p:sldId id="308" r:id="rId58"/>
    <p:sldId id="355" r:id="rId59"/>
    <p:sldId id="309" r:id="rId60"/>
    <p:sldId id="344" r:id="rId61"/>
    <p:sldId id="310" r:id="rId62"/>
    <p:sldId id="361" r:id="rId63"/>
    <p:sldId id="362" r:id="rId64"/>
    <p:sldId id="311" r:id="rId65"/>
    <p:sldId id="312" r:id="rId66"/>
    <p:sldId id="313" r:id="rId67"/>
    <p:sldId id="314" r:id="rId68"/>
    <p:sldId id="315" r:id="rId69"/>
    <p:sldId id="317" r:id="rId70"/>
    <p:sldId id="316" r:id="rId71"/>
    <p:sldId id="346" r:id="rId72"/>
    <p:sldId id="319" r:id="rId73"/>
    <p:sldId id="345" r:id="rId74"/>
    <p:sldId id="318" r:id="rId75"/>
    <p:sldId id="320" r:id="rId76"/>
    <p:sldId id="321" r:id="rId77"/>
    <p:sldId id="347" r:id="rId78"/>
    <p:sldId id="348" r:id="rId79"/>
    <p:sldId id="271" r:id="rId80"/>
  </p:sldIdLst>
  <p:sldSz cx="9144000" cy="6858000" type="letter"/>
  <p:notesSz cx="6908800" cy="9410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rgbClr val="CF0E30"/>
        </a:solidFill>
        <a:latin typeface="Helvetica Neu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0E30"/>
    <a:srgbClr val="FD8232"/>
    <a:srgbClr val="3365FF"/>
    <a:srgbClr val="FFE6C4"/>
    <a:srgbClr val="09B050"/>
    <a:srgbClr val="71010C"/>
    <a:srgbClr val="FFFF00"/>
    <a:srgbClr val="7F7F7F"/>
    <a:srgbClr val="800000"/>
    <a:srgbClr val="F7B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86978"/>
  </p:normalViewPr>
  <p:slideViewPr>
    <p:cSldViewPr snapToGrid="0">
      <p:cViewPr>
        <p:scale>
          <a:sx n="120" d="100"/>
          <a:sy n="120" d="100"/>
        </p:scale>
        <p:origin x="1288" y="1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27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4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Helvetica Neue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/>
            </a:lvl1pPr>
          </a:lstStyle>
          <a:p>
            <a:pPr>
              <a:defRPr/>
            </a:pPr>
            <a:fld id="{C0DE0504-414D-0B4B-9393-4AE5CA231FD6}" type="slidenum">
              <a:rPr lang="en-US">
                <a:latin typeface="Helvetica Neue"/>
              </a:rPr>
              <a:pPr>
                <a:defRPr/>
              </a:pPr>
              <a:t>‹#›</a:t>
            </a:fld>
            <a:endParaRPr lang="en-US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309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6363" y="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29924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i="1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6363" y="8940800"/>
            <a:ext cx="29924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51" tIns="0" rIns="19351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i="1" smtClean="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70400"/>
            <a:ext cx="5064125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7" tIns="46764" rIns="93527" bIns="467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notes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704850"/>
            <a:ext cx="4710112" cy="3532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1909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0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859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12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3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970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06082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4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174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5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22882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4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174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5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742649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4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174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5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52937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881111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578612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500267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95822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61657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496661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67190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79680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181753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175426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376981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08376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21908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767091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76442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4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253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49403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077842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689611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1052132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800066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/>
              <a:t>1000 + 500+ 250 + (10 * 250)</a:t>
            </a:r>
          </a:p>
        </p:txBody>
      </p:sp>
    </p:spTree>
    <p:extLst>
      <p:ext uri="{BB962C8B-B14F-4D97-AF65-F5344CB8AC3E}">
        <p14:creationId xmlns:p14="http://schemas.microsoft.com/office/powerpoint/2010/main" val="138891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/>
              <a:t>1000 + 500+ 250 + (10 * 250)</a:t>
            </a:r>
          </a:p>
        </p:txBody>
      </p:sp>
    </p:spTree>
    <p:extLst>
      <p:ext uri="{BB962C8B-B14F-4D97-AF65-F5344CB8AC3E}">
        <p14:creationId xmlns:p14="http://schemas.microsoft.com/office/powerpoint/2010/main" val="309666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/>
              <a:t>1000 + 500+ 250 + (10 * 250)</a:t>
            </a:r>
          </a:p>
        </p:txBody>
      </p:sp>
    </p:spTree>
    <p:extLst>
      <p:ext uri="{BB962C8B-B14F-4D97-AF65-F5344CB8AC3E}">
        <p14:creationId xmlns:p14="http://schemas.microsoft.com/office/powerpoint/2010/main" val="1811205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/>
              <a:t>1000 + 500+ 250 + (10 * 250)</a:t>
            </a:r>
          </a:p>
        </p:txBody>
      </p:sp>
    </p:spTree>
    <p:extLst>
      <p:ext uri="{BB962C8B-B14F-4D97-AF65-F5344CB8AC3E}">
        <p14:creationId xmlns:p14="http://schemas.microsoft.com/office/powerpoint/2010/main" val="1811080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dirty="0" smtClean="0"/>
              <a:t>1000 + 500+ 250 + (10 * 250)</a:t>
            </a:r>
          </a:p>
        </p:txBody>
      </p:sp>
    </p:spTree>
    <p:extLst>
      <p:ext uri="{BB962C8B-B14F-4D97-AF65-F5344CB8AC3E}">
        <p14:creationId xmlns:p14="http://schemas.microsoft.com/office/powerpoint/2010/main" val="15566450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71208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2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458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30569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0567117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72143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344607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5952438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842717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715455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>
              <a:lnSpc>
                <a:spcPct val="90000"/>
              </a:lnSpc>
            </a:pP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2 passes for reserves (pass 0 = 10 to write, pass 1 = 2*10 to read/write)</a:t>
            </a:r>
          </a:p>
          <a:p>
            <a:pPr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4 passes for sailors (pass 0 = 250 to write,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pass 1,2,3 = 2*250 to read/write)</a:t>
            </a: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1000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+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500 + sort reserves(10 + 2*10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) + sort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sailors (250 + 3*2*250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) + merge (10+250) =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3630</a:t>
            </a:r>
          </a:p>
          <a:p>
            <a:pPr>
              <a:lnSpc>
                <a:spcPct val="90000"/>
              </a:lnSpc>
            </a:pP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Q: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What about the “important optimization” to save writing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the last pass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each sort, and merge while joining?</a:t>
            </a:r>
            <a:b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A: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We don’t have enough buffers. Last pass of reserves is 2 runs (each of 5 pages). Last pass of sailors is 4 runs. Would need 6 buffers to merge on the fly.</a:t>
            </a: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10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21231930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>
              <a:lnSpc>
                <a:spcPct val="90000"/>
              </a:lnSpc>
            </a:pP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2 passes for reserves (2*2*10 to read/write)</a:t>
            </a:r>
          </a:p>
          <a:p>
            <a:pPr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4 passes for sailors (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4*2*250 to read/write)</a:t>
            </a: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1000 + 10 + 500 + 250 + 2*2*10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+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4*2*250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+ merge (10+250)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= 4060</a:t>
            </a:r>
          </a:p>
          <a:p>
            <a:pPr>
              <a:lnSpc>
                <a:spcPct val="90000"/>
              </a:lnSpc>
            </a:pP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Q: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What about the “important optimization” to save writing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the last pass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each sort, and merge while joining?</a:t>
            </a:r>
            <a:b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A: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We don’t have enough buffers. Last pass of reserves is 2 runs (each of 5 pages). Last pass of sailors is 4 runs. Would need 6 buffers to merge on the fly.</a:t>
            </a: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93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>
              <a:lnSpc>
                <a:spcPct val="90000"/>
              </a:lnSpc>
            </a:pP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2 passes for reserves (2*2*10 to read/write)</a:t>
            </a:r>
          </a:p>
          <a:p>
            <a:pPr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4 passes for sailors (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4*2*250 to read/write)</a:t>
            </a: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1000 + 10 + 500 + 250 + 2*2*10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+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4*2*250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+ merge (10+250)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= 4060</a:t>
            </a:r>
          </a:p>
          <a:p>
            <a:pPr>
              <a:lnSpc>
                <a:spcPct val="90000"/>
              </a:lnSpc>
            </a:pP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Q: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What about the “important optimization” to save writing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the last pass </a:t>
            </a: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each sort, and merge while joining?</a:t>
            </a:r>
            <a:b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x-none" sz="1200" dirty="0" smtClean="0">
                <a:solidFill>
                  <a:schemeClr val="bg2">
                    <a:lumMod val="10000"/>
                  </a:schemeClr>
                </a:solidFill>
              </a:rPr>
              <a:t>A:</a:t>
            </a:r>
            <a:r>
              <a:rPr lang="en-US" altLang="x-none" sz="1200" baseline="0" dirty="0" smtClean="0">
                <a:solidFill>
                  <a:schemeClr val="bg2">
                    <a:lumMod val="10000"/>
                  </a:schemeClr>
                </a:solidFill>
              </a:rPr>
              <a:t> We don’t have enough buffers. Last pass of reserves is 2 runs (each of 5 pages). Last pass of sailors is 4 runs. Would need 6 buffers to merge on the fly.</a:t>
            </a:r>
            <a:endParaRPr lang="en-US" altLang="x-none" sz="12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2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458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72716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75487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09280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+(ceil(250/4) *10) = 500 + 1000 +10 +(63 *10) = 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1815409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2688375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7166874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500 + 1000 +10 +(250 *10)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6222837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lvl="1">
              <a:lnSpc>
                <a:spcPct val="90000"/>
              </a:lnSpc>
              <a:buSzPct val="75000"/>
            </a:pPr>
            <a:r>
              <a:rPr lang="en-US" altLang="x-none" dirty="0" smtClean="0"/>
              <a:t>T1 fits in 3 </a:t>
            </a:r>
            <a:r>
              <a:rPr lang="en-US" altLang="x-none" dirty="0" err="1" smtClean="0"/>
              <a:t>pgs</a:t>
            </a:r>
            <a:r>
              <a:rPr lang="en-US" altLang="x-none" dirty="0" smtClean="0"/>
              <a:t>, cost of Chunk NL under 250 </a:t>
            </a:r>
            <a:r>
              <a:rPr lang="en-US" altLang="x-none" dirty="0" err="1" smtClean="0"/>
              <a:t>pgs</a:t>
            </a:r>
            <a:r>
              <a:rPr lang="en-US" altLang="x-none" dirty="0" smtClean="0"/>
              <a:t>, </a:t>
            </a:r>
            <a:br>
              <a:rPr lang="en-US" altLang="x-none" dirty="0" smtClean="0"/>
            </a:br>
            <a:r>
              <a:rPr lang="en-US" altLang="x-none" dirty="0" smtClean="0">
                <a:solidFill>
                  <a:schemeClr val="accent2"/>
                </a:solidFill>
              </a:rPr>
              <a:t>total &lt; 2000.</a:t>
            </a:r>
            <a:endParaRPr lang="en-US" altLang="x-non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190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lvl="1">
              <a:lnSpc>
                <a:spcPct val="90000"/>
              </a:lnSpc>
              <a:buSzPct val="75000"/>
            </a:pPr>
            <a:r>
              <a:rPr lang="en-US" altLang="x-none" dirty="0" smtClean="0"/>
              <a:t>T1 fits in 3 </a:t>
            </a:r>
            <a:r>
              <a:rPr lang="en-US" altLang="x-none" dirty="0" err="1" smtClean="0"/>
              <a:t>pgs</a:t>
            </a:r>
            <a:r>
              <a:rPr lang="en-US" altLang="x-none" dirty="0" smtClean="0"/>
              <a:t>, cost of Chunk NL under 250 </a:t>
            </a:r>
            <a:r>
              <a:rPr lang="en-US" altLang="x-none" dirty="0" err="1" smtClean="0"/>
              <a:t>pgs</a:t>
            </a:r>
            <a:r>
              <a:rPr lang="en-US" altLang="x-none" dirty="0" smtClean="0"/>
              <a:t>, </a:t>
            </a:r>
            <a:br>
              <a:rPr lang="en-US" altLang="x-none" dirty="0" smtClean="0"/>
            </a:br>
            <a:r>
              <a:rPr lang="en-US" altLang="x-none" dirty="0" smtClean="0">
                <a:solidFill>
                  <a:schemeClr val="accent2"/>
                </a:solidFill>
              </a:rPr>
              <a:t>total &lt; 2000.</a:t>
            </a:r>
            <a:endParaRPr lang="en-US" altLang="x-non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793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lvl="1">
              <a:lnSpc>
                <a:spcPct val="90000"/>
              </a:lnSpc>
              <a:buSzPct val="75000"/>
            </a:pPr>
            <a:r>
              <a:rPr lang="en-US" altLang="x-none" dirty="0" smtClean="0"/>
              <a:t>T1 fits in 3 </a:t>
            </a:r>
            <a:r>
              <a:rPr lang="en-US" altLang="x-none" dirty="0" err="1" smtClean="0"/>
              <a:t>pgs</a:t>
            </a:r>
            <a:r>
              <a:rPr lang="en-US" altLang="x-none" dirty="0" smtClean="0"/>
              <a:t>, cost of Chunk NL under 250 </a:t>
            </a:r>
            <a:r>
              <a:rPr lang="en-US" altLang="x-none" dirty="0" err="1" smtClean="0"/>
              <a:t>pgs</a:t>
            </a:r>
            <a:r>
              <a:rPr lang="en-US" altLang="x-none" dirty="0" smtClean="0"/>
              <a:t>, </a:t>
            </a:r>
            <a:br>
              <a:rPr lang="en-US" altLang="x-none" dirty="0" smtClean="0"/>
            </a:br>
            <a:r>
              <a:rPr lang="en-US" altLang="x-none" dirty="0" smtClean="0">
                <a:solidFill>
                  <a:schemeClr val="accent2"/>
                </a:solidFill>
              </a:rPr>
              <a:t>total &lt; 2000.</a:t>
            </a:r>
            <a:endParaRPr lang="en-US" altLang="x-non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167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algn="l"/>
            <a:r>
              <a:rPr lang="en-US" altLang="x-none" sz="1200" dirty="0" smtClean="0"/>
              <a:t>(1000/100)/10 = 1!</a:t>
            </a:r>
            <a:endParaRPr lang="en-US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9433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2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458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646853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2" tIns="0" rIns="19422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5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37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261" tIns="45322" rIns="92261" bIns="45322"/>
          <a:lstStyle/>
          <a:p>
            <a:pPr lvl="1">
              <a:lnSpc>
                <a:spcPct val="90000"/>
              </a:lnSpc>
              <a:buSzPct val="75000"/>
            </a:pPr>
            <a:r>
              <a:rPr lang="en-US" altLang="x-none" dirty="0" smtClean="0"/>
              <a:t>T1 fits in 3 </a:t>
            </a:r>
            <a:r>
              <a:rPr lang="en-US" altLang="x-none" dirty="0" err="1" smtClean="0"/>
              <a:t>pgs</a:t>
            </a:r>
            <a:r>
              <a:rPr lang="en-US" altLang="x-none" dirty="0" smtClean="0"/>
              <a:t>, cost of Chunk NL under 250 </a:t>
            </a:r>
            <a:r>
              <a:rPr lang="en-US" altLang="x-none" dirty="0" err="1" smtClean="0"/>
              <a:t>pgs</a:t>
            </a:r>
            <a:r>
              <a:rPr lang="en-US" altLang="x-none" dirty="0" smtClean="0"/>
              <a:t>, </a:t>
            </a:r>
            <a:br>
              <a:rPr lang="en-US" altLang="x-none" dirty="0" smtClean="0"/>
            </a:br>
            <a:r>
              <a:rPr lang="en-US" altLang="x-none" dirty="0" smtClean="0">
                <a:solidFill>
                  <a:schemeClr val="accent2"/>
                </a:solidFill>
              </a:rPr>
              <a:t>total &lt; 2000.</a:t>
            </a:r>
            <a:endParaRPr lang="en-US" altLang="x-non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322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Cost:  Selection of Reserves tuples (10 I/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Os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);  then, for each, must get matching Sailors tuple (1000); total 1010 I/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Os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582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Cost:  Selection of Reserves tuples (10 I/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Os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);  then, for each, must get matching Sailors tuple (1000); total 1010 I/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Os</a:t>
            </a:r>
            <a:r>
              <a:rPr lang="en-US" sz="120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27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Cost:  Selection of Reserves tuples (10 I/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Os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);  then, for each, must get matching Sailors tuple (1000); total 1010 I/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Os</a:t>
            </a:r>
            <a:r>
              <a:rPr lang="en-US" sz="120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5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7047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2605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25" tIns="0" rIns="19425" bIns="0" anchor="b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000" i="1">
                <a:solidFill>
                  <a:schemeClr val="tx1"/>
                </a:solidFill>
                <a:latin typeface="Times New Roman" charset="0"/>
              </a:rPr>
              <a:t>10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251" tIns="46625" rIns="93251" bIns="46625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645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709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kitched-3-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5566"/>
            <a:ext cx="7620000" cy="1143000"/>
          </a:xfrm>
        </p:spPr>
        <p:txBody>
          <a:bodyPr/>
          <a:lstStyle>
            <a:lvl1pPr algn="l"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4000"/>
            <a:ext cx="4572000" cy="1397000"/>
          </a:xfrm>
        </p:spPr>
        <p:txBody>
          <a:bodyPr anchor="b" anchorCtr="0"/>
          <a:lstStyle>
            <a:lvl1pPr marL="0" indent="0" algn="r">
              <a:buFontTx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59B8027A-901F-8D4B-BEEB-5E526ED1FF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5" descr="skitched-3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911600"/>
            <a:ext cx="31321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5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EF0D7-8F6A-F444-8D54-DBEB12952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9E81A-DF76-B24F-BDEF-FC980135A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16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27B3C-CC12-9E42-A89A-C8F69554E8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EDD31-F2F6-5042-B286-B8710D0FDD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65FB-FFF8-BC45-B748-FC3BC7DBDD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16741-C967-C146-8EB6-8155210A4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53C55-16AE-2F46-B7EB-EE6C9FC1D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A64B-8095-9341-B303-1CD0FB5217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54B56-9263-5646-802E-F6763A76E2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867" y="0"/>
            <a:ext cx="7770333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latin typeface="Helvetica Neue"/>
              </a:defRPr>
            </a:lvl1pPr>
          </a:lstStyle>
          <a:p>
            <a:pPr>
              <a:defRPr/>
            </a:pPr>
            <a:fld id="{44798169-6469-8046-85CA-7AC08D25D65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9" descr="skitched-3-4-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887" y="310093"/>
            <a:ext cx="10144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0" i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  <a:cs typeface="Osaka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Helvetica Neue" pitchFamily="1" charset="0"/>
          <a:ea typeface="Osaka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84848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Query Optimization I:</a:t>
            </a:r>
            <a:br>
              <a:rPr lang="en-US" dirty="0" smtClean="0"/>
            </a:br>
            <a:r>
              <a:rPr lang="en-US" dirty="0" smtClean="0"/>
              <a:t>The Plan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R&amp;G 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Query Optimization </a:t>
            </a:r>
            <a:r>
              <a:rPr lang="en-US" altLang="x-none" sz="3600" dirty="0" smtClean="0"/>
              <a:t>Overview</a:t>
            </a:r>
            <a:endParaRPr lang="en-US" altLang="x-none" sz="3600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400" i="1" dirty="0">
                <a:solidFill>
                  <a:schemeClr val="accent2"/>
                </a:solidFill>
              </a:rPr>
              <a:t>Plan</a:t>
            </a:r>
            <a:r>
              <a:rPr lang="en-US" altLang="x-none" sz="2400" dirty="0"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en-US" altLang="x-none" sz="2400" b="0" dirty="0">
                <a:solidFill>
                  <a:schemeClr val="bg2">
                    <a:lumMod val="25000"/>
                  </a:schemeClr>
                </a:solidFill>
              </a:rPr>
              <a:t>Tree of R.A. ops (and some others) with choice of algorithm for each op.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x-none" sz="2400" dirty="0"/>
          </a:p>
          <a:p>
            <a:pPr>
              <a:lnSpc>
                <a:spcPct val="90000"/>
              </a:lnSpc>
            </a:pPr>
            <a:r>
              <a:rPr lang="en-US" altLang="x-none" sz="2400" dirty="0"/>
              <a:t>Three </a:t>
            </a:r>
            <a:r>
              <a:rPr lang="en-US" altLang="x-none" sz="2400" dirty="0" smtClean="0"/>
              <a:t>beautifully </a:t>
            </a:r>
            <a:r>
              <a:rPr lang="en-US" altLang="x-none" sz="2400" i="1" dirty="0" smtClean="0"/>
              <a:t>orthogonal</a:t>
            </a:r>
            <a:r>
              <a:rPr lang="en-US" altLang="x-none" sz="2400" dirty="0" smtClean="0"/>
              <a:t> concerns:</a:t>
            </a:r>
            <a:endParaRPr lang="en-US" altLang="x-none" sz="2400" dirty="0"/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 smtClean="0">
                <a:solidFill>
                  <a:schemeClr val="accent2"/>
                </a:solidFill>
              </a:rPr>
              <a:t>Plan space: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800" dirty="0" smtClean="0"/>
              <a:t>for </a:t>
            </a:r>
            <a:r>
              <a:rPr lang="en-US" altLang="x-none" sz="1800" dirty="0"/>
              <a:t>a given query</a:t>
            </a: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, what plans are considered?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 smtClean="0">
                <a:solidFill>
                  <a:schemeClr val="accent2"/>
                </a:solidFill>
              </a:rPr>
              <a:t>Cost estimation:</a:t>
            </a:r>
            <a:endParaRPr lang="en-US" altLang="x-none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altLang="x-none" sz="1800" dirty="0" smtClean="0">
                <a:solidFill>
                  <a:schemeClr val="bg2">
                    <a:lumMod val="25000"/>
                  </a:schemeClr>
                </a:solidFill>
              </a:rPr>
              <a:t>ow </a:t>
            </a: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is the cost of a plan estimated?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 smtClean="0">
                <a:solidFill>
                  <a:schemeClr val="accent2"/>
                </a:solidFill>
              </a:rPr>
              <a:t>Search strategy: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800" dirty="0" smtClean="0">
                <a:solidFill>
                  <a:schemeClr val="bg2">
                    <a:lumMod val="25000"/>
                  </a:schemeClr>
                </a:solidFill>
              </a:rPr>
              <a:t>how </a:t>
            </a: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do we 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search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 in the 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plan space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n-US" altLang="ja-JP" sz="18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en-US" altLang="ja-JP" sz="2000" dirty="0"/>
          </a:p>
          <a:p>
            <a:pPr>
              <a:lnSpc>
                <a:spcPct val="90000"/>
              </a:lnSpc>
            </a:pPr>
            <a:endParaRPr lang="en-US" altLang="x-none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2400" dirty="0" smtClean="0">
                <a:solidFill>
                  <a:schemeClr val="bg2">
                    <a:lumMod val="25000"/>
                  </a:schemeClr>
                </a:solidFill>
              </a:rPr>
              <a:t>Optimization goal: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 smtClean="0">
                <a:solidFill>
                  <a:schemeClr val="accent2"/>
                </a:solidFill>
              </a:rPr>
              <a:t>Ideally</a:t>
            </a:r>
            <a:r>
              <a:rPr lang="en-US" altLang="x-none" sz="2000" dirty="0">
                <a:solidFill>
                  <a:schemeClr val="accent2"/>
                </a:solidFill>
              </a:rPr>
              <a:t>: </a:t>
            </a:r>
            <a:r>
              <a:rPr lang="en-US" altLang="x-none" sz="2000" dirty="0" smtClean="0"/>
              <a:t>Find the plan with least actual cost.</a:t>
            </a:r>
            <a:endParaRPr lang="en-US" altLang="x-none" sz="2000" dirty="0"/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solidFill>
                  <a:schemeClr val="accent2"/>
                </a:solidFill>
              </a:rPr>
              <a:t>Reality: </a:t>
            </a:r>
            <a:r>
              <a:rPr lang="en-US" altLang="x-none" sz="2000" dirty="0"/>
              <a:t>Find the plan with least </a:t>
            </a:r>
            <a:r>
              <a:rPr lang="en-US" altLang="x-none" sz="2000" dirty="0" smtClean="0"/>
              <a:t>estimated cost.</a:t>
            </a:r>
          </a:p>
          <a:p>
            <a:pPr lvl="2">
              <a:lnSpc>
                <a:spcPct val="90000"/>
              </a:lnSpc>
            </a:pPr>
            <a:r>
              <a:rPr lang="en-US" altLang="x-none" sz="1600" dirty="0" smtClean="0"/>
              <a:t>And try to avoid really bad actual </a:t>
            </a:r>
            <a:r>
              <a:rPr lang="en-US" altLang="x-none" sz="1600" dirty="0"/>
              <a:t>plans!</a:t>
            </a:r>
          </a:p>
        </p:txBody>
      </p:sp>
      <p:sp>
        <p:nvSpPr>
          <p:cNvPr id="2355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" name="Line Callout 2 1"/>
          <p:cNvSpPr/>
          <p:nvPr/>
        </p:nvSpPr>
        <p:spPr bwMode="auto">
          <a:xfrm>
            <a:off x="6540500" y="2095500"/>
            <a:ext cx="2171700" cy="520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181"/>
              <a:gd name="adj6" fmla="val -97228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Often used by </a:t>
            </a:r>
            <a:r>
              <a:rPr lang="en-US" sz="1200" smtClean="0">
                <a:solidFill>
                  <a:srgbClr val="000000"/>
                </a:solidFill>
              </a:rPr>
              <a:t>SW engineers to mean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independent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Today</a:t>
            </a:r>
            <a:endParaRPr lang="en-US" altLang="x-none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We will get a feel for the plan space</a:t>
            </a:r>
          </a:p>
          <a:p>
            <a:r>
              <a:rPr lang="en-US" altLang="x-none" dirty="0" smtClean="0"/>
              <a:t>Explore one simple example query</a:t>
            </a:r>
          </a:p>
          <a:p>
            <a:endParaRPr lang="en-US" altLang="x-none" dirty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Relational Algebra Equivalences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000" dirty="0" smtClean="0"/>
              <a:t>Selections</a:t>
            </a:r>
            <a:r>
              <a:rPr lang="en-US" altLang="x-none" sz="2000" dirty="0"/>
              <a:t>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/>
              <a:t>c1</a:t>
            </a:r>
            <a:r>
              <a:rPr lang="en-US" altLang="x-none" sz="2400" baseline="-25000" dirty="0">
                <a:sym typeface="Symbol" charset="2"/>
              </a:rPr>
              <a:t>…</a:t>
            </a:r>
            <a:r>
              <a:rPr lang="en-US" altLang="x-none" sz="2400" baseline="-25000" dirty="0" err="1">
                <a:sym typeface="Symbol" charset="2"/>
              </a:rPr>
              <a:t>cn</a:t>
            </a:r>
            <a:r>
              <a:rPr lang="en-US" altLang="x-none" sz="2400" dirty="0">
                <a:sym typeface="Symbol" charset="2"/>
              </a:rPr>
              <a:t>(R)  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(…(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 err="1">
                <a:sym typeface="Symbol" charset="2"/>
              </a:rPr>
              <a:t>cn</a:t>
            </a:r>
            <a:r>
              <a:rPr lang="en-US" altLang="x-none" sz="2400" dirty="0">
                <a:sym typeface="Symbol" charset="2"/>
              </a:rPr>
              <a:t>(R))…) 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cascade</a:t>
            </a:r>
            <a:r>
              <a:rPr lang="en-US" altLang="x-none" sz="1800" dirty="0">
                <a:sym typeface="Symbol" charset="2"/>
              </a:rPr>
              <a:t>)</a:t>
            </a:r>
            <a:endParaRPr lang="en-US" altLang="x-none" sz="1600" dirty="0"/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c2</a:t>
            </a:r>
            <a:r>
              <a:rPr lang="en-US" altLang="x-none" sz="2400" dirty="0">
                <a:sym typeface="Symbol" charset="2"/>
              </a:rPr>
              <a:t>(R))  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c2</a:t>
            </a:r>
            <a:r>
              <a:rPr lang="en-US" altLang="x-none" sz="2400" dirty="0">
                <a:sym typeface="Symbol" charset="2"/>
              </a:rPr>
              <a:t>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(R))       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commute</a:t>
            </a:r>
            <a:r>
              <a:rPr lang="en-US" altLang="x-none" sz="1800" dirty="0" smtClean="0">
                <a:sym typeface="Symbol" charset="2"/>
              </a:rPr>
              <a:t>)</a:t>
            </a:r>
            <a:endParaRPr lang="en-US" altLang="x-none" sz="2400" dirty="0">
              <a:sym typeface="Symbol" charset="2"/>
            </a:endParaRPr>
          </a:p>
        </p:txBody>
      </p:sp>
      <p:sp>
        <p:nvSpPr>
          <p:cNvPr id="6348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Relational Algebra Equivalences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000" dirty="0" smtClean="0"/>
              <a:t>Selections</a:t>
            </a:r>
            <a:r>
              <a:rPr lang="en-US" altLang="x-none" sz="2000" dirty="0"/>
              <a:t>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/>
              <a:t>c1</a:t>
            </a:r>
            <a:r>
              <a:rPr lang="en-US" altLang="x-none" sz="2400" baseline="-25000" dirty="0">
                <a:sym typeface="Symbol" charset="2"/>
              </a:rPr>
              <a:t>…</a:t>
            </a:r>
            <a:r>
              <a:rPr lang="en-US" altLang="x-none" sz="2400" baseline="-25000" dirty="0" err="1">
                <a:sym typeface="Symbol" charset="2"/>
              </a:rPr>
              <a:t>cn</a:t>
            </a:r>
            <a:r>
              <a:rPr lang="en-US" altLang="x-none" sz="2400" dirty="0">
                <a:sym typeface="Symbol" charset="2"/>
              </a:rPr>
              <a:t>(R)  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(…(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 err="1">
                <a:sym typeface="Symbol" charset="2"/>
              </a:rPr>
              <a:t>cn</a:t>
            </a:r>
            <a:r>
              <a:rPr lang="en-US" altLang="x-none" sz="2400" dirty="0">
                <a:sym typeface="Symbol" charset="2"/>
              </a:rPr>
              <a:t>(R))…) 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cascade</a:t>
            </a:r>
            <a:r>
              <a:rPr lang="en-US" altLang="x-none" sz="1800" dirty="0">
                <a:sym typeface="Symbol" charset="2"/>
              </a:rPr>
              <a:t>)</a:t>
            </a:r>
            <a:endParaRPr lang="en-US" altLang="x-none" sz="1600" dirty="0"/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c2</a:t>
            </a:r>
            <a:r>
              <a:rPr lang="en-US" altLang="x-none" sz="2400" dirty="0">
                <a:sym typeface="Symbol" charset="2"/>
              </a:rPr>
              <a:t>(R))  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c2</a:t>
            </a:r>
            <a:r>
              <a:rPr lang="en-US" altLang="x-none" sz="2400" dirty="0">
                <a:sym typeface="Symbol" charset="2"/>
              </a:rPr>
              <a:t>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(R))       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commute</a:t>
            </a:r>
            <a:r>
              <a:rPr lang="en-US" altLang="x-none" sz="1800" dirty="0">
                <a:sym typeface="Symbol" charset="2"/>
              </a:rPr>
              <a:t>)</a:t>
            </a:r>
            <a:endParaRPr lang="en-US" altLang="x-none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x-none" sz="2000" dirty="0"/>
              <a:t>Projections: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altLang="x-none" sz="2400" dirty="0">
                <a:latin typeface="Symbol" charset="2"/>
                <a:sym typeface="Symbol" charset="2"/>
              </a:rPr>
              <a:t></a:t>
            </a:r>
            <a:r>
              <a:rPr lang="en-US" altLang="x-none" sz="2400" baseline="-25000" dirty="0">
                <a:solidFill>
                  <a:srgbClr val="FF0000"/>
                </a:solidFill>
              </a:rPr>
              <a:t>a1</a:t>
            </a:r>
            <a:r>
              <a:rPr lang="en-US" altLang="x-none" sz="2400" dirty="0">
                <a:sym typeface="Symbol" charset="2"/>
              </a:rPr>
              <a:t>(R)  </a:t>
            </a:r>
            <a:r>
              <a:rPr lang="en-US" altLang="x-none" sz="2400" dirty="0">
                <a:latin typeface="Symbol" charset="2"/>
                <a:sym typeface="Symbol" charset="2"/>
              </a:rPr>
              <a:t></a:t>
            </a:r>
            <a:r>
              <a:rPr lang="en-US" altLang="x-none" sz="2400" baseline="-25000" dirty="0">
                <a:solidFill>
                  <a:srgbClr val="FF0000"/>
                </a:solidFill>
                <a:sym typeface="Symbol" charset="2"/>
              </a:rPr>
              <a:t>a1</a:t>
            </a:r>
            <a:r>
              <a:rPr lang="en-US" altLang="x-none" sz="2400" dirty="0">
                <a:sym typeface="Symbol" charset="2"/>
              </a:rPr>
              <a:t>(…(</a:t>
            </a:r>
            <a:r>
              <a:rPr lang="en-US" altLang="x-none" sz="2400" dirty="0">
                <a:latin typeface="Symbol" charset="2"/>
                <a:sym typeface="Symbol" charset="2"/>
              </a:rPr>
              <a:t></a:t>
            </a:r>
            <a:r>
              <a:rPr lang="en-US" altLang="x-none" sz="2400" baseline="-25000" dirty="0">
                <a:solidFill>
                  <a:srgbClr val="FF0000"/>
                </a:solidFill>
                <a:sym typeface="Symbol" charset="2"/>
              </a:rPr>
              <a:t>a1, …, an-1</a:t>
            </a:r>
            <a:r>
              <a:rPr lang="en-US" altLang="x-none" sz="2400" dirty="0">
                <a:sym typeface="Symbol" charset="2"/>
              </a:rPr>
              <a:t>(R))…)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cascade</a:t>
            </a:r>
            <a:r>
              <a:rPr lang="en-US" altLang="x-none" sz="1800" dirty="0" smtClean="0">
                <a:sym typeface="Symbol" charset="2"/>
              </a:rPr>
              <a:t>)</a:t>
            </a:r>
            <a:endParaRPr lang="en-US" altLang="x-none" sz="1800" dirty="0"/>
          </a:p>
        </p:txBody>
      </p:sp>
      <p:sp>
        <p:nvSpPr>
          <p:cNvPr id="6348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Relational Algebra Equivalences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000" dirty="0" smtClean="0"/>
              <a:t>Selections</a:t>
            </a:r>
            <a:r>
              <a:rPr lang="en-US" altLang="x-none" sz="2000" dirty="0"/>
              <a:t>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/>
              <a:t>c1</a:t>
            </a:r>
            <a:r>
              <a:rPr lang="en-US" altLang="x-none" sz="2400" baseline="-25000" dirty="0">
                <a:sym typeface="Symbol" charset="2"/>
              </a:rPr>
              <a:t>…</a:t>
            </a:r>
            <a:r>
              <a:rPr lang="en-US" altLang="x-none" sz="2400" baseline="-25000" dirty="0" err="1">
                <a:sym typeface="Symbol" charset="2"/>
              </a:rPr>
              <a:t>cn</a:t>
            </a:r>
            <a:r>
              <a:rPr lang="en-US" altLang="x-none" sz="2400" dirty="0">
                <a:sym typeface="Symbol" charset="2"/>
              </a:rPr>
              <a:t>(R)  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(…(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 err="1">
                <a:sym typeface="Symbol" charset="2"/>
              </a:rPr>
              <a:t>cn</a:t>
            </a:r>
            <a:r>
              <a:rPr lang="en-US" altLang="x-none" sz="2400" dirty="0">
                <a:sym typeface="Symbol" charset="2"/>
              </a:rPr>
              <a:t>(R))…) 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cascade</a:t>
            </a:r>
            <a:r>
              <a:rPr lang="en-US" altLang="x-none" sz="1800" dirty="0">
                <a:sym typeface="Symbol" charset="2"/>
              </a:rPr>
              <a:t>)</a:t>
            </a:r>
            <a:endParaRPr lang="en-US" altLang="x-none" sz="1600" dirty="0"/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c2</a:t>
            </a:r>
            <a:r>
              <a:rPr lang="en-US" altLang="x-none" sz="2400" dirty="0">
                <a:sym typeface="Symbol" charset="2"/>
              </a:rPr>
              <a:t>(R))  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c2</a:t>
            </a:r>
            <a:r>
              <a:rPr lang="en-US" altLang="x-none" sz="2400" dirty="0">
                <a:sym typeface="Symbol" charset="2"/>
              </a:rPr>
              <a:t>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(R))       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commute</a:t>
            </a:r>
            <a:r>
              <a:rPr lang="en-US" altLang="x-none" sz="1800" dirty="0">
                <a:sym typeface="Symbol" charset="2"/>
              </a:rPr>
              <a:t>)</a:t>
            </a:r>
            <a:endParaRPr lang="en-US" altLang="x-none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x-none" sz="2000" dirty="0"/>
              <a:t>Projections: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altLang="x-none" sz="2400" dirty="0">
                <a:latin typeface="Symbol" charset="2"/>
                <a:sym typeface="Symbol" charset="2"/>
              </a:rPr>
              <a:t></a:t>
            </a:r>
            <a:r>
              <a:rPr lang="en-US" altLang="x-none" sz="2400" baseline="-25000" dirty="0">
                <a:solidFill>
                  <a:srgbClr val="FF0000"/>
                </a:solidFill>
              </a:rPr>
              <a:t>a1</a:t>
            </a:r>
            <a:r>
              <a:rPr lang="en-US" altLang="x-none" sz="2400" dirty="0">
                <a:sym typeface="Symbol" charset="2"/>
              </a:rPr>
              <a:t>(R)  </a:t>
            </a:r>
            <a:r>
              <a:rPr lang="en-US" altLang="x-none" sz="2400" dirty="0">
                <a:latin typeface="Symbol" charset="2"/>
                <a:sym typeface="Symbol" charset="2"/>
              </a:rPr>
              <a:t></a:t>
            </a:r>
            <a:r>
              <a:rPr lang="en-US" altLang="x-none" sz="2400" baseline="-25000" dirty="0">
                <a:solidFill>
                  <a:srgbClr val="FF0000"/>
                </a:solidFill>
                <a:sym typeface="Symbol" charset="2"/>
              </a:rPr>
              <a:t>a1</a:t>
            </a:r>
            <a:r>
              <a:rPr lang="en-US" altLang="x-none" sz="2400" dirty="0">
                <a:sym typeface="Symbol" charset="2"/>
              </a:rPr>
              <a:t>(…(</a:t>
            </a:r>
            <a:r>
              <a:rPr lang="en-US" altLang="x-none" sz="2400" dirty="0">
                <a:latin typeface="Symbol" charset="2"/>
                <a:sym typeface="Symbol" charset="2"/>
              </a:rPr>
              <a:t></a:t>
            </a:r>
            <a:r>
              <a:rPr lang="en-US" altLang="x-none" sz="2400" baseline="-25000" dirty="0">
                <a:solidFill>
                  <a:srgbClr val="FF0000"/>
                </a:solidFill>
                <a:sym typeface="Symbol" charset="2"/>
              </a:rPr>
              <a:t>a1, …, an-1</a:t>
            </a:r>
            <a:r>
              <a:rPr lang="en-US" altLang="x-none" sz="2400" dirty="0">
                <a:sym typeface="Symbol" charset="2"/>
              </a:rPr>
              <a:t>(R))…)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cascade</a:t>
            </a:r>
            <a:r>
              <a:rPr lang="en-US" altLang="x-none" sz="1800" dirty="0">
                <a:sym typeface="Symbol" charset="2"/>
              </a:rPr>
              <a:t>)</a:t>
            </a:r>
            <a:endParaRPr lang="en-US" altLang="x-none" sz="1800" dirty="0"/>
          </a:p>
          <a:p>
            <a:pPr>
              <a:lnSpc>
                <a:spcPct val="90000"/>
              </a:lnSpc>
            </a:pPr>
            <a:r>
              <a:rPr lang="en-US" altLang="x-none" sz="2000" dirty="0"/>
              <a:t>Cartesian Product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/>
              <a:t>R </a:t>
            </a:r>
            <a:r>
              <a:rPr lang="en-US" altLang="x-none" sz="2400" dirty="0">
                <a:sym typeface="Symbol" charset="2"/>
              </a:rPr>
              <a:t> (S  T) </a:t>
            </a:r>
            <a:r>
              <a:rPr lang="en-US" altLang="x-none" dirty="0">
                <a:sym typeface="Symbol" charset="2"/>
              </a:rPr>
              <a:t> </a:t>
            </a:r>
            <a:r>
              <a:rPr lang="en-US" altLang="x-none" sz="2400" dirty="0"/>
              <a:t>(R </a:t>
            </a:r>
            <a:r>
              <a:rPr lang="en-US" altLang="x-none" sz="2400" dirty="0">
                <a:sym typeface="Symbol" charset="2"/>
              </a:rPr>
              <a:t> S)  T     </a:t>
            </a:r>
            <a:r>
              <a:rPr lang="en-US" altLang="x-none" sz="1800" dirty="0">
                <a:sym typeface="Symbol" charset="2"/>
              </a:rPr>
              <a:t>(associative)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/>
              <a:t>R </a:t>
            </a:r>
            <a:r>
              <a:rPr lang="en-US" altLang="x-none" sz="2400" dirty="0">
                <a:sym typeface="Symbol" charset="2"/>
              </a:rPr>
              <a:t> S </a:t>
            </a:r>
            <a:r>
              <a:rPr lang="en-US" altLang="x-none" dirty="0">
                <a:sym typeface="Symbol" charset="2"/>
              </a:rPr>
              <a:t> </a:t>
            </a:r>
            <a:r>
              <a:rPr lang="en-US" altLang="x-none" sz="2400" dirty="0"/>
              <a:t>S </a:t>
            </a:r>
            <a:r>
              <a:rPr lang="en-US" altLang="x-none" sz="2400" dirty="0">
                <a:sym typeface="Symbol" charset="2"/>
              </a:rPr>
              <a:t> R                   </a:t>
            </a:r>
            <a:r>
              <a:rPr lang="en-US" altLang="x-none" sz="1800" dirty="0">
                <a:sym typeface="Symbol" charset="2"/>
              </a:rPr>
              <a:t>(commutative</a:t>
            </a:r>
            <a:r>
              <a:rPr lang="en-US" altLang="x-none" sz="1800" dirty="0" smtClean="0">
                <a:sym typeface="Symbol" charset="2"/>
              </a:rPr>
              <a:t>)</a:t>
            </a:r>
            <a:endParaRPr lang="en-US" altLang="x-none" sz="1600" dirty="0"/>
          </a:p>
        </p:txBody>
      </p:sp>
      <p:sp>
        <p:nvSpPr>
          <p:cNvPr id="6348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Relational Algebra Equivalences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000" dirty="0" smtClean="0"/>
              <a:t>Selections</a:t>
            </a:r>
            <a:r>
              <a:rPr lang="en-US" altLang="x-none" sz="2000" dirty="0"/>
              <a:t>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/>
              <a:t>c1</a:t>
            </a:r>
            <a:r>
              <a:rPr lang="en-US" altLang="x-none" sz="2400" baseline="-25000" dirty="0">
                <a:sym typeface="Symbol" charset="2"/>
              </a:rPr>
              <a:t>…</a:t>
            </a:r>
            <a:r>
              <a:rPr lang="en-US" altLang="x-none" sz="2400" baseline="-25000" dirty="0" err="1">
                <a:sym typeface="Symbol" charset="2"/>
              </a:rPr>
              <a:t>cn</a:t>
            </a:r>
            <a:r>
              <a:rPr lang="en-US" altLang="x-none" sz="2400" dirty="0">
                <a:sym typeface="Symbol" charset="2"/>
              </a:rPr>
              <a:t>(R)  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(…(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 err="1">
                <a:sym typeface="Symbol" charset="2"/>
              </a:rPr>
              <a:t>cn</a:t>
            </a:r>
            <a:r>
              <a:rPr lang="en-US" altLang="x-none" sz="2400" dirty="0">
                <a:sym typeface="Symbol" charset="2"/>
              </a:rPr>
              <a:t>(R))…) 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cascade</a:t>
            </a:r>
            <a:r>
              <a:rPr lang="en-US" altLang="x-none" sz="1800" dirty="0">
                <a:sym typeface="Symbol" charset="2"/>
              </a:rPr>
              <a:t>)</a:t>
            </a:r>
            <a:endParaRPr lang="en-US" altLang="x-none" sz="1600" dirty="0"/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c2</a:t>
            </a:r>
            <a:r>
              <a:rPr lang="en-US" altLang="x-none" sz="2400" dirty="0">
                <a:sym typeface="Symbol" charset="2"/>
              </a:rPr>
              <a:t>(R))  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c2</a:t>
            </a:r>
            <a:r>
              <a:rPr lang="en-US" altLang="x-none" sz="2400" dirty="0">
                <a:sym typeface="Symbol" charset="2"/>
              </a:rPr>
              <a:t>(</a:t>
            </a:r>
            <a:r>
              <a:rPr lang="en-US" altLang="x-none" sz="2400" dirty="0">
                <a:latin typeface="Symbol" charset="2"/>
                <a:sym typeface="Symbol" charset="2"/>
              </a:rPr>
              <a:t></a:t>
            </a:r>
            <a:r>
              <a:rPr lang="en-US" altLang="x-none" sz="2400" baseline="-25000" dirty="0">
                <a:sym typeface="Symbol" charset="2"/>
              </a:rPr>
              <a:t>c1</a:t>
            </a:r>
            <a:r>
              <a:rPr lang="en-US" altLang="x-none" sz="2400" dirty="0">
                <a:sym typeface="Symbol" charset="2"/>
              </a:rPr>
              <a:t>(R))       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commute</a:t>
            </a:r>
            <a:r>
              <a:rPr lang="en-US" altLang="x-none" sz="1800" dirty="0">
                <a:sym typeface="Symbol" charset="2"/>
              </a:rPr>
              <a:t>)</a:t>
            </a:r>
            <a:endParaRPr lang="en-US" altLang="x-none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x-none" sz="2000" dirty="0"/>
              <a:t>Projections:</a:t>
            </a:r>
          </a:p>
          <a:p>
            <a:pPr lvl="1">
              <a:lnSpc>
                <a:spcPct val="90000"/>
              </a:lnSpc>
              <a:buFont typeface="Arial" charset="0"/>
              <a:buChar char="•"/>
            </a:pPr>
            <a:r>
              <a:rPr lang="en-US" altLang="x-none" sz="2400" dirty="0">
                <a:latin typeface="Symbol" charset="2"/>
                <a:sym typeface="Symbol" charset="2"/>
              </a:rPr>
              <a:t></a:t>
            </a:r>
            <a:r>
              <a:rPr lang="en-US" altLang="x-none" sz="2400" baseline="-25000" dirty="0">
                <a:solidFill>
                  <a:srgbClr val="FF0000"/>
                </a:solidFill>
              </a:rPr>
              <a:t>a1</a:t>
            </a:r>
            <a:r>
              <a:rPr lang="en-US" altLang="x-none" sz="2400" dirty="0">
                <a:sym typeface="Symbol" charset="2"/>
              </a:rPr>
              <a:t>(R)  </a:t>
            </a:r>
            <a:r>
              <a:rPr lang="en-US" altLang="x-none" sz="2400" dirty="0">
                <a:latin typeface="Symbol" charset="2"/>
                <a:sym typeface="Symbol" charset="2"/>
              </a:rPr>
              <a:t></a:t>
            </a:r>
            <a:r>
              <a:rPr lang="en-US" altLang="x-none" sz="2400" baseline="-25000" dirty="0">
                <a:solidFill>
                  <a:srgbClr val="FF0000"/>
                </a:solidFill>
                <a:sym typeface="Symbol" charset="2"/>
              </a:rPr>
              <a:t>a1</a:t>
            </a:r>
            <a:r>
              <a:rPr lang="en-US" altLang="x-none" sz="2400" dirty="0">
                <a:sym typeface="Symbol" charset="2"/>
              </a:rPr>
              <a:t>(…(</a:t>
            </a:r>
            <a:r>
              <a:rPr lang="en-US" altLang="x-none" sz="2400" dirty="0">
                <a:latin typeface="Symbol" charset="2"/>
                <a:sym typeface="Symbol" charset="2"/>
              </a:rPr>
              <a:t></a:t>
            </a:r>
            <a:r>
              <a:rPr lang="en-US" altLang="x-none" sz="2400" baseline="-25000" dirty="0">
                <a:solidFill>
                  <a:srgbClr val="FF0000"/>
                </a:solidFill>
                <a:sym typeface="Symbol" charset="2"/>
              </a:rPr>
              <a:t>a1, …, an-1</a:t>
            </a:r>
            <a:r>
              <a:rPr lang="en-US" altLang="x-none" sz="2400" dirty="0">
                <a:sym typeface="Symbol" charset="2"/>
              </a:rPr>
              <a:t>(R))…)  </a:t>
            </a:r>
            <a:r>
              <a:rPr lang="en-US" altLang="x-none" sz="1800" dirty="0">
                <a:sym typeface="Symbol" charset="2"/>
              </a:rPr>
              <a:t>(</a:t>
            </a:r>
            <a:r>
              <a:rPr lang="en-US" altLang="x-none" sz="1800" i="1" dirty="0">
                <a:sym typeface="Symbol" charset="2"/>
              </a:rPr>
              <a:t>cascade</a:t>
            </a:r>
            <a:r>
              <a:rPr lang="en-US" altLang="x-none" sz="1800" dirty="0">
                <a:sym typeface="Symbol" charset="2"/>
              </a:rPr>
              <a:t>)</a:t>
            </a:r>
            <a:endParaRPr lang="en-US" altLang="x-none" sz="1800" dirty="0"/>
          </a:p>
          <a:p>
            <a:pPr>
              <a:lnSpc>
                <a:spcPct val="90000"/>
              </a:lnSpc>
            </a:pPr>
            <a:r>
              <a:rPr lang="en-US" altLang="x-none" sz="2000" dirty="0"/>
              <a:t>Cartesian Product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/>
              <a:t>R </a:t>
            </a:r>
            <a:r>
              <a:rPr lang="en-US" altLang="x-none" sz="2400" dirty="0">
                <a:sym typeface="Symbol" charset="2"/>
              </a:rPr>
              <a:t> (S  T) </a:t>
            </a:r>
            <a:r>
              <a:rPr lang="en-US" altLang="x-none" dirty="0">
                <a:sym typeface="Symbol" charset="2"/>
              </a:rPr>
              <a:t> </a:t>
            </a:r>
            <a:r>
              <a:rPr lang="en-US" altLang="x-none" sz="2400" dirty="0"/>
              <a:t>(R </a:t>
            </a:r>
            <a:r>
              <a:rPr lang="en-US" altLang="x-none" sz="2400" dirty="0">
                <a:sym typeface="Symbol" charset="2"/>
              </a:rPr>
              <a:t> S)  T     </a:t>
            </a:r>
            <a:r>
              <a:rPr lang="en-US" altLang="x-none" sz="1800" dirty="0">
                <a:sym typeface="Symbol" charset="2"/>
              </a:rPr>
              <a:t>(associative)</a:t>
            </a:r>
          </a:p>
          <a:p>
            <a:pPr lvl="1">
              <a:lnSpc>
                <a:spcPct val="90000"/>
              </a:lnSpc>
            </a:pPr>
            <a:r>
              <a:rPr lang="en-US" altLang="x-none" sz="2400" dirty="0"/>
              <a:t>R </a:t>
            </a:r>
            <a:r>
              <a:rPr lang="en-US" altLang="x-none" sz="2400" dirty="0">
                <a:sym typeface="Symbol" charset="2"/>
              </a:rPr>
              <a:t> S </a:t>
            </a:r>
            <a:r>
              <a:rPr lang="en-US" altLang="x-none" dirty="0">
                <a:sym typeface="Symbol" charset="2"/>
              </a:rPr>
              <a:t> </a:t>
            </a:r>
            <a:r>
              <a:rPr lang="en-US" altLang="x-none" sz="2400" dirty="0"/>
              <a:t>S </a:t>
            </a:r>
            <a:r>
              <a:rPr lang="en-US" altLang="x-none" sz="2400" dirty="0">
                <a:sym typeface="Symbol" charset="2"/>
              </a:rPr>
              <a:t> R                   </a:t>
            </a:r>
            <a:r>
              <a:rPr lang="en-US" altLang="x-none" sz="1800" dirty="0">
                <a:sym typeface="Symbol" charset="2"/>
              </a:rPr>
              <a:t>(commutative)</a:t>
            </a:r>
            <a:endParaRPr lang="en-US" altLang="x-none" sz="1600" dirty="0"/>
          </a:p>
          <a:p>
            <a:pPr lvl="1">
              <a:lnSpc>
                <a:spcPct val="90000"/>
              </a:lnSpc>
            </a:pPr>
            <a:endParaRPr lang="en-US" altLang="x-none" sz="1800" i="1" dirty="0" smtClean="0"/>
          </a:p>
          <a:p>
            <a:pPr lvl="1">
              <a:lnSpc>
                <a:spcPct val="90000"/>
              </a:lnSpc>
            </a:pPr>
            <a:r>
              <a:rPr lang="en-US" altLang="x-none" sz="1800" i="1" dirty="0" smtClean="0"/>
              <a:t>This </a:t>
            </a:r>
            <a:r>
              <a:rPr lang="en-US" altLang="x-none" sz="1800" i="1" dirty="0"/>
              <a:t>means we can do joins in any order.</a:t>
            </a:r>
            <a:endParaRPr lang="en-US" altLang="x-none" i="1" dirty="0"/>
          </a:p>
          <a:p>
            <a:pPr lvl="2">
              <a:lnSpc>
                <a:spcPct val="90000"/>
              </a:lnSpc>
            </a:pPr>
            <a:r>
              <a:rPr lang="en-US" altLang="x-none" sz="1800" dirty="0"/>
              <a:t>But…beware </a:t>
            </a:r>
            <a:r>
              <a:rPr lang="en-US" altLang="x-none" sz="1800" dirty="0" smtClean="0"/>
              <a:t>of join </a:t>
            </a:r>
            <a:r>
              <a:rPr lang="en-US" altLang="x-none" sz="1800" dirty="0" smtClean="0"/>
              <a:t>turning into cross-product!</a:t>
            </a:r>
          </a:p>
          <a:p>
            <a:pPr lvl="2">
              <a:lnSpc>
                <a:spcPct val="90000"/>
              </a:lnSpc>
            </a:pPr>
            <a:r>
              <a:rPr lang="en-US" altLang="x-none" sz="1800" dirty="0" smtClean="0"/>
              <a:t>Consider R(</a:t>
            </a:r>
            <a:r>
              <a:rPr lang="en-US" altLang="x-none" sz="1800" dirty="0" err="1" smtClean="0"/>
              <a:t>a,b</a:t>
            </a:r>
            <a:r>
              <a:rPr lang="en-US" altLang="x-none" sz="1800" dirty="0" smtClean="0"/>
              <a:t>), </a:t>
            </a:r>
            <a:r>
              <a:rPr lang="en-US" altLang="x-none" sz="1800" dirty="0" smtClean="0"/>
              <a:t>S(</a:t>
            </a:r>
            <a:r>
              <a:rPr lang="en-US" altLang="x-none" sz="1800" dirty="0" err="1" smtClean="0"/>
              <a:t>b,c</a:t>
            </a:r>
            <a:r>
              <a:rPr lang="en-US" altLang="x-none" sz="1800" dirty="0" smtClean="0"/>
              <a:t>), </a:t>
            </a:r>
            <a:r>
              <a:rPr lang="en-US" altLang="x-none" sz="1800" dirty="0" smtClean="0"/>
              <a:t>T(</a:t>
            </a:r>
            <a:r>
              <a:rPr lang="en-US" altLang="x-none" sz="1800" dirty="0" err="1" smtClean="0"/>
              <a:t>d,e</a:t>
            </a:r>
            <a:r>
              <a:rPr lang="en-US" altLang="x-none" sz="1800" dirty="0" smtClean="0"/>
              <a:t>)</a:t>
            </a:r>
            <a:endParaRPr lang="en-US" altLang="x-none" sz="1800" dirty="0"/>
          </a:p>
          <a:p>
            <a:pPr lvl="2">
              <a:lnSpc>
                <a:spcPct val="90000"/>
              </a:lnSpc>
            </a:pPr>
            <a:r>
              <a:rPr lang="en-US" altLang="x-none" sz="1800" b="1" dirty="0"/>
              <a:t>(R </a:t>
            </a:r>
            <a:r>
              <a:rPr lang="en-US" altLang="x-none" sz="1800" b="1" dirty="0" smtClean="0">
                <a:sym typeface="Symbol" charset="2"/>
              </a:rPr>
              <a:t> T) </a:t>
            </a:r>
            <a:r>
              <a:rPr lang="en-US" altLang="x-none" sz="1800" b="1" dirty="0">
                <a:solidFill>
                  <a:srgbClr val="000000"/>
                </a:solidFill>
                <a:sym typeface="Symbol" charset="2"/>
              </a:rPr>
              <a:t>⋈</a:t>
            </a:r>
            <a:r>
              <a:rPr lang="en-US" altLang="x-none" sz="1800" b="1" dirty="0">
                <a:sym typeface="Symbol" charset="2"/>
              </a:rPr>
              <a:t> </a:t>
            </a:r>
            <a:r>
              <a:rPr lang="en-US" altLang="x-none" sz="1800" b="1" dirty="0" smtClean="0">
                <a:sym typeface="Symbol" charset="2"/>
              </a:rPr>
              <a:t>S </a:t>
            </a:r>
            <a:r>
              <a:rPr lang="en-US" altLang="x-none" sz="1800" b="1" dirty="0" smtClean="0">
                <a:solidFill>
                  <a:srgbClr val="FF0000"/>
                </a:solidFill>
                <a:sym typeface="Symbol" charset="2"/>
              </a:rPr>
              <a:t></a:t>
            </a:r>
            <a:r>
              <a:rPr lang="en-US" altLang="x-none" sz="1800" b="1" i="1" dirty="0" smtClean="0">
                <a:sym typeface="Symbol" charset="2"/>
              </a:rPr>
              <a:t> </a:t>
            </a:r>
            <a:r>
              <a:rPr lang="en-US" altLang="x-none" sz="1800" b="1" dirty="0" smtClean="0"/>
              <a:t>R </a:t>
            </a:r>
            <a:r>
              <a:rPr lang="en-US" altLang="x-none" sz="1800" b="1" dirty="0">
                <a:sym typeface="Symbol" charset="2"/>
              </a:rPr>
              <a:t> </a:t>
            </a:r>
            <a:r>
              <a:rPr lang="en-US" altLang="x-none" sz="1800" b="1" dirty="0" smtClean="0">
                <a:sym typeface="Symbol" charset="2"/>
              </a:rPr>
              <a:t>(T </a:t>
            </a:r>
            <a:r>
              <a:rPr lang="en-US" altLang="x-none" sz="2000" b="1" dirty="0">
                <a:sym typeface="Symbol" charset="2"/>
              </a:rPr>
              <a:t>⋈</a:t>
            </a:r>
            <a:r>
              <a:rPr lang="en-US" altLang="x-none" sz="1800" b="1" dirty="0">
                <a:sym typeface="Symbol" charset="2"/>
              </a:rPr>
              <a:t> </a:t>
            </a:r>
            <a:r>
              <a:rPr lang="en-US" altLang="x-none" sz="1800" b="1" dirty="0" smtClean="0">
                <a:sym typeface="Symbol" charset="2"/>
              </a:rPr>
              <a:t>S)</a:t>
            </a:r>
            <a:endParaRPr lang="en-US" altLang="x-none" sz="1800" dirty="0" smtClean="0">
              <a:sym typeface="Symbol" charset="2"/>
            </a:endParaRPr>
          </a:p>
          <a:p>
            <a:pPr lvl="2">
              <a:lnSpc>
                <a:spcPct val="90000"/>
              </a:lnSpc>
            </a:pPr>
            <a:r>
              <a:rPr lang="en-US" altLang="x-none" sz="1800" dirty="0" smtClean="0">
                <a:latin typeface="+mn-lt"/>
                <a:ea typeface="Symbol" charset="2"/>
                <a:cs typeface="Symbol" charset="2"/>
              </a:rPr>
              <a:t>Said differently, </a:t>
            </a:r>
            <a:r>
              <a:rPr lang="en-US" altLang="x-none" sz="1800" dirty="0" err="1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sz="1800" baseline="-25000" dirty="0" err="1" smtClean="0"/>
              <a:t>b</a:t>
            </a:r>
            <a:r>
              <a:rPr lang="en-US" altLang="x-none" sz="1800" baseline="-25000" dirty="0" smtClean="0"/>
              <a:t>=b</a:t>
            </a:r>
            <a:r>
              <a:rPr lang="en-US" altLang="x-none" sz="1800" dirty="0" smtClean="0"/>
              <a:t>((R </a:t>
            </a:r>
            <a:r>
              <a:rPr lang="en-US" altLang="x-none" sz="1800" dirty="0">
                <a:sym typeface="Symbol" charset="2"/>
              </a:rPr>
              <a:t> T) </a:t>
            </a:r>
            <a:r>
              <a:rPr lang="en-US" altLang="x-none" sz="1800" dirty="0" smtClean="0">
                <a:sym typeface="Symbol" charset="2"/>
              </a:rPr>
              <a:t> S) </a:t>
            </a:r>
            <a:r>
              <a:rPr lang="en-US" altLang="x-none" sz="1800" dirty="0">
                <a:solidFill>
                  <a:srgbClr val="FF0000"/>
                </a:solidFill>
                <a:sym typeface="Symbol" charset="2"/>
              </a:rPr>
              <a:t></a:t>
            </a:r>
            <a:r>
              <a:rPr lang="en-US" altLang="x-none" sz="1800" i="1" dirty="0">
                <a:sym typeface="Symbol" charset="2"/>
              </a:rPr>
              <a:t> </a:t>
            </a:r>
            <a:r>
              <a:rPr lang="en-US" altLang="x-none" sz="1800" dirty="0"/>
              <a:t>R </a:t>
            </a:r>
            <a:r>
              <a:rPr lang="en-US" altLang="x-none" sz="1800" dirty="0">
                <a:sym typeface="Symbol" charset="2"/>
              </a:rPr>
              <a:t> </a:t>
            </a:r>
            <a:r>
              <a:rPr lang="en-US" altLang="x-none" sz="1800" dirty="0" err="1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x-none" sz="1800" baseline="-25000" dirty="0" err="1" smtClean="0">
                <a:latin typeface="+mn-lt"/>
                <a:ea typeface="Symbol" charset="2"/>
                <a:cs typeface="Symbol" charset="2"/>
              </a:rPr>
              <a:t>True</a:t>
            </a:r>
            <a:r>
              <a:rPr lang="en-US" altLang="x-none" sz="1800" baseline="-25000" dirty="0" smtClean="0"/>
              <a:t> </a:t>
            </a:r>
            <a:r>
              <a:rPr lang="en-US" altLang="x-none" sz="1800" dirty="0" smtClean="0">
                <a:sym typeface="Symbol" charset="2"/>
              </a:rPr>
              <a:t>(T </a:t>
            </a:r>
            <a:r>
              <a:rPr lang="en-US" altLang="x-none" sz="1800" dirty="0">
                <a:sym typeface="Symbol" charset="2"/>
              </a:rPr>
              <a:t>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x-none" sz="1800" dirty="0">
                <a:sym typeface="Symbol" charset="2"/>
              </a:rPr>
              <a:t>S</a:t>
            </a:r>
            <a:r>
              <a:rPr lang="en-US" altLang="x-none" sz="1800" dirty="0" smtClean="0">
                <a:sym typeface="Symbol" charset="2"/>
              </a:rPr>
              <a:t>)</a:t>
            </a:r>
            <a:r>
              <a:rPr lang="en-US" altLang="x-none" sz="2000" dirty="0">
                <a:sym typeface="Symbol" charset="2"/>
              </a:rPr>
              <a:t/>
            </a:r>
            <a:br>
              <a:rPr lang="en-US" altLang="x-none" sz="2000" dirty="0">
                <a:sym typeface="Symbol" charset="2"/>
              </a:rPr>
            </a:br>
            <a:endParaRPr lang="en-US" altLang="x-none" sz="2000" dirty="0"/>
          </a:p>
        </p:txBody>
      </p:sp>
      <p:sp>
        <p:nvSpPr>
          <p:cNvPr id="6348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3054350" y="5867400"/>
            <a:ext cx="114300" cy="30480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>
            <a:off x="5213350" y="6172200"/>
            <a:ext cx="114300" cy="304800"/>
          </a:xfrm>
          <a:prstGeom prst="line">
            <a:avLst/>
          </a:prstGeom>
          <a:solidFill>
            <a:srgbClr val="3366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94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ordering,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4500"/>
            <a:ext cx="7772400" cy="4838700"/>
          </a:xfrm>
        </p:spPr>
        <p:txBody>
          <a:bodyPr/>
          <a:lstStyle/>
          <a:p>
            <a:r>
              <a:rPr lang="en-US" sz="2400" dirty="0" smtClean="0">
                <a:latin typeface="+mn-lt"/>
                <a:ea typeface="Courier New" charset="0"/>
                <a:cs typeface="Courier New" charset="0"/>
              </a:rPr>
              <a:t>Similarly, note that some join orders have cross products, some don’t</a:t>
            </a:r>
          </a:p>
          <a:p>
            <a:r>
              <a:rPr lang="en-US" sz="2400" dirty="0" smtClean="0">
                <a:latin typeface="+mn-lt"/>
                <a:ea typeface="Courier New" charset="0"/>
                <a:cs typeface="Courier New" charset="0"/>
              </a:rPr>
              <a:t>Equivalent for the query above:</a:t>
            </a:r>
            <a:br>
              <a:rPr lang="en-US" sz="2400" dirty="0" smtClean="0">
                <a:latin typeface="+mn-lt"/>
                <a:ea typeface="Courier New" charset="0"/>
                <a:cs typeface="Courier New" charset="0"/>
              </a:rPr>
            </a:br>
            <a:endParaRPr lang="en-US" sz="2400" dirty="0" smtClean="0">
              <a:latin typeface="+mn-lt"/>
              <a:ea typeface="Courier New" charset="0"/>
              <a:cs typeface="Courier New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x-none" sz="2000" b="1" dirty="0">
                <a:solidFill>
                  <a:schemeClr val="tx2">
                    <a:lumMod val="75000"/>
                  </a:schemeClr>
                </a:solidFill>
              </a:rPr>
              <a:t>(R 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⋈</a:t>
            </a:r>
            <a:r>
              <a:rPr lang="en-US" altLang="x-none" sz="2000" b="1" baseline="-25000" dirty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a=a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S) ⋈</a:t>
            </a:r>
            <a:r>
              <a:rPr lang="en-US" altLang="x-none" sz="2000" b="1" baseline="-25000" dirty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b=b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</a:rPr>
              <a:t>R 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⋈</a:t>
            </a:r>
            <a:r>
              <a:rPr lang="en-US" altLang="x-none" sz="2000" b="1" baseline="-25000" dirty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a=a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(S ⋈</a:t>
            </a:r>
            <a:r>
              <a:rPr lang="en-US" altLang="x-none" sz="2000" b="1" baseline="-25000" dirty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b=b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T)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x-none" sz="2000" b="1" dirty="0">
                <a:solidFill>
                  <a:schemeClr val="tx2">
                    <a:lumMod val="75000"/>
                  </a:schemeClr>
                </a:solidFill>
              </a:rPr>
              <a:t>R 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⋈</a:t>
            </a:r>
            <a:r>
              <a:rPr lang="en-US" altLang="x-none" sz="2000" b="1" baseline="-25000" dirty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a=a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(T ⋈</a:t>
            </a:r>
            <a:r>
              <a:rPr lang="en-US" altLang="x-none" sz="2000" b="1" baseline="-25000" dirty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b=b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</a:rPr>
              <a:t>(R </a:t>
            </a:r>
            <a:r>
              <a:rPr lang="en-US" altLang="x-none" sz="2000" b="1" dirty="0">
                <a:solidFill>
                  <a:srgbClr val="FF0000"/>
                </a:solidFill>
                <a:sym typeface="Symbol" charset="2"/>
              </a:rPr>
              <a:t>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T) ⋈</a:t>
            </a:r>
            <a:r>
              <a:rPr lang="en-US" altLang="x-none" sz="2000" b="1" baseline="-25000" dirty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a=a</a:t>
            </a:r>
            <a:r>
              <a:rPr lang="en-US" altLang="x-none" sz="2000" b="1" baseline="-25000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∧ b=b</a:t>
            </a:r>
            <a:r>
              <a:rPr lang="en-US" altLang="x-none" sz="2000" b="1" dirty="0" smtClean="0">
                <a:solidFill>
                  <a:schemeClr val="tx2">
                    <a:lumMod val="75000"/>
                  </a:schemeClr>
                </a:solidFill>
                <a:sym typeface="Symbol" charset="2"/>
              </a:rPr>
              <a:t> S</a:t>
            </a:r>
            <a:endParaRPr lang="en-US" altLang="x-none" sz="2000" b="1" dirty="0">
              <a:solidFill>
                <a:schemeClr val="tx2">
                  <a:lumMod val="75000"/>
                </a:schemeClr>
              </a:solidFill>
              <a:sym typeface="Symbol" charset="2"/>
            </a:endParaRPr>
          </a:p>
          <a:p>
            <a:pPr lvl="1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2000" dirty="0" smtClean="0">
              <a:latin typeface="+mn-lt"/>
              <a:ea typeface="Courier New" charset="0"/>
              <a:cs typeface="Courier New" charset="0"/>
            </a:endParaRPr>
          </a:p>
          <a:p>
            <a:pPr lvl="1"/>
            <a:endParaRPr lang="en-US" sz="2000" dirty="0" smtClean="0">
              <a:latin typeface="+mn-lt"/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2300" y="0"/>
            <a:ext cx="34417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SELECT *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FROM R, S, T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S.a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AND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S.b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T.b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78578" y="4881370"/>
            <a:ext cx="1628393" cy="1283741"/>
            <a:chOff x="6170296" y="5178496"/>
            <a:chExt cx="1853411" cy="1461134"/>
          </a:xfrm>
        </p:grpSpPr>
        <p:sp>
          <p:nvSpPr>
            <p:cNvPr id="7" name="Oval 6"/>
            <p:cNvSpPr/>
            <p:nvPr/>
          </p:nvSpPr>
          <p:spPr bwMode="auto">
            <a:xfrm>
              <a:off x="6934155" y="5178496"/>
              <a:ext cx="723899" cy="4140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endParaRPr lang="en-US" sz="1800" cap="small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387802" y="5739999"/>
              <a:ext cx="635905" cy="351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rPr>
                <a:t>S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170296" y="5734593"/>
              <a:ext cx="1443762" cy="905037"/>
              <a:chOff x="6170296" y="5734593"/>
              <a:chExt cx="1443762" cy="905037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6512085" y="5734593"/>
                <a:ext cx="723899" cy="414009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altLang="x-none" sz="2000" dirty="0" smtClean="0">
                    <a:solidFill>
                      <a:srgbClr val="FF0000"/>
                    </a:solidFill>
                    <a:sym typeface="Symbol" charset="2"/>
                  </a:rPr>
                  <a:t></a:t>
                </a:r>
                <a:endParaRPr lang="en-US" sz="1800" cap="smal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6170296" y="6288450"/>
                <a:ext cx="599620" cy="3511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R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6978153" y="6288450"/>
                <a:ext cx="635905" cy="35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T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5" name="Straight Arrow Connector 14"/>
              <p:cNvCxnSpPr>
                <a:stCxn id="12" idx="0"/>
                <a:endCxn id="11" idx="3"/>
              </p:cNvCxnSpPr>
              <p:nvPr/>
            </p:nvCxnSpPr>
            <p:spPr bwMode="auto">
              <a:xfrm flipV="1">
                <a:off x="6470106" y="6087972"/>
                <a:ext cx="147992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" name="Straight Arrow Connector 15"/>
              <p:cNvCxnSpPr>
                <a:stCxn id="13" idx="0"/>
                <a:endCxn id="11" idx="5"/>
              </p:cNvCxnSpPr>
              <p:nvPr/>
            </p:nvCxnSpPr>
            <p:spPr bwMode="auto">
              <a:xfrm flipH="1" flipV="1">
                <a:off x="7129971" y="6087972"/>
                <a:ext cx="166135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10" name="Straight Arrow Connector 9"/>
            <p:cNvCxnSpPr>
              <a:stCxn id="11" idx="0"/>
              <a:endCxn id="14" idx="3"/>
            </p:cNvCxnSpPr>
            <p:nvPr/>
          </p:nvCxnSpPr>
          <p:spPr bwMode="auto">
            <a:xfrm flipV="1">
              <a:off x="6874035" y="5531875"/>
              <a:ext cx="166133" cy="20271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stCxn id="15" idx="0"/>
              <a:endCxn id="14" idx="5"/>
            </p:cNvCxnSpPr>
            <p:nvPr/>
          </p:nvCxnSpPr>
          <p:spPr bwMode="auto">
            <a:xfrm flipH="1" flipV="1">
              <a:off x="7552041" y="5531875"/>
              <a:ext cx="153714" cy="20812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028586" y="3390900"/>
            <a:ext cx="1628393" cy="1283741"/>
            <a:chOff x="6170296" y="5178496"/>
            <a:chExt cx="1853411" cy="1461134"/>
          </a:xfrm>
        </p:grpSpPr>
        <p:sp>
          <p:nvSpPr>
            <p:cNvPr id="21" name="Oval 20"/>
            <p:cNvSpPr/>
            <p:nvPr/>
          </p:nvSpPr>
          <p:spPr bwMode="auto">
            <a:xfrm>
              <a:off x="6934155" y="5178496"/>
              <a:ext cx="723899" cy="4140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endParaRPr lang="en-US" sz="1800" cap="small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387802" y="5739999"/>
              <a:ext cx="635905" cy="351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rPr>
                <a:t>T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170296" y="5734593"/>
              <a:ext cx="1443762" cy="905037"/>
              <a:chOff x="6170296" y="5734593"/>
              <a:chExt cx="1443762" cy="905037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6512085" y="5734593"/>
                <a:ext cx="723899" cy="4140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Symbol" charset="2"/>
                    <a:ea typeface="Symbol" charset="2"/>
                    <a:cs typeface="Symbol" charset="2"/>
                  </a:rPr>
                  <a:t>⨝</a:t>
                </a:r>
                <a:endParaRPr lang="en-US" sz="1800" cap="sm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6170296" y="6288450"/>
                <a:ext cx="599620" cy="3511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R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6978153" y="6288450"/>
                <a:ext cx="635905" cy="35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S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29" name="Straight Arrow Connector 28"/>
              <p:cNvCxnSpPr>
                <a:stCxn id="30" idx="0"/>
                <a:endCxn id="29" idx="3"/>
              </p:cNvCxnSpPr>
              <p:nvPr/>
            </p:nvCxnSpPr>
            <p:spPr bwMode="auto">
              <a:xfrm flipV="1">
                <a:off x="6470106" y="6087972"/>
                <a:ext cx="147992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" name="Straight Arrow Connector 29"/>
              <p:cNvCxnSpPr>
                <a:endCxn id="29" idx="5"/>
              </p:cNvCxnSpPr>
              <p:nvPr/>
            </p:nvCxnSpPr>
            <p:spPr bwMode="auto">
              <a:xfrm flipH="1" flipV="1">
                <a:off x="7129971" y="6087972"/>
                <a:ext cx="166135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24" name="Straight Arrow Connector 23"/>
            <p:cNvCxnSpPr>
              <a:stCxn id="29" idx="0"/>
            </p:cNvCxnSpPr>
            <p:nvPr/>
          </p:nvCxnSpPr>
          <p:spPr bwMode="auto">
            <a:xfrm flipV="1">
              <a:off x="6874035" y="5531875"/>
              <a:ext cx="166133" cy="20271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 flipV="1">
              <a:off x="7552041" y="5531875"/>
              <a:ext cx="153714" cy="20812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 flipH="1">
            <a:off x="7377671" y="3419484"/>
            <a:ext cx="1628393" cy="1283741"/>
            <a:chOff x="6170296" y="5178496"/>
            <a:chExt cx="1853411" cy="1461134"/>
          </a:xfrm>
        </p:grpSpPr>
        <p:sp>
          <p:nvSpPr>
            <p:cNvPr id="32" name="Oval 31"/>
            <p:cNvSpPr/>
            <p:nvPr/>
          </p:nvSpPr>
          <p:spPr bwMode="auto">
            <a:xfrm>
              <a:off x="6934155" y="5178496"/>
              <a:ext cx="723899" cy="4140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endParaRPr lang="en-US" sz="1800" cap="small" dirty="0">
                <a:solidFill>
                  <a:srgbClr val="00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387802" y="5739999"/>
              <a:ext cx="635905" cy="351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rPr>
                <a:t>R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170296" y="5734593"/>
              <a:ext cx="1443762" cy="905037"/>
              <a:chOff x="6170296" y="5734593"/>
              <a:chExt cx="1443762" cy="905037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6512085" y="5734593"/>
                <a:ext cx="723899" cy="4140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Symbol" charset="2"/>
                    <a:ea typeface="Symbol" charset="2"/>
                    <a:cs typeface="Symbol" charset="2"/>
                  </a:rPr>
                  <a:t>⨝</a:t>
                </a:r>
                <a:endParaRPr lang="en-US" sz="1800" cap="sm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6170296" y="6288450"/>
                <a:ext cx="599620" cy="3511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T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6978153" y="6288450"/>
                <a:ext cx="635905" cy="35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S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 bwMode="auto">
              <a:xfrm flipV="1">
                <a:off x="6470106" y="6087972"/>
                <a:ext cx="147992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1" name="Straight Arrow Connector 40"/>
              <p:cNvCxnSpPr/>
              <p:nvPr/>
            </p:nvCxnSpPr>
            <p:spPr bwMode="auto">
              <a:xfrm flipH="1" flipV="1">
                <a:off x="7129971" y="6087972"/>
                <a:ext cx="166135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35" name="Straight Arrow Connector 34"/>
            <p:cNvCxnSpPr/>
            <p:nvPr/>
          </p:nvCxnSpPr>
          <p:spPr bwMode="auto">
            <a:xfrm flipV="1">
              <a:off x="6874035" y="5531875"/>
              <a:ext cx="166133" cy="20271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 flipV="1">
              <a:off x="7552041" y="5531875"/>
              <a:ext cx="153714" cy="20812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 flipH="1">
            <a:off x="5053070" y="4866281"/>
            <a:ext cx="1628393" cy="1283741"/>
            <a:chOff x="6170296" y="5178496"/>
            <a:chExt cx="1853411" cy="1461134"/>
          </a:xfrm>
        </p:grpSpPr>
        <p:sp>
          <p:nvSpPr>
            <p:cNvPr id="43" name="Oval 42"/>
            <p:cNvSpPr/>
            <p:nvPr/>
          </p:nvSpPr>
          <p:spPr bwMode="auto">
            <a:xfrm>
              <a:off x="6934155" y="5178496"/>
              <a:ext cx="723899" cy="4140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endParaRPr lang="en-US" sz="1800" cap="small" dirty="0">
                <a:solidFill>
                  <a:srgbClr val="000000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387802" y="5739999"/>
              <a:ext cx="635905" cy="351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rPr>
                <a:t>R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170296" y="5734593"/>
              <a:ext cx="1443762" cy="905037"/>
              <a:chOff x="6170296" y="5734593"/>
              <a:chExt cx="1443762" cy="905037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6512085" y="5734593"/>
                <a:ext cx="723899" cy="4140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Symbol" charset="2"/>
                    <a:ea typeface="Symbol" charset="2"/>
                    <a:cs typeface="Symbol" charset="2"/>
                  </a:rPr>
                  <a:t>⨝</a:t>
                </a:r>
                <a:endParaRPr lang="en-US" sz="1800" cap="sm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6170296" y="6288450"/>
                <a:ext cx="599620" cy="3511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S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978153" y="6288450"/>
                <a:ext cx="635905" cy="35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T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 bwMode="auto">
              <a:xfrm flipV="1">
                <a:off x="6470106" y="6087972"/>
                <a:ext cx="147992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2" name="Straight Arrow Connector 51"/>
              <p:cNvCxnSpPr/>
              <p:nvPr/>
            </p:nvCxnSpPr>
            <p:spPr bwMode="auto">
              <a:xfrm flipH="1" flipV="1">
                <a:off x="7129971" y="6087972"/>
                <a:ext cx="166135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46" name="Straight Arrow Connector 45"/>
            <p:cNvCxnSpPr/>
            <p:nvPr/>
          </p:nvCxnSpPr>
          <p:spPr bwMode="auto">
            <a:xfrm flipV="1">
              <a:off x="6874035" y="5531875"/>
              <a:ext cx="166133" cy="20271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H="1" flipV="1">
              <a:off x="7552041" y="5531875"/>
              <a:ext cx="153714" cy="20812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929935" y="34194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1.</a:t>
            </a:r>
            <a:endParaRPr lang="en-US" sz="24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89158" y="34129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ea typeface="Helvetica Neue" charset="0"/>
                <a:cs typeface="Helvetica Neue" charset="0"/>
              </a:rPr>
              <a:t>2</a:t>
            </a:r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4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28984" y="48739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3</a:t>
            </a:r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4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89501" y="48739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ea typeface="Helvetica Neue" charset="0"/>
                <a:cs typeface="Helvetica Neue" charset="0"/>
              </a:rPr>
              <a:t>4</a:t>
            </a:r>
            <a:r>
              <a:rPr lang="en-US" sz="1800" b="1" dirty="0" smtClean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2400" b="1" dirty="0">
              <a:solidFill>
                <a:schemeClr val="tx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66" y="2120900"/>
            <a:ext cx="7922733" cy="4241800"/>
          </a:xfrm>
        </p:spPr>
        <p:txBody>
          <a:bodyPr/>
          <a:lstStyle/>
          <a:p>
            <a:r>
              <a:rPr lang="en-US" sz="2000" dirty="0" smtClean="0"/>
              <a:t>Selection cascade and pushdown</a:t>
            </a:r>
          </a:p>
          <a:p>
            <a:pPr lvl="1"/>
            <a:r>
              <a:rPr lang="en-US" sz="1800" dirty="0" smtClean="0"/>
              <a:t>Apply selections as soon as you have the relevant columns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7866" y="1027237"/>
            <a:ext cx="83672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2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</a:t>
            </a:r>
            <a:r>
              <a:rPr lang="en-US" altLang="x-none" sz="3200" baseline="-25000" dirty="0" err="1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sname</a:t>
            </a:r>
            <a:r>
              <a:rPr lang="en-US" altLang="x-none" sz="32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</a:t>
            </a:r>
            <a:r>
              <a:rPr lang="en-US" altLang="x-none" sz="3200" baseline="-25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(bid=100  rating &gt; 5)</a:t>
            </a:r>
            <a:r>
              <a:rPr lang="en-US" altLang="x-none" sz="3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x-none" sz="2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Reserves </a:t>
            </a:r>
            <a:r>
              <a:rPr lang="en-US" altLang="x-none" sz="2000" dirty="0" smtClean="0">
                <a:solidFill>
                  <a:schemeClr val="accent2"/>
                </a:solidFill>
                <a:latin typeface="Times New Roman" charset="0"/>
                <a:sym typeface="MT Extra" charset="2"/>
              </a:rPr>
              <a:t>⨝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 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=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x-none" sz="2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Sailors)</a:t>
            </a:r>
            <a:endParaRPr lang="en-US" altLang="x-none" sz="2000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5675" y="2933161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dirty="0">
                <a:solidFill>
                  <a:schemeClr val="accent2"/>
                </a:solidFill>
                <a:latin typeface="+mn-lt"/>
                <a:sym typeface="Symbol" charset="2"/>
              </a:rPr>
              <a:t></a:t>
            </a:r>
            <a:r>
              <a:rPr lang="en-US" altLang="x-none" sz="2000" baseline="-25000" dirty="0" err="1" smtClean="0">
                <a:solidFill>
                  <a:schemeClr val="accent2"/>
                </a:solidFill>
                <a:latin typeface="+mn-lt"/>
                <a:sym typeface="Symbol" charset="2"/>
              </a:rPr>
              <a:t>sname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(</a:t>
            </a:r>
            <a:r>
              <a:rPr lang="en-US" altLang="x-none" sz="2000" dirty="0">
                <a:solidFill>
                  <a:srgbClr val="C00000"/>
                </a:solidFill>
                <a:latin typeface="+mn-lt"/>
                <a:sym typeface="Symbol" charset="2"/>
              </a:rPr>
              <a:t></a:t>
            </a:r>
            <a:r>
              <a:rPr lang="en-US" altLang="x-none" sz="2000" baseline="-25000" dirty="0">
                <a:solidFill>
                  <a:srgbClr val="C00000"/>
                </a:solidFill>
                <a:latin typeface="+mn-lt"/>
                <a:sym typeface="Symbol" charset="2"/>
              </a:rPr>
              <a:t>(</a:t>
            </a:r>
            <a:r>
              <a:rPr lang="en-US" altLang="x-none" sz="2000" baseline="-25000" dirty="0" smtClean="0">
                <a:solidFill>
                  <a:srgbClr val="C00000"/>
                </a:solidFill>
                <a:latin typeface="+mn-lt"/>
                <a:sym typeface="Symbol" charset="2"/>
              </a:rPr>
              <a:t>bid=100)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(Reserves)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MT Extra" charset="2"/>
              </a:rPr>
              <a:t>⨝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 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=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rgbClr val="C00000"/>
                </a:solidFill>
                <a:latin typeface="+mn-lt"/>
                <a:sym typeface="Symbol" charset="2"/>
              </a:rPr>
              <a:t></a:t>
            </a:r>
            <a:r>
              <a:rPr lang="en-US" altLang="x-none" sz="2000" baseline="-25000" dirty="0">
                <a:solidFill>
                  <a:srgbClr val="C00000"/>
                </a:solidFill>
                <a:latin typeface="+mn-lt"/>
                <a:sym typeface="Symbol" charset="2"/>
              </a:rPr>
              <a:t> rating &gt; 5</a:t>
            </a:r>
            <a:r>
              <a:rPr lang="en-US" altLang="x-none" sz="2000" baseline="-25000" dirty="0" smtClean="0">
                <a:solidFill>
                  <a:srgbClr val="C00000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(Sailors))</a:t>
            </a:r>
            <a:endParaRPr lang="en-US" altLang="x-none" sz="20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2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66" y="2120900"/>
            <a:ext cx="7922733" cy="4241800"/>
          </a:xfrm>
        </p:spPr>
        <p:txBody>
          <a:bodyPr/>
          <a:lstStyle/>
          <a:p>
            <a:r>
              <a:rPr lang="en-US" sz="2000" dirty="0" smtClean="0"/>
              <a:t>Selection cascade and pushdown</a:t>
            </a:r>
          </a:p>
          <a:p>
            <a:pPr lvl="1"/>
            <a:r>
              <a:rPr lang="en-US" sz="1800" dirty="0" smtClean="0"/>
              <a:t>Apply selections as soon as you have the relevant columns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Projection cascade and pushdown</a:t>
            </a:r>
          </a:p>
          <a:p>
            <a:pPr lvl="1"/>
            <a:r>
              <a:rPr lang="en-US" sz="1800" dirty="0" smtClean="0"/>
              <a:t>Keep only the columns you need to evaluate downstream operators</a:t>
            </a:r>
            <a:endParaRPr lang="en-US" sz="1800" dirty="0"/>
          </a:p>
          <a:p>
            <a:endParaRPr lang="en-US" sz="2000" dirty="0"/>
          </a:p>
          <a:p>
            <a:endParaRPr lang="en-US" altLang="x-none" sz="1800" dirty="0"/>
          </a:p>
        </p:txBody>
      </p:sp>
      <p:sp>
        <p:nvSpPr>
          <p:cNvPr id="4" name="Rectangle 3"/>
          <p:cNvSpPr/>
          <p:nvPr/>
        </p:nvSpPr>
        <p:spPr>
          <a:xfrm>
            <a:off x="687866" y="1027237"/>
            <a:ext cx="83672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2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</a:t>
            </a:r>
            <a:r>
              <a:rPr lang="en-US" altLang="x-none" sz="3200" baseline="-25000" dirty="0" err="1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sname</a:t>
            </a:r>
            <a:r>
              <a:rPr lang="en-US" altLang="x-none" sz="32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</a:t>
            </a:r>
            <a:r>
              <a:rPr lang="en-US" altLang="x-none" sz="3200" baseline="-25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(bid=100  rating &gt; 5)</a:t>
            </a:r>
            <a:r>
              <a:rPr lang="en-US" altLang="x-none" sz="3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x-none" sz="2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Reserves </a:t>
            </a:r>
            <a:r>
              <a:rPr lang="en-US" altLang="x-none" sz="2000" dirty="0" smtClean="0">
                <a:solidFill>
                  <a:schemeClr val="accent2"/>
                </a:solidFill>
                <a:latin typeface="Times New Roman" charset="0"/>
                <a:sym typeface="MT Extra" charset="2"/>
              </a:rPr>
              <a:t>⨝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 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=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x-none" sz="2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Sailors)</a:t>
            </a:r>
            <a:endParaRPr lang="en-US" altLang="x-none" sz="2000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5675" y="2933161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dirty="0">
                <a:solidFill>
                  <a:schemeClr val="accent2"/>
                </a:solidFill>
                <a:latin typeface="+mn-lt"/>
                <a:sym typeface="Symbol" charset="2"/>
              </a:rPr>
              <a:t></a:t>
            </a:r>
            <a:r>
              <a:rPr lang="en-US" altLang="x-none" sz="2000" baseline="-25000" dirty="0" err="1" smtClean="0">
                <a:solidFill>
                  <a:schemeClr val="accent2"/>
                </a:solidFill>
                <a:latin typeface="+mn-lt"/>
                <a:sym typeface="Symbol" charset="2"/>
              </a:rPr>
              <a:t>sname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(</a:t>
            </a:r>
            <a:r>
              <a:rPr lang="en-US" altLang="x-none" sz="2000" dirty="0">
                <a:solidFill>
                  <a:srgbClr val="C00000"/>
                </a:solidFill>
                <a:latin typeface="+mn-lt"/>
                <a:sym typeface="Symbol" charset="2"/>
              </a:rPr>
              <a:t></a:t>
            </a:r>
            <a:r>
              <a:rPr lang="en-US" altLang="x-none" sz="2000" baseline="-25000" dirty="0">
                <a:solidFill>
                  <a:srgbClr val="C00000"/>
                </a:solidFill>
                <a:latin typeface="+mn-lt"/>
                <a:sym typeface="Symbol" charset="2"/>
              </a:rPr>
              <a:t>(</a:t>
            </a:r>
            <a:r>
              <a:rPr lang="en-US" altLang="x-none" sz="2000" baseline="-25000" dirty="0" smtClean="0">
                <a:solidFill>
                  <a:srgbClr val="C00000"/>
                </a:solidFill>
                <a:latin typeface="+mn-lt"/>
                <a:sym typeface="Symbol" charset="2"/>
              </a:rPr>
              <a:t>bid=100)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(Reserves)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MT Extra" charset="2"/>
              </a:rPr>
              <a:t>⨝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 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=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rgbClr val="C00000"/>
                </a:solidFill>
                <a:latin typeface="+mn-lt"/>
                <a:sym typeface="Symbol" charset="2"/>
              </a:rPr>
              <a:t></a:t>
            </a:r>
            <a:r>
              <a:rPr lang="en-US" altLang="x-none" sz="2000" baseline="-25000" dirty="0">
                <a:solidFill>
                  <a:srgbClr val="C00000"/>
                </a:solidFill>
                <a:latin typeface="+mn-lt"/>
                <a:sym typeface="Symbol" charset="2"/>
              </a:rPr>
              <a:t> rating &gt; 5</a:t>
            </a:r>
            <a:r>
              <a:rPr lang="en-US" altLang="x-none" sz="2000" baseline="-25000" dirty="0" smtClean="0">
                <a:solidFill>
                  <a:srgbClr val="C00000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(Sailors))</a:t>
            </a:r>
            <a:endParaRPr lang="en-US" altLang="x-none" sz="2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4899" y="4298915"/>
            <a:ext cx="9289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dirty="0" smtClean="0">
                <a:solidFill>
                  <a:schemeClr val="accent2"/>
                </a:solidFill>
                <a:sym typeface="Symbol" charset="2"/>
              </a:rPr>
              <a:t></a:t>
            </a:r>
            <a:r>
              <a:rPr lang="en-US" altLang="x-none" sz="2000" baseline="-25000" dirty="0" err="1" smtClean="0">
                <a:solidFill>
                  <a:schemeClr val="accent2"/>
                </a:solidFill>
                <a:sym typeface="Symbol" charset="2"/>
              </a:rPr>
              <a:t>sname</a:t>
            </a:r>
            <a:r>
              <a:rPr lang="en-US" altLang="x-none" sz="2000" baseline="-250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sym typeface="Symbol" charset="2"/>
              </a:rPr>
              <a:t>(</a:t>
            </a:r>
            <a:r>
              <a:rPr lang="en-US" altLang="x-none" sz="2000" dirty="0" smtClean="0">
                <a:solidFill>
                  <a:srgbClr val="C00000"/>
                </a:solidFill>
                <a:latin typeface="+mn-lt"/>
                <a:sym typeface="Symbol" charset="2"/>
              </a:rPr>
              <a:t></a:t>
            </a:r>
            <a:r>
              <a:rPr lang="en-US" altLang="x-none" sz="2000" baseline="-25000" dirty="0" err="1" smtClean="0">
                <a:solidFill>
                  <a:srgbClr val="C00000"/>
                </a:solidFill>
                <a:latin typeface="+mn-lt"/>
                <a:sym typeface="Symbol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(</a:t>
            </a:r>
            <a:r>
              <a:rPr lang="en-US" altLang="x-none" sz="2000" baseline="-25000" dirty="0" smtClean="0">
                <a:solidFill>
                  <a:schemeClr val="accent2"/>
                </a:solidFill>
                <a:latin typeface="+mn-lt"/>
                <a:sym typeface="Symbol" charset="2"/>
              </a:rPr>
              <a:t>bid=100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(Reserves))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MT Extra" charset="2"/>
              </a:rPr>
              <a:t>⨝</a:t>
            </a:r>
            <a:r>
              <a:rPr lang="en-US" altLang="x-none" sz="2000" baseline="-25000" dirty="0" err="1" smtClean="0">
                <a:solidFill>
                  <a:schemeClr val="accent2"/>
                </a:solidFill>
                <a:latin typeface="+mn-lt"/>
                <a:sym typeface="MT Extra" charset="2"/>
              </a:rPr>
              <a:t>sid</a:t>
            </a:r>
            <a:r>
              <a:rPr lang="en-US" altLang="x-none" sz="2000" baseline="-25000" dirty="0" smtClean="0">
                <a:solidFill>
                  <a:schemeClr val="accent2"/>
                </a:solidFill>
                <a:latin typeface="+mn-lt"/>
                <a:sym typeface="MT Extra" charset="2"/>
              </a:rPr>
              <a:t>=</a:t>
            </a:r>
            <a:r>
              <a:rPr lang="en-US" altLang="x-none" sz="2000" baseline="-25000" dirty="0" err="1" smtClean="0">
                <a:solidFill>
                  <a:schemeClr val="accent2"/>
                </a:solidFill>
                <a:latin typeface="+mn-lt"/>
                <a:sym typeface="MT Extra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rgbClr val="C00000"/>
                </a:solidFill>
                <a:sym typeface="Symbol" charset="2"/>
              </a:rPr>
              <a:t></a:t>
            </a:r>
            <a:r>
              <a:rPr lang="en-US" altLang="x-none" sz="2000" baseline="-25000" dirty="0" err="1" smtClean="0">
                <a:solidFill>
                  <a:srgbClr val="C00000"/>
                </a:solidFill>
                <a:sym typeface="Symbol" charset="2"/>
              </a:rPr>
              <a:t>sname,sid</a:t>
            </a:r>
            <a:r>
              <a:rPr lang="en-US" altLang="x-none" sz="2000" baseline="-25000" dirty="0" smtClean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sym typeface="Symbol" charset="2"/>
              </a:rPr>
              <a:t>(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</a:t>
            </a:r>
            <a:r>
              <a:rPr lang="en-US" altLang="x-none" sz="2000" baseline="-25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baseline="-25000" dirty="0">
                <a:solidFill>
                  <a:schemeClr val="accent2"/>
                </a:solidFill>
                <a:latin typeface="+mn-lt"/>
                <a:sym typeface="Symbol" charset="2"/>
              </a:rPr>
              <a:t>rating &gt; 5</a:t>
            </a:r>
            <a:r>
              <a:rPr lang="en-US" altLang="x-none" sz="2000" baseline="-25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(Sailors)))</a:t>
            </a:r>
            <a:endParaRPr lang="en-US" altLang="x-none" sz="200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6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66" y="2120900"/>
            <a:ext cx="7922733" cy="4241800"/>
          </a:xfrm>
        </p:spPr>
        <p:txBody>
          <a:bodyPr/>
          <a:lstStyle/>
          <a:p>
            <a:r>
              <a:rPr lang="en-US" sz="2000" dirty="0" smtClean="0"/>
              <a:t>Selection cascade and pushdown</a:t>
            </a:r>
          </a:p>
          <a:p>
            <a:pPr lvl="1"/>
            <a:r>
              <a:rPr lang="en-US" sz="1800" dirty="0" smtClean="0"/>
              <a:t>Apply selections as soon as you have the relevant columns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Projection cascade and pushdown</a:t>
            </a:r>
          </a:p>
          <a:p>
            <a:pPr lvl="1"/>
            <a:r>
              <a:rPr lang="en-US" sz="1800" dirty="0" smtClean="0"/>
              <a:t>Keep only the columns you need to evaluate downstream operators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Avoid Cartesian products</a:t>
            </a:r>
          </a:p>
          <a:p>
            <a:pPr lvl="1"/>
            <a:r>
              <a:rPr lang="en-US" sz="1800" dirty="0" smtClean="0"/>
              <a:t>Do theta-joins before cross-products</a:t>
            </a:r>
          </a:p>
          <a:p>
            <a:pPr lvl="1"/>
            <a:r>
              <a:rPr lang="en-US" altLang="x-none" sz="1800" dirty="0"/>
              <a:t>Consider R(</a:t>
            </a:r>
            <a:r>
              <a:rPr lang="en-US" altLang="x-none" sz="1800" dirty="0" err="1"/>
              <a:t>a,b</a:t>
            </a:r>
            <a:r>
              <a:rPr lang="en-US" altLang="x-none" sz="1800" dirty="0"/>
              <a:t>), S(</a:t>
            </a:r>
            <a:r>
              <a:rPr lang="en-US" altLang="x-none" sz="1800" dirty="0" err="1"/>
              <a:t>b,c</a:t>
            </a:r>
            <a:r>
              <a:rPr lang="en-US" altLang="x-none" sz="1800" dirty="0"/>
              <a:t>), </a:t>
            </a:r>
            <a:r>
              <a:rPr lang="en-US" altLang="x-none" sz="1800" dirty="0" smtClean="0"/>
              <a:t>T(</a:t>
            </a:r>
            <a:r>
              <a:rPr lang="en-US" altLang="x-none" sz="1800" dirty="0" err="1" smtClean="0"/>
              <a:t>c,d</a:t>
            </a:r>
            <a:r>
              <a:rPr lang="en-US" altLang="x-none" sz="1800" dirty="0" smtClean="0"/>
              <a:t>)</a:t>
            </a:r>
            <a:endParaRPr lang="en-US" altLang="x-none" sz="1800" dirty="0"/>
          </a:p>
          <a:p>
            <a:pPr lvl="1"/>
            <a:r>
              <a:rPr lang="en-US" altLang="x-none" sz="1800" dirty="0" smtClean="0"/>
              <a:t>Favor </a:t>
            </a:r>
            <a:r>
              <a:rPr lang="en-US" altLang="x-none" sz="1800" dirty="0">
                <a:solidFill>
                  <a:srgbClr val="C00000"/>
                </a:solidFill>
              </a:rPr>
              <a:t>(</a:t>
            </a:r>
            <a:r>
              <a:rPr lang="en-US" altLang="x-none" sz="1800" dirty="0"/>
              <a:t>R </a:t>
            </a:r>
            <a:r>
              <a:rPr lang="en-US" altLang="x-none" sz="1800" dirty="0" smtClean="0">
                <a:solidFill>
                  <a:srgbClr val="C00000"/>
                </a:solidFill>
                <a:sym typeface="Symbol" charset="2"/>
              </a:rPr>
              <a:t>⋈ </a:t>
            </a:r>
            <a:r>
              <a:rPr lang="en-US" altLang="x-none" sz="1800" dirty="0">
                <a:sym typeface="Symbol" charset="2"/>
              </a:rPr>
              <a:t>S</a:t>
            </a:r>
            <a:r>
              <a:rPr lang="en-US" altLang="x-none" sz="1800" dirty="0" smtClean="0">
                <a:solidFill>
                  <a:srgbClr val="C00000"/>
                </a:solidFill>
                <a:sym typeface="Symbol" charset="2"/>
              </a:rPr>
              <a:t>)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x-none" sz="1800" dirty="0">
                <a:solidFill>
                  <a:srgbClr val="C00000"/>
                </a:solidFill>
                <a:sym typeface="Symbol" charset="2"/>
              </a:rPr>
              <a:t>⋈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x-none" sz="1800" dirty="0">
                <a:sym typeface="Symbol" charset="2"/>
              </a:rPr>
              <a:t>T</a:t>
            </a:r>
            <a:r>
              <a:rPr lang="en-US" altLang="x-none" sz="1800" dirty="0" smtClean="0">
                <a:sym typeface="Symbol" charset="2"/>
              </a:rPr>
              <a:t> over </a:t>
            </a:r>
            <a:r>
              <a:rPr lang="en-US" altLang="x-none" sz="1800" dirty="0" smtClean="0">
                <a:solidFill>
                  <a:srgbClr val="C00000"/>
                </a:solidFill>
              </a:rPr>
              <a:t>(</a:t>
            </a:r>
            <a:r>
              <a:rPr lang="en-US" altLang="x-none" sz="1800" dirty="0" smtClean="0"/>
              <a:t>R </a:t>
            </a:r>
            <a:r>
              <a:rPr lang="en-US" altLang="x-none" sz="1800" dirty="0" smtClean="0">
                <a:solidFill>
                  <a:srgbClr val="C00000"/>
                </a:solidFill>
                <a:sym typeface="Symbol" charset="2"/>
              </a:rPr>
              <a:t></a:t>
            </a:r>
            <a:r>
              <a:rPr lang="en-US" altLang="x-none" sz="1800" dirty="0" smtClean="0">
                <a:sym typeface="Symbol" charset="2"/>
              </a:rPr>
              <a:t> T</a:t>
            </a:r>
            <a:r>
              <a:rPr lang="en-US" altLang="x-none" sz="1800" dirty="0" smtClean="0">
                <a:solidFill>
                  <a:srgbClr val="C00000"/>
                </a:solidFill>
                <a:sym typeface="Symbol" charset="2"/>
              </a:rPr>
              <a:t>) </a:t>
            </a:r>
            <a:r>
              <a:rPr lang="en-US" altLang="x-none" sz="1800" dirty="0" smtClean="0">
                <a:solidFill>
                  <a:srgbClr val="C00000"/>
                </a:solidFill>
                <a:sym typeface="Symbol" charset="2"/>
              </a:rPr>
              <a:t>⋈ </a:t>
            </a:r>
            <a:r>
              <a:rPr lang="en-US" altLang="x-none" sz="1800" dirty="0" smtClean="0">
                <a:sym typeface="Symbol" charset="2"/>
              </a:rPr>
              <a:t>S</a:t>
            </a:r>
            <a:endParaRPr lang="en-US" altLang="x-none" sz="1800" dirty="0"/>
          </a:p>
        </p:txBody>
      </p:sp>
      <p:sp>
        <p:nvSpPr>
          <p:cNvPr id="4" name="Rectangle 3"/>
          <p:cNvSpPr/>
          <p:nvPr/>
        </p:nvSpPr>
        <p:spPr>
          <a:xfrm>
            <a:off x="687866" y="1027237"/>
            <a:ext cx="83672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32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</a:t>
            </a:r>
            <a:r>
              <a:rPr lang="en-US" altLang="x-none" sz="3200" baseline="-25000" dirty="0" err="1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sname</a:t>
            </a:r>
            <a:r>
              <a:rPr lang="en-US" altLang="x-none" sz="32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</a:t>
            </a:r>
            <a:r>
              <a:rPr lang="en-US" altLang="x-none" sz="3200" baseline="-25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(bid=100  rating &gt; 5)</a:t>
            </a:r>
            <a:r>
              <a:rPr lang="en-US" altLang="x-none" sz="32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x-none" sz="2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Reserves </a:t>
            </a:r>
            <a:r>
              <a:rPr lang="en-US" altLang="x-none" sz="2000" dirty="0" smtClean="0">
                <a:solidFill>
                  <a:schemeClr val="accent2"/>
                </a:solidFill>
                <a:latin typeface="Times New Roman" charset="0"/>
                <a:sym typeface="MT Extra" charset="2"/>
              </a:rPr>
              <a:t>⨝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 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=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x-none" sz="20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Sailors)</a:t>
            </a:r>
            <a:endParaRPr lang="en-US" altLang="x-none" sz="2000" dirty="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5675" y="2933161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dirty="0">
                <a:solidFill>
                  <a:schemeClr val="accent2"/>
                </a:solidFill>
                <a:latin typeface="+mn-lt"/>
                <a:sym typeface="Symbol" charset="2"/>
              </a:rPr>
              <a:t></a:t>
            </a:r>
            <a:r>
              <a:rPr lang="en-US" altLang="x-none" sz="2000" baseline="-25000" dirty="0" err="1" smtClean="0">
                <a:solidFill>
                  <a:schemeClr val="accent2"/>
                </a:solidFill>
                <a:latin typeface="+mn-lt"/>
                <a:sym typeface="Symbol" charset="2"/>
              </a:rPr>
              <a:t>sname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(</a:t>
            </a:r>
            <a:r>
              <a:rPr lang="en-US" altLang="x-none" sz="2000" dirty="0">
                <a:solidFill>
                  <a:srgbClr val="C00000"/>
                </a:solidFill>
                <a:latin typeface="+mn-lt"/>
                <a:sym typeface="Symbol" charset="2"/>
              </a:rPr>
              <a:t></a:t>
            </a:r>
            <a:r>
              <a:rPr lang="en-US" altLang="x-none" sz="2000" baseline="-25000" dirty="0">
                <a:solidFill>
                  <a:srgbClr val="C00000"/>
                </a:solidFill>
                <a:latin typeface="+mn-lt"/>
                <a:sym typeface="Symbol" charset="2"/>
              </a:rPr>
              <a:t>(</a:t>
            </a:r>
            <a:r>
              <a:rPr lang="en-US" altLang="x-none" sz="2000" baseline="-25000" dirty="0" smtClean="0">
                <a:solidFill>
                  <a:srgbClr val="C00000"/>
                </a:solidFill>
                <a:latin typeface="+mn-lt"/>
                <a:sym typeface="Symbol" charset="2"/>
              </a:rPr>
              <a:t>bid=100)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(Reserves)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MT Extra" charset="2"/>
              </a:rPr>
              <a:t>⨝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 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baseline="-25000" dirty="0">
                <a:solidFill>
                  <a:schemeClr val="accent2"/>
                </a:solidFill>
                <a:sym typeface="MT Extra" charset="2"/>
              </a:rPr>
              <a:t>=</a:t>
            </a:r>
            <a:r>
              <a:rPr lang="en-US" altLang="x-none" sz="2000" baseline="-25000" dirty="0" err="1">
                <a:solidFill>
                  <a:schemeClr val="accent2"/>
                </a:solidFill>
                <a:sym typeface="MT Extra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rgbClr val="C00000"/>
                </a:solidFill>
                <a:latin typeface="+mn-lt"/>
                <a:sym typeface="Symbol" charset="2"/>
              </a:rPr>
              <a:t></a:t>
            </a:r>
            <a:r>
              <a:rPr lang="en-US" altLang="x-none" sz="2000" baseline="-25000" dirty="0">
                <a:solidFill>
                  <a:srgbClr val="C00000"/>
                </a:solidFill>
                <a:latin typeface="+mn-lt"/>
                <a:sym typeface="Symbol" charset="2"/>
              </a:rPr>
              <a:t> rating &gt; 5</a:t>
            </a:r>
            <a:r>
              <a:rPr lang="en-US" altLang="x-none" sz="2000" baseline="-25000" dirty="0" smtClean="0">
                <a:solidFill>
                  <a:srgbClr val="C00000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(Sailors))</a:t>
            </a:r>
            <a:endParaRPr lang="en-US" altLang="x-none" sz="2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4899" y="4298915"/>
            <a:ext cx="9289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2000" dirty="0" smtClean="0">
                <a:solidFill>
                  <a:schemeClr val="accent2"/>
                </a:solidFill>
                <a:sym typeface="Symbol" charset="2"/>
              </a:rPr>
              <a:t></a:t>
            </a:r>
            <a:r>
              <a:rPr lang="en-US" altLang="x-none" sz="2000" baseline="-25000" dirty="0" err="1" smtClean="0">
                <a:solidFill>
                  <a:schemeClr val="accent2"/>
                </a:solidFill>
                <a:sym typeface="Symbol" charset="2"/>
              </a:rPr>
              <a:t>sname</a:t>
            </a:r>
            <a:r>
              <a:rPr lang="en-US" altLang="x-none" sz="2000" baseline="-250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sym typeface="Symbol" charset="2"/>
              </a:rPr>
              <a:t>(</a:t>
            </a:r>
            <a:r>
              <a:rPr lang="en-US" altLang="x-none" sz="2000" dirty="0" smtClean="0">
                <a:solidFill>
                  <a:srgbClr val="C00000"/>
                </a:solidFill>
                <a:latin typeface="+mn-lt"/>
                <a:sym typeface="Symbol" charset="2"/>
              </a:rPr>
              <a:t></a:t>
            </a:r>
            <a:r>
              <a:rPr lang="en-US" altLang="x-none" sz="2000" baseline="-25000" dirty="0" err="1" smtClean="0">
                <a:solidFill>
                  <a:srgbClr val="C00000"/>
                </a:solidFill>
                <a:latin typeface="+mn-lt"/>
                <a:sym typeface="Symbol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(</a:t>
            </a:r>
            <a:r>
              <a:rPr lang="en-US" altLang="x-none" sz="2000" baseline="-25000" dirty="0" smtClean="0">
                <a:solidFill>
                  <a:schemeClr val="accent2"/>
                </a:solidFill>
                <a:latin typeface="+mn-lt"/>
                <a:sym typeface="Symbol" charset="2"/>
              </a:rPr>
              <a:t>bid=100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(Reserves))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MT Extra" charset="2"/>
              </a:rPr>
              <a:t>⨝</a:t>
            </a:r>
            <a:r>
              <a:rPr lang="en-US" altLang="x-none" sz="2000" baseline="-25000" dirty="0" err="1" smtClean="0">
                <a:solidFill>
                  <a:schemeClr val="accent2"/>
                </a:solidFill>
                <a:latin typeface="+mn-lt"/>
                <a:sym typeface="MT Extra" charset="2"/>
              </a:rPr>
              <a:t>sid</a:t>
            </a:r>
            <a:r>
              <a:rPr lang="en-US" altLang="x-none" sz="2000" baseline="-25000" dirty="0" smtClean="0">
                <a:solidFill>
                  <a:schemeClr val="accent2"/>
                </a:solidFill>
                <a:latin typeface="+mn-lt"/>
                <a:sym typeface="MT Extra" charset="2"/>
              </a:rPr>
              <a:t>=</a:t>
            </a:r>
            <a:r>
              <a:rPr lang="en-US" altLang="x-none" sz="2000" baseline="-25000" dirty="0" err="1" smtClean="0">
                <a:solidFill>
                  <a:schemeClr val="accent2"/>
                </a:solidFill>
                <a:latin typeface="+mn-lt"/>
                <a:sym typeface="MT Extra" charset="2"/>
              </a:rPr>
              <a:t>sid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rgbClr val="C00000"/>
                </a:solidFill>
                <a:sym typeface="Symbol" charset="2"/>
              </a:rPr>
              <a:t></a:t>
            </a:r>
            <a:r>
              <a:rPr lang="en-US" altLang="x-none" sz="2000" baseline="-25000" dirty="0" err="1" smtClean="0">
                <a:solidFill>
                  <a:srgbClr val="C00000"/>
                </a:solidFill>
                <a:sym typeface="Symbol" charset="2"/>
              </a:rPr>
              <a:t>sname,sid</a:t>
            </a:r>
            <a:r>
              <a:rPr lang="en-US" altLang="x-none" sz="2000" baseline="-25000" dirty="0" smtClean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sym typeface="Symbol" charset="2"/>
              </a:rPr>
              <a:t>(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</a:t>
            </a:r>
            <a:r>
              <a:rPr lang="en-US" altLang="x-none" sz="2000" baseline="-25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baseline="-25000" dirty="0">
                <a:solidFill>
                  <a:schemeClr val="accent2"/>
                </a:solidFill>
                <a:latin typeface="+mn-lt"/>
                <a:sym typeface="Symbol" charset="2"/>
              </a:rPr>
              <a:t>rating &gt; 5</a:t>
            </a:r>
            <a:r>
              <a:rPr lang="en-US" altLang="x-none" sz="2000" baseline="-25000" dirty="0" smtClean="0">
                <a:solidFill>
                  <a:schemeClr val="accent2"/>
                </a:solidFill>
                <a:latin typeface="+mn-lt"/>
                <a:sym typeface="Symbol" charset="2"/>
              </a:rPr>
              <a:t> </a:t>
            </a:r>
            <a:r>
              <a:rPr lang="en-US" altLang="x-none" sz="2000" dirty="0" smtClean="0">
                <a:solidFill>
                  <a:schemeClr val="accent2"/>
                </a:solidFill>
                <a:latin typeface="+mn-lt"/>
                <a:sym typeface="Symbol" charset="2"/>
              </a:rPr>
              <a:t>(Sailors)))</a:t>
            </a:r>
            <a:endParaRPr lang="en-US" altLang="x-none" sz="2000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29723" y="5268926"/>
            <a:ext cx="1628393" cy="1283741"/>
            <a:chOff x="6170296" y="5178496"/>
            <a:chExt cx="1853411" cy="1461134"/>
          </a:xfrm>
        </p:grpSpPr>
        <p:sp>
          <p:nvSpPr>
            <p:cNvPr id="20" name="Oval 19"/>
            <p:cNvSpPr/>
            <p:nvPr/>
          </p:nvSpPr>
          <p:spPr bwMode="auto">
            <a:xfrm>
              <a:off x="6934155" y="5178496"/>
              <a:ext cx="723899" cy="4140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endParaRPr lang="en-US" sz="1800" cap="small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7387802" y="5739999"/>
              <a:ext cx="635905" cy="351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rPr>
                <a:t>S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170296" y="5734593"/>
              <a:ext cx="1443762" cy="905037"/>
              <a:chOff x="6170296" y="5734593"/>
              <a:chExt cx="1443762" cy="905037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6512085" y="5734593"/>
                <a:ext cx="723899" cy="414009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altLang="x-none" sz="2000" dirty="0" smtClean="0">
                    <a:solidFill>
                      <a:srgbClr val="FF0000"/>
                    </a:solidFill>
                    <a:sym typeface="Symbol" charset="2"/>
                  </a:rPr>
                  <a:t></a:t>
                </a:r>
                <a:endParaRPr lang="en-US" sz="1800" cap="smal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 bwMode="auto">
              <a:xfrm>
                <a:off x="6170296" y="6288450"/>
                <a:ext cx="599620" cy="3511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R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6978153" y="6288450"/>
                <a:ext cx="635905" cy="35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T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30" name="Straight Arrow Connector 29"/>
              <p:cNvCxnSpPr>
                <a:stCxn id="31" idx="0"/>
                <a:endCxn id="30" idx="3"/>
              </p:cNvCxnSpPr>
              <p:nvPr/>
            </p:nvCxnSpPr>
            <p:spPr bwMode="auto">
              <a:xfrm flipV="1">
                <a:off x="6470106" y="6087972"/>
                <a:ext cx="147992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" name="Straight Arrow Connector 30"/>
              <p:cNvCxnSpPr>
                <a:endCxn id="30" idx="5"/>
              </p:cNvCxnSpPr>
              <p:nvPr/>
            </p:nvCxnSpPr>
            <p:spPr bwMode="auto">
              <a:xfrm flipH="1" flipV="1">
                <a:off x="7129971" y="6087972"/>
                <a:ext cx="166135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23" name="Straight Arrow Connector 22"/>
            <p:cNvCxnSpPr>
              <a:stCxn id="30" idx="0"/>
            </p:cNvCxnSpPr>
            <p:nvPr/>
          </p:nvCxnSpPr>
          <p:spPr bwMode="auto">
            <a:xfrm flipV="1">
              <a:off x="6874035" y="5531875"/>
              <a:ext cx="166133" cy="20271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7552041" y="5531875"/>
              <a:ext cx="153714" cy="20812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5647413" y="5201828"/>
            <a:ext cx="1628393" cy="1283741"/>
            <a:chOff x="6170296" y="5178496"/>
            <a:chExt cx="1853411" cy="1461134"/>
          </a:xfrm>
        </p:grpSpPr>
        <p:sp>
          <p:nvSpPr>
            <p:cNvPr id="34" name="Oval 33"/>
            <p:cNvSpPr/>
            <p:nvPr/>
          </p:nvSpPr>
          <p:spPr bwMode="auto">
            <a:xfrm>
              <a:off x="6934155" y="5178496"/>
              <a:ext cx="723899" cy="4140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endParaRPr lang="en-US" sz="1800" cap="small" dirty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7387802" y="5739999"/>
              <a:ext cx="635905" cy="3511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rPr>
                <a:t>T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170296" y="5734593"/>
              <a:ext cx="1443762" cy="905037"/>
              <a:chOff x="6170296" y="5734593"/>
              <a:chExt cx="1443762" cy="905037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6512085" y="5734593"/>
                <a:ext cx="723899" cy="41400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Symbol" charset="2"/>
                    <a:ea typeface="Symbol" charset="2"/>
                    <a:cs typeface="Symbol" charset="2"/>
                  </a:rPr>
                  <a:t>⨝</a:t>
                </a:r>
                <a:endParaRPr lang="en-US" sz="1800" cap="smal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6170296" y="6288450"/>
                <a:ext cx="599620" cy="3511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R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6978153" y="6288450"/>
                <a:ext cx="635905" cy="35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bg2">
                        <a:lumMod val="10000"/>
                      </a:schemeClr>
                    </a:solidFill>
                    <a:effectLst/>
                    <a:latin typeface="+mn-lt"/>
                  </a:rPr>
                  <a:t>S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 bwMode="auto">
              <a:xfrm flipV="1">
                <a:off x="6470106" y="6087972"/>
                <a:ext cx="147992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 flipV="1">
                <a:off x="7129971" y="6087972"/>
                <a:ext cx="166135" cy="200478"/>
              </a:xfrm>
              <a:prstGeom prst="straightConnector1">
                <a:avLst/>
              </a:prstGeom>
              <a:solidFill>
                <a:srgbClr val="3366FF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37" name="Straight Arrow Connector 36"/>
            <p:cNvCxnSpPr/>
            <p:nvPr/>
          </p:nvCxnSpPr>
          <p:spPr bwMode="auto">
            <a:xfrm flipV="1">
              <a:off x="6874035" y="5531875"/>
              <a:ext cx="166133" cy="20271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7552041" y="5531875"/>
              <a:ext cx="153714" cy="20812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74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79070"/>
            <a:ext cx="8229600" cy="707886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Architecture of a DBMS</a:t>
            </a:r>
          </a:p>
        </p:txBody>
      </p:sp>
      <p:sp>
        <p:nvSpPr>
          <p:cNvPr id="23" name="Left Arrow 22"/>
          <p:cNvSpPr/>
          <p:nvPr/>
        </p:nvSpPr>
        <p:spPr>
          <a:xfrm flipH="1">
            <a:off x="4812255" y="4944933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59345" y="562580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3847" y="1715058"/>
            <a:ext cx="156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57561" y="2181192"/>
            <a:ext cx="3581400" cy="4525537"/>
          </a:xfrm>
          <a:prstGeom prst="rect">
            <a:avLst/>
          </a:prstGeom>
          <a:gradFill rotWithShape="1">
            <a:gsLst>
              <a:gs pos="0">
                <a:srgbClr val="15405B">
                  <a:tint val="50000"/>
                  <a:satMod val="300000"/>
                </a:srgbClr>
              </a:gs>
              <a:gs pos="35000">
                <a:srgbClr val="15405B">
                  <a:tint val="37000"/>
                  <a:satMod val="300000"/>
                </a:srgbClr>
              </a:gs>
              <a:gs pos="100000">
                <a:srgbClr val="15405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405C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System</a:t>
            </a:r>
          </a:p>
        </p:txBody>
      </p:sp>
      <p:sp>
        <p:nvSpPr>
          <p:cNvPr id="29" name="Can 28"/>
          <p:cNvSpPr/>
          <p:nvPr/>
        </p:nvSpPr>
        <p:spPr bwMode="auto">
          <a:xfrm>
            <a:off x="5886831" y="5550421"/>
            <a:ext cx="2322853" cy="1037041"/>
          </a:xfrm>
          <a:prstGeom prst="can">
            <a:avLst>
              <a:gd name="adj" fmla="val 41129"/>
            </a:avLst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Database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427805" y="2290258"/>
            <a:ext cx="3240913" cy="639727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Query Parsing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&amp; Optimization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5427806" y="1411056"/>
            <a:ext cx="3240913" cy="68542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427802" y="2944678"/>
            <a:ext cx="3240913" cy="63665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427803" y="3595749"/>
            <a:ext cx="3240913" cy="62437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427802" y="4224681"/>
            <a:ext cx="3240913" cy="61244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432972" y="4837122"/>
            <a:ext cx="3240913" cy="61244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36491" y="4941641"/>
            <a:ext cx="1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33586" y="1602423"/>
            <a:ext cx="1569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38" name="Left Arrow 37"/>
          <p:cNvSpPr/>
          <p:nvPr/>
        </p:nvSpPr>
        <p:spPr>
          <a:xfrm flipH="1">
            <a:off x="4778388" y="2468798"/>
            <a:ext cx="399802" cy="39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63013" y="246550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Helvetica Neue" charset="0"/>
                <a:ea typeface="Helvetica Neue" charset="0"/>
                <a:cs typeface="Helvetica Neue" charset="0"/>
              </a:rPr>
              <a:t>You are here</a:t>
            </a:r>
          </a:p>
        </p:txBody>
      </p:sp>
      <p:sp>
        <p:nvSpPr>
          <p:cNvPr id="22" name="Left Arrow 21"/>
          <p:cNvSpPr/>
          <p:nvPr/>
        </p:nvSpPr>
        <p:spPr>
          <a:xfrm flipH="1">
            <a:off x="4778388" y="3738575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02624" y="3735283"/>
            <a:ext cx="1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  <p:sp>
        <p:nvSpPr>
          <p:cNvPr id="40" name="Left Arrow 39"/>
          <p:cNvSpPr/>
          <p:nvPr/>
        </p:nvSpPr>
        <p:spPr>
          <a:xfrm flipH="1">
            <a:off x="4778388" y="1605715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9BBEAF-942E-4FCD-8ABB-A37F4C0FA843}"/>
              </a:ext>
            </a:extLst>
          </p:cNvPr>
          <p:cNvSpPr txBox="1"/>
          <p:nvPr/>
        </p:nvSpPr>
        <p:spPr>
          <a:xfrm>
            <a:off x="685800" y="32004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"/>
            </a:endParaRPr>
          </a:p>
        </p:txBody>
      </p:sp>
      <p:sp>
        <p:nvSpPr>
          <p:cNvPr id="26" name="Left Arrow 25"/>
          <p:cNvSpPr/>
          <p:nvPr/>
        </p:nvSpPr>
        <p:spPr>
          <a:xfrm flipH="1">
            <a:off x="4778388" y="3098749"/>
            <a:ext cx="399802" cy="39681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02624" y="3095457"/>
            <a:ext cx="1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4556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Physical Equivalences</a:t>
            </a:r>
            <a:endParaRPr lang="en-US" altLang="x-none" sz="3600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400" dirty="0" smtClean="0"/>
              <a:t>Base table access, </a:t>
            </a:r>
            <a:br>
              <a:rPr lang="en-US" altLang="x-none" sz="2400" dirty="0" smtClean="0"/>
            </a:br>
            <a:r>
              <a:rPr lang="en-US" altLang="x-none" sz="2400" dirty="0" smtClean="0"/>
              <a:t>with single-table selections and projections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 smtClean="0"/>
              <a:t>Heap scan 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 smtClean="0"/>
              <a:t>Index scan (if available on referenced columns)</a:t>
            </a:r>
          </a:p>
          <a:p>
            <a:pPr lvl="1">
              <a:lnSpc>
                <a:spcPct val="90000"/>
              </a:lnSpc>
            </a:pPr>
            <a:endParaRPr lang="en-US" altLang="x-none" sz="18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x-none" sz="2400" dirty="0" smtClean="0">
                <a:sym typeface="Symbol" charset="2"/>
              </a:rPr>
              <a:t>Equijoins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 smtClean="0">
                <a:sym typeface="Symbol" charset="2"/>
              </a:rPr>
              <a:t>Block Nested Loop: </a:t>
            </a:r>
            <a:r>
              <a:rPr lang="en-US" altLang="x-none" sz="1800" dirty="0"/>
              <a:t>simple, exploits extra </a:t>
            </a:r>
            <a:r>
              <a:rPr lang="en-US" altLang="x-none" sz="1800" dirty="0" smtClean="0"/>
              <a:t>memory</a:t>
            </a:r>
            <a:endParaRPr lang="en-US" altLang="x-none" sz="1800" dirty="0" smtClean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x-none" sz="1800" dirty="0" smtClean="0">
                <a:sym typeface="Symbol" charset="2"/>
              </a:rPr>
              <a:t>Index Nested Loop: if 1 </a:t>
            </a:r>
            <a:r>
              <a:rPr lang="en-US" altLang="x-none" sz="1800" dirty="0" err="1" smtClean="0">
                <a:sym typeface="Symbol" charset="2"/>
              </a:rPr>
              <a:t>rel</a:t>
            </a:r>
            <a:r>
              <a:rPr lang="en-US" altLang="x-none" sz="1800" dirty="0" smtClean="0">
                <a:sym typeface="Symbol" charset="2"/>
              </a:rPr>
              <a:t> small and the other indexed properly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 smtClean="0">
                <a:sym typeface="Symbol" charset="2"/>
              </a:rPr>
              <a:t>Sort-Merge Join: good with small memory, equal-size tables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 smtClean="0">
                <a:sym typeface="Symbol" charset="2"/>
              </a:rPr>
              <a:t>Grace Hash Join: good with 1 small table</a:t>
            </a:r>
          </a:p>
          <a:p>
            <a:pPr lvl="2">
              <a:lnSpc>
                <a:spcPct val="90000"/>
              </a:lnSpc>
            </a:pPr>
            <a:r>
              <a:rPr lang="en-US" altLang="x-none" sz="1600" dirty="0" smtClean="0">
                <a:sym typeface="Symbol" charset="2"/>
              </a:rPr>
              <a:t>Or Hybrid if you have it</a:t>
            </a:r>
          </a:p>
          <a:p>
            <a:pPr>
              <a:lnSpc>
                <a:spcPct val="90000"/>
              </a:lnSpc>
            </a:pPr>
            <a:endParaRPr lang="en-US" altLang="x-none" sz="18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x-none" sz="2400" dirty="0" smtClean="0">
                <a:sym typeface="Symbol" charset="2"/>
              </a:rPr>
              <a:t>Non-Equijoins</a:t>
            </a:r>
          </a:p>
          <a:p>
            <a:pPr lvl="1">
              <a:lnSpc>
                <a:spcPct val="90000"/>
              </a:lnSpc>
            </a:pPr>
            <a:r>
              <a:rPr lang="en-US" altLang="x-none" sz="1800" dirty="0" smtClean="0">
                <a:sym typeface="Symbol" charset="2"/>
              </a:rPr>
              <a:t>Block Nested Loop</a:t>
            </a:r>
            <a:r>
              <a:rPr lang="en-US" altLang="x-none" sz="1800" dirty="0">
                <a:sym typeface="Symbol" charset="2"/>
              </a:rPr>
              <a:t/>
            </a:r>
            <a:br>
              <a:rPr lang="en-US" altLang="x-none" sz="1800" dirty="0">
                <a:sym typeface="Symbol" charset="2"/>
              </a:rPr>
            </a:br>
            <a:endParaRPr lang="en-US" altLang="x-none" sz="1800" dirty="0"/>
          </a:p>
        </p:txBody>
      </p:sp>
      <p:sp>
        <p:nvSpPr>
          <p:cNvPr id="6348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9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Pushing </a:t>
            </a:r>
            <a:r>
              <a:rPr lang="en-US" sz="2000" dirty="0" err="1" smtClean="0"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latin typeface="+mn-lt"/>
                <a:ea typeface="Symbol" charset="2"/>
                <a:cs typeface="Symbol" charset="2"/>
              </a:rPr>
              <a:t>p</a:t>
            </a:r>
            <a:r>
              <a:rPr lang="en-US" sz="2000" baseline="-25000" dirty="0" smtClean="0">
                <a:latin typeface="+mn-lt"/>
                <a:ea typeface="Symbol" charset="2"/>
                <a:cs typeface="Symbol" charset="2"/>
              </a:rPr>
              <a:t>(x)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sz="2000" dirty="0" smtClean="0">
                <a:latin typeface="+mn-lt"/>
                <a:ea typeface="Symbol" charset="2"/>
                <a:cs typeface="Symbol" charset="2"/>
              </a:rPr>
              <a:t>below </a:t>
            </a:r>
            <a:r>
              <a:rPr lang="en-US" sz="20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2000" dirty="0" smtClean="0"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2000" dirty="0" smtClean="0"/>
              <a:t>is a bad idea in which unusual cases: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p(x)</a:t>
            </a:r>
            <a:r>
              <a:rPr lang="en-US" sz="1800" dirty="0" smtClean="0"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sz="1800" dirty="0" smtClean="0"/>
              <a:t>always returns True on our data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p(x) takes a very long time to check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p(x) does not return a Boolean value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0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Pushing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chemeClr val="bg2">
                    <a:lumMod val="75000"/>
                  </a:schemeClr>
                </a:solidFill>
                <a:latin typeface="+mn-lt"/>
                <a:ea typeface="Symbol" charset="2"/>
                <a:cs typeface="Symbol" charset="2"/>
              </a:rPr>
              <a:t>p</a:t>
            </a:r>
            <a:r>
              <a:rPr lang="en-US" sz="2000" baseline="-250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Symbol" charset="2"/>
                <a:cs typeface="Symbol" charset="2"/>
              </a:rPr>
              <a:t>(x)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Symbol" charset="2"/>
                <a:cs typeface="Symbol" charset="2"/>
              </a:rPr>
              <a:t>below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is be a bad idea in which unusual cases: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p(x)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always returns True on our data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p(x) takes a very long time to check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p(x) does not return a Boolean value</a:t>
            </a:r>
          </a:p>
          <a:p>
            <a:endParaRPr lang="en-US" sz="2000" dirty="0" smtClean="0"/>
          </a:p>
          <a:p>
            <a:r>
              <a:rPr lang="en-US" sz="2000" dirty="0" smtClean="0"/>
              <a:t>Pushing </a:t>
            </a:r>
            <a:r>
              <a:rPr lang="en-US" sz="2000" dirty="0" smtClean="0"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2000" dirty="0" smtClean="0"/>
              <a:t> down as far as you is a good heuristic because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Unneeded columns don’t take space in memory buffers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Unneeded columns don’t spill into disk partitions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Copy costs are lower during query processing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/>
              <a:t>All of the above</a:t>
            </a:r>
          </a:p>
          <a:p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0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Pushing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000" baseline="-25000" dirty="0" err="1" smtClean="0">
                <a:solidFill>
                  <a:schemeClr val="bg2">
                    <a:lumMod val="75000"/>
                  </a:schemeClr>
                </a:solidFill>
                <a:latin typeface="+mn-lt"/>
                <a:ea typeface="Symbol" charset="2"/>
                <a:cs typeface="Symbol" charset="2"/>
              </a:rPr>
              <a:t>p</a:t>
            </a:r>
            <a:r>
              <a:rPr lang="en-US" sz="2000" baseline="-250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Symbol" charset="2"/>
                <a:cs typeface="Symbol" charset="2"/>
              </a:rPr>
              <a:t>(x)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Symbol" charset="2"/>
                <a:cs typeface="Symbol" charset="2"/>
              </a:rPr>
              <a:t>below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is be a bad idea in which unusual cases: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p(x)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always returns True on our data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p(x) takes a very long time to check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p(x) does not return a Boolean value</a:t>
            </a:r>
          </a:p>
          <a:p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Pushing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down as far as you is a good heuristic because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Unneeded columns don’t take space in memory buffers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Unneeded columns don’t spill into disk partitions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Copy costs are lower during query processing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All of the above</a:t>
            </a:r>
          </a:p>
          <a:p>
            <a:endParaRPr lang="en-US" sz="2000" dirty="0" smtClean="0"/>
          </a:p>
          <a:p>
            <a:r>
              <a:rPr lang="en-US" sz="2000" dirty="0" smtClean="0"/>
              <a:t>For an SQL query, we explore a plan space including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A set of relational algebra expressions, all equivalent to the SQL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Multiple physical implementations per relational algebra operator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 smtClean="0"/>
              <a:t>Additional physical implementations that may not be equivalent to a relational operator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  <a:noFill/>
        </p:spPr>
        <p:txBody>
          <a:bodyPr lIns="90488" tIns="44450" rIns="90488" bIns="44450"/>
          <a:lstStyle/>
          <a:p>
            <a:r>
              <a:rPr lang="en-US" altLang="x-none" sz="4000"/>
              <a:t>Schema for Examples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3376846"/>
            <a:ext cx="9067800" cy="3328754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000" dirty="0" smtClean="0"/>
              <a:t>Reserves</a:t>
            </a:r>
            <a:r>
              <a:rPr lang="en-US" altLang="x-none" sz="2000" dirty="0"/>
              <a:t>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/>
              <a:t>Each tuple is 40 bytes long,  100 tuples per page, </a:t>
            </a:r>
            <a:r>
              <a:rPr lang="en-US" altLang="x-none" sz="2000" dirty="0">
                <a:solidFill>
                  <a:srgbClr val="FF0000"/>
                </a:solidFill>
              </a:rPr>
              <a:t>1000 pages</a:t>
            </a:r>
            <a:r>
              <a:rPr lang="en-US" altLang="x-none" sz="2000" dirty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/>
              <a:t>Assume there are </a:t>
            </a:r>
            <a:r>
              <a:rPr lang="en-US" altLang="x-none" sz="2000" dirty="0">
                <a:solidFill>
                  <a:srgbClr val="3366FF"/>
                </a:solidFill>
              </a:rPr>
              <a:t>100 boats</a:t>
            </a:r>
          </a:p>
          <a:p>
            <a:pPr>
              <a:lnSpc>
                <a:spcPct val="90000"/>
              </a:lnSpc>
            </a:pPr>
            <a:r>
              <a:rPr lang="en-US" altLang="x-none" sz="2000" dirty="0"/>
              <a:t>Sailors: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/>
              <a:t>Each tuple is 50 bytes long,  80 tuples per page, </a:t>
            </a:r>
            <a:r>
              <a:rPr lang="en-US" altLang="x-none" sz="2000" dirty="0">
                <a:solidFill>
                  <a:srgbClr val="FF0000"/>
                </a:solidFill>
              </a:rPr>
              <a:t>500 pages</a:t>
            </a:r>
            <a:r>
              <a:rPr lang="en-US" altLang="x-none" sz="2000" dirty="0"/>
              <a:t>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/>
              <a:t>Assume there are </a:t>
            </a:r>
            <a:r>
              <a:rPr lang="en-US" altLang="x-none" sz="2000" dirty="0">
                <a:solidFill>
                  <a:srgbClr val="3366FF"/>
                </a:solidFill>
              </a:rPr>
              <a:t>10 different ratings </a:t>
            </a:r>
          </a:p>
          <a:p>
            <a:pPr>
              <a:lnSpc>
                <a:spcPct val="90000"/>
              </a:lnSpc>
              <a:buSzPct val="75000"/>
            </a:pPr>
            <a:endParaRPr lang="en-US" altLang="x-none" sz="2000" b="0" dirty="0"/>
          </a:p>
          <a:p>
            <a:pPr>
              <a:lnSpc>
                <a:spcPct val="90000"/>
              </a:lnSpc>
              <a:buSzPct val="75000"/>
            </a:pPr>
            <a:r>
              <a:rPr lang="en-US" altLang="x-none" sz="2000" b="0" dirty="0"/>
              <a:t>Assume we have </a:t>
            </a:r>
            <a:r>
              <a:rPr lang="en-US" altLang="x-none" sz="2000" b="0" dirty="0">
                <a:solidFill>
                  <a:srgbClr val="FF0000"/>
                </a:solidFill>
              </a:rPr>
              <a:t>5 pages </a:t>
            </a:r>
            <a:r>
              <a:rPr lang="en-US" altLang="x-none" sz="2000" b="0" dirty="0" smtClean="0"/>
              <a:t>to use for joins.</a:t>
            </a:r>
            <a:endParaRPr lang="en-US" altLang="x-none" sz="2000" b="0" dirty="0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37348" y="1499235"/>
            <a:ext cx="8338822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Sailors 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altLang="x-none" sz="2000" i="1" u="sng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sid</a:t>
            </a:r>
            <a:r>
              <a:rPr lang="en-US" altLang="x-none" sz="2000" u="sng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integer</a:t>
            </a:r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2000" i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text, </a:t>
            </a:r>
            <a:r>
              <a:rPr lang="en-US" altLang="x-none" sz="2000" i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rating</a:t>
            </a:r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integer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altLang="x-none" sz="20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i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age</a:t>
            </a:r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real)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Reserves (</a:t>
            </a:r>
            <a:r>
              <a:rPr lang="en-US" altLang="x-none" sz="2000" i="1" u="sng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sid</a:t>
            </a:r>
            <a:r>
              <a:rPr lang="en-US" altLang="x-none" sz="2000" u="sng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integer, </a:t>
            </a:r>
            <a:r>
              <a:rPr lang="en-US" altLang="x-none" sz="2000" i="1" u="sng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bid</a:t>
            </a:r>
            <a:r>
              <a:rPr lang="en-US" altLang="x-none" sz="2000" u="sng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altLang="x-none" sz="2000" u="sng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integer, </a:t>
            </a:r>
            <a:r>
              <a:rPr lang="en-US" altLang="x-none" sz="2000" i="1" u="sng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day</a:t>
            </a:r>
            <a:r>
              <a:rPr lang="en-US" altLang="x-none" sz="2000" u="sng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altLang="x-none" sz="2000" u="sng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date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r>
              <a:rPr lang="en-US" altLang="x-none" sz="2000" i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i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2000" i="1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rname</a:t>
            </a:r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text)</a:t>
            </a:r>
            <a:endParaRPr lang="en-US" altLang="x-none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x-none" sz="4000"/>
              <a:t>Motivating Example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198364"/>
            <a:ext cx="4876800" cy="3316735"/>
          </a:xfrm>
          <a:noFill/>
        </p:spPr>
        <p:txBody>
          <a:bodyPr lIns="90488" tIns="44450" rIns="90488" bIns="44450" anchor="t"/>
          <a:lstStyle/>
          <a:p>
            <a:pPr marL="0" indent="0">
              <a:buNone/>
            </a:pPr>
            <a:r>
              <a:rPr lang="en-US" altLang="x-none" sz="2000" b="0" dirty="0" smtClean="0"/>
              <a:t>Here</a:t>
            </a:r>
            <a:r>
              <a:rPr lang="mr-IN" altLang="x-none" sz="2000" b="0" dirty="0" smtClean="0"/>
              <a:t>’</a:t>
            </a:r>
            <a:r>
              <a:rPr lang="en-US" altLang="x-none" sz="2000" b="0" dirty="0" smtClean="0"/>
              <a:t>s a reasonable query plan:</a:t>
            </a:r>
            <a:endParaRPr lang="en-US" altLang="x-none" sz="2000" b="0" dirty="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7148" y="1025058"/>
            <a:ext cx="6146553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S.sname</a:t>
            </a:r>
            <a:endParaRPr lang="en-US" altLang="x-none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Reserves </a:t>
            </a:r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R, Sailors S</a:t>
            </a:r>
          </a:p>
          <a:p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R.sid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S.sid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AND 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R.bid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=100 </a:t>
            </a:r>
          </a:p>
          <a:p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AND </a:t>
            </a:r>
            <a:r>
              <a:rPr lang="en-US" altLang="x-none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S.rating</a:t>
            </a:r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40300" y="2895600"/>
            <a:ext cx="3860802" cy="3712523"/>
            <a:chOff x="4940300" y="2895600"/>
            <a:chExt cx="3860802" cy="3712523"/>
          </a:xfrm>
        </p:grpSpPr>
        <p:sp>
          <p:nvSpPr>
            <p:cNvPr id="10" name="Rectangle 9"/>
            <p:cNvSpPr/>
            <p:nvPr/>
          </p:nvSpPr>
          <p:spPr bwMode="auto">
            <a:xfrm>
              <a:off x="4940300" y="289560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132288" y="3058144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6132288" y="373785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132288" y="441756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5803901" y="5097277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04281" y="6011520"/>
              <a:ext cx="3332840" cy="463138"/>
              <a:chOff x="5204281" y="6011520"/>
              <a:chExt cx="3332840" cy="463138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6" name="Straight Arrow Connector 5"/>
            <p:cNvCxnSpPr>
              <a:stCxn id="39" idx="0"/>
              <a:endCxn id="38" idx="3"/>
            </p:cNvCxnSpPr>
            <p:nvPr/>
          </p:nvCxnSpPr>
          <p:spPr bwMode="auto">
            <a:xfrm flipV="1">
              <a:off x="5942695" y="5692775"/>
              <a:ext cx="173664" cy="3187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40" idx="0"/>
              <a:endCxn id="38" idx="5"/>
            </p:cNvCxnSpPr>
            <p:nvPr/>
          </p:nvCxnSpPr>
          <p:spPr bwMode="auto">
            <a:xfrm flipH="1" flipV="1">
              <a:off x="7625043" y="5692775"/>
              <a:ext cx="173665" cy="3187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/>
            <p:cNvCxnSpPr>
              <a:stCxn id="38" idx="0"/>
              <a:endCxn id="37" idx="4"/>
            </p:cNvCxnSpPr>
            <p:nvPr/>
          </p:nvCxnSpPr>
          <p:spPr bwMode="auto">
            <a:xfrm flipV="1">
              <a:off x="6870701" y="4880703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37" idx="0"/>
              <a:endCxn id="36" idx="4"/>
            </p:cNvCxnSpPr>
            <p:nvPr/>
          </p:nvCxnSpPr>
          <p:spPr bwMode="auto">
            <a:xfrm flipH="1" flipV="1">
              <a:off x="6870701" y="4200992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>
              <a:stCxn id="36" idx="0"/>
              <a:endCxn id="3" idx="4"/>
            </p:cNvCxnSpPr>
            <p:nvPr/>
          </p:nvCxnSpPr>
          <p:spPr bwMode="auto">
            <a:xfrm flipV="1">
              <a:off x="6870701" y="352128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7698014" y="313710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7698014" y="381888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7698014" y="4515609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3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x-none" sz="4000"/>
              <a:t>Motivating Example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895600"/>
            <a:ext cx="4876800" cy="3619500"/>
          </a:xfrm>
          <a:noFill/>
        </p:spPr>
        <p:txBody>
          <a:bodyPr lIns="90488" tIns="44450" rIns="90488" bIns="44450" anchor="b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Let’s estimate the cost</a:t>
            </a:r>
            <a:r>
              <a:rPr lang="en-US" altLang="x-none" sz="1800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altLang="x-none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Scan Sailors (500 IOs) </a:t>
            </a:r>
          </a:p>
          <a:p>
            <a:pPr>
              <a:lnSpc>
                <a:spcPct val="90000"/>
              </a:lnSpc>
            </a:pP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For each page of Sailors, </a:t>
            </a:r>
            <a:b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     Scan Reserves </a:t>
            </a:r>
            <a:r>
              <a:rPr lang="en-US" altLang="x-none" sz="1800" dirty="0" smtClean="0">
                <a:solidFill>
                  <a:schemeClr val="bg2">
                    <a:lumMod val="25000"/>
                  </a:schemeClr>
                </a:solidFill>
              </a:rPr>
              <a:t>(1000 IOs</a:t>
            </a: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Total: 500 + 500*1000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x-none" sz="1800" dirty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dirty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dirty="0"/>
          </a:p>
          <a:p>
            <a:pPr marL="457200" lvl="1" indent="0">
              <a:lnSpc>
                <a:spcPct val="90000"/>
              </a:lnSpc>
              <a:buSzPct val="75000"/>
              <a:buNone/>
            </a:pPr>
            <a:r>
              <a:rPr lang="en-US" altLang="x-none" sz="3200" dirty="0">
                <a:solidFill>
                  <a:srgbClr val="FF0000"/>
                </a:solidFill>
                <a:latin typeface="Book Antiqua" charset="0"/>
                <a:ea typeface="Book Antiqua" charset="0"/>
                <a:cs typeface="Book Antiqua" charset="0"/>
              </a:rPr>
              <a:t>500,500 IOs</a:t>
            </a:r>
            <a:endParaRPr lang="en-US" sz="3200" dirty="0">
              <a:solidFill>
                <a:srgbClr val="FF0000"/>
              </a:solidFill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7148" y="1025058"/>
            <a:ext cx="6146553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S.sname</a:t>
            </a:r>
            <a:endParaRPr lang="en-US" altLang="x-none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Reserves </a:t>
            </a:r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R, Sailors S</a:t>
            </a:r>
          </a:p>
          <a:p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R.sid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S.sid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AND 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R.bid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=100 </a:t>
            </a:r>
          </a:p>
          <a:p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AND </a:t>
            </a:r>
            <a:r>
              <a:rPr lang="en-US" altLang="x-none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S.rating</a:t>
            </a:r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40300" y="2895600"/>
            <a:ext cx="3860802" cy="3712523"/>
            <a:chOff x="4940300" y="2895600"/>
            <a:chExt cx="3860802" cy="3712523"/>
          </a:xfrm>
        </p:grpSpPr>
        <p:sp>
          <p:nvSpPr>
            <p:cNvPr id="10" name="Rectangle 9"/>
            <p:cNvSpPr/>
            <p:nvPr/>
          </p:nvSpPr>
          <p:spPr bwMode="auto">
            <a:xfrm>
              <a:off x="4940300" y="289560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6132288" y="3058144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6132288" y="373785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6132288" y="441756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5803901" y="5097277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04281" y="6011520"/>
              <a:ext cx="3332840" cy="463138"/>
              <a:chOff x="5204281" y="6011520"/>
              <a:chExt cx="3332840" cy="463138"/>
            </a:xfrm>
          </p:grpSpPr>
          <p:sp>
            <p:nvSpPr>
              <p:cNvPr id="39" name="Oval 38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6" name="Straight Arrow Connector 5"/>
            <p:cNvCxnSpPr>
              <a:stCxn id="39" idx="0"/>
              <a:endCxn id="38" idx="3"/>
            </p:cNvCxnSpPr>
            <p:nvPr/>
          </p:nvCxnSpPr>
          <p:spPr bwMode="auto">
            <a:xfrm flipV="1">
              <a:off x="5942695" y="5692775"/>
              <a:ext cx="173664" cy="3187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40" idx="0"/>
              <a:endCxn id="38" idx="5"/>
            </p:cNvCxnSpPr>
            <p:nvPr/>
          </p:nvCxnSpPr>
          <p:spPr bwMode="auto">
            <a:xfrm flipH="1" flipV="1">
              <a:off x="7625043" y="5692775"/>
              <a:ext cx="173665" cy="3187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/>
            <p:cNvCxnSpPr>
              <a:stCxn id="38" idx="0"/>
              <a:endCxn id="37" idx="4"/>
            </p:cNvCxnSpPr>
            <p:nvPr/>
          </p:nvCxnSpPr>
          <p:spPr bwMode="auto">
            <a:xfrm flipV="1">
              <a:off x="6870701" y="4880703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/>
            <p:cNvCxnSpPr>
              <a:stCxn id="37" idx="0"/>
              <a:endCxn id="36" idx="4"/>
            </p:cNvCxnSpPr>
            <p:nvPr/>
          </p:nvCxnSpPr>
          <p:spPr bwMode="auto">
            <a:xfrm flipH="1" flipV="1">
              <a:off x="6870701" y="4200992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>
              <a:stCxn id="36" idx="0"/>
              <a:endCxn id="3" idx="4"/>
            </p:cNvCxnSpPr>
            <p:nvPr/>
          </p:nvCxnSpPr>
          <p:spPr bwMode="auto">
            <a:xfrm flipV="1">
              <a:off x="6870701" y="352128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7698014" y="313710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7698014" y="381888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7698014" y="4515609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x-none" sz="4000"/>
              <a:t>Motivating Example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895600"/>
            <a:ext cx="4876800" cy="3619500"/>
          </a:xfrm>
          <a:noFill/>
        </p:spPr>
        <p:txBody>
          <a:bodyPr lIns="90488" tIns="44450" rIns="90488" bIns="44450" anchor="b"/>
          <a:lstStyle/>
          <a:p>
            <a:r>
              <a:rPr lang="en-US" altLang="x-none" sz="2000" b="0" dirty="0">
                <a:solidFill>
                  <a:schemeClr val="accent2"/>
                </a:solidFill>
              </a:rPr>
              <a:t>Cost:  500+500*1000 I/</a:t>
            </a:r>
            <a:r>
              <a:rPr lang="en-US" altLang="x-none" sz="2000" b="0" dirty="0" err="1">
                <a:solidFill>
                  <a:schemeClr val="accent2"/>
                </a:solidFill>
              </a:rPr>
              <a:t>Os</a:t>
            </a:r>
            <a:endParaRPr lang="en-US" altLang="x-none" sz="2000" b="0" dirty="0">
              <a:solidFill>
                <a:schemeClr val="accent2"/>
              </a:solidFill>
            </a:endParaRPr>
          </a:p>
          <a:p>
            <a:r>
              <a:rPr lang="en-US" altLang="x-none" sz="2000" b="0" dirty="0"/>
              <a:t>By no means the worst plan! </a:t>
            </a:r>
          </a:p>
          <a:p>
            <a:r>
              <a:rPr lang="en-US" altLang="x-none" sz="2000" b="0" dirty="0"/>
              <a:t>Misses several opportunities:</a:t>
            </a:r>
          </a:p>
          <a:p>
            <a:pPr lvl="1"/>
            <a:r>
              <a:rPr lang="en-US" altLang="x-none" sz="2000" dirty="0"/>
              <a:t>selections could be </a:t>
            </a:r>
            <a:r>
              <a:rPr lang="en-US" altLang="en-US" sz="2000" dirty="0"/>
              <a:t>‘</a:t>
            </a:r>
            <a:r>
              <a:rPr lang="en-US" altLang="x-none" sz="2000" dirty="0"/>
              <a:t>pushed</a:t>
            </a:r>
            <a:r>
              <a:rPr lang="en-US" altLang="ja-JP" sz="2000" dirty="0"/>
              <a:t>’ down</a:t>
            </a:r>
          </a:p>
          <a:p>
            <a:pPr lvl="1"/>
            <a:r>
              <a:rPr lang="en-US" altLang="x-none" sz="2000" dirty="0"/>
              <a:t>no use made of indexes</a:t>
            </a:r>
          </a:p>
          <a:p>
            <a:r>
              <a:rPr lang="en-US" altLang="x-none" sz="2000" b="0" i="1" dirty="0"/>
              <a:t>Goal of optimization:  </a:t>
            </a:r>
            <a:r>
              <a:rPr lang="en-US" altLang="x-none" sz="2000" b="0" dirty="0"/>
              <a:t>Find faster plans that compute the same answer.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97148" y="1025058"/>
            <a:ext cx="6146553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S.sname</a:t>
            </a:r>
            <a:endParaRPr lang="en-US" altLang="x-none" sz="24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Reserves </a:t>
            </a:r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R, Sailors S</a:t>
            </a:r>
          </a:p>
          <a:p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R.sid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S.sid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AND </a:t>
            </a:r>
            <a:r>
              <a:rPr lang="en-US" altLang="x-none" sz="24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R.bid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=100 </a:t>
            </a:r>
          </a:p>
          <a:p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4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AND </a:t>
            </a:r>
            <a:r>
              <a:rPr lang="en-US" altLang="x-none" sz="24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S.rating</a:t>
            </a:r>
            <a:r>
              <a:rPr lang="en-US" altLang="x-none" sz="2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&gt;5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940300" y="2895600"/>
            <a:ext cx="3860802" cy="3712523"/>
            <a:chOff x="4940300" y="2895600"/>
            <a:chExt cx="3860802" cy="3712523"/>
          </a:xfrm>
        </p:grpSpPr>
        <p:sp>
          <p:nvSpPr>
            <p:cNvPr id="54" name="Rectangle 53"/>
            <p:cNvSpPr/>
            <p:nvPr/>
          </p:nvSpPr>
          <p:spPr bwMode="auto">
            <a:xfrm>
              <a:off x="4940300" y="289560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6132288" y="3058144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6132288" y="373785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132288" y="441756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803901" y="5097277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204281" y="6011520"/>
              <a:ext cx="3332840" cy="463138"/>
              <a:chOff x="5204281" y="6011520"/>
              <a:chExt cx="3332840" cy="463138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 bwMode="auto">
            <a:xfrm flipV="1">
              <a:off x="5942695" y="5692775"/>
              <a:ext cx="173664" cy="3187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 flipV="1">
              <a:off x="7625043" y="5692775"/>
              <a:ext cx="173665" cy="3187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V="1">
              <a:off x="6870701" y="4880703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6870701" y="4200992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/>
            <p:cNvCxnSpPr>
              <a:endCxn id="54" idx="4"/>
            </p:cNvCxnSpPr>
            <p:nvPr/>
          </p:nvCxnSpPr>
          <p:spPr bwMode="auto">
            <a:xfrm flipV="1">
              <a:off x="6870701" y="352128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Rectangle 49"/>
            <p:cNvSpPr>
              <a:spLocks noChangeArrowheads="1"/>
            </p:cNvSpPr>
            <p:nvPr/>
          </p:nvSpPr>
          <p:spPr bwMode="auto">
            <a:xfrm>
              <a:off x="7698014" y="313710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9" name="Rectangle 49"/>
            <p:cNvSpPr>
              <a:spLocks noChangeArrowheads="1"/>
            </p:cNvSpPr>
            <p:nvPr/>
          </p:nvSpPr>
          <p:spPr bwMode="auto">
            <a:xfrm>
              <a:off x="7698014" y="381888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70" name="Rectangle 49"/>
            <p:cNvSpPr>
              <a:spLocks noChangeArrowheads="1"/>
            </p:cNvSpPr>
            <p:nvPr/>
          </p:nvSpPr>
          <p:spPr bwMode="auto">
            <a:xfrm>
              <a:off x="7698014" y="4515609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305912" y="2328365"/>
            <a:ext cx="3860802" cy="3712523"/>
            <a:chOff x="4940300" y="2895600"/>
            <a:chExt cx="3860802" cy="371252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4940300" y="289560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6132288" y="3058144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132288" y="373785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132288" y="441756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5803901" y="5097277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204281" y="6011520"/>
              <a:ext cx="3332840" cy="463138"/>
              <a:chOff x="5204281" y="6011520"/>
              <a:chExt cx="3332840" cy="463138"/>
            </a:xfrm>
          </p:grpSpPr>
          <p:sp>
            <p:nvSpPr>
              <p:cNvPr id="90" name="Oval 89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 bwMode="auto">
            <a:xfrm flipV="1">
              <a:off x="5942695" y="5692775"/>
              <a:ext cx="173664" cy="3187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flipH="1" flipV="1">
              <a:off x="7625043" y="5692775"/>
              <a:ext cx="173665" cy="3187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6870701" y="4880703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flipH="1" flipV="1">
              <a:off x="6870701" y="4200992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 bwMode="auto">
            <a:xfrm flipV="1">
              <a:off x="6870701" y="352128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7" name="Rectangle 49"/>
            <p:cNvSpPr>
              <a:spLocks noChangeArrowheads="1"/>
            </p:cNvSpPr>
            <p:nvPr/>
          </p:nvSpPr>
          <p:spPr bwMode="auto">
            <a:xfrm>
              <a:off x="7698014" y="313710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7698014" y="381888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89" name="Rectangle 49"/>
            <p:cNvSpPr>
              <a:spLocks noChangeArrowheads="1"/>
            </p:cNvSpPr>
            <p:nvPr/>
          </p:nvSpPr>
          <p:spPr bwMode="auto">
            <a:xfrm>
              <a:off x="7698014" y="4515609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Selection Pushdown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1172487" y="622084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500,500 IOs</a:t>
            </a:r>
          </a:p>
        </p:txBody>
      </p:sp>
    </p:spTree>
    <p:extLst>
      <p:ext uri="{BB962C8B-B14F-4D97-AF65-F5344CB8AC3E}">
        <p14:creationId xmlns:p14="http://schemas.microsoft.com/office/powerpoint/2010/main" val="18111093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Selection Pushdown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1172487" y="622084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500,500 IOs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305912" y="2333625"/>
            <a:ext cx="3860802" cy="3712523"/>
            <a:chOff x="4940300" y="2895600"/>
            <a:chExt cx="3860802" cy="3712523"/>
          </a:xfrm>
        </p:grpSpPr>
        <p:sp>
          <p:nvSpPr>
            <p:cNvPr id="254" name="Rectangle 253"/>
            <p:cNvSpPr/>
            <p:nvPr/>
          </p:nvSpPr>
          <p:spPr bwMode="auto">
            <a:xfrm>
              <a:off x="4940300" y="289560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6132288" y="3058144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6132288" y="373785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57" name="Oval 256"/>
            <p:cNvSpPr/>
            <p:nvPr/>
          </p:nvSpPr>
          <p:spPr bwMode="auto">
            <a:xfrm>
              <a:off x="6132288" y="441756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5803901" y="5097277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5204281" y="6011520"/>
              <a:ext cx="3332840" cy="463138"/>
              <a:chOff x="5204281" y="6011520"/>
              <a:chExt cx="3332840" cy="463138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 bwMode="auto">
            <a:xfrm flipV="1">
              <a:off x="5942695" y="5692775"/>
              <a:ext cx="173664" cy="3187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1" name="Straight Arrow Connector 260"/>
            <p:cNvCxnSpPr/>
            <p:nvPr/>
          </p:nvCxnSpPr>
          <p:spPr bwMode="auto">
            <a:xfrm flipH="1" flipV="1">
              <a:off x="7625043" y="5692775"/>
              <a:ext cx="173665" cy="3187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Straight Arrow Connector 261"/>
            <p:cNvCxnSpPr/>
            <p:nvPr/>
          </p:nvCxnSpPr>
          <p:spPr bwMode="auto">
            <a:xfrm flipV="1">
              <a:off x="6870701" y="4880703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Straight Arrow Connector 262"/>
            <p:cNvCxnSpPr/>
            <p:nvPr/>
          </p:nvCxnSpPr>
          <p:spPr bwMode="auto">
            <a:xfrm flipH="1" flipV="1">
              <a:off x="6870701" y="4200992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4" name="Straight Arrow Connector 263"/>
            <p:cNvCxnSpPr>
              <a:endCxn id="254" idx="4"/>
            </p:cNvCxnSpPr>
            <p:nvPr/>
          </p:nvCxnSpPr>
          <p:spPr bwMode="auto">
            <a:xfrm flipV="1">
              <a:off x="6870701" y="352128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5" name="Rectangle 49"/>
            <p:cNvSpPr>
              <a:spLocks noChangeArrowheads="1"/>
            </p:cNvSpPr>
            <p:nvPr/>
          </p:nvSpPr>
          <p:spPr bwMode="auto">
            <a:xfrm>
              <a:off x="7698014" y="313710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266" name="Rectangle 49"/>
            <p:cNvSpPr>
              <a:spLocks noChangeArrowheads="1"/>
            </p:cNvSpPr>
            <p:nvPr/>
          </p:nvSpPr>
          <p:spPr bwMode="auto">
            <a:xfrm>
              <a:off x="7698014" y="381888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267" name="Rectangle 49"/>
            <p:cNvSpPr>
              <a:spLocks noChangeArrowheads="1"/>
            </p:cNvSpPr>
            <p:nvPr/>
          </p:nvSpPr>
          <p:spPr bwMode="auto">
            <a:xfrm>
              <a:off x="7698014" y="4515609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272" name="Oval 271"/>
          <p:cNvSpPr/>
          <p:nvPr/>
        </p:nvSpPr>
        <p:spPr bwMode="auto">
          <a:xfrm>
            <a:off x="6434367" y="2496169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6434367" y="317588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6434367" y="3855591"/>
            <a:ext cx="1476827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105980" y="4535302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5506360" y="5449545"/>
            <a:ext cx="3332840" cy="463138"/>
            <a:chOff x="5204281" y="6011520"/>
            <a:chExt cx="3332840" cy="463138"/>
          </a:xfrm>
        </p:grpSpPr>
        <p:sp>
          <p:nvSpPr>
            <p:cNvPr id="285" name="Oval 284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286" name="Oval 285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277" name="Straight Arrow Connector 276"/>
          <p:cNvCxnSpPr/>
          <p:nvPr/>
        </p:nvCxnSpPr>
        <p:spPr bwMode="auto">
          <a:xfrm flipV="1">
            <a:off x="6244774" y="5130800"/>
            <a:ext cx="173664" cy="3187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8" name="Straight Arrow Connector 277"/>
          <p:cNvCxnSpPr/>
          <p:nvPr/>
        </p:nvCxnSpPr>
        <p:spPr bwMode="auto">
          <a:xfrm flipH="1" flipV="1">
            <a:off x="7927122" y="5130800"/>
            <a:ext cx="173665" cy="3187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Straight Arrow Connector 278"/>
          <p:cNvCxnSpPr/>
          <p:nvPr/>
        </p:nvCxnSpPr>
        <p:spPr bwMode="auto">
          <a:xfrm flipV="1">
            <a:off x="7172780" y="4318728"/>
            <a:ext cx="1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0" name="Straight Arrow Connector 279"/>
          <p:cNvCxnSpPr/>
          <p:nvPr/>
        </p:nvCxnSpPr>
        <p:spPr bwMode="auto">
          <a:xfrm flipH="1" flipV="1">
            <a:off x="7172780" y="3639017"/>
            <a:ext cx="1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1" name="Straight Arrow Connector 280"/>
          <p:cNvCxnSpPr/>
          <p:nvPr/>
        </p:nvCxnSpPr>
        <p:spPr bwMode="auto">
          <a:xfrm flipV="1">
            <a:off x="7172780" y="2959306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0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 dirty="0" smtClean="0"/>
              <a:t>Query Parsing &amp; Optimization </a:t>
            </a:r>
            <a:endParaRPr lang="en-US" altLang="x-none" sz="36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 altLang="x-none" dirty="0">
                <a:latin typeface="+mn-lt"/>
              </a:rPr>
              <a:t> </a:t>
            </a:r>
          </a:p>
        </p:txBody>
      </p:sp>
      <p:sp>
        <p:nvSpPr>
          <p:cNvPr id="2560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+mn-lt"/>
            </a:endParaRPr>
          </a:p>
          <a:p>
            <a:endParaRPr lang="en-US" altLang="x-none" sz="12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524000" y="3365500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2000" dirty="0">
                <a:solidFill>
                  <a:schemeClr val="tx1"/>
                </a:solidFill>
                <a:latin typeface="+mn-lt"/>
              </a:rPr>
              <a:t>Query Optimizer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676400" y="4344085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1800" dirty="0">
                <a:solidFill>
                  <a:schemeClr val="tx1"/>
                </a:solidFill>
                <a:latin typeface="+mn-lt"/>
              </a:rPr>
              <a:t>Plan Generator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52800" y="4344085"/>
            <a:ext cx="205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1800">
                <a:solidFill>
                  <a:schemeClr val="tx1"/>
                </a:solidFill>
                <a:latin typeface="+mn-lt"/>
              </a:rPr>
              <a:t>Plan Cost Estimator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851025" y="6148256"/>
            <a:ext cx="396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sz="2000">
                <a:solidFill>
                  <a:schemeClr val="bg1">
                    <a:lumMod val="50000"/>
                  </a:schemeClr>
                </a:solidFill>
                <a:latin typeface="+mn-lt"/>
              </a:rPr>
              <a:t>Query Executor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970088" y="2311400"/>
            <a:ext cx="22098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000" dirty="0" smtClean="0">
                <a:solidFill>
                  <a:schemeClr val="accent2"/>
                </a:solidFill>
                <a:latin typeface="+mn-lt"/>
              </a:rPr>
              <a:t>Query Rewriter</a:t>
            </a:r>
            <a:endParaRPr lang="x-none" altLang="x-none" sz="20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676400" y="4203700"/>
            <a:ext cx="1371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>
              <a:latin typeface="+mn-lt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276600" y="4203700"/>
            <a:ext cx="14478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>
              <a:latin typeface="+mn-lt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524000" y="3365500"/>
            <a:ext cx="3581400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 sz="2400">
              <a:latin typeface="+mn-lt"/>
            </a:endParaRP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5638800" y="4279900"/>
            <a:ext cx="2530475" cy="609600"/>
            <a:chOff x="3600" y="1968"/>
            <a:chExt cx="1594" cy="384"/>
          </a:xfrm>
        </p:grpSpPr>
        <p:sp>
          <p:nvSpPr>
            <p:cNvPr id="25638" name="Text Box 14"/>
            <p:cNvSpPr txBox="1">
              <a:spLocks noChangeArrowheads="1"/>
            </p:cNvSpPr>
            <p:nvPr/>
          </p:nvSpPr>
          <p:spPr bwMode="auto">
            <a:xfrm>
              <a:off x="3658" y="2032"/>
              <a:ext cx="15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2000">
                  <a:solidFill>
                    <a:schemeClr val="tx1"/>
                  </a:solidFill>
                  <a:latin typeface="+mn-lt"/>
                </a:rPr>
                <a:t>Catalog Manager</a:t>
              </a:r>
            </a:p>
          </p:txBody>
        </p:sp>
        <p:sp>
          <p:nvSpPr>
            <p:cNvPr id="25639" name="Rectangle 15"/>
            <p:cNvSpPr>
              <a:spLocks noChangeArrowheads="1"/>
            </p:cNvSpPr>
            <p:nvPr/>
          </p:nvSpPr>
          <p:spPr bwMode="auto">
            <a:xfrm>
              <a:off x="3600" y="1968"/>
              <a:ext cx="1488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endParaRPr lang="x-none" altLang="x-none">
                <a:latin typeface="+mn-lt"/>
              </a:endParaRPr>
            </a:p>
          </p:txBody>
        </p:sp>
      </p:grpSp>
      <p:sp>
        <p:nvSpPr>
          <p:cNvPr id="25614" name="Rectangle 16"/>
          <p:cNvSpPr>
            <a:spLocks noChangeArrowheads="1"/>
          </p:cNvSpPr>
          <p:nvPr/>
        </p:nvSpPr>
        <p:spPr bwMode="auto">
          <a:xfrm>
            <a:off x="1600200" y="6032500"/>
            <a:ext cx="3048000" cy="6096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 sz="240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>
            <a:off x="2971800" y="54991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 flipV="1">
            <a:off x="5097463" y="4584700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>
            <a:off x="3048000" y="29083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625" name="Line 33"/>
          <p:cNvSpPr>
            <a:spLocks noChangeShapeType="1"/>
          </p:cNvSpPr>
          <p:nvPr/>
        </p:nvSpPr>
        <p:spPr bwMode="auto">
          <a:xfrm>
            <a:off x="7035800" y="49022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627" name="Line 35"/>
          <p:cNvSpPr>
            <a:spLocks noChangeShapeType="1"/>
          </p:cNvSpPr>
          <p:nvPr/>
        </p:nvSpPr>
        <p:spPr bwMode="auto">
          <a:xfrm>
            <a:off x="5464176" y="1908543"/>
            <a:ext cx="1546224" cy="23586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5628" name="Text Box 36"/>
          <p:cNvSpPr txBox="1">
            <a:spLocks noChangeArrowheads="1"/>
          </p:cNvSpPr>
          <p:nvPr/>
        </p:nvSpPr>
        <p:spPr bwMode="auto">
          <a:xfrm>
            <a:off x="1851025" y="915988"/>
            <a:ext cx="2053254" cy="830997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Select *</a:t>
            </a:r>
          </a:p>
          <a:p>
            <a:r>
              <a:rPr lang="en-US" altLang="x-none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From Blah B</a:t>
            </a:r>
          </a:p>
          <a:p>
            <a:r>
              <a:rPr lang="en-US" altLang="x-none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Where </a:t>
            </a:r>
            <a:r>
              <a:rPr lang="en-US" altLang="x-none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B.blah</a:t>
            </a:r>
            <a:r>
              <a:rPr lang="en-US" altLang="x-none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= blah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324100" y="3936976"/>
            <a:ext cx="1651000" cy="279424"/>
          </a:xfrm>
          <a:custGeom>
            <a:avLst/>
            <a:gdLst>
              <a:gd name="connsiteX0" fmla="*/ 1752600 w 1752600"/>
              <a:gd name="connsiteY0" fmla="*/ 266700 h 266700"/>
              <a:gd name="connsiteX1" fmla="*/ 927100 w 1752600"/>
              <a:gd name="connsiteY1" fmla="*/ 0 h 266700"/>
              <a:gd name="connsiteX2" fmla="*/ 0 w 1752600"/>
              <a:gd name="connsiteY2" fmla="*/ 266700 h 266700"/>
              <a:gd name="connsiteX0" fmla="*/ 1752600 w 1752600"/>
              <a:gd name="connsiteY0" fmla="*/ 266700 h 266700"/>
              <a:gd name="connsiteX1" fmla="*/ 939800 w 1752600"/>
              <a:gd name="connsiteY1" fmla="*/ 0 h 266700"/>
              <a:gd name="connsiteX2" fmla="*/ 0 w 1752600"/>
              <a:gd name="connsiteY2" fmla="*/ 266700 h 266700"/>
              <a:gd name="connsiteX0" fmla="*/ 1651000 w 1651000"/>
              <a:gd name="connsiteY0" fmla="*/ 266724 h 279424"/>
              <a:gd name="connsiteX1" fmla="*/ 838200 w 1651000"/>
              <a:gd name="connsiteY1" fmla="*/ 24 h 279424"/>
              <a:gd name="connsiteX2" fmla="*/ 0 w 1651000"/>
              <a:gd name="connsiteY2" fmla="*/ 279424 h 2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279424">
                <a:moveTo>
                  <a:pt x="1651000" y="266724"/>
                </a:moveTo>
                <a:cubicBezTo>
                  <a:pt x="1384300" y="133374"/>
                  <a:pt x="1113367" y="-2093"/>
                  <a:pt x="838200" y="24"/>
                </a:cubicBezTo>
                <a:cubicBezTo>
                  <a:pt x="563033" y="2141"/>
                  <a:pt x="0" y="279424"/>
                  <a:pt x="0" y="279424"/>
                </a:cubicBezTo>
              </a:path>
            </a:pathLst>
          </a:custGeom>
          <a:noFill/>
          <a:ln w="127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flipH="1" flipV="1">
            <a:off x="2287588" y="5118100"/>
            <a:ext cx="1651000" cy="279424"/>
          </a:xfrm>
          <a:custGeom>
            <a:avLst/>
            <a:gdLst>
              <a:gd name="connsiteX0" fmla="*/ 1752600 w 1752600"/>
              <a:gd name="connsiteY0" fmla="*/ 266700 h 266700"/>
              <a:gd name="connsiteX1" fmla="*/ 927100 w 1752600"/>
              <a:gd name="connsiteY1" fmla="*/ 0 h 266700"/>
              <a:gd name="connsiteX2" fmla="*/ 0 w 1752600"/>
              <a:gd name="connsiteY2" fmla="*/ 266700 h 266700"/>
              <a:gd name="connsiteX0" fmla="*/ 1752600 w 1752600"/>
              <a:gd name="connsiteY0" fmla="*/ 266700 h 266700"/>
              <a:gd name="connsiteX1" fmla="*/ 939800 w 1752600"/>
              <a:gd name="connsiteY1" fmla="*/ 0 h 266700"/>
              <a:gd name="connsiteX2" fmla="*/ 0 w 1752600"/>
              <a:gd name="connsiteY2" fmla="*/ 266700 h 266700"/>
              <a:gd name="connsiteX0" fmla="*/ 1651000 w 1651000"/>
              <a:gd name="connsiteY0" fmla="*/ 266724 h 279424"/>
              <a:gd name="connsiteX1" fmla="*/ 838200 w 1651000"/>
              <a:gd name="connsiteY1" fmla="*/ 24 h 279424"/>
              <a:gd name="connsiteX2" fmla="*/ 0 w 1651000"/>
              <a:gd name="connsiteY2" fmla="*/ 279424 h 27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279424">
                <a:moveTo>
                  <a:pt x="1651000" y="266724"/>
                </a:moveTo>
                <a:cubicBezTo>
                  <a:pt x="1384300" y="133374"/>
                  <a:pt x="1113367" y="-2093"/>
                  <a:pt x="838200" y="24"/>
                </a:cubicBezTo>
                <a:cubicBezTo>
                  <a:pt x="563033" y="2141"/>
                  <a:pt x="0" y="279424"/>
                  <a:pt x="0" y="279424"/>
                </a:cubicBezTo>
              </a:path>
            </a:pathLst>
          </a:custGeom>
          <a:noFill/>
          <a:ln w="127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" name="Can 3"/>
          <p:cNvSpPr/>
          <p:nvPr/>
        </p:nvSpPr>
        <p:spPr bwMode="auto">
          <a:xfrm>
            <a:off x="6464300" y="5118100"/>
            <a:ext cx="1231900" cy="1524000"/>
          </a:xfrm>
          <a:prstGeom prst="can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5622" name="Text Box 27"/>
          <p:cNvSpPr txBox="1">
            <a:spLocks noChangeArrowheads="1"/>
          </p:cNvSpPr>
          <p:nvPr/>
        </p:nvSpPr>
        <p:spPr bwMode="auto">
          <a:xfrm>
            <a:off x="6558579" y="5604111"/>
            <a:ext cx="11160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2000" dirty="0" smtClean="0">
                <a:latin typeface="+mn-lt"/>
              </a:rPr>
              <a:t>Schema</a:t>
            </a:r>
          </a:p>
          <a:p>
            <a:r>
              <a:rPr lang="en-US" altLang="x-none" sz="2000" dirty="0">
                <a:latin typeface="+mn-lt"/>
              </a:rPr>
              <a:t> </a:t>
            </a:r>
            <a:r>
              <a:rPr lang="en-US" altLang="x-none" sz="2000" dirty="0" smtClean="0">
                <a:latin typeface="+mn-lt"/>
              </a:rPr>
              <a:t>&amp; Stats</a:t>
            </a:r>
            <a:endParaRPr lang="en-US" altLang="x-none" sz="2000" dirty="0">
              <a:latin typeface="+mn-lt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4361479" y="1298943"/>
            <a:ext cx="22098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 dirty="0">
                <a:solidFill>
                  <a:schemeClr val="tx1"/>
                </a:solidFill>
                <a:latin typeface="+mn-lt"/>
              </a:rPr>
              <a:t>Query </a:t>
            </a:r>
            <a:r>
              <a:rPr lang="en-US" altLang="x-none" sz="2000" dirty="0" smtClean="0">
                <a:solidFill>
                  <a:schemeClr val="tx1"/>
                </a:solidFill>
                <a:latin typeface="+mn-lt"/>
              </a:rPr>
              <a:t>Parser</a:t>
            </a:r>
            <a:endParaRPr lang="en-US" altLang="x-none" sz="2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" name="Curved Connector 4"/>
          <p:cNvCxnSpPr>
            <a:stCxn id="25628" idx="3"/>
            <a:endCxn id="33" idx="1"/>
          </p:cNvCxnSpPr>
          <p:nvPr/>
        </p:nvCxnSpPr>
        <p:spPr bwMode="auto">
          <a:xfrm>
            <a:off x="3904279" y="1331487"/>
            <a:ext cx="457200" cy="272256"/>
          </a:xfrm>
          <a:prstGeom prst="curvedConnector3">
            <a:avLst/>
          </a:prstGeom>
          <a:solidFill>
            <a:srgbClr val="3366FF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Curved Connector 37"/>
          <p:cNvCxnSpPr>
            <a:stCxn id="33" idx="2"/>
            <a:endCxn id="25609" idx="0"/>
          </p:cNvCxnSpPr>
          <p:nvPr/>
        </p:nvCxnSpPr>
        <p:spPr bwMode="auto">
          <a:xfrm rot="5400000">
            <a:off x="4069256" y="914276"/>
            <a:ext cx="402857" cy="2391391"/>
          </a:xfrm>
          <a:prstGeom prst="curvedConnector3">
            <a:avLst>
              <a:gd name="adj1" fmla="val 50000"/>
            </a:avLst>
          </a:prstGeom>
          <a:solidFill>
            <a:srgbClr val="3366FF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4152900" y="2616200"/>
            <a:ext cx="2857500" cy="165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8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Selection Pushdown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1172487" y="622084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500,500 IOs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305912" y="2333625"/>
            <a:ext cx="3860802" cy="3712523"/>
            <a:chOff x="4940300" y="2895600"/>
            <a:chExt cx="3860802" cy="3712523"/>
          </a:xfrm>
        </p:grpSpPr>
        <p:sp>
          <p:nvSpPr>
            <p:cNvPr id="254" name="Rectangle 253"/>
            <p:cNvSpPr/>
            <p:nvPr/>
          </p:nvSpPr>
          <p:spPr bwMode="auto">
            <a:xfrm>
              <a:off x="4940300" y="289560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6132288" y="3058144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6132288" y="373785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57" name="Oval 256"/>
            <p:cNvSpPr/>
            <p:nvPr/>
          </p:nvSpPr>
          <p:spPr bwMode="auto">
            <a:xfrm>
              <a:off x="6132288" y="441756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5803901" y="5097277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5204281" y="6011520"/>
              <a:ext cx="3332840" cy="463138"/>
              <a:chOff x="5204281" y="6011520"/>
              <a:chExt cx="3332840" cy="463138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 bwMode="auto">
            <a:xfrm flipV="1">
              <a:off x="5942695" y="5692775"/>
              <a:ext cx="173664" cy="3187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1" name="Straight Arrow Connector 260"/>
            <p:cNvCxnSpPr/>
            <p:nvPr/>
          </p:nvCxnSpPr>
          <p:spPr bwMode="auto">
            <a:xfrm flipH="1" flipV="1">
              <a:off x="7625043" y="5692775"/>
              <a:ext cx="173665" cy="3187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Straight Arrow Connector 261"/>
            <p:cNvCxnSpPr/>
            <p:nvPr/>
          </p:nvCxnSpPr>
          <p:spPr bwMode="auto">
            <a:xfrm flipV="1">
              <a:off x="6870701" y="4880703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Straight Arrow Connector 262"/>
            <p:cNvCxnSpPr/>
            <p:nvPr/>
          </p:nvCxnSpPr>
          <p:spPr bwMode="auto">
            <a:xfrm flipH="1" flipV="1">
              <a:off x="6870701" y="4200992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4" name="Straight Arrow Connector 263"/>
            <p:cNvCxnSpPr>
              <a:endCxn id="254" idx="4"/>
            </p:cNvCxnSpPr>
            <p:nvPr/>
          </p:nvCxnSpPr>
          <p:spPr bwMode="auto">
            <a:xfrm flipV="1">
              <a:off x="6870701" y="352128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5" name="Rectangle 49"/>
            <p:cNvSpPr>
              <a:spLocks noChangeArrowheads="1"/>
            </p:cNvSpPr>
            <p:nvPr/>
          </p:nvSpPr>
          <p:spPr bwMode="auto">
            <a:xfrm>
              <a:off x="7698014" y="313710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266" name="Rectangle 49"/>
            <p:cNvSpPr>
              <a:spLocks noChangeArrowheads="1"/>
            </p:cNvSpPr>
            <p:nvPr/>
          </p:nvSpPr>
          <p:spPr bwMode="auto">
            <a:xfrm>
              <a:off x="7698014" y="381888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267" name="Rectangle 49"/>
            <p:cNvSpPr>
              <a:spLocks noChangeArrowheads="1"/>
            </p:cNvSpPr>
            <p:nvPr/>
          </p:nvSpPr>
          <p:spPr bwMode="auto">
            <a:xfrm>
              <a:off x="7698014" y="4515609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272" name="Oval 271"/>
          <p:cNvSpPr/>
          <p:nvPr/>
        </p:nvSpPr>
        <p:spPr bwMode="auto">
          <a:xfrm>
            <a:off x="6434367" y="2496169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6434367" y="317588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506359" y="4664863"/>
            <a:ext cx="1476827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105980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5506360" y="5449545"/>
            <a:ext cx="3332840" cy="463138"/>
            <a:chOff x="5204281" y="6011520"/>
            <a:chExt cx="3332840" cy="463138"/>
          </a:xfrm>
        </p:grpSpPr>
        <p:sp>
          <p:nvSpPr>
            <p:cNvPr id="285" name="Oval 284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286" name="Oval 285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277" name="Straight Arrow Connector 276"/>
          <p:cNvCxnSpPr>
            <a:stCxn id="285" idx="0"/>
            <a:endCxn id="274" idx="4"/>
          </p:cNvCxnSpPr>
          <p:nvPr/>
        </p:nvCxnSpPr>
        <p:spPr bwMode="auto">
          <a:xfrm flipH="1" flipV="1">
            <a:off x="6244773" y="5128000"/>
            <a:ext cx="1" cy="3215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8" name="Straight Arrow Connector 277"/>
          <p:cNvCxnSpPr>
            <a:endCxn id="275" idx="5"/>
          </p:cNvCxnSpPr>
          <p:nvPr/>
        </p:nvCxnSpPr>
        <p:spPr bwMode="auto">
          <a:xfrm flipH="1" flipV="1">
            <a:off x="7927122" y="4472199"/>
            <a:ext cx="173666" cy="97734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Straight Arrow Connector 278"/>
          <p:cNvCxnSpPr>
            <a:stCxn id="274" idx="0"/>
            <a:endCxn id="275" idx="3"/>
          </p:cNvCxnSpPr>
          <p:nvPr/>
        </p:nvCxnSpPr>
        <p:spPr bwMode="auto">
          <a:xfrm flipV="1">
            <a:off x="6244773" y="4472199"/>
            <a:ext cx="173665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0" name="Straight Arrow Connector 279"/>
          <p:cNvCxnSpPr>
            <a:stCxn id="275" idx="0"/>
            <a:endCxn id="273" idx="4"/>
          </p:cNvCxnSpPr>
          <p:nvPr/>
        </p:nvCxnSpPr>
        <p:spPr bwMode="auto">
          <a:xfrm flipV="1">
            <a:off x="7172780" y="3639017"/>
            <a:ext cx="0" cy="23768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1" name="Straight Arrow Connector 280"/>
          <p:cNvCxnSpPr/>
          <p:nvPr/>
        </p:nvCxnSpPr>
        <p:spPr bwMode="auto">
          <a:xfrm flipV="1">
            <a:off x="7172780" y="2959306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6220280" y="622084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Cost?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38164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52400" y="2895600"/>
            <a:ext cx="4876800" cy="3619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Let’s estimate the cost: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Scan Sailors (500 IOs) 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For each </a:t>
            </a:r>
            <a:r>
              <a:rPr lang="en-US" altLang="x-none" sz="1800" kern="0" dirty="0" err="1" smtClean="0">
                <a:solidFill>
                  <a:srgbClr val="FF0000"/>
                </a:solidFill>
              </a:rPr>
              <a:t>pageful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 of high-rated 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Sailors, </a:t>
            </a:r>
            <a:b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     Scan Reserves (1000 IOs)</a:t>
            </a:r>
          </a:p>
          <a:p>
            <a:pPr>
              <a:lnSpc>
                <a:spcPct val="90000"/>
              </a:lnSpc>
            </a:pPr>
            <a:endParaRPr lang="en-US" altLang="x-none" sz="18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Total: 500 + 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???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*1000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</p:txBody>
      </p:sp>
      <p:sp>
        <p:nvSpPr>
          <p:cNvPr id="6" name="Oval 5"/>
          <p:cNvSpPr/>
          <p:nvPr/>
        </p:nvSpPr>
        <p:spPr bwMode="auto">
          <a:xfrm>
            <a:off x="6434367" y="2496169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34367" y="317588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06359" y="4664863"/>
            <a:ext cx="1476827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105980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06360" y="5449545"/>
            <a:ext cx="3332840" cy="463138"/>
            <a:chOff x="5204281" y="6011520"/>
            <a:chExt cx="3332840" cy="463138"/>
          </a:xfrm>
        </p:grpSpPr>
        <p:sp>
          <p:nvSpPr>
            <p:cNvPr id="11" name="Oval 10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 bwMode="auto">
          <a:xfrm flipH="1" flipV="1">
            <a:off x="6244773" y="5128000"/>
            <a:ext cx="1" cy="3215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7927122" y="4472199"/>
            <a:ext cx="173666" cy="97734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44773" y="4472199"/>
            <a:ext cx="173665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7172780" y="3639017"/>
            <a:ext cx="0" cy="23768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172780" y="2959306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59"/>
          <p:cNvSpPr>
            <a:spLocks noChangeArrowheads="1"/>
          </p:cNvSpPr>
          <p:nvPr/>
        </p:nvSpPr>
        <p:spPr bwMode="auto">
          <a:xfrm>
            <a:off x="6220280" y="622084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Cost?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2963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Selection Pushdown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1172487" y="622084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500,500 IOs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305912" y="2333625"/>
            <a:ext cx="3860802" cy="3712523"/>
            <a:chOff x="4940300" y="2895600"/>
            <a:chExt cx="3860802" cy="3712523"/>
          </a:xfrm>
        </p:grpSpPr>
        <p:sp>
          <p:nvSpPr>
            <p:cNvPr id="254" name="Rectangle 253"/>
            <p:cNvSpPr/>
            <p:nvPr/>
          </p:nvSpPr>
          <p:spPr bwMode="auto">
            <a:xfrm>
              <a:off x="4940300" y="289560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6132288" y="3058144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6132288" y="373785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57" name="Oval 256"/>
            <p:cNvSpPr/>
            <p:nvPr/>
          </p:nvSpPr>
          <p:spPr bwMode="auto">
            <a:xfrm>
              <a:off x="6132288" y="441756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5803901" y="5097277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5204281" y="6011520"/>
              <a:ext cx="3332840" cy="463138"/>
              <a:chOff x="5204281" y="6011520"/>
              <a:chExt cx="3332840" cy="463138"/>
            </a:xfrm>
          </p:grpSpPr>
          <p:sp>
            <p:nvSpPr>
              <p:cNvPr id="268" name="Oval 267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 bwMode="auto">
            <a:xfrm flipV="1">
              <a:off x="5942695" y="5692775"/>
              <a:ext cx="173664" cy="3187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1" name="Straight Arrow Connector 260"/>
            <p:cNvCxnSpPr/>
            <p:nvPr/>
          </p:nvCxnSpPr>
          <p:spPr bwMode="auto">
            <a:xfrm flipH="1" flipV="1">
              <a:off x="7625043" y="5692775"/>
              <a:ext cx="173665" cy="318745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Straight Arrow Connector 261"/>
            <p:cNvCxnSpPr/>
            <p:nvPr/>
          </p:nvCxnSpPr>
          <p:spPr bwMode="auto">
            <a:xfrm flipV="1">
              <a:off x="6870701" y="4880703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Straight Arrow Connector 262"/>
            <p:cNvCxnSpPr/>
            <p:nvPr/>
          </p:nvCxnSpPr>
          <p:spPr bwMode="auto">
            <a:xfrm flipH="1" flipV="1">
              <a:off x="6870701" y="4200992"/>
              <a:ext cx="1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4" name="Straight Arrow Connector 263"/>
            <p:cNvCxnSpPr>
              <a:endCxn id="254" idx="4"/>
            </p:cNvCxnSpPr>
            <p:nvPr/>
          </p:nvCxnSpPr>
          <p:spPr bwMode="auto">
            <a:xfrm flipV="1">
              <a:off x="6870701" y="352128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5" name="Rectangle 49"/>
            <p:cNvSpPr>
              <a:spLocks noChangeArrowheads="1"/>
            </p:cNvSpPr>
            <p:nvPr/>
          </p:nvSpPr>
          <p:spPr bwMode="auto">
            <a:xfrm>
              <a:off x="7698014" y="313710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266" name="Rectangle 49"/>
            <p:cNvSpPr>
              <a:spLocks noChangeArrowheads="1"/>
            </p:cNvSpPr>
            <p:nvPr/>
          </p:nvSpPr>
          <p:spPr bwMode="auto">
            <a:xfrm>
              <a:off x="7698014" y="3818886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267" name="Rectangle 49"/>
            <p:cNvSpPr>
              <a:spLocks noChangeArrowheads="1"/>
            </p:cNvSpPr>
            <p:nvPr/>
          </p:nvSpPr>
          <p:spPr bwMode="auto">
            <a:xfrm>
              <a:off x="7698014" y="4515609"/>
              <a:ext cx="99386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r>
                <a:rPr lang="en-US" altLang="x-none" sz="1400" dirty="0" smtClean="0">
                  <a:solidFill>
                    <a:srgbClr val="C00000"/>
                  </a:solidFill>
                  <a:latin typeface="+mn-lt"/>
                </a:rPr>
                <a:t>On-the-fly</a:t>
              </a:r>
              <a:endParaRPr lang="en-US" altLang="x-none" sz="1400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272" name="Oval 271"/>
          <p:cNvSpPr/>
          <p:nvPr/>
        </p:nvSpPr>
        <p:spPr bwMode="auto">
          <a:xfrm>
            <a:off x="6434367" y="2496169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6434367" y="317588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506359" y="4664863"/>
            <a:ext cx="1476827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105980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5506360" y="5449545"/>
            <a:ext cx="3332840" cy="463138"/>
            <a:chOff x="5204281" y="6011520"/>
            <a:chExt cx="3332840" cy="463138"/>
          </a:xfrm>
        </p:grpSpPr>
        <p:sp>
          <p:nvSpPr>
            <p:cNvPr id="285" name="Oval 284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286" name="Oval 285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277" name="Straight Arrow Connector 276"/>
          <p:cNvCxnSpPr>
            <a:stCxn id="285" idx="0"/>
            <a:endCxn id="274" idx="4"/>
          </p:cNvCxnSpPr>
          <p:nvPr/>
        </p:nvCxnSpPr>
        <p:spPr bwMode="auto">
          <a:xfrm flipH="1" flipV="1">
            <a:off x="6244773" y="5128000"/>
            <a:ext cx="1" cy="3215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8" name="Straight Arrow Connector 277"/>
          <p:cNvCxnSpPr>
            <a:endCxn id="275" idx="5"/>
          </p:cNvCxnSpPr>
          <p:nvPr/>
        </p:nvCxnSpPr>
        <p:spPr bwMode="auto">
          <a:xfrm flipH="1" flipV="1">
            <a:off x="7927122" y="4472199"/>
            <a:ext cx="173666" cy="97734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Straight Arrow Connector 278"/>
          <p:cNvCxnSpPr>
            <a:stCxn id="274" idx="0"/>
            <a:endCxn id="275" idx="3"/>
          </p:cNvCxnSpPr>
          <p:nvPr/>
        </p:nvCxnSpPr>
        <p:spPr bwMode="auto">
          <a:xfrm flipV="1">
            <a:off x="6244773" y="4472199"/>
            <a:ext cx="173665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0" name="Straight Arrow Connector 279"/>
          <p:cNvCxnSpPr>
            <a:stCxn id="275" idx="0"/>
            <a:endCxn id="273" idx="4"/>
          </p:cNvCxnSpPr>
          <p:nvPr/>
        </p:nvCxnSpPr>
        <p:spPr bwMode="auto">
          <a:xfrm flipV="1">
            <a:off x="7172780" y="3639017"/>
            <a:ext cx="0" cy="23768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1" name="Straight Arrow Connector 280"/>
          <p:cNvCxnSpPr/>
          <p:nvPr/>
        </p:nvCxnSpPr>
        <p:spPr bwMode="auto">
          <a:xfrm flipV="1">
            <a:off x="7172780" y="2959306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6220280" y="622084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/>
              <a:t>250,500 IOs</a:t>
            </a:r>
          </a:p>
        </p:txBody>
      </p:sp>
    </p:spTree>
    <p:extLst>
      <p:ext uri="{BB962C8B-B14F-4D97-AF65-F5344CB8AC3E}">
        <p14:creationId xmlns:p14="http://schemas.microsoft.com/office/powerpoint/2010/main" val="13640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Selection Pushdown</a:t>
            </a:r>
            <a:endParaRPr lang="en-US" altLang="x-non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1172487" y="622084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>
                    <a:lumMod val="85000"/>
                  </a:schemeClr>
                </a:solidFill>
              </a:rPr>
              <a:t>500,500 IOs</a:t>
            </a:r>
          </a:p>
        </p:txBody>
      </p:sp>
      <p:sp>
        <p:nvSpPr>
          <p:cNvPr id="255" name="Oval 254"/>
          <p:cNvSpPr/>
          <p:nvPr/>
        </p:nvSpPr>
        <p:spPr bwMode="auto">
          <a:xfrm>
            <a:off x="1497900" y="2496169"/>
            <a:ext cx="1476826" cy="4631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1497900" y="3175880"/>
            <a:ext cx="1476826" cy="4631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1497900" y="3855591"/>
            <a:ext cx="1476827" cy="46313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1169513" y="4535302"/>
            <a:ext cx="2133600" cy="697669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569893" y="5449545"/>
            <a:ext cx="3332840" cy="463138"/>
            <a:chOff x="5204281" y="6011520"/>
            <a:chExt cx="3332840" cy="463138"/>
          </a:xfrm>
          <a:solidFill>
            <a:schemeClr val="bg1"/>
          </a:solidFill>
        </p:grpSpPr>
        <p:sp>
          <p:nvSpPr>
            <p:cNvPr id="268" name="Oval 267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1">
                      <a:lumMod val="8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269" name="Oval 268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1">
                      <a:lumMod val="8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260" name="Straight Arrow Connector 259"/>
          <p:cNvCxnSpPr/>
          <p:nvPr/>
        </p:nvCxnSpPr>
        <p:spPr bwMode="auto">
          <a:xfrm flipV="1">
            <a:off x="1308307" y="5130800"/>
            <a:ext cx="173664" cy="3187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1" name="Straight Arrow Connector 260"/>
          <p:cNvCxnSpPr/>
          <p:nvPr/>
        </p:nvCxnSpPr>
        <p:spPr bwMode="auto">
          <a:xfrm flipH="1" flipV="1">
            <a:off x="2990655" y="5130800"/>
            <a:ext cx="173665" cy="3187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2" name="Straight Arrow Connector 261"/>
          <p:cNvCxnSpPr/>
          <p:nvPr/>
        </p:nvCxnSpPr>
        <p:spPr bwMode="auto">
          <a:xfrm flipV="1">
            <a:off x="2236313" y="4318728"/>
            <a:ext cx="1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3" name="Straight Arrow Connector 262"/>
          <p:cNvCxnSpPr/>
          <p:nvPr/>
        </p:nvCxnSpPr>
        <p:spPr bwMode="auto">
          <a:xfrm flipH="1" flipV="1">
            <a:off x="2236313" y="3639017"/>
            <a:ext cx="1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5242379" y="2354240"/>
            <a:ext cx="3860802" cy="4323804"/>
            <a:chOff x="5242379" y="2354240"/>
            <a:chExt cx="3860802" cy="4323804"/>
          </a:xfrm>
        </p:grpSpPr>
        <p:sp>
          <p:nvSpPr>
            <p:cNvPr id="254" name="Rectangle 253"/>
            <p:cNvSpPr/>
            <p:nvPr/>
          </p:nvSpPr>
          <p:spPr bwMode="auto">
            <a:xfrm>
              <a:off x="5242379" y="235424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cxnSp>
          <p:nvCxnSpPr>
            <p:cNvPr id="264" name="Straight Arrow Connector 263"/>
            <p:cNvCxnSpPr>
              <a:endCxn id="254" idx="4"/>
            </p:cNvCxnSpPr>
            <p:nvPr/>
          </p:nvCxnSpPr>
          <p:spPr bwMode="auto">
            <a:xfrm flipV="1">
              <a:off x="7172780" y="297992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2" name="Oval 271"/>
            <p:cNvSpPr/>
            <p:nvPr/>
          </p:nvSpPr>
          <p:spPr bwMode="auto">
            <a:xfrm>
              <a:off x="6434367" y="2496169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6434367" y="3175880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55063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61059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506360" y="5449545"/>
              <a:ext cx="3332840" cy="463138"/>
              <a:chOff x="5204281" y="6011520"/>
              <a:chExt cx="3332840" cy="463138"/>
            </a:xfrm>
          </p:grpSpPr>
          <p:sp>
            <p:nvSpPr>
              <p:cNvPr id="285" name="Oval 284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277" name="Straight Arrow Connector 276"/>
            <p:cNvCxnSpPr>
              <a:stCxn id="285" idx="0"/>
              <a:endCxn id="274" idx="4"/>
            </p:cNvCxnSpPr>
            <p:nvPr/>
          </p:nvCxnSpPr>
          <p:spPr bwMode="auto">
            <a:xfrm flipH="1" flipV="1">
              <a:off x="62447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Straight Arrow Connector 277"/>
            <p:cNvCxnSpPr>
              <a:endCxn id="275" idx="5"/>
            </p:cNvCxnSpPr>
            <p:nvPr/>
          </p:nvCxnSpPr>
          <p:spPr bwMode="auto">
            <a:xfrm flipH="1" flipV="1">
              <a:off x="7927122" y="4472199"/>
              <a:ext cx="173666" cy="977347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Straight Arrow Connector 278"/>
            <p:cNvCxnSpPr>
              <a:stCxn id="274" idx="0"/>
              <a:endCxn id="275" idx="3"/>
            </p:cNvCxnSpPr>
            <p:nvPr/>
          </p:nvCxnSpPr>
          <p:spPr bwMode="auto">
            <a:xfrm flipV="1">
              <a:off x="62447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Straight Arrow Connector 279"/>
            <p:cNvCxnSpPr>
              <a:stCxn id="275" idx="0"/>
              <a:endCxn id="273" idx="4"/>
            </p:cNvCxnSpPr>
            <p:nvPr/>
          </p:nvCxnSpPr>
          <p:spPr bwMode="auto">
            <a:xfrm flipV="1">
              <a:off x="7172780" y="3639017"/>
              <a:ext cx="0" cy="23768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Straight Arrow Connector 280"/>
            <p:cNvCxnSpPr/>
            <p:nvPr/>
          </p:nvCxnSpPr>
          <p:spPr bwMode="auto">
            <a:xfrm flipV="1">
              <a:off x="7172780" y="2959306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6220280" y="6220844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2400"/>
                <a:t>250,500 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9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More Selection Pushdown</a:t>
            </a:r>
            <a:endParaRPr lang="en-US" altLang="x-non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2079" y="2354240"/>
            <a:ext cx="3860802" cy="4323804"/>
            <a:chOff x="5242379" y="2354240"/>
            <a:chExt cx="3860802" cy="4323804"/>
          </a:xfrm>
        </p:grpSpPr>
        <p:sp>
          <p:nvSpPr>
            <p:cNvPr id="254" name="Rectangle 253"/>
            <p:cNvSpPr/>
            <p:nvPr/>
          </p:nvSpPr>
          <p:spPr bwMode="auto">
            <a:xfrm>
              <a:off x="5242379" y="235424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cxnSp>
          <p:nvCxnSpPr>
            <p:cNvPr id="264" name="Straight Arrow Connector 263"/>
            <p:cNvCxnSpPr>
              <a:endCxn id="254" idx="4"/>
            </p:cNvCxnSpPr>
            <p:nvPr/>
          </p:nvCxnSpPr>
          <p:spPr bwMode="auto">
            <a:xfrm flipV="1">
              <a:off x="7172780" y="297992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2" name="Oval 271"/>
            <p:cNvSpPr/>
            <p:nvPr/>
          </p:nvSpPr>
          <p:spPr bwMode="auto">
            <a:xfrm>
              <a:off x="6434367" y="2496169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6434367" y="3175880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55063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61059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506360" y="5449545"/>
              <a:ext cx="3332840" cy="463138"/>
              <a:chOff x="5204281" y="6011520"/>
              <a:chExt cx="3332840" cy="463138"/>
            </a:xfrm>
          </p:grpSpPr>
          <p:sp>
            <p:nvSpPr>
              <p:cNvPr id="285" name="Oval 284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277" name="Straight Arrow Connector 276"/>
            <p:cNvCxnSpPr>
              <a:stCxn id="285" idx="0"/>
              <a:endCxn id="274" idx="4"/>
            </p:cNvCxnSpPr>
            <p:nvPr/>
          </p:nvCxnSpPr>
          <p:spPr bwMode="auto">
            <a:xfrm flipH="1" flipV="1">
              <a:off x="62447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Straight Arrow Connector 277"/>
            <p:cNvCxnSpPr>
              <a:endCxn id="275" idx="5"/>
            </p:cNvCxnSpPr>
            <p:nvPr/>
          </p:nvCxnSpPr>
          <p:spPr bwMode="auto">
            <a:xfrm flipH="1" flipV="1">
              <a:off x="7927122" y="4472199"/>
              <a:ext cx="173666" cy="977347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Straight Arrow Connector 278"/>
            <p:cNvCxnSpPr>
              <a:stCxn id="274" idx="0"/>
              <a:endCxn id="275" idx="3"/>
            </p:cNvCxnSpPr>
            <p:nvPr/>
          </p:nvCxnSpPr>
          <p:spPr bwMode="auto">
            <a:xfrm flipV="1">
              <a:off x="62447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Straight Arrow Connector 279"/>
            <p:cNvCxnSpPr>
              <a:stCxn id="275" idx="0"/>
              <a:endCxn id="273" idx="4"/>
            </p:cNvCxnSpPr>
            <p:nvPr/>
          </p:nvCxnSpPr>
          <p:spPr bwMode="auto">
            <a:xfrm flipV="1">
              <a:off x="7172780" y="3639017"/>
              <a:ext cx="0" cy="23768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Straight Arrow Connector 280"/>
            <p:cNvCxnSpPr/>
            <p:nvPr/>
          </p:nvCxnSpPr>
          <p:spPr bwMode="auto">
            <a:xfrm flipV="1">
              <a:off x="7172780" y="2959306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6220280" y="6220844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2400"/>
                <a:t>250,500 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143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More Selection Pushdown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2079" y="2354240"/>
            <a:ext cx="3860802" cy="4323804"/>
            <a:chOff x="5242379" y="2354240"/>
            <a:chExt cx="3860802" cy="4323804"/>
          </a:xfrm>
        </p:grpSpPr>
        <p:sp>
          <p:nvSpPr>
            <p:cNvPr id="254" name="Rectangle 253"/>
            <p:cNvSpPr/>
            <p:nvPr/>
          </p:nvSpPr>
          <p:spPr bwMode="auto">
            <a:xfrm>
              <a:off x="5242379" y="235424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cxnSp>
          <p:nvCxnSpPr>
            <p:cNvPr id="264" name="Straight Arrow Connector 263"/>
            <p:cNvCxnSpPr>
              <a:endCxn id="254" idx="4"/>
            </p:cNvCxnSpPr>
            <p:nvPr/>
          </p:nvCxnSpPr>
          <p:spPr bwMode="auto">
            <a:xfrm flipV="1">
              <a:off x="7172780" y="297992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2" name="Oval 271"/>
            <p:cNvSpPr/>
            <p:nvPr/>
          </p:nvSpPr>
          <p:spPr bwMode="auto">
            <a:xfrm>
              <a:off x="6434367" y="2496169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6434367" y="3175880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55063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61059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506360" y="5449545"/>
              <a:ext cx="3332840" cy="463138"/>
              <a:chOff x="5204281" y="6011520"/>
              <a:chExt cx="3332840" cy="463138"/>
            </a:xfrm>
          </p:grpSpPr>
          <p:sp>
            <p:nvSpPr>
              <p:cNvPr id="285" name="Oval 284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277" name="Straight Arrow Connector 276"/>
            <p:cNvCxnSpPr>
              <a:stCxn id="285" idx="0"/>
              <a:endCxn id="274" idx="4"/>
            </p:cNvCxnSpPr>
            <p:nvPr/>
          </p:nvCxnSpPr>
          <p:spPr bwMode="auto">
            <a:xfrm flipH="1" flipV="1">
              <a:off x="62447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Straight Arrow Connector 277"/>
            <p:cNvCxnSpPr>
              <a:endCxn id="275" idx="5"/>
            </p:cNvCxnSpPr>
            <p:nvPr/>
          </p:nvCxnSpPr>
          <p:spPr bwMode="auto">
            <a:xfrm flipH="1" flipV="1">
              <a:off x="7927122" y="4472199"/>
              <a:ext cx="173666" cy="977347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Straight Arrow Connector 278"/>
            <p:cNvCxnSpPr>
              <a:stCxn id="274" idx="0"/>
              <a:endCxn id="275" idx="3"/>
            </p:cNvCxnSpPr>
            <p:nvPr/>
          </p:nvCxnSpPr>
          <p:spPr bwMode="auto">
            <a:xfrm flipV="1">
              <a:off x="62447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Straight Arrow Connector 279"/>
            <p:cNvCxnSpPr>
              <a:stCxn id="275" idx="0"/>
              <a:endCxn id="273" idx="4"/>
            </p:cNvCxnSpPr>
            <p:nvPr/>
          </p:nvCxnSpPr>
          <p:spPr bwMode="auto">
            <a:xfrm flipV="1">
              <a:off x="7172780" y="3639017"/>
              <a:ext cx="0" cy="23768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Straight Arrow Connector 280"/>
            <p:cNvCxnSpPr/>
            <p:nvPr/>
          </p:nvCxnSpPr>
          <p:spPr bwMode="auto">
            <a:xfrm flipV="1">
              <a:off x="7172780" y="2959306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6220280" y="6220844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2400"/>
                <a:t>250,500 IOs</a:t>
              </a:r>
            </a:p>
          </p:txBody>
        </p:sp>
      </p:grpSp>
      <p:sp>
        <p:nvSpPr>
          <p:cNvPr id="32" name="Oval 31"/>
          <p:cNvSpPr/>
          <p:nvPr/>
        </p:nvSpPr>
        <p:spPr bwMode="auto">
          <a:xfrm>
            <a:off x="6434367" y="2496169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434367" y="3175880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506359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05980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06360" y="5449545"/>
            <a:ext cx="3332840" cy="463138"/>
            <a:chOff x="5204281" y="6011520"/>
            <a:chExt cx="3332840" cy="463138"/>
          </a:xfrm>
        </p:grpSpPr>
        <p:sp>
          <p:nvSpPr>
            <p:cNvPr id="37" name="Oval 36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 flipH="1" flipV="1">
            <a:off x="6244773" y="5128000"/>
            <a:ext cx="1" cy="3215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 flipV="1">
            <a:off x="7927122" y="4472199"/>
            <a:ext cx="173666" cy="97734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6244773" y="4472199"/>
            <a:ext cx="173665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7172780" y="3639017"/>
            <a:ext cx="0" cy="23768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7172780" y="2959306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70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More Selection Pushdown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2079" y="2354240"/>
            <a:ext cx="3860802" cy="4323804"/>
            <a:chOff x="5242379" y="2354240"/>
            <a:chExt cx="3860802" cy="4323804"/>
          </a:xfrm>
        </p:grpSpPr>
        <p:sp>
          <p:nvSpPr>
            <p:cNvPr id="254" name="Rectangle 253"/>
            <p:cNvSpPr/>
            <p:nvPr/>
          </p:nvSpPr>
          <p:spPr bwMode="auto">
            <a:xfrm>
              <a:off x="5242379" y="235424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cxnSp>
          <p:nvCxnSpPr>
            <p:cNvPr id="264" name="Straight Arrow Connector 263"/>
            <p:cNvCxnSpPr>
              <a:endCxn id="254" idx="4"/>
            </p:cNvCxnSpPr>
            <p:nvPr/>
          </p:nvCxnSpPr>
          <p:spPr bwMode="auto">
            <a:xfrm flipV="1">
              <a:off x="7172780" y="297992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2" name="Oval 271"/>
            <p:cNvSpPr/>
            <p:nvPr/>
          </p:nvSpPr>
          <p:spPr bwMode="auto">
            <a:xfrm>
              <a:off x="6434367" y="2496169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6434367" y="3175880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55063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61059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506360" y="5449545"/>
              <a:ext cx="3332840" cy="463138"/>
              <a:chOff x="5204281" y="6011520"/>
              <a:chExt cx="3332840" cy="463138"/>
            </a:xfrm>
          </p:grpSpPr>
          <p:sp>
            <p:nvSpPr>
              <p:cNvPr id="285" name="Oval 284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277" name="Straight Arrow Connector 276"/>
            <p:cNvCxnSpPr>
              <a:stCxn id="285" idx="0"/>
              <a:endCxn id="274" idx="4"/>
            </p:cNvCxnSpPr>
            <p:nvPr/>
          </p:nvCxnSpPr>
          <p:spPr bwMode="auto">
            <a:xfrm flipH="1" flipV="1">
              <a:off x="62447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Straight Arrow Connector 277"/>
            <p:cNvCxnSpPr>
              <a:endCxn id="275" idx="5"/>
            </p:cNvCxnSpPr>
            <p:nvPr/>
          </p:nvCxnSpPr>
          <p:spPr bwMode="auto">
            <a:xfrm flipH="1" flipV="1">
              <a:off x="7927122" y="4472199"/>
              <a:ext cx="173666" cy="977347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Straight Arrow Connector 278"/>
            <p:cNvCxnSpPr>
              <a:stCxn id="274" idx="0"/>
              <a:endCxn id="275" idx="3"/>
            </p:cNvCxnSpPr>
            <p:nvPr/>
          </p:nvCxnSpPr>
          <p:spPr bwMode="auto">
            <a:xfrm flipV="1">
              <a:off x="62447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Straight Arrow Connector 279"/>
            <p:cNvCxnSpPr>
              <a:stCxn id="275" idx="0"/>
              <a:endCxn id="273" idx="4"/>
            </p:cNvCxnSpPr>
            <p:nvPr/>
          </p:nvCxnSpPr>
          <p:spPr bwMode="auto">
            <a:xfrm flipV="1">
              <a:off x="7172780" y="3639017"/>
              <a:ext cx="0" cy="23768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Straight Arrow Connector 280"/>
            <p:cNvCxnSpPr/>
            <p:nvPr/>
          </p:nvCxnSpPr>
          <p:spPr bwMode="auto">
            <a:xfrm flipV="1">
              <a:off x="7172780" y="2959306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6220280" y="6220844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2400"/>
                <a:t>250,500 IOs</a:t>
              </a:r>
            </a:p>
          </p:txBody>
        </p:sp>
      </p:grpSp>
      <p:sp>
        <p:nvSpPr>
          <p:cNvPr id="32" name="Oval 31"/>
          <p:cNvSpPr/>
          <p:nvPr/>
        </p:nvSpPr>
        <p:spPr bwMode="auto">
          <a:xfrm>
            <a:off x="6434367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362373" y="4670052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506359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05980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06360" y="5449545"/>
            <a:ext cx="3332840" cy="463138"/>
            <a:chOff x="5204281" y="6011520"/>
            <a:chExt cx="3332840" cy="463138"/>
          </a:xfrm>
        </p:grpSpPr>
        <p:sp>
          <p:nvSpPr>
            <p:cNvPr id="37" name="Oval 36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 flipH="1" flipV="1">
            <a:off x="6244773" y="5128000"/>
            <a:ext cx="1" cy="3215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38" idx="0"/>
            <a:endCxn id="33" idx="4"/>
          </p:cNvCxnSpPr>
          <p:nvPr/>
        </p:nvCxnSpPr>
        <p:spPr bwMode="auto">
          <a:xfrm flipH="1" flipV="1">
            <a:off x="8100786" y="5133189"/>
            <a:ext cx="1" cy="31635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6244773" y="4472199"/>
            <a:ext cx="173665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33" idx="0"/>
            <a:endCxn id="35" idx="5"/>
          </p:cNvCxnSpPr>
          <p:nvPr/>
        </p:nvCxnSpPr>
        <p:spPr bwMode="auto">
          <a:xfrm flipH="1" flipV="1">
            <a:off x="7927122" y="4472199"/>
            <a:ext cx="173664" cy="197853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7172780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59"/>
          <p:cNvSpPr>
            <a:spLocks noChangeArrowheads="1"/>
          </p:cNvSpPr>
          <p:nvPr/>
        </p:nvSpPr>
        <p:spPr bwMode="auto">
          <a:xfrm>
            <a:off x="622028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Cost???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25390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52400" y="2895600"/>
            <a:ext cx="4876800" cy="3619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Let’s estimate the cost: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Scan Sailors (500 IOs) 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For each </a:t>
            </a:r>
            <a:r>
              <a:rPr lang="en-US" altLang="x-none" sz="1800" kern="0" dirty="0" err="1" smtClean="0">
                <a:solidFill>
                  <a:schemeClr val="bg2">
                    <a:lumMod val="25000"/>
                  </a:schemeClr>
                </a:solidFill>
              </a:rPr>
              <a:t>pageful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 of high-rated Sailors, </a:t>
            </a:r>
            <a:b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Do what? 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???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 IOs)</a:t>
            </a:r>
          </a:p>
          <a:p>
            <a:pPr>
              <a:lnSpc>
                <a:spcPct val="90000"/>
              </a:lnSpc>
            </a:pPr>
            <a:endParaRPr lang="en-US" altLang="x-none" sz="18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Total: 500 + 250*</a:t>
            </a:r>
            <a:r>
              <a:rPr lang="en-US" altLang="x-none" sz="1800" kern="0" dirty="0">
                <a:solidFill>
                  <a:srgbClr val="FF0000"/>
                </a:solidFill>
              </a:rPr>
              <a:t>???</a:t>
            </a:r>
            <a:endParaRPr lang="en-US" altLang="x-none" sz="18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</p:txBody>
      </p:sp>
      <p:sp>
        <p:nvSpPr>
          <p:cNvPr id="18" name="Rectangle 59"/>
          <p:cNvSpPr>
            <a:spLocks noChangeArrowheads="1"/>
          </p:cNvSpPr>
          <p:nvPr/>
        </p:nvSpPr>
        <p:spPr bwMode="auto">
          <a:xfrm>
            <a:off x="6220280" y="622084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Cost?</a:t>
            </a:r>
            <a:endParaRPr lang="en-US" altLang="x-none" sz="2400" dirty="0"/>
          </a:p>
        </p:txBody>
      </p:sp>
      <p:sp>
        <p:nvSpPr>
          <p:cNvPr id="19" name="Oval 18"/>
          <p:cNvSpPr/>
          <p:nvPr/>
        </p:nvSpPr>
        <p:spPr bwMode="auto">
          <a:xfrm>
            <a:off x="6434367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362373" y="4670052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506359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105980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506360" y="5449545"/>
            <a:ext cx="3332840" cy="463138"/>
            <a:chOff x="5204281" y="6011520"/>
            <a:chExt cx="3332840" cy="463138"/>
          </a:xfrm>
        </p:grpSpPr>
        <p:sp>
          <p:nvSpPr>
            <p:cNvPr id="24" name="Oval 23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 bwMode="auto">
          <a:xfrm flipH="1" flipV="1">
            <a:off x="6244773" y="5128000"/>
            <a:ext cx="1" cy="3215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8100786" y="5133189"/>
            <a:ext cx="1" cy="31635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244773" y="4472199"/>
            <a:ext cx="173665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7927122" y="4472199"/>
            <a:ext cx="173664" cy="197853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7172780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16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More Selection Pushdown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2079" y="2354240"/>
            <a:ext cx="3860802" cy="4323804"/>
            <a:chOff x="5242379" y="2354240"/>
            <a:chExt cx="3860802" cy="4323804"/>
          </a:xfrm>
        </p:grpSpPr>
        <p:sp>
          <p:nvSpPr>
            <p:cNvPr id="254" name="Rectangle 253"/>
            <p:cNvSpPr/>
            <p:nvPr/>
          </p:nvSpPr>
          <p:spPr bwMode="auto">
            <a:xfrm>
              <a:off x="5242379" y="2354240"/>
              <a:ext cx="3860802" cy="3712523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cxnSp>
          <p:nvCxnSpPr>
            <p:cNvPr id="264" name="Straight Arrow Connector 263"/>
            <p:cNvCxnSpPr>
              <a:endCxn id="254" idx="4"/>
            </p:cNvCxnSpPr>
            <p:nvPr/>
          </p:nvCxnSpPr>
          <p:spPr bwMode="auto">
            <a:xfrm flipV="1">
              <a:off x="7172780" y="2979921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2" name="Oval 271"/>
            <p:cNvSpPr/>
            <p:nvPr/>
          </p:nvSpPr>
          <p:spPr bwMode="auto">
            <a:xfrm>
              <a:off x="6434367" y="2496169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6434367" y="3175880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55063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61059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5506360" y="5449545"/>
              <a:ext cx="3332840" cy="463138"/>
              <a:chOff x="5204281" y="6011520"/>
              <a:chExt cx="3332840" cy="463138"/>
            </a:xfrm>
          </p:grpSpPr>
          <p:sp>
            <p:nvSpPr>
              <p:cNvPr id="285" name="Oval 284"/>
              <p:cNvSpPr/>
              <p:nvPr/>
            </p:nvSpPr>
            <p:spPr bwMode="auto">
              <a:xfrm>
                <a:off x="5204281" y="6011521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n-lt"/>
                  </a:rPr>
                  <a:t>Sailors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bg2">
                        <a:lumMod val="10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+mn-lt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 bwMode="auto">
              <a:xfrm>
                <a:off x="7060294" y="6011520"/>
                <a:ext cx="1476827" cy="4631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kumimoji="0" lang="en-US" sz="1200" b="0" i="0" u="none" strike="noStrike" cap="none" normalizeH="0" dirty="0" smtClean="0">
                    <a:ln>
                      <a:noFill/>
                    </a:ln>
                    <a:solidFill>
                      <a:schemeClr val="tx1">
                        <a:lumMod val="75000"/>
                      </a:schemeClr>
                    </a:solidFill>
                    <a:effectLst/>
                    <a:latin typeface="+mn-lt"/>
                  </a:rPr>
                  <a:t>Reserves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sz="1200" cap="small" dirty="0" smtClean="0">
                    <a:solidFill>
                      <a:schemeClr val="tx1">
                        <a:lumMod val="75000"/>
                      </a:schemeClr>
                    </a:solidFill>
                    <a:latin typeface="+mn-lt"/>
                  </a:rPr>
                  <a:t>scan</a:t>
                </a:r>
                <a:endParaRPr kumimoji="0" lang="en-US" sz="1200" b="0" i="0" u="none" strike="noStrike" cap="small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277" name="Straight Arrow Connector 276"/>
            <p:cNvCxnSpPr>
              <a:stCxn id="285" idx="0"/>
              <a:endCxn id="274" idx="4"/>
            </p:cNvCxnSpPr>
            <p:nvPr/>
          </p:nvCxnSpPr>
          <p:spPr bwMode="auto">
            <a:xfrm flipH="1" flipV="1">
              <a:off x="62447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Straight Arrow Connector 277"/>
            <p:cNvCxnSpPr>
              <a:endCxn id="275" idx="5"/>
            </p:cNvCxnSpPr>
            <p:nvPr/>
          </p:nvCxnSpPr>
          <p:spPr bwMode="auto">
            <a:xfrm flipH="1" flipV="1">
              <a:off x="7927122" y="4472199"/>
              <a:ext cx="173666" cy="977347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Straight Arrow Connector 278"/>
            <p:cNvCxnSpPr>
              <a:stCxn id="274" idx="0"/>
              <a:endCxn id="275" idx="3"/>
            </p:cNvCxnSpPr>
            <p:nvPr/>
          </p:nvCxnSpPr>
          <p:spPr bwMode="auto">
            <a:xfrm flipV="1">
              <a:off x="62447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Straight Arrow Connector 279"/>
            <p:cNvCxnSpPr>
              <a:stCxn id="275" idx="0"/>
              <a:endCxn id="273" idx="4"/>
            </p:cNvCxnSpPr>
            <p:nvPr/>
          </p:nvCxnSpPr>
          <p:spPr bwMode="auto">
            <a:xfrm flipV="1">
              <a:off x="7172780" y="3639017"/>
              <a:ext cx="0" cy="23768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Straight Arrow Connector 280"/>
            <p:cNvCxnSpPr/>
            <p:nvPr/>
          </p:nvCxnSpPr>
          <p:spPr bwMode="auto">
            <a:xfrm flipV="1">
              <a:off x="7172780" y="2959306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Rectangle 59"/>
            <p:cNvSpPr>
              <a:spLocks noChangeArrowheads="1"/>
            </p:cNvSpPr>
            <p:nvPr/>
          </p:nvSpPr>
          <p:spPr bwMode="auto">
            <a:xfrm>
              <a:off x="6220280" y="6220844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1pPr>
              <a:lvl2pPr marL="742950" indent="-28575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2pPr>
              <a:lvl3pPr marL="11430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3pPr>
              <a:lvl4pPr marL="16002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4pPr>
              <a:lvl5pPr marL="2057400" indent="-228600"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CF0E30"/>
                  </a:solidFill>
                  <a:latin typeface="Book Antiqua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2400"/>
                <a:t>250,500 IOs</a:t>
              </a:r>
            </a:p>
          </p:txBody>
        </p:sp>
      </p:grpSp>
      <p:sp>
        <p:nvSpPr>
          <p:cNvPr id="32" name="Oval 31"/>
          <p:cNvSpPr/>
          <p:nvPr/>
        </p:nvSpPr>
        <p:spPr bwMode="auto">
          <a:xfrm>
            <a:off x="6434367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362373" y="4670052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506359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05980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06360" y="5449545"/>
            <a:ext cx="3332840" cy="463138"/>
            <a:chOff x="5204281" y="6011520"/>
            <a:chExt cx="3332840" cy="463138"/>
          </a:xfrm>
        </p:grpSpPr>
        <p:sp>
          <p:nvSpPr>
            <p:cNvPr id="37" name="Oval 36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 bwMode="auto">
          <a:xfrm flipH="1" flipV="1">
            <a:off x="6244773" y="5128000"/>
            <a:ext cx="1" cy="3215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>
            <a:stCxn id="38" idx="0"/>
            <a:endCxn id="33" idx="4"/>
          </p:cNvCxnSpPr>
          <p:nvPr/>
        </p:nvCxnSpPr>
        <p:spPr bwMode="auto">
          <a:xfrm flipH="1" flipV="1">
            <a:off x="8100786" y="5133189"/>
            <a:ext cx="1" cy="31635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6244773" y="4472199"/>
            <a:ext cx="173665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33" idx="0"/>
            <a:endCxn id="35" idx="5"/>
          </p:cNvCxnSpPr>
          <p:nvPr/>
        </p:nvCxnSpPr>
        <p:spPr bwMode="auto">
          <a:xfrm flipH="1" flipV="1">
            <a:off x="7927122" y="4472199"/>
            <a:ext cx="173664" cy="197853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7172780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59"/>
          <p:cNvSpPr>
            <a:spLocks noChangeArrowheads="1"/>
          </p:cNvSpPr>
          <p:nvPr/>
        </p:nvSpPr>
        <p:spPr bwMode="auto">
          <a:xfrm>
            <a:off x="622028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250,500 IOs</a:t>
            </a:r>
          </a:p>
        </p:txBody>
      </p:sp>
      <p:sp>
        <p:nvSpPr>
          <p:cNvPr id="3" name="Line Callout 2 2"/>
          <p:cNvSpPr/>
          <p:nvPr/>
        </p:nvSpPr>
        <p:spPr bwMode="auto">
          <a:xfrm flipH="1">
            <a:off x="5559880" y="1770445"/>
            <a:ext cx="2565400" cy="8072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4790"/>
              <a:gd name="adj6" fmla="val -12014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Pushing a selection into the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 inner loop of a nested loop join doesn’t save I/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Os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!  Essentially equivalent to having the selection above.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More Selection Pushdown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2" name="Oval 271"/>
          <p:cNvSpPr/>
          <p:nvPr/>
        </p:nvSpPr>
        <p:spPr bwMode="auto">
          <a:xfrm>
            <a:off x="1494067" y="2496169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1494067" y="3175880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66059" y="4664863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1165680" y="3876701"/>
            <a:ext cx="2133600" cy="697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566060" y="5449545"/>
            <a:ext cx="3332840" cy="463138"/>
            <a:chOff x="5204281" y="6011520"/>
            <a:chExt cx="3332840" cy="463138"/>
          </a:xfrm>
          <a:solidFill>
            <a:schemeClr val="bg1">
              <a:lumMod val="95000"/>
            </a:schemeClr>
          </a:solidFill>
        </p:grpSpPr>
        <p:sp>
          <p:nvSpPr>
            <p:cNvPr id="285" name="Oval 284"/>
            <p:cNvSpPr/>
            <p:nvPr/>
          </p:nvSpPr>
          <p:spPr bwMode="auto">
            <a:xfrm>
              <a:off x="5204281" y="6011521"/>
              <a:ext cx="1476827" cy="463137"/>
            </a:xfrm>
            <a:prstGeom prst="ellipse">
              <a:avLst/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1">
                      <a:lumMod val="8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286" name="Oval 285"/>
            <p:cNvSpPr/>
            <p:nvPr/>
          </p:nvSpPr>
          <p:spPr bwMode="auto">
            <a:xfrm>
              <a:off x="7060294" y="6011520"/>
              <a:ext cx="1476827" cy="463137"/>
            </a:xfrm>
            <a:prstGeom prst="ellipse">
              <a:avLst/>
            </a:prstGeom>
            <a:grp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1">
                      <a:lumMod val="8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endParaRPr>
            </a:p>
          </p:txBody>
        </p:sp>
      </p:grpSp>
      <p:cxnSp>
        <p:nvCxnSpPr>
          <p:cNvPr id="277" name="Straight Arrow Connector 276"/>
          <p:cNvCxnSpPr>
            <a:stCxn id="285" idx="0"/>
            <a:endCxn id="274" idx="4"/>
          </p:cNvCxnSpPr>
          <p:nvPr/>
        </p:nvCxnSpPr>
        <p:spPr bwMode="auto">
          <a:xfrm flipH="1" flipV="1">
            <a:off x="1304473" y="5128000"/>
            <a:ext cx="1" cy="3215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8" name="Straight Arrow Connector 277"/>
          <p:cNvCxnSpPr>
            <a:endCxn id="275" idx="5"/>
          </p:cNvCxnSpPr>
          <p:nvPr/>
        </p:nvCxnSpPr>
        <p:spPr bwMode="auto">
          <a:xfrm flipH="1" flipV="1">
            <a:off x="2986822" y="4472199"/>
            <a:ext cx="173666" cy="97734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Straight Arrow Connector 278"/>
          <p:cNvCxnSpPr>
            <a:stCxn id="274" idx="0"/>
            <a:endCxn id="275" idx="3"/>
          </p:cNvCxnSpPr>
          <p:nvPr/>
        </p:nvCxnSpPr>
        <p:spPr bwMode="auto">
          <a:xfrm flipV="1">
            <a:off x="1304473" y="4472199"/>
            <a:ext cx="173665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0" name="Straight Arrow Connector 279"/>
          <p:cNvCxnSpPr>
            <a:stCxn id="275" idx="0"/>
            <a:endCxn id="273" idx="4"/>
          </p:cNvCxnSpPr>
          <p:nvPr/>
        </p:nvCxnSpPr>
        <p:spPr bwMode="auto">
          <a:xfrm flipV="1">
            <a:off x="2232480" y="3639017"/>
            <a:ext cx="0" cy="23768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1" name="Straight Arrow Connector 280"/>
          <p:cNvCxnSpPr/>
          <p:nvPr/>
        </p:nvCxnSpPr>
        <p:spPr bwMode="auto">
          <a:xfrm flipV="1">
            <a:off x="2232480" y="2959306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4" name="Rectangle 253"/>
          <p:cNvSpPr/>
          <p:nvPr/>
        </p:nvSpPr>
        <p:spPr bwMode="auto">
          <a:xfrm>
            <a:off x="5242379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506359" y="3196495"/>
            <a:ext cx="3332841" cy="2716188"/>
            <a:chOff x="5506359" y="3196495"/>
            <a:chExt cx="3332841" cy="2716188"/>
          </a:xfrm>
        </p:grpSpPr>
        <p:sp>
          <p:nvSpPr>
            <p:cNvPr id="32" name="Oval 31"/>
            <p:cNvSpPr/>
            <p:nvPr/>
          </p:nvSpPr>
          <p:spPr bwMode="auto">
            <a:xfrm>
              <a:off x="6434367" y="319649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362373" y="4670052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55063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1059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5506360" y="544954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7362373" y="5449545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62447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/>
            <p:cNvCxnSpPr>
              <a:stCxn id="38" idx="0"/>
              <a:endCxn id="33" idx="4"/>
            </p:cNvCxnSpPr>
            <p:nvPr/>
          </p:nvCxnSpPr>
          <p:spPr bwMode="auto">
            <a:xfrm flipH="1" flipV="1">
              <a:off x="8100786" y="5133189"/>
              <a:ext cx="1" cy="3163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62447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Straight Arrow Connector 41"/>
            <p:cNvCxnSpPr>
              <a:stCxn id="33" idx="0"/>
              <a:endCxn id="35" idx="5"/>
            </p:cNvCxnSpPr>
            <p:nvPr/>
          </p:nvCxnSpPr>
          <p:spPr bwMode="auto">
            <a:xfrm flipH="1" flipV="1">
              <a:off x="7927122" y="4472199"/>
              <a:ext cx="173664" cy="19785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7172780" y="3649572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4" name="Rectangle 59"/>
          <p:cNvSpPr>
            <a:spLocks noChangeArrowheads="1"/>
          </p:cNvSpPr>
          <p:nvPr/>
        </p:nvSpPr>
        <p:spPr bwMode="auto">
          <a:xfrm>
            <a:off x="622028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/>
              <a:t>250,500 IOs</a:t>
            </a:r>
          </a:p>
        </p:txBody>
      </p:sp>
    </p:spTree>
    <p:extLst>
      <p:ext uri="{BB962C8B-B14F-4D97-AF65-F5344CB8AC3E}">
        <p14:creationId xmlns:p14="http://schemas.microsoft.com/office/powerpoint/2010/main" val="9412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Parsing &amp;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86300" cy="5105400"/>
          </a:xfrm>
        </p:spPr>
        <p:txBody>
          <a:bodyPr/>
          <a:lstStyle/>
          <a:p>
            <a:r>
              <a:rPr lang="en-US" sz="2000" dirty="0" smtClean="0"/>
              <a:t>Query parser</a:t>
            </a:r>
          </a:p>
          <a:p>
            <a:pPr lvl="1"/>
            <a:r>
              <a:rPr lang="en-US" sz="1600" dirty="0" smtClean="0"/>
              <a:t>Checks correctness, authorization</a:t>
            </a:r>
          </a:p>
          <a:p>
            <a:pPr lvl="1"/>
            <a:r>
              <a:rPr lang="en-US" sz="1600" dirty="0" smtClean="0"/>
              <a:t>Generates a parse tree</a:t>
            </a:r>
          </a:p>
          <a:p>
            <a:pPr lvl="1"/>
            <a:r>
              <a:rPr lang="en-US" sz="1600" dirty="0" smtClean="0"/>
              <a:t>Simple/boring</a:t>
            </a:r>
          </a:p>
          <a:p>
            <a:pPr lvl="1"/>
            <a:endParaRPr lang="en-US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13444"/>
          <a:stretch/>
        </p:blipFill>
        <p:spPr>
          <a:xfrm>
            <a:off x="5273869" y="1536700"/>
            <a:ext cx="4465896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Ordering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302079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059" y="3196495"/>
            <a:ext cx="3332841" cy="2716188"/>
            <a:chOff x="566059" y="3196495"/>
            <a:chExt cx="3332841" cy="2716188"/>
          </a:xfrm>
        </p:grpSpPr>
        <p:sp>
          <p:nvSpPr>
            <p:cNvPr id="75" name="Oval 74"/>
            <p:cNvSpPr/>
            <p:nvPr/>
          </p:nvSpPr>
          <p:spPr bwMode="auto">
            <a:xfrm>
              <a:off x="1494067" y="319649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422073" y="4670052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5660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1656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566060" y="544954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2422073" y="5449545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H="1" flipV="1">
              <a:off x="13044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 flipH="1" flipV="1">
              <a:off x="3160486" y="5133189"/>
              <a:ext cx="1" cy="3163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flipV="1">
              <a:off x="13044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H="1" flipV="1">
              <a:off x="2986822" y="4472199"/>
              <a:ext cx="173664" cy="19785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flipV="1">
              <a:off x="2232480" y="3649572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127998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/>
              <a:t>250,500 IOs</a:t>
            </a:r>
          </a:p>
        </p:txBody>
      </p:sp>
    </p:spTree>
    <p:extLst>
      <p:ext uri="{BB962C8B-B14F-4D97-AF65-F5344CB8AC3E}">
        <p14:creationId xmlns:p14="http://schemas.microsoft.com/office/powerpoint/2010/main" val="17732277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Ordering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Rectangle 73"/>
          <p:cNvSpPr/>
          <p:nvPr/>
        </p:nvSpPr>
        <p:spPr bwMode="auto">
          <a:xfrm>
            <a:off x="302079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6059" y="3196495"/>
            <a:ext cx="3332841" cy="2716188"/>
            <a:chOff x="566059" y="3196495"/>
            <a:chExt cx="3332841" cy="2716188"/>
          </a:xfrm>
        </p:grpSpPr>
        <p:sp>
          <p:nvSpPr>
            <p:cNvPr id="75" name="Oval 74"/>
            <p:cNvSpPr/>
            <p:nvPr/>
          </p:nvSpPr>
          <p:spPr bwMode="auto">
            <a:xfrm>
              <a:off x="1494067" y="319649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422073" y="4670052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5660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1656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566060" y="544954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2422073" y="5449545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flipH="1" flipV="1">
              <a:off x="13044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Straight Arrow Connector 81"/>
            <p:cNvCxnSpPr/>
            <p:nvPr/>
          </p:nvCxnSpPr>
          <p:spPr bwMode="auto">
            <a:xfrm flipH="1" flipV="1">
              <a:off x="3160486" y="5133189"/>
              <a:ext cx="1" cy="3163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flipV="1">
              <a:off x="13044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H="1" flipV="1">
              <a:off x="2986822" y="4472199"/>
              <a:ext cx="173664" cy="19785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flipV="1">
              <a:off x="2232480" y="3649572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127998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/>
              <a:t>250,500 IOs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225731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153737" y="4670052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297723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897344" y="3876701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297724" y="544954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53737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6036137" y="5128000"/>
            <a:ext cx="1" cy="32154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7892150" y="5133189"/>
            <a:ext cx="1" cy="316356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036137" y="4472199"/>
            <a:ext cx="173665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7718486" y="4472199"/>
            <a:ext cx="173664" cy="197853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964144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373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 bwMode="auto">
          <a:xfrm>
            <a:off x="7152052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294610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Ordering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5930901" y="61065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Cost???</a:t>
            </a:r>
            <a:endParaRPr lang="en-US" altLang="x-none" sz="2400" dirty="0"/>
          </a:p>
        </p:txBody>
      </p:sp>
      <p:sp>
        <p:nvSpPr>
          <p:cNvPr id="39" name="Oval 38"/>
          <p:cNvSpPr/>
          <p:nvPr/>
        </p:nvSpPr>
        <p:spPr bwMode="auto">
          <a:xfrm>
            <a:off x="6225731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02079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66059" y="3196495"/>
            <a:ext cx="3332841" cy="2716188"/>
            <a:chOff x="566059" y="3196495"/>
            <a:chExt cx="3332841" cy="2716188"/>
          </a:xfrm>
        </p:grpSpPr>
        <p:sp>
          <p:nvSpPr>
            <p:cNvPr id="43" name="Oval 42"/>
            <p:cNvSpPr/>
            <p:nvPr/>
          </p:nvSpPr>
          <p:spPr bwMode="auto">
            <a:xfrm>
              <a:off x="1494067" y="319649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422073" y="4670052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660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1656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566060" y="544954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422073" y="5449545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H="1" flipV="1">
              <a:off x="13044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H="1" flipV="1">
              <a:off x="3160486" y="5133189"/>
              <a:ext cx="1" cy="3163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V="1">
              <a:off x="13044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2986822" y="4472199"/>
              <a:ext cx="173664" cy="19785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2232480" y="3649572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2" name="Rectangle 59"/>
          <p:cNvSpPr>
            <a:spLocks noChangeArrowheads="1"/>
          </p:cNvSpPr>
          <p:nvPr/>
        </p:nvSpPr>
        <p:spPr bwMode="auto">
          <a:xfrm>
            <a:off x="127998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/>
              <a:t>250,500 IOs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5294610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897344" y="3876701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152052" y="544954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78" name="Straight Arrow Connector 77"/>
          <p:cNvCxnSpPr>
            <a:stCxn id="77" idx="0"/>
            <a:endCxn id="73" idx="4"/>
          </p:cNvCxnSpPr>
          <p:nvPr/>
        </p:nvCxnSpPr>
        <p:spPr bwMode="auto">
          <a:xfrm flipH="1" flipV="1">
            <a:off x="6033023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6" idx="0"/>
            <a:endCxn id="74" idx="4"/>
          </p:cNvCxnSpPr>
          <p:nvPr/>
        </p:nvCxnSpPr>
        <p:spPr bwMode="auto">
          <a:xfrm flipV="1">
            <a:off x="7890466" y="5128000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4" idx="0"/>
            <a:endCxn id="75" idx="5"/>
          </p:cNvCxnSpPr>
          <p:nvPr/>
        </p:nvCxnSpPr>
        <p:spPr bwMode="auto">
          <a:xfrm flipH="1" flipV="1">
            <a:off x="7718486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3" idx="0"/>
            <a:endCxn id="75" idx="3"/>
          </p:cNvCxnSpPr>
          <p:nvPr/>
        </p:nvCxnSpPr>
        <p:spPr bwMode="auto">
          <a:xfrm flipV="1">
            <a:off x="6033023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6964144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0364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Quick Check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 bwMode="auto">
          <a:xfrm>
            <a:off x="152400" y="2895600"/>
            <a:ext cx="4876800" cy="3619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Let’s estimate the cost: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Scan Reserves (1000 IOs) 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For each </a:t>
            </a:r>
            <a:r>
              <a:rPr lang="en-US" altLang="x-none" sz="1800" kern="0" dirty="0" err="1" smtClean="0">
                <a:solidFill>
                  <a:srgbClr val="FF0000"/>
                </a:solidFill>
              </a:rPr>
              <a:t>pageful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 of Reserves for bid 100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b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     Scan Sailors (500 IOs)</a:t>
            </a:r>
          </a:p>
          <a:p>
            <a:pPr>
              <a:lnSpc>
                <a:spcPct val="90000"/>
              </a:lnSpc>
            </a:pPr>
            <a:endParaRPr lang="en-US" altLang="x-none" sz="18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Total: 1000 +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???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*500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</p:txBody>
      </p:sp>
      <p:sp>
        <p:nvSpPr>
          <p:cNvPr id="31" name="Oval 30"/>
          <p:cNvSpPr/>
          <p:nvPr/>
        </p:nvSpPr>
        <p:spPr bwMode="auto">
          <a:xfrm>
            <a:off x="7152052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294610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225731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294610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897344" y="3876701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7152052" y="544954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 flipV="1">
            <a:off x="6033023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7890466" y="5128000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7718486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6033023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6964144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45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 bwMode="auto">
          <a:xfrm>
            <a:off x="7152052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294610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Ordering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5930901" y="61065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6000 IOs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6225731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02079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66059" y="3196495"/>
            <a:ext cx="3332841" cy="2716188"/>
            <a:chOff x="566059" y="3196495"/>
            <a:chExt cx="3332841" cy="2716188"/>
          </a:xfrm>
        </p:grpSpPr>
        <p:sp>
          <p:nvSpPr>
            <p:cNvPr id="43" name="Oval 42"/>
            <p:cNvSpPr/>
            <p:nvPr/>
          </p:nvSpPr>
          <p:spPr bwMode="auto">
            <a:xfrm>
              <a:off x="1494067" y="319649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422073" y="4670052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660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1656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566060" y="544954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2">
                      <a:lumMod val="10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422073" y="5449545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tx1">
                      <a:lumMod val="7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H="1" flipV="1">
              <a:off x="13044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H="1" flipV="1">
              <a:off x="3160486" y="5133189"/>
              <a:ext cx="1" cy="3163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V="1">
              <a:off x="13044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2986822" y="4472199"/>
              <a:ext cx="173664" cy="19785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2232480" y="3649572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2" name="Rectangle 59"/>
          <p:cNvSpPr>
            <a:spLocks noChangeArrowheads="1"/>
          </p:cNvSpPr>
          <p:nvPr/>
        </p:nvSpPr>
        <p:spPr bwMode="auto">
          <a:xfrm>
            <a:off x="127998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/>
              <a:t>250,500 IOs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5294610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897344" y="3876701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152052" y="544954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78" name="Straight Arrow Connector 77"/>
          <p:cNvCxnSpPr>
            <a:stCxn id="77" idx="0"/>
            <a:endCxn id="73" idx="4"/>
          </p:cNvCxnSpPr>
          <p:nvPr/>
        </p:nvCxnSpPr>
        <p:spPr bwMode="auto">
          <a:xfrm flipH="1" flipV="1">
            <a:off x="6033023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6" idx="0"/>
            <a:endCxn id="74" idx="4"/>
          </p:cNvCxnSpPr>
          <p:nvPr/>
        </p:nvCxnSpPr>
        <p:spPr bwMode="auto">
          <a:xfrm flipV="1">
            <a:off x="7890466" y="5128000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4" idx="0"/>
            <a:endCxn id="75" idx="5"/>
          </p:cNvCxnSpPr>
          <p:nvPr/>
        </p:nvCxnSpPr>
        <p:spPr bwMode="auto">
          <a:xfrm flipH="1" flipV="1">
            <a:off x="7718486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3" idx="0"/>
            <a:endCxn id="75" idx="3"/>
          </p:cNvCxnSpPr>
          <p:nvPr/>
        </p:nvCxnSpPr>
        <p:spPr bwMode="auto">
          <a:xfrm flipV="1">
            <a:off x="6033023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6964144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23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5016498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7152052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294610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Ordering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5930901" y="61065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6000 IOs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6225731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66059" y="3196495"/>
            <a:ext cx="3332841" cy="2716188"/>
            <a:chOff x="566059" y="3196495"/>
            <a:chExt cx="3332841" cy="2716188"/>
          </a:xfrm>
        </p:grpSpPr>
        <p:sp>
          <p:nvSpPr>
            <p:cNvPr id="43" name="Oval 42"/>
            <p:cNvSpPr/>
            <p:nvPr/>
          </p:nvSpPr>
          <p:spPr bwMode="auto">
            <a:xfrm>
              <a:off x="1494067" y="3196495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chemeClr val="bg1">
                      <a:lumMod val="85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p</a:t>
              </a:r>
              <a:r>
                <a:rPr lang="en-US" sz="1800" baseline="-25000" dirty="0" err="1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sname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422073" y="4670052"/>
              <a:ext cx="1476826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chemeClr val="bg1">
                      <a:lumMod val="85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800" baseline="-25000" dirty="0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566059" y="4664863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err="1" smtClean="0">
                  <a:solidFill>
                    <a:schemeClr val="bg1">
                      <a:lumMod val="85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800" baseline="-25000" dirty="0" err="1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rating</a:t>
              </a:r>
              <a:r>
                <a:rPr lang="en-US" sz="1800" baseline="-25000" dirty="0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 &gt;</a:t>
              </a: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 </a:t>
              </a:r>
              <a:r>
                <a:rPr lang="en-US" sz="1800" baseline="-25000" dirty="0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5</a:t>
              </a:r>
              <a:endPara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165680" y="3876701"/>
              <a:ext cx="2133600" cy="697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400" dirty="0" smtClean="0">
                  <a:solidFill>
                    <a:schemeClr val="bg1">
                      <a:lumMod val="85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⨝</a:t>
              </a:r>
              <a:r>
                <a:rPr lang="en-US" sz="1800" baseline="-25000" dirty="0" err="1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baseline="-25000" dirty="0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=</a:t>
              </a:r>
              <a:r>
                <a:rPr lang="en-US" sz="1800" baseline="-25000" dirty="0" err="1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sid</a:t>
              </a:r>
              <a:r>
                <a:rPr lang="en-US" sz="1800" dirty="0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/>
              </a:r>
              <a:br>
                <a:rPr lang="en-US" sz="1800" dirty="0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</a:br>
              <a:r>
                <a:rPr lang="en-US" sz="1200" cap="small" dirty="0" smtClean="0">
                  <a:solidFill>
                    <a:schemeClr val="bg1">
                      <a:lumMod val="85000"/>
                    </a:schemeClr>
                  </a:solidFill>
                  <a:latin typeface="+mn-lt"/>
                  <a:ea typeface="Symbol" charset="2"/>
                  <a:cs typeface="Symbol" charset="2"/>
                </a:rPr>
                <a:t>page nested loops</a:t>
              </a:r>
              <a:endParaRPr kumimoji="0" lang="en-US" sz="1800" b="0" i="0" u="none" strike="noStrike" cap="small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566060" y="5449546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1">
                      <a:lumMod val="8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2422073" y="5449545"/>
              <a:ext cx="1476827" cy="4631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latin typeface="+mn-lt"/>
                </a:rPr>
                <a:t>Reserves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200" cap="small" dirty="0" smtClean="0">
                  <a:solidFill>
                    <a:schemeClr val="bg1">
                      <a:lumMod val="85000"/>
                    </a:schemeClr>
                  </a:solidFill>
                  <a:latin typeface="+mn-lt"/>
                </a:rPr>
                <a:t>scan</a:t>
              </a:r>
              <a:endParaRPr kumimoji="0" lang="en-US" sz="1200" b="0" i="0" u="none" strike="noStrike" cap="small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H="1" flipV="1">
              <a:off x="1304473" y="5128000"/>
              <a:ext cx="1" cy="32154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H="1" flipV="1">
              <a:off x="3160486" y="5133189"/>
              <a:ext cx="1" cy="31635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V="1">
              <a:off x="1304473" y="4472199"/>
              <a:ext cx="173665" cy="19266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2986822" y="4472199"/>
              <a:ext cx="173664" cy="19785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2232480" y="3649572"/>
              <a:ext cx="0" cy="216574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2" name="Rectangle 59"/>
          <p:cNvSpPr>
            <a:spLocks noChangeArrowheads="1"/>
          </p:cNvSpPr>
          <p:nvPr/>
        </p:nvSpPr>
        <p:spPr bwMode="auto">
          <a:xfrm>
            <a:off x="1279980" y="6172200"/>
            <a:ext cx="1905000" cy="4572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>
                <a:solidFill>
                  <a:schemeClr val="bg1">
                    <a:lumMod val="85000"/>
                  </a:schemeClr>
                </a:solidFill>
              </a:rPr>
              <a:t>250,500 IOs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5294610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897344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152052" y="544954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78" name="Straight Arrow Connector 77"/>
          <p:cNvCxnSpPr>
            <a:stCxn id="77" idx="0"/>
            <a:endCxn id="73" idx="4"/>
          </p:cNvCxnSpPr>
          <p:nvPr/>
        </p:nvCxnSpPr>
        <p:spPr bwMode="auto">
          <a:xfrm flipH="1" flipV="1">
            <a:off x="6033023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6" idx="0"/>
            <a:endCxn id="74" idx="4"/>
          </p:cNvCxnSpPr>
          <p:nvPr/>
        </p:nvCxnSpPr>
        <p:spPr bwMode="auto">
          <a:xfrm flipV="1">
            <a:off x="7890466" y="5128000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4" idx="0"/>
            <a:endCxn id="75" idx="5"/>
          </p:cNvCxnSpPr>
          <p:nvPr/>
        </p:nvCxnSpPr>
        <p:spPr bwMode="auto">
          <a:xfrm flipH="1" flipV="1">
            <a:off x="7718486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3" idx="0"/>
            <a:endCxn id="75" idx="3"/>
          </p:cNvCxnSpPr>
          <p:nvPr/>
        </p:nvCxnSpPr>
        <p:spPr bwMode="auto">
          <a:xfrm flipV="1">
            <a:off x="6033023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6964144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86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279398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414952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57510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Materializing Inner Loops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193801" y="61065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6000 IOs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1488631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57510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1160244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2414952" y="544954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78" name="Straight Arrow Connector 77"/>
          <p:cNvCxnSpPr>
            <a:stCxn id="77" idx="0"/>
            <a:endCxn id="73" idx="4"/>
          </p:cNvCxnSpPr>
          <p:nvPr/>
        </p:nvCxnSpPr>
        <p:spPr bwMode="auto">
          <a:xfrm flipH="1" flipV="1">
            <a:off x="1295923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6" idx="0"/>
            <a:endCxn id="74" idx="4"/>
          </p:cNvCxnSpPr>
          <p:nvPr/>
        </p:nvCxnSpPr>
        <p:spPr bwMode="auto">
          <a:xfrm flipV="1">
            <a:off x="3153366" y="5128000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4" idx="0"/>
            <a:endCxn id="75" idx="5"/>
          </p:cNvCxnSpPr>
          <p:nvPr/>
        </p:nvCxnSpPr>
        <p:spPr bwMode="auto">
          <a:xfrm flipH="1" flipV="1">
            <a:off x="2981386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3" idx="0"/>
            <a:endCxn id="75" idx="3"/>
          </p:cNvCxnSpPr>
          <p:nvPr/>
        </p:nvCxnSpPr>
        <p:spPr bwMode="auto">
          <a:xfrm flipV="1">
            <a:off x="1295923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2227044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9346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279398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414952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57510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Materializing Inner Loops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193801" y="61065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6000 IOs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1488631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57510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1160244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2414952" y="544954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78" name="Straight Arrow Connector 77"/>
          <p:cNvCxnSpPr>
            <a:stCxn id="77" idx="0"/>
            <a:endCxn id="73" idx="4"/>
          </p:cNvCxnSpPr>
          <p:nvPr/>
        </p:nvCxnSpPr>
        <p:spPr bwMode="auto">
          <a:xfrm flipH="1" flipV="1">
            <a:off x="1295923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6" idx="0"/>
            <a:endCxn id="74" idx="4"/>
          </p:cNvCxnSpPr>
          <p:nvPr/>
        </p:nvCxnSpPr>
        <p:spPr bwMode="auto">
          <a:xfrm flipV="1">
            <a:off x="3153366" y="5128000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4" idx="0"/>
            <a:endCxn id="75" idx="5"/>
          </p:cNvCxnSpPr>
          <p:nvPr/>
        </p:nvCxnSpPr>
        <p:spPr bwMode="auto">
          <a:xfrm flipH="1" flipV="1">
            <a:off x="2981386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3" idx="0"/>
            <a:endCxn id="75" idx="3"/>
          </p:cNvCxnSpPr>
          <p:nvPr/>
        </p:nvCxnSpPr>
        <p:spPr bwMode="auto">
          <a:xfrm flipV="1">
            <a:off x="1295923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2227044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7362373" y="4664863"/>
            <a:ext cx="1476827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504931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36052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504931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107665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362373" y="544954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6243344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8100787" y="5128000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928807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6243344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7174465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601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279398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414952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57510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Materializing Inner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193801" y="61065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6000 IOs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1488631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57510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1160244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2414952" y="544954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78" name="Straight Arrow Connector 77"/>
          <p:cNvCxnSpPr>
            <a:stCxn id="77" idx="0"/>
            <a:endCxn id="73" idx="4"/>
          </p:cNvCxnSpPr>
          <p:nvPr/>
        </p:nvCxnSpPr>
        <p:spPr bwMode="auto">
          <a:xfrm flipH="1" flipV="1">
            <a:off x="1295923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6" idx="0"/>
            <a:endCxn id="74" idx="4"/>
          </p:cNvCxnSpPr>
          <p:nvPr/>
        </p:nvCxnSpPr>
        <p:spPr bwMode="auto">
          <a:xfrm flipV="1">
            <a:off x="3153366" y="5128000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4" idx="0"/>
            <a:endCxn id="75" idx="5"/>
          </p:cNvCxnSpPr>
          <p:nvPr/>
        </p:nvCxnSpPr>
        <p:spPr bwMode="auto">
          <a:xfrm flipH="1" flipV="1">
            <a:off x="2981386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3" idx="0"/>
            <a:endCxn id="75" idx="3"/>
          </p:cNvCxnSpPr>
          <p:nvPr/>
        </p:nvCxnSpPr>
        <p:spPr bwMode="auto">
          <a:xfrm flipV="1">
            <a:off x="1295923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2227044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7362373" y="5481069"/>
            <a:ext cx="1476827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504931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36052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504931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107665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362373" y="6265750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6243344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35" idx="0"/>
            <a:endCxn id="30" idx="4"/>
          </p:cNvCxnSpPr>
          <p:nvPr/>
        </p:nvCxnSpPr>
        <p:spPr bwMode="auto">
          <a:xfrm flipV="1">
            <a:off x="8100787" y="5944206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928807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6243344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7174465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362374" y="4703721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30" idx="0"/>
            <a:endCxn id="42" idx="4"/>
          </p:cNvCxnSpPr>
          <p:nvPr/>
        </p:nvCxnSpPr>
        <p:spPr bwMode="auto">
          <a:xfrm flipV="1">
            <a:off x="8100787" y="5166858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5510509" y="60545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Cost???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87648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Quick Check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7362373" y="5481069"/>
            <a:ext cx="1476827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504931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36052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504931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107665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362373" y="6265750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6243344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35" idx="0"/>
            <a:endCxn id="30" idx="4"/>
          </p:cNvCxnSpPr>
          <p:nvPr/>
        </p:nvCxnSpPr>
        <p:spPr bwMode="auto">
          <a:xfrm flipV="1">
            <a:off x="8100787" y="5944206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928807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6243344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7174465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362374" y="4703721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30" idx="0"/>
            <a:endCxn id="42" idx="4"/>
          </p:cNvCxnSpPr>
          <p:nvPr/>
        </p:nvCxnSpPr>
        <p:spPr bwMode="auto">
          <a:xfrm flipV="1">
            <a:off x="8100787" y="5166858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5"/>
          <p:cNvSpPr txBox="1">
            <a:spLocks noChangeArrowheads="1"/>
          </p:cNvSpPr>
          <p:nvPr/>
        </p:nvSpPr>
        <p:spPr bwMode="auto">
          <a:xfrm>
            <a:off x="152400" y="2895600"/>
            <a:ext cx="4876800" cy="3619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Let’s estimate the cost: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Scan Reserves (1000 IOs) 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Scan Sailors (500 IOs)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Materialize Temp table T1 (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??? IOs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For each </a:t>
            </a:r>
            <a:r>
              <a:rPr lang="en-US" altLang="x-none" sz="1800" kern="0" dirty="0" err="1" smtClean="0">
                <a:solidFill>
                  <a:schemeClr val="bg2">
                    <a:lumMod val="25000"/>
                  </a:schemeClr>
                </a:solidFill>
              </a:rPr>
              <a:t>pageful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 of Reserves for bid 100, </a:t>
            </a:r>
            <a:b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     Scan T1 </a:t>
            </a:r>
            <a:r>
              <a:rPr lang="en-US" altLang="x-none" sz="1800" kern="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x-none" sz="1800" kern="0" dirty="0">
                <a:solidFill>
                  <a:srgbClr val="FF0000"/>
                </a:solidFill>
              </a:rPr>
              <a:t>??? IOs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x-none" sz="18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Total: 1000 + 500 + 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??? 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+ 10*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???</a:t>
            </a:r>
            <a:endParaRPr lang="en-US" altLang="x-none" sz="18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7687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Parsing &amp;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86300" cy="5105400"/>
          </a:xfrm>
        </p:spPr>
        <p:txBody>
          <a:bodyPr/>
          <a:lstStyle/>
          <a:p>
            <a:r>
              <a:rPr lang="en-US" sz="2000" dirty="0" smtClean="0"/>
              <a:t>Query parser</a:t>
            </a:r>
          </a:p>
          <a:p>
            <a:pPr lvl="1"/>
            <a:r>
              <a:rPr lang="en-US" sz="1600" dirty="0" smtClean="0"/>
              <a:t>Checks correctness, authorization</a:t>
            </a:r>
          </a:p>
          <a:p>
            <a:pPr lvl="1"/>
            <a:r>
              <a:rPr lang="en-US" sz="1600" dirty="0" smtClean="0"/>
              <a:t>Generates a parse tree</a:t>
            </a:r>
          </a:p>
          <a:p>
            <a:pPr lvl="1"/>
            <a:r>
              <a:rPr lang="en-US" sz="1600" dirty="0" smtClean="0"/>
              <a:t>Simple/boring</a:t>
            </a:r>
          </a:p>
          <a:p>
            <a:r>
              <a:rPr lang="en-US" sz="2000" dirty="0" smtClean="0"/>
              <a:t>Query rewriter</a:t>
            </a:r>
          </a:p>
          <a:p>
            <a:pPr lvl="1"/>
            <a:r>
              <a:rPr lang="en-US" sz="1600" dirty="0" smtClean="0"/>
              <a:t>Converts queries to canonical form</a:t>
            </a:r>
          </a:p>
          <a:p>
            <a:pPr lvl="1"/>
            <a:r>
              <a:rPr lang="en-US" sz="1600" dirty="0" smtClean="0"/>
              <a:t>E.g. flatten views, subqueries into fewer query blocks</a:t>
            </a:r>
          </a:p>
          <a:p>
            <a:pPr lvl="1"/>
            <a:r>
              <a:rPr lang="en-US" sz="1600" dirty="0" smtClean="0"/>
              <a:t>Weak spot in many open-source DBMSs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13444"/>
          <a:stretch/>
        </p:blipFill>
        <p:spPr>
          <a:xfrm>
            <a:off x="5273869" y="1536700"/>
            <a:ext cx="4465896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 bwMode="auto">
          <a:xfrm>
            <a:off x="279398" y="2354240"/>
            <a:ext cx="3860802" cy="37125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414952" y="466486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57510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Materializing Inner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193801" y="61065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6000 IOs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1488631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57510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1160244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2414952" y="544954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78" name="Straight Arrow Connector 77"/>
          <p:cNvCxnSpPr>
            <a:stCxn id="77" idx="0"/>
            <a:endCxn id="73" idx="4"/>
          </p:cNvCxnSpPr>
          <p:nvPr/>
        </p:nvCxnSpPr>
        <p:spPr bwMode="auto">
          <a:xfrm flipH="1" flipV="1">
            <a:off x="1295923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76" idx="0"/>
            <a:endCxn id="74" idx="4"/>
          </p:cNvCxnSpPr>
          <p:nvPr/>
        </p:nvCxnSpPr>
        <p:spPr bwMode="auto">
          <a:xfrm flipV="1">
            <a:off x="3153366" y="5128000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74" idx="0"/>
            <a:endCxn id="75" idx="5"/>
          </p:cNvCxnSpPr>
          <p:nvPr/>
        </p:nvCxnSpPr>
        <p:spPr bwMode="auto">
          <a:xfrm flipH="1" flipV="1">
            <a:off x="2981386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3" idx="0"/>
            <a:endCxn id="75" idx="3"/>
          </p:cNvCxnSpPr>
          <p:nvPr/>
        </p:nvCxnSpPr>
        <p:spPr bwMode="auto">
          <a:xfrm flipV="1">
            <a:off x="1295923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flipV="1">
            <a:off x="2227044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7362373" y="5481069"/>
            <a:ext cx="1476827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504931" y="54495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436052" y="31964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504931" y="46648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107665" y="38767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362373" y="6265750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6243344" y="51280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35" idx="0"/>
            <a:endCxn id="30" idx="4"/>
          </p:cNvCxnSpPr>
          <p:nvPr/>
        </p:nvCxnSpPr>
        <p:spPr bwMode="auto">
          <a:xfrm flipV="1">
            <a:off x="8100787" y="5944206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928807" y="44721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6243344" y="44721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7174465" y="36495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362374" y="4703721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30" idx="0"/>
            <a:endCxn id="42" idx="4"/>
          </p:cNvCxnSpPr>
          <p:nvPr/>
        </p:nvCxnSpPr>
        <p:spPr bwMode="auto">
          <a:xfrm flipV="1">
            <a:off x="8100787" y="5166858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5510509" y="60545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4250 IOs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3734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37986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Ordering Again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2549073" y="473176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91631" y="47002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622752" y="24471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1631" y="39155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4365" y="31274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549073" y="5516450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1430044" y="43787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35" idx="0"/>
            <a:endCxn id="30" idx="4"/>
          </p:cNvCxnSpPr>
          <p:nvPr/>
        </p:nvCxnSpPr>
        <p:spPr bwMode="auto">
          <a:xfrm flipV="1">
            <a:off x="3287487" y="5194906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115507" y="37228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1430044" y="37228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2361165" y="29002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549074" y="3954421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30" idx="0"/>
            <a:endCxn id="42" idx="4"/>
          </p:cNvCxnSpPr>
          <p:nvPr/>
        </p:nvCxnSpPr>
        <p:spPr bwMode="auto">
          <a:xfrm flipV="1">
            <a:off x="3287487" y="4417558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1315887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4250 </a:t>
            </a:r>
            <a:r>
              <a:rPr lang="en-US" altLang="x-none" sz="2400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4608578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37986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Join Ordering Again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2549073" y="473176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91631" y="47002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622752" y="24471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1631" y="39155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4365" y="31274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549073" y="5516450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1430044" y="43787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35" idx="0"/>
            <a:endCxn id="30" idx="4"/>
          </p:cNvCxnSpPr>
          <p:nvPr/>
        </p:nvCxnSpPr>
        <p:spPr bwMode="auto">
          <a:xfrm flipV="1">
            <a:off x="3287487" y="5194906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115507" y="37228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1430044" y="37228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2361165" y="29002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549074" y="3954421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30" idx="0"/>
            <a:endCxn id="42" idx="4"/>
          </p:cNvCxnSpPr>
          <p:nvPr/>
        </p:nvCxnSpPr>
        <p:spPr bwMode="auto">
          <a:xfrm flipV="1">
            <a:off x="3287487" y="4417558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1315887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4250 </a:t>
            </a:r>
            <a:r>
              <a:rPr lang="en-US" altLang="x-none" sz="2400" dirty="0"/>
              <a:t>IOs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2117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83342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280608" y="4689690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280608" y="3905008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25" name="Straight Arrow Connector 24"/>
          <p:cNvCxnSpPr>
            <a:stCxn id="20" idx="0"/>
            <a:endCxn id="22" idx="4"/>
          </p:cNvCxnSpPr>
          <p:nvPr/>
        </p:nvCxnSpPr>
        <p:spPr bwMode="auto">
          <a:xfrm flipH="1" flipV="1">
            <a:off x="6019021" y="4368145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Oval 18"/>
          <p:cNvSpPr/>
          <p:nvPr/>
        </p:nvSpPr>
        <p:spPr bwMode="auto">
          <a:xfrm>
            <a:off x="7138050" y="4721214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138050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7876464" y="5184351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77044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0190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9501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7138051" y="3943866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78764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29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 bwMode="auto">
          <a:xfrm>
            <a:off x="52864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864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60248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71380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1380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78764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37986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Join Ordering Again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2549073" y="473176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91631" y="47002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622752" y="24471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1631" y="39155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4365" y="31274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549073" y="5516450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1430044" y="43787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35" idx="0"/>
            <a:endCxn id="30" idx="4"/>
          </p:cNvCxnSpPr>
          <p:nvPr/>
        </p:nvCxnSpPr>
        <p:spPr bwMode="auto">
          <a:xfrm flipV="1">
            <a:off x="3287487" y="5194906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115507" y="37228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1430044" y="37228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2361165" y="29002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549074" y="3954421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30" idx="0"/>
            <a:endCxn id="42" idx="4"/>
          </p:cNvCxnSpPr>
          <p:nvPr/>
        </p:nvCxnSpPr>
        <p:spPr bwMode="auto">
          <a:xfrm flipV="1">
            <a:off x="3287487" y="4417558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1315887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4250 </a:t>
            </a:r>
            <a:r>
              <a:rPr lang="en-US" altLang="x-none" sz="2400" dirty="0"/>
              <a:t>IOs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2117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83342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77044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0190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9501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7138051" y="3943866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78764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59976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Cost???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77410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 bwMode="auto">
          <a:xfrm>
            <a:off x="52864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864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60248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71380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1380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78764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Quick Check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2117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83342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77044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0190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9501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7138051" y="3943866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78764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5"/>
          <p:cNvSpPr txBox="1">
            <a:spLocks noChangeArrowheads="1"/>
          </p:cNvSpPr>
          <p:nvPr/>
        </p:nvSpPr>
        <p:spPr bwMode="auto">
          <a:xfrm>
            <a:off x="152400" y="2895600"/>
            <a:ext cx="4876800" cy="3619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Let’s estimate the cost: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Scan Sailors (500 IOs) 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Scan Reserves (1000 IOs)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Materialize Temp table T1 (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??? IOs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For each </a:t>
            </a:r>
            <a:r>
              <a:rPr lang="en-US" altLang="x-none" sz="1800" kern="0" dirty="0" err="1" smtClean="0">
                <a:solidFill>
                  <a:schemeClr val="bg2">
                    <a:lumMod val="25000"/>
                  </a:schemeClr>
                </a:solidFill>
              </a:rPr>
              <a:t>pageful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 of high-rated Sailors, </a:t>
            </a:r>
            <a:b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     Scan T1 </a:t>
            </a:r>
            <a:r>
              <a:rPr lang="en-US" altLang="x-none" sz="1800" kern="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x-none" sz="1800" kern="0" dirty="0">
                <a:solidFill>
                  <a:srgbClr val="FF0000"/>
                </a:solidFill>
              </a:rPr>
              <a:t>??? IOs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x-none" sz="18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Total: 500 + 1000 + 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??? </a:t>
            </a:r>
            <a:r>
              <a:rPr lang="en-US" altLang="x-none" sz="1800" kern="0" dirty="0" smtClean="0">
                <a:solidFill>
                  <a:schemeClr val="bg2">
                    <a:lumMod val="25000"/>
                  </a:schemeClr>
                </a:solidFill>
              </a:rPr>
              <a:t>+ 250*</a:t>
            </a:r>
            <a:r>
              <a:rPr lang="en-US" altLang="x-none" sz="1800" kern="0" dirty="0" smtClean="0">
                <a:solidFill>
                  <a:srgbClr val="FF0000"/>
                </a:solidFill>
              </a:rPr>
              <a:t>???</a:t>
            </a:r>
            <a:endParaRPr lang="en-US" altLang="x-none" sz="18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13885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 bwMode="auto">
          <a:xfrm>
            <a:off x="52864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864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60248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71380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1380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78764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337986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Join Ordering Again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2549073" y="473176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91631" y="470024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622752" y="24471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1631" y="39155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4365" y="3127401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549073" y="5516450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1430044" y="43787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35" idx="0"/>
            <a:endCxn id="30" idx="4"/>
          </p:cNvCxnSpPr>
          <p:nvPr/>
        </p:nvCxnSpPr>
        <p:spPr bwMode="auto">
          <a:xfrm flipV="1">
            <a:off x="3287487" y="5194906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115507" y="37228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1430044" y="37228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2361165" y="29002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549074" y="3954421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30" idx="0"/>
            <a:endCxn id="42" idx="4"/>
          </p:cNvCxnSpPr>
          <p:nvPr/>
        </p:nvCxnSpPr>
        <p:spPr bwMode="auto">
          <a:xfrm flipV="1">
            <a:off x="3287487" y="4417558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1315887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4250 </a:t>
            </a:r>
            <a:r>
              <a:rPr lang="en-US" altLang="x-none" sz="2400" dirty="0"/>
              <a:t>IOs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2117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83342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77044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0190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9501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7138051" y="3943866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78764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59976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2049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51449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864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864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60248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71380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1380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78764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Join Ordering Again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2549073" y="4731769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91631" y="4700245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622752" y="2447195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91631" y="3915563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4365" y="3127401"/>
            <a:ext cx="2133600" cy="697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549073" y="5516450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1430044" y="437870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35" idx="0"/>
            <a:endCxn id="30" idx="4"/>
          </p:cNvCxnSpPr>
          <p:nvPr/>
        </p:nvCxnSpPr>
        <p:spPr bwMode="auto">
          <a:xfrm flipV="1">
            <a:off x="3287487" y="5194906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115507" y="3722899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1430044" y="3722899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2361165" y="2900272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2549074" y="3954421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30" idx="0"/>
            <a:endCxn id="42" idx="4"/>
          </p:cNvCxnSpPr>
          <p:nvPr/>
        </p:nvCxnSpPr>
        <p:spPr bwMode="auto">
          <a:xfrm flipV="1">
            <a:off x="3287487" y="4417558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62117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8833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77044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0190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69501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71380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78764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59976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15918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Algorithm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15755380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Algorithm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106061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06061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5844475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6957680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957680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 flipV="1">
            <a:off x="7696093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6031360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702973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H="1" flipV="1">
            <a:off x="7524115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5838652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6769773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Oval 60"/>
          <p:cNvSpPr/>
          <p:nvPr/>
        </p:nvSpPr>
        <p:spPr bwMode="auto">
          <a:xfrm>
            <a:off x="6957682" y="3943866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7696095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184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Join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106061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06061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5844475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6983080" y="469262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983080" y="3907944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 flipV="1">
            <a:off x="7721493" y="4371081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6031360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702973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sort merge join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5838652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6769773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endCxn id="57" idx="5"/>
          </p:cNvCxnSpPr>
          <p:nvPr/>
        </p:nvCxnSpPr>
        <p:spPr bwMode="auto">
          <a:xfrm flipH="1" flipV="1">
            <a:off x="7524115" y="3712344"/>
            <a:ext cx="197380" cy="19560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717805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Cost???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64986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Parsing &amp;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86300" cy="5105400"/>
          </a:xfrm>
        </p:spPr>
        <p:txBody>
          <a:bodyPr/>
          <a:lstStyle/>
          <a:p>
            <a:r>
              <a:rPr lang="en-US" sz="2000" dirty="0" smtClean="0"/>
              <a:t>Query parser</a:t>
            </a:r>
          </a:p>
          <a:p>
            <a:pPr lvl="1"/>
            <a:r>
              <a:rPr lang="en-US" sz="1600" dirty="0" smtClean="0"/>
              <a:t>Checks correctness, authorization</a:t>
            </a:r>
          </a:p>
          <a:p>
            <a:pPr lvl="1"/>
            <a:r>
              <a:rPr lang="en-US" sz="1600" dirty="0" smtClean="0"/>
              <a:t>Generates a parse tree</a:t>
            </a:r>
          </a:p>
          <a:p>
            <a:pPr lvl="1"/>
            <a:r>
              <a:rPr lang="en-US" sz="1600" dirty="0" smtClean="0"/>
              <a:t>Simple/boring</a:t>
            </a:r>
          </a:p>
          <a:p>
            <a:r>
              <a:rPr lang="en-US" sz="2000" dirty="0" smtClean="0"/>
              <a:t>Query rewriter</a:t>
            </a:r>
          </a:p>
          <a:p>
            <a:pPr lvl="1"/>
            <a:r>
              <a:rPr lang="en-US" sz="1600" dirty="0" smtClean="0"/>
              <a:t>Converts queries to canonical form</a:t>
            </a:r>
          </a:p>
          <a:p>
            <a:pPr lvl="1"/>
            <a:r>
              <a:rPr lang="en-US" sz="1600" dirty="0" smtClean="0"/>
              <a:t>E.g. flatten views, subqueries into fewer query blocks</a:t>
            </a:r>
          </a:p>
          <a:p>
            <a:pPr lvl="1"/>
            <a:r>
              <a:rPr lang="en-US" sz="1600" dirty="0" smtClean="0"/>
              <a:t>Weak spot in many open-source DBMSs</a:t>
            </a:r>
          </a:p>
          <a:p>
            <a:r>
              <a:rPr lang="en-US" sz="2000" dirty="0" smtClean="0"/>
              <a:t>“Cost-based” Query Optimizer</a:t>
            </a:r>
          </a:p>
          <a:p>
            <a:pPr lvl="1"/>
            <a:r>
              <a:rPr lang="en-US" sz="1600" dirty="0" smtClean="0"/>
              <a:t>Optimizes 1 query block at a time</a:t>
            </a:r>
          </a:p>
          <a:p>
            <a:pPr lvl="2"/>
            <a:r>
              <a:rPr lang="en-US" sz="1400" dirty="0" smtClean="0"/>
              <a:t>Select, Project, Join</a:t>
            </a:r>
          </a:p>
          <a:p>
            <a:pPr lvl="2"/>
            <a:r>
              <a:rPr lang="en-US" sz="1400" dirty="0" err="1" smtClean="0"/>
              <a:t>GroupBy</a:t>
            </a:r>
            <a:r>
              <a:rPr lang="en-US" sz="1400" dirty="0" smtClean="0"/>
              <a:t>/</a:t>
            </a:r>
            <a:r>
              <a:rPr lang="en-US" sz="1400" dirty="0" err="1" smtClean="0"/>
              <a:t>Agg</a:t>
            </a:r>
            <a:endParaRPr lang="en-US" sz="1400" dirty="0" smtClean="0"/>
          </a:p>
          <a:p>
            <a:pPr lvl="2"/>
            <a:r>
              <a:rPr lang="en-US" sz="1400" dirty="0" smtClean="0"/>
              <a:t>Order By (if top-most block)</a:t>
            </a:r>
          </a:p>
          <a:p>
            <a:pPr lvl="1"/>
            <a:r>
              <a:rPr lang="en-US" sz="1600" dirty="0" smtClean="0"/>
              <a:t>Uses catalog stats to find least-“cost” plan per query block</a:t>
            </a:r>
          </a:p>
          <a:p>
            <a:pPr lvl="1"/>
            <a:r>
              <a:rPr lang="en-US" sz="1600" dirty="0" smtClean="0"/>
              <a:t>“Soft underbelly” of every DBMS</a:t>
            </a:r>
          </a:p>
          <a:p>
            <a:pPr lvl="2"/>
            <a:r>
              <a:rPr lang="en-US" sz="1400" dirty="0" smtClean="0"/>
              <a:t>Sometimes not truly “optimal”</a:t>
            </a:r>
          </a:p>
          <a:p>
            <a:pPr lvl="1"/>
            <a:endParaRPr lang="en-US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13444"/>
          <a:stretch/>
        </p:blipFill>
        <p:spPr>
          <a:xfrm>
            <a:off x="5273869" y="1536700"/>
            <a:ext cx="4465896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Quick Check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106061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06061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5844475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6983080" y="469262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983080" y="3907944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 flipV="1">
            <a:off x="7721493" y="4371081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6031360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702973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sort merge join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5838652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6769773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endCxn id="57" idx="5"/>
          </p:cNvCxnSpPr>
          <p:nvPr/>
        </p:nvCxnSpPr>
        <p:spPr bwMode="auto">
          <a:xfrm flipH="1" flipV="1">
            <a:off x="7524115" y="3712344"/>
            <a:ext cx="197380" cy="19560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325465" y="2244707"/>
            <a:ext cx="4004503" cy="44966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With 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5 buffers, cost of 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plan:</a:t>
            </a: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Scan Reserves (1000) </a:t>
            </a:r>
          </a:p>
          <a:p>
            <a:pPr>
              <a:lnSpc>
                <a:spcPct val="90000"/>
              </a:lnSpc>
            </a:pP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Scan Sailors (500) </a:t>
            </a:r>
            <a:b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Sort high-rated sailors (</a:t>
            </a:r>
            <a:r>
              <a:rPr lang="en-US" altLang="x-none" sz="1800" dirty="0" smtClean="0">
                <a:solidFill>
                  <a:srgbClr val="FF0000"/>
                </a:solidFill>
              </a:rPr>
              <a:t>???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b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x-none" sz="1600" dirty="0" smtClean="0">
                <a:solidFill>
                  <a:schemeClr val="bg2">
                    <a:lumMod val="10000"/>
                  </a:schemeClr>
                </a:solidFill>
              </a:rPr>
              <a:t>    Note: pass 0 doesn’t do read I/O, just gets input from select.</a:t>
            </a: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Sort reservations for boat 100 (</a:t>
            </a:r>
            <a:r>
              <a:rPr lang="en-US" altLang="x-none" sz="1800" dirty="0" smtClean="0">
                <a:solidFill>
                  <a:srgbClr val="FF0000"/>
                </a:solidFill>
              </a:rPr>
              <a:t>???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altLang="x-none" sz="1600" dirty="0" smtClean="0">
                <a:solidFill>
                  <a:schemeClr val="bg2">
                    <a:lumMod val="10000"/>
                  </a:schemeClr>
                </a:solidFill>
              </a:rPr>
              <a:t>Note</a:t>
            </a:r>
            <a:r>
              <a:rPr lang="en-US" altLang="x-none" sz="1600" dirty="0">
                <a:solidFill>
                  <a:schemeClr val="bg2">
                    <a:lumMod val="10000"/>
                  </a:schemeClr>
                </a:solidFill>
              </a:rPr>
              <a:t>: pass 0 doesn’t do read I/O, just gets input from select.</a:t>
            </a:r>
            <a:endParaRPr lang="en-US" altLang="x-none" sz="16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rgbClr val="FF0000"/>
                </a:solidFill>
              </a:rPr>
              <a:t>    </a:t>
            </a:r>
            <a:r>
              <a:rPr lang="en-US" altLang="x-none" sz="1800" dirty="0" smtClean="0">
                <a:solidFill>
                  <a:srgbClr val="FF0000"/>
                </a:solidFill>
              </a:rPr>
              <a:t>How many passes for </a:t>
            </a:r>
            <a:r>
              <a:rPr lang="en-US" altLang="x-none" sz="1800" dirty="0" smtClean="0">
                <a:solidFill>
                  <a:srgbClr val="FF0000"/>
                </a:solidFill>
              </a:rPr>
              <a:t>each sort?</a:t>
            </a: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Merge 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(10+250) = 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260</a:t>
            </a: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Total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en-US" altLang="x-none" sz="1800" dirty="0" smtClean="0"/>
          </a:p>
        </p:txBody>
      </p:sp>
    </p:spTree>
    <p:extLst>
      <p:ext uri="{BB962C8B-B14F-4D97-AF65-F5344CB8AC3E}">
        <p14:creationId xmlns:p14="http://schemas.microsoft.com/office/powerpoint/2010/main" val="135511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Algorithm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106061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06061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5844475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6983080" y="469262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983080" y="3907944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 flipV="1">
            <a:off x="7721493" y="4371081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6031360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702973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sort merge join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5838652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6769773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endCxn id="57" idx="5"/>
          </p:cNvCxnSpPr>
          <p:nvPr/>
        </p:nvCxnSpPr>
        <p:spPr bwMode="auto">
          <a:xfrm flipH="1" flipV="1">
            <a:off x="7524115" y="3712344"/>
            <a:ext cx="197380" cy="19560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874257" y="623362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/>
              <a:t>3630 IOs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34200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Textbook considers this: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106061" y="472222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06061" y="550690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5844475" y="5185362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6983080" y="550984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983080" y="4725161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 flipV="1">
            <a:off x="7721493" y="5188298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6031360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702973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sort merge join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5838652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6769773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endCxn id="57" idx="5"/>
          </p:cNvCxnSpPr>
          <p:nvPr/>
        </p:nvCxnSpPr>
        <p:spPr bwMode="auto">
          <a:xfrm flipH="1" flipV="1">
            <a:off x="7524115" y="3712344"/>
            <a:ext cx="197380" cy="19560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106061" y="3923727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mat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983080" y="39266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mat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838652" y="4389801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7715670" y="4392737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17436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Quick Check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106061" y="472222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06061" y="550690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V="1">
            <a:off x="5844475" y="5185362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6983080" y="5509843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983080" y="4725161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 flipV="1">
            <a:off x="7721493" y="5188298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6031360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702973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sort merge join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5838652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6769773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/>
          <p:cNvCxnSpPr>
            <a:endCxn id="57" idx="5"/>
          </p:cNvCxnSpPr>
          <p:nvPr/>
        </p:nvCxnSpPr>
        <p:spPr bwMode="auto">
          <a:xfrm flipH="1" flipV="1">
            <a:off x="7524115" y="3712344"/>
            <a:ext cx="197380" cy="19560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325465" y="2244707"/>
            <a:ext cx="4004503" cy="43304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With 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5 buffers, cost of 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plan:</a:t>
            </a: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Scan Sailors (500), write T1 (250)</a:t>
            </a:r>
            <a:b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Scan Reserves (1000), write T2 (10) </a:t>
            </a: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Sort T1 (</a:t>
            </a:r>
            <a:r>
              <a:rPr lang="en-US" altLang="x-none" sz="1800" dirty="0" smtClean="0">
                <a:solidFill>
                  <a:srgbClr val="FF0000"/>
                </a:solidFill>
              </a:rPr>
              <a:t>???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b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Sort T2 (</a:t>
            </a:r>
            <a:r>
              <a:rPr lang="en-US" altLang="x-none" sz="1800" dirty="0" smtClean="0">
                <a:solidFill>
                  <a:srgbClr val="FF0000"/>
                </a:solidFill>
              </a:rPr>
              <a:t>???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rgbClr val="FF0000"/>
                </a:solidFill>
              </a:rPr>
              <a:t>How </a:t>
            </a:r>
            <a:r>
              <a:rPr lang="en-US" altLang="x-none" sz="1800" dirty="0" smtClean="0">
                <a:solidFill>
                  <a:srgbClr val="FF0000"/>
                </a:solidFill>
              </a:rPr>
              <a:t>many passes for </a:t>
            </a:r>
            <a:r>
              <a:rPr lang="en-US" altLang="x-none" sz="1800" dirty="0" smtClean="0">
                <a:solidFill>
                  <a:srgbClr val="FF0000"/>
                </a:solidFill>
              </a:rPr>
              <a:t>each sort?</a:t>
            </a: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Merge 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(10+250) = 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260</a:t>
            </a: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Total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en-US" altLang="x-none" sz="1800" dirty="0" smtClean="0"/>
          </a:p>
        </p:txBody>
      </p:sp>
      <p:sp>
        <p:nvSpPr>
          <p:cNvPr id="32" name="Oval 31"/>
          <p:cNvSpPr/>
          <p:nvPr/>
        </p:nvSpPr>
        <p:spPr bwMode="auto">
          <a:xfrm>
            <a:off x="5106061" y="3923727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mat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983080" y="392666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mat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838652" y="4389801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 flipV="1">
            <a:off x="7715670" y="4392737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5874257" y="623362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4060 </a:t>
            </a:r>
            <a:r>
              <a:rPr lang="en-US" altLang="x-none" sz="2400" dirty="0"/>
              <a:t>IOs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868834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Algorithm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106061" y="4722225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6061" y="5506906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5844475" y="5185362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6983080" y="5509843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983080" y="4725161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7721493" y="5188298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6031360" y="2436640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702973" y="3116846"/>
            <a:ext cx="2133600" cy="697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sort merge join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838652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6769773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 flipV="1">
            <a:off x="7524115" y="3712344"/>
            <a:ext cx="197380" cy="19560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5106061" y="3923727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mat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983080" y="3926663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mat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5838652" y="4389801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 flipV="1">
            <a:off x="7715670" y="4392737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61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Algorithm Again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5311052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311052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6049466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7162671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162671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 flipV="1">
            <a:off x="7901084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6236351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907964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 flipV="1">
            <a:off x="7729106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V="1">
            <a:off x="6043643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6974764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7162673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901086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265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82429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Quick Check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5311052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311052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6049466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7162671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162671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 flipV="1">
            <a:off x="7901084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6236351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907964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 flipV="1">
            <a:off x="7729106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V="1">
            <a:off x="6043643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6974764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7162673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901086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325465" y="2333607"/>
            <a:ext cx="4073815" cy="42750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With 5 buffers, cost of 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plan:</a:t>
            </a: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Scan Sailors (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500) </a:t>
            </a: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Scan Reserves (1000)</a:t>
            </a: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Write Temp T1 (10)</a:t>
            </a:r>
            <a:b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For each </a:t>
            </a:r>
            <a:r>
              <a:rPr lang="en-US" altLang="x-none" sz="1800" dirty="0" err="1" smtClean="0">
                <a:solidFill>
                  <a:schemeClr val="bg2">
                    <a:lumMod val="10000"/>
                  </a:schemeClr>
                </a:solidFill>
              </a:rPr>
              <a:t>blockful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of high-rated sailors </a:t>
            </a:r>
          </a:p>
          <a:p>
            <a:pPr>
              <a:lnSpc>
                <a:spcPct val="90000"/>
              </a:lnSpc>
            </a:pP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  Loop on T1 (</a:t>
            </a:r>
            <a:r>
              <a:rPr lang="en-US" altLang="x-none" sz="1800" dirty="0" smtClean="0">
                <a:solidFill>
                  <a:srgbClr val="FF0000"/>
                </a:solidFill>
              </a:rPr>
              <a:t>???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* 10)</a:t>
            </a: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Total:</a:t>
            </a:r>
            <a:endParaRPr lang="en-US" altLang="x-none" sz="180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dirty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dirty="0"/>
          </a:p>
          <a:p>
            <a:pPr lvl="1">
              <a:lnSpc>
                <a:spcPct val="90000"/>
              </a:lnSpc>
              <a:buSzPct val="75000"/>
            </a:pPr>
            <a:endParaRPr lang="en-US" sz="3200" dirty="0">
              <a:latin typeface="Book Antiqua" charset="0"/>
              <a:ea typeface="Book Antiqua" charset="0"/>
              <a:cs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5044363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Algorithm Again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5311052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311052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6049466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7162671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162671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 flipV="1">
            <a:off x="7901084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6236351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907964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 flipH="1" flipV="1">
            <a:off x="7729106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V="1">
            <a:off x="6043643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6974764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7162673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901086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824106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2140 </a:t>
            </a:r>
            <a:r>
              <a:rPr lang="en-US" altLang="x-none" sz="2400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2616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Join Algorithm Again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345363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052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12052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350466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463671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463671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3202084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1537351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08964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3030106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344643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2275764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2463673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202086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25106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2140 </a:t>
            </a:r>
            <a:r>
              <a:rPr lang="en-US" altLang="x-none" sz="2400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10153282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Projection Cascade &amp; Pushdown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345363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052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12052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350466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463671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463671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3202084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1537351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08964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3030106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344643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2275764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2463673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202086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25106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2140 </a:t>
            </a:r>
            <a:r>
              <a:rPr lang="en-US" altLang="x-none" sz="2400" dirty="0"/>
              <a:t>IOs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194183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94183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5932597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7045802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045802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 flipV="1">
            <a:off x="7784215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6119482" y="2436640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791095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7612237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5926774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V="1">
            <a:off x="6857895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7045804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7784217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229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/>
              <a:t>Query Optimization Overview</a:t>
            </a:r>
          </a:p>
        </p:txBody>
      </p:sp>
      <p:sp>
        <p:nvSpPr>
          <p:cNvPr id="21510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 b="0" dirty="0"/>
              <a:t>Query </a:t>
            </a:r>
            <a:r>
              <a:rPr lang="en-US" altLang="x-none" sz="2000" b="0" dirty="0" smtClean="0"/>
              <a:t>block can </a:t>
            </a:r>
            <a:r>
              <a:rPr lang="en-US" altLang="x-none" sz="2000" b="0" dirty="0"/>
              <a:t>be converted to relational algebra</a:t>
            </a:r>
          </a:p>
          <a:p>
            <a:r>
              <a:rPr lang="en-US" altLang="x-none" sz="2000" b="0" dirty="0"/>
              <a:t>Rel. Algebra converts to tree</a:t>
            </a:r>
          </a:p>
          <a:p>
            <a:r>
              <a:rPr lang="en-US" altLang="x-none" sz="2000" b="0" dirty="0"/>
              <a:t>Each operator has implementation choices</a:t>
            </a:r>
          </a:p>
          <a:p>
            <a:r>
              <a:rPr lang="en-US" altLang="x-none" sz="2000" b="0" dirty="0"/>
              <a:t>Operators can also be applied in different orders!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81000" y="3600450"/>
            <a:ext cx="4549776" cy="16286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altLang="x-none" sz="20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S.sname</a:t>
            </a:r>
            <a:endParaRPr lang="en-US" altLang="x-none" sz="20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FROM Reserves </a:t>
            </a:r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R, Sailors S</a:t>
            </a:r>
          </a:p>
          <a:p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altLang="x-none" sz="20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R.sid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altLang="x-none" sz="20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S.sid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AND </a:t>
            </a:r>
            <a:r>
              <a:rPr lang="en-US" altLang="x-none" sz="20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R.bid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=100</a:t>
            </a:r>
          </a:p>
          <a:p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0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AND </a:t>
            </a:r>
            <a:r>
              <a:rPr lang="en-US" altLang="x-none" sz="20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S.rating</a:t>
            </a:r>
            <a:r>
              <a:rPr lang="en-US" altLang="x-none" sz="2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&gt;5</a:t>
            </a:r>
          </a:p>
        </p:txBody>
      </p:sp>
      <p:sp>
        <p:nvSpPr>
          <p:cNvPr id="21511" name="Text Box 32"/>
          <p:cNvSpPr txBox="1">
            <a:spLocks noChangeArrowheads="1"/>
          </p:cNvSpPr>
          <p:nvPr/>
        </p:nvSpPr>
        <p:spPr bwMode="auto">
          <a:xfrm>
            <a:off x="0" y="5657850"/>
            <a:ext cx="586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 dirty="0">
                <a:solidFill>
                  <a:schemeClr val="tx1"/>
                </a:solidFill>
                <a:latin typeface="+mn-lt"/>
                <a:sym typeface="Symbol" charset="2"/>
              </a:rPr>
              <a:t></a:t>
            </a:r>
            <a:r>
              <a:rPr lang="en-US" altLang="x-none" baseline="-25000" dirty="0">
                <a:solidFill>
                  <a:schemeClr val="tx1"/>
                </a:solidFill>
                <a:latin typeface="+mn-lt"/>
                <a:sym typeface="Symbol" charset="2"/>
              </a:rPr>
              <a:t>(</a:t>
            </a:r>
            <a:r>
              <a:rPr lang="en-US" altLang="x-none" baseline="-25000" dirty="0" err="1">
                <a:solidFill>
                  <a:schemeClr val="tx1"/>
                </a:solidFill>
                <a:latin typeface="+mn-lt"/>
                <a:sym typeface="Symbol" charset="2"/>
              </a:rPr>
              <a:t>sname</a:t>
            </a:r>
            <a:r>
              <a:rPr lang="en-US" altLang="x-none" baseline="-25000" dirty="0">
                <a:solidFill>
                  <a:schemeClr val="tx1"/>
                </a:solidFill>
                <a:latin typeface="+mn-lt"/>
                <a:sym typeface="Symbol" charset="2"/>
              </a:rPr>
              <a:t>)</a:t>
            </a:r>
            <a:r>
              <a:rPr lang="en-US" altLang="x-none" dirty="0">
                <a:solidFill>
                  <a:schemeClr val="tx1"/>
                </a:solidFill>
                <a:latin typeface="+mn-lt"/>
                <a:sym typeface="Symbol" charset="2"/>
              </a:rPr>
              <a:t></a:t>
            </a:r>
            <a:r>
              <a:rPr lang="en-US" altLang="x-none" baseline="-25000" dirty="0">
                <a:solidFill>
                  <a:schemeClr val="tx1"/>
                </a:solidFill>
                <a:latin typeface="+mn-lt"/>
                <a:sym typeface="Symbol" charset="2"/>
              </a:rPr>
              <a:t>(bid=100  rating &gt; 5)</a:t>
            </a:r>
            <a:r>
              <a:rPr lang="en-US" altLang="x-none" dirty="0">
                <a:solidFill>
                  <a:schemeClr val="tx1"/>
                </a:solidFill>
                <a:latin typeface="+mn-lt"/>
                <a:sym typeface="Symbol" charset="2"/>
              </a:rPr>
              <a:t> </a:t>
            </a:r>
            <a:br>
              <a:rPr lang="en-US" altLang="x-none" dirty="0">
                <a:solidFill>
                  <a:schemeClr val="tx1"/>
                </a:solidFill>
                <a:latin typeface="+mn-lt"/>
                <a:sym typeface="Symbol" charset="2"/>
              </a:rPr>
            </a:br>
            <a:r>
              <a:rPr lang="en-US" altLang="x-none" dirty="0">
                <a:solidFill>
                  <a:schemeClr val="tx1"/>
                </a:solidFill>
                <a:latin typeface="+mn-lt"/>
                <a:sym typeface="Symbol" charset="2"/>
              </a:rPr>
              <a:t>            </a:t>
            </a:r>
            <a:r>
              <a:rPr lang="en-US" altLang="x-none" sz="2400" dirty="0">
                <a:solidFill>
                  <a:schemeClr val="tx1"/>
                </a:solidFill>
                <a:latin typeface="+mn-lt"/>
                <a:sym typeface="Symbol" charset="2"/>
              </a:rPr>
              <a:t>(Reserves </a:t>
            </a:r>
            <a:r>
              <a:rPr lang="en-US" altLang="x-none" sz="2400" dirty="0">
                <a:solidFill>
                  <a:schemeClr val="tx1"/>
                </a:solidFill>
                <a:latin typeface="+mn-lt"/>
                <a:sym typeface="MT Extra" charset="2"/>
              </a:rPr>
              <a:t>⨝</a:t>
            </a:r>
            <a:r>
              <a:rPr lang="en-US" altLang="x-none" sz="2400" dirty="0">
                <a:solidFill>
                  <a:schemeClr val="tx1"/>
                </a:solidFill>
                <a:latin typeface="+mn-lt"/>
                <a:sym typeface="Symbol" charset="2"/>
              </a:rPr>
              <a:t> Sailors)</a:t>
            </a:r>
            <a:endParaRPr lang="en-US" altLang="x-none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512" name="Line 33"/>
          <p:cNvSpPr>
            <a:spLocks noChangeShapeType="1"/>
          </p:cNvSpPr>
          <p:nvPr/>
        </p:nvSpPr>
        <p:spPr bwMode="auto">
          <a:xfrm>
            <a:off x="2133600" y="5334000"/>
            <a:ext cx="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34"/>
          <p:cNvSpPr>
            <a:spLocks noChangeShapeType="1"/>
          </p:cNvSpPr>
          <p:nvPr/>
        </p:nvSpPr>
        <p:spPr bwMode="auto">
          <a:xfrm flipV="1">
            <a:off x="4572000" y="5181600"/>
            <a:ext cx="12954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3349625"/>
            <a:ext cx="2937661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Projection Cascade &amp; Pushdown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345363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052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12052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350466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463671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463671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3202084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1537351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08964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3030106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344643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2275764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2463673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202086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25106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2140 </a:t>
            </a:r>
            <a:r>
              <a:rPr lang="en-US" altLang="x-none" sz="2400" dirty="0"/>
              <a:t>IOs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5137645" y="471189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137644" y="5519302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59" name="Straight Arrow Connector 58"/>
          <p:cNvCxnSpPr>
            <a:stCxn id="56" idx="0"/>
            <a:endCxn id="83" idx="4"/>
          </p:cNvCxnSpPr>
          <p:nvPr/>
        </p:nvCxnSpPr>
        <p:spPr bwMode="auto">
          <a:xfrm flipV="1">
            <a:off x="5876059" y="4367627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7062886" y="6290577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62886" y="55058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74" name="Straight Arrow Connector 73"/>
          <p:cNvCxnSpPr>
            <a:stCxn id="60" idx="0"/>
            <a:endCxn id="62" idx="4"/>
          </p:cNvCxnSpPr>
          <p:nvPr/>
        </p:nvCxnSpPr>
        <p:spPr bwMode="auto">
          <a:xfrm flipH="1" flipV="1">
            <a:off x="7801299" y="5969032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5791095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7" name="Straight Arrow Connector 76"/>
          <p:cNvCxnSpPr/>
          <p:nvPr/>
        </p:nvCxnSpPr>
        <p:spPr bwMode="auto">
          <a:xfrm flipH="1" flipV="1">
            <a:off x="7612237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V="1">
            <a:off x="5926774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Oval 79"/>
          <p:cNvSpPr/>
          <p:nvPr/>
        </p:nvSpPr>
        <p:spPr bwMode="auto">
          <a:xfrm>
            <a:off x="7045804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81" name="Straight Arrow Connector 80"/>
          <p:cNvCxnSpPr>
            <a:stCxn id="82" idx="0"/>
            <a:endCxn id="80" idx="4"/>
          </p:cNvCxnSpPr>
          <p:nvPr/>
        </p:nvCxnSpPr>
        <p:spPr bwMode="auto">
          <a:xfrm flipH="1" flipV="1">
            <a:off x="7784217" y="4407003"/>
            <a:ext cx="17082" cy="30489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7062886" y="4711897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079105" y="3904490"/>
            <a:ext cx="1593909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, 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84" name="Straight Arrow Connector 83"/>
          <p:cNvCxnSpPr>
            <a:stCxn id="57" idx="0"/>
            <a:endCxn id="56" idx="4"/>
          </p:cNvCxnSpPr>
          <p:nvPr/>
        </p:nvCxnSpPr>
        <p:spPr bwMode="auto">
          <a:xfrm flipV="1">
            <a:off x="5876058" y="5175033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>
            <a:stCxn id="62" idx="0"/>
            <a:endCxn id="82" idx="4"/>
          </p:cNvCxnSpPr>
          <p:nvPr/>
        </p:nvCxnSpPr>
        <p:spPr bwMode="auto">
          <a:xfrm flipV="1">
            <a:off x="7801299" y="5175034"/>
            <a:ext cx="0" cy="33086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6119482" y="2436640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6857895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767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With Join Reordering, no Mat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345363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052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12052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350466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463671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463671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3202084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1537351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08964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3030106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344643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2275764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2463673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202086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25106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2140 </a:t>
            </a:r>
            <a:r>
              <a:rPr lang="en-US" altLang="x-none" sz="2400" dirty="0"/>
              <a:t>IOs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5137645" y="471189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137644" y="5519302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59" name="Straight Arrow Connector 58"/>
          <p:cNvCxnSpPr>
            <a:stCxn id="56" idx="0"/>
            <a:endCxn id="83" idx="4"/>
          </p:cNvCxnSpPr>
          <p:nvPr/>
        </p:nvCxnSpPr>
        <p:spPr bwMode="auto">
          <a:xfrm flipV="1">
            <a:off x="5876059" y="4367627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7062886" y="6290577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62886" y="5505895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74" name="Straight Arrow Connector 73"/>
          <p:cNvCxnSpPr>
            <a:stCxn id="60" idx="0"/>
            <a:endCxn id="62" idx="4"/>
          </p:cNvCxnSpPr>
          <p:nvPr/>
        </p:nvCxnSpPr>
        <p:spPr bwMode="auto">
          <a:xfrm flipH="1" flipV="1">
            <a:off x="7801299" y="5969032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5791095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7" name="Straight Arrow Connector 76"/>
          <p:cNvCxnSpPr/>
          <p:nvPr/>
        </p:nvCxnSpPr>
        <p:spPr bwMode="auto">
          <a:xfrm flipH="1" flipV="1">
            <a:off x="7612237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V="1">
            <a:off x="5926774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Oval 79"/>
          <p:cNvSpPr/>
          <p:nvPr/>
        </p:nvSpPr>
        <p:spPr bwMode="auto">
          <a:xfrm>
            <a:off x="7045804" y="3943866"/>
            <a:ext cx="1476826" cy="463137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81" name="Straight Arrow Connector 80"/>
          <p:cNvCxnSpPr>
            <a:stCxn id="82" idx="0"/>
            <a:endCxn id="80" idx="4"/>
          </p:cNvCxnSpPr>
          <p:nvPr/>
        </p:nvCxnSpPr>
        <p:spPr bwMode="auto">
          <a:xfrm flipH="1" flipV="1">
            <a:off x="7784217" y="4407003"/>
            <a:ext cx="17082" cy="30489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7062886" y="4711897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079105" y="3904490"/>
            <a:ext cx="1593909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, 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84" name="Straight Arrow Connector 83"/>
          <p:cNvCxnSpPr>
            <a:stCxn id="57" idx="0"/>
            <a:endCxn id="56" idx="4"/>
          </p:cNvCxnSpPr>
          <p:nvPr/>
        </p:nvCxnSpPr>
        <p:spPr bwMode="auto">
          <a:xfrm flipV="1">
            <a:off x="5876058" y="5175033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>
            <a:stCxn id="62" idx="0"/>
            <a:endCxn id="82" idx="4"/>
          </p:cNvCxnSpPr>
          <p:nvPr/>
        </p:nvCxnSpPr>
        <p:spPr bwMode="auto">
          <a:xfrm flipV="1">
            <a:off x="7801299" y="5175034"/>
            <a:ext cx="0" cy="33086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6119482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6857895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220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 bwMode="auto">
          <a:xfrm>
            <a:off x="7045802" y="4751272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045801" y="555867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7784216" y="4407003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6987262" y="3943866"/>
            <a:ext cx="1593909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, 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7784215" y="5214409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With Join Reordering, no Mat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345363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052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12052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350466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463671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463671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3202084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1537351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08964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3030106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344643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2275764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2463673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202086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25106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2140 </a:t>
            </a:r>
            <a:r>
              <a:rPr lang="en-US" altLang="x-none" sz="2400" dirty="0"/>
              <a:t>IOs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5876059" y="4367627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5137646" y="552254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137646" y="4737864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74" name="Straight Arrow Connector 73"/>
          <p:cNvCxnSpPr>
            <a:stCxn id="60" idx="0"/>
            <a:endCxn id="62" idx="4"/>
          </p:cNvCxnSpPr>
          <p:nvPr/>
        </p:nvCxnSpPr>
        <p:spPr bwMode="auto">
          <a:xfrm flipH="1" flipV="1">
            <a:off x="5876059" y="5201001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5791095" y="3116846"/>
            <a:ext cx="2133600" cy="697669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7" name="Straight Arrow Connector 76"/>
          <p:cNvCxnSpPr>
            <a:stCxn id="46" idx="0"/>
          </p:cNvCxnSpPr>
          <p:nvPr/>
        </p:nvCxnSpPr>
        <p:spPr bwMode="auto">
          <a:xfrm flipH="1" flipV="1">
            <a:off x="7612237" y="3712344"/>
            <a:ext cx="171980" cy="23152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82" idx="0"/>
            <a:endCxn id="76" idx="3"/>
          </p:cNvCxnSpPr>
          <p:nvPr/>
        </p:nvCxnSpPr>
        <p:spPr bwMode="auto">
          <a:xfrm flipV="1">
            <a:off x="5876059" y="3712344"/>
            <a:ext cx="227494" cy="23152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5137646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119482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6857895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187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 bwMode="auto">
          <a:xfrm>
            <a:off x="523930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23930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26" name="Straight Arrow Connector 25"/>
          <p:cNvCxnSpPr>
            <a:stCxn id="24" idx="0"/>
            <a:endCxn id="19" idx="4"/>
          </p:cNvCxnSpPr>
          <p:nvPr/>
        </p:nvCxnSpPr>
        <p:spPr bwMode="auto">
          <a:xfrm flipV="1">
            <a:off x="1262344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2375549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75549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3113962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480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Quick Check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1449229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120842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page nested loops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2941984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256521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187642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2375551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113964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1235142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4010 </a:t>
            </a:r>
            <a:r>
              <a:rPr lang="en-US" altLang="x-none" sz="2400" dirty="0"/>
              <a:t>IOs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465" y="2333607"/>
            <a:ext cx="4073815" cy="42750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With 5 buffers, cost of 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plan:</a:t>
            </a: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Scan Reserves (1000</a:t>
            </a: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For each </a:t>
            </a:r>
            <a:r>
              <a:rPr lang="en-US" altLang="x-none" sz="1800" dirty="0" err="1" smtClean="0">
                <a:solidFill>
                  <a:schemeClr val="bg2">
                    <a:lumMod val="10000"/>
                  </a:schemeClr>
                </a:solidFill>
              </a:rPr>
              <a:t>blockful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of </a:t>
            </a:r>
            <a:r>
              <a:rPr lang="en-US" altLang="x-none" sz="1800" dirty="0" err="1" smtClean="0">
                <a:solidFill>
                  <a:schemeClr val="bg2">
                    <a:lumMod val="10000"/>
                  </a:schemeClr>
                </a:solidFill>
              </a:rPr>
              <a:t>sids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that rented boat 100</a:t>
            </a: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   (recall Reserve tuple is 40 bytes,</a:t>
            </a:r>
            <a:b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    assume </a:t>
            </a:r>
            <a:r>
              <a:rPr lang="en-US" altLang="x-none" sz="1800" dirty="0" err="1" smtClean="0">
                <a:solidFill>
                  <a:schemeClr val="bg2">
                    <a:lumMod val="10000"/>
                  </a:schemeClr>
                </a:solidFill>
              </a:rPr>
              <a:t>sid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is 4 bytes)</a:t>
            </a:r>
          </a:p>
          <a:p>
            <a:pPr>
              <a:lnSpc>
                <a:spcPct val="90000"/>
              </a:lnSpc>
            </a:pP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  Loop on Sailors (</a:t>
            </a:r>
            <a:r>
              <a:rPr lang="en-US" altLang="x-none" sz="1800" dirty="0" smtClean="0">
                <a:solidFill>
                  <a:srgbClr val="FF0000"/>
                </a:solidFill>
              </a:rPr>
              <a:t>???</a:t>
            </a: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 * 500)</a:t>
            </a: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sz="1800" dirty="0" smtClean="0">
                <a:solidFill>
                  <a:schemeClr val="bg2">
                    <a:lumMod val="10000"/>
                  </a:schemeClr>
                </a:solidFill>
              </a:rPr>
              <a:t>Total:</a:t>
            </a:r>
            <a:endParaRPr lang="en-US" altLang="x-none" sz="1800" dirty="0" smtClean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dirty="0"/>
          </a:p>
          <a:p>
            <a:pPr lvl="1">
              <a:lnSpc>
                <a:spcPct val="90000"/>
              </a:lnSpc>
              <a:buSzPct val="75000"/>
            </a:pPr>
            <a:endParaRPr lang="en-US" altLang="x-none" sz="1800" dirty="0"/>
          </a:p>
          <a:p>
            <a:pPr lvl="1">
              <a:lnSpc>
                <a:spcPct val="90000"/>
              </a:lnSpc>
              <a:buSzPct val="75000"/>
            </a:pPr>
            <a:endParaRPr lang="en-US" sz="3200" dirty="0">
              <a:latin typeface="Book Antiqua" charset="0"/>
              <a:ea typeface="Book Antiqua" charset="0"/>
              <a:cs typeface="Book Antiqua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045802" y="4751272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45801" y="555867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7784216" y="4407003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987262" y="3943866"/>
            <a:ext cx="1593909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, 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7784215" y="5214409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5876059" y="4367627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5137646" y="552254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137646" y="4737864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H="1" flipV="1">
            <a:off x="5876059" y="5201001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5791095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7612237" y="3712344"/>
            <a:ext cx="171980" cy="23152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5876059" y="3712344"/>
            <a:ext cx="227494" cy="23152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5137646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119482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6857895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93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 smtClean="0"/>
              <a:t>With Join Reordering, no Mat</a:t>
            </a:r>
            <a:endParaRPr lang="en-US" altLang="x-none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345363" y="2298700"/>
            <a:ext cx="3860802" cy="3810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052" y="390500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12052" y="4689689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1350466" y="4368145"/>
            <a:ext cx="0" cy="32154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2463671" y="5505895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463671" y="4721213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 flipV="1">
            <a:off x="3202084" y="5184350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1537351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08964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H="1" flipV="1">
            <a:off x="3030106" y="3712344"/>
            <a:ext cx="171980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344643" y="3712344"/>
            <a:ext cx="176779" cy="19266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2275764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2463673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mat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202086" y="4407003"/>
            <a:ext cx="0" cy="31421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25106" y="623488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2140 </a:t>
            </a:r>
            <a:r>
              <a:rPr lang="en-US" altLang="x-none" sz="2400" dirty="0"/>
              <a:t>IOs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7045802" y="4751272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45801" y="5558678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Sailors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+mn-lt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V="1">
            <a:off x="7784216" y="4407003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6987262" y="3943866"/>
            <a:ext cx="1593909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, 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7784215" y="5214409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5876059" y="4367627"/>
            <a:ext cx="1" cy="34426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Oval 69"/>
          <p:cNvSpPr/>
          <p:nvPr/>
        </p:nvSpPr>
        <p:spPr bwMode="auto">
          <a:xfrm>
            <a:off x="5137646" y="5522546"/>
            <a:ext cx="1476827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20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5137646" y="4737864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bid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=100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 flipH="1" flipV="1">
            <a:off x="5876059" y="5201001"/>
            <a:ext cx="1" cy="32154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5791095" y="3116846"/>
            <a:ext cx="2133600" cy="697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20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block</a:t>
            </a:r>
            <a:r>
              <a:rPr lang="en-US" sz="120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nested loop</a:t>
            </a:r>
            <a:endParaRPr kumimoji="0" lang="en-US" sz="18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7612237" y="3712344"/>
            <a:ext cx="171980" cy="23152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flipV="1">
            <a:off x="5876059" y="3712344"/>
            <a:ext cx="227494" cy="23152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5137646" y="3943866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05395" y="6173232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1500 IOs</a:t>
            </a:r>
            <a:endParaRPr lang="en-US" altLang="x-none" sz="2400" dirty="0"/>
          </a:p>
        </p:txBody>
      </p:sp>
      <p:sp>
        <p:nvSpPr>
          <p:cNvPr id="78" name="Oval 77"/>
          <p:cNvSpPr/>
          <p:nvPr/>
        </p:nvSpPr>
        <p:spPr bwMode="auto">
          <a:xfrm>
            <a:off x="6119482" y="2436640"/>
            <a:ext cx="1476826" cy="4631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8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 flipV="1">
            <a:off x="6857895" y="2889717"/>
            <a:ext cx="0" cy="21657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599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7321037" y="37820"/>
            <a:ext cx="1678891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Indexes?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Indexes:</a:t>
            </a:r>
          </a:p>
          <a:p>
            <a:pPr lvl="1"/>
            <a:r>
              <a:rPr lang="en-US" sz="2000" dirty="0" err="1" smtClean="0"/>
              <a:t>Reserves.bid</a:t>
            </a:r>
            <a:r>
              <a:rPr lang="en-US" sz="2000" dirty="0" smtClean="0"/>
              <a:t> clustered</a:t>
            </a:r>
          </a:p>
          <a:p>
            <a:pPr lvl="1"/>
            <a:r>
              <a:rPr lang="en-US" sz="2000" dirty="0" err="1" smtClean="0"/>
              <a:t>Sailors.sid</a:t>
            </a:r>
            <a:r>
              <a:rPr lang="en-US" sz="2000" dirty="0" smtClean="0"/>
              <a:t> </a:t>
            </a:r>
            <a:r>
              <a:rPr lang="en-US" sz="2000" dirty="0" err="1" smtClean="0"/>
              <a:t>unclustered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Assume indexes fit in memory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583435" y="4267200"/>
            <a:ext cx="2133600" cy="2057400"/>
            <a:chOff x="1583435" y="4267200"/>
            <a:chExt cx="2133600" cy="2057400"/>
          </a:xfrm>
        </p:grpSpPr>
        <p:sp>
          <p:nvSpPr>
            <p:cNvPr id="34" name="Triangle 33"/>
            <p:cNvSpPr/>
            <p:nvPr/>
          </p:nvSpPr>
          <p:spPr>
            <a:xfrm>
              <a:off x="1583435" y="4755589"/>
              <a:ext cx="2133600" cy="883211"/>
            </a:xfrm>
            <a:prstGeom prst="triangle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"/>
                <a:cs typeface="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83435" y="6019800"/>
              <a:ext cx="2133600" cy="304800"/>
            </a:xfrm>
            <a:prstGeom prst="rect">
              <a:avLst/>
            </a:prstGeom>
            <a:solidFill>
              <a:srgbClr val="95A5A6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"/>
                <a:cs typeface="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01109" y="4267200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14405C"/>
                  </a:solidFill>
                  <a:effectLst/>
                  <a:uLnTx/>
                  <a:uFillTx/>
                  <a:latin typeface="+mn-lt"/>
                  <a:ea typeface=""/>
                  <a:cs typeface=""/>
                </a:rPr>
                <a:t>Reserves: bid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772509" y="5638800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>
            <a:xfrm>
              <a:off x="19050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>
            <a:xfrm>
              <a:off x="20574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>
            <a:xfrm>
              <a:off x="2209800" y="5638800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>
            <a:xfrm>
              <a:off x="23622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>
            <a:xfrm>
              <a:off x="25146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>
            <a:xfrm>
              <a:off x="2667000" y="5653949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2861216" y="5486400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405C"/>
                  </a:solidFill>
                  <a:effectLst/>
                  <a:uLnTx/>
                  <a:uFillTx/>
                  <a:latin typeface="+mn-lt"/>
                  <a:ea typeface=""/>
                  <a:cs typeface=""/>
                </a:rPr>
                <a:t>. . </a:t>
              </a: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14405C"/>
                  </a:solidFill>
                  <a:effectLst/>
                  <a:uLnTx/>
                  <a:uFillTx/>
                  <a:latin typeface="+mn-lt"/>
                  <a:ea typeface=""/>
                  <a:cs typeface=""/>
                </a:rPr>
                <a:t>.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867400" y="4267200"/>
            <a:ext cx="2133600" cy="2022764"/>
            <a:chOff x="5867400" y="4267200"/>
            <a:chExt cx="2133600" cy="2022764"/>
          </a:xfrm>
        </p:grpSpPr>
        <p:sp>
          <p:nvSpPr>
            <p:cNvPr id="46" name="Triangle 45"/>
            <p:cNvSpPr/>
            <p:nvPr/>
          </p:nvSpPr>
          <p:spPr>
            <a:xfrm>
              <a:off x="5867400" y="4720953"/>
              <a:ext cx="2133600" cy="883211"/>
            </a:xfrm>
            <a:prstGeom prst="triangle">
              <a:avLst/>
            </a:prstGeom>
            <a:solidFill>
              <a:srgbClr val="74B5DE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"/>
                <a:cs typeface="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67400" y="5985164"/>
              <a:ext cx="2133600" cy="304800"/>
            </a:xfrm>
            <a:prstGeom prst="rect">
              <a:avLst/>
            </a:prstGeom>
            <a:solidFill>
              <a:srgbClr val="74B5DE"/>
            </a:solidFill>
            <a:ln w="25400" cap="flat" cmpd="sng" algn="ctr">
              <a:solidFill>
                <a:srgbClr val="2980B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"/>
                <a:cs typeface="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79930" y="4267200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405C"/>
                  </a:solidFill>
                  <a:effectLst/>
                  <a:uLnTx/>
                  <a:uFillTx/>
                  <a:latin typeface="+mn-lt"/>
                  <a:ea typeface=""/>
                  <a:cs typeface=""/>
                </a:rPr>
                <a:t>Sailors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980274" y="5601701"/>
              <a:ext cx="420526" cy="346364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>
            <a:xfrm>
              <a:off x="6112765" y="5616850"/>
              <a:ext cx="135948" cy="35316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>
            <a:xfrm>
              <a:off x="6265165" y="5616850"/>
              <a:ext cx="45720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>
            <a:xfrm>
              <a:off x="6417565" y="5601701"/>
              <a:ext cx="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>
            <a:xfrm flipH="1">
              <a:off x="6013763" y="5616850"/>
              <a:ext cx="556202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>
            <a:xfrm>
              <a:off x="6722365" y="5616850"/>
              <a:ext cx="652270" cy="33121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>
            <a:xfrm flipH="1">
              <a:off x="6493765" y="5616850"/>
              <a:ext cx="381000" cy="353165"/>
            </a:xfrm>
            <a:prstGeom prst="straightConnector1">
              <a:avLst/>
            </a:prstGeom>
            <a:noFill/>
            <a:ln w="9525" cap="flat" cmpd="sng" algn="ctr">
              <a:solidFill>
                <a:srgbClr val="2980B9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2070706" y="6248400"/>
            <a:ext cx="2619628" cy="521732"/>
            <a:chOff x="2070706" y="6248400"/>
            <a:chExt cx="2619628" cy="521732"/>
          </a:xfrm>
        </p:grpSpPr>
        <p:sp>
          <p:nvSpPr>
            <p:cNvPr id="57" name="Left Brace 56"/>
            <p:cNvSpPr/>
            <p:nvPr/>
          </p:nvSpPr>
          <p:spPr>
            <a:xfrm rot="16200000">
              <a:off x="2400301" y="6134100"/>
              <a:ext cx="245793" cy="474394"/>
            </a:xfrm>
            <a:prstGeom prst="leftBrace">
              <a:avLst/>
            </a:prstGeom>
            <a:noFill/>
            <a:ln w="349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+mn-lt"/>
                <a:ea typeface=""/>
                <a:cs typeface="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70706" y="6400800"/>
              <a:ext cx="2619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4405C"/>
                  </a:solidFill>
                  <a:effectLst/>
                  <a:uLnTx/>
                  <a:uFillTx/>
                  <a:latin typeface="+mn-lt"/>
                  <a:ea typeface=""/>
                  <a:cs typeface=""/>
                </a:rPr>
                <a:t>bid = 100 (on 10 pages)</a:t>
              </a:r>
            </a:p>
          </p:txBody>
        </p:sp>
      </p:grpSp>
      <p:sp>
        <p:nvSpPr>
          <p:cNvPr id="86" name="Rectangle 85"/>
          <p:cNvSpPr/>
          <p:nvPr/>
        </p:nvSpPr>
        <p:spPr bwMode="auto">
          <a:xfrm>
            <a:off x="7651237" y="0"/>
            <a:ext cx="1678891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052565" y="750990"/>
            <a:ext cx="1261959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4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7052565" y="168479"/>
            <a:ext cx="1261958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V="1">
            <a:off x="7683544" y="1146744"/>
            <a:ext cx="1" cy="366840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flipH="1" flipV="1">
            <a:off x="8328134" y="2022441"/>
            <a:ext cx="161259" cy="17519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6246716" y="2857590"/>
            <a:ext cx="1261959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cap="small" dirty="0" smtClean="0">
                <a:solidFill>
                  <a:srgbClr val="FF0000"/>
                </a:solidFill>
                <a:latin typeface="+mn-lt"/>
              </a:rPr>
              <a:t>index </a:t>
            </a:r>
            <a:r>
              <a:rPr lang="en-US" sz="105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05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246716" y="2187074"/>
            <a:ext cx="2873656" cy="406312"/>
            <a:chOff x="6350000" y="2224894"/>
            <a:chExt cx="2873656" cy="406312"/>
          </a:xfrm>
        </p:grpSpPr>
        <p:sp>
          <p:nvSpPr>
            <p:cNvPr id="93" name="Oval 92"/>
            <p:cNvSpPr/>
            <p:nvPr/>
          </p:nvSpPr>
          <p:spPr bwMode="auto">
            <a:xfrm>
              <a:off x="7961697" y="2235452"/>
              <a:ext cx="1261959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05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050" cap="small" dirty="0">
                  <a:solidFill>
                    <a:srgbClr val="FF0000"/>
                  </a:solidFill>
                  <a:latin typeface="+mn-lt"/>
                </a:rPr>
                <a:t>i</a:t>
              </a:r>
              <a:r>
                <a:rPr lang="en-US" sz="1050" cap="small" dirty="0" smtClean="0">
                  <a:solidFill>
                    <a:srgbClr val="FF0000"/>
                  </a:solidFill>
                  <a:latin typeface="+mn-lt"/>
                </a:rPr>
                <a:t>ndex scan</a:t>
              </a:r>
              <a:endParaRPr kumimoji="0" lang="en-US" sz="1050" b="0" i="0" u="none" strike="noStrike" cap="small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50000" y="2224894"/>
              <a:ext cx="1261958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4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4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95" name="Oval 94"/>
          <p:cNvSpPr/>
          <p:nvPr/>
        </p:nvSpPr>
        <p:spPr bwMode="auto">
          <a:xfrm>
            <a:off x="6771956" y="1513584"/>
            <a:ext cx="1823176" cy="596163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05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index </a:t>
            </a:r>
            <a:r>
              <a:rPr lang="en-US" sz="105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nest loop</a:t>
            </a:r>
            <a:endParaRPr kumimoji="0" lang="en-US" sz="14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 flipV="1">
            <a:off x="6877695" y="2582828"/>
            <a:ext cx="1" cy="27476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6877695" y="2022441"/>
            <a:ext cx="161259" cy="164633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7683544" y="597409"/>
            <a:ext cx="0" cy="15358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10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7651237" y="0"/>
            <a:ext cx="1678891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Indexes?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447800"/>
            <a:ext cx="5650217" cy="5105400"/>
          </a:xfrm>
        </p:spPr>
        <p:txBody>
          <a:bodyPr/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With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clustered index on bid of Reserves, we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access how many pages of Reserves?: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100,000/100 = 1000 tuples on 1000/100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    =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10 pages.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Index 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</a:rPr>
              <a:t>NestLoop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;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no projection pushdown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Projecting out unnecessary fields from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outer doesn’t make an I/O difference.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Join column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sid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is a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key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for Sailors. </a:t>
            </a:r>
          </a:p>
          <a:p>
            <a:pPr lvl="1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At most one matching tuple,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unclustered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index on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</a:rPr>
              <a:t>sid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OK</a:t>
            </a: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No need to push </a:t>
            </a:r>
            <a:r>
              <a:rPr lang="en-US" sz="2800" dirty="0" err="1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000" baseline="-25000" dirty="0" err="1">
                <a:solidFill>
                  <a:srgbClr val="000000"/>
                </a:solidFill>
                <a:ea typeface="Symbol" charset="2"/>
                <a:cs typeface="Symbol" charset="2"/>
              </a:rPr>
              <a:t>rating</a:t>
            </a:r>
            <a:r>
              <a:rPr lang="en-US" sz="2000" baseline="-25000" dirty="0">
                <a:solidFill>
                  <a:srgbClr val="000000"/>
                </a:solidFill>
                <a:ea typeface="Symbol" charset="2"/>
                <a:cs typeface="Symbol" charset="2"/>
              </a:rPr>
              <a:t> &gt;</a:t>
            </a:r>
            <a:r>
              <a:rPr lang="en-US" sz="2000" dirty="0">
                <a:solidFill>
                  <a:srgbClr val="000000"/>
                </a:solidFill>
                <a:ea typeface="Symbol" charset="2"/>
                <a:cs typeface="Symbol" charset="2"/>
              </a:rPr>
              <a:t> </a:t>
            </a:r>
            <a:r>
              <a:rPr lang="en-US" sz="2000" baseline="-25000" dirty="0" smtClean="0">
                <a:solidFill>
                  <a:srgbClr val="000000"/>
                </a:solidFill>
                <a:ea typeface="Symbol" charset="2"/>
                <a:cs typeface="Symbol" charset="2"/>
              </a:rPr>
              <a:t>5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before the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join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Does not affect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Sailors.sid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index lookup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7052565" y="750990"/>
            <a:ext cx="1261959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4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052565" y="168479"/>
            <a:ext cx="1261958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7" name="Straight Arrow Connector 66"/>
          <p:cNvCxnSpPr>
            <a:stCxn id="63" idx="0"/>
            <a:endCxn id="59" idx="4"/>
          </p:cNvCxnSpPr>
          <p:nvPr/>
        </p:nvCxnSpPr>
        <p:spPr bwMode="auto">
          <a:xfrm flipV="1">
            <a:off x="7683544" y="1146744"/>
            <a:ext cx="1" cy="366840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64" idx="0"/>
            <a:endCxn id="63" idx="5"/>
          </p:cNvCxnSpPr>
          <p:nvPr/>
        </p:nvCxnSpPr>
        <p:spPr bwMode="auto">
          <a:xfrm flipH="1" flipV="1">
            <a:off x="8328134" y="2022441"/>
            <a:ext cx="161259" cy="17519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6246716" y="2857590"/>
            <a:ext cx="1261959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cap="small" dirty="0" smtClean="0">
                <a:solidFill>
                  <a:srgbClr val="FF0000"/>
                </a:solidFill>
                <a:latin typeface="+mn-lt"/>
              </a:rPr>
              <a:t>index </a:t>
            </a:r>
            <a:r>
              <a:rPr lang="en-US" sz="105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05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246716" y="2187074"/>
            <a:ext cx="2873656" cy="406312"/>
            <a:chOff x="6350000" y="2224894"/>
            <a:chExt cx="2873656" cy="406312"/>
          </a:xfrm>
        </p:grpSpPr>
        <p:sp>
          <p:nvSpPr>
            <p:cNvPr id="64" name="Oval 63"/>
            <p:cNvSpPr/>
            <p:nvPr/>
          </p:nvSpPr>
          <p:spPr bwMode="auto">
            <a:xfrm>
              <a:off x="7961697" y="2235452"/>
              <a:ext cx="1261959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05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050" cap="small" dirty="0">
                  <a:solidFill>
                    <a:srgbClr val="FF0000"/>
                  </a:solidFill>
                  <a:latin typeface="+mn-lt"/>
                </a:rPr>
                <a:t>i</a:t>
              </a:r>
              <a:r>
                <a:rPr lang="en-US" sz="1050" cap="small" dirty="0" smtClean="0">
                  <a:solidFill>
                    <a:srgbClr val="FF0000"/>
                  </a:solidFill>
                  <a:latin typeface="+mn-lt"/>
                </a:rPr>
                <a:t>ndex scan</a:t>
              </a:r>
              <a:endParaRPr kumimoji="0" lang="en-US" sz="1050" b="0" i="0" u="none" strike="noStrike" cap="small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6350000" y="2224894"/>
              <a:ext cx="1261958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4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4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>
            <a:off x="6771956" y="1513584"/>
            <a:ext cx="1823176" cy="596163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05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index </a:t>
            </a:r>
            <a:r>
              <a:rPr lang="en-US" sz="105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nest loop</a:t>
            </a:r>
            <a:endParaRPr kumimoji="0" lang="en-US" sz="14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 flipV="1">
            <a:off x="6877695" y="2582828"/>
            <a:ext cx="1" cy="27476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62" idx="0"/>
            <a:endCxn id="63" idx="3"/>
          </p:cNvCxnSpPr>
          <p:nvPr/>
        </p:nvCxnSpPr>
        <p:spPr bwMode="auto">
          <a:xfrm flipV="1">
            <a:off x="6877695" y="2022441"/>
            <a:ext cx="161259" cy="164633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7683544" y="597409"/>
            <a:ext cx="0" cy="15358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6771956" y="3398302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1010 </a:t>
            </a:r>
            <a:r>
              <a:rPr lang="en-US" altLang="x-none" sz="2400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5969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7651237" y="0"/>
            <a:ext cx="1678891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Indexes?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447800"/>
            <a:ext cx="5650217" cy="5105400"/>
          </a:xfrm>
        </p:spPr>
        <p:txBody>
          <a:bodyPr/>
          <a:lstStyle/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With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clustered index on bid of Reserves, we access how many pages of Reserves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?: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100,000/100 = 1000 tuples on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1000/100</a:t>
            </a:r>
            <a:b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=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10 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pages.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for each Reserves tuple (</a:t>
            </a:r>
            <a:r>
              <a:rPr lang="en-US" sz="2000" dirty="0" smtClean="0">
                <a:solidFill>
                  <a:srgbClr val="FF0000"/>
                </a:solidFill>
              </a:rPr>
              <a:t>???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   get matching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Sailors tuple (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1 IO)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        (recall: 100 Reserves per page, 1000 pages)</a:t>
            </a:r>
          </a:p>
          <a:p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10 + </a:t>
            </a:r>
            <a:r>
              <a:rPr lang="en-US" sz="2000" dirty="0" smtClean="0">
                <a:solidFill>
                  <a:srgbClr val="FF0000"/>
                </a:solidFill>
              </a:rPr>
              <a:t>???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*1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7052565" y="750990"/>
            <a:ext cx="1261959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4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052565" y="168479"/>
            <a:ext cx="1261958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7" name="Straight Arrow Connector 66"/>
          <p:cNvCxnSpPr>
            <a:stCxn id="63" idx="0"/>
            <a:endCxn id="59" idx="4"/>
          </p:cNvCxnSpPr>
          <p:nvPr/>
        </p:nvCxnSpPr>
        <p:spPr bwMode="auto">
          <a:xfrm flipV="1">
            <a:off x="7683544" y="1146744"/>
            <a:ext cx="1" cy="366840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64" idx="0"/>
            <a:endCxn id="63" idx="5"/>
          </p:cNvCxnSpPr>
          <p:nvPr/>
        </p:nvCxnSpPr>
        <p:spPr bwMode="auto">
          <a:xfrm flipH="1" flipV="1">
            <a:off x="8328134" y="2022441"/>
            <a:ext cx="161259" cy="17519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6246716" y="2857590"/>
            <a:ext cx="1261959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cap="small" dirty="0" smtClean="0">
                <a:solidFill>
                  <a:srgbClr val="FF0000"/>
                </a:solidFill>
                <a:latin typeface="+mn-lt"/>
              </a:rPr>
              <a:t>index </a:t>
            </a:r>
            <a:r>
              <a:rPr lang="en-US" sz="105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05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246716" y="2187074"/>
            <a:ext cx="2873656" cy="406312"/>
            <a:chOff x="6350000" y="2224894"/>
            <a:chExt cx="2873656" cy="406312"/>
          </a:xfrm>
        </p:grpSpPr>
        <p:sp>
          <p:nvSpPr>
            <p:cNvPr id="64" name="Oval 63"/>
            <p:cNvSpPr/>
            <p:nvPr/>
          </p:nvSpPr>
          <p:spPr bwMode="auto">
            <a:xfrm>
              <a:off x="7961697" y="2235452"/>
              <a:ext cx="1261959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05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050" cap="small" dirty="0">
                  <a:solidFill>
                    <a:srgbClr val="FF0000"/>
                  </a:solidFill>
                  <a:latin typeface="+mn-lt"/>
                </a:rPr>
                <a:t>i</a:t>
              </a:r>
              <a:r>
                <a:rPr lang="en-US" sz="1050" cap="small" dirty="0" smtClean="0">
                  <a:solidFill>
                    <a:srgbClr val="FF0000"/>
                  </a:solidFill>
                  <a:latin typeface="+mn-lt"/>
                </a:rPr>
                <a:t>ndex scan</a:t>
              </a:r>
              <a:endParaRPr kumimoji="0" lang="en-US" sz="1050" b="0" i="0" u="none" strike="noStrike" cap="small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6350000" y="2224894"/>
              <a:ext cx="1261958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4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4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>
            <a:off x="6771956" y="1513584"/>
            <a:ext cx="1823176" cy="596163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05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index </a:t>
            </a:r>
            <a:r>
              <a:rPr lang="en-US" sz="105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nest loop</a:t>
            </a:r>
            <a:endParaRPr kumimoji="0" lang="en-US" sz="14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 flipV="1">
            <a:off x="6877695" y="2582828"/>
            <a:ext cx="1" cy="27476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62" idx="0"/>
            <a:endCxn id="63" idx="3"/>
          </p:cNvCxnSpPr>
          <p:nvPr/>
        </p:nvCxnSpPr>
        <p:spPr bwMode="auto">
          <a:xfrm flipV="1">
            <a:off x="6877695" y="2022441"/>
            <a:ext cx="161259" cy="164633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7683544" y="597409"/>
            <a:ext cx="0" cy="15358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171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7651237" y="0"/>
            <a:ext cx="1678891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Indexes?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 bwMode="auto">
          <a:xfrm>
            <a:off x="7052565" y="750990"/>
            <a:ext cx="1261959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rating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&gt;</a:t>
            </a:r>
            <a:r>
              <a:rPr lang="en-US" sz="1400" dirty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 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5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052565" y="168479"/>
            <a:ext cx="1261958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sname</a:t>
            </a:r>
            <a:endParaRPr kumimoji="0" lang="en-US" sz="1400" b="0" i="0" u="none" strike="noStrike" cap="none" normalizeH="0" baseline="-2500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7" name="Straight Arrow Connector 66"/>
          <p:cNvCxnSpPr>
            <a:stCxn id="63" idx="0"/>
            <a:endCxn id="59" idx="4"/>
          </p:cNvCxnSpPr>
          <p:nvPr/>
        </p:nvCxnSpPr>
        <p:spPr bwMode="auto">
          <a:xfrm flipV="1">
            <a:off x="7683544" y="1146744"/>
            <a:ext cx="1" cy="366840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64" idx="0"/>
            <a:endCxn id="63" idx="5"/>
          </p:cNvCxnSpPr>
          <p:nvPr/>
        </p:nvCxnSpPr>
        <p:spPr bwMode="auto">
          <a:xfrm flipH="1" flipV="1">
            <a:off x="8328134" y="2022441"/>
            <a:ext cx="161259" cy="175191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6246716" y="2857590"/>
            <a:ext cx="1261959" cy="395754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Reserves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050" cap="small" dirty="0" smtClean="0">
                <a:solidFill>
                  <a:srgbClr val="FF0000"/>
                </a:solidFill>
                <a:latin typeface="+mn-lt"/>
              </a:rPr>
              <a:t>index </a:t>
            </a:r>
            <a:r>
              <a:rPr lang="en-US" sz="1050" cap="small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scan</a:t>
            </a:r>
            <a:endParaRPr kumimoji="0" lang="en-US" sz="1050" b="0" i="0" u="none" strike="noStrike" cap="small" normalizeH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246716" y="2187074"/>
            <a:ext cx="2873656" cy="406312"/>
            <a:chOff x="6350000" y="2224894"/>
            <a:chExt cx="2873656" cy="406312"/>
          </a:xfrm>
        </p:grpSpPr>
        <p:sp>
          <p:nvSpPr>
            <p:cNvPr id="64" name="Oval 63"/>
            <p:cNvSpPr/>
            <p:nvPr/>
          </p:nvSpPr>
          <p:spPr bwMode="auto">
            <a:xfrm>
              <a:off x="7961697" y="2235452"/>
              <a:ext cx="1261959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kumimoji="0" lang="en-US" sz="105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n-lt"/>
                </a:rPr>
                <a:t>Sailors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050" cap="small" dirty="0">
                  <a:solidFill>
                    <a:srgbClr val="FF0000"/>
                  </a:solidFill>
                  <a:latin typeface="+mn-lt"/>
                </a:rPr>
                <a:t>i</a:t>
              </a:r>
              <a:r>
                <a:rPr lang="en-US" sz="1050" cap="small" dirty="0" smtClean="0">
                  <a:solidFill>
                    <a:srgbClr val="FF0000"/>
                  </a:solidFill>
                  <a:latin typeface="+mn-lt"/>
                </a:rPr>
                <a:t>ndex scan</a:t>
              </a:r>
              <a:endParaRPr kumimoji="0" lang="en-US" sz="1050" b="0" i="0" u="none" strike="noStrike" cap="small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6350000" y="2224894"/>
              <a:ext cx="1261958" cy="395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dirty="0" err="1" smtClean="0">
                  <a:solidFill>
                    <a:srgbClr val="000000"/>
                  </a:solidFill>
                  <a:latin typeface="Symbol" charset="2"/>
                  <a:ea typeface="Symbol" charset="2"/>
                  <a:cs typeface="Symbol" charset="2"/>
                </a:rPr>
                <a:t>s</a:t>
              </a:r>
              <a:r>
                <a:rPr lang="en-US" sz="1400" baseline="-25000" dirty="0" err="1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bid</a:t>
              </a:r>
              <a:r>
                <a:rPr lang="en-US" sz="1400" baseline="-25000" dirty="0" smtClean="0">
                  <a:solidFill>
                    <a:srgbClr val="000000"/>
                  </a:solidFill>
                  <a:latin typeface="+mn-lt"/>
                  <a:ea typeface="Symbol" charset="2"/>
                  <a:cs typeface="Symbol" charset="2"/>
                </a:rPr>
                <a:t>=100</a:t>
              </a:r>
              <a:endParaRPr kumimoji="0" lang="en-US" sz="1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>
            <a:off x="6771956" y="1513584"/>
            <a:ext cx="1823176" cy="596163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Symbol" charset="2"/>
                <a:ea typeface="Symbol" charset="2"/>
                <a:cs typeface="Symbol" charset="2"/>
              </a:rPr>
              <a:t>⨝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400" baseline="-250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=</a:t>
            </a:r>
            <a:r>
              <a:rPr lang="en-US" sz="1400" baseline="-25000" dirty="0" err="1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sid</a:t>
            </a:r>
            <a:r>
              <a:rPr lang="en-US" sz="14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</a:br>
            <a:r>
              <a:rPr lang="en-US" sz="1050" cap="small" dirty="0" smtClean="0">
                <a:solidFill>
                  <a:srgbClr val="FF0000"/>
                </a:solidFill>
                <a:latin typeface="+mn-lt"/>
                <a:ea typeface="Symbol" charset="2"/>
                <a:cs typeface="Symbol" charset="2"/>
              </a:rPr>
              <a:t>index </a:t>
            </a:r>
            <a:r>
              <a:rPr lang="en-US" sz="1050" cap="small" dirty="0" smtClean="0">
                <a:solidFill>
                  <a:srgbClr val="000000"/>
                </a:solidFill>
                <a:latin typeface="+mn-lt"/>
                <a:ea typeface="Symbol" charset="2"/>
                <a:cs typeface="Symbol" charset="2"/>
              </a:rPr>
              <a:t>nest loop</a:t>
            </a:r>
            <a:endParaRPr kumimoji="0" lang="en-US" sz="1400" b="0" i="0" u="none" strike="noStrike" cap="small" normalizeH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 flipV="1">
            <a:off x="6877695" y="2582828"/>
            <a:ext cx="1" cy="27476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>
            <a:stCxn id="62" idx="0"/>
            <a:endCxn id="63" idx="3"/>
          </p:cNvCxnSpPr>
          <p:nvPr/>
        </p:nvCxnSpPr>
        <p:spPr bwMode="auto">
          <a:xfrm flipV="1">
            <a:off x="6877695" y="2022441"/>
            <a:ext cx="161259" cy="164633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V="1">
            <a:off x="7683544" y="597409"/>
            <a:ext cx="0" cy="153582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6771956" y="3398302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400" dirty="0" smtClean="0"/>
              <a:t>1010 </a:t>
            </a:r>
            <a:r>
              <a:rPr lang="en-US" altLang="x-none" sz="2400" dirty="0"/>
              <a:t>IOs</a:t>
            </a:r>
          </a:p>
        </p:txBody>
      </p:sp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685800" y="1447800"/>
            <a:ext cx="5650217" cy="510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8484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  <a:t>With clustered index on bid of Reserves, we access:</a:t>
            </a:r>
          </a:p>
          <a:p>
            <a:pPr lvl="1"/>
            <a: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  <a:t>100,000/100 = 1000 tuples on 1000/100</a:t>
            </a:r>
            <a:b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  <a:t>= 10 pages.</a:t>
            </a:r>
            <a:endParaRPr lang="en-US" sz="16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  <a:t>for each Reserve tuple (</a:t>
            </a:r>
            <a:r>
              <a:rPr lang="en-US" sz="2000" kern="0" dirty="0" smtClean="0">
                <a:solidFill>
                  <a:srgbClr val="FF0000"/>
                </a:solidFill>
              </a:rPr>
              <a:t>1000</a:t>
            </a:r>
            <a: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  <a:t>    get matching Sailors tuple (1 IO)</a:t>
            </a:r>
          </a:p>
          <a:p>
            <a:endParaRPr lang="en-US" sz="20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FontTx/>
              <a:buNone/>
            </a:pPr>
            <a:r>
              <a:rPr lang="en-US" sz="1800" kern="0" dirty="0" smtClean="0">
                <a:solidFill>
                  <a:schemeClr val="bg2">
                    <a:lumMod val="25000"/>
                  </a:schemeClr>
                </a:solidFill>
              </a:rPr>
              <a:t>        (recall: 100 Reserves per page, 1000 pages)</a:t>
            </a:r>
          </a:p>
          <a:p>
            <a:endParaRPr lang="en-US" sz="2000" kern="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  <a:t>10 + </a:t>
            </a:r>
            <a:r>
              <a:rPr lang="en-US" sz="2000" kern="0" dirty="0" smtClean="0">
                <a:solidFill>
                  <a:srgbClr val="FF0000"/>
                </a:solidFill>
              </a:rPr>
              <a:t>1000</a:t>
            </a:r>
            <a:r>
              <a:rPr lang="en-US" sz="2000" kern="0" dirty="0" smtClean="0">
                <a:solidFill>
                  <a:schemeClr val="bg2">
                    <a:lumMod val="25000"/>
                  </a:schemeClr>
                </a:solidFill>
              </a:rPr>
              <a:t>*1</a:t>
            </a:r>
            <a:endParaRPr lang="en-US" sz="2000" kern="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5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Summing up</a:t>
            </a:r>
          </a:p>
        </p:txBody>
      </p:sp>
      <p:sp>
        <p:nvSpPr>
          <p:cNvPr id="47106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 b="0" dirty="0"/>
              <a:t>There are </a:t>
            </a:r>
            <a:r>
              <a:rPr lang="en-US" altLang="x-none" sz="2400" b="0" i="1" dirty="0"/>
              <a:t>lots</a:t>
            </a:r>
            <a:r>
              <a:rPr lang="en-US" altLang="x-none" sz="2400" b="0" dirty="0"/>
              <a:t> of plans</a:t>
            </a:r>
          </a:p>
          <a:p>
            <a:pPr lvl="1"/>
            <a:r>
              <a:rPr lang="en-US" altLang="x-none" sz="2000" dirty="0"/>
              <a:t>Even for a relatively simple query</a:t>
            </a:r>
          </a:p>
          <a:p>
            <a:pPr lvl="1"/>
            <a:endParaRPr lang="en-US" altLang="x-none" sz="2000" dirty="0"/>
          </a:p>
          <a:p>
            <a:r>
              <a:rPr lang="en-US" altLang="x-none" sz="2400" b="0" dirty="0"/>
              <a:t>Engineers often think they can pick good ones</a:t>
            </a:r>
          </a:p>
          <a:p>
            <a:pPr lvl="1"/>
            <a:r>
              <a:rPr lang="en-US" altLang="x-none" sz="2000" dirty="0" smtClean="0"/>
              <a:t>E.g. MapReduce </a:t>
            </a:r>
            <a:r>
              <a:rPr lang="en-US" altLang="x-none" sz="2000" dirty="0"/>
              <a:t>API was based on that assumption</a:t>
            </a:r>
          </a:p>
          <a:p>
            <a:endParaRPr lang="en-US" altLang="x-none" b="0" dirty="0"/>
          </a:p>
          <a:p>
            <a:r>
              <a:rPr lang="en-US" altLang="x-none" sz="2400" b="0" dirty="0"/>
              <a:t>Not so clear that</a:t>
            </a:r>
            <a:r>
              <a:rPr lang="ja-JP" altLang="en-US" sz="2400" b="0" dirty="0"/>
              <a:t>’</a:t>
            </a:r>
            <a:r>
              <a:rPr lang="en-US" altLang="ja-JP" sz="2400" b="0" dirty="0"/>
              <a:t>s true!</a:t>
            </a:r>
          </a:p>
          <a:p>
            <a:pPr lvl="1"/>
            <a:r>
              <a:rPr lang="en-US" altLang="x-none" sz="2000" dirty="0"/>
              <a:t>Manual query planning can be tedious, technical</a:t>
            </a:r>
          </a:p>
          <a:p>
            <a:pPr lvl="1"/>
            <a:r>
              <a:rPr lang="en-US" altLang="x-none" sz="2000" dirty="0" smtClean="0"/>
              <a:t>Machines </a:t>
            </a:r>
            <a:r>
              <a:rPr lang="en-US" altLang="x-none" sz="2000" dirty="0"/>
              <a:t>are better at enumerating options than people</a:t>
            </a:r>
          </a:p>
          <a:p>
            <a:pPr lvl="1"/>
            <a:r>
              <a:rPr lang="en-US" altLang="x-none" sz="2000" dirty="0" smtClean="0"/>
              <a:t>We </a:t>
            </a:r>
            <a:r>
              <a:rPr lang="en-US" altLang="x-none" sz="2000" dirty="0"/>
              <a:t>will see soon how optimizers make simplifying assumptions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Query Optimization </a:t>
            </a:r>
            <a:r>
              <a:rPr lang="en-US" altLang="x-none" sz="3600" dirty="0" smtClean="0"/>
              <a:t>Overview</a:t>
            </a:r>
            <a:endParaRPr lang="en-US" altLang="x-none" sz="3600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400" i="1" dirty="0">
                <a:solidFill>
                  <a:schemeClr val="accent2"/>
                </a:solidFill>
              </a:rPr>
              <a:t>Plan</a:t>
            </a:r>
            <a:r>
              <a:rPr lang="en-US" altLang="x-none" sz="2400" dirty="0"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en-US" altLang="x-none" sz="2400" b="0" dirty="0">
                <a:solidFill>
                  <a:schemeClr val="bg2">
                    <a:lumMod val="25000"/>
                  </a:schemeClr>
                </a:solidFill>
              </a:rPr>
              <a:t>Tree of R.A. ops (and some others) with choice of algorithm for each op.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x-none" sz="2400" dirty="0"/>
          </a:p>
        </p:txBody>
      </p:sp>
      <p:sp>
        <p:nvSpPr>
          <p:cNvPr id="2355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5157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x-none" sz="3600" dirty="0"/>
              <a:t>Query Optimization </a:t>
            </a:r>
            <a:r>
              <a:rPr lang="en-US" altLang="x-none" sz="3600" dirty="0" smtClean="0"/>
              <a:t>Overview</a:t>
            </a:r>
            <a:endParaRPr lang="en-US" altLang="x-none" sz="3600" dirty="0"/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x-none" sz="2400" i="1" dirty="0">
                <a:solidFill>
                  <a:schemeClr val="accent2"/>
                </a:solidFill>
              </a:rPr>
              <a:t>Plan</a:t>
            </a:r>
            <a:r>
              <a:rPr lang="en-US" altLang="x-none" sz="2400" dirty="0">
                <a:solidFill>
                  <a:schemeClr val="bg2">
                    <a:lumMod val="25000"/>
                  </a:schemeClr>
                </a:solidFill>
              </a:rPr>
              <a:t>:  </a:t>
            </a:r>
            <a:r>
              <a:rPr lang="en-US" altLang="x-none" sz="2400" b="0" dirty="0">
                <a:solidFill>
                  <a:schemeClr val="bg2">
                    <a:lumMod val="25000"/>
                  </a:schemeClr>
                </a:solidFill>
              </a:rPr>
              <a:t>Tree of R.A. ops (and some others) with choice of algorithm for each op.</a:t>
            </a:r>
          </a:p>
          <a:p>
            <a:pPr lvl="1">
              <a:lnSpc>
                <a:spcPct val="90000"/>
              </a:lnSpc>
              <a:buSzPct val="75000"/>
            </a:pPr>
            <a:endParaRPr lang="en-US" altLang="x-none" sz="2400" dirty="0"/>
          </a:p>
          <a:p>
            <a:pPr>
              <a:lnSpc>
                <a:spcPct val="90000"/>
              </a:lnSpc>
            </a:pPr>
            <a:r>
              <a:rPr lang="en-US" altLang="x-none" sz="2400" dirty="0"/>
              <a:t>Three </a:t>
            </a:r>
            <a:r>
              <a:rPr lang="en-US" altLang="x-none" sz="2400" dirty="0" smtClean="0"/>
              <a:t>beautifully </a:t>
            </a:r>
            <a:r>
              <a:rPr lang="en-US" altLang="x-none" sz="2400" i="1" dirty="0" smtClean="0"/>
              <a:t>orthogonal</a:t>
            </a:r>
            <a:r>
              <a:rPr lang="en-US" altLang="x-none" sz="2400" dirty="0" smtClean="0"/>
              <a:t> concerns:</a:t>
            </a:r>
            <a:endParaRPr lang="en-US" altLang="x-none" sz="2400" dirty="0"/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 smtClean="0">
                <a:solidFill>
                  <a:schemeClr val="accent2"/>
                </a:solidFill>
              </a:rPr>
              <a:t>Plan space: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800" dirty="0" smtClean="0"/>
              <a:t>for </a:t>
            </a:r>
            <a:r>
              <a:rPr lang="en-US" altLang="x-none" sz="1800" dirty="0"/>
              <a:t>a given query</a:t>
            </a: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, what plans are considered?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 smtClean="0">
                <a:solidFill>
                  <a:schemeClr val="accent2"/>
                </a:solidFill>
              </a:rPr>
              <a:t>Cost estimation:</a:t>
            </a:r>
            <a:endParaRPr lang="en-US" altLang="x-none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h</a:t>
            </a:r>
            <a:r>
              <a:rPr lang="en-US" altLang="x-none" sz="1800" dirty="0" smtClean="0">
                <a:solidFill>
                  <a:schemeClr val="bg2">
                    <a:lumMod val="25000"/>
                  </a:schemeClr>
                </a:solidFill>
              </a:rPr>
              <a:t>ow </a:t>
            </a: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is the cost of a plan estimated?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x-none" sz="2000" dirty="0" smtClean="0">
                <a:solidFill>
                  <a:schemeClr val="accent2"/>
                </a:solidFill>
              </a:rPr>
              <a:t>Search strategy: 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x-none" sz="1800" dirty="0" smtClean="0">
                <a:solidFill>
                  <a:schemeClr val="bg2">
                    <a:lumMod val="25000"/>
                  </a:schemeClr>
                </a:solidFill>
              </a:rPr>
              <a:t>how </a:t>
            </a:r>
            <a:r>
              <a:rPr lang="en-US" altLang="x-none" sz="1800" dirty="0">
                <a:solidFill>
                  <a:schemeClr val="bg2">
                    <a:lumMod val="25000"/>
                  </a:schemeClr>
                </a:solidFill>
              </a:rPr>
              <a:t>do we 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search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 in the 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plan space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”</a:t>
            </a:r>
            <a:r>
              <a:rPr lang="en-US" altLang="ja-JP" sz="18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en-US" altLang="ja-JP" sz="2000" dirty="0"/>
          </a:p>
          <a:p>
            <a:pPr>
              <a:lnSpc>
                <a:spcPct val="90000"/>
              </a:lnSpc>
            </a:pPr>
            <a:endParaRPr lang="en-US" altLang="x-none" sz="24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x-none" sz="1600" dirty="0"/>
          </a:p>
        </p:txBody>
      </p:sp>
      <p:sp>
        <p:nvSpPr>
          <p:cNvPr id="2355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en-US" altLang="x-none" sz="1200">
              <a:solidFill>
                <a:schemeClr val="tx1"/>
              </a:solidFill>
              <a:latin typeface="Times New Roman" charset="0"/>
            </a:endParaRPr>
          </a:p>
          <a:p>
            <a:endParaRPr lang="en-US" altLang="x-none" sz="12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2" name="Line Callout 2 1"/>
          <p:cNvSpPr/>
          <p:nvPr/>
        </p:nvSpPr>
        <p:spPr bwMode="auto">
          <a:xfrm>
            <a:off x="6540500" y="2095500"/>
            <a:ext cx="2171700" cy="520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181"/>
              <a:gd name="adj6" fmla="val -97228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Often used by </a:t>
            </a:r>
            <a:r>
              <a:rPr lang="en-US" sz="1200" smtClean="0">
                <a:solidFill>
                  <a:srgbClr val="000000"/>
                </a:solidFill>
              </a:rPr>
              <a:t>SW engineers to mean </a:t>
            </a:r>
            <a:r>
              <a:rPr kumimoji="0" lang="en-US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 charset="0"/>
              </a:rPr>
              <a:t>independent</a:t>
            </a:r>
            <a:endParaRPr kumimoji="0" lang="en-US" sz="12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1.key">
  <a:themeElements>
    <a:clrScheme name="Custom 7">
      <a:dk1>
        <a:srgbClr val="002789"/>
      </a:dk1>
      <a:lt1>
        <a:srgbClr val="FFFFFF"/>
      </a:lt1>
      <a:dk2>
        <a:srgbClr val="14405C"/>
      </a:dk2>
      <a:lt2>
        <a:srgbClr val="F2F2F2"/>
      </a:lt2>
      <a:accent1>
        <a:srgbClr val="2980B9"/>
      </a:accent1>
      <a:accent2>
        <a:srgbClr val="043D89"/>
      </a:accent2>
      <a:accent3>
        <a:srgbClr val="2A80B7"/>
      </a:accent3>
      <a:accent4>
        <a:srgbClr val="642700"/>
      </a:accent4>
      <a:accent5>
        <a:srgbClr val="ABD2EB"/>
      </a:accent5>
      <a:accent6>
        <a:srgbClr val="0070C0"/>
      </a:accent6>
      <a:hlink>
        <a:srgbClr val="0000FF"/>
      </a:hlink>
      <a:folHlink>
        <a:srgbClr val="800080"/>
      </a:folHlink>
    </a:clrScheme>
    <a:fontScheme name="lecture1.key">
      <a:majorFont>
        <a:latin typeface="Helvetica Neue"/>
        <a:ea typeface="Osaka"/>
        <a:cs typeface=""/>
      </a:majorFont>
      <a:minorFont>
        <a:latin typeface="Helvetica Neue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>
            <a:solidFill>
              <a:schemeClr val="tx2"/>
            </a:solidFill>
            <a:latin typeface="Helvetica Neue" charset="0"/>
            <a:ea typeface="Helvetica Neue" charset="0"/>
            <a:cs typeface="Helvetica Neue" charset="0"/>
          </a:defRPr>
        </a:defPPr>
      </a:lstStyle>
    </a:txDef>
  </a:objectDefaults>
  <a:extraClrSchemeLst>
    <a:extraClrScheme>
      <a:clrScheme name="lecture1.k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.ke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.ke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Helvetica Neue"/>
        <a:font script="Hebr" typeface="Helvetica Neue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Helvetica Neue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Helvetica Neue"/>
        <a:font script="Hebr" typeface="Helvetica Neue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Helvetica Neue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1490443977</TotalTime>
  <Pages>12</Pages>
  <Words>4022</Words>
  <Application>Microsoft Macintosh PowerPoint</Application>
  <PresentationFormat>Letter Paper (8.5x11 in)</PresentationFormat>
  <Paragraphs>1449</Paragraphs>
  <Slides>79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Book Antiqua</vt:lpstr>
      <vt:lpstr>Courier New</vt:lpstr>
      <vt:lpstr>Helvetica Neue</vt:lpstr>
      <vt:lpstr>ＭＳ Ｐゴシック</vt:lpstr>
      <vt:lpstr>MT Extra</vt:lpstr>
      <vt:lpstr>Osaka</vt:lpstr>
      <vt:lpstr>Symbol</vt:lpstr>
      <vt:lpstr>Times New Roman</vt:lpstr>
      <vt:lpstr>Wingdings</vt:lpstr>
      <vt:lpstr>Arial</vt:lpstr>
      <vt:lpstr>lecture1.key</vt:lpstr>
      <vt:lpstr>Relational Query Optimization I: The Plan Space</vt:lpstr>
      <vt:lpstr>Architecture of a DBMS</vt:lpstr>
      <vt:lpstr>Query Parsing &amp; Optimization </vt:lpstr>
      <vt:lpstr>Query Parsing &amp; Optimization</vt:lpstr>
      <vt:lpstr>Query Parsing &amp; Optimization</vt:lpstr>
      <vt:lpstr>Query Parsing &amp; Optimization</vt:lpstr>
      <vt:lpstr>Query Optimization Overview</vt:lpstr>
      <vt:lpstr>Query Optimization Overview</vt:lpstr>
      <vt:lpstr>Query Optimization Overview</vt:lpstr>
      <vt:lpstr>Query Optimization Overview</vt:lpstr>
      <vt:lpstr>Today</vt:lpstr>
      <vt:lpstr>Relational Algebra Equivalences</vt:lpstr>
      <vt:lpstr>Relational Algebra Equivalences</vt:lpstr>
      <vt:lpstr>Relational Algebra Equivalences</vt:lpstr>
      <vt:lpstr>Relational Algebra Equivalences</vt:lpstr>
      <vt:lpstr>Join ordering, again</vt:lpstr>
      <vt:lpstr>Some Common Heuristics</vt:lpstr>
      <vt:lpstr>Some Common Heuristics</vt:lpstr>
      <vt:lpstr>Some Common Heuristics</vt:lpstr>
      <vt:lpstr>Physical Equivalences</vt:lpstr>
      <vt:lpstr>Quick Check</vt:lpstr>
      <vt:lpstr>Quick Check</vt:lpstr>
      <vt:lpstr>Quick Check</vt:lpstr>
      <vt:lpstr>Schema for Examples</vt:lpstr>
      <vt:lpstr>Motivating Example</vt:lpstr>
      <vt:lpstr>Motivating Example</vt:lpstr>
      <vt:lpstr>Motivating Example</vt:lpstr>
      <vt:lpstr>Selection Pushdown</vt:lpstr>
      <vt:lpstr>Selection Pushdown</vt:lpstr>
      <vt:lpstr>Selection Pushdown</vt:lpstr>
      <vt:lpstr>Quick Check</vt:lpstr>
      <vt:lpstr>Selection Pushdown</vt:lpstr>
      <vt:lpstr>Selection Pushdown</vt:lpstr>
      <vt:lpstr>More Selection Pushdown</vt:lpstr>
      <vt:lpstr>More Selection Pushdown</vt:lpstr>
      <vt:lpstr>More Selection Pushdown</vt:lpstr>
      <vt:lpstr>Quick Check</vt:lpstr>
      <vt:lpstr>More Selection Pushdown</vt:lpstr>
      <vt:lpstr>More Selection Pushdown</vt:lpstr>
      <vt:lpstr>Join Ordering</vt:lpstr>
      <vt:lpstr>Join Ordering</vt:lpstr>
      <vt:lpstr>Join Ordering</vt:lpstr>
      <vt:lpstr>Quick Check</vt:lpstr>
      <vt:lpstr>Join Ordering</vt:lpstr>
      <vt:lpstr>Join Ordering</vt:lpstr>
      <vt:lpstr>Materializing Inner Loops</vt:lpstr>
      <vt:lpstr>Materializing Inner Loops</vt:lpstr>
      <vt:lpstr>Materializing Inner Loops</vt:lpstr>
      <vt:lpstr>Quick Check</vt:lpstr>
      <vt:lpstr>Materializing Inner Loops</vt:lpstr>
      <vt:lpstr>Join Ordering Again</vt:lpstr>
      <vt:lpstr>Join Ordering Again</vt:lpstr>
      <vt:lpstr>Join Ordering Again</vt:lpstr>
      <vt:lpstr>Quick Check</vt:lpstr>
      <vt:lpstr>Join Ordering Again</vt:lpstr>
      <vt:lpstr>Join Ordering Again</vt:lpstr>
      <vt:lpstr>Join Algorithm</vt:lpstr>
      <vt:lpstr>Join Algorithm</vt:lpstr>
      <vt:lpstr>Join Algorithm</vt:lpstr>
      <vt:lpstr>Quick Check</vt:lpstr>
      <vt:lpstr>Join Algorithm</vt:lpstr>
      <vt:lpstr>Textbook considers this:</vt:lpstr>
      <vt:lpstr>Quick Check</vt:lpstr>
      <vt:lpstr>Join Algorithm</vt:lpstr>
      <vt:lpstr>Join Algorithm Again</vt:lpstr>
      <vt:lpstr>Quick Check</vt:lpstr>
      <vt:lpstr>Join Algorithm Again</vt:lpstr>
      <vt:lpstr>Join Algorithm Again</vt:lpstr>
      <vt:lpstr>Projection Cascade &amp; Pushdown</vt:lpstr>
      <vt:lpstr>Projection Cascade &amp; Pushdown</vt:lpstr>
      <vt:lpstr>With Join Reordering, no Mat</vt:lpstr>
      <vt:lpstr>With Join Reordering, no Mat</vt:lpstr>
      <vt:lpstr>Quick Check</vt:lpstr>
      <vt:lpstr>With Join Reordering, no Mat</vt:lpstr>
      <vt:lpstr>How About Indexes?</vt:lpstr>
      <vt:lpstr>How About Indexes?</vt:lpstr>
      <vt:lpstr>How About Indexes?</vt:lpstr>
      <vt:lpstr>How About Indexes?</vt:lpstr>
      <vt:lpstr>Summing up</vt:lpstr>
    </vt:vector>
  </TitlesOfParts>
  <Manager/>
  <Company/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Calculus</dc:title>
  <dc:subject>Database Management Systems</dc:subject>
  <dc:creator/>
  <cp:keywords/>
  <dc:description/>
  <cp:lastModifiedBy>Joseph Hellerstein</cp:lastModifiedBy>
  <cp:revision>591</cp:revision>
  <cp:lastPrinted>2017-10-17T23:58:36Z</cp:lastPrinted>
  <dcterms:created xsi:type="dcterms:W3CDTF">2010-03-16T04:14:43Z</dcterms:created>
  <dcterms:modified xsi:type="dcterms:W3CDTF">2017-10-18T00:22:21Z</dcterms:modified>
  <cp:category/>
</cp:coreProperties>
</file>