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1" r:id="rId1"/>
  </p:sldMasterIdLst>
  <p:notesMasterIdLst>
    <p:notesMasterId r:id="rId55"/>
  </p:notesMasterIdLst>
  <p:handoutMasterIdLst>
    <p:handoutMasterId r:id="rId56"/>
  </p:handoutMasterIdLst>
  <p:sldIdLst>
    <p:sldId id="256" r:id="rId2"/>
    <p:sldId id="312" r:id="rId3"/>
    <p:sldId id="320" r:id="rId4"/>
    <p:sldId id="313" r:id="rId5"/>
    <p:sldId id="314" r:id="rId6"/>
    <p:sldId id="317" r:id="rId7"/>
    <p:sldId id="321" r:id="rId8"/>
    <p:sldId id="257" r:id="rId9"/>
    <p:sldId id="258" r:id="rId10"/>
    <p:sldId id="259" r:id="rId11"/>
    <p:sldId id="260" r:id="rId12"/>
    <p:sldId id="315" r:id="rId13"/>
    <p:sldId id="316" r:id="rId14"/>
    <p:sldId id="261" r:id="rId15"/>
    <p:sldId id="322" r:id="rId16"/>
    <p:sldId id="262" r:id="rId17"/>
    <p:sldId id="264" r:id="rId18"/>
    <p:sldId id="265" r:id="rId19"/>
    <p:sldId id="266" r:id="rId20"/>
    <p:sldId id="267" r:id="rId21"/>
    <p:sldId id="268" r:id="rId22"/>
    <p:sldId id="269" r:id="rId23"/>
    <p:sldId id="323" r:id="rId24"/>
    <p:sldId id="270" r:id="rId25"/>
    <p:sldId id="271" r:id="rId26"/>
    <p:sldId id="327" r:id="rId27"/>
    <p:sldId id="326" r:id="rId28"/>
    <p:sldId id="274" r:id="rId29"/>
    <p:sldId id="275" r:id="rId30"/>
    <p:sldId id="276" r:id="rId31"/>
    <p:sldId id="277" r:id="rId32"/>
    <p:sldId id="278" r:id="rId33"/>
    <p:sldId id="279" r:id="rId34"/>
    <p:sldId id="325" r:id="rId35"/>
    <p:sldId id="280" r:id="rId36"/>
    <p:sldId id="281" r:id="rId37"/>
    <p:sldId id="282" r:id="rId38"/>
    <p:sldId id="283" r:id="rId39"/>
    <p:sldId id="284" r:id="rId40"/>
    <p:sldId id="311" r:id="rId41"/>
    <p:sldId id="285" r:id="rId42"/>
    <p:sldId id="286" r:id="rId43"/>
    <p:sldId id="287" r:id="rId44"/>
    <p:sldId id="288" r:id="rId45"/>
    <p:sldId id="289" r:id="rId46"/>
    <p:sldId id="319" r:id="rId47"/>
    <p:sldId id="290" r:id="rId48"/>
    <p:sldId id="291" r:id="rId49"/>
    <p:sldId id="292" r:id="rId50"/>
    <p:sldId id="293" r:id="rId51"/>
    <p:sldId id="308" r:id="rId52"/>
    <p:sldId id="309" r:id="rId53"/>
    <p:sldId id="310" r:id="rId54"/>
  </p:sldIdLst>
  <p:sldSz cx="9144000" cy="6858000" type="letter"/>
  <p:notesSz cx="6908800" cy="9410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Helvetica Neue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Helvetica Neue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Helvetica Neue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Helvetica Neue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Helvetica Neue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3600" kern="1200">
        <a:solidFill>
          <a:srgbClr val="CF0E30"/>
        </a:solidFill>
        <a:latin typeface="Helvetica Neue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3600" kern="1200">
        <a:solidFill>
          <a:srgbClr val="CF0E30"/>
        </a:solidFill>
        <a:latin typeface="Helvetica Neue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3600" kern="1200">
        <a:solidFill>
          <a:srgbClr val="CF0E30"/>
        </a:solidFill>
        <a:latin typeface="Helvetica Neue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3600" kern="1200">
        <a:solidFill>
          <a:srgbClr val="CF0E30"/>
        </a:solidFill>
        <a:latin typeface="Helvetica Neue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FF00"/>
    <a:srgbClr val="D6AF57"/>
    <a:srgbClr val="247EB8"/>
    <a:srgbClr val="446CB4"/>
    <a:srgbClr val="95A5A6"/>
    <a:srgbClr val="45E3FA"/>
    <a:srgbClr val="CF0E30"/>
    <a:srgbClr val="FD8232"/>
    <a:srgbClr val="336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63"/>
    <p:restoredTop sz="86618"/>
  </p:normalViewPr>
  <p:slideViewPr>
    <p:cSldViewPr snapToGrid="0">
      <p:cViewPr>
        <p:scale>
          <a:sx n="113" d="100"/>
          <a:sy n="113" d="100"/>
        </p:scale>
        <p:origin x="144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9" d="100"/>
        <a:sy n="49" d="100"/>
      </p:scale>
      <p:origin x="0" y="27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9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i="1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Helvetica Neue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6363" y="0"/>
            <a:ext cx="29924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i="1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Helvetica Neue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40800"/>
            <a:ext cx="29924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i="1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Helvetica Neue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6363" y="8940800"/>
            <a:ext cx="29924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i="1" smtClean="0"/>
            </a:lvl1pPr>
          </a:lstStyle>
          <a:p>
            <a:pPr>
              <a:defRPr/>
            </a:pPr>
            <a:fld id="{C0DE0504-414D-0B4B-9393-4AE5CA231FD6}" type="slidenum">
              <a:rPr lang="en-US">
                <a:latin typeface="Helvetica Neue"/>
              </a:rPr>
              <a:pPr>
                <a:defRPr/>
              </a:pPr>
              <a:t>‹#›</a:t>
            </a:fld>
            <a:endParaRPr lang="en-US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33098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i="1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6363" y="0"/>
            <a:ext cx="29924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i="1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40800"/>
            <a:ext cx="29924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i="1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6363" y="8940800"/>
            <a:ext cx="29924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i="1" smtClean="0">
                <a:solidFill>
                  <a:schemeClr val="tx1"/>
                </a:solidFill>
                <a:latin typeface="Helvetica Neue"/>
              </a:defRPr>
            </a:lvl1pPr>
          </a:lstStyle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70400"/>
            <a:ext cx="5064125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7" tIns="46764" rIns="93527" bIns="467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notes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0138" y="704850"/>
            <a:ext cx="4710112" cy="35321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051909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92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968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 eaLnBrk="1" hangingPunct="1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2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584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452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 eaLnBrk="1" hangingPunct="1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3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789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789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15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9938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 eaLnBrk="1" hangingPunct="1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4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994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2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557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1986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 eaLnBrk="1" hangingPunct="1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4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198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99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463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4034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 eaLnBrk="1" hangingPunct="1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6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403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403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216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608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 eaLnBrk="1" hangingPunct="1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8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608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608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458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120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 eaLnBrk="1" hangingPunct="1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10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120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0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257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3250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 eaLnBrk="1" hangingPunct="1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7</a:t>
            </a: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325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325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217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5298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 eaLnBrk="1" hangingPunct="1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9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530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5302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10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7073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7346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 eaLnBrk="1" hangingPunct="1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9</a:t>
            </a: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734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5735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32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73" tIns="44443" rIns="90473" bIns="44443"/>
          <a:lstStyle/>
          <a:p>
            <a:endParaRPr lang="x-none" altLang="x-none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56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97" tIns="45598" rIns="91197" bIns="4559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5939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3" tIns="0" rIns="19043" bIns="0" anchor="b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2</a:t>
            </a:r>
          </a:p>
        </p:txBody>
      </p:sp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97" tIns="45598" rIns="91197" bIns="4559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97" tIns="45598" rIns="91197" bIns="4559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593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noFill/>
          <a:ln cap="flat"/>
        </p:spPr>
      </p:sp>
      <p:sp>
        <p:nvSpPr>
          <p:cNvPr id="5939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54" tIns="44433" rIns="90454" bIns="44433"/>
          <a:lstStyle/>
          <a:p>
            <a:endParaRPr lang="x-none" altLang="x-none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26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97" tIns="45598" rIns="91197" bIns="4559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62466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3" tIns="0" rIns="19043" bIns="0" anchor="b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3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97" tIns="45598" rIns="91197" bIns="4559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6246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97" tIns="45598" rIns="91197" bIns="4559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6246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noFill/>
          <a:ln cap="flat"/>
        </p:spPr>
      </p:sp>
      <p:sp>
        <p:nvSpPr>
          <p:cNvPr id="6247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54" tIns="44433" rIns="90454" bIns="44433"/>
          <a:lstStyle/>
          <a:p>
            <a:endParaRPr lang="x-none" altLang="x-none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984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noFill/>
          <a:ln cap="flat"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54" tIns="44433" rIns="90454" bIns="44433"/>
          <a:lstStyle/>
          <a:p>
            <a:endParaRPr lang="x-none" altLang="x-none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4102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97" tIns="45598" rIns="91197" bIns="4559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66562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3" tIns="0" rIns="19043" bIns="0" anchor="b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97" tIns="45598" rIns="91197" bIns="4559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6656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97" tIns="45598" rIns="91197" bIns="4559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6656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noFill/>
          <a:ln cap="flat"/>
        </p:spPr>
      </p:sp>
      <p:sp>
        <p:nvSpPr>
          <p:cNvPr id="6656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54" tIns="44433" rIns="90454" bIns="44433"/>
          <a:lstStyle/>
          <a:p>
            <a:endParaRPr lang="x-none" altLang="x-none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420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97" tIns="45598" rIns="91197" bIns="4559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68610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3" tIns="0" rIns="19043" bIns="0" anchor="b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6</a:t>
            </a:r>
          </a:p>
        </p:txBody>
      </p:sp>
      <p:sp>
        <p:nvSpPr>
          <p:cNvPr id="6861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97" tIns="45598" rIns="91197" bIns="4559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6861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97" tIns="45598" rIns="91197" bIns="45598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6861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noFill/>
          <a:ln cap="flat"/>
        </p:spPr>
      </p:sp>
      <p:sp>
        <p:nvSpPr>
          <p:cNvPr id="6861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54" tIns="44433" rIns="90454" bIns="44433"/>
          <a:lstStyle/>
          <a:p>
            <a:endParaRPr lang="x-none" altLang="x-none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9388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7035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3356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3730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3" tIns="0" rIns="19043" bIns="0" anchor="b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3</a:t>
            </a:r>
          </a:p>
        </p:txBody>
      </p:sp>
      <p:sp>
        <p:nvSpPr>
          <p:cNvPr id="7373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3732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373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6125" cy="3417888"/>
          </a:xfrm>
          <a:noFill/>
          <a:ln cap="flat"/>
        </p:spPr>
      </p:sp>
      <p:sp>
        <p:nvSpPr>
          <p:cNvPr id="7373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54" tIns="44433" rIns="90454" bIns="44433"/>
          <a:lstStyle/>
          <a:p>
            <a:endParaRPr lang="en-US" altLang="x-none" dirty="0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11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5778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3" tIns="0" rIns="19043" bIns="0" anchor="b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75779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5780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578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6125" cy="3417888"/>
          </a:xfrm>
          <a:noFill/>
          <a:ln cap="flat"/>
        </p:spPr>
      </p:sp>
      <p:sp>
        <p:nvSpPr>
          <p:cNvPr id="7578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54" tIns="44433" rIns="90454" bIns="44433"/>
          <a:lstStyle/>
          <a:p>
            <a:endParaRPr lang="x-none" altLang="x-none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178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8847B3CA-A293-4F41-BA9A-E6C465AFB7BE}" type="slidenum">
              <a:rPr lang="en-US" altLang="x-none"/>
              <a:pPr eaLnBrk="1" hangingPunct="1"/>
              <a:t>8</a:t>
            </a:fld>
            <a:endParaRPr lang="en-US" altLang="x-none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6" tIns="0" rIns="19046" bIns="0" anchor="b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04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048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62" tIns="46031" rIns="92062" bIns="46031"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696520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7826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3" tIns="0" rIns="19043" bIns="0" anchor="b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6</a:t>
            </a:r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7828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782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6125" cy="3417888"/>
          </a:xfrm>
          <a:noFill/>
          <a:ln cap="flat"/>
        </p:spPr>
      </p:sp>
      <p:sp>
        <p:nvSpPr>
          <p:cNvPr id="7783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54" tIns="44433" rIns="90454" bIns="44433"/>
          <a:lstStyle/>
          <a:p>
            <a:endParaRPr lang="x-none" altLang="x-none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2661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987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3" tIns="0" rIns="19043" bIns="0" anchor="b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7</a:t>
            </a:r>
          </a:p>
        </p:txBody>
      </p:sp>
      <p:sp>
        <p:nvSpPr>
          <p:cNvPr id="7987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9876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987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6125" cy="3417888"/>
          </a:xfrm>
          <a:noFill/>
          <a:ln cap="flat"/>
        </p:spPr>
      </p:sp>
      <p:sp>
        <p:nvSpPr>
          <p:cNvPr id="7987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54" tIns="44433" rIns="90454" bIns="44433"/>
          <a:lstStyle/>
          <a:p>
            <a:endParaRPr lang="x-none" altLang="x-none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9060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987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3" tIns="0" rIns="19043" bIns="0" anchor="b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7</a:t>
            </a:r>
          </a:p>
        </p:txBody>
      </p:sp>
      <p:sp>
        <p:nvSpPr>
          <p:cNvPr id="7987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9876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987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6125" cy="3417888"/>
          </a:xfrm>
          <a:noFill/>
          <a:ln cap="flat"/>
        </p:spPr>
      </p:sp>
      <p:sp>
        <p:nvSpPr>
          <p:cNvPr id="7987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54" tIns="44433" rIns="90454" bIns="44433"/>
          <a:lstStyle/>
          <a:p>
            <a:endParaRPr lang="x-none" altLang="x-none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6315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81922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3" tIns="0" rIns="19043" bIns="0" anchor="b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8</a:t>
            </a:r>
          </a:p>
        </p:txBody>
      </p:sp>
      <p:sp>
        <p:nvSpPr>
          <p:cNvPr id="8192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81924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8192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6125" cy="3417888"/>
          </a:xfrm>
          <a:noFill/>
          <a:ln cap="flat"/>
        </p:spPr>
      </p:sp>
      <p:sp>
        <p:nvSpPr>
          <p:cNvPr id="8192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54" tIns="44433" rIns="90454" bIns="44433"/>
          <a:lstStyle/>
          <a:p>
            <a:endParaRPr lang="x-none" altLang="x-none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4144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83970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3" tIns="0" rIns="19043" bIns="0" anchor="b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9</a:t>
            </a:r>
          </a:p>
        </p:txBody>
      </p:sp>
      <p:sp>
        <p:nvSpPr>
          <p:cNvPr id="8397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83972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8397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6125" cy="3417888"/>
          </a:xfrm>
          <a:noFill/>
          <a:ln cap="flat"/>
        </p:spPr>
      </p:sp>
      <p:sp>
        <p:nvSpPr>
          <p:cNvPr id="8397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54" tIns="44433" rIns="90454" bIns="44433"/>
          <a:lstStyle/>
          <a:p>
            <a:endParaRPr lang="x-none" altLang="x-none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7140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86018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3" tIns="0" rIns="19043" bIns="0" anchor="b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10</a:t>
            </a:r>
          </a:p>
        </p:txBody>
      </p:sp>
      <p:sp>
        <p:nvSpPr>
          <p:cNvPr id="86019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86020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8602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6125" cy="3417888"/>
          </a:xfrm>
          <a:noFill/>
          <a:ln cap="flat"/>
        </p:spPr>
      </p:sp>
      <p:sp>
        <p:nvSpPr>
          <p:cNvPr id="8602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54" tIns="44433" rIns="90454" bIns="44433"/>
          <a:lstStyle/>
          <a:p>
            <a:endParaRPr lang="x-none" altLang="x-none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8287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88066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3" tIns="0" rIns="19043" bIns="0" anchor="b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11</a:t>
            </a:r>
          </a:p>
        </p:txBody>
      </p:sp>
      <p:sp>
        <p:nvSpPr>
          <p:cNvPr id="8806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88068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8806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6125" cy="3417888"/>
          </a:xfrm>
          <a:noFill/>
          <a:ln cap="flat"/>
        </p:spPr>
      </p:sp>
      <p:sp>
        <p:nvSpPr>
          <p:cNvPr id="8807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54" tIns="44433" rIns="90454" bIns="44433"/>
          <a:lstStyle/>
          <a:p>
            <a:endParaRPr lang="x-none" altLang="x-none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0705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104450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6" tIns="0" rIns="19046" bIns="0" anchor="b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11</a:t>
            </a:r>
          </a:p>
        </p:txBody>
      </p:sp>
      <p:sp>
        <p:nvSpPr>
          <p:cNvPr id="10445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10445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10445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noFill/>
          <a:ln cap="flat"/>
        </p:spPr>
      </p:sp>
      <p:sp>
        <p:nvSpPr>
          <p:cNvPr id="10445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66" tIns="44439" rIns="90466" bIns="44439"/>
          <a:lstStyle/>
          <a:p>
            <a:endParaRPr lang="x-none" altLang="x-none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2883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106498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6" tIns="0" rIns="19046" bIns="0" anchor="b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12</a:t>
            </a:r>
          </a:p>
        </p:txBody>
      </p:sp>
      <p:sp>
        <p:nvSpPr>
          <p:cNvPr id="106499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106500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10650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noFill/>
          <a:ln cap="flat"/>
        </p:spPr>
      </p:sp>
      <p:sp>
        <p:nvSpPr>
          <p:cNvPr id="10650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66" tIns="44439" rIns="90466" bIns="44439"/>
          <a:lstStyle/>
          <a:p>
            <a:endParaRPr lang="x-none" altLang="x-none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9999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108546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6" tIns="0" rIns="19046" bIns="0" anchor="b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13</a:t>
            </a:r>
          </a:p>
        </p:txBody>
      </p:sp>
      <p:sp>
        <p:nvSpPr>
          <p:cNvPr id="10854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10854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10854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noFill/>
          <a:ln cap="flat"/>
        </p:spPr>
      </p:sp>
      <p:sp>
        <p:nvSpPr>
          <p:cNvPr id="10855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66" tIns="44439" rIns="90466" bIns="44439"/>
          <a:lstStyle/>
          <a:p>
            <a:endParaRPr lang="x-none" altLang="x-none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54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5A86DE41-57E4-DA40-9B60-FE9E42B33EDF}" type="slidenum">
              <a:rPr lang="en-US" altLang="x-none"/>
              <a:pPr eaLnBrk="1" hangingPunct="1"/>
              <a:t>9</a:t>
            </a:fld>
            <a:endParaRPr lang="en-US" altLang="x-none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6" tIns="0" rIns="19046" bIns="0" anchor="b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6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25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253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62" tIns="46031" rIns="92062" bIns="46031"/>
          <a:lstStyle/>
          <a:p>
            <a:pPr eaLnBrk="1" hangingPunct="1"/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703843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99BE6FAD-F770-E545-9DD2-034523DA1CC2}" type="slidenum">
              <a:rPr lang="en-US" altLang="x-none"/>
              <a:pPr eaLnBrk="1" hangingPunct="1"/>
              <a:t>10</a:t>
            </a:fld>
            <a:endParaRPr lang="en-US" altLang="x-none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6" tIns="0" rIns="19046" bIns="0" anchor="b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7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62" tIns="46031" rIns="92062" bIns="46031"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838284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2E2DABC1-6E4F-D24C-8697-64034F2AF6F2}" type="slidenum">
              <a:rPr lang="en-US" altLang="x-none"/>
              <a:pPr eaLnBrk="1" hangingPunct="1"/>
              <a:t>11</a:t>
            </a:fld>
            <a:endParaRPr lang="en-US" altLang="x-none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62" tIns="46031" rIns="92062" bIns="46031"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824250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5A86DE41-57E4-DA40-9B60-FE9E42B33EDF}" type="slidenum">
              <a:rPr lang="en-US" altLang="x-none"/>
              <a:pPr eaLnBrk="1" hangingPunct="1"/>
              <a:t>12</a:t>
            </a:fld>
            <a:endParaRPr lang="en-US" altLang="x-none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6" tIns="0" rIns="19046" bIns="0" anchor="b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6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25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253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62" tIns="46031" rIns="92062" bIns="46031"/>
          <a:lstStyle/>
          <a:p>
            <a:pPr eaLnBrk="1" hangingPunct="1"/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033412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2E2DABC1-6E4F-D24C-8697-64034F2AF6F2}" type="slidenum">
              <a:rPr lang="en-US" altLang="x-none"/>
              <a:pPr eaLnBrk="1" hangingPunct="1"/>
              <a:t>13</a:t>
            </a:fld>
            <a:endParaRPr lang="en-US" altLang="x-none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62" tIns="46031" rIns="92062" bIns="46031"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67983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E8D296ED-845F-3747-89CE-4C2013FBEDE2}" type="slidenum">
              <a:rPr lang="en-US" altLang="x-none"/>
              <a:pPr eaLnBrk="1" hangingPunct="1"/>
              <a:t>16</a:t>
            </a:fld>
            <a:endParaRPr lang="en-US" altLang="x-none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34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kitched-3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911600"/>
            <a:ext cx="313213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5566"/>
            <a:ext cx="7620000" cy="1143000"/>
          </a:xfrm>
        </p:spPr>
        <p:txBody>
          <a:bodyPr/>
          <a:lstStyle>
            <a:lvl1pPr algn="l"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4000"/>
            <a:ext cx="4572000" cy="1397000"/>
          </a:xfrm>
        </p:spPr>
        <p:txBody>
          <a:bodyPr anchor="b" anchorCtr="0"/>
          <a:lstStyle>
            <a:lvl1pPr marL="0" indent="0" algn="r">
              <a:buFontTx/>
              <a:buNone/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fld id="{59B8027A-901F-8D4B-BEEB-5E526ED1FF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5" descr="skitched-3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911600"/>
            <a:ext cx="313213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05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EF0D7-8F6A-F444-8D54-DBEB129520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4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9E81A-DF76-B24F-BDEF-FC980135A7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4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16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447800"/>
            <a:ext cx="3810000" cy="5105400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27B3C-CC12-9E42-A89A-C8F69554E8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83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16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447800"/>
            <a:ext cx="77724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0864CC-0E0C-1D4B-8CF4-A93DC4F7C99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431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84267-D271-3C43-A608-FB4A870ECE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22405-2E08-4242-8FD0-A2A778523D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3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EDD31-F2F6-5042-B286-B8710D0FDD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0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965FB-FFF8-BC45-B748-FC3BC7DBDD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3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16741-C967-C146-8EB6-8155210A4C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53C55-16AE-2F46-B7EB-EE6C9FC1DF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6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BA64B-8095-9341-B303-1CD0FB5217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54B56-9263-5646-802E-F6763A76E2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7867" y="0"/>
            <a:ext cx="7770333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  <a:latin typeface="Helvetica Neue"/>
              </a:defRPr>
            </a:lvl1pPr>
          </a:lstStyle>
          <a:p>
            <a:pPr>
              <a:defRPr/>
            </a:pPr>
            <a:fld id="{44798169-6469-8046-85CA-7AC08D25D65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9" name="Picture 9" descr="skitched-3-4-1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887" y="310093"/>
            <a:ext cx="101441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0" i="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Helvetica Neue" pitchFamily="1" charset="0"/>
          <a:ea typeface="Osaka" pitchFamily="1" charset="-128"/>
          <a:cs typeface="Osaka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Helvetica Neue" pitchFamily="1" charset="0"/>
          <a:ea typeface="Osaka" pitchFamily="1" charset="-128"/>
          <a:cs typeface="Osaka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Helvetica Neue" pitchFamily="1" charset="0"/>
          <a:ea typeface="Osaka" pitchFamily="1" charset="-128"/>
          <a:cs typeface="Osaka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Helvetica Neue" pitchFamily="1" charset="0"/>
          <a:ea typeface="Osaka" pitchFamily="1" charset="-128"/>
          <a:cs typeface="Osaka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Helvetica Neue" pitchFamily="1" charset="0"/>
          <a:ea typeface="Osaka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Helvetica Neue" pitchFamily="1" charset="0"/>
          <a:ea typeface="Osaka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Helvetica Neue" pitchFamily="1" charset="0"/>
          <a:ea typeface="Osaka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Helvetica Neue" pitchFamily="1" charset="0"/>
          <a:ea typeface="Osaka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484848"/>
          </a:solidFill>
          <a:latin typeface="Helvetica Neue" charset="0"/>
          <a:ea typeface="Helvetica Neue" charset="0"/>
          <a:cs typeface="Helvetica Neue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484848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84848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84848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84848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foxypar4/944853780/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://www.flickr.com/photos/asam/432194779/" TargetMode="External"/><Relationship Id="rId6" Type="http://schemas.openxmlformats.org/officeDocument/2006/relationships/image" Target="../media/image5.png"/><Relationship Id="rId7" Type="http://schemas.openxmlformats.org/officeDocument/2006/relationships/hyperlink" Target="http://www.flickr.com/photos/klash/858533852/" TargetMode="External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-bast-/349497988/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mpmb/62190843/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foxypar4/944853780/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://www.flickr.com/photos/asam/432194779/" TargetMode="External"/><Relationship Id="rId6" Type="http://schemas.openxmlformats.org/officeDocument/2006/relationships/image" Target="../media/image5.png"/><Relationship Id="rId7" Type="http://schemas.openxmlformats.org/officeDocument/2006/relationships/hyperlink" Target="http://www.flickr.com/photos/klash/858533852/" TargetMode="External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Logical Database Design: </a:t>
            </a:r>
            <a:br>
              <a:rPr lang="en-US" dirty="0" smtClean="0"/>
            </a:br>
            <a:r>
              <a:rPr lang="en-US" dirty="0" smtClean="0"/>
              <a:t>Entity-Relation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R&amp;G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6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x-none"/>
              <a:t>Example: University Database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x-none" sz="2400" dirty="0"/>
              <a:t>Conceptual schema:               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dirty="0">
                <a:latin typeface="Courier New" charset="0"/>
                <a:ea typeface="ＭＳ Ｐゴシック" charset="-128"/>
              </a:rPr>
              <a:t>Students(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sid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 text, name text, </a:t>
            </a:r>
            <a:r>
              <a:rPr lang="en-US" altLang="x-none" sz="2000" dirty="0" smtClean="0">
                <a:latin typeface="Courier New" charset="0"/>
                <a:ea typeface="ＭＳ Ｐゴシック" charset="-128"/>
              </a:rPr>
              <a:t>login 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text, </a:t>
            </a:r>
            <a:r>
              <a:rPr lang="en-US" altLang="x-none" sz="2000" dirty="0" smtClean="0">
                <a:latin typeface="Courier New" charset="0"/>
                <a:ea typeface="ＭＳ Ｐゴシック" charset="-128"/>
              </a:rPr>
              <a:t/>
            </a:r>
            <a:br>
              <a:rPr lang="en-US" altLang="x-none" sz="2000" dirty="0" smtClean="0">
                <a:latin typeface="Courier New" charset="0"/>
                <a:ea typeface="ＭＳ Ｐゴシック" charset="-128"/>
              </a:rPr>
            </a:br>
            <a:r>
              <a:rPr lang="en-US" altLang="x-none" sz="2000" dirty="0" smtClean="0">
                <a:latin typeface="Courier New" charset="0"/>
                <a:ea typeface="ＭＳ Ｐゴシック" charset="-128"/>
              </a:rPr>
              <a:t>         age 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integer, </a:t>
            </a:r>
            <a:r>
              <a:rPr lang="en-US" altLang="x-none" sz="2000" dirty="0" err="1" smtClean="0">
                <a:latin typeface="Courier New" charset="0"/>
                <a:ea typeface="ＭＳ Ｐゴシック" charset="-128"/>
              </a:rPr>
              <a:t>gpa</a:t>
            </a:r>
            <a:r>
              <a:rPr lang="en-US" altLang="x-none" sz="2000" dirty="0" smtClean="0">
                <a:latin typeface="Courier New" charset="0"/>
                <a:ea typeface="ＭＳ Ｐゴシック" charset="-128"/>
              </a:rPr>
              <a:t> 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float)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dirty="0">
                <a:latin typeface="Courier New" charset="0"/>
                <a:ea typeface="ＭＳ Ｐゴシック" charset="-128"/>
              </a:rPr>
              <a:t>Courses(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cid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 text, 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cname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 </a:t>
            </a:r>
            <a:r>
              <a:rPr lang="en-US" altLang="x-none" sz="2000" dirty="0" smtClean="0">
                <a:latin typeface="Courier New" charset="0"/>
                <a:ea typeface="ＭＳ Ｐゴシック" charset="-128"/>
              </a:rPr>
              <a:t>text,</a:t>
            </a:r>
            <a:br>
              <a:rPr lang="en-US" altLang="x-none" sz="2000" dirty="0" smtClean="0">
                <a:latin typeface="Courier New" charset="0"/>
                <a:ea typeface="ＭＳ Ｐゴシック" charset="-128"/>
              </a:rPr>
            </a:br>
            <a:r>
              <a:rPr lang="en-US" altLang="x-none" sz="2000" dirty="0" smtClean="0">
                <a:latin typeface="Courier New" charset="0"/>
                <a:ea typeface="ＭＳ Ｐゴシック" charset="-128"/>
              </a:rPr>
              <a:t>        credits 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integer)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dirty="0">
                <a:latin typeface="Courier New" charset="0"/>
                <a:ea typeface="ＭＳ Ｐゴシック" charset="-128"/>
              </a:rPr>
              <a:t>Enrolled(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sid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 text, 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cid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 </a:t>
            </a:r>
            <a:r>
              <a:rPr lang="en-US" altLang="x-none" sz="2000" dirty="0" smtClean="0">
                <a:latin typeface="Courier New" charset="0"/>
                <a:ea typeface="ＭＳ Ｐゴシック" charset="-128"/>
              </a:rPr>
              <a:t>text, grade 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text)</a:t>
            </a:r>
          </a:p>
          <a:p>
            <a:pPr eaLnBrk="1" hangingPunct="1">
              <a:lnSpc>
                <a:spcPct val="90000"/>
              </a:lnSpc>
            </a:pPr>
            <a:endParaRPr lang="en-US" altLang="x-none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x-none" sz="2400" dirty="0" smtClean="0"/>
              <a:t>Physical </a:t>
            </a:r>
            <a:r>
              <a:rPr lang="en-US" altLang="x-none" sz="2400" dirty="0"/>
              <a:t>schema: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dirty="0"/>
              <a:t>Relations stored as unordered files.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dirty="0"/>
              <a:t>Index on first column of Students.</a:t>
            </a:r>
          </a:p>
          <a:p>
            <a:pPr eaLnBrk="1" hangingPunct="1">
              <a:lnSpc>
                <a:spcPct val="90000"/>
              </a:lnSpc>
            </a:pPr>
            <a:endParaRPr lang="en-US" altLang="x-none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x-none" sz="2400" dirty="0" smtClean="0"/>
              <a:t>External </a:t>
            </a:r>
            <a:r>
              <a:rPr lang="en-US" altLang="x-none" sz="2400" dirty="0"/>
              <a:t>Schema (View):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dirty="0" err="1">
                <a:latin typeface="Courier New" charset="0"/>
                <a:ea typeface="ＭＳ Ｐゴシック" charset="-128"/>
              </a:rPr>
              <a:t>Course_info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cid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 text, </a:t>
            </a:r>
            <a:r>
              <a:rPr lang="en-US" altLang="x-none" sz="2000" dirty="0" smtClean="0">
                <a:latin typeface="Courier New" charset="0"/>
                <a:ea typeface="ＭＳ Ｐゴシック" charset="-128"/>
              </a:rPr>
              <a:t>enrollment 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integer)</a:t>
            </a:r>
          </a:p>
        </p:txBody>
      </p:sp>
    </p:spTree>
    <p:extLst>
      <p:ext uri="{BB962C8B-B14F-4D97-AF65-F5344CB8AC3E}">
        <p14:creationId xmlns:p14="http://schemas.microsoft.com/office/powerpoint/2010/main" val="1154028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21088" y="2320154"/>
            <a:ext cx="60547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x-none" sz="3200" u="sng" dirty="0">
                <a:solidFill>
                  <a:schemeClr val="accent2"/>
                </a:solidFill>
              </a:rPr>
              <a:t>Logical</a:t>
            </a:r>
            <a:r>
              <a:rPr lang="en-US" altLang="x-none" sz="3200" dirty="0">
                <a:solidFill>
                  <a:schemeClr val="accent2"/>
                </a:solidFill>
              </a:rPr>
              <a:t> data independence: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721088" y="3354268"/>
            <a:ext cx="565621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x-none" sz="3200" u="sng" dirty="0">
                <a:solidFill>
                  <a:schemeClr val="accent2"/>
                </a:solidFill>
              </a:rPr>
              <a:t>Physical</a:t>
            </a:r>
            <a:r>
              <a:rPr lang="en-US" altLang="x-none" sz="3200" dirty="0">
                <a:solidFill>
                  <a:schemeClr val="accent2"/>
                </a:solidFill>
              </a:rPr>
              <a:t> data independence:   </a:t>
            </a:r>
          </a:p>
        </p:txBody>
      </p:sp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54125" y="76200"/>
            <a:ext cx="7585075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x-none"/>
              <a:t>Data Independence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4114800"/>
          </a:xfrm>
          <a:solidFill>
            <a:schemeClr val="bg1"/>
          </a:solidFill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x-none" dirty="0"/>
              <a:t>Insulate apps from structure of data</a:t>
            </a:r>
          </a:p>
          <a:p>
            <a:pPr eaLnBrk="1" hangingPunct="1">
              <a:lnSpc>
                <a:spcPct val="90000"/>
              </a:lnSpc>
            </a:pPr>
            <a:endParaRPr lang="en-US" altLang="x-none" dirty="0"/>
          </a:p>
          <a:p>
            <a:pPr eaLnBrk="1" hangingPunct="1">
              <a:lnSpc>
                <a:spcPct val="90000"/>
              </a:lnSpc>
            </a:pPr>
            <a:r>
              <a:rPr lang="en-US" altLang="x-none" u="sng" dirty="0">
                <a:solidFill>
                  <a:schemeClr val="accent2"/>
                </a:solidFill>
              </a:rPr>
              <a:t>Logical</a:t>
            </a:r>
            <a:r>
              <a:rPr lang="en-US" altLang="x-none" dirty="0">
                <a:solidFill>
                  <a:schemeClr val="accent2"/>
                </a:solidFill>
              </a:rPr>
              <a:t> data independence: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dirty="0"/>
              <a:t>Protection from changes in </a:t>
            </a:r>
            <a:r>
              <a:rPr lang="en-US" altLang="x-none" i="1" dirty="0"/>
              <a:t>logical </a:t>
            </a:r>
            <a:r>
              <a:rPr lang="en-US" altLang="x-none" dirty="0"/>
              <a:t>structure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u="sng" dirty="0">
                <a:solidFill>
                  <a:schemeClr val="accent2"/>
                </a:solidFill>
              </a:rPr>
              <a:t>Physical</a:t>
            </a:r>
            <a:r>
              <a:rPr lang="en-US" altLang="x-none" dirty="0">
                <a:solidFill>
                  <a:schemeClr val="accent2"/>
                </a:solidFill>
              </a:rPr>
              <a:t> data independence: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dirty="0"/>
              <a:t>Protection from changes in </a:t>
            </a:r>
            <a:r>
              <a:rPr lang="en-US" altLang="x-none" i="1" dirty="0"/>
              <a:t>physical</a:t>
            </a:r>
            <a:r>
              <a:rPr lang="en-US" altLang="x-none" dirty="0"/>
              <a:t> structure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98412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x-none"/>
              <a:t>Levels of Abstraction</a:t>
            </a: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284163" y="6026151"/>
            <a:ext cx="5537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720725" y="6173788"/>
            <a:ext cx="5605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1511" name="Oval 8"/>
          <p:cNvSpPr>
            <a:spLocks noChangeArrowheads="1"/>
          </p:cNvSpPr>
          <p:nvPr/>
        </p:nvSpPr>
        <p:spPr bwMode="auto">
          <a:xfrm>
            <a:off x="6337300" y="5319713"/>
            <a:ext cx="1041400" cy="2032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1512" name="Line 9"/>
          <p:cNvSpPr>
            <a:spLocks noChangeShapeType="1"/>
          </p:cNvSpPr>
          <p:nvPr/>
        </p:nvSpPr>
        <p:spPr bwMode="auto">
          <a:xfrm>
            <a:off x="6321425" y="5416551"/>
            <a:ext cx="3175" cy="95726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Oval 10"/>
          <p:cNvSpPr>
            <a:spLocks noChangeArrowheads="1"/>
          </p:cNvSpPr>
          <p:nvPr/>
        </p:nvSpPr>
        <p:spPr bwMode="auto">
          <a:xfrm>
            <a:off x="6337300" y="6234113"/>
            <a:ext cx="1041400" cy="2032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auto">
          <a:xfrm>
            <a:off x="7391400" y="5459413"/>
            <a:ext cx="0" cy="838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auto">
          <a:xfrm>
            <a:off x="5697538" y="4681538"/>
            <a:ext cx="2425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400">
                <a:solidFill>
                  <a:schemeClr val="tx2"/>
                </a:solidFill>
                <a:latin typeface="Book Antiqua" charset="0"/>
              </a:rPr>
              <a:t>Physical Schema</a:t>
            </a:r>
          </a:p>
        </p:txBody>
      </p:sp>
      <p:sp>
        <p:nvSpPr>
          <p:cNvPr id="21516" name="Rectangle 13"/>
          <p:cNvSpPr>
            <a:spLocks noChangeArrowheads="1"/>
          </p:cNvSpPr>
          <p:nvPr/>
        </p:nvSpPr>
        <p:spPr bwMode="auto">
          <a:xfrm>
            <a:off x="5461000" y="3716338"/>
            <a:ext cx="2849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400">
                <a:solidFill>
                  <a:schemeClr val="tx2"/>
                </a:solidFill>
                <a:latin typeface="Book Antiqua" charset="0"/>
              </a:rPr>
              <a:t>Conceptual Schema</a:t>
            </a:r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auto">
          <a:xfrm>
            <a:off x="5010150" y="2878138"/>
            <a:ext cx="1122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400">
                <a:solidFill>
                  <a:schemeClr val="tx2"/>
                </a:solidFill>
                <a:latin typeface="Book Antiqua" charset="0"/>
              </a:rPr>
              <a:t>View 1</a:t>
            </a:r>
          </a:p>
        </p:txBody>
      </p:sp>
      <p:sp>
        <p:nvSpPr>
          <p:cNvPr id="21518" name="Rectangle 15"/>
          <p:cNvSpPr>
            <a:spLocks noChangeArrowheads="1"/>
          </p:cNvSpPr>
          <p:nvPr/>
        </p:nvSpPr>
        <p:spPr bwMode="auto">
          <a:xfrm>
            <a:off x="6305550" y="2878138"/>
            <a:ext cx="1122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400">
                <a:solidFill>
                  <a:schemeClr val="tx2"/>
                </a:solidFill>
                <a:latin typeface="Book Antiqua" charset="0"/>
              </a:rPr>
              <a:t>View 2</a:t>
            </a:r>
          </a:p>
        </p:txBody>
      </p:sp>
      <p:sp>
        <p:nvSpPr>
          <p:cNvPr id="21519" name="Rectangle 16"/>
          <p:cNvSpPr>
            <a:spLocks noChangeArrowheads="1"/>
          </p:cNvSpPr>
          <p:nvPr/>
        </p:nvSpPr>
        <p:spPr bwMode="auto">
          <a:xfrm>
            <a:off x="7602538" y="2878138"/>
            <a:ext cx="1122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400">
                <a:solidFill>
                  <a:schemeClr val="tx2"/>
                </a:solidFill>
                <a:latin typeface="Book Antiqua" charset="0"/>
              </a:rPr>
              <a:t>View 3</a:t>
            </a:r>
          </a:p>
        </p:txBody>
      </p:sp>
      <p:sp>
        <p:nvSpPr>
          <p:cNvPr id="21520" name="Rectangle 17"/>
          <p:cNvSpPr>
            <a:spLocks noChangeArrowheads="1"/>
          </p:cNvSpPr>
          <p:nvPr/>
        </p:nvSpPr>
        <p:spPr bwMode="auto">
          <a:xfrm>
            <a:off x="5041900" y="2906713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1521" name="Rectangle 18"/>
          <p:cNvSpPr>
            <a:spLocks noChangeArrowheads="1"/>
          </p:cNvSpPr>
          <p:nvPr/>
        </p:nvSpPr>
        <p:spPr bwMode="auto">
          <a:xfrm>
            <a:off x="6337300" y="2906713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1522" name="Rectangle 19"/>
          <p:cNvSpPr>
            <a:spLocks noChangeArrowheads="1"/>
          </p:cNvSpPr>
          <p:nvPr/>
        </p:nvSpPr>
        <p:spPr bwMode="auto">
          <a:xfrm>
            <a:off x="7632700" y="2906713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1523" name="Rectangle 20"/>
          <p:cNvSpPr>
            <a:spLocks noChangeArrowheads="1"/>
          </p:cNvSpPr>
          <p:nvPr/>
        </p:nvSpPr>
        <p:spPr bwMode="auto">
          <a:xfrm>
            <a:off x="5499100" y="3744913"/>
            <a:ext cx="27940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1524" name="Rectangle 21"/>
          <p:cNvSpPr>
            <a:spLocks noChangeArrowheads="1"/>
          </p:cNvSpPr>
          <p:nvPr/>
        </p:nvSpPr>
        <p:spPr bwMode="auto">
          <a:xfrm>
            <a:off x="5727700" y="4710113"/>
            <a:ext cx="23368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1525" name="Line 22"/>
          <p:cNvSpPr>
            <a:spLocks noChangeShapeType="1"/>
          </p:cNvSpPr>
          <p:nvPr/>
        </p:nvSpPr>
        <p:spPr bwMode="auto">
          <a:xfrm>
            <a:off x="5562600" y="3275013"/>
            <a:ext cx="53340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Line 23"/>
          <p:cNvSpPr>
            <a:spLocks noChangeShapeType="1"/>
          </p:cNvSpPr>
          <p:nvPr/>
        </p:nvSpPr>
        <p:spPr bwMode="auto">
          <a:xfrm>
            <a:off x="6858000" y="3275013"/>
            <a:ext cx="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Line 24"/>
          <p:cNvSpPr>
            <a:spLocks noChangeShapeType="1"/>
          </p:cNvSpPr>
          <p:nvPr/>
        </p:nvSpPr>
        <p:spPr bwMode="auto">
          <a:xfrm flipH="1">
            <a:off x="7620000" y="3275013"/>
            <a:ext cx="53340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Line 25"/>
          <p:cNvSpPr>
            <a:spLocks noChangeShapeType="1"/>
          </p:cNvSpPr>
          <p:nvPr/>
        </p:nvSpPr>
        <p:spPr bwMode="auto">
          <a:xfrm>
            <a:off x="6858000" y="4113213"/>
            <a:ext cx="0" cy="6191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Line 26"/>
          <p:cNvSpPr>
            <a:spLocks noChangeShapeType="1"/>
          </p:cNvSpPr>
          <p:nvPr/>
        </p:nvSpPr>
        <p:spPr bwMode="auto">
          <a:xfrm>
            <a:off x="6858000" y="5078413"/>
            <a:ext cx="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Text Box 27"/>
          <p:cNvSpPr txBox="1">
            <a:spLocks noChangeArrowheads="1"/>
          </p:cNvSpPr>
          <p:nvPr/>
        </p:nvSpPr>
        <p:spPr bwMode="auto">
          <a:xfrm>
            <a:off x="6464300" y="5611813"/>
            <a:ext cx="771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3200" b="1">
                <a:solidFill>
                  <a:srgbClr val="CF0E30"/>
                </a:solidFill>
              </a:rPr>
              <a:t>DB</a:t>
            </a:r>
          </a:p>
        </p:txBody>
      </p:sp>
      <p:sp>
        <p:nvSpPr>
          <p:cNvPr id="21531" name="Text Box 31"/>
          <p:cNvSpPr txBox="1">
            <a:spLocks noChangeArrowheads="1"/>
          </p:cNvSpPr>
          <p:nvPr/>
        </p:nvSpPr>
        <p:spPr bwMode="auto">
          <a:xfrm>
            <a:off x="6172200" y="836613"/>
            <a:ext cx="1314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3200" b="1">
                <a:solidFill>
                  <a:srgbClr val="CF0E30"/>
                </a:solidFill>
              </a:rPr>
              <a:t>Users</a:t>
            </a:r>
          </a:p>
        </p:txBody>
      </p:sp>
      <p:pic>
        <p:nvPicPr>
          <p:cNvPr id="21532" name="Picture 3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25" y="1557338"/>
            <a:ext cx="1279525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3" name="Picture 33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188" y="1509713"/>
            <a:ext cx="919162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4" name="Picture 35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363" y="1571626"/>
            <a:ext cx="1482725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45" name="Rectangle 38"/>
          <p:cNvSpPr>
            <a:spLocks noChangeArrowheads="1"/>
          </p:cNvSpPr>
          <p:nvPr/>
        </p:nvSpPr>
        <p:spPr bwMode="auto">
          <a:xfrm>
            <a:off x="4987755" y="2795801"/>
            <a:ext cx="3949870" cy="588749"/>
          </a:xfrm>
          <a:prstGeom prst="rect">
            <a:avLst/>
          </a:prstGeom>
          <a:solidFill>
            <a:srgbClr val="3366FF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1542" name="Rectangle 44"/>
          <p:cNvSpPr>
            <a:spLocks noChangeArrowheads="1"/>
          </p:cNvSpPr>
          <p:nvPr/>
        </p:nvSpPr>
        <p:spPr bwMode="auto">
          <a:xfrm>
            <a:off x="5408492" y="3601251"/>
            <a:ext cx="3079869" cy="681977"/>
          </a:xfrm>
          <a:prstGeom prst="rect">
            <a:avLst/>
          </a:prstGeom>
          <a:solidFill>
            <a:srgbClr val="800804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1539" name="Rectangle 49"/>
          <p:cNvSpPr>
            <a:spLocks noChangeArrowheads="1"/>
          </p:cNvSpPr>
          <p:nvPr/>
        </p:nvSpPr>
        <p:spPr bwMode="auto">
          <a:xfrm>
            <a:off x="5607083" y="4608135"/>
            <a:ext cx="2555841" cy="557750"/>
          </a:xfrm>
          <a:prstGeom prst="rect">
            <a:avLst/>
          </a:prstGeom>
          <a:solidFill>
            <a:srgbClr val="008000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" name="Rectangle 4"/>
          <p:cNvSpPr/>
          <p:nvPr/>
        </p:nvSpPr>
        <p:spPr>
          <a:xfrm>
            <a:off x="266700" y="2828099"/>
            <a:ext cx="60547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x-none" sz="2800" u="sng" dirty="0">
                <a:solidFill>
                  <a:schemeClr val="accent2"/>
                </a:solidFill>
              </a:rPr>
              <a:t>Logical</a:t>
            </a:r>
            <a:r>
              <a:rPr lang="en-US" altLang="x-none" sz="2800" dirty="0">
                <a:solidFill>
                  <a:schemeClr val="accent2"/>
                </a:solidFill>
              </a:rPr>
              <a:t> data independence: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50825" y="3688365"/>
            <a:ext cx="565621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x-none" sz="2800" u="sng" dirty="0">
                <a:solidFill>
                  <a:schemeClr val="accent2"/>
                </a:solidFill>
              </a:rPr>
              <a:t>Physical</a:t>
            </a:r>
            <a:r>
              <a:rPr lang="en-US" altLang="x-none" sz="2800" dirty="0">
                <a:solidFill>
                  <a:schemeClr val="accent2"/>
                </a:solidFill>
              </a:rPr>
              <a:t> data independence:   </a:t>
            </a:r>
          </a:p>
        </p:txBody>
      </p:sp>
    </p:spTree>
    <p:extLst>
      <p:ext uri="{BB962C8B-B14F-4D97-AF65-F5344CB8AC3E}">
        <p14:creationId xmlns:p14="http://schemas.microsoft.com/office/powerpoint/2010/main" val="664865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21088" y="2320154"/>
            <a:ext cx="60547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x-none" sz="3200" u="sng" dirty="0">
                <a:solidFill>
                  <a:schemeClr val="accent2"/>
                </a:solidFill>
              </a:rPr>
              <a:t>Logical</a:t>
            </a:r>
            <a:r>
              <a:rPr lang="en-US" altLang="x-none" sz="3200" dirty="0">
                <a:solidFill>
                  <a:schemeClr val="accent2"/>
                </a:solidFill>
              </a:rPr>
              <a:t> data independence: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721088" y="3354268"/>
            <a:ext cx="565621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x-none" sz="3200" u="sng" dirty="0">
                <a:solidFill>
                  <a:schemeClr val="accent2"/>
                </a:solidFill>
              </a:rPr>
              <a:t>Physical</a:t>
            </a:r>
            <a:r>
              <a:rPr lang="en-US" altLang="x-none" sz="3200" dirty="0">
                <a:solidFill>
                  <a:schemeClr val="accent2"/>
                </a:solidFill>
              </a:rPr>
              <a:t> data independence:   </a:t>
            </a:r>
          </a:p>
        </p:txBody>
      </p:sp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54125" y="76200"/>
            <a:ext cx="7585075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x-none"/>
              <a:t>Data Independence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4114800"/>
          </a:xfrm>
          <a:solidFill>
            <a:schemeClr val="bg1"/>
          </a:solidFill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x-none" dirty="0"/>
              <a:t>Insulate apps from structure of data</a:t>
            </a:r>
          </a:p>
          <a:p>
            <a:pPr eaLnBrk="1" hangingPunct="1">
              <a:lnSpc>
                <a:spcPct val="90000"/>
              </a:lnSpc>
            </a:pPr>
            <a:endParaRPr lang="en-US" altLang="x-none" dirty="0"/>
          </a:p>
          <a:p>
            <a:pPr eaLnBrk="1" hangingPunct="1">
              <a:lnSpc>
                <a:spcPct val="90000"/>
              </a:lnSpc>
            </a:pPr>
            <a:r>
              <a:rPr lang="en-US" altLang="x-none" u="sng" dirty="0">
                <a:solidFill>
                  <a:schemeClr val="accent2"/>
                </a:solidFill>
              </a:rPr>
              <a:t>Logical</a:t>
            </a:r>
            <a:r>
              <a:rPr lang="en-US" altLang="x-none" dirty="0">
                <a:solidFill>
                  <a:schemeClr val="accent2"/>
                </a:solidFill>
              </a:rPr>
              <a:t> data independence: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dirty="0"/>
              <a:t>Protection from changes in </a:t>
            </a:r>
            <a:r>
              <a:rPr lang="en-US" altLang="x-none" i="1" dirty="0"/>
              <a:t>logical </a:t>
            </a:r>
            <a:r>
              <a:rPr lang="en-US" altLang="x-none" dirty="0"/>
              <a:t>structure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u="sng" dirty="0">
                <a:solidFill>
                  <a:schemeClr val="accent2"/>
                </a:solidFill>
              </a:rPr>
              <a:t>Physical</a:t>
            </a:r>
            <a:r>
              <a:rPr lang="en-US" altLang="x-none" dirty="0">
                <a:solidFill>
                  <a:schemeClr val="accent2"/>
                </a:solidFill>
              </a:rPr>
              <a:t> data independence: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dirty="0"/>
              <a:t>Protection from changes in </a:t>
            </a:r>
            <a:r>
              <a:rPr lang="en-US" altLang="x-none" i="1" dirty="0"/>
              <a:t>physical</a:t>
            </a:r>
            <a:r>
              <a:rPr lang="en-US" altLang="x-none" dirty="0"/>
              <a:t> structure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 dirty="0"/>
          </a:p>
          <a:p>
            <a:pPr eaLnBrk="1" hangingPunct="1">
              <a:lnSpc>
                <a:spcPct val="90000"/>
              </a:lnSpc>
            </a:pPr>
            <a:r>
              <a:rPr lang="en-US" altLang="x-none" dirty="0">
                <a:solidFill>
                  <a:schemeClr val="folHlink"/>
                </a:solidFill>
              </a:rPr>
              <a:t>Q: Why particularly important for DBMS? 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1874838" y="5675313"/>
            <a:ext cx="5257800" cy="971550"/>
          </a:xfrm>
          <a:prstGeom prst="rect">
            <a:avLst/>
          </a:prstGeom>
          <a:noFill/>
          <a:ln w="254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800">
                <a:solidFill>
                  <a:schemeClr val="tx1"/>
                </a:solidFill>
                <a:latin typeface="Tahoma" charset="0"/>
              </a:rPr>
              <a:t>Because databases and their associated applications persist.</a:t>
            </a:r>
          </a:p>
        </p:txBody>
      </p:sp>
    </p:spTree>
    <p:extLst>
      <p:ext uri="{BB962C8B-B14F-4D97-AF65-F5344CB8AC3E}">
        <p14:creationId xmlns:p14="http://schemas.microsoft.com/office/powerpoint/2010/main" val="285856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Hellerstein</a:t>
            </a:r>
            <a:r>
              <a:rPr lang="ja-JP" altLang="en-US"/>
              <a:t>’</a:t>
            </a:r>
            <a:r>
              <a:rPr lang="en-US" altLang="ja-JP"/>
              <a:t>s Inequality</a:t>
            </a:r>
            <a:endParaRPr lang="en-US" altLang="x-none"/>
          </a:p>
        </p:txBody>
      </p:sp>
      <p:graphicFrame>
        <p:nvGraphicFramePr>
          <p:cNvPr id="27650" name="Object 0"/>
          <p:cNvGraphicFramePr>
            <a:graphicFrameLocks noChangeAspect="1"/>
          </p:cNvGraphicFramePr>
          <p:nvPr/>
        </p:nvGraphicFramePr>
        <p:xfrm>
          <a:off x="1947863" y="2655888"/>
          <a:ext cx="4764087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9" name="Equation" r:id="rId3" imgW="927100" imgH="368300" progId="Equation.3">
                  <p:embed/>
                </p:oleObj>
              </mc:Choice>
              <mc:Fallback>
                <p:oleObj name="Equation" r:id="rId3" imgW="9271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2655888"/>
                        <a:ext cx="4764087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494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Physical or Logical data independence?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 smtClean="0"/>
              <a:t>Allows us to change the disk layout of data without affecting applications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 smtClean="0"/>
              <a:t>Allows us to add or drop indexes without changing applications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 smtClean="0"/>
              <a:t>Preserves an application’s API by using views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 smtClean="0"/>
              <a:t>Allows the physical environment to change under a live application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 smtClean="0"/>
              <a:t>Focuses on preserving application semantics despite database redesign</a:t>
            </a:r>
          </a:p>
        </p:txBody>
      </p:sp>
    </p:spTree>
    <p:extLst>
      <p:ext uri="{BB962C8B-B14F-4D97-AF65-F5344CB8AC3E}">
        <p14:creationId xmlns:p14="http://schemas.microsoft.com/office/powerpoint/2010/main" val="4448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Callout 2"/>
          <p:cNvSpPr/>
          <p:nvPr/>
        </p:nvSpPr>
        <p:spPr bwMode="auto">
          <a:xfrm>
            <a:off x="7688505" y="214538"/>
            <a:ext cx="1240971" cy="957943"/>
          </a:xfrm>
          <a:prstGeom prst="cloudCallout">
            <a:avLst>
              <a:gd name="adj1" fmla="val -119781"/>
              <a:gd name="adj2" fmla="val 47459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Data Models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483326" y="1447800"/>
            <a:ext cx="4336868" cy="5105400"/>
          </a:xfrm>
        </p:spPr>
        <p:txBody>
          <a:bodyPr/>
          <a:lstStyle/>
          <a:p>
            <a:pPr eaLnBrk="1" hangingPunct="1"/>
            <a:r>
              <a:rPr lang="en-US" altLang="x-none" sz="2400" dirty="0"/>
              <a:t>Connect concepts to bits!</a:t>
            </a:r>
          </a:p>
          <a:p>
            <a:pPr eaLnBrk="1" hangingPunct="1"/>
            <a:r>
              <a:rPr lang="en-US" altLang="x-none" sz="2400" dirty="0"/>
              <a:t>Many models exist</a:t>
            </a:r>
          </a:p>
          <a:p>
            <a:pPr eaLnBrk="1" hangingPunct="1"/>
            <a:r>
              <a:rPr lang="en-US" altLang="x-none" sz="2400" dirty="0"/>
              <a:t>We </a:t>
            </a:r>
            <a:r>
              <a:rPr lang="en-US" altLang="x-none" sz="2400" dirty="0" smtClean="0"/>
              <a:t>will ground </a:t>
            </a:r>
            <a:r>
              <a:rPr lang="en-US" altLang="x-none" sz="2400" dirty="0"/>
              <a:t>ourselves in the </a:t>
            </a:r>
            <a:r>
              <a:rPr lang="en-US" altLang="x-none" sz="2400" i="1" dirty="0"/>
              <a:t>Relational </a:t>
            </a:r>
            <a:r>
              <a:rPr lang="en-US" altLang="x-none" sz="2400" dirty="0"/>
              <a:t>model</a:t>
            </a:r>
          </a:p>
          <a:p>
            <a:pPr lvl="1" eaLnBrk="1" hangingPunct="1"/>
            <a:r>
              <a:rPr lang="en-US" altLang="x-none" sz="2000" dirty="0"/>
              <a:t>clean and common</a:t>
            </a:r>
          </a:p>
          <a:p>
            <a:pPr lvl="1" eaLnBrk="1" hangingPunct="1"/>
            <a:r>
              <a:rPr lang="en-US" altLang="x-none" sz="2000" dirty="0"/>
              <a:t>generalization of key/value</a:t>
            </a:r>
          </a:p>
          <a:p>
            <a:pPr eaLnBrk="1" hangingPunct="1"/>
            <a:r>
              <a:rPr lang="en-US" altLang="x-none" sz="2400" i="1" dirty="0"/>
              <a:t>Entity-Relationship </a:t>
            </a:r>
            <a:r>
              <a:rPr lang="en-US" altLang="x-none" sz="2400" dirty="0"/>
              <a:t>model also handy for design</a:t>
            </a:r>
          </a:p>
          <a:p>
            <a:pPr lvl="1" eaLnBrk="1" hangingPunct="1"/>
            <a:r>
              <a:rPr lang="en-US" altLang="x-none" sz="2000" dirty="0"/>
              <a:t>Translates down to Relational</a:t>
            </a:r>
          </a:p>
        </p:txBody>
      </p:sp>
      <p:sp>
        <p:nvSpPr>
          <p:cNvPr id="28680" name="Oval 9"/>
          <p:cNvSpPr>
            <a:spLocks noChangeArrowheads="1"/>
          </p:cNvSpPr>
          <p:nvPr/>
        </p:nvSpPr>
        <p:spPr bwMode="auto">
          <a:xfrm>
            <a:off x="6172200" y="5410200"/>
            <a:ext cx="914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just" eaLnBrk="1" hangingPunct="1"/>
            <a:endParaRPr lang="x-none" altLang="x-none" sz="2400"/>
          </a:p>
        </p:txBody>
      </p:sp>
      <p:sp>
        <p:nvSpPr>
          <p:cNvPr id="28681" name="Oval 10"/>
          <p:cNvSpPr>
            <a:spLocks noChangeArrowheads="1"/>
          </p:cNvSpPr>
          <p:nvPr/>
        </p:nvSpPr>
        <p:spPr bwMode="auto">
          <a:xfrm>
            <a:off x="6172200" y="6019800"/>
            <a:ext cx="914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just" eaLnBrk="1" hangingPunct="1"/>
            <a:endParaRPr lang="x-none" altLang="x-none" sz="2400"/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>
            <a:off x="6172200" y="5486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12"/>
          <p:cNvSpPr>
            <a:spLocks noChangeShapeType="1"/>
          </p:cNvSpPr>
          <p:nvPr/>
        </p:nvSpPr>
        <p:spPr bwMode="auto">
          <a:xfrm>
            <a:off x="7086600" y="5486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Text Box 13"/>
          <p:cNvSpPr txBox="1">
            <a:spLocks noChangeArrowheads="1"/>
          </p:cNvSpPr>
          <p:nvPr/>
        </p:nvSpPr>
        <p:spPr bwMode="auto">
          <a:xfrm>
            <a:off x="6172200" y="5410200"/>
            <a:ext cx="99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sz="2000"/>
              <a:t>1010111101</a:t>
            </a:r>
          </a:p>
        </p:txBody>
      </p:sp>
      <p:sp>
        <p:nvSpPr>
          <p:cNvPr id="28685" name="Text Box 14"/>
          <p:cNvSpPr txBox="1">
            <a:spLocks noChangeArrowheads="1"/>
          </p:cNvSpPr>
          <p:nvPr/>
        </p:nvSpPr>
        <p:spPr bwMode="auto">
          <a:xfrm>
            <a:off x="4724400" y="3733800"/>
            <a:ext cx="4419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sz="1800"/>
              <a:t>Student </a:t>
            </a:r>
            <a:r>
              <a:rPr lang="en-US" altLang="x-none" sz="1800" i="1">
                <a:solidFill>
                  <a:schemeClr val="tx1"/>
                </a:solidFill>
                <a:latin typeface="Times New Roman" charset="0"/>
              </a:rPr>
              <a:t>(sid: string, name: string, login: string, age: integer, gpa:real)</a:t>
            </a:r>
          </a:p>
          <a:p>
            <a:pPr lvl="1" eaLnBrk="1" hangingPunct="1"/>
            <a:endParaRPr lang="en-US" altLang="x-none" sz="1800"/>
          </a:p>
        </p:txBody>
      </p:sp>
      <p:sp>
        <p:nvSpPr>
          <p:cNvPr id="28686" name="Line 15"/>
          <p:cNvSpPr>
            <a:spLocks noChangeShapeType="1"/>
          </p:cNvSpPr>
          <p:nvPr/>
        </p:nvSpPr>
        <p:spPr bwMode="auto">
          <a:xfrm>
            <a:off x="6629400" y="44958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6"/>
          <p:cNvSpPr>
            <a:spLocks noChangeShapeType="1"/>
          </p:cNvSpPr>
          <p:nvPr/>
        </p:nvSpPr>
        <p:spPr bwMode="auto">
          <a:xfrm>
            <a:off x="6629400" y="30480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802" y="1172481"/>
            <a:ext cx="685785" cy="209164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655" y="292702"/>
            <a:ext cx="418122" cy="804430"/>
          </a:xfrm>
          <a:prstGeom prst="parallelogram">
            <a:avLst>
              <a:gd name="adj" fmla="val 5994"/>
            </a:avLst>
          </a:prstGeom>
        </p:spPr>
      </p:pic>
    </p:spTree>
    <p:extLst>
      <p:ext uri="{BB962C8B-B14F-4D97-AF65-F5344CB8AC3E}">
        <p14:creationId xmlns:p14="http://schemas.microsoft.com/office/powerpoint/2010/main" val="5034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Entity-Relationship Model</a:t>
            </a:r>
          </a:p>
        </p:txBody>
      </p:sp>
      <p:sp>
        <p:nvSpPr>
          <p:cNvPr id="1116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400" dirty="0"/>
              <a:t>Relational model is a great formalism</a:t>
            </a:r>
          </a:p>
          <a:p>
            <a:pPr lvl="1"/>
            <a:r>
              <a:rPr lang="en-US" altLang="x-none" sz="2000" dirty="0" smtClean="0"/>
              <a:t>But </a:t>
            </a:r>
            <a:r>
              <a:rPr lang="en-US" altLang="x-none" sz="2000" dirty="0"/>
              <a:t>a bit detailed for design time</a:t>
            </a:r>
          </a:p>
          <a:p>
            <a:pPr lvl="1"/>
            <a:r>
              <a:rPr lang="en-US" altLang="x-none" sz="2000" dirty="0" smtClean="0"/>
              <a:t>A bit fussy for brainstorming</a:t>
            </a:r>
          </a:p>
          <a:p>
            <a:pPr lvl="1"/>
            <a:r>
              <a:rPr lang="en-US" altLang="x-none" sz="2000" dirty="0"/>
              <a:t>H</a:t>
            </a:r>
            <a:r>
              <a:rPr lang="en-US" altLang="x-none" sz="2000" dirty="0" smtClean="0"/>
              <a:t>ard </a:t>
            </a:r>
            <a:r>
              <a:rPr lang="en-US" altLang="x-none" sz="2000" dirty="0"/>
              <a:t>to communicate to </a:t>
            </a:r>
            <a:r>
              <a:rPr lang="en-US" altLang="x-none" sz="2000" dirty="0" smtClean="0"/>
              <a:t>“customers”</a:t>
            </a:r>
          </a:p>
          <a:p>
            <a:pPr lvl="1"/>
            <a:endParaRPr lang="en-US" altLang="x-none" sz="2000" dirty="0"/>
          </a:p>
          <a:p>
            <a:r>
              <a:rPr lang="en-US" altLang="x-none" sz="2400" dirty="0"/>
              <a:t>Entity-Relationship </a:t>
            </a:r>
            <a:r>
              <a:rPr lang="en-US" altLang="x-none" sz="2400" dirty="0" smtClean="0"/>
              <a:t>model: </a:t>
            </a:r>
            <a:br>
              <a:rPr lang="en-US" altLang="x-none" sz="2400" dirty="0" smtClean="0"/>
            </a:br>
            <a:r>
              <a:rPr lang="en-US" altLang="x-none" sz="2400" dirty="0" smtClean="0"/>
              <a:t>a graphical </a:t>
            </a:r>
            <a:r>
              <a:rPr lang="en-US" altLang="en-US" sz="2400" dirty="0" smtClean="0"/>
              <a:t>“</a:t>
            </a:r>
            <a:r>
              <a:rPr lang="en-US" altLang="x-none" sz="2400" dirty="0" smtClean="0"/>
              <a:t>shim</a:t>
            </a:r>
            <a:r>
              <a:rPr lang="en-US" altLang="en-US" sz="2400" dirty="0"/>
              <a:t>”</a:t>
            </a:r>
            <a:r>
              <a:rPr lang="en-US" altLang="x-none" sz="2400" dirty="0"/>
              <a:t> over relational model</a:t>
            </a:r>
          </a:p>
          <a:p>
            <a:pPr lvl="1"/>
            <a:r>
              <a:rPr lang="en-US" altLang="x-none" sz="2000" dirty="0" smtClean="0"/>
              <a:t>visual</a:t>
            </a:r>
          </a:p>
          <a:p>
            <a:pPr lvl="1"/>
            <a:r>
              <a:rPr lang="en-US" altLang="x-none" sz="2000" dirty="0" smtClean="0"/>
              <a:t>slightly </a:t>
            </a:r>
            <a:r>
              <a:rPr lang="en-US" altLang="x-none" sz="2000" dirty="0"/>
              <a:t>higher </a:t>
            </a:r>
            <a:r>
              <a:rPr lang="en-US" altLang="x-none" sz="2000" dirty="0" smtClean="0"/>
              <a:t>level</a:t>
            </a:r>
          </a:p>
          <a:p>
            <a:pPr lvl="1"/>
            <a:r>
              <a:rPr lang="en-US" altLang="x-none" sz="2000" dirty="0" smtClean="0"/>
              <a:t>corresponds well to “Object-Relational Mapping” (ORM) SW packages </a:t>
            </a:r>
          </a:p>
          <a:p>
            <a:pPr lvl="2"/>
            <a:r>
              <a:rPr lang="en-US" altLang="x-none" sz="1600" dirty="0" smtClean="0"/>
              <a:t>Ruby-on-Rails, Django, Hibernate, </a:t>
            </a:r>
            <a:r>
              <a:rPr lang="en-US" altLang="x-none" sz="1600" dirty="0" err="1" smtClean="0"/>
              <a:t>Sequelize</a:t>
            </a:r>
            <a:r>
              <a:rPr lang="en-US" altLang="x-none" sz="1600" dirty="0" smtClean="0"/>
              <a:t>, etc.</a:t>
            </a:r>
            <a:endParaRPr lang="en-US" altLang="x-none" sz="1600" dirty="0"/>
          </a:p>
        </p:txBody>
      </p:sp>
    </p:spTree>
    <p:extLst>
      <p:ext uri="{BB962C8B-B14F-4D97-AF65-F5344CB8AC3E}">
        <p14:creationId xmlns:p14="http://schemas.microsoft.com/office/powerpoint/2010/main" val="186318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 eaLnBrk="1" hangingPunct="1"/>
            <a:endParaRPr lang="en-US" altLang="x-none" sz="1400">
              <a:solidFill>
                <a:schemeClr val="tx1"/>
              </a:solidFill>
            </a:endParaRPr>
          </a:p>
          <a:p>
            <a:pPr algn="r" eaLnBrk="1" hangingPunct="1"/>
            <a:endParaRPr lang="en-US" altLang="x-none" sz="1400">
              <a:solidFill>
                <a:schemeClr val="tx2"/>
              </a:solidFill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x-none"/>
              <a:t>Steps in Database Design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839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400" dirty="0">
                <a:solidFill>
                  <a:schemeClr val="folHlink"/>
                </a:solidFill>
              </a:rPr>
              <a:t>Requirements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 user needs; what must database do?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 b="1" dirty="0">
                <a:solidFill>
                  <a:schemeClr val="accent2"/>
                </a:solidFill>
              </a:rPr>
              <a:t>Conceptual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>
                <a:solidFill>
                  <a:schemeClr val="accent2"/>
                </a:solidFill>
              </a:rPr>
              <a:t> high level description (often done w/ER model)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>
                <a:solidFill>
                  <a:schemeClr val="accent2"/>
                </a:solidFill>
              </a:rPr>
              <a:t> </a:t>
            </a:r>
            <a:r>
              <a:rPr lang="en-US" altLang="x-none" sz="2400" i="1" dirty="0" smtClean="0">
                <a:solidFill>
                  <a:schemeClr val="accent2"/>
                </a:solidFill>
              </a:rPr>
              <a:t>ORM encourages </a:t>
            </a:r>
            <a:r>
              <a:rPr lang="en-US" altLang="x-none" sz="2400" i="1" dirty="0">
                <a:solidFill>
                  <a:schemeClr val="accent2"/>
                </a:solidFill>
              </a:rPr>
              <a:t>you to program here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 dirty="0">
                <a:solidFill>
                  <a:schemeClr val="folHlink"/>
                </a:solidFill>
              </a:rPr>
              <a:t>Logical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 translate ER into DBMS data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 </a:t>
            </a:r>
            <a:r>
              <a:rPr lang="en-US" altLang="x-none" sz="2400" i="1" dirty="0" smtClean="0"/>
              <a:t>ORMs often require you </a:t>
            </a:r>
            <a:r>
              <a:rPr lang="en-US" altLang="x-none" sz="2400" i="1" dirty="0"/>
              <a:t>to help here too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 dirty="0">
                <a:solidFill>
                  <a:schemeClr val="folHlink"/>
                </a:solidFill>
              </a:rPr>
              <a:t>Schema Refinement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b="1" dirty="0"/>
              <a:t> </a:t>
            </a:r>
            <a:r>
              <a:rPr lang="en-US" altLang="x-none" sz="2400" dirty="0"/>
              <a:t>consistency, normalization</a:t>
            </a:r>
            <a:endParaRPr lang="en-US" altLang="x-none" sz="2400" b="1" dirty="0"/>
          </a:p>
          <a:p>
            <a:pPr eaLnBrk="1" hangingPunct="1">
              <a:lnSpc>
                <a:spcPct val="90000"/>
              </a:lnSpc>
            </a:pPr>
            <a:r>
              <a:rPr lang="en-US" altLang="x-none" sz="2400" dirty="0">
                <a:solidFill>
                  <a:schemeClr val="folHlink"/>
                </a:solidFill>
              </a:rPr>
              <a:t>Physical Design</a:t>
            </a:r>
            <a:r>
              <a:rPr lang="en-US" altLang="x-none" sz="2400" dirty="0"/>
              <a:t> - indexes, disk layout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 dirty="0">
                <a:solidFill>
                  <a:schemeClr val="folHlink"/>
                </a:solidFill>
              </a:rPr>
              <a:t>Security Design</a:t>
            </a:r>
            <a:r>
              <a:rPr lang="en-US" altLang="x-none" sz="2400" dirty="0"/>
              <a:t> - who accesses what, and how</a:t>
            </a:r>
          </a:p>
        </p:txBody>
      </p:sp>
      <p:sp>
        <p:nvSpPr>
          <p:cNvPr id="7" name="Left Arrow 6"/>
          <p:cNvSpPr/>
          <p:nvPr/>
        </p:nvSpPr>
        <p:spPr>
          <a:xfrm>
            <a:off x="7791698" y="2501348"/>
            <a:ext cx="399802" cy="396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7239000" y="297436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You are here</a:t>
            </a:r>
            <a:endParaRPr lang="en-US" sz="20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97565" y="1298713"/>
            <a:ext cx="6559826" cy="834887"/>
          </a:xfrm>
          <a:prstGeom prst="rect">
            <a:avLst/>
          </a:prstGeom>
          <a:solidFill>
            <a:srgbClr val="FFFFFF">
              <a:alpha val="74902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74373" y="3374475"/>
            <a:ext cx="6864627" cy="2774533"/>
          </a:xfrm>
          <a:prstGeom prst="rect">
            <a:avLst/>
          </a:prstGeom>
          <a:solidFill>
            <a:srgbClr val="FFFFFF">
              <a:alpha val="74902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7115837" y="5356079"/>
            <a:ext cx="399802" cy="396818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15639" y="5340990"/>
            <a:ext cx="1730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205464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Conceptual Design</a:t>
            </a:r>
          </a:p>
        </p:txBody>
      </p:sp>
      <p:sp>
        <p:nvSpPr>
          <p:cNvPr id="3481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x-none" sz="2400" dirty="0"/>
              <a:t>What are the entities and relationships?</a:t>
            </a:r>
          </a:p>
          <a:p>
            <a:pPr lvl="1">
              <a:spcAft>
                <a:spcPts val="600"/>
              </a:spcAft>
            </a:pPr>
            <a:r>
              <a:rPr lang="en-US" altLang="x-none" sz="2000" dirty="0" smtClean="0"/>
              <a:t>And what </a:t>
            </a:r>
            <a:r>
              <a:rPr lang="en-US" altLang="x-none" sz="2000" dirty="0"/>
              <a:t>info about E</a:t>
            </a:r>
            <a:r>
              <a:rPr lang="ja-JP" altLang="en-US" sz="2000" dirty="0"/>
              <a:t>’</a:t>
            </a:r>
            <a:r>
              <a:rPr lang="en-US" altLang="ja-JP" sz="2000" dirty="0"/>
              <a:t>s &amp; R</a:t>
            </a:r>
            <a:r>
              <a:rPr lang="ja-JP" altLang="en-US" sz="2000" dirty="0"/>
              <a:t>’</a:t>
            </a:r>
            <a:r>
              <a:rPr lang="en-US" altLang="ja-JP" sz="2000" dirty="0"/>
              <a:t>s should be in DB?</a:t>
            </a:r>
          </a:p>
          <a:p>
            <a:pPr>
              <a:spcAft>
                <a:spcPts val="600"/>
              </a:spcAft>
            </a:pPr>
            <a:r>
              <a:rPr lang="en-US" altLang="x-none" sz="2400" dirty="0"/>
              <a:t>What </a:t>
            </a:r>
            <a:r>
              <a:rPr lang="en-US" altLang="x-none" sz="2400" i="1" dirty="0"/>
              <a:t>integrity constraints </a:t>
            </a:r>
            <a:r>
              <a:rPr lang="en-US" altLang="x-none" sz="2400" dirty="0" smtClean="0"/>
              <a:t>(“</a:t>
            </a:r>
            <a:r>
              <a:rPr lang="en-US" altLang="x-none" sz="2400" i="1" dirty="0" smtClean="0"/>
              <a:t>business rules”</a:t>
            </a:r>
            <a:r>
              <a:rPr lang="en-US" altLang="x-none" sz="2400" dirty="0" smtClean="0"/>
              <a:t>)</a:t>
            </a:r>
            <a:r>
              <a:rPr lang="en-US" altLang="x-none" sz="2400" i="1" dirty="0" smtClean="0"/>
              <a:t> </a:t>
            </a:r>
            <a:r>
              <a:rPr lang="en-US" altLang="x-none" sz="2400" dirty="0"/>
              <a:t>hold? </a:t>
            </a:r>
          </a:p>
          <a:p>
            <a:pPr>
              <a:spcAft>
                <a:spcPts val="600"/>
              </a:spcAft>
            </a:pPr>
            <a:endParaRPr lang="en-US" altLang="x-none" sz="2400" i="1" dirty="0" smtClean="0"/>
          </a:p>
          <a:p>
            <a:pPr>
              <a:spcAft>
                <a:spcPts val="600"/>
              </a:spcAft>
            </a:pPr>
            <a:r>
              <a:rPr lang="en-US" altLang="x-none" sz="2400" i="1" dirty="0" smtClean="0"/>
              <a:t>ER </a:t>
            </a:r>
            <a:r>
              <a:rPr lang="en-US" altLang="x-none" sz="2400" i="1" dirty="0"/>
              <a:t>diagram </a:t>
            </a:r>
            <a:r>
              <a:rPr lang="en-US" altLang="x-none" sz="2400" dirty="0"/>
              <a:t>is the </a:t>
            </a:r>
            <a:r>
              <a:rPr lang="en-US" altLang="en-US" sz="2400" dirty="0"/>
              <a:t>“</a:t>
            </a:r>
            <a:r>
              <a:rPr lang="en-US" altLang="x-none" sz="2400" dirty="0"/>
              <a:t>schema</a:t>
            </a:r>
            <a:r>
              <a:rPr lang="en-US" altLang="en-US" sz="2400" dirty="0"/>
              <a:t>”</a:t>
            </a:r>
            <a:endParaRPr lang="en-US" altLang="ja-JP" sz="2400" dirty="0"/>
          </a:p>
          <a:p>
            <a:pPr>
              <a:spcAft>
                <a:spcPts val="600"/>
              </a:spcAft>
            </a:pPr>
            <a:r>
              <a:rPr lang="en-US" altLang="x-none" sz="2400" dirty="0"/>
              <a:t>Can map an ER diagram into a relational schema.</a:t>
            </a:r>
          </a:p>
          <a:p>
            <a:pPr>
              <a:spcAft>
                <a:spcPts val="600"/>
              </a:spcAft>
            </a:pPr>
            <a:endParaRPr lang="en-US" altLang="x-none" sz="2400" dirty="0"/>
          </a:p>
          <a:p>
            <a:pPr>
              <a:spcAft>
                <a:spcPts val="600"/>
              </a:spcAft>
            </a:pPr>
            <a:r>
              <a:rPr lang="en-US" altLang="x-none" sz="2400" dirty="0"/>
              <a:t>Conceptual design is where the SW/data engineering </a:t>
            </a:r>
            <a:r>
              <a:rPr lang="en-US" altLang="x-none" sz="2400" i="1" dirty="0"/>
              <a:t>begins</a:t>
            </a:r>
          </a:p>
          <a:p>
            <a:pPr lvl="1">
              <a:spcAft>
                <a:spcPts val="600"/>
              </a:spcAft>
            </a:pPr>
            <a:r>
              <a:rPr lang="en-US" altLang="ja-JP" sz="2000" dirty="0" smtClean="0"/>
              <a:t>If you’re familiar with the jargon, these are the </a:t>
            </a:r>
            <a:r>
              <a:rPr lang="ja-JP" altLang="en-US" sz="2000" dirty="0" smtClean="0"/>
              <a:t>“</a:t>
            </a:r>
            <a:r>
              <a:rPr lang="en-US" altLang="ja-JP" sz="2000" dirty="0"/>
              <a:t>models</a:t>
            </a:r>
            <a:r>
              <a:rPr lang="ja-JP" altLang="en-US" sz="2000" dirty="0" smtClean="0"/>
              <a:t>”</a:t>
            </a:r>
            <a:r>
              <a:rPr lang="en-US" altLang="ja-JP" sz="2000" dirty="0" smtClean="0"/>
              <a:t> of the MVC pattern in ORMs</a:t>
            </a:r>
            <a:endParaRPr lang="en-US" altLang="x-none" sz="2000" dirty="0"/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 eaLnBrk="1" hangingPunct="1"/>
            <a:endParaRPr lang="en-US" altLang="x-none" sz="1400">
              <a:solidFill>
                <a:schemeClr val="tx1"/>
              </a:solidFill>
            </a:endParaRPr>
          </a:p>
          <a:p>
            <a:pPr algn="r" eaLnBrk="1" hangingPunct="1"/>
            <a:endParaRPr lang="en-US" altLang="x-none" sz="1400">
              <a:solidFill>
                <a:schemeClr val="tx2"/>
              </a:solidFill>
            </a:endParaRP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60380060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a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4401515" cy="5105400"/>
          </a:xfrm>
        </p:spPr>
        <p:txBody>
          <a:bodyPr/>
          <a:lstStyle/>
          <a:p>
            <a:r>
              <a:rPr lang="en-US" sz="2800" dirty="0" smtClean="0"/>
              <a:t>Gives us a good sense of how to build a DBMS</a:t>
            </a:r>
          </a:p>
          <a:p>
            <a:r>
              <a:rPr lang="en-US" sz="2800" dirty="0" smtClean="0"/>
              <a:t>How about </a:t>
            </a:r>
            <a:r>
              <a:rPr lang="en-US" sz="2800" i="1" dirty="0" smtClean="0"/>
              <a:t>using </a:t>
            </a:r>
            <a:r>
              <a:rPr lang="en-US" sz="2800" dirty="0" smtClean="0"/>
              <a:t>one?</a:t>
            </a:r>
          </a:p>
          <a:p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59345" y="5625808"/>
            <a:ext cx="156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You are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3847" y="1715058"/>
            <a:ext cx="156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Completed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257561" y="2181192"/>
            <a:ext cx="3581400" cy="4525537"/>
          </a:xfrm>
          <a:prstGeom prst="rect">
            <a:avLst/>
          </a:prstGeom>
          <a:gradFill rotWithShape="1">
            <a:gsLst>
              <a:gs pos="0">
                <a:srgbClr val="15405B">
                  <a:tint val="50000"/>
                  <a:satMod val="300000"/>
                </a:srgbClr>
              </a:gs>
              <a:gs pos="35000">
                <a:srgbClr val="15405B">
                  <a:tint val="37000"/>
                  <a:satMod val="300000"/>
                </a:srgbClr>
              </a:gs>
              <a:gs pos="100000">
                <a:srgbClr val="15405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15405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405C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Database Management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405C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System</a:t>
            </a:r>
          </a:p>
        </p:txBody>
      </p:sp>
      <p:sp>
        <p:nvSpPr>
          <p:cNvPr id="7" name="Can 6"/>
          <p:cNvSpPr/>
          <p:nvPr/>
        </p:nvSpPr>
        <p:spPr bwMode="auto">
          <a:xfrm>
            <a:off x="5886831" y="5550421"/>
            <a:ext cx="2322853" cy="1037041"/>
          </a:xfrm>
          <a:prstGeom prst="can">
            <a:avLst>
              <a:gd name="adj" fmla="val 41129"/>
            </a:avLst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Database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427805" y="2290258"/>
            <a:ext cx="3240913" cy="639727"/>
          </a:xfrm>
          <a:prstGeom prst="rect">
            <a:avLst/>
          </a:prstGeom>
          <a:gradFill rotWithShape="1">
            <a:gsLst>
              <a:gs pos="0">
                <a:srgbClr val="15405B">
                  <a:shade val="51000"/>
                  <a:satMod val="130000"/>
                </a:srgbClr>
              </a:gs>
              <a:gs pos="80000">
                <a:srgbClr val="15405B">
                  <a:shade val="93000"/>
                  <a:satMod val="130000"/>
                </a:srgbClr>
              </a:gs>
              <a:gs pos="100000">
                <a:srgbClr val="15405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15405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Query Parsing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&amp; Optimization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427806" y="1411056"/>
            <a:ext cx="3240913" cy="68542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SQL Client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427802" y="2944678"/>
            <a:ext cx="3240913" cy="636651"/>
          </a:xfrm>
          <a:prstGeom prst="rect">
            <a:avLst/>
          </a:prstGeom>
          <a:gradFill rotWithShape="1">
            <a:gsLst>
              <a:gs pos="0">
                <a:srgbClr val="2A80B7">
                  <a:shade val="51000"/>
                  <a:satMod val="130000"/>
                </a:srgbClr>
              </a:gs>
              <a:gs pos="80000">
                <a:srgbClr val="2A80B7">
                  <a:shade val="93000"/>
                  <a:satMod val="130000"/>
                </a:srgbClr>
              </a:gs>
              <a:gs pos="100000">
                <a:srgbClr val="2A80B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2A80B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Relational Operators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427803" y="3595749"/>
            <a:ext cx="3240913" cy="62437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rgbClr val="74B5DE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Files and Index Management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427803" y="4224681"/>
            <a:ext cx="3240913" cy="612441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Buffer Management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432972" y="4837122"/>
            <a:ext cx="3240913" cy="61244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Disk Space Management</a:t>
            </a:r>
          </a:p>
        </p:txBody>
      </p:sp>
    </p:spTree>
    <p:extLst>
      <p:ext uri="{BB962C8B-B14F-4D97-AF65-F5344CB8AC3E}">
        <p14:creationId xmlns:p14="http://schemas.microsoft.com/office/powerpoint/2010/main" val="59691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7521576" y="91440"/>
            <a:ext cx="1622424" cy="93726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x-none"/>
              <a:t>ER Model Basics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995488"/>
            <a:ext cx="7772400" cy="4557712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 i="1" u="sng" dirty="0">
                <a:solidFill>
                  <a:schemeClr val="accent2"/>
                </a:solidFill>
              </a:rPr>
              <a:t>Entity</a:t>
            </a:r>
            <a:r>
              <a:rPr lang="en-US" altLang="x-none" sz="2800" i="1" dirty="0">
                <a:solidFill>
                  <a:schemeClr val="accent2"/>
                </a:solidFill>
              </a:rPr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A real-world object described by a set of </a:t>
            </a:r>
            <a:r>
              <a:rPr lang="en-US" altLang="x-none" sz="2400" i="1" u="sng" dirty="0">
                <a:solidFill>
                  <a:schemeClr val="accent2"/>
                </a:solidFill>
              </a:rPr>
              <a:t>attribute </a:t>
            </a:r>
            <a:r>
              <a:rPr lang="en-US" altLang="x-none" sz="2400" dirty="0"/>
              <a:t>values</a:t>
            </a:r>
            <a:r>
              <a:rPr lang="en-US" altLang="x-none" sz="2400" dirty="0">
                <a:solidFill>
                  <a:schemeClr val="accent2"/>
                </a:solidFill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 sz="2400" dirty="0"/>
          </a:p>
          <a:p>
            <a:pPr eaLnBrk="1" hangingPunct="1">
              <a:lnSpc>
                <a:spcPct val="90000"/>
              </a:lnSpc>
            </a:pPr>
            <a:r>
              <a:rPr lang="en-US" altLang="x-none" sz="2800" i="1" u="sng" dirty="0">
                <a:solidFill>
                  <a:schemeClr val="accent2"/>
                </a:solidFill>
              </a:rPr>
              <a:t>Entity Set</a:t>
            </a:r>
            <a:r>
              <a:rPr lang="en-US" altLang="x-none" sz="2800" dirty="0">
                <a:solidFill>
                  <a:schemeClr val="accent2"/>
                </a:solidFill>
              </a:rPr>
              <a:t>:  </a:t>
            </a:r>
            <a:r>
              <a:rPr lang="en-US" altLang="x-none" sz="2800" dirty="0"/>
              <a:t>A collection of similar entities.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E.g., all employees.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All entities in an entity set have the same attributes.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Each entity set has a </a:t>
            </a:r>
            <a:r>
              <a:rPr lang="en-US" altLang="x-none" sz="2400" i="1" u="sng" dirty="0">
                <a:solidFill>
                  <a:schemeClr val="accent2"/>
                </a:solidFill>
              </a:rPr>
              <a:t>key</a:t>
            </a:r>
            <a:r>
              <a:rPr lang="en-US" altLang="x-none" sz="2400" i="1" dirty="0">
                <a:solidFill>
                  <a:schemeClr val="accent2"/>
                </a:solidFill>
              </a:rPr>
              <a:t> </a:t>
            </a:r>
            <a:r>
              <a:rPr lang="en-US" altLang="x-none" sz="2400" dirty="0"/>
              <a:t>(underlined)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Each attribute has a </a:t>
            </a:r>
            <a:r>
              <a:rPr lang="en-US" altLang="x-none" sz="2400" i="1" dirty="0">
                <a:solidFill>
                  <a:schemeClr val="accent2"/>
                </a:solidFill>
              </a:rPr>
              <a:t>domain</a:t>
            </a:r>
            <a:endParaRPr lang="en-US" altLang="x-none" sz="2400" dirty="0">
              <a:solidFill>
                <a:srgbClr val="000000"/>
              </a:solidFill>
            </a:endParaRPr>
          </a:p>
        </p:txBody>
      </p:sp>
      <p:sp>
        <p:nvSpPr>
          <p:cNvPr id="3686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 eaLnBrk="1" hangingPunct="1"/>
            <a:endParaRPr lang="en-US" altLang="x-none" sz="1400">
              <a:solidFill>
                <a:schemeClr val="tx1"/>
              </a:solidFill>
            </a:endParaRPr>
          </a:p>
          <a:p>
            <a:pPr algn="r" eaLnBrk="1" hangingPunct="1"/>
            <a:endParaRPr lang="en-US" altLang="x-none" sz="1400">
              <a:solidFill>
                <a:schemeClr val="tx2"/>
              </a:solidFill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36870" name="Group 18"/>
          <p:cNvGrpSpPr>
            <a:grpSpLocks/>
          </p:cNvGrpSpPr>
          <p:nvPr/>
        </p:nvGrpSpPr>
        <p:grpSpPr bwMode="auto">
          <a:xfrm>
            <a:off x="4502150" y="311150"/>
            <a:ext cx="4406900" cy="1663700"/>
            <a:chOff x="2836" y="196"/>
            <a:chExt cx="2776" cy="1048"/>
          </a:xfrm>
        </p:grpSpPr>
        <p:grpSp>
          <p:nvGrpSpPr>
            <p:cNvPr id="36871" name="Group 8"/>
            <p:cNvGrpSpPr>
              <a:grpSpLocks/>
            </p:cNvGrpSpPr>
            <p:nvPr/>
          </p:nvGrpSpPr>
          <p:grpSpPr bwMode="auto">
            <a:xfrm>
              <a:off x="3700" y="916"/>
              <a:ext cx="1144" cy="328"/>
              <a:chOff x="3700" y="916"/>
              <a:chExt cx="1144" cy="328"/>
            </a:xfrm>
          </p:grpSpPr>
          <p:sp>
            <p:nvSpPr>
              <p:cNvPr id="36881" name="Rectangle 6"/>
              <p:cNvSpPr>
                <a:spLocks noChangeArrowheads="1"/>
              </p:cNvSpPr>
              <p:nvPr/>
            </p:nvSpPr>
            <p:spPr bwMode="auto">
              <a:xfrm>
                <a:off x="3700" y="916"/>
                <a:ext cx="1144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6882" name="Rectangle 7"/>
              <p:cNvSpPr>
                <a:spLocks noChangeArrowheads="1"/>
              </p:cNvSpPr>
              <p:nvPr/>
            </p:nvSpPr>
            <p:spPr bwMode="auto">
              <a:xfrm>
                <a:off x="3779" y="929"/>
                <a:ext cx="959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r>
                  <a:rPr lang="en-US" altLang="x-none" sz="2000" b="1">
                    <a:solidFill>
                      <a:schemeClr val="tx2"/>
                    </a:solidFill>
                  </a:rPr>
                  <a:t>Employees</a:t>
                </a:r>
              </a:p>
            </p:txBody>
          </p:sp>
        </p:grpSp>
        <p:sp>
          <p:nvSpPr>
            <p:cNvPr id="36872" name="Oval 9"/>
            <p:cNvSpPr>
              <a:spLocks noChangeArrowheads="1"/>
            </p:cNvSpPr>
            <p:nvPr/>
          </p:nvSpPr>
          <p:spPr bwMode="auto">
            <a:xfrm>
              <a:off x="2836" y="340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6873" name="Rectangle 10"/>
            <p:cNvSpPr>
              <a:spLocks noChangeArrowheads="1"/>
            </p:cNvSpPr>
            <p:nvPr/>
          </p:nvSpPr>
          <p:spPr bwMode="auto">
            <a:xfrm>
              <a:off x="3010" y="400"/>
              <a:ext cx="39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2000" b="1" u="sng">
                  <a:solidFill>
                    <a:schemeClr val="tx2"/>
                  </a:solidFill>
                </a:rPr>
                <a:t>ssn</a:t>
              </a:r>
            </a:p>
          </p:txBody>
        </p:sp>
        <p:sp>
          <p:nvSpPr>
            <p:cNvPr id="36874" name="Oval 11"/>
            <p:cNvSpPr>
              <a:spLocks noChangeArrowheads="1"/>
            </p:cNvSpPr>
            <p:nvPr/>
          </p:nvSpPr>
          <p:spPr bwMode="auto">
            <a:xfrm>
              <a:off x="3892" y="196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6875" name="Oval 12"/>
            <p:cNvSpPr>
              <a:spLocks noChangeArrowheads="1"/>
            </p:cNvSpPr>
            <p:nvPr/>
          </p:nvSpPr>
          <p:spPr bwMode="auto">
            <a:xfrm>
              <a:off x="4900" y="340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6876" name="Rectangle 13"/>
            <p:cNvSpPr>
              <a:spLocks noChangeArrowheads="1"/>
            </p:cNvSpPr>
            <p:nvPr/>
          </p:nvSpPr>
          <p:spPr bwMode="auto">
            <a:xfrm>
              <a:off x="3923" y="257"/>
              <a:ext cx="53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2000" b="1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36877" name="Rectangle 14"/>
            <p:cNvSpPr>
              <a:spLocks noChangeArrowheads="1"/>
            </p:cNvSpPr>
            <p:nvPr/>
          </p:nvSpPr>
          <p:spPr bwMode="auto">
            <a:xfrm>
              <a:off x="5075" y="402"/>
              <a:ext cx="309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2000" b="1">
                  <a:solidFill>
                    <a:schemeClr val="tx2"/>
                  </a:solidFill>
                </a:rPr>
                <a:t>lot</a:t>
              </a:r>
            </a:p>
          </p:txBody>
        </p:sp>
        <p:sp>
          <p:nvSpPr>
            <p:cNvPr id="36878" name="Line 15"/>
            <p:cNvSpPr>
              <a:spLocks noChangeShapeType="1"/>
            </p:cNvSpPr>
            <p:nvPr/>
          </p:nvSpPr>
          <p:spPr bwMode="auto">
            <a:xfrm>
              <a:off x="3220" y="676"/>
              <a:ext cx="472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9" name="Line 16"/>
            <p:cNvSpPr>
              <a:spLocks noChangeShapeType="1"/>
            </p:cNvSpPr>
            <p:nvPr/>
          </p:nvSpPr>
          <p:spPr bwMode="auto">
            <a:xfrm>
              <a:off x="4272" y="532"/>
              <a:ext cx="0" cy="3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Line 17"/>
            <p:cNvSpPr>
              <a:spLocks noChangeShapeType="1"/>
            </p:cNvSpPr>
            <p:nvPr/>
          </p:nvSpPr>
          <p:spPr bwMode="auto">
            <a:xfrm flipV="1">
              <a:off x="4852" y="668"/>
              <a:ext cx="376" cy="2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654543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x-none"/>
              <a:t>ER Model Basics (Contd.)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3598710"/>
            <a:ext cx="7772400" cy="2954489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x-none" sz="2400" i="1" u="sng">
                <a:solidFill>
                  <a:schemeClr val="accent2"/>
                </a:solidFill>
              </a:rPr>
              <a:t>Relationship</a:t>
            </a:r>
            <a:r>
              <a:rPr lang="en-US" altLang="x-none" sz="2400">
                <a:solidFill>
                  <a:schemeClr val="accent2"/>
                </a:solidFill>
              </a:rPr>
              <a:t>:  </a:t>
            </a:r>
            <a:r>
              <a:rPr lang="en-US" altLang="x-none" sz="2400"/>
              <a:t>Association among two or more entities.  </a:t>
            </a:r>
          </a:p>
          <a:p>
            <a:pPr lvl="1" eaLnBrk="1" hangingPunct="1"/>
            <a:r>
              <a:rPr lang="en-US" altLang="x-none" sz="2000" dirty="0"/>
              <a:t>E.g., </a:t>
            </a:r>
            <a:r>
              <a:rPr lang="en-US" altLang="x-none" sz="2000" dirty="0" err="1"/>
              <a:t>Attishoo</a:t>
            </a:r>
            <a:r>
              <a:rPr lang="en-US" altLang="x-none" sz="2000" dirty="0"/>
              <a:t> works in Pharmacy department.</a:t>
            </a:r>
          </a:p>
          <a:p>
            <a:pPr lvl="1" eaLnBrk="1" hangingPunct="1"/>
            <a:r>
              <a:rPr lang="en-US" altLang="x-none" sz="2000" dirty="0"/>
              <a:t>relationships can have their own attributes.</a:t>
            </a:r>
          </a:p>
          <a:p>
            <a:pPr eaLnBrk="1" hangingPunct="1"/>
            <a:r>
              <a:rPr lang="en-US" altLang="x-none" sz="2400" i="1" u="sng" dirty="0">
                <a:solidFill>
                  <a:schemeClr val="accent2"/>
                </a:solidFill>
              </a:rPr>
              <a:t>Relationship Set</a:t>
            </a:r>
            <a:r>
              <a:rPr lang="en-US" altLang="x-none" sz="2400" dirty="0">
                <a:solidFill>
                  <a:schemeClr val="accent2"/>
                </a:solidFill>
              </a:rPr>
              <a:t>:  </a:t>
            </a:r>
            <a:r>
              <a:rPr lang="en-US" altLang="x-none" sz="2400" dirty="0"/>
              <a:t>Collection of similar relationships.</a:t>
            </a:r>
          </a:p>
          <a:p>
            <a:pPr lvl="1" eaLnBrk="1" hangingPunct="1"/>
            <a:r>
              <a:rPr lang="en-US" altLang="x-none" sz="2000" dirty="0"/>
              <a:t>An </a:t>
            </a:r>
            <a:r>
              <a:rPr lang="en-US" altLang="x-none" sz="2000" i="1" dirty="0"/>
              <a:t>n-</a:t>
            </a:r>
            <a:r>
              <a:rPr lang="en-US" altLang="x-none" sz="2000" dirty="0" err="1"/>
              <a:t>ary</a:t>
            </a:r>
            <a:r>
              <a:rPr lang="en-US" altLang="x-none" sz="2000" dirty="0"/>
              <a:t> relationship set </a:t>
            </a:r>
            <a:r>
              <a:rPr lang="en-US" altLang="x-none" sz="2000" i="1" dirty="0"/>
              <a:t>R</a:t>
            </a:r>
            <a:r>
              <a:rPr lang="en-US" altLang="x-none" sz="2000" dirty="0"/>
              <a:t> relates </a:t>
            </a:r>
            <a:r>
              <a:rPr lang="en-US" altLang="x-none" sz="2000" i="1" dirty="0"/>
              <a:t>n</a:t>
            </a:r>
            <a:r>
              <a:rPr lang="en-US" altLang="x-none" sz="2000" dirty="0"/>
              <a:t> entity sets </a:t>
            </a:r>
            <a:r>
              <a:rPr lang="en-US" altLang="x-none" sz="2000" i="1" dirty="0"/>
              <a:t>E</a:t>
            </a:r>
            <a:r>
              <a:rPr lang="en-US" altLang="x-none" sz="2000" i="1" baseline="-25000" dirty="0"/>
              <a:t>1</a:t>
            </a:r>
            <a:r>
              <a:rPr lang="en-US" altLang="x-none" sz="2000" i="1" dirty="0"/>
              <a:t> ... </a:t>
            </a:r>
            <a:r>
              <a:rPr lang="en-US" altLang="x-none" sz="2000" i="1" dirty="0" err="1"/>
              <a:t>E</a:t>
            </a:r>
            <a:r>
              <a:rPr lang="en-US" altLang="x-none" sz="2000" i="1" baseline="-25000" dirty="0" err="1"/>
              <a:t>n</a:t>
            </a:r>
            <a:r>
              <a:rPr lang="en-US" altLang="x-none" sz="2000" i="1" baseline="-25000" dirty="0"/>
              <a:t> </a:t>
            </a:r>
            <a:r>
              <a:rPr lang="en-US" altLang="x-none" sz="2000" dirty="0"/>
              <a:t>; each relationship in </a:t>
            </a:r>
            <a:r>
              <a:rPr lang="en-US" altLang="x-none" sz="2000" i="1" dirty="0"/>
              <a:t>R</a:t>
            </a:r>
            <a:r>
              <a:rPr lang="en-US" altLang="x-none" sz="2000" dirty="0"/>
              <a:t> involves entities </a:t>
            </a:r>
            <a:r>
              <a:rPr lang="en-US" altLang="x-none" sz="2000" i="1" dirty="0"/>
              <a:t>e</a:t>
            </a:r>
            <a:r>
              <a:rPr lang="en-US" altLang="x-none" sz="2000" i="1" baseline="-25000" dirty="0"/>
              <a:t>1</a:t>
            </a:r>
            <a:r>
              <a:rPr lang="en-US" altLang="x-none" sz="2000" dirty="0"/>
              <a:t> </a:t>
            </a:r>
            <a:r>
              <a:rPr lang="en-US" altLang="x-none" sz="1600" dirty="0">
                <a:sym typeface="Symbol" charset="2"/>
              </a:rPr>
              <a:t></a:t>
            </a:r>
            <a:r>
              <a:rPr lang="en-US" altLang="x-none" sz="2000" dirty="0"/>
              <a:t> </a:t>
            </a:r>
            <a:r>
              <a:rPr lang="en-US" altLang="x-none" sz="2000" i="1" dirty="0"/>
              <a:t>E</a:t>
            </a:r>
            <a:r>
              <a:rPr lang="en-US" altLang="x-none" sz="2000" i="1" baseline="-25000" dirty="0"/>
              <a:t>1</a:t>
            </a:r>
            <a:r>
              <a:rPr lang="en-US" altLang="x-none" sz="2000" dirty="0"/>
              <a:t>, ..., </a:t>
            </a:r>
            <a:r>
              <a:rPr lang="en-US" altLang="x-none" sz="2000" i="1" dirty="0" err="1"/>
              <a:t>e</a:t>
            </a:r>
            <a:r>
              <a:rPr lang="en-US" altLang="x-none" sz="2000" i="1" baseline="-25000" dirty="0" err="1"/>
              <a:t>n</a:t>
            </a:r>
            <a:r>
              <a:rPr lang="en-US" altLang="x-none" sz="2000" dirty="0"/>
              <a:t> </a:t>
            </a:r>
            <a:r>
              <a:rPr lang="en-US" altLang="x-none" sz="1600" dirty="0">
                <a:sym typeface="Symbol" charset="2"/>
              </a:rPr>
              <a:t></a:t>
            </a:r>
            <a:r>
              <a:rPr lang="en-US" altLang="x-none" sz="2000" dirty="0"/>
              <a:t> </a:t>
            </a:r>
            <a:r>
              <a:rPr lang="en-US" altLang="x-none" sz="2000" i="1" dirty="0" err="1"/>
              <a:t>E</a:t>
            </a:r>
            <a:r>
              <a:rPr lang="en-US" altLang="x-none" sz="2000" i="1" baseline="-25000" dirty="0" err="1"/>
              <a:t>n</a:t>
            </a:r>
            <a:endParaRPr lang="en-US" altLang="x-none" sz="2000" dirty="0"/>
          </a:p>
        </p:txBody>
      </p:sp>
      <p:sp>
        <p:nvSpPr>
          <p:cNvPr id="38913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 eaLnBrk="1" hangingPunct="1"/>
            <a:endParaRPr lang="en-US" altLang="x-none" sz="1400">
              <a:solidFill>
                <a:schemeClr val="tx1"/>
              </a:solidFill>
            </a:endParaRPr>
          </a:p>
          <a:p>
            <a:pPr algn="r" eaLnBrk="1" hangingPunct="1"/>
            <a:endParaRPr lang="en-US" altLang="x-none" sz="1400">
              <a:solidFill>
                <a:schemeClr val="tx2"/>
              </a:solidFill>
            </a:endParaRP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38918" name="Group 57"/>
          <p:cNvGrpSpPr>
            <a:grpSpLocks/>
          </p:cNvGrpSpPr>
          <p:nvPr/>
        </p:nvGrpSpPr>
        <p:grpSpPr bwMode="auto">
          <a:xfrm>
            <a:off x="914400" y="1524000"/>
            <a:ext cx="2762250" cy="1616075"/>
            <a:chOff x="576" y="960"/>
            <a:chExt cx="1740" cy="1018"/>
          </a:xfrm>
        </p:grpSpPr>
        <p:sp>
          <p:nvSpPr>
            <p:cNvPr id="38940" name="Freeform 6"/>
            <p:cNvSpPr>
              <a:spLocks/>
            </p:cNvSpPr>
            <p:nvPr/>
          </p:nvSpPr>
          <p:spPr bwMode="auto">
            <a:xfrm>
              <a:off x="1127" y="960"/>
              <a:ext cx="616" cy="303"/>
            </a:xfrm>
            <a:custGeom>
              <a:avLst/>
              <a:gdLst>
                <a:gd name="T0" fmla="*/ 2864 w 528"/>
                <a:gd name="T1" fmla="*/ 439 h 270"/>
                <a:gd name="T2" fmla="*/ 2814 w 528"/>
                <a:gd name="T3" fmla="*/ 354 h 270"/>
                <a:gd name="T4" fmla="*/ 2734 w 528"/>
                <a:gd name="T5" fmla="*/ 279 h 270"/>
                <a:gd name="T6" fmla="*/ 2611 w 528"/>
                <a:gd name="T7" fmla="*/ 204 h 270"/>
                <a:gd name="T8" fmla="*/ 2449 w 528"/>
                <a:gd name="T9" fmla="*/ 143 h 270"/>
                <a:gd name="T10" fmla="*/ 2256 w 528"/>
                <a:gd name="T11" fmla="*/ 85 h 270"/>
                <a:gd name="T12" fmla="*/ 2038 w 528"/>
                <a:gd name="T13" fmla="*/ 49 h 270"/>
                <a:gd name="T14" fmla="*/ 1803 w 528"/>
                <a:gd name="T15" fmla="*/ 19 h 270"/>
                <a:gd name="T16" fmla="*/ 1560 w 528"/>
                <a:gd name="T17" fmla="*/ 1 h 270"/>
                <a:gd name="T18" fmla="*/ 1313 w 528"/>
                <a:gd name="T19" fmla="*/ 1 h 270"/>
                <a:gd name="T20" fmla="*/ 1063 w 528"/>
                <a:gd name="T21" fmla="*/ 19 h 270"/>
                <a:gd name="T22" fmla="*/ 826 w 528"/>
                <a:gd name="T23" fmla="*/ 49 h 270"/>
                <a:gd name="T24" fmla="*/ 615 w 528"/>
                <a:gd name="T25" fmla="*/ 85 h 270"/>
                <a:gd name="T26" fmla="*/ 425 w 528"/>
                <a:gd name="T27" fmla="*/ 143 h 270"/>
                <a:gd name="T28" fmla="*/ 263 w 528"/>
                <a:gd name="T29" fmla="*/ 204 h 270"/>
                <a:gd name="T30" fmla="*/ 140 w 528"/>
                <a:gd name="T31" fmla="*/ 279 h 270"/>
                <a:gd name="T32" fmla="*/ 48 w 528"/>
                <a:gd name="T33" fmla="*/ 354 h 270"/>
                <a:gd name="T34" fmla="*/ 1 w 528"/>
                <a:gd name="T35" fmla="*/ 439 h 270"/>
                <a:gd name="T36" fmla="*/ 1 w 528"/>
                <a:gd name="T37" fmla="*/ 516 h 270"/>
                <a:gd name="T38" fmla="*/ 48 w 528"/>
                <a:gd name="T39" fmla="*/ 599 h 270"/>
                <a:gd name="T40" fmla="*/ 140 w 528"/>
                <a:gd name="T41" fmla="*/ 673 h 270"/>
                <a:gd name="T42" fmla="*/ 263 w 528"/>
                <a:gd name="T43" fmla="*/ 753 h 270"/>
                <a:gd name="T44" fmla="*/ 425 w 528"/>
                <a:gd name="T45" fmla="*/ 810 h 270"/>
                <a:gd name="T46" fmla="*/ 615 w 528"/>
                <a:gd name="T47" fmla="*/ 867 h 270"/>
                <a:gd name="T48" fmla="*/ 826 w 528"/>
                <a:gd name="T49" fmla="*/ 906 h 270"/>
                <a:gd name="T50" fmla="*/ 1063 w 528"/>
                <a:gd name="T51" fmla="*/ 937 h 270"/>
                <a:gd name="T52" fmla="*/ 1313 w 528"/>
                <a:gd name="T53" fmla="*/ 949 h 270"/>
                <a:gd name="T54" fmla="*/ 1560 w 528"/>
                <a:gd name="T55" fmla="*/ 949 h 270"/>
                <a:gd name="T56" fmla="*/ 1803 w 528"/>
                <a:gd name="T57" fmla="*/ 937 h 270"/>
                <a:gd name="T58" fmla="*/ 2038 w 528"/>
                <a:gd name="T59" fmla="*/ 906 h 270"/>
                <a:gd name="T60" fmla="*/ 2256 w 528"/>
                <a:gd name="T61" fmla="*/ 867 h 270"/>
                <a:gd name="T62" fmla="*/ 2449 w 528"/>
                <a:gd name="T63" fmla="*/ 810 h 270"/>
                <a:gd name="T64" fmla="*/ 2611 w 528"/>
                <a:gd name="T65" fmla="*/ 753 h 270"/>
                <a:gd name="T66" fmla="*/ 2734 w 528"/>
                <a:gd name="T67" fmla="*/ 673 h 270"/>
                <a:gd name="T68" fmla="*/ 2814 w 528"/>
                <a:gd name="T69" fmla="*/ 599 h 270"/>
                <a:gd name="T70" fmla="*/ 2864 w 528"/>
                <a:gd name="T71" fmla="*/ 516 h 2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8"/>
                <a:gd name="T109" fmla="*/ 0 h 270"/>
                <a:gd name="T110" fmla="*/ 528 w 528"/>
                <a:gd name="T111" fmla="*/ 270 h 27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8" h="270">
                  <a:moveTo>
                    <a:pt x="527" y="134"/>
                  </a:moveTo>
                  <a:lnTo>
                    <a:pt x="525" y="123"/>
                  </a:lnTo>
                  <a:lnTo>
                    <a:pt x="522" y="111"/>
                  </a:lnTo>
                  <a:lnTo>
                    <a:pt x="517" y="100"/>
                  </a:lnTo>
                  <a:lnTo>
                    <a:pt x="510" y="88"/>
                  </a:lnTo>
                  <a:lnTo>
                    <a:pt x="501" y="78"/>
                  </a:lnTo>
                  <a:lnTo>
                    <a:pt x="490" y="67"/>
                  </a:lnTo>
                  <a:lnTo>
                    <a:pt x="478" y="57"/>
                  </a:lnTo>
                  <a:lnTo>
                    <a:pt x="465" y="48"/>
                  </a:lnTo>
                  <a:lnTo>
                    <a:pt x="449" y="40"/>
                  </a:lnTo>
                  <a:lnTo>
                    <a:pt x="433" y="32"/>
                  </a:lnTo>
                  <a:lnTo>
                    <a:pt x="414" y="24"/>
                  </a:lnTo>
                  <a:lnTo>
                    <a:pt x="394" y="18"/>
                  </a:lnTo>
                  <a:lnTo>
                    <a:pt x="374" y="14"/>
                  </a:lnTo>
                  <a:lnTo>
                    <a:pt x="353" y="8"/>
                  </a:lnTo>
                  <a:lnTo>
                    <a:pt x="331" y="5"/>
                  </a:lnTo>
                  <a:lnTo>
                    <a:pt x="309" y="2"/>
                  </a:lnTo>
                  <a:lnTo>
                    <a:pt x="286" y="1"/>
                  </a:lnTo>
                  <a:lnTo>
                    <a:pt x="262" y="0"/>
                  </a:lnTo>
                  <a:lnTo>
                    <a:pt x="240" y="1"/>
                  </a:lnTo>
                  <a:lnTo>
                    <a:pt x="218" y="2"/>
                  </a:lnTo>
                  <a:lnTo>
                    <a:pt x="195" y="5"/>
                  </a:lnTo>
                  <a:lnTo>
                    <a:pt x="173" y="8"/>
                  </a:lnTo>
                  <a:lnTo>
                    <a:pt x="152" y="14"/>
                  </a:lnTo>
                  <a:lnTo>
                    <a:pt x="132" y="18"/>
                  </a:lnTo>
                  <a:lnTo>
                    <a:pt x="112" y="24"/>
                  </a:lnTo>
                  <a:lnTo>
                    <a:pt x="94" y="32"/>
                  </a:lnTo>
                  <a:lnTo>
                    <a:pt x="77" y="40"/>
                  </a:lnTo>
                  <a:lnTo>
                    <a:pt x="62" y="48"/>
                  </a:lnTo>
                  <a:lnTo>
                    <a:pt x="48" y="57"/>
                  </a:lnTo>
                  <a:lnTo>
                    <a:pt x="36" y="67"/>
                  </a:lnTo>
                  <a:lnTo>
                    <a:pt x="25" y="78"/>
                  </a:lnTo>
                  <a:lnTo>
                    <a:pt x="16" y="88"/>
                  </a:lnTo>
                  <a:lnTo>
                    <a:pt x="9" y="100"/>
                  </a:lnTo>
                  <a:lnTo>
                    <a:pt x="4" y="111"/>
                  </a:lnTo>
                  <a:lnTo>
                    <a:pt x="1" y="123"/>
                  </a:lnTo>
                  <a:lnTo>
                    <a:pt x="0" y="134"/>
                  </a:lnTo>
                  <a:lnTo>
                    <a:pt x="1" y="145"/>
                  </a:lnTo>
                  <a:lnTo>
                    <a:pt x="4" y="158"/>
                  </a:lnTo>
                  <a:lnTo>
                    <a:pt x="9" y="168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6" y="201"/>
                  </a:lnTo>
                  <a:lnTo>
                    <a:pt x="48" y="211"/>
                  </a:lnTo>
                  <a:lnTo>
                    <a:pt x="62" y="220"/>
                  </a:lnTo>
                  <a:lnTo>
                    <a:pt x="77" y="228"/>
                  </a:lnTo>
                  <a:lnTo>
                    <a:pt x="94" y="237"/>
                  </a:lnTo>
                  <a:lnTo>
                    <a:pt x="112" y="244"/>
                  </a:lnTo>
                  <a:lnTo>
                    <a:pt x="132" y="250"/>
                  </a:lnTo>
                  <a:lnTo>
                    <a:pt x="152" y="256"/>
                  </a:lnTo>
                  <a:lnTo>
                    <a:pt x="173" y="260"/>
                  </a:lnTo>
                  <a:lnTo>
                    <a:pt x="195" y="264"/>
                  </a:lnTo>
                  <a:lnTo>
                    <a:pt x="218" y="266"/>
                  </a:lnTo>
                  <a:lnTo>
                    <a:pt x="240" y="267"/>
                  </a:lnTo>
                  <a:lnTo>
                    <a:pt x="262" y="269"/>
                  </a:lnTo>
                  <a:lnTo>
                    <a:pt x="286" y="267"/>
                  </a:lnTo>
                  <a:lnTo>
                    <a:pt x="309" y="266"/>
                  </a:lnTo>
                  <a:lnTo>
                    <a:pt x="331" y="264"/>
                  </a:lnTo>
                  <a:lnTo>
                    <a:pt x="353" y="260"/>
                  </a:lnTo>
                  <a:lnTo>
                    <a:pt x="374" y="256"/>
                  </a:lnTo>
                  <a:lnTo>
                    <a:pt x="394" y="250"/>
                  </a:lnTo>
                  <a:lnTo>
                    <a:pt x="414" y="244"/>
                  </a:lnTo>
                  <a:lnTo>
                    <a:pt x="433" y="237"/>
                  </a:lnTo>
                  <a:lnTo>
                    <a:pt x="449" y="228"/>
                  </a:lnTo>
                  <a:lnTo>
                    <a:pt x="465" y="220"/>
                  </a:lnTo>
                  <a:lnTo>
                    <a:pt x="478" y="211"/>
                  </a:lnTo>
                  <a:lnTo>
                    <a:pt x="490" y="201"/>
                  </a:lnTo>
                  <a:lnTo>
                    <a:pt x="501" y="190"/>
                  </a:lnTo>
                  <a:lnTo>
                    <a:pt x="510" y="180"/>
                  </a:lnTo>
                  <a:lnTo>
                    <a:pt x="517" y="168"/>
                  </a:lnTo>
                  <a:lnTo>
                    <a:pt x="522" y="158"/>
                  </a:lnTo>
                  <a:lnTo>
                    <a:pt x="525" y="145"/>
                  </a:lnTo>
                  <a:lnTo>
                    <a:pt x="527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1" name="Freeform 10"/>
            <p:cNvSpPr>
              <a:spLocks/>
            </p:cNvSpPr>
            <p:nvPr/>
          </p:nvSpPr>
          <p:spPr bwMode="auto">
            <a:xfrm>
              <a:off x="576" y="1182"/>
              <a:ext cx="614" cy="303"/>
            </a:xfrm>
            <a:custGeom>
              <a:avLst/>
              <a:gdLst>
                <a:gd name="T0" fmla="*/ 2862 w 526"/>
                <a:gd name="T1" fmla="*/ 439 h 270"/>
                <a:gd name="T2" fmla="*/ 2827 w 526"/>
                <a:gd name="T3" fmla="*/ 354 h 270"/>
                <a:gd name="T4" fmla="*/ 2742 w 526"/>
                <a:gd name="T5" fmla="*/ 275 h 270"/>
                <a:gd name="T6" fmla="*/ 2616 w 526"/>
                <a:gd name="T7" fmla="*/ 204 h 270"/>
                <a:gd name="T8" fmla="*/ 2451 w 526"/>
                <a:gd name="T9" fmla="*/ 143 h 270"/>
                <a:gd name="T10" fmla="*/ 2265 w 526"/>
                <a:gd name="T11" fmla="*/ 85 h 270"/>
                <a:gd name="T12" fmla="*/ 2044 w 526"/>
                <a:gd name="T13" fmla="*/ 43 h 270"/>
                <a:gd name="T14" fmla="*/ 1806 w 526"/>
                <a:gd name="T15" fmla="*/ 4 h 270"/>
                <a:gd name="T16" fmla="*/ 1563 w 526"/>
                <a:gd name="T17" fmla="*/ 1 h 270"/>
                <a:gd name="T18" fmla="*/ 1319 w 526"/>
                <a:gd name="T19" fmla="*/ 1 h 270"/>
                <a:gd name="T20" fmla="*/ 1062 w 526"/>
                <a:gd name="T21" fmla="*/ 4 h 270"/>
                <a:gd name="T22" fmla="*/ 825 w 526"/>
                <a:gd name="T23" fmla="*/ 43 h 270"/>
                <a:gd name="T24" fmla="*/ 610 w 526"/>
                <a:gd name="T25" fmla="*/ 85 h 270"/>
                <a:gd name="T26" fmla="*/ 425 w 526"/>
                <a:gd name="T27" fmla="*/ 143 h 270"/>
                <a:gd name="T28" fmla="*/ 259 w 526"/>
                <a:gd name="T29" fmla="*/ 204 h 270"/>
                <a:gd name="T30" fmla="*/ 140 w 526"/>
                <a:gd name="T31" fmla="*/ 275 h 270"/>
                <a:gd name="T32" fmla="*/ 47 w 526"/>
                <a:gd name="T33" fmla="*/ 354 h 270"/>
                <a:gd name="T34" fmla="*/ 1 w 526"/>
                <a:gd name="T35" fmla="*/ 439 h 270"/>
                <a:gd name="T36" fmla="*/ 1 w 526"/>
                <a:gd name="T37" fmla="*/ 516 h 270"/>
                <a:gd name="T38" fmla="*/ 47 w 526"/>
                <a:gd name="T39" fmla="*/ 599 h 270"/>
                <a:gd name="T40" fmla="*/ 140 w 526"/>
                <a:gd name="T41" fmla="*/ 673 h 270"/>
                <a:gd name="T42" fmla="*/ 259 w 526"/>
                <a:gd name="T43" fmla="*/ 753 h 270"/>
                <a:gd name="T44" fmla="*/ 425 w 526"/>
                <a:gd name="T45" fmla="*/ 810 h 270"/>
                <a:gd name="T46" fmla="*/ 610 w 526"/>
                <a:gd name="T47" fmla="*/ 867 h 270"/>
                <a:gd name="T48" fmla="*/ 825 w 526"/>
                <a:gd name="T49" fmla="*/ 903 h 270"/>
                <a:gd name="T50" fmla="*/ 1062 w 526"/>
                <a:gd name="T51" fmla="*/ 934 h 270"/>
                <a:gd name="T52" fmla="*/ 1319 w 526"/>
                <a:gd name="T53" fmla="*/ 949 h 270"/>
                <a:gd name="T54" fmla="*/ 1563 w 526"/>
                <a:gd name="T55" fmla="*/ 949 h 270"/>
                <a:gd name="T56" fmla="*/ 1806 w 526"/>
                <a:gd name="T57" fmla="*/ 934 h 270"/>
                <a:gd name="T58" fmla="*/ 2044 w 526"/>
                <a:gd name="T59" fmla="*/ 903 h 270"/>
                <a:gd name="T60" fmla="*/ 2265 w 526"/>
                <a:gd name="T61" fmla="*/ 867 h 270"/>
                <a:gd name="T62" fmla="*/ 2451 w 526"/>
                <a:gd name="T63" fmla="*/ 810 h 270"/>
                <a:gd name="T64" fmla="*/ 2616 w 526"/>
                <a:gd name="T65" fmla="*/ 753 h 270"/>
                <a:gd name="T66" fmla="*/ 2742 w 526"/>
                <a:gd name="T67" fmla="*/ 673 h 270"/>
                <a:gd name="T68" fmla="*/ 2827 w 526"/>
                <a:gd name="T69" fmla="*/ 599 h 270"/>
                <a:gd name="T70" fmla="*/ 2862 w 526"/>
                <a:gd name="T71" fmla="*/ 516 h 2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6"/>
                <a:gd name="T109" fmla="*/ 0 h 270"/>
                <a:gd name="T110" fmla="*/ 526 w 526"/>
                <a:gd name="T111" fmla="*/ 270 h 27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6" h="270">
                  <a:moveTo>
                    <a:pt x="525" y="134"/>
                  </a:moveTo>
                  <a:lnTo>
                    <a:pt x="523" y="123"/>
                  </a:lnTo>
                  <a:lnTo>
                    <a:pt x="520" y="110"/>
                  </a:lnTo>
                  <a:lnTo>
                    <a:pt x="516" y="100"/>
                  </a:lnTo>
                  <a:lnTo>
                    <a:pt x="508" y="88"/>
                  </a:lnTo>
                  <a:lnTo>
                    <a:pt x="500" y="77"/>
                  </a:lnTo>
                  <a:lnTo>
                    <a:pt x="489" y="67"/>
                  </a:lnTo>
                  <a:lnTo>
                    <a:pt x="477" y="57"/>
                  </a:lnTo>
                  <a:lnTo>
                    <a:pt x="463" y="48"/>
                  </a:lnTo>
                  <a:lnTo>
                    <a:pt x="447" y="40"/>
                  </a:lnTo>
                  <a:lnTo>
                    <a:pt x="431" y="31"/>
                  </a:lnTo>
                  <a:lnTo>
                    <a:pt x="413" y="24"/>
                  </a:lnTo>
                  <a:lnTo>
                    <a:pt x="393" y="18"/>
                  </a:lnTo>
                  <a:lnTo>
                    <a:pt x="373" y="12"/>
                  </a:lnTo>
                  <a:lnTo>
                    <a:pt x="352" y="8"/>
                  </a:lnTo>
                  <a:lnTo>
                    <a:pt x="330" y="4"/>
                  </a:lnTo>
                  <a:lnTo>
                    <a:pt x="307" y="2"/>
                  </a:lnTo>
                  <a:lnTo>
                    <a:pt x="284" y="1"/>
                  </a:lnTo>
                  <a:lnTo>
                    <a:pt x="261" y="0"/>
                  </a:lnTo>
                  <a:lnTo>
                    <a:pt x="240" y="1"/>
                  </a:lnTo>
                  <a:lnTo>
                    <a:pt x="217" y="2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1" y="18"/>
                  </a:lnTo>
                  <a:lnTo>
                    <a:pt x="111" y="24"/>
                  </a:lnTo>
                  <a:lnTo>
                    <a:pt x="94" y="31"/>
                  </a:lnTo>
                  <a:lnTo>
                    <a:pt x="77" y="40"/>
                  </a:lnTo>
                  <a:lnTo>
                    <a:pt x="61" y="48"/>
                  </a:lnTo>
                  <a:lnTo>
                    <a:pt x="47" y="57"/>
                  </a:lnTo>
                  <a:lnTo>
                    <a:pt x="35" y="67"/>
                  </a:lnTo>
                  <a:lnTo>
                    <a:pt x="25" y="77"/>
                  </a:lnTo>
                  <a:lnTo>
                    <a:pt x="16" y="88"/>
                  </a:lnTo>
                  <a:lnTo>
                    <a:pt x="8" y="100"/>
                  </a:lnTo>
                  <a:lnTo>
                    <a:pt x="4" y="110"/>
                  </a:lnTo>
                  <a:lnTo>
                    <a:pt x="1" y="123"/>
                  </a:lnTo>
                  <a:lnTo>
                    <a:pt x="0" y="134"/>
                  </a:lnTo>
                  <a:lnTo>
                    <a:pt x="1" y="145"/>
                  </a:lnTo>
                  <a:lnTo>
                    <a:pt x="4" y="157"/>
                  </a:lnTo>
                  <a:lnTo>
                    <a:pt x="8" y="168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5" y="201"/>
                  </a:lnTo>
                  <a:lnTo>
                    <a:pt x="47" y="211"/>
                  </a:lnTo>
                  <a:lnTo>
                    <a:pt x="61" y="220"/>
                  </a:lnTo>
                  <a:lnTo>
                    <a:pt x="77" y="228"/>
                  </a:lnTo>
                  <a:lnTo>
                    <a:pt x="94" y="236"/>
                  </a:lnTo>
                  <a:lnTo>
                    <a:pt x="111" y="244"/>
                  </a:lnTo>
                  <a:lnTo>
                    <a:pt x="131" y="250"/>
                  </a:lnTo>
                  <a:lnTo>
                    <a:pt x="151" y="254"/>
                  </a:lnTo>
                  <a:lnTo>
                    <a:pt x="172" y="260"/>
                  </a:lnTo>
                  <a:lnTo>
                    <a:pt x="194" y="263"/>
                  </a:lnTo>
                  <a:lnTo>
                    <a:pt x="217" y="266"/>
                  </a:lnTo>
                  <a:lnTo>
                    <a:pt x="240" y="267"/>
                  </a:lnTo>
                  <a:lnTo>
                    <a:pt x="261" y="269"/>
                  </a:lnTo>
                  <a:lnTo>
                    <a:pt x="284" y="267"/>
                  </a:lnTo>
                  <a:lnTo>
                    <a:pt x="307" y="266"/>
                  </a:lnTo>
                  <a:lnTo>
                    <a:pt x="330" y="263"/>
                  </a:lnTo>
                  <a:lnTo>
                    <a:pt x="352" y="260"/>
                  </a:lnTo>
                  <a:lnTo>
                    <a:pt x="373" y="254"/>
                  </a:lnTo>
                  <a:lnTo>
                    <a:pt x="393" y="250"/>
                  </a:lnTo>
                  <a:lnTo>
                    <a:pt x="413" y="244"/>
                  </a:lnTo>
                  <a:lnTo>
                    <a:pt x="431" y="236"/>
                  </a:lnTo>
                  <a:lnTo>
                    <a:pt x="447" y="228"/>
                  </a:lnTo>
                  <a:lnTo>
                    <a:pt x="463" y="220"/>
                  </a:lnTo>
                  <a:lnTo>
                    <a:pt x="477" y="211"/>
                  </a:lnTo>
                  <a:lnTo>
                    <a:pt x="489" y="201"/>
                  </a:lnTo>
                  <a:lnTo>
                    <a:pt x="500" y="190"/>
                  </a:lnTo>
                  <a:lnTo>
                    <a:pt x="508" y="180"/>
                  </a:lnTo>
                  <a:lnTo>
                    <a:pt x="516" y="168"/>
                  </a:lnTo>
                  <a:lnTo>
                    <a:pt x="520" y="157"/>
                  </a:lnTo>
                  <a:lnTo>
                    <a:pt x="523" y="145"/>
                  </a:lnTo>
                  <a:lnTo>
                    <a:pt x="525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2" name="Freeform 11"/>
            <p:cNvSpPr>
              <a:spLocks/>
            </p:cNvSpPr>
            <p:nvPr/>
          </p:nvSpPr>
          <p:spPr bwMode="auto">
            <a:xfrm>
              <a:off x="1703" y="1182"/>
              <a:ext cx="613" cy="303"/>
            </a:xfrm>
            <a:custGeom>
              <a:avLst/>
              <a:gdLst>
                <a:gd name="T0" fmla="*/ 1 w 525"/>
                <a:gd name="T1" fmla="*/ 516 h 270"/>
                <a:gd name="T2" fmla="*/ 47 w 525"/>
                <a:gd name="T3" fmla="*/ 599 h 270"/>
                <a:gd name="T4" fmla="*/ 125 w 525"/>
                <a:gd name="T5" fmla="*/ 673 h 270"/>
                <a:gd name="T6" fmla="*/ 255 w 525"/>
                <a:gd name="T7" fmla="*/ 753 h 270"/>
                <a:gd name="T8" fmla="*/ 418 w 525"/>
                <a:gd name="T9" fmla="*/ 810 h 270"/>
                <a:gd name="T10" fmla="*/ 613 w 525"/>
                <a:gd name="T11" fmla="*/ 867 h 270"/>
                <a:gd name="T12" fmla="*/ 830 w 525"/>
                <a:gd name="T13" fmla="*/ 903 h 270"/>
                <a:gd name="T14" fmla="*/ 1072 w 525"/>
                <a:gd name="T15" fmla="*/ 934 h 270"/>
                <a:gd name="T16" fmla="*/ 1318 w 525"/>
                <a:gd name="T17" fmla="*/ 949 h 270"/>
                <a:gd name="T18" fmla="*/ 1567 w 525"/>
                <a:gd name="T19" fmla="*/ 949 h 270"/>
                <a:gd name="T20" fmla="*/ 1807 w 525"/>
                <a:gd name="T21" fmla="*/ 934 h 270"/>
                <a:gd name="T22" fmla="*/ 2043 w 525"/>
                <a:gd name="T23" fmla="*/ 903 h 270"/>
                <a:gd name="T24" fmla="*/ 2266 w 525"/>
                <a:gd name="T25" fmla="*/ 863 h 270"/>
                <a:gd name="T26" fmla="*/ 2451 w 525"/>
                <a:gd name="T27" fmla="*/ 810 h 270"/>
                <a:gd name="T28" fmla="*/ 2618 w 525"/>
                <a:gd name="T29" fmla="*/ 749 h 270"/>
                <a:gd name="T30" fmla="*/ 2736 w 525"/>
                <a:gd name="T31" fmla="*/ 673 h 270"/>
                <a:gd name="T32" fmla="*/ 2830 w 525"/>
                <a:gd name="T33" fmla="*/ 599 h 270"/>
                <a:gd name="T34" fmla="*/ 2865 w 525"/>
                <a:gd name="T35" fmla="*/ 516 h 270"/>
                <a:gd name="T36" fmla="*/ 2865 w 525"/>
                <a:gd name="T37" fmla="*/ 439 h 270"/>
                <a:gd name="T38" fmla="*/ 2830 w 525"/>
                <a:gd name="T39" fmla="*/ 354 h 270"/>
                <a:gd name="T40" fmla="*/ 2736 w 525"/>
                <a:gd name="T41" fmla="*/ 275 h 270"/>
                <a:gd name="T42" fmla="*/ 2618 w 525"/>
                <a:gd name="T43" fmla="*/ 204 h 270"/>
                <a:gd name="T44" fmla="*/ 2451 w 525"/>
                <a:gd name="T45" fmla="*/ 143 h 270"/>
                <a:gd name="T46" fmla="*/ 2266 w 525"/>
                <a:gd name="T47" fmla="*/ 85 h 270"/>
                <a:gd name="T48" fmla="*/ 2043 w 525"/>
                <a:gd name="T49" fmla="*/ 43 h 270"/>
                <a:gd name="T50" fmla="*/ 1807 w 525"/>
                <a:gd name="T51" fmla="*/ 4 h 270"/>
                <a:gd name="T52" fmla="*/ 1567 w 525"/>
                <a:gd name="T53" fmla="*/ 1 h 270"/>
                <a:gd name="T54" fmla="*/ 1318 w 525"/>
                <a:gd name="T55" fmla="*/ 1 h 270"/>
                <a:gd name="T56" fmla="*/ 1060 w 525"/>
                <a:gd name="T57" fmla="*/ 4 h 270"/>
                <a:gd name="T58" fmla="*/ 830 w 525"/>
                <a:gd name="T59" fmla="*/ 43 h 270"/>
                <a:gd name="T60" fmla="*/ 613 w 525"/>
                <a:gd name="T61" fmla="*/ 85 h 270"/>
                <a:gd name="T62" fmla="*/ 418 w 525"/>
                <a:gd name="T63" fmla="*/ 143 h 270"/>
                <a:gd name="T64" fmla="*/ 255 w 525"/>
                <a:gd name="T65" fmla="*/ 204 h 270"/>
                <a:gd name="T66" fmla="*/ 125 w 525"/>
                <a:gd name="T67" fmla="*/ 275 h 270"/>
                <a:gd name="T68" fmla="*/ 47 w 525"/>
                <a:gd name="T69" fmla="*/ 354 h 270"/>
                <a:gd name="T70" fmla="*/ 1 w 525"/>
                <a:gd name="T71" fmla="*/ 439 h 2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70"/>
                <a:gd name="T110" fmla="*/ 525 w 525"/>
                <a:gd name="T111" fmla="*/ 270 h 27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70">
                  <a:moveTo>
                    <a:pt x="0" y="134"/>
                  </a:moveTo>
                  <a:lnTo>
                    <a:pt x="1" y="145"/>
                  </a:lnTo>
                  <a:lnTo>
                    <a:pt x="3" y="157"/>
                  </a:lnTo>
                  <a:lnTo>
                    <a:pt x="8" y="168"/>
                  </a:lnTo>
                  <a:lnTo>
                    <a:pt x="15" y="180"/>
                  </a:lnTo>
                  <a:lnTo>
                    <a:pt x="23" y="190"/>
                  </a:lnTo>
                  <a:lnTo>
                    <a:pt x="34" y="201"/>
                  </a:lnTo>
                  <a:lnTo>
                    <a:pt x="46" y="211"/>
                  </a:lnTo>
                  <a:lnTo>
                    <a:pt x="60" y="220"/>
                  </a:lnTo>
                  <a:lnTo>
                    <a:pt x="76" y="228"/>
                  </a:lnTo>
                  <a:lnTo>
                    <a:pt x="93" y="236"/>
                  </a:lnTo>
                  <a:lnTo>
                    <a:pt x="111" y="244"/>
                  </a:lnTo>
                  <a:lnTo>
                    <a:pt x="130" y="250"/>
                  </a:lnTo>
                  <a:lnTo>
                    <a:pt x="151" y="254"/>
                  </a:lnTo>
                  <a:lnTo>
                    <a:pt x="171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7"/>
                  </a:lnTo>
                  <a:lnTo>
                    <a:pt x="262" y="269"/>
                  </a:lnTo>
                  <a:lnTo>
                    <a:pt x="284" y="267"/>
                  </a:lnTo>
                  <a:lnTo>
                    <a:pt x="307" y="266"/>
                  </a:lnTo>
                  <a:lnTo>
                    <a:pt x="329" y="263"/>
                  </a:lnTo>
                  <a:lnTo>
                    <a:pt x="351" y="260"/>
                  </a:lnTo>
                  <a:lnTo>
                    <a:pt x="372" y="254"/>
                  </a:lnTo>
                  <a:lnTo>
                    <a:pt x="392" y="250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6" y="228"/>
                  </a:lnTo>
                  <a:lnTo>
                    <a:pt x="462" y="220"/>
                  </a:lnTo>
                  <a:lnTo>
                    <a:pt x="476" y="210"/>
                  </a:lnTo>
                  <a:lnTo>
                    <a:pt x="489" y="201"/>
                  </a:lnTo>
                  <a:lnTo>
                    <a:pt x="498" y="190"/>
                  </a:lnTo>
                  <a:lnTo>
                    <a:pt x="507" y="180"/>
                  </a:lnTo>
                  <a:lnTo>
                    <a:pt x="515" y="168"/>
                  </a:lnTo>
                  <a:lnTo>
                    <a:pt x="519" y="157"/>
                  </a:lnTo>
                  <a:lnTo>
                    <a:pt x="522" y="145"/>
                  </a:lnTo>
                  <a:lnTo>
                    <a:pt x="524" y="134"/>
                  </a:lnTo>
                  <a:lnTo>
                    <a:pt x="522" y="123"/>
                  </a:lnTo>
                  <a:lnTo>
                    <a:pt x="519" y="110"/>
                  </a:lnTo>
                  <a:lnTo>
                    <a:pt x="515" y="100"/>
                  </a:lnTo>
                  <a:lnTo>
                    <a:pt x="507" y="88"/>
                  </a:lnTo>
                  <a:lnTo>
                    <a:pt x="498" y="77"/>
                  </a:lnTo>
                  <a:lnTo>
                    <a:pt x="489" y="67"/>
                  </a:lnTo>
                  <a:lnTo>
                    <a:pt x="476" y="57"/>
                  </a:lnTo>
                  <a:lnTo>
                    <a:pt x="462" y="48"/>
                  </a:lnTo>
                  <a:lnTo>
                    <a:pt x="446" y="40"/>
                  </a:lnTo>
                  <a:lnTo>
                    <a:pt x="430" y="31"/>
                  </a:lnTo>
                  <a:lnTo>
                    <a:pt x="412" y="24"/>
                  </a:lnTo>
                  <a:lnTo>
                    <a:pt x="392" y="18"/>
                  </a:lnTo>
                  <a:lnTo>
                    <a:pt x="372" y="12"/>
                  </a:lnTo>
                  <a:lnTo>
                    <a:pt x="351" y="8"/>
                  </a:lnTo>
                  <a:lnTo>
                    <a:pt x="329" y="4"/>
                  </a:lnTo>
                  <a:lnTo>
                    <a:pt x="307" y="2"/>
                  </a:lnTo>
                  <a:lnTo>
                    <a:pt x="284" y="1"/>
                  </a:lnTo>
                  <a:lnTo>
                    <a:pt x="262" y="0"/>
                  </a:lnTo>
                  <a:lnTo>
                    <a:pt x="239" y="1"/>
                  </a:lnTo>
                  <a:lnTo>
                    <a:pt x="216" y="2"/>
                  </a:lnTo>
                  <a:lnTo>
                    <a:pt x="193" y="4"/>
                  </a:lnTo>
                  <a:lnTo>
                    <a:pt x="171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6" y="40"/>
                  </a:lnTo>
                  <a:lnTo>
                    <a:pt x="60" y="48"/>
                  </a:lnTo>
                  <a:lnTo>
                    <a:pt x="46" y="57"/>
                  </a:lnTo>
                  <a:lnTo>
                    <a:pt x="34" y="67"/>
                  </a:lnTo>
                  <a:lnTo>
                    <a:pt x="23" y="77"/>
                  </a:lnTo>
                  <a:lnTo>
                    <a:pt x="15" y="88"/>
                  </a:lnTo>
                  <a:lnTo>
                    <a:pt x="8" y="100"/>
                  </a:lnTo>
                  <a:lnTo>
                    <a:pt x="3" y="110"/>
                  </a:lnTo>
                  <a:lnTo>
                    <a:pt x="1" y="123"/>
                  </a:lnTo>
                  <a:lnTo>
                    <a:pt x="0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3" name="Freeform 14"/>
            <p:cNvSpPr>
              <a:spLocks/>
            </p:cNvSpPr>
            <p:nvPr/>
          </p:nvSpPr>
          <p:spPr bwMode="auto">
            <a:xfrm>
              <a:off x="1051" y="1667"/>
              <a:ext cx="848" cy="311"/>
            </a:xfrm>
            <a:custGeom>
              <a:avLst/>
              <a:gdLst>
                <a:gd name="T0" fmla="*/ 3948 w 727"/>
                <a:gd name="T1" fmla="*/ 988 h 277"/>
                <a:gd name="T2" fmla="*/ 3948 w 727"/>
                <a:gd name="T3" fmla="*/ 0 h 277"/>
                <a:gd name="T4" fmla="*/ 0 w 727"/>
                <a:gd name="T5" fmla="*/ 0 h 277"/>
                <a:gd name="T6" fmla="*/ 0 w 727"/>
                <a:gd name="T7" fmla="*/ 988 h 277"/>
                <a:gd name="T8" fmla="*/ 3948 w 727"/>
                <a:gd name="T9" fmla="*/ 988 h 2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7"/>
                <a:gd name="T16" fmla="*/ 0 h 277"/>
                <a:gd name="T17" fmla="*/ 727 w 727"/>
                <a:gd name="T18" fmla="*/ 277 h 2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7" h="277">
                  <a:moveTo>
                    <a:pt x="726" y="276"/>
                  </a:moveTo>
                  <a:lnTo>
                    <a:pt x="726" y="0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726" y="27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4" name="Rectangle 16"/>
            <p:cNvSpPr>
              <a:spLocks noChangeArrowheads="1"/>
            </p:cNvSpPr>
            <p:nvPr/>
          </p:nvSpPr>
          <p:spPr bwMode="auto">
            <a:xfrm>
              <a:off x="1796" y="1229"/>
              <a:ext cx="29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800" b="1"/>
                <a:t>lot</a:t>
              </a:r>
            </a:p>
          </p:txBody>
        </p:sp>
        <p:sp>
          <p:nvSpPr>
            <p:cNvPr id="38945" name="Rectangle 21"/>
            <p:cNvSpPr>
              <a:spLocks noChangeArrowheads="1"/>
            </p:cNvSpPr>
            <p:nvPr/>
          </p:nvSpPr>
          <p:spPr bwMode="auto">
            <a:xfrm>
              <a:off x="1175" y="990"/>
              <a:ext cx="49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800" b="1"/>
                <a:t>name</a:t>
              </a:r>
            </a:p>
          </p:txBody>
        </p:sp>
        <p:sp>
          <p:nvSpPr>
            <p:cNvPr id="38946" name="Rectangle 24"/>
            <p:cNvSpPr>
              <a:spLocks noChangeArrowheads="1"/>
            </p:cNvSpPr>
            <p:nvPr/>
          </p:nvSpPr>
          <p:spPr bwMode="auto">
            <a:xfrm>
              <a:off x="1005" y="1713"/>
              <a:ext cx="87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800" b="1"/>
                <a:t>Employees</a:t>
              </a:r>
            </a:p>
          </p:txBody>
        </p:sp>
        <p:sp>
          <p:nvSpPr>
            <p:cNvPr id="38947" name="Rectangle 25"/>
            <p:cNvSpPr>
              <a:spLocks noChangeArrowheads="1"/>
            </p:cNvSpPr>
            <p:nvPr/>
          </p:nvSpPr>
          <p:spPr bwMode="auto">
            <a:xfrm>
              <a:off x="639" y="1220"/>
              <a:ext cx="36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800" b="1" u="sng"/>
                <a:t>ssn</a:t>
              </a:r>
            </a:p>
          </p:txBody>
        </p:sp>
        <p:sp>
          <p:nvSpPr>
            <p:cNvPr id="38948" name="Line 26"/>
            <p:cNvSpPr>
              <a:spLocks noChangeShapeType="1"/>
            </p:cNvSpPr>
            <p:nvPr/>
          </p:nvSpPr>
          <p:spPr bwMode="auto">
            <a:xfrm>
              <a:off x="1410" y="1251"/>
              <a:ext cx="0" cy="37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9" name="Line 27"/>
            <p:cNvSpPr>
              <a:spLocks noChangeShapeType="1"/>
            </p:cNvSpPr>
            <p:nvPr/>
          </p:nvSpPr>
          <p:spPr bwMode="auto">
            <a:xfrm>
              <a:off x="854" y="1496"/>
              <a:ext cx="461" cy="1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0" name="Line 28"/>
            <p:cNvSpPr>
              <a:spLocks noChangeShapeType="1"/>
            </p:cNvSpPr>
            <p:nvPr/>
          </p:nvSpPr>
          <p:spPr bwMode="auto">
            <a:xfrm flipH="1">
              <a:off x="1718" y="1496"/>
              <a:ext cx="296" cy="15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013075" y="1295400"/>
            <a:ext cx="2649538" cy="1990725"/>
            <a:chOff x="3013075" y="1295400"/>
            <a:chExt cx="2649538" cy="1990725"/>
          </a:xfrm>
        </p:grpSpPr>
        <p:grpSp>
          <p:nvGrpSpPr>
            <p:cNvPr id="3" name="Group 55"/>
            <p:cNvGrpSpPr>
              <a:grpSpLocks/>
            </p:cNvGrpSpPr>
            <p:nvPr/>
          </p:nvGrpSpPr>
          <p:grpSpPr bwMode="auto">
            <a:xfrm>
              <a:off x="3013075" y="2498725"/>
              <a:ext cx="2649538" cy="787400"/>
              <a:chOff x="1313" y="1705"/>
              <a:chExt cx="1430" cy="442"/>
            </a:xfrm>
          </p:grpSpPr>
          <p:sp>
            <p:nvSpPr>
              <p:cNvPr id="38936" name="Freeform 12"/>
              <p:cNvSpPr>
                <a:spLocks/>
              </p:cNvSpPr>
              <p:nvPr/>
            </p:nvSpPr>
            <p:spPr bwMode="auto">
              <a:xfrm>
                <a:off x="1689" y="1705"/>
                <a:ext cx="788" cy="442"/>
              </a:xfrm>
              <a:custGeom>
                <a:avLst/>
                <a:gdLst>
                  <a:gd name="T0" fmla="*/ 0 w 788"/>
                  <a:gd name="T1" fmla="*/ 221 h 442"/>
                  <a:gd name="T2" fmla="*/ 388 w 788"/>
                  <a:gd name="T3" fmla="*/ 0 h 442"/>
                  <a:gd name="T4" fmla="*/ 787 w 788"/>
                  <a:gd name="T5" fmla="*/ 229 h 442"/>
                  <a:gd name="T6" fmla="*/ 388 w 788"/>
                  <a:gd name="T7" fmla="*/ 441 h 442"/>
                  <a:gd name="T8" fmla="*/ 0 w 788"/>
                  <a:gd name="T9" fmla="*/ 221 h 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8"/>
                  <a:gd name="T16" fmla="*/ 0 h 442"/>
                  <a:gd name="T17" fmla="*/ 788 w 788"/>
                  <a:gd name="T18" fmla="*/ 442 h 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8" h="442">
                    <a:moveTo>
                      <a:pt x="0" y="221"/>
                    </a:moveTo>
                    <a:lnTo>
                      <a:pt x="388" y="0"/>
                    </a:lnTo>
                    <a:lnTo>
                      <a:pt x="787" y="229"/>
                    </a:lnTo>
                    <a:lnTo>
                      <a:pt x="388" y="441"/>
                    </a:lnTo>
                    <a:lnTo>
                      <a:pt x="0" y="22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37" name="Rectangle 22"/>
              <p:cNvSpPr>
                <a:spLocks noChangeArrowheads="1"/>
              </p:cNvSpPr>
              <p:nvPr/>
            </p:nvSpPr>
            <p:spPr bwMode="auto">
              <a:xfrm>
                <a:off x="1717" y="1835"/>
                <a:ext cx="653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r>
                  <a:rPr lang="en-US" altLang="x-none" sz="1800" b="1"/>
                  <a:t>Works_In</a:t>
                </a:r>
              </a:p>
            </p:txBody>
          </p:sp>
          <p:sp>
            <p:nvSpPr>
              <p:cNvPr id="38938" name="Line 29"/>
              <p:cNvSpPr>
                <a:spLocks noChangeShapeType="1"/>
              </p:cNvSpPr>
              <p:nvPr/>
            </p:nvSpPr>
            <p:spPr bwMode="auto">
              <a:xfrm flipH="1">
                <a:off x="1313" y="1924"/>
                <a:ext cx="36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9" name="Line 30"/>
              <p:cNvSpPr>
                <a:spLocks noChangeShapeType="1"/>
              </p:cNvSpPr>
              <p:nvPr/>
            </p:nvSpPr>
            <p:spPr bwMode="auto">
              <a:xfrm>
                <a:off x="2477" y="1935"/>
                <a:ext cx="26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56"/>
            <p:cNvGrpSpPr>
              <a:grpSpLocks/>
            </p:cNvGrpSpPr>
            <p:nvPr/>
          </p:nvGrpSpPr>
          <p:grpSpPr bwMode="auto">
            <a:xfrm>
              <a:off x="3810000" y="1295400"/>
              <a:ext cx="973138" cy="1190625"/>
              <a:chOff x="1716" y="1028"/>
              <a:chExt cx="525" cy="669"/>
            </a:xfrm>
          </p:grpSpPr>
          <p:sp>
            <p:nvSpPr>
              <p:cNvPr id="38933" name="Freeform 9"/>
              <p:cNvSpPr>
                <a:spLocks/>
              </p:cNvSpPr>
              <p:nvPr/>
            </p:nvSpPr>
            <p:spPr bwMode="auto">
              <a:xfrm>
                <a:off x="1716" y="1028"/>
                <a:ext cx="525" cy="269"/>
              </a:xfrm>
              <a:custGeom>
                <a:avLst/>
                <a:gdLst>
                  <a:gd name="T0" fmla="*/ 1 w 525"/>
                  <a:gd name="T1" fmla="*/ 146 h 269"/>
                  <a:gd name="T2" fmla="*/ 8 w 525"/>
                  <a:gd name="T3" fmla="*/ 169 h 269"/>
                  <a:gd name="T4" fmla="*/ 25 w 525"/>
                  <a:gd name="T5" fmla="*/ 190 h 269"/>
                  <a:gd name="T6" fmla="*/ 47 w 525"/>
                  <a:gd name="T7" fmla="*/ 210 h 269"/>
                  <a:gd name="T8" fmla="*/ 77 w 525"/>
                  <a:gd name="T9" fmla="*/ 229 h 269"/>
                  <a:gd name="T10" fmla="*/ 111 w 525"/>
                  <a:gd name="T11" fmla="*/ 243 h 269"/>
                  <a:gd name="T12" fmla="*/ 151 w 525"/>
                  <a:gd name="T13" fmla="*/ 256 h 269"/>
                  <a:gd name="T14" fmla="*/ 194 w 525"/>
                  <a:gd name="T15" fmla="*/ 263 h 269"/>
                  <a:gd name="T16" fmla="*/ 239 w 525"/>
                  <a:gd name="T17" fmla="*/ 268 h 269"/>
                  <a:gd name="T18" fmla="*/ 284 w 525"/>
                  <a:gd name="T19" fmla="*/ 268 h 269"/>
                  <a:gd name="T20" fmla="*/ 330 w 525"/>
                  <a:gd name="T21" fmla="*/ 263 h 269"/>
                  <a:gd name="T22" fmla="*/ 372 w 525"/>
                  <a:gd name="T23" fmla="*/ 255 h 269"/>
                  <a:gd name="T24" fmla="*/ 413 w 525"/>
                  <a:gd name="T25" fmla="*/ 243 h 269"/>
                  <a:gd name="T26" fmla="*/ 447 w 525"/>
                  <a:gd name="T27" fmla="*/ 227 h 269"/>
                  <a:gd name="T28" fmla="*/ 477 w 525"/>
                  <a:gd name="T29" fmla="*/ 210 h 269"/>
                  <a:gd name="T30" fmla="*/ 500 w 525"/>
                  <a:gd name="T31" fmla="*/ 190 h 269"/>
                  <a:gd name="T32" fmla="*/ 515 w 525"/>
                  <a:gd name="T33" fmla="*/ 169 h 269"/>
                  <a:gd name="T34" fmla="*/ 524 w 525"/>
                  <a:gd name="T35" fmla="*/ 146 h 269"/>
                  <a:gd name="T36" fmla="*/ 524 w 525"/>
                  <a:gd name="T37" fmla="*/ 121 h 269"/>
                  <a:gd name="T38" fmla="*/ 515 w 525"/>
                  <a:gd name="T39" fmla="*/ 98 h 269"/>
                  <a:gd name="T40" fmla="*/ 500 w 525"/>
                  <a:gd name="T41" fmla="*/ 77 h 269"/>
                  <a:gd name="T42" fmla="*/ 477 w 525"/>
                  <a:gd name="T43" fmla="*/ 57 h 269"/>
                  <a:gd name="T44" fmla="*/ 447 w 525"/>
                  <a:gd name="T45" fmla="*/ 38 h 269"/>
                  <a:gd name="T46" fmla="*/ 413 w 525"/>
                  <a:gd name="T47" fmla="*/ 24 h 269"/>
                  <a:gd name="T48" fmla="*/ 372 w 525"/>
                  <a:gd name="T49" fmla="*/ 12 h 269"/>
                  <a:gd name="T50" fmla="*/ 330 w 525"/>
                  <a:gd name="T51" fmla="*/ 4 h 269"/>
                  <a:gd name="T52" fmla="*/ 284 w 525"/>
                  <a:gd name="T53" fmla="*/ 0 h 269"/>
                  <a:gd name="T54" fmla="*/ 239 w 525"/>
                  <a:gd name="T55" fmla="*/ 0 h 269"/>
                  <a:gd name="T56" fmla="*/ 194 w 525"/>
                  <a:gd name="T57" fmla="*/ 4 h 269"/>
                  <a:gd name="T58" fmla="*/ 151 w 525"/>
                  <a:gd name="T59" fmla="*/ 12 h 269"/>
                  <a:gd name="T60" fmla="*/ 111 w 525"/>
                  <a:gd name="T61" fmla="*/ 24 h 269"/>
                  <a:gd name="T62" fmla="*/ 77 w 525"/>
                  <a:gd name="T63" fmla="*/ 38 h 269"/>
                  <a:gd name="T64" fmla="*/ 47 w 525"/>
                  <a:gd name="T65" fmla="*/ 57 h 269"/>
                  <a:gd name="T66" fmla="*/ 25 w 525"/>
                  <a:gd name="T67" fmla="*/ 77 h 269"/>
                  <a:gd name="T68" fmla="*/ 8 w 525"/>
                  <a:gd name="T69" fmla="*/ 98 h 269"/>
                  <a:gd name="T70" fmla="*/ 1 w 525"/>
                  <a:gd name="T71" fmla="*/ 121 h 26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25"/>
                  <a:gd name="T109" fmla="*/ 0 h 269"/>
                  <a:gd name="T110" fmla="*/ 525 w 525"/>
                  <a:gd name="T111" fmla="*/ 269 h 26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25" h="269">
                    <a:moveTo>
                      <a:pt x="0" y="134"/>
                    </a:moveTo>
                    <a:lnTo>
                      <a:pt x="1" y="146"/>
                    </a:lnTo>
                    <a:lnTo>
                      <a:pt x="4" y="157"/>
                    </a:lnTo>
                    <a:lnTo>
                      <a:pt x="8" y="169"/>
                    </a:lnTo>
                    <a:lnTo>
                      <a:pt x="16" y="180"/>
                    </a:lnTo>
                    <a:lnTo>
                      <a:pt x="25" y="190"/>
                    </a:lnTo>
                    <a:lnTo>
                      <a:pt x="35" y="200"/>
                    </a:lnTo>
                    <a:lnTo>
                      <a:pt x="47" y="210"/>
                    </a:lnTo>
                    <a:lnTo>
                      <a:pt x="60" y="220"/>
                    </a:lnTo>
                    <a:lnTo>
                      <a:pt x="77" y="229"/>
                    </a:lnTo>
                    <a:lnTo>
                      <a:pt x="93" y="236"/>
                    </a:lnTo>
                    <a:lnTo>
                      <a:pt x="111" y="243"/>
                    </a:lnTo>
                    <a:lnTo>
                      <a:pt x="131" y="250"/>
                    </a:lnTo>
                    <a:lnTo>
                      <a:pt x="151" y="256"/>
                    </a:lnTo>
                    <a:lnTo>
                      <a:pt x="172" y="260"/>
                    </a:lnTo>
                    <a:lnTo>
                      <a:pt x="194" y="263"/>
                    </a:lnTo>
                    <a:lnTo>
                      <a:pt x="216" y="266"/>
                    </a:lnTo>
                    <a:lnTo>
                      <a:pt x="239" y="268"/>
                    </a:lnTo>
                    <a:lnTo>
                      <a:pt x="263" y="268"/>
                    </a:lnTo>
                    <a:lnTo>
                      <a:pt x="284" y="268"/>
                    </a:lnTo>
                    <a:lnTo>
                      <a:pt x="307" y="265"/>
                    </a:lnTo>
                    <a:lnTo>
                      <a:pt x="330" y="263"/>
                    </a:lnTo>
                    <a:lnTo>
                      <a:pt x="352" y="260"/>
                    </a:lnTo>
                    <a:lnTo>
                      <a:pt x="372" y="255"/>
                    </a:lnTo>
                    <a:lnTo>
                      <a:pt x="393" y="250"/>
                    </a:lnTo>
                    <a:lnTo>
                      <a:pt x="413" y="243"/>
                    </a:lnTo>
                    <a:lnTo>
                      <a:pt x="430" y="236"/>
                    </a:lnTo>
                    <a:lnTo>
                      <a:pt x="447" y="227"/>
                    </a:lnTo>
                    <a:lnTo>
                      <a:pt x="463" y="219"/>
                    </a:lnTo>
                    <a:lnTo>
                      <a:pt x="477" y="210"/>
                    </a:lnTo>
                    <a:lnTo>
                      <a:pt x="489" y="200"/>
                    </a:lnTo>
                    <a:lnTo>
                      <a:pt x="500" y="190"/>
                    </a:lnTo>
                    <a:lnTo>
                      <a:pt x="508" y="180"/>
                    </a:lnTo>
                    <a:lnTo>
                      <a:pt x="515" y="169"/>
                    </a:lnTo>
                    <a:lnTo>
                      <a:pt x="520" y="157"/>
                    </a:lnTo>
                    <a:lnTo>
                      <a:pt x="524" y="146"/>
                    </a:lnTo>
                    <a:lnTo>
                      <a:pt x="524" y="134"/>
                    </a:lnTo>
                    <a:lnTo>
                      <a:pt x="524" y="121"/>
                    </a:lnTo>
                    <a:lnTo>
                      <a:pt x="520" y="110"/>
                    </a:lnTo>
                    <a:lnTo>
                      <a:pt x="515" y="98"/>
                    </a:lnTo>
                    <a:lnTo>
                      <a:pt x="508" y="87"/>
                    </a:lnTo>
                    <a:lnTo>
                      <a:pt x="500" y="77"/>
                    </a:lnTo>
                    <a:lnTo>
                      <a:pt x="489" y="67"/>
                    </a:lnTo>
                    <a:lnTo>
                      <a:pt x="477" y="57"/>
                    </a:lnTo>
                    <a:lnTo>
                      <a:pt x="463" y="47"/>
                    </a:lnTo>
                    <a:lnTo>
                      <a:pt x="447" y="38"/>
                    </a:lnTo>
                    <a:lnTo>
                      <a:pt x="430" y="31"/>
                    </a:lnTo>
                    <a:lnTo>
                      <a:pt x="413" y="24"/>
                    </a:lnTo>
                    <a:lnTo>
                      <a:pt x="393" y="18"/>
                    </a:lnTo>
                    <a:lnTo>
                      <a:pt x="372" y="12"/>
                    </a:lnTo>
                    <a:lnTo>
                      <a:pt x="352" y="8"/>
                    </a:lnTo>
                    <a:lnTo>
                      <a:pt x="330" y="4"/>
                    </a:lnTo>
                    <a:lnTo>
                      <a:pt x="307" y="1"/>
                    </a:lnTo>
                    <a:lnTo>
                      <a:pt x="284" y="0"/>
                    </a:lnTo>
                    <a:lnTo>
                      <a:pt x="262" y="0"/>
                    </a:lnTo>
                    <a:lnTo>
                      <a:pt x="239" y="0"/>
                    </a:lnTo>
                    <a:lnTo>
                      <a:pt x="216" y="1"/>
                    </a:lnTo>
                    <a:lnTo>
                      <a:pt x="194" y="4"/>
                    </a:lnTo>
                    <a:lnTo>
                      <a:pt x="172" y="8"/>
                    </a:lnTo>
                    <a:lnTo>
                      <a:pt x="151" y="12"/>
                    </a:lnTo>
                    <a:lnTo>
                      <a:pt x="130" y="18"/>
                    </a:lnTo>
                    <a:lnTo>
                      <a:pt x="111" y="24"/>
                    </a:lnTo>
                    <a:lnTo>
                      <a:pt x="93" y="31"/>
                    </a:lnTo>
                    <a:lnTo>
                      <a:pt x="77" y="38"/>
                    </a:lnTo>
                    <a:lnTo>
                      <a:pt x="60" y="47"/>
                    </a:lnTo>
                    <a:lnTo>
                      <a:pt x="47" y="57"/>
                    </a:lnTo>
                    <a:lnTo>
                      <a:pt x="34" y="67"/>
                    </a:lnTo>
                    <a:lnTo>
                      <a:pt x="25" y="77"/>
                    </a:lnTo>
                    <a:lnTo>
                      <a:pt x="16" y="87"/>
                    </a:lnTo>
                    <a:lnTo>
                      <a:pt x="8" y="98"/>
                    </a:lnTo>
                    <a:lnTo>
                      <a:pt x="4" y="111"/>
                    </a:lnTo>
                    <a:lnTo>
                      <a:pt x="1" y="121"/>
                    </a:lnTo>
                    <a:lnTo>
                      <a:pt x="0" y="13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34" name="Rectangle 20"/>
              <p:cNvSpPr>
                <a:spLocks noChangeArrowheads="1"/>
              </p:cNvSpPr>
              <p:nvPr/>
            </p:nvSpPr>
            <p:spPr bwMode="auto">
              <a:xfrm>
                <a:off x="1763" y="1070"/>
                <a:ext cx="413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r>
                  <a:rPr lang="en-US" altLang="x-none" sz="1800" b="1"/>
                  <a:t>since</a:t>
                </a:r>
              </a:p>
            </p:txBody>
          </p:sp>
          <p:sp>
            <p:nvSpPr>
              <p:cNvPr id="38935" name="Line 31"/>
              <p:cNvSpPr>
                <a:spLocks noChangeShapeType="1"/>
              </p:cNvSpPr>
              <p:nvPr/>
            </p:nvSpPr>
            <p:spPr bwMode="auto">
              <a:xfrm>
                <a:off x="1953" y="1307"/>
                <a:ext cx="117" cy="39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4800600" y="1524000"/>
            <a:ext cx="2760663" cy="1614488"/>
            <a:chOff x="2294" y="1186"/>
            <a:chExt cx="1490" cy="907"/>
          </a:xfrm>
        </p:grpSpPr>
        <p:sp>
          <p:nvSpPr>
            <p:cNvPr id="38922" name="Freeform 7"/>
            <p:cNvSpPr>
              <a:spLocks/>
            </p:cNvSpPr>
            <p:nvPr/>
          </p:nvSpPr>
          <p:spPr bwMode="auto">
            <a:xfrm>
              <a:off x="2294" y="1383"/>
              <a:ext cx="525" cy="269"/>
            </a:xfrm>
            <a:custGeom>
              <a:avLst/>
              <a:gdLst>
                <a:gd name="T0" fmla="*/ 522 w 525"/>
                <a:gd name="T1" fmla="*/ 121 h 269"/>
                <a:gd name="T2" fmla="*/ 515 w 525"/>
                <a:gd name="T3" fmla="*/ 98 h 269"/>
                <a:gd name="T4" fmla="*/ 500 w 525"/>
                <a:gd name="T5" fmla="*/ 77 h 269"/>
                <a:gd name="T6" fmla="*/ 476 w 525"/>
                <a:gd name="T7" fmla="*/ 57 h 269"/>
                <a:gd name="T8" fmla="*/ 446 w 525"/>
                <a:gd name="T9" fmla="*/ 38 h 269"/>
                <a:gd name="T10" fmla="*/ 412 w 525"/>
                <a:gd name="T11" fmla="*/ 24 h 269"/>
                <a:gd name="T12" fmla="*/ 372 w 525"/>
                <a:gd name="T13" fmla="*/ 12 h 269"/>
                <a:gd name="T14" fmla="*/ 329 w 525"/>
                <a:gd name="T15" fmla="*/ 4 h 269"/>
                <a:gd name="T16" fmla="*/ 284 w 525"/>
                <a:gd name="T17" fmla="*/ 0 h 269"/>
                <a:gd name="T18" fmla="*/ 239 w 525"/>
                <a:gd name="T19" fmla="*/ 0 h 269"/>
                <a:gd name="T20" fmla="*/ 194 w 525"/>
                <a:gd name="T21" fmla="*/ 4 h 269"/>
                <a:gd name="T22" fmla="*/ 151 w 525"/>
                <a:gd name="T23" fmla="*/ 12 h 269"/>
                <a:gd name="T24" fmla="*/ 111 w 525"/>
                <a:gd name="T25" fmla="*/ 24 h 269"/>
                <a:gd name="T26" fmla="*/ 76 w 525"/>
                <a:gd name="T27" fmla="*/ 38 h 269"/>
                <a:gd name="T28" fmla="*/ 46 w 525"/>
                <a:gd name="T29" fmla="*/ 57 h 269"/>
                <a:gd name="T30" fmla="*/ 23 w 525"/>
                <a:gd name="T31" fmla="*/ 77 h 269"/>
                <a:gd name="T32" fmla="*/ 8 w 525"/>
                <a:gd name="T33" fmla="*/ 98 h 269"/>
                <a:gd name="T34" fmla="*/ 1 w 525"/>
                <a:gd name="T35" fmla="*/ 121 h 269"/>
                <a:gd name="T36" fmla="*/ 1 w 525"/>
                <a:gd name="T37" fmla="*/ 144 h 269"/>
                <a:gd name="T38" fmla="*/ 8 w 525"/>
                <a:gd name="T39" fmla="*/ 167 h 269"/>
                <a:gd name="T40" fmla="*/ 23 w 525"/>
                <a:gd name="T41" fmla="*/ 190 h 269"/>
                <a:gd name="T42" fmla="*/ 46 w 525"/>
                <a:gd name="T43" fmla="*/ 210 h 269"/>
                <a:gd name="T44" fmla="*/ 76 w 525"/>
                <a:gd name="T45" fmla="*/ 227 h 269"/>
                <a:gd name="T46" fmla="*/ 111 w 525"/>
                <a:gd name="T47" fmla="*/ 243 h 269"/>
                <a:gd name="T48" fmla="*/ 151 w 525"/>
                <a:gd name="T49" fmla="*/ 255 h 269"/>
                <a:gd name="T50" fmla="*/ 194 w 525"/>
                <a:gd name="T51" fmla="*/ 263 h 269"/>
                <a:gd name="T52" fmla="*/ 239 w 525"/>
                <a:gd name="T53" fmla="*/ 268 h 269"/>
                <a:gd name="T54" fmla="*/ 284 w 525"/>
                <a:gd name="T55" fmla="*/ 268 h 269"/>
                <a:gd name="T56" fmla="*/ 329 w 525"/>
                <a:gd name="T57" fmla="*/ 263 h 269"/>
                <a:gd name="T58" fmla="*/ 372 w 525"/>
                <a:gd name="T59" fmla="*/ 255 h 269"/>
                <a:gd name="T60" fmla="*/ 412 w 525"/>
                <a:gd name="T61" fmla="*/ 243 h 269"/>
                <a:gd name="T62" fmla="*/ 446 w 525"/>
                <a:gd name="T63" fmla="*/ 227 h 269"/>
                <a:gd name="T64" fmla="*/ 476 w 525"/>
                <a:gd name="T65" fmla="*/ 210 h 269"/>
                <a:gd name="T66" fmla="*/ 500 w 525"/>
                <a:gd name="T67" fmla="*/ 190 h 269"/>
                <a:gd name="T68" fmla="*/ 515 w 525"/>
                <a:gd name="T69" fmla="*/ 167 h 269"/>
                <a:gd name="T70" fmla="*/ 522 w 525"/>
                <a:gd name="T71" fmla="*/ 144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69"/>
                <a:gd name="T110" fmla="*/ 525 w 525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69">
                  <a:moveTo>
                    <a:pt x="524" y="133"/>
                  </a:moveTo>
                  <a:lnTo>
                    <a:pt x="522" y="121"/>
                  </a:lnTo>
                  <a:lnTo>
                    <a:pt x="519" y="110"/>
                  </a:lnTo>
                  <a:lnTo>
                    <a:pt x="515" y="98"/>
                  </a:lnTo>
                  <a:lnTo>
                    <a:pt x="507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6" y="57"/>
                  </a:lnTo>
                  <a:lnTo>
                    <a:pt x="463" y="47"/>
                  </a:lnTo>
                  <a:lnTo>
                    <a:pt x="446" y="38"/>
                  </a:lnTo>
                  <a:lnTo>
                    <a:pt x="430" y="31"/>
                  </a:lnTo>
                  <a:lnTo>
                    <a:pt x="412" y="24"/>
                  </a:lnTo>
                  <a:lnTo>
                    <a:pt x="392" y="17"/>
                  </a:lnTo>
                  <a:lnTo>
                    <a:pt x="372" y="12"/>
                  </a:lnTo>
                  <a:lnTo>
                    <a:pt x="351" y="8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1" y="8"/>
                  </a:lnTo>
                  <a:lnTo>
                    <a:pt x="151" y="12"/>
                  </a:lnTo>
                  <a:lnTo>
                    <a:pt x="130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5"/>
                  </a:lnTo>
                  <a:lnTo>
                    <a:pt x="23" y="77"/>
                  </a:lnTo>
                  <a:lnTo>
                    <a:pt x="15" y="87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3"/>
                  </a:lnTo>
                  <a:lnTo>
                    <a:pt x="1" y="144"/>
                  </a:lnTo>
                  <a:lnTo>
                    <a:pt x="3" y="157"/>
                  </a:lnTo>
                  <a:lnTo>
                    <a:pt x="8" y="167"/>
                  </a:lnTo>
                  <a:lnTo>
                    <a:pt x="15" y="179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19"/>
                  </a:lnTo>
                  <a:lnTo>
                    <a:pt x="76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0" y="249"/>
                  </a:lnTo>
                  <a:lnTo>
                    <a:pt x="151" y="255"/>
                  </a:lnTo>
                  <a:lnTo>
                    <a:pt x="171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29" y="263"/>
                  </a:lnTo>
                  <a:lnTo>
                    <a:pt x="351" y="259"/>
                  </a:lnTo>
                  <a:lnTo>
                    <a:pt x="372" y="255"/>
                  </a:lnTo>
                  <a:lnTo>
                    <a:pt x="392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6" y="227"/>
                  </a:lnTo>
                  <a:lnTo>
                    <a:pt x="463" y="219"/>
                  </a:lnTo>
                  <a:lnTo>
                    <a:pt x="476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7" y="179"/>
                  </a:lnTo>
                  <a:lnTo>
                    <a:pt x="515" y="167"/>
                  </a:lnTo>
                  <a:lnTo>
                    <a:pt x="519" y="157"/>
                  </a:lnTo>
                  <a:lnTo>
                    <a:pt x="522" y="144"/>
                  </a:lnTo>
                  <a:lnTo>
                    <a:pt x="524" y="13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3" name="Freeform 8"/>
            <p:cNvSpPr>
              <a:spLocks/>
            </p:cNvSpPr>
            <p:nvPr/>
          </p:nvSpPr>
          <p:spPr bwMode="auto">
            <a:xfrm>
              <a:off x="3259" y="1383"/>
              <a:ext cx="525" cy="269"/>
            </a:xfrm>
            <a:custGeom>
              <a:avLst/>
              <a:gdLst>
                <a:gd name="T0" fmla="*/ 1 w 525"/>
                <a:gd name="T1" fmla="*/ 144 h 269"/>
                <a:gd name="T2" fmla="*/ 8 w 525"/>
                <a:gd name="T3" fmla="*/ 167 h 269"/>
                <a:gd name="T4" fmla="*/ 25 w 525"/>
                <a:gd name="T5" fmla="*/ 190 h 269"/>
                <a:gd name="T6" fmla="*/ 47 w 525"/>
                <a:gd name="T7" fmla="*/ 210 h 269"/>
                <a:gd name="T8" fmla="*/ 77 w 525"/>
                <a:gd name="T9" fmla="*/ 227 h 269"/>
                <a:gd name="T10" fmla="*/ 111 w 525"/>
                <a:gd name="T11" fmla="*/ 243 h 269"/>
                <a:gd name="T12" fmla="*/ 151 w 525"/>
                <a:gd name="T13" fmla="*/ 255 h 269"/>
                <a:gd name="T14" fmla="*/ 194 w 525"/>
                <a:gd name="T15" fmla="*/ 263 h 269"/>
                <a:gd name="T16" fmla="*/ 239 w 525"/>
                <a:gd name="T17" fmla="*/ 268 h 269"/>
                <a:gd name="T18" fmla="*/ 284 w 525"/>
                <a:gd name="T19" fmla="*/ 268 h 269"/>
                <a:gd name="T20" fmla="*/ 330 w 525"/>
                <a:gd name="T21" fmla="*/ 263 h 269"/>
                <a:gd name="T22" fmla="*/ 372 w 525"/>
                <a:gd name="T23" fmla="*/ 255 h 269"/>
                <a:gd name="T24" fmla="*/ 412 w 525"/>
                <a:gd name="T25" fmla="*/ 243 h 269"/>
                <a:gd name="T26" fmla="*/ 447 w 525"/>
                <a:gd name="T27" fmla="*/ 227 h 269"/>
                <a:gd name="T28" fmla="*/ 477 w 525"/>
                <a:gd name="T29" fmla="*/ 210 h 269"/>
                <a:gd name="T30" fmla="*/ 500 w 525"/>
                <a:gd name="T31" fmla="*/ 190 h 269"/>
                <a:gd name="T32" fmla="*/ 515 w 525"/>
                <a:gd name="T33" fmla="*/ 167 h 269"/>
                <a:gd name="T34" fmla="*/ 522 w 525"/>
                <a:gd name="T35" fmla="*/ 144 h 269"/>
                <a:gd name="T36" fmla="*/ 522 w 525"/>
                <a:gd name="T37" fmla="*/ 121 h 269"/>
                <a:gd name="T38" fmla="*/ 515 w 525"/>
                <a:gd name="T39" fmla="*/ 98 h 269"/>
                <a:gd name="T40" fmla="*/ 500 w 525"/>
                <a:gd name="T41" fmla="*/ 77 h 269"/>
                <a:gd name="T42" fmla="*/ 477 w 525"/>
                <a:gd name="T43" fmla="*/ 55 h 269"/>
                <a:gd name="T44" fmla="*/ 447 w 525"/>
                <a:gd name="T45" fmla="*/ 38 h 269"/>
                <a:gd name="T46" fmla="*/ 412 w 525"/>
                <a:gd name="T47" fmla="*/ 22 h 269"/>
                <a:gd name="T48" fmla="*/ 372 w 525"/>
                <a:gd name="T49" fmla="*/ 12 h 269"/>
                <a:gd name="T50" fmla="*/ 329 w 525"/>
                <a:gd name="T51" fmla="*/ 4 h 269"/>
                <a:gd name="T52" fmla="*/ 284 w 525"/>
                <a:gd name="T53" fmla="*/ 0 h 269"/>
                <a:gd name="T54" fmla="*/ 239 w 525"/>
                <a:gd name="T55" fmla="*/ 0 h 269"/>
                <a:gd name="T56" fmla="*/ 194 w 525"/>
                <a:gd name="T57" fmla="*/ 4 h 269"/>
                <a:gd name="T58" fmla="*/ 151 w 525"/>
                <a:gd name="T59" fmla="*/ 12 h 269"/>
                <a:gd name="T60" fmla="*/ 111 w 525"/>
                <a:gd name="T61" fmla="*/ 24 h 269"/>
                <a:gd name="T62" fmla="*/ 77 w 525"/>
                <a:gd name="T63" fmla="*/ 38 h 269"/>
                <a:gd name="T64" fmla="*/ 47 w 525"/>
                <a:gd name="T65" fmla="*/ 57 h 269"/>
                <a:gd name="T66" fmla="*/ 25 w 525"/>
                <a:gd name="T67" fmla="*/ 77 h 269"/>
                <a:gd name="T68" fmla="*/ 8 w 525"/>
                <a:gd name="T69" fmla="*/ 98 h 269"/>
                <a:gd name="T70" fmla="*/ 1 w 525"/>
                <a:gd name="T71" fmla="*/ 121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69"/>
                <a:gd name="T110" fmla="*/ 525 w 525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69">
                  <a:moveTo>
                    <a:pt x="0" y="134"/>
                  </a:moveTo>
                  <a:lnTo>
                    <a:pt x="1" y="144"/>
                  </a:lnTo>
                  <a:lnTo>
                    <a:pt x="4" y="157"/>
                  </a:lnTo>
                  <a:lnTo>
                    <a:pt x="8" y="167"/>
                  </a:lnTo>
                  <a:lnTo>
                    <a:pt x="16" y="179"/>
                  </a:lnTo>
                  <a:lnTo>
                    <a:pt x="25" y="190"/>
                  </a:lnTo>
                  <a:lnTo>
                    <a:pt x="34" y="200"/>
                  </a:lnTo>
                  <a:lnTo>
                    <a:pt x="47" y="210"/>
                  </a:lnTo>
                  <a:lnTo>
                    <a:pt x="61" y="219"/>
                  </a:lnTo>
                  <a:lnTo>
                    <a:pt x="77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1" y="249"/>
                  </a:lnTo>
                  <a:lnTo>
                    <a:pt x="151" y="255"/>
                  </a:lnTo>
                  <a:lnTo>
                    <a:pt x="172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30" y="263"/>
                  </a:lnTo>
                  <a:lnTo>
                    <a:pt x="352" y="259"/>
                  </a:lnTo>
                  <a:lnTo>
                    <a:pt x="372" y="255"/>
                  </a:lnTo>
                  <a:lnTo>
                    <a:pt x="393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7" y="227"/>
                  </a:lnTo>
                  <a:lnTo>
                    <a:pt x="463" y="219"/>
                  </a:lnTo>
                  <a:lnTo>
                    <a:pt x="477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8" y="179"/>
                  </a:lnTo>
                  <a:lnTo>
                    <a:pt x="515" y="167"/>
                  </a:lnTo>
                  <a:lnTo>
                    <a:pt x="520" y="157"/>
                  </a:lnTo>
                  <a:lnTo>
                    <a:pt x="522" y="144"/>
                  </a:lnTo>
                  <a:lnTo>
                    <a:pt x="524" y="133"/>
                  </a:lnTo>
                  <a:lnTo>
                    <a:pt x="522" y="121"/>
                  </a:lnTo>
                  <a:lnTo>
                    <a:pt x="520" y="110"/>
                  </a:lnTo>
                  <a:lnTo>
                    <a:pt x="515" y="98"/>
                  </a:lnTo>
                  <a:lnTo>
                    <a:pt x="508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7" y="55"/>
                  </a:lnTo>
                  <a:lnTo>
                    <a:pt x="463" y="47"/>
                  </a:lnTo>
                  <a:lnTo>
                    <a:pt x="447" y="38"/>
                  </a:lnTo>
                  <a:lnTo>
                    <a:pt x="430" y="31"/>
                  </a:lnTo>
                  <a:lnTo>
                    <a:pt x="412" y="22"/>
                  </a:lnTo>
                  <a:lnTo>
                    <a:pt x="393" y="17"/>
                  </a:lnTo>
                  <a:lnTo>
                    <a:pt x="372" y="12"/>
                  </a:lnTo>
                  <a:lnTo>
                    <a:pt x="352" y="7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1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7" y="38"/>
                  </a:lnTo>
                  <a:lnTo>
                    <a:pt x="61" y="47"/>
                  </a:lnTo>
                  <a:lnTo>
                    <a:pt x="47" y="57"/>
                  </a:lnTo>
                  <a:lnTo>
                    <a:pt x="34" y="67"/>
                  </a:lnTo>
                  <a:lnTo>
                    <a:pt x="25" y="77"/>
                  </a:lnTo>
                  <a:lnTo>
                    <a:pt x="16" y="87"/>
                  </a:lnTo>
                  <a:lnTo>
                    <a:pt x="8" y="98"/>
                  </a:lnTo>
                  <a:lnTo>
                    <a:pt x="4" y="110"/>
                  </a:lnTo>
                  <a:lnTo>
                    <a:pt x="1" y="121"/>
                  </a:lnTo>
                  <a:lnTo>
                    <a:pt x="0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4" name="Freeform 13"/>
            <p:cNvSpPr>
              <a:spLocks/>
            </p:cNvSpPr>
            <p:nvPr/>
          </p:nvSpPr>
          <p:spPr bwMode="auto">
            <a:xfrm>
              <a:off x="2766" y="1815"/>
              <a:ext cx="851" cy="278"/>
            </a:xfrm>
            <a:custGeom>
              <a:avLst/>
              <a:gdLst>
                <a:gd name="T0" fmla="*/ 850 w 851"/>
                <a:gd name="T1" fmla="*/ 277 h 278"/>
                <a:gd name="T2" fmla="*/ 850 w 851"/>
                <a:gd name="T3" fmla="*/ 0 h 278"/>
                <a:gd name="T4" fmla="*/ 0 w 851"/>
                <a:gd name="T5" fmla="*/ 0 h 278"/>
                <a:gd name="T6" fmla="*/ 0 w 851"/>
                <a:gd name="T7" fmla="*/ 277 h 278"/>
                <a:gd name="T8" fmla="*/ 850 w 851"/>
                <a:gd name="T9" fmla="*/ 277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1"/>
                <a:gd name="T16" fmla="*/ 0 h 278"/>
                <a:gd name="T17" fmla="*/ 851 w 851"/>
                <a:gd name="T18" fmla="*/ 278 h 2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1" h="278">
                  <a:moveTo>
                    <a:pt x="850" y="277"/>
                  </a:moveTo>
                  <a:lnTo>
                    <a:pt x="850" y="0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850" y="2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Freeform 15"/>
            <p:cNvSpPr>
              <a:spLocks/>
            </p:cNvSpPr>
            <p:nvPr/>
          </p:nvSpPr>
          <p:spPr bwMode="auto">
            <a:xfrm>
              <a:off x="2766" y="1186"/>
              <a:ext cx="526" cy="269"/>
            </a:xfrm>
            <a:custGeom>
              <a:avLst/>
              <a:gdLst>
                <a:gd name="T0" fmla="*/ 523 w 526"/>
                <a:gd name="T1" fmla="*/ 121 h 269"/>
                <a:gd name="T2" fmla="*/ 516 w 526"/>
                <a:gd name="T3" fmla="*/ 98 h 269"/>
                <a:gd name="T4" fmla="*/ 501 w 526"/>
                <a:gd name="T5" fmla="*/ 77 h 269"/>
                <a:gd name="T6" fmla="*/ 478 w 526"/>
                <a:gd name="T7" fmla="*/ 57 h 269"/>
                <a:gd name="T8" fmla="*/ 448 w 526"/>
                <a:gd name="T9" fmla="*/ 38 h 269"/>
                <a:gd name="T10" fmla="*/ 412 w 526"/>
                <a:gd name="T11" fmla="*/ 24 h 269"/>
                <a:gd name="T12" fmla="*/ 373 w 526"/>
                <a:gd name="T13" fmla="*/ 12 h 269"/>
                <a:gd name="T14" fmla="*/ 330 w 526"/>
                <a:gd name="T15" fmla="*/ 4 h 269"/>
                <a:gd name="T16" fmla="*/ 285 w 526"/>
                <a:gd name="T17" fmla="*/ 0 h 269"/>
                <a:gd name="T18" fmla="*/ 239 w 526"/>
                <a:gd name="T19" fmla="*/ 0 h 269"/>
                <a:gd name="T20" fmla="*/ 194 w 526"/>
                <a:gd name="T21" fmla="*/ 4 h 269"/>
                <a:gd name="T22" fmla="*/ 151 w 526"/>
                <a:gd name="T23" fmla="*/ 12 h 269"/>
                <a:gd name="T24" fmla="*/ 112 w 526"/>
                <a:gd name="T25" fmla="*/ 24 h 269"/>
                <a:gd name="T26" fmla="*/ 76 w 526"/>
                <a:gd name="T27" fmla="*/ 38 h 269"/>
                <a:gd name="T28" fmla="*/ 46 w 526"/>
                <a:gd name="T29" fmla="*/ 57 h 269"/>
                <a:gd name="T30" fmla="*/ 23 w 526"/>
                <a:gd name="T31" fmla="*/ 77 h 269"/>
                <a:gd name="T32" fmla="*/ 8 w 526"/>
                <a:gd name="T33" fmla="*/ 98 h 269"/>
                <a:gd name="T34" fmla="*/ 1 w 526"/>
                <a:gd name="T35" fmla="*/ 121 h 269"/>
                <a:gd name="T36" fmla="*/ 1 w 526"/>
                <a:gd name="T37" fmla="*/ 146 h 269"/>
                <a:gd name="T38" fmla="*/ 8 w 526"/>
                <a:gd name="T39" fmla="*/ 169 h 269"/>
                <a:gd name="T40" fmla="*/ 23 w 526"/>
                <a:gd name="T41" fmla="*/ 190 h 269"/>
                <a:gd name="T42" fmla="*/ 46 w 526"/>
                <a:gd name="T43" fmla="*/ 210 h 269"/>
                <a:gd name="T44" fmla="*/ 76 w 526"/>
                <a:gd name="T45" fmla="*/ 229 h 269"/>
                <a:gd name="T46" fmla="*/ 112 w 526"/>
                <a:gd name="T47" fmla="*/ 243 h 269"/>
                <a:gd name="T48" fmla="*/ 151 w 526"/>
                <a:gd name="T49" fmla="*/ 256 h 269"/>
                <a:gd name="T50" fmla="*/ 194 w 526"/>
                <a:gd name="T51" fmla="*/ 263 h 269"/>
                <a:gd name="T52" fmla="*/ 239 w 526"/>
                <a:gd name="T53" fmla="*/ 268 h 269"/>
                <a:gd name="T54" fmla="*/ 285 w 526"/>
                <a:gd name="T55" fmla="*/ 268 h 269"/>
                <a:gd name="T56" fmla="*/ 330 w 526"/>
                <a:gd name="T57" fmla="*/ 263 h 269"/>
                <a:gd name="T58" fmla="*/ 373 w 526"/>
                <a:gd name="T59" fmla="*/ 256 h 269"/>
                <a:gd name="T60" fmla="*/ 412 w 526"/>
                <a:gd name="T61" fmla="*/ 243 h 269"/>
                <a:gd name="T62" fmla="*/ 448 w 526"/>
                <a:gd name="T63" fmla="*/ 229 h 269"/>
                <a:gd name="T64" fmla="*/ 478 w 526"/>
                <a:gd name="T65" fmla="*/ 210 h 269"/>
                <a:gd name="T66" fmla="*/ 501 w 526"/>
                <a:gd name="T67" fmla="*/ 190 h 269"/>
                <a:gd name="T68" fmla="*/ 516 w 526"/>
                <a:gd name="T69" fmla="*/ 169 h 269"/>
                <a:gd name="T70" fmla="*/ 523 w 526"/>
                <a:gd name="T71" fmla="*/ 146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6"/>
                <a:gd name="T109" fmla="*/ 0 h 269"/>
                <a:gd name="T110" fmla="*/ 526 w 526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6" h="269">
                  <a:moveTo>
                    <a:pt x="525" y="134"/>
                  </a:moveTo>
                  <a:lnTo>
                    <a:pt x="523" y="121"/>
                  </a:lnTo>
                  <a:lnTo>
                    <a:pt x="521" y="110"/>
                  </a:lnTo>
                  <a:lnTo>
                    <a:pt x="516" y="98"/>
                  </a:lnTo>
                  <a:lnTo>
                    <a:pt x="509" y="88"/>
                  </a:lnTo>
                  <a:lnTo>
                    <a:pt x="501" y="77"/>
                  </a:lnTo>
                  <a:lnTo>
                    <a:pt x="490" y="67"/>
                  </a:lnTo>
                  <a:lnTo>
                    <a:pt x="478" y="57"/>
                  </a:lnTo>
                  <a:lnTo>
                    <a:pt x="464" y="47"/>
                  </a:lnTo>
                  <a:lnTo>
                    <a:pt x="448" y="38"/>
                  </a:lnTo>
                  <a:lnTo>
                    <a:pt x="431" y="31"/>
                  </a:lnTo>
                  <a:lnTo>
                    <a:pt x="412" y="24"/>
                  </a:lnTo>
                  <a:lnTo>
                    <a:pt x="393" y="18"/>
                  </a:lnTo>
                  <a:lnTo>
                    <a:pt x="373" y="12"/>
                  </a:lnTo>
                  <a:lnTo>
                    <a:pt x="351" y="8"/>
                  </a:lnTo>
                  <a:lnTo>
                    <a:pt x="330" y="4"/>
                  </a:lnTo>
                  <a:lnTo>
                    <a:pt x="308" y="1"/>
                  </a:lnTo>
                  <a:lnTo>
                    <a:pt x="285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3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2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7"/>
                  </a:lnTo>
                  <a:lnTo>
                    <a:pt x="23" y="77"/>
                  </a:lnTo>
                  <a:lnTo>
                    <a:pt x="15" y="88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4"/>
                  </a:lnTo>
                  <a:lnTo>
                    <a:pt x="1" y="146"/>
                  </a:lnTo>
                  <a:lnTo>
                    <a:pt x="3" y="157"/>
                  </a:lnTo>
                  <a:lnTo>
                    <a:pt x="8" y="169"/>
                  </a:lnTo>
                  <a:lnTo>
                    <a:pt x="15" y="180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20"/>
                  </a:lnTo>
                  <a:lnTo>
                    <a:pt x="76" y="229"/>
                  </a:lnTo>
                  <a:lnTo>
                    <a:pt x="93" y="236"/>
                  </a:lnTo>
                  <a:lnTo>
                    <a:pt x="112" y="243"/>
                  </a:lnTo>
                  <a:lnTo>
                    <a:pt x="130" y="250"/>
                  </a:lnTo>
                  <a:lnTo>
                    <a:pt x="151" y="256"/>
                  </a:lnTo>
                  <a:lnTo>
                    <a:pt x="173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5" y="268"/>
                  </a:lnTo>
                  <a:lnTo>
                    <a:pt x="308" y="266"/>
                  </a:lnTo>
                  <a:lnTo>
                    <a:pt x="330" y="263"/>
                  </a:lnTo>
                  <a:lnTo>
                    <a:pt x="351" y="260"/>
                  </a:lnTo>
                  <a:lnTo>
                    <a:pt x="373" y="256"/>
                  </a:lnTo>
                  <a:lnTo>
                    <a:pt x="393" y="250"/>
                  </a:lnTo>
                  <a:lnTo>
                    <a:pt x="412" y="243"/>
                  </a:lnTo>
                  <a:lnTo>
                    <a:pt x="431" y="236"/>
                  </a:lnTo>
                  <a:lnTo>
                    <a:pt x="448" y="229"/>
                  </a:lnTo>
                  <a:lnTo>
                    <a:pt x="464" y="220"/>
                  </a:lnTo>
                  <a:lnTo>
                    <a:pt x="478" y="210"/>
                  </a:lnTo>
                  <a:lnTo>
                    <a:pt x="490" y="200"/>
                  </a:lnTo>
                  <a:lnTo>
                    <a:pt x="501" y="190"/>
                  </a:lnTo>
                  <a:lnTo>
                    <a:pt x="509" y="180"/>
                  </a:lnTo>
                  <a:lnTo>
                    <a:pt x="516" y="169"/>
                  </a:lnTo>
                  <a:lnTo>
                    <a:pt x="521" y="157"/>
                  </a:lnTo>
                  <a:lnTo>
                    <a:pt x="523" y="146"/>
                  </a:lnTo>
                  <a:lnTo>
                    <a:pt x="525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6" name="Rectangle 17"/>
            <p:cNvSpPr>
              <a:spLocks noChangeArrowheads="1"/>
            </p:cNvSpPr>
            <p:nvPr/>
          </p:nvSpPr>
          <p:spPr bwMode="auto">
            <a:xfrm>
              <a:off x="2788" y="1211"/>
              <a:ext cx="49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800" b="1"/>
                <a:t>dname</a:t>
              </a:r>
            </a:p>
          </p:txBody>
        </p:sp>
        <p:sp>
          <p:nvSpPr>
            <p:cNvPr id="38927" name="Rectangle 18"/>
            <p:cNvSpPr>
              <a:spLocks noChangeArrowheads="1"/>
            </p:cNvSpPr>
            <p:nvPr/>
          </p:nvSpPr>
          <p:spPr bwMode="auto">
            <a:xfrm>
              <a:off x="3240" y="1415"/>
              <a:ext cx="50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800" b="1"/>
                <a:t>budget</a:t>
              </a:r>
            </a:p>
          </p:txBody>
        </p:sp>
        <p:sp>
          <p:nvSpPr>
            <p:cNvPr id="38928" name="Rectangle 19"/>
            <p:cNvSpPr>
              <a:spLocks noChangeArrowheads="1"/>
            </p:cNvSpPr>
            <p:nvPr/>
          </p:nvSpPr>
          <p:spPr bwMode="auto">
            <a:xfrm>
              <a:off x="2360" y="1417"/>
              <a:ext cx="286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800" b="1" u="sng" dirty="0"/>
                <a:t>did</a:t>
              </a:r>
            </a:p>
          </p:txBody>
        </p:sp>
        <p:sp>
          <p:nvSpPr>
            <p:cNvPr id="38929" name="Rectangle 23"/>
            <p:cNvSpPr>
              <a:spLocks noChangeArrowheads="1"/>
            </p:cNvSpPr>
            <p:nvPr/>
          </p:nvSpPr>
          <p:spPr bwMode="auto">
            <a:xfrm>
              <a:off x="2728" y="1849"/>
              <a:ext cx="85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800" b="1"/>
                <a:t>Departments</a:t>
              </a:r>
            </a:p>
          </p:txBody>
        </p:sp>
        <p:sp>
          <p:nvSpPr>
            <p:cNvPr id="38930" name="Line 32"/>
            <p:cNvSpPr>
              <a:spLocks noChangeShapeType="1"/>
            </p:cNvSpPr>
            <p:nvPr/>
          </p:nvSpPr>
          <p:spPr bwMode="auto">
            <a:xfrm>
              <a:off x="2559" y="1669"/>
              <a:ext cx="350" cy="1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1" name="Line 33"/>
            <p:cNvSpPr>
              <a:spLocks noChangeShapeType="1"/>
            </p:cNvSpPr>
            <p:nvPr/>
          </p:nvSpPr>
          <p:spPr bwMode="auto">
            <a:xfrm>
              <a:off x="3013" y="1470"/>
              <a:ext cx="75" cy="35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2" name="Line 34"/>
            <p:cNvSpPr>
              <a:spLocks noChangeShapeType="1"/>
            </p:cNvSpPr>
            <p:nvPr/>
          </p:nvSpPr>
          <p:spPr bwMode="auto">
            <a:xfrm flipH="1">
              <a:off x="3308" y="1650"/>
              <a:ext cx="200" cy="15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560687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x-none"/>
              <a:t>ER Model Basics (Cont.)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4364036"/>
            <a:ext cx="7772400" cy="2189163"/>
          </a:xfrm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endParaRPr lang="en-US" altLang="x-none" sz="2800"/>
          </a:p>
          <a:p>
            <a:pPr lvl="2" eaLnBrk="1" hangingPunct="1"/>
            <a:r>
              <a:rPr lang="en-US" altLang="x-none" sz="2800" dirty="0"/>
              <a:t> Same entity set can participate in different relationship sets, or in different </a:t>
            </a:r>
            <a:r>
              <a:rPr lang="ja-JP" altLang="en-US" sz="2800" dirty="0"/>
              <a:t>“</a:t>
            </a:r>
            <a:r>
              <a:rPr lang="en-US" altLang="ja-JP" sz="2800" dirty="0"/>
              <a:t>roles</a:t>
            </a:r>
            <a:r>
              <a:rPr lang="ja-JP" altLang="en-US" sz="2800" dirty="0"/>
              <a:t>”</a:t>
            </a:r>
            <a:r>
              <a:rPr lang="en-US" altLang="ja-JP" sz="2800" dirty="0"/>
              <a:t> in the same relationship set.</a:t>
            </a:r>
            <a:endParaRPr lang="en-US" altLang="x-none" sz="2800" dirty="0"/>
          </a:p>
        </p:txBody>
      </p:sp>
      <p:sp>
        <p:nvSpPr>
          <p:cNvPr id="4096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 eaLnBrk="1" hangingPunct="1"/>
            <a:endParaRPr lang="en-US" altLang="x-none" sz="1400">
              <a:solidFill>
                <a:schemeClr val="tx1"/>
              </a:solidFill>
            </a:endParaRPr>
          </a:p>
          <a:p>
            <a:pPr algn="r" eaLnBrk="1" hangingPunct="1"/>
            <a:endParaRPr lang="en-US" altLang="x-none" sz="1400">
              <a:solidFill>
                <a:schemeClr val="tx2"/>
              </a:solidFill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1004" name="Rectangle 44"/>
          <p:cNvSpPr>
            <a:spLocks noChangeArrowheads="1"/>
          </p:cNvSpPr>
          <p:nvPr/>
        </p:nvSpPr>
        <p:spPr bwMode="auto">
          <a:xfrm>
            <a:off x="7620000" y="2590800"/>
            <a:ext cx="108585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2000" b="1">
                <a:solidFill>
                  <a:srgbClr val="FF0000"/>
                </a:solidFill>
              </a:rPr>
              <a:t>subor-dinate </a:t>
            </a:r>
          </a:p>
        </p:txBody>
      </p:sp>
      <p:sp>
        <p:nvSpPr>
          <p:cNvPr id="41005" name="Rectangle 45"/>
          <p:cNvSpPr>
            <a:spLocks noChangeArrowheads="1"/>
          </p:cNvSpPr>
          <p:nvPr/>
        </p:nvSpPr>
        <p:spPr bwMode="auto">
          <a:xfrm>
            <a:off x="5943600" y="2590800"/>
            <a:ext cx="9906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2000" b="1">
                <a:solidFill>
                  <a:srgbClr val="FF0000"/>
                </a:solidFill>
              </a:rPr>
              <a:t>super-visor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6473825" y="2662238"/>
            <a:ext cx="1477963" cy="1287462"/>
            <a:chOff x="4078" y="1677"/>
            <a:chExt cx="931" cy="811"/>
          </a:xfrm>
        </p:grpSpPr>
        <p:sp>
          <p:nvSpPr>
            <p:cNvPr id="41001" name="Rectangle 35"/>
            <p:cNvSpPr>
              <a:spLocks noChangeArrowheads="1"/>
            </p:cNvSpPr>
            <p:nvPr/>
          </p:nvSpPr>
          <p:spPr bwMode="auto">
            <a:xfrm>
              <a:off x="4152" y="2124"/>
              <a:ext cx="82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 b="1"/>
                <a:t>Reports_To</a:t>
              </a:r>
            </a:p>
          </p:txBody>
        </p:sp>
        <p:sp>
          <p:nvSpPr>
            <p:cNvPr id="41002" name="Freeform 40"/>
            <p:cNvSpPr>
              <a:spLocks/>
            </p:cNvSpPr>
            <p:nvPr/>
          </p:nvSpPr>
          <p:spPr bwMode="auto">
            <a:xfrm>
              <a:off x="4078" y="1938"/>
              <a:ext cx="931" cy="550"/>
            </a:xfrm>
            <a:custGeom>
              <a:avLst/>
              <a:gdLst>
                <a:gd name="T0" fmla="*/ 0 w 931"/>
                <a:gd name="T1" fmla="*/ 273 h 550"/>
                <a:gd name="T2" fmla="*/ 460 w 931"/>
                <a:gd name="T3" fmla="*/ 0 h 550"/>
                <a:gd name="T4" fmla="*/ 930 w 931"/>
                <a:gd name="T5" fmla="*/ 283 h 550"/>
                <a:gd name="T6" fmla="*/ 460 w 931"/>
                <a:gd name="T7" fmla="*/ 549 h 550"/>
                <a:gd name="T8" fmla="*/ 0 w 931"/>
                <a:gd name="T9" fmla="*/ 273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1"/>
                <a:gd name="T16" fmla="*/ 0 h 550"/>
                <a:gd name="T17" fmla="*/ 931 w 931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1" h="550">
                  <a:moveTo>
                    <a:pt x="0" y="273"/>
                  </a:moveTo>
                  <a:lnTo>
                    <a:pt x="460" y="0"/>
                  </a:lnTo>
                  <a:lnTo>
                    <a:pt x="930" y="283"/>
                  </a:lnTo>
                  <a:lnTo>
                    <a:pt x="460" y="549"/>
                  </a:lnTo>
                  <a:lnTo>
                    <a:pt x="0" y="27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3" name="Line 47"/>
            <p:cNvSpPr>
              <a:spLocks noChangeShapeType="1"/>
            </p:cNvSpPr>
            <p:nvPr/>
          </p:nvSpPr>
          <p:spPr bwMode="auto">
            <a:xfrm>
              <a:off x="4329" y="1689"/>
              <a:ext cx="0" cy="3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" name="Line 48"/>
            <p:cNvSpPr>
              <a:spLocks noChangeShapeType="1"/>
            </p:cNvSpPr>
            <p:nvPr/>
          </p:nvSpPr>
          <p:spPr bwMode="auto">
            <a:xfrm>
              <a:off x="4749" y="1677"/>
              <a:ext cx="0" cy="3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69" name="Group 59"/>
          <p:cNvGrpSpPr>
            <a:grpSpLocks/>
          </p:cNvGrpSpPr>
          <p:nvPr/>
        </p:nvGrpSpPr>
        <p:grpSpPr bwMode="auto">
          <a:xfrm>
            <a:off x="1295400" y="849313"/>
            <a:ext cx="6521450" cy="3189287"/>
            <a:chOff x="816" y="535"/>
            <a:chExt cx="4108" cy="2009"/>
          </a:xfrm>
        </p:grpSpPr>
        <p:grpSp>
          <p:nvGrpSpPr>
            <p:cNvPr id="40970" name="Group 52"/>
            <p:cNvGrpSpPr>
              <a:grpSpLocks/>
            </p:cNvGrpSpPr>
            <p:nvPr/>
          </p:nvGrpSpPr>
          <p:grpSpPr bwMode="auto">
            <a:xfrm>
              <a:off x="2640" y="1425"/>
              <a:ext cx="788" cy="1119"/>
              <a:chOff x="1689" y="1028"/>
              <a:chExt cx="788" cy="1119"/>
            </a:xfrm>
          </p:grpSpPr>
          <p:sp>
            <p:nvSpPr>
              <p:cNvPr id="40996" name="Freeform 9"/>
              <p:cNvSpPr>
                <a:spLocks/>
              </p:cNvSpPr>
              <p:nvPr/>
            </p:nvSpPr>
            <p:spPr bwMode="auto">
              <a:xfrm>
                <a:off x="1716" y="1028"/>
                <a:ext cx="525" cy="269"/>
              </a:xfrm>
              <a:custGeom>
                <a:avLst/>
                <a:gdLst>
                  <a:gd name="T0" fmla="*/ 1 w 525"/>
                  <a:gd name="T1" fmla="*/ 146 h 269"/>
                  <a:gd name="T2" fmla="*/ 8 w 525"/>
                  <a:gd name="T3" fmla="*/ 169 h 269"/>
                  <a:gd name="T4" fmla="*/ 25 w 525"/>
                  <a:gd name="T5" fmla="*/ 190 h 269"/>
                  <a:gd name="T6" fmla="*/ 47 w 525"/>
                  <a:gd name="T7" fmla="*/ 210 h 269"/>
                  <a:gd name="T8" fmla="*/ 77 w 525"/>
                  <a:gd name="T9" fmla="*/ 229 h 269"/>
                  <a:gd name="T10" fmla="*/ 111 w 525"/>
                  <a:gd name="T11" fmla="*/ 243 h 269"/>
                  <a:gd name="T12" fmla="*/ 151 w 525"/>
                  <a:gd name="T13" fmla="*/ 256 h 269"/>
                  <a:gd name="T14" fmla="*/ 194 w 525"/>
                  <a:gd name="T15" fmla="*/ 263 h 269"/>
                  <a:gd name="T16" fmla="*/ 239 w 525"/>
                  <a:gd name="T17" fmla="*/ 268 h 269"/>
                  <a:gd name="T18" fmla="*/ 284 w 525"/>
                  <a:gd name="T19" fmla="*/ 268 h 269"/>
                  <a:gd name="T20" fmla="*/ 330 w 525"/>
                  <a:gd name="T21" fmla="*/ 263 h 269"/>
                  <a:gd name="T22" fmla="*/ 372 w 525"/>
                  <a:gd name="T23" fmla="*/ 255 h 269"/>
                  <a:gd name="T24" fmla="*/ 413 w 525"/>
                  <a:gd name="T25" fmla="*/ 243 h 269"/>
                  <a:gd name="T26" fmla="*/ 447 w 525"/>
                  <a:gd name="T27" fmla="*/ 227 h 269"/>
                  <a:gd name="T28" fmla="*/ 477 w 525"/>
                  <a:gd name="T29" fmla="*/ 210 h 269"/>
                  <a:gd name="T30" fmla="*/ 500 w 525"/>
                  <a:gd name="T31" fmla="*/ 190 h 269"/>
                  <a:gd name="T32" fmla="*/ 515 w 525"/>
                  <a:gd name="T33" fmla="*/ 169 h 269"/>
                  <a:gd name="T34" fmla="*/ 524 w 525"/>
                  <a:gd name="T35" fmla="*/ 146 h 269"/>
                  <a:gd name="T36" fmla="*/ 524 w 525"/>
                  <a:gd name="T37" fmla="*/ 121 h 269"/>
                  <a:gd name="T38" fmla="*/ 515 w 525"/>
                  <a:gd name="T39" fmla="*/ 98 h 269"/>
                  <a:gd name="T40" fmla="*/ 500 w 525"/>
                  <a:gd name="T41" fmla="*/ 77 h 269"/>
                  <a:gd name="T42" fmla="*/ 477 w 525"/>
                  <a:gd name="T43" fmla="*/ 57 h 269"/>
                  <a:gd name="T44" fmla="*/ 447 w 525"/>
                  <a:gd name="T45" fmla="*/ 38 h 269"/>
                  <a:gd name="T46" fmla="*/ 413 w 525"/>
                  <a:gd name="T47" fmla="*/ 24 h 269"/>
                  <a:gd name="T48" fmla="*/ 372 w 525"/>
                  <a:gd name="T49" fmla="*/ 12 h 269"/>
                  <a:gd name="T50" fmla="*/ 330 w 525"/>
                  <a:gd name="T51" fmla="*/ 4 h 269"/>
                  <a:gd name="T52" fmla="*/ 284 w 525"/>
                  <a:gd name="T53" fmla="*/ 0 h 269"/>
                  <a:gd name="T54" fmla="*/ 239 w 525"/>
                  <a:gd name="T55" fmla="*/ 0 h 269"/>
                  <a:gd name="T56" fmla="*/ 194 w 525"/>
                  <a:gd name="T57" fmla="*/ 4 h 269"/>
                  <a:gd name="T58" fmla="*/ 151 w 525"/>
                  <a:gd name="T59" fmla="*/ 12 h 269"/>
                  <a:gd name="T60" fmla="*/ 111 w 525"/>
                  <a:gd name="T61" fmla="*/ 24 h 269"/>
                  <a:gd name="T62" fmla="*/ 77 w 525"/>
                  <a:gd name="T63" fmla="*/ 38 h 269"/>
                  <a:gd name="T64" fmla="*/ 47 w 525"/>
                  <a:gd name="T65" fmla="*/ 57 h 269"/>
                  <a:gd name="T66" fmla="*/ 25 w 525"/>
                  <a:gd name="T67" fmla="*/ 77 h 269"/>
                  <a:gd name="T68" fmla="*/ 8 w 525"/>
                  <a:gd name="T69" fmla="*/ 98 h 269"/>
                  <a:gd name="T70" fmla="*/ 1 w 525"/>
                  <a:gd name="T71" fmla="*/ 121 h 26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25"/>
                  <a:gd name="T109" fmla="*/ 0 h 269"/>
                  <a:gd name="T110" fmla="*/ 525 w 525"/>
                  <a:gd name="T111" fmla="*/ 269 h 26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25" h="269">
                    <a:moveTo>
                      <a:pt x="0" y="134"/>
                    </a:moveTo>
                    <a:lnTo>
                      <a:pt x="1" y="146"/>
                    </a:lnTo>
                    <a:lnTo>
                      <a:pt x="4" y="157"/>
                    </a:lnTo>
                    <a:lnTo>
                      <a:pt x="8" y="169"/>
                    </a:lnTo>
                    <a:lnTo>
                      <a:pt x="16" y="180"/>
                    </a:lnTo>
                    <a:lnTo>
                      <a:pt x="25" y="190"/>
                    </a:lnTo>
                    <a:lnTo>
                      <a:pt x="35" y="200"/>
                    </a:lnTo>
                    <a:lnTo>
                      <a:pt x="47" y="210"/>
                    </a:lnTo>
                    <a:lnTo>
                      <a:pt x="60" y="220"/>
                    </a:lnTo>
                    <a:lnTo>
                      <a:pt x="77" y="229"/>
                    </a:lnTo>
                    <a:lnTo>
                      <a:pt x="93" y="236"/>
                    </a:lnTo>
                    <a:lnTo>
                      <a:pt x="111" y="243"/>
                    </a:lnTo>
                    <a:lnTo>
                      <a:pt x="131" y="250"/>
                    </a:lnTo>
                    <a:lnTo>
                      <a:pt x="151" y="256"/>
                    </a:lnTo>
                    <a:lnTo>
                      <a:pt x="172" y="260"/>
                    </a:lnTo>
                    <a:lnTo>
                      <a:pt x="194" y="263"/>
                    </a:lnTo>
                    <a:lnTo>
                      <a:pt x="216" y="266"/>
                    </a:lnTo>
                    <a:lnTo>
                      <a:pt x="239" y="268"/>
                    </a:lnTo>
                    <a:lnTo>
                      <a:pt x="263" y="268"/>
                    </a:lnTo>
                    <a:lnTo>
                      <a:pt x="284" y="268"/>
                    </a:lnTo>
                    <a:lnTo>
                      <a:pt x="307" y="265"/>
                    </a:lnTo>
                    <a:lnTo>
                      <a:pt x="330" y="263"/>
                    </a:lnTo>
                    <a:lnTo>
                      <a:pt x="352" y="260"/>
                    </a:lnTo>
                    <a:lnTo>
                      <a:pt x="372" y="255"/>
                    </a:lnTo>
                    <a:lnTo>
                      <a:pt x="393" y="250"/>
                    </a:lnTo>
                    <a:lnTo>
                      <a:pt x="413" y="243"/>
                    </a:lnTo>
                    <a:lnTo>
                      <a:pt x="430" y="236"/>
                    </a:lnTo>
                    <a:lnTo>
                      <a:pt x="447" y="227"/>
                    </a:lnTo>
                    <a:lnTo>
                      <a:pt x="463" y="219"/>
                    </a:lnTo>
                    <a:lnTo>
                      <a:pt x="477" y="210"/>
                    </a:lnTo>
                    <a:lnTo>
                      <a:pt x="489" y="200"/>
                    </a:lnTo>
                    <a:lnTo>
                      <a:pt x="500" y="190"/>
                    </a:lnTo>
                    <a:lnTo>
                      <a:pt x="508" y="180"/>
                    </a:lnTo>
                    <a:lnTo>
                      <a:pt x="515" y="169"/>
                    </a:lnTo>
                    <a:lnTo>
                      <a:pt x="520" y="157"/>
                    </a:lnTo>
                    <a:lnTo>
                      <a:pt x="524" y="146"/>
                    </a:lnTo>
                    <a:lnTo>
                      <a:pt x="524" y="134"/>
                    </a:lnTo>
                    <a:lnTo>
                      <a:pt x="524" y="121"/>
                    </a:lnTo>
                    <a:lnTo>
                      <a:pt x="520" y="110"/>
                    </a:lnTo>
                    <a:lnTo>
                      <a:pt x="515" y="98"/>
                    </a:lnTo>
                    <a:lnTo>
                      <a:pt x="508" y="87"/>
                    </a:lnTo>
                    <a:lnTo>
                      <a:pt x="500" y="77"/>
                    </a:lnTo>
                    <a:lnTo>
                      <a:pt x="489" y="67"/>
                    </a:lnTo>
                    <a:lnTo>
                      <a:pt x="477" y="57"/>
                    </a:lnTo>
                    <a:lnTo>
                      <a:pt x="463" y="47"/>
                    </a:lnTo>
                    <a:lnTo>
                      <a:pt x="447" y="38"/>
                    </a:lnTo>
                    <a:lnTo>
                      <a:pt x="430" y="31"/>
                    </a:lnTo>
                    <a:lnTo>
                      <a:pt x="413" y="24"/>
                    </a:lnTo>
                    <a:lnTo>
                      <a:pt x="393" y="18"/>
                    </a:lnTo>
                    <a:lnTo>
                      <a:pt x="372" y="12"/>
                    </a:lnTo>
                    <a:lnTo>
                      <a:pt x="352" y="8"/>
                    </a:lnTo>
                    <a:lnTo>
                      <a:pt x="330" y="4"/>
                    </a:lnTo>
                    <a:lnTo>
                      <a:pt x="307" y="1"/>
                    </a:lnTo>
                    <a:lnTo>
                      <a:pt x="284" y="0"/>
                    </a:lnTo>
                    <a:lnTo>
                      <a:pt x="262" y="0"/>
                    </a:lnTo>
                    <a:lnTo>
                      <a:pt x="239" y="0"/>
                    </a:lnTo>
                    <a:lnTo>
                      <a:pt x="216" y="1"/>
                    </a:lnTo>
                    <a:lnTo>
                      <a:pt x="194" y="4"/>
                    </a:lnTo>
                    <a:lnTo>
                      <a:pt x="172" y="8"/>
                    </a:lnTo>
                    <a:lnTo>
                      <a:pt x="151" y="12"/>
                    </a:lnTo>
                    <a:lnTo>
                      <a:pt x="130" y="18"/>
                    </a:lnTo>
                    <a:lnTo>
                      <a:pt x="111" y="24"/>
                    </a:lnTo>
                    <a:lnTo>
                      <a:pt x="93" y="31"/>
                    </a:lnTo>
                    <a:lnTo>
                      <a:pt x="77" y="38"/>
                    </a:lnTo>
                    <a:lnTo>
                      <a:pt x="60" y="47"/>
                    </a:lnTo>
                    <a:lnTo>
                      <a:pt x="47" y="57"/>
                    </a:lnTo>
                    <a:lnTo>
                      <a:pt x="34" y="67"/>
                    </a:lnTo>
                    <a:lnTo>
                      <a:pt x="25" y="77"/>
                    </a:lnTo>
                    <a:lnTo>
                      <a:pt x="16" y="87"/>
                    </a:lnTo>
                    <a:lnTo>
                      <a:pt x="8" y="98"/>
                    </a:lnTo>
                    <a:lnTo>
                      <a:pt x="4" y="111"/>
                    </a:lnTo>
                    <a:lnTo>
                      <a:pt x="1" y="121"/>
                    </a:lnTo>
                    <a:lnTo>
                      <a:pt x="0" y="13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7" name="Freeform 12"/>
              <p:cNvSpPr>
                <a:spLocks/>
              </p:cNvSpPr>
              <p:nvPr/>
            </p:nvSpPr>
            <p:spPr bwMode="auto">
              <a:xfrm>
                <a:off x="1689" y="1705"/>
                <a:ext cx="788" cy="442"/>
              </a:xfrm>
              <a:custGeom>
                <a:avLst/>
                <a:gdLst>
                  <a:gd name="T0" fmla="*/ 0 w 788"/>
                  <a:gd name="T1" fmla="*/ 221 h 442"/>
                  <a:gd name="T2" fmla="*/ 388 w 788"/>
                  <a:gd name="T3" fmla="*/ 0 h 442"/>
                  <a:gd name="T4" fmla="*/ 787 w 788"/>
                  <a:gd name="T5" fmla="*/ 229 h 442"/>
                  <a:gd name="T6" fmla="*/ 388 w 788"/>
                  <a:gd name="T7" fmla="*/ 441 h 442"/>
                  <a:gd name="T8" fmla="*/ 0 w 788"/>
                  <a:gd name="T9" fmla="*/ 221 h 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8"/>
                  <a:gd name="T16" fmla="*/ 0 h 442"/>
                  <a:gd name="T17" fmla="*/ 788 w 788"/>
                  <a:gd name="T18" fmla="*/ 442 h 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8" h="442">
                    <a:moveTo>
                      <a:pt x="0" y="221"/>
                    </a:moveTo>
                    <a:lnTo>
                      <a:pt x="388" y="0"/>
                    </a:lnTo>
                    <a:lnTo>
                      <a:pt x="787" y="229"/>
                    </a:lnTo>
                    <a:lnTo>
                      <a:pt x="388" y="441"/>
                    </a:lnTo>
                    <a:lnTo>
                      <a:pt x="0" y="22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8" name="Rectangle 20"/>
              <p:cNvSpPr>
                <a:spLocks noChangeArrowheads="1"/>
              </p:cNvSpPr>
              <p:nvPr/>
            </p:nvSpPr>
            <p:spPr bwMode="auto">
              <a:xfrm>
                <a:off x="1763" y="1070"/>
                <a:ext cx="441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r>
                  <a:rPr lang="en-US" altLang="x-none" sz="1600" b="1"/>
                  <a:t>since</a:t>
                </a:r>
              </a:p>
            </p:txBody>
          </p:sp>
          <p:sp>
            <p:nvSpPr>
              <p:cNvPr id="40999" name="Rectangle 22"/>
              <p:cNvSpPr>
                <a:spLocks noChangeArrowheads="1"/>
              </p:cNvSpPr>
              <p:nvPr/>
            </p:nvSpPr>
            <p:spPr bwMode="auto">
              <a:xfrm>
                <a:off x="1717" y="1835"/>
                <a:ext cx="69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r>
                  <a:rPr lang="en-US" altLang="x-none" sz="1600" b="1"/>
                  <a:t>Works_In</a:t>
                </a:r>
              </a:p>
            </p:txBody>
          </p:sp>
          <p:sp>
            <p:nvSpPr>
              <p:cNvPr id="41000" name="Line 31"/>
              <p:cNvSpPr>
                <a:spLocks noChangeShapeType="1"/>
              </p:cNvSpPr>
              <p:nvPr/>
            </p:nvSpPr>
            <p:spPr bwMode="auto">
              <a:xfrm>
                <a:off x="1953" y="1307"/>
                <a:ext cx="117" cy="39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71" name="Freeform 7"/>
            <p:cNvSpPr>
              <a:spLocks/>
            </p:cNvSpPr>
            <p:nvPr/>
          </p:nvSpPr>
          <p:spPr bwMode="auto">
            <a:xfrm>
              <a:off x="816" y="1766"/>
              <a:ext cx="525" cy="269"/>
            </a:xfrm>
            <a:custGeom>
              <a:avLst/>
              <a:gdLst>
                <a:gd name="T0" fmla="*/ 522 w 525"/>
                <a:gd name="T1" fmla="*/ 121 h 269"/>
                <a:gd name="T2" fmla="*/ 515 w 525"/>
                <a:gd name="T3" fmla="*/ 98 h 269"/>
                <a:gd name="T4" fmla="*/ 500 w 525"/>
                <a:gd name="T5" fmla="*/ 77 h 269"/>
                <a:gd name="T6" fmla="*/ 476 w 525"/>
                <a:gd name="T7" fmla="*/ 57 h 269"/>
                <a:gd name="T8" fmla="*/ 446 w 525"/>
                <a:gd name="T9" fmla="*/ 38 h 269"/>
                <a:gd name="T10" fmla="*/ 412 w 525"/>
                <a:gd name="T11" fmla="*/ 24 h 269"/>
                <a:gd name="T12" fmla="*/ 372 w 525"/>
                <a:gd name="T13" fmla="*/ 12 h 269"/>
                <a:gd name="T14" fmla="*/ 329 w 525"/>
                <a:gd name="T15" fmla="*/ 4 h 269"/>
                <a:gd name="T16" fmla="*/ 284 w 525"/>
                <a:gd name="T17" fmla="*/ 0 h 269"/>
                <a:gd name="T18" fmla="*/ 239 w 525"/>
                <a:gd name="T19" fmla="*/ 0 h 269"/>
                <a:gd name="T20" fmla="*/ 194 w 525"/>
                <a:gd name="T21" fmla="*/ 4 h 269"/>
                <a:gd name="T22" fmla="*/ 151 w 525"/>
                <a:gd name="T23" fmla="*/ 12 h 269"/>
                <a:gd name="T24" fmla="*/ 111 w 525"/>
                <a:gd name="T25" fmla="*/ 24 h 269"/>
                <a:gd name="T26" fmla="*/ 76 w 525"/>
                <a:gd name="T27" fmla="*/ 38 h 269"/>
                <a:gd name="T28" fmla="*/ 46 w 525"/>
                <a:gd name="T29" fmla="*/ 57 h 269"/>
                <a:gd name="T30" fmla="*/ 23 w 525"/>
                <a:gd name="T31" fmla="*/ 77 h 269"/>
                <a:gd name="T32" fmla="*/ 8 w 525"/>
                <a:gd name="T33" fmla="*/ 98 h 269"/>
                <a:gd name="T34" fmla="*/ 1 w 525"/>
                <a:gd name="T35" fmla="*/ 121 h 269"/>
                <a:gd name="T36" fmla="*/ 1 w 525"/>
                <a:gd name="T37" fmla="*/ 144 h 269"/>
                <a:gd name="T38" fmla="*/ 8 w 525"/>
                <a:gd name="T39" fmla="*/ 167 h 269"/>
                <a:gd name="T40" fmla="*/ 23 w 525"/>
                <a:gd name="T41" fmla="*/ 190 h 269"/>
                <a:gd name="T42" fmla="*/ 46 w 525"/>
                <a:gd name="T43" fmla="*/ 210 h 269"/>
                <a:gd name="T44" fmla="*/ 76 w 525"/>
                <a:gd name="T45" fmla="*/ 227 h 269"/>
                <a:gd name="T46" fmla="*/ 111 w 525"/>
                <a:gd name="T47" fmla="*/ 243 h 269"/>
                <a:gd name="T48" fmla="*/ 151 w 525"/>
                <a:gd name="T49" fmla="*/ 255 h 269"/>
                <a:gd name="T50" fmla="*/ 194 w 525"/>
                <a:gd name="T51" fmla="*/ 263 h 269"/>
                <a:gd name="T52" fmla="*/ 239 w 525"/>
                <a:gd name="T53" fmla="*/ 268 h 269"/>
                <a:gd name="T54" fmla="*/ 284 w 525"/>
                <a:gd name="T55" fmla="*/ 268 h 269"/>
                <a:gd name="T56" fmla="*/ 329 w 525"/>
                <a:gd name="T57" fmla="*/ 263 h 269"/>
                <a:gd name="T58" fmla="*/ 372 w 525"/>
                <a:gd name="T59" fmla="*/ 255 h 269"/>
                <a:gd name="T60" fmla="*/ 412 w 525"/>
                <a:gd name="T61" fmla="*/ 243 h 269"/>
                <a:gd name="T62" fmla="*/ 446 w 525"/>
                <a:gd name="T63" fmla="*/ 227 h 269"/>
                <a:gd name="T64" fmla="*/ 476 w 525"/>
                <a:gd name="T65" fmla="*/ 210 h 269"/>
                <a:gd name="T66" fmla="*/ 500 w 525"/>
                <a:gd name="T67" fmla="*/ 190 h 269"/>
                <a:gd name="T68" fmla="*/ 515 w 525"/>
                <a:gd name="T69" fmla="*/ 167 h 269"/>
                <a:gd name="T70" fmla="*/ 522 w 525"/>
                <a:gd name="T71" fmla="*/ 144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69"/>
                <a:gd name="T110" fmla="*/ 525 w 525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69">
                  <a:moveTo>
                    <a:pt x="524" y="133"/>
                  </a:moveTo>
                  <a:lnTo>
                    <a:pt x="522" y="121"/>
                  </a:lnTo>
                  <a:lnTo>
                    <a:pt x="519" y="110"/>
                  </a:lnTo>
                  <a:lnTo>
                    <a:pt x="515" y="98"/>
                  </a:lnTo>
                  <a:lnTo>
                    <a:pt x="507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6" y="57"/>
                  </a:lnTo>
                  <a:lnTo>
                    <a:pt x="463" y="47"/>
                  </a:lnTo>
                  <a:lnTo>
                    <a:pt x="446" y="38"/>
                  </a:lnTo>
                  <a:lnTo>
                    <a:pt x="430" y="31"/>
                  </a:lnTo>
                  <a:lnTo>
                    <a:pt x="412" y="24"/>
                  </a:lnTo>
                  <a:lnTo>
                    <a:pt x="392" y="17"/>
                  </a:lnTo>
                  <a:lnTo>
                    <a:pt x="372" y="12"/>
                  </a:lnTo>
                  <a:lnTo>
                    <a:pt x="351" y="8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1" y="8"/>
                  </a:lnTo>
                  <a:lnTo>
                    <a:pt x="151" y="12"/>
                  </a:lnTo>
                  <a:lnTo>
                    <a:pt x="130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5"/>
                  </a:lnTo>
                  <a:lnTo>
                    <a:pt x="23" y="77"/>
                  </a:lnTo>
                  <a:lnTo>
                    <a:pt x="15" y="87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3"/>
                  </a:lnTo>
                  <a:lnTo>
                    <a:pt x="1" y="144"/>
                  </a:lnTo>
                  <a:lnTo>
                    <a:pt x="3" y="157"/>
                  </a:lnTo>
                  <a:lnTo>
                    <a:pt x="8" y="167"/>
                  </a:lnTo>
                  <a:lnTo>
                    <a:pt x="15" y="179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19"/>
                  </a:lnTo>
                  <a:lnTo>
                    <a:pt x="76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0" y="249"/>
                  </a:lnTo>
                  <a:lnTo>
                    <a:pt x="151" y="255"/>
                  </a:lnTo>
                  <a:lnTo>
                    <a:pt x="171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29" y="263"/>
                  </a:lnTo>
                  <a:lnTo>
                    <a:pt x="351" y="259"/>
                  </a:lnTo>
                  <a:lnTo>
                    <a:pt x="372" y="255"/>
                  </a:lnTo>
                  <a:lnTo>
                    <a:pt x="392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6" y="227"/>
                  </a:lnTo>
                  <a:lnTo>
                    <a:pt x="463" y="219"/>
                  </a:lnTo>
                  <a:lnTo>
                    <a:pt x="476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7" y="179"/>
                  </a:lnTo>
                  <a:lnTo>
                    <a:pt x="515" y="167"/>
                  </a:lnTo>
                  <a:lnTo>
                    <a:pt x="519" y="157"/>
                  </a:lnTo>
                  <a:lnTo>
                    <a:pt x="522" y="144"/>
                  </a:lnTo>
                  <a:lnTo>
                    <a:pt x="524" y="13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Freeform 13"/>
            <p:cNvSpPr>
              <a:spLocks/>
            </p:cNvSpPr>
            <p:nvPr/>
          </p:nvSpPr>
          <p:spPr bwMode="auto">
            <a:xfrm>
              <a:off x="1288" y="2198"/>
              <a:ext cx="851" cy="278"/>
            </a:xfrm>
            <a:custGeom>
              <a:avLst/>
              <a:gdLst>
                <a:gd name="T0" fmla="*/ 850 w 851"/>
                <a:gd name="T1" fmla="*/ 277 h 278"/>
                <a:gd name="T2" fmla="*/ 850 w 851"/>
                <a:gd name="T3" fmla="*/ 0 h 278"/>
                <a:gd name="T4" fmla="*/ 0 w 851"/>
                <a:gd name="T5" fmla="*/ 0 h 278"/>
                <a:gd name="T6" fmla="*/ 0 w 851"/>
                <a:gd name="T7" fmla="*/ 277 h 278"/>
                <a:gd name="T8" fmla="*/ 850 w 851"/>
                <a:gd name="T9" fmla="*/ 277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1"/>
                <a:gd name="T16" fmla="*/ 0 h 278"/>
                <a:gd name="T17" fmla="*/ 851 w 851"/>
                <a:gd name="T18" fmla="*/ 278 h 2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1" h="278">
                  <a:moveTo>
                    <a:pt x="850" y="277"/>
                  </a:moveTo>
                  <a:lnTo>
                    <a:pt x="850" y="0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850" y="2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Freeform 8"/>
            <p:cNvSpPr>
              <a:spLocks/>
            </p:cNvSpPr>
            <p:nvPr/>
          </p:nvSpPr>
          <p:spPr bwMode="auto">
            <a:xfrm>
              <a:off x="1781" y="1766"/>
              <a:ext cx="525" cy="269"/>
            </a:xfrm>
            <a:custGeom>
              <a:avLst/>
              <a:gdLst>
                <a:gd name="T0" fmla="*/ 1 w 525"/>
                <a:gd name="T1" fmla="*/ 144 h 269"/>
                <a:gd name="T2" fmla="*/ 8 w 525"/>
                <a:gd name="T3" fmla="*/ 167 h 269"/>
                <a:gd name="T4" fmla="*/ 25 w 525"/>
                <a:gd name="T5" fmla="*/ 190 h 269"/>
                <a:gd name="T6" fmla="*/ 47 w 525"/>
                <a:gd name="T7" fmla="*/ 210 h 269"/>
                <a:gd name="T8" fmla="*/ 77 w 525"/>
                <a:gd name="T9" fmla="*/ 227 h 269"/>
                <a:gd name="T10" fmla="*/ 111 w 525"/>
                <a:gd name="T11" fmla="*/ 243 h 269"/>
                <a:gd name="T12" fmla="*/ 151 w 525"/>
                <a:gd name="T13" fmla="*/ 255 h 269"/>
                <a:gd name="T14" fmla="*/ 194 w 525"/>
                <a:gd name="T15" fmla="*/ 263 h 269"/>
                <a:gd name="T16" fmla="*/ 239 w 525"/>
                <a:gd name="T17" fmla="*/ 268 h 269"/>
                <a:gd name="T18" fmla="*/ 284 w 525"/>
                <a:gd name="T19" fmla="*/ 268 h 269"/>
                <a:gd name="T20" fmla="*/ 330 w 525"/>
                <a:gd name="T21" fmla="*/ 263 h 269"/>
                <a:gd name="T22" fmla="*/ 372 w 525"/>
                <a:gd name="T23" fmla="*/ 255 h 269"/>
                <a:gd name="T24" fmla="*/ 412 w 525"/>
                <a:gd name="T25" fmla="*/ 243 h 269"/>
                <a:gd name="T26" fmla="*/ 447 w 525"/>
                <a:gd name="T27" fmla="*/ 227 h 269"/>
                <a:gd name="T28" fmla="*/ 477 w 525"/>
                <a:gd name="T29" fmla="*/ 210 h 269"/>
                <a:gd name="T30" fmla="*/ 500 w 525"/>
                <a:gd name="T31" fmla="*/ 190 h 269"/>
                <a:gd name="T32" fmla="*/ 515 w 525"/>
                <a:gd name="T33" fmla="*/ 167 h 269"/>
                <a:gd name="T34" fmla="*/ 522 w 525"/>
                <a:gd name="T35" fmla="*/ 144 h 269"/>
                <a:gd name="T36" fmla="*/ 522 w 525"/>
                <a:gd name="T37" fmla="*/ 121 h 269"/>
                <a:gd name="T38" fmla="*/ 515 w 525"/>
                <a:gd name="T39" fmla="*/ 98 h 269"/>
                <a:gd name="T40" fmla="*/ 500 w 525"/>
                <a:gd name="T41" fmla="*/ 77 h 269"/>
                <a:gd name="T42" fmla="*/ 477 w 525"/>
                <a:gd name="T43" fmla="*/ 55 h 269"/>
                <a:gd name="T44" fmla="*/ 447 w 525"/>
                <a:gd name="T45" fmla="*/ 38 h 269"/>
                <a:gd name="T46" fmla="*/ 412 w 525"/>
                <a:gd name="T47" fmla="*/ 22 h 269"/>
                <a:gd name="T48" fmla="*/ 372 w 525"/>
                <a:gd name="T49" fmla="*/ 12 h 269"/>
                <a:gd name="T50" fmla="*/ 329 w 525"/>
                <a:gd name="T51" fmla="*/ 4 h 269"/>
                <a:gd name="T52" fmla="*/ 284 w 525"/>
                <a:gd name="T53" fmla="*/ 0 h 269"/>
                <a:gd name="T54" fmla="*/ 239 w 525"/>
                <a:gd name="T55" fmla="*/ 0 h 269"/>
                <a:gd name="T56" fmla="*/ 194 w 525"/>
                <a:gd name="T57" fmla="*/ 4 h 269"/>
                <a:gd name="T58" fmla="*/ 151 w 525"/>
                <a:gd name="T59" fmla="*/ 12 h 269"/>
                <a:gd name="T60" fmla="*/ 111 w 525"/>
                <a:gd name="T61" fmla="*/ 24 h 269"/>
                <a:gd name="T62" fmla="*/ 77 w 525"/>
                <a:gd name="T63" fmla="*/ 38 h 269"/>
                <a:gd name="T64" fmla="*/ 47 w 525"/>
                <a:gd name="T65" fmla="*/ 57 h 269"/>
                <a:gd name="T66" fmla="*/ 25 w 525"/>
                <a:gd name="T67" fmla="*/ 77 h 269"/>
                <a:gd name="T68" fmla="*/ 8 w 525"/>
                <a:gd name="T69" fmla="*/ 98 h 269"/>
                <a:gd name="T70" fmla="*/ 1 w 525"/>
                <a:gd name="T71" fmla="*/ 121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69"/>
                <a:gd name="T110" fmla="*/ 525 w 525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69">
                  <a:moveTo>
                    <a:pt x="0" y="134"/>
                  </a:moveTo>
                  <a:lnTo>
                    <a:pt x="1" y="144"/>
                  </a:lnTo>
                  <a:lnTo>
                    <a:pt x="4" y="157"/>
                  </a:lnTo>
                  <a:lnTo>
                    <a:pt x="8" y="167"/>
                  </a:lnTo>
                  <a:lnTo>
                    <a:pt x="16" y="179"/>
                  </a:lnTo>
                  <a:lnTo>
                    <a:pt x="25" y="190"/>
                  </a:lnTo>
                  <a:lnTo>
                    <a:pt x="34" y="200"/>
                  </a:lnTo>
                  <a:lnTo>
                    <a:pt x="47" y="210"/>
                  </a:lnTo>
                  <a:lnTo>
                    <a:pt x="61" y="219"/>
                  </a:lnTo>
                  <a:lnTo>
                    <a:pt x="77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1" y="249"/>
                  </a:lnTo>
                  <a:lnTo>
                    <a:pt x="151" y="255"/>
                  </a:lnTo>
                  <a:lnTo>
                    <a:pt x="172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30" y="263"/>
                  </a:lnTo>
                  <a:lnTo>
                    <a:pt x="352" y="259"/>
                  </a:lnTo>
                  <a:lnTo>
                    <a:pt x="372" y="255"/>
                  </a:lnTo>
                  <a:lnTo>
                    <a:pt x="393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7" y="227"/>
                  </a:lnTo>
                  <a:lnTo>
                    <a:pt x="463" y="219"/>
                  </a:lnTo>
                  <a:lnTo>
                    <a:pt x="477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8" y="179"/>
                  </a:lnTo>
                  <a:lnTo>
                    <a:pt x="515" y="167"/>
                  </a:lnTo>
                  <a:lnTo>
                    <a:pt x="520" y="157"/>
                  </a:lnTo>
                  <a:lnTo>
                    <a:pt x="522" y="144"/>
                  </a:lnTo>
                  <a:lnTo>
                    <a:pt x="524" y="133"/>
                  </a:lnTo>
                  <a:lnTo>
                    <a:pt x="522" y="121"/>
                  </a:lnTo>
                  <a:lnTo>
                    <a:pt x="520" y="110"/>
                  </a:lnTo>
                  <a:lnTo>
                    <a:pt x="515" y="98"/>
                  </a:lnTo>
                  <a:lnTo>
                    <a:pt x="508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7" y="55"/>
                  </a:lnTo>
                  <a:lnTo>
                    <a:pt x="463" y="47"/>
                  </a:lnTo>
                  <a:lnTo>
                    <a:pt x="447" y="38"/>
                  </a:lnTo>
                  <a:lnTo>
                    <a:pt x="430" y="31"/>
                  </a:lnTo>
                  <a:lnTo>
                    <a:pt x="412" y="22"/>
                  </a:lnTo>
                  <a:lnTo>
                    <a:pt x="393" y="17"/>
                  </a:lnTo>
                  <a:lnTo>
                    <a:pt x="372" y="12"/>
                  </a:lnTo>
                  <a:lnTo>
                    <a:pt x="352" y="7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1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7" y="38"/>
                  </a:lnTo>
                  <a:lnTo>
                    <a:pt x="61" y="47"/>
                  </a:lnTo>
                  <a:lnTo>
                    <a:pt x="47" y="57"/>
                  </a:lnTo>
                  <a:lnTo>
                    <a:pt x="34" y="67"/>
                  </a:lnTo>
                  <a:lnTo>
                    <a:pt x="25" y="77"/>
                  </a:lnTo>
                  <a:lnTo>
                    <a:pt x="16" y="87"/>
                  </a:lnTo>
                  <a:lnTo>
                    <a:pt x="8" y="98"/>
                  </a:lnTo>
                  <a:lnTo>
                    <a:pt x="4" y="110"/>
                  </a:lnTo>
                  <a:lnTo>
                    <a:pt x="1" y="121"/>
                  </a:lnTo>
                  <a:lnTo>
                    <a:pt x="0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Freeform 15"/>
            <p:cNvSpPr>
              <a:spLocks/>
            </p:cNvSpPr>
            <p:nvPr/>
          </p:nvSpPr>
          <p:spPr bwMode="auto">
            <a:xfrm>
              <a:off x="1288" y="1569"/>
              <a:ext cx="526" cy="269"/>
            </a:xfrm>
            <a:custGeom>
              <a:avLst/>
              <a:gdLst>
                <a:gd name="T0" fmla="*/ 523 w 526"/>
                <a:gd name="T1" fmla="*/ 121 h 269"/>
                <a:gd name="T2" fmla="*/ 516 w 526"/>
                <a:gd name="T3" fmla="*/ 98 h 269"/>
                <a:gd name="T4" fmla="*/ 501 w 526"/>
                <a:gd name="T5" fmla="*/ 77 h 269"/>
                <a:gd name="T6" fmla="*/ 478 w 526"/>
                <a:gd name="T7" fmla="*/ 57 h 269"/>
                <a:gd name="T8" fmla="*/ 448 w 526"/>
                <a:gd name="T9" fmla="*/ 38 h 269"/>
                <a:gd name="T10" fmla="*/ 412 w 526"/>
                <a:gd name="T11" fmla="*/ 24 h 269"/>
                <a:gd name="T12" fmla="*/ 373 w 526"/>
                <a:gd name="T13" fmla="*/ 12 h 269"/>
                <a:gd name="T14" fmla="*/ 330 w 526"/>
                <a:gd name="T15" fmla="*/ 4 h 269"/>
                <a:gd name="T16" fmla="*/ 285 w 526"/>
                <a:gd name="T17" fmla="*/ 0 h 269"/>
                <a:gd name="T18" fmla="*/ 239 w 526"/>
                <a:gd name="T19" fmla="*/ 0 h 269"/>
                <a:gd name="T20" fmla="*/ 194 w 526"/>
                <a:gd name="T21" fmla="*/ 4 h 269"/>
                <a:gd name="T22" fmla="*/ 151 w 526"/>
                <a:gd name="T23" fmla="*/ 12 h 269"/>
                <a:gd name="T24" fmla="*/ 112 w 526"/>
                <a:gd name="T25" fmla="*/ 24 h 269"/>
                <a:gd name="T26" fmla="*/ 76 w 526"/>
                <a:gd name="T27" fmla="*/ 38 h 269"/>
                <a:gd name="T28" fmla="*/ 46 w 526"/>
                <a:gd name="T29" fmla="*/ 57 h 269"/>
                <a:gd name="T30" fmla="*/ 23 w 526"/>
                <a:gd name="T31" fmla="*/ 77 h 269"/>
                <a:gd name="T32" fmla="*/ 8 w 526"/>
                <a:gd name="T33" fmla="*/ 98 h 269"/>
                <a:gd name="T34" fmla="*/ 1 w 526"/>
                <a:gd name="T35" fmla="*/ 121 h 269"/>
                <a:gd name="T36" fmla="*/ 1 w 526"/>
                <a:gd name="T37" fmla="*/ 146 h 269"/>
                <a:gd name="T38" fmla="*/ 8 w 526"/>
                <a:gd name="T39" fmla="*/ 169 h 269"/>
                <a:gd name="T40" fmla="*/ 23 w 526"/>
                <a:gd name="T41" fmla="*/ 190 h 269"/>
                <a:gd name="T42" fmla="*/ 46 w 526"/>
                <a:gd name="T43" fmla="*/ 210 h 269"/>
                <a:gd name="T44" fmla="*/ 76 w 526"/>
                <a:gd name="T45" fmla="*/ 229 h 269"/>
                <a:gd name="T46" fmla="*/ 112 w 526"/>
                <a:gd name="T47" fmla="*/ 243 h 269"/>
                <a:gd name="T48" fmla="*/ 151 w 526"/>
                <a:gd name="T49" fmla="*/ 256 h 269"/>
                <a:gd name="T50" fmla="*/ 194 w 526"/>
                <a:gd name="T51" fmla="*/ 263 h 269"/>
                <a:gd name="T52" fmla="*/ 239 w 526"/>
                <a:gd name="T53" fmla="*/ 268 h 269"/>
                <a:gd name="T54" fmla="*/ 285 w 526"/>
                <a:gd name="T55" fmla="*/ 268 h 269"/>
                <a:gd name="T56" fmla="*/ 330 w 526"/>
                <a:gd name="T57" fmla="*/ 263 h 269"/>
                <a:gd name="T58" fmla="*/ 373 w 526"/>
                <a:gd name="T59" fmla="*/ 256 h 269"/>
                <a:gd name="T60" fmla="*/ 412 w 526"/>
                <a:gd name="T61" fmla="*/ 243 h 269"/>
                <a:gd name="T62" fmla="*/ 448 w 526"/>
                <a:gd name="T63" fmla="*/ 229 h 269"/>
                <a:gd name="T64" fmla="*/ 478 w 526"/>
                <a:gd name="T65" fmla="*/ 210 h 269"/>
                <a:gd name="T66" fmla="*/ 501 w 526"/>
                <a:gd name="T67" fmla="*/ 190 h 269"/>
                <a:gd name="T68" fmla="*/ 516 w 526"/>
                <a:gd name="T69" fmla="*/ 169 h 269"/>
                <a:gd name="T70" fmla="*/ 523 w 526"/>
                <a:gd name="T71" fmla="*/ 146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6"/>
                <a:gd name="T109" fmla="*/ 0 h 269"/>
                <a:gd name="T110" fmla="*/ 526 w 526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6" h="269">
                  <a:moveTo>
                    <a:pt x="525" y="134"/>
                  </a:moveTo>
                  <a:lnTo>
                    <a:pt x="523" y="121"/>
                  </a:lnTo>
                  <a:lnTo>
                    <a:pt x="521" y="110"/>
                  </a:lnTo>
                  <a:lnTo>
                    <a:pt x="516" y="98"/>
                  </a:lnTo>
                  <a:lnTo>
                    <a:pt x="509" y="88"/>
                  </a:lnTo>
                  <a:lnTo>
                    <a:pt x="501" y="77"/>
                  </a:lnTo>
                  <a:lnTo>
                    <a:pt x="490" y="67"/>
                  </a:lnTo>
                  <a:lnTo>
                    <a:pt x="478" y="57"/>
                  </a:lnTo>
                  <a:lnTo>
                    <a:pt x="464" y="47"/>
                  </a:lnTo>
                  <a:lnTo>
                    <a:pt x="448" y="38"/>
                  </a:lnTo>
                  <a:lnTo>
                    <a:pt x="431" y="31"/>
                  </a:lnTo>
                  <a:lnTo>
                    <a:pt x="412" y="24"/>
                  </a:lnTo>
                  <a:lnTo>
                    <a:pt x="393" y="18"/>
                  </a:lnTo>
                  <a:lnTo>
                    <a:pt x="373" y="12"/>
                  </a:lnTo>
                  <a:lnTo>
                    <a:pt x="351" y="8"/>
                  </a:lnTo>
                  <a:lnTo>
                    <a:pt x="330" y="4"/>
                  </a:lnTo>
                  <a:lnTo>
                    <a:pt x="308" y="1"/>
                  </a:lnTo>
                  <a:lnTo>
                    <a:pt x="285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3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2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7"/>
                  </a:lnTo>
                  <a:lnTo>
                    <a:pt x="23" y="77"/>
                  </a:lnTo>
                  <a:lnTo>
                    <a:pt x="15" y="88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4"/>
                  </a:lnTo>
                  <a:lnTo>
                    <a:pt x="1" y="146"/>
                  </a:lnTo>
                  <a:lnTo>
                    <a:pt x="3" y="157"/>
                  </a:lnTo>
                  <a:lnTo>
                    <a:pt x="8" y="169"/>
                  </a:lnTo>
                  <a:lnTo>
                    <a:pt x="15" y="180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20"/>
                  </a:lnTo>
                  <a:lnTo>
                    <a:pt x="76" y="229"/>
                  </a:lnTo>
                  <a:lnTo>
                    <a:pt x="93" y="236"/>
                  </a:lnTo>
                  <a:lnTo>
                    <a:pt x="112" y="243"/>
                  </a:lnTo>
                  <a:lnTo>
                    <a:pt x="130" y="250"/>
                  </a:lnTo>
                  <a:lnTo>
                    <a:pt x="151" y="256"/>
                  </a:lnTo>
                  <a:lnTo>
                    <a:pt x="173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5" y="268"/>
                  </a:lnTo>
                  <a:lnTo>
                    <a:pt x="308" y="266"/>
                  </a:lnTo>
                  <a:lnTo>
                    <a:pt x="330" y="263"/>
                  </a:lnTo>
                  <a:lnTo>
                    <a:pt x="351" y="260"/>
                  </a:lnTo>
                  <a:lnTo>
                    <a:pt x="373" y="256"/>
                  </a:lnTo>
                  <a:lnTo>
                    <a:pt x="393" y="250"/>
                  </a:lnTo>
                  <a:lnTo>
                    <a:pt x="412" y="243"/>
                  </a:lnTo>
                  <a:lnTo>
                    <a:pt x="431" y="236"/>
                  </a:lnTo>
                  <a:lnTo>
                    <a:pt x="448" y="229"/>
                  </a:lnTo>
                  <a:lnTo>
                    <a:pt x="464" y="220"/>
                  </a:lnTo>
                  <a:lnTo>
                    <a:pt x="478" y="210"/>
                  </a:lnTo>
                  <a:lnTo>
                    <a:pt x="490" y="200"/>
                  </a:lnTo>
                  <a:lnTo>
                    <a:pt x="501" y="190"/>
                  </a:lnTo>
                  <a:lnTo>
                    <a:pt x="509" y="180"/>
                  </a:lnTo>
                  <a:lnTo>
                    <a:pt x="516" y="169"/>
                  </a:lnTo>
                  <a:lnTo>
                    <a:pt x="521" y="157"/>
                  </a:lnTo>
                  <a:lnTo>
                    <a:pt x="523" y="146"/>
                  </a:lnTo>
                  <a:lnTo>
                    <a:pt x="525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Rectangle 17"/>
            <p:cNvSpPr>
              <a:spLocks noChangeArrowheads="1"/>
            </p:cNvSpPr>
            <p:nvPr/>
          </p:nvSpPr>
          <p:spPr bwMode="auto">
            <a:xfrm>
              <a:off x="1310" y="1594"/>
              <a:ext cx="52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 b="1"/>
                <a:t>dname</a:t>
              </a:r>
            </a:p>
          </p:txBody>
        </p:sp>
        <p:sp>
          <p:nvSpPr>
            <p:cNvPr id="40976" name="Rectangle 18"/>
            <p:cNvSpPr>
              <a:spLocks noChangeArrowheads="1"/>
            </p:cNvSpPr>
            <p:nvPr/>
          </p:nvSpPr>
          <p:spPr bwMode="auto">
            <a:xfrm>
              <a:off x="1762" y="1798"/>
              <a:ext cx="54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 b="1"/>
                <a:t>budget</a:t>
              </a:r>
            </a:p>
          </p:txBody>
        </p:sp>
        <p:sp>
          <p:nvSpPr>
            <p:cNvPr id="40977" name="Rectangle 19"/>
            <p:cNvSpPr>
              <a:spLocks noChangeArrowheads="1"/>
            </p:cNvSpPr>
            <p:nvPr/>
          </p:nvSpPr>
          <p:spPr bwMode="auto">
            <a:xfrm>
              <a:off x="882" y="1800"/>
              <a:ext cx="3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 b="1" u="sng"/>
                <a:t>did</a:t>
              </a:r>
            </a:p>
          </p:txBody>
        </p:sp>
        <p:sp>
          <p:nvSpPr>
            <p:cNvPr id="40978" name="Rectangle 23"/>
            <p:cNvSpPr>
              <a:spLocks noChangeArrowheads="1"/>
            </p:cNvSpPr>
            <p:nvPr/>
          </p:nvSpPr>
          <p:spPr bwMode="auto">
            <a:xfrm>
              <a:off x="1250" y="2232"/>
              <a:ext cx="89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 b="1"/>
                <a:t>Departments</a:t>
              </a:r>
            </a:p>
          </p:txBody>
        </p:sp>
        <p:sp>
          <p:nvSpPr>
            <p:cNvPr id="40979" name="Line 32"/>
            <p:cNvSpPr>
              <a:spLocks noChangeShapeType="1"/>
            </p:cNvSpPr>
            <p:nvPr/>
          </p:nvSpPr>
          <p:spPr bwMode="auto">
            <a:xfrm>
              <a:off x="1081" y="2052"/>
              <a:ext cx="350" cy="1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0" name="Line 33"/>
            <p:cNvSpPr>
              <a:spLocks noChangeShapeType="1"/>
            </p:cNvSpPr>
            <p:nvPr/>
          </p:nvSpPr>
          <p:spPr bwMode="auto">
            <a:xfrm>
              <a:off x="1535" y="1853"/>
              <a:ext cx="75" cy="35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1" name="Line 34"/>
            <p:cNvSpPr>
              <a:spLocks noChangeShapeType="1"/>
            </p:cNvSpPr>
            <p:nvPr/>
          </p:nvSpPr>
          <p:spPr bwMode="auto">
            <a:xfrm flipH="1">
              <a:off x="1830" y="2033"/>
              <a:ext cx="200" cy="15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2" name="Freeform 36"/>
            <p:cNvSpPr>
              <a:spLocks/>
            </p:cNvSpPr>
            <p:nvPr/>
          </p:nvSpPr>
          <p:spPr bwMode="auto">
            <a:xfrm>
              <a:off x="4179" y="535"/>
              <a:ext cx="374" cy="334"/>
            </a:xfrm>
            <a:custGeom>
              <a:avLst/>
              <a:gdLst>
                <a:gd name="T0" fmla="*/ 371 w 374"/>
                <a:gd name="T1" fmla="*/ 150 h 334"/>
                <a:gd name="T2" fmla="*/ 366 w 374"/>
                <a:gd name="T3" fmla="*/ 122 h 334"/>
                <a:gd name="T4" fmla="*/ 355 w 374"/>
                <a:gd name="T5" fmla="*/ 95 h 334"/>
                <a:gd name="T6" fmla="*/ 339 w 374"/>
                <a:gd name="T7" fmla="*/ 70 h 334"/>
                <a:gd name="T8" fmla="*/ 318 w 374"/>
                <a:gd name="T9" fmla="*/ 49 h 334"/>
                <a:gd name="T10" fmla="*/ 293 w 374"/>
                <a:gd name="T11" fmla="*/ 29 h 334"/>
                <a:gd name="T12" fmla="*/ 265 w 374"/>
                <a:gd name="T13" fmla="*/ 15 h 334"/>
                <a:gd name="T14" fmla="*/ 234 w 374"/>
                <a:gd name="T15" fmla="*/ 5 h 334"/>
                <a:gd name="T16" fmla="*/ 202 w 374"/>
                <a:gd name="T17" fmla="*/ 0 h 334"/>
                <a:gd name="T18" fmla="*/ 170 w 374"/>
                <a:gd name="T19" fmla="*/ 0 h 334"/>
                <a:gd name="T20" fmla="*/ 138 w 374"/>
                <a:gd name="T21" fmla="*/ 5 h 334"/>
                <a:gd name="T22" fmla="*/ 108 w 374"/>
                <a:gd name="T23" fmla="*/ 15 h 334"/>
                <a:gd name="T24" fmla="*/ 80 w 374"/>
                <a:gd name="T25" fmla="*/ 29 h 334"/>
                <a:gd name="T26" fmla="*/ 55 w 374"/>
                <a:gd name="T27" fmla="*/ 49 h 334"/>
                <a:gd name="T28" fmla="*/ 33 w 374"/>
                <a:gd name="T29" fmla="*/ 70 h 334"/>
                <a:gd name="T30" fmla="*/ 17 w 374"/>
                <a:gd name="T31" fmla="*/ 95 h 334"/>
                <a:gd name="T32" fmla="*/ 6 w 374"/>
                <a:gd name="T33" fmla="*/ 122 h 334"/>
                <a:gd name="T34" fmla="*/ 1 w 374"/>
                <a:gd name="T35" fmla="*/ 150 h 334"/>
                <a:gd name="T36" fmla="*/ 1 w 374"/>
                <a:gd name="T37" fmla="*/ 180 h 334"/>
                <a:gd name="T38" fmla="*/ 6 w 374"/>
                <a:gd name="T39" fmla="*/ 208 h 334"/>
                <a:gd name="T40" fmla="*/ 17 w 374"/>
                <a:gd name="T41" fmla="*/ 235 h 334"/>
                <a:gd name="T42" fmla="*/ 33 w 374"/>
                <a:gd name="T43" fmla="*/ 262 h 334"/>
                <a:gd name="T44" fmla="*/ 55 w 374"/>
                <a:gd name="T45" fmla="*/ 283 h 334"/>
                <a:gd name="T46" fmla="*/ 80 w 374"/>
                <a:gd name="T47" fmla="*/ 303 h 334"/>
                <a:gd name="T48" fmla="*/ 108 w 374"/>
                <a:gd name="T49" fmla="*/ 317 h 334"/>
                <a:gd name="T50" fmla="*/ 138 w 374"/>
                <a:gd name="T51" fmla="*/ 327 h 334"/>
                <a:gd name="T52" fmla="*/ 170 w 374"/>
                <a:gd name="T53" fmla="*/ 331 h 334"/>
                <a:gd name="T54" fmla="*/ 202 w 374"/>
                <a:gd name="T55" fmla="*/ 331 h 334"/>
                <a:gd name="T56" fmla="*/ 234 w 374"/>
                <a:gd name="T57" fmla="*/ 327 h 334"/>
                <a:gd name="T58" fmla="*/ 265 w 374"/>
                <a:gd name="T59" fmla="*/ 317 h 334"/>
                <a:gd name="T60" fmla="*/ 293 w 374"/>
                <a:gd name="T61" fmla="*/ 303 h 334"/>
                <a:gd name="T62" fmla="*/ 318 w 374"/>
                <a:gd name="T63" fmla="*/ 283 h 334"/>
                <a:gd name="T64" fmla="*/ 339 w 374"/>
                <a:gd name="T65" fmla="*/ 262 h 334"/>
                <a:gd name="T66" fmla="*/ 355 w 374"/>
                <a:gd name="T67" fmla="*/ 235 h 334"/>
                <a:gd name="T68" fmla="*/ 366 w 374"/>
                <a:gd name="T69" fmla="*/ 208 h 334"/>
                <a:gd name="T70" fmla="*/ 371 w 374"/>
                <a:gd name="T71" fmla="*/ 180 h 3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74"/>
                <a:gd name="T109" fmla="*/ 0 h 334"/>
                <a:gd name="T110" fmla="*/ 374 w 374"/>
                <a:gd name="T111" fmla="*/ 334 h 3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74" h="334">
                  <a:moveTo>
                    <a:pt x="373" y="166"/>
                  </a:moveTo>
                  <a:lnTo>
                    <a:pt x="371" y="150"/>
                  </a:lnTo>
                  <a:lnTo>
                    <a:pt x="369" y="138"/>
                  </a:lnTo>
                  <a:lnTo>
                    <a:pt x="366" y="122"/>
                  </a:lnTo>
                  <a:lnTo>
                    <a:pt x="361" y="108"/>
                  </a:lnTo>
                  <a:lnTo>
                    <a:pt x="355" y="95"/>
                  </a:lnTo>
                  <a:lnTo>
                    <a:pt x="348" y="83"/>
                  </a:lnTo>
                  <a:lnTo>
                    <a:pt x="339" y="70"/>
                  </a:lnTo>
                  <a:lnTo>
                    <a:pt x="329" y="59"/>
                  </a:lnTo>
                  <a:lnTo>
                    <a:pt x="318" y="49"/>
                  </a:lnTo>
                  <a:lnTo>
                    <a:pt x="305" y="39"/>
                  </a:lnTo>
                  <a:lnTo>
                    <a:pt x="293" y="29"/>
                  </a:lnTo>
                  <a:lnTo>
                    <a:pt x="279" y="21"/>
                  </a:lnTo>
                  <a:lnTo>
                    <a:pt x="265" y="15"/>
                  </a:lnTo>
                  <a:lnTo>
                    <a:pt x="250" y="9"/>
                  </a:lnTo>
                  <a:lnTo>
                    <a:pt x="234" y="5"/>
                  </a:lnTo>
                  <a:lnTo>
                    <a:pt x="219" y="2"/>
                  </a:lnTo>
                  <a:lnTo>
                    <a:pt x="202" y="0"/>
                  </a:lnTo>
                  <a:lnTo>
                    <a:pt x="186" y="0"/>
                  </a:lnTo>
                  <a:lnTo>
                    <a:pt x="170" y="0"/>
                  </a:lnTo>
                  <a:lnTo>
                    <a:pt x="153" y="2"/>
                  </a:lnTo>
                  <a:lnTo>
                    <a:pt x="138" y="5"/>
                  </a:lnTo>
                  <a:lnTo>
                    <a:pt x="122" y="9"/>
                  </a:lnTo>
                  <a:lnTo>
                    <a:pt x="108" y="15"/>
                  </a:lnTo>
                  <a:lnTo>
                    <a:pt x="93" y="21"/>
                  </a:lnTo>
                  <a:lnTo>
                    <a:pt x="80" y="29"/>
                  </a:lnTo>
                  <a:lnTo>
                    <a:pt x="67" y="39"/>
                  </a:lnTo>
                  <a:lnTo>
                    <a:pt x="55" y="49"/>
                  </a:lnTo>
                  <a:lnTo>
                    <a:pt x="43" y="59"/>
                  </a:lnTo>
                  <a:lnTo>
                    <a:pt x="33" y="70"/>
                  </a:lnTo>
                  <a:lnTo>
                    <a:pt x="24" y="83"/>
                  </a:lnTo>
                  <a:lnTo>
                    <a:pt x="17" y="95"/>
                  </a:lnTo>
                  <a:lnTo>
                    <a:pt x="11" y="108"/>
                  </a:lnTo>
                  <a:lnTo>
                    <a:pt x="6" y="122"/>
                  </a:lnTo>
                  <a:lnTo>
                    <a:pt x="3" y="138"/>
                  </a:lnTo>
                  <a:lnTo>
                    <a:pt x="1" y="150"/>
                  </a:lnTo>
                  <a:lnTo>
                    <a:pt x="0" y="166"/>
                  </a:lnTo>
                  <a:lnTo>
                    <a:pt x="1" y="180"/>
                  </a:lnTo>
                  <a:lnTo>
                    <a:pt x="3" y="196"/>
                  </a:lnTo>
                  <a:lnTo>
                    <a:pt x="6" y="208"/>
                  </a:lnTo>
                  <a:lnTo>
                    <a:pt x="11" y="222"/>
                  </a:lnTo>
                  <a:lnTo>
                    <a:pt x="17" y="235"/>
                  </a:lnTo>
                  <a:lnTo>
                    <a:pt x="24" y="249"/>
                  </a:lnTo>
                  <a:lnTo>
                    <a:pt x="33" y="262"/>
                  </a:lnTo>
                  <a:lnTo>
                    <a:pt x="43" y="273"/>
                  </a:lnTo>
                  <a:lnTo>
                    <a:pt x="55" y="283"/>
                  </a:lnTo>
                  <a:lnTo>
                    <a:pt x="67" y="294"/>
                  </a:lnTo>
                  <a:lnTo>
                    <a:pt x="80" y="303"/>
                  </a:lnTo>
                  <a:lnTo>
                    <a:pt x="93" y="310"/>
                  </a:lnTo>
                  <a:lnTo>
                    <a:pt x="108" y="317"/>
                  </a:lnTo>
                  <a:lnTo>
                    <a:pt x="122" y="323"/>
                  </a:lnTo>
                  <a:lnTo>
                    <a:pt x="138" y="327"/>
                  </a:lnTo>
                  <a:lnTo>
                    <a:pt x="153" y="330"/>
                  </a:lnTo>
                  <a:lnTo>
                    <a:pt x="170" y="331"/>
                  </a:lnTo>
                  <a:lnTo>
                    <a:pt x="186" y="333"/>
                  </a:lnTo>
                  <a:lnTo>
                    <a:pt x="202" y="331"/>
                  </a:lnTo>
                  <a:lnTo>
                    <a:pt x="219" y="330"/>
                  </a:lnTo>
                  <a:lnTo>
                    <a:pt x="234" y="327"/>
                  </a:lnTo>
                  <a:lnTo>
                    <a:pt x="250" y="323"/>
                  </a:lnTo>
                  <a:lnTo>
                    <a:pt x="265" y="317"/>
                  </a:lnTo>
                  <a:lnTo>
                    <a:pt x="279" y="310"/>
                  </a:lnTo>
                  <a:lnTo>
                    <a:pt x="293" y="303"/>
                  </a:lnTo>
                  <a:lnTo>
                    <a:pt x="305" y="294"/>
                  </a:lnTo>
                  <a:lnTo>
                    <a:pt x="318" y="283"/>
                  </a:lnTo>
                  <a:lnTo>
                    <a:pt x="329" y="273"/>
                  </a:lnTo>
                  <a:lnTo>
                    <a:pt x="339" y="262"/>
                  </a:lnTo>
                  <a:lnTo>
                    <a:pt x="348" y="249"/>
                  </a:lnTo>
                  <a:lnTo>
                    <a:pt x="355" y="235"/>
                  </a:lnTo>
                  <a:lnTo>
                    <a:pt x="361" y="222"/>
                  </a:lnTo>
                  <a:lnTo>
                    <a:pt x="366" y="208"/>
                  </a:lnTo>
                  <a:lnTo>
                    <a:pt x="369" y="196"/>
                  </a:lnTo>
                  <a:lnTo>
                    <a:pt x="371" y="180"/>
                  </a:lnTo>
                  <a:lnTo>
                    <a:pt x="373" y="16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3" name="Freeform 37"/>
            <p:cNvSpPr>
              <a:spLocks/>
            </p:cNvSpPr>
            <p:nvPr/>
          </p:nvSpPr>
          <p:spPr bwMode="auto">
            <a:xfrm>
              <a:off x="3844" y="781"/>
              <a:ext cx="374" cy="334"/>
            </a:xfrm>
            <a:custGeom>
              <a:avLst/>
              <a:gdLst>
                <a:gd name="T0" fmla="*/ 371 w 374"/>
                <a:gd name="T1" fmla="*/ 150 h 334"/>
                <a:gd name="T2" fmla="*/ 366 w 374"/>
                <a:gd name="T3" fmla="*/ 122 h 334"/>
                <a:gd name="T4" fmla="*/ 355 w 374"/>
                <a:gd name="T5" fmla="*/ 94 h 334"/>
                <a:gd name="T6" fmla="*/ 339 w 374"/>
                <a:gd name="T7" fmla="*/ 70 h 334"/>
                <a:gd name="T8" fmla="*/ 317 w 374"/>
                <a:gd name="T9" fmla="*/ 47 h 334"/>
                <a:gd name="T10" fmla="*/ 292 w 374"/>
                <a:gd name="T11" fmla="*/ 29 h 334"/>
                <a:gd name="T12" fmla="*/ 265 w 374"/>
                <a:gd name="T13" fmla="*/ 14 h 334"/>
                <a:gd name="T14" fmla="*/ 235 w 374"/>
                <a:gd name="T15" fmla="*/ 4 h 334"/>
                <a:gd name="T16" fmla="*/ 202 w 374"/>
                <a:gd name="T17" fmla="*/ 0 h 334"/>
                <a:gd name="T18" fmla="*/ 170 w 374"/>
                <a:gd name="T19" fmla="*/ 0 h 334"/>
                <a:gd name="T20" fmla="*/ 138 w 374"/>
                <a:gd name="T21" fmla="*/ 4 h 334"/>
                <a:gd name="T22" fmla="*/ 107 w 374"/>
                <a:gd name="T23" fmla="*/ 14 h 334"/>
                <a:gd name="T24" fmla="*/ 80 w 374"/>
                <a:gd name="T25" fmla="*/ 29 h 334"/>
                <a:gd name="T26" fmla="*/ 55 w 374"/>
                <a:gd name="T27" fmla="*/ 47 h 334"/>
                <a:gd name="T28" fmla="*/ 33 w 374"/>
                <a:gd name="T29" fmla="*/ 70 h 334"/>
                <a:gd name="T30" fmla="*/ 17 w 374"/>
                <a:gd name="T31" fmla="*/ 94 h 334"/>
                <a:gd name="T32" fmla="*/ 6 w 374"/>
                <a:gd name="T33" fmla="*/ 122 h 334"/>
                <a:gd name="T34" fmla="*/ 1 w 374"/>
                <a:gd name="T35" fmla="*/ 150 h 334"/>
                <a:gd name="T36" fmla="*/ 1 w 374"/>
                <a:gd name="T37" fmla="*/ 180 h 334"/>
                <a:gd name="T38" fmla="*/ 6 w 374"/>
                <a:gd name="T39" fmla="*/ 208 h 334"/>
                <a:gd name="T40" fmla="*/ 17 w 374"/>
                <a:gd name="T41" fmla="*/ 235 h 334"/>
                <a:gd name="T42" fmla="*/ 33 w 374"/>
                <a:gd name="T43" fmla="*/ 261 h 334"/>
                <a:gd name="T44" fmla="*/ 55 w 374"/>
                <a:gd name="T45" fmla="*/ 283 h 334"/>
                <a:gd name="T46" fmla="*/ 80 w 374"/>
                <a:gd name="T47" fmla="*/ 301 h 334"/>
                <a:gd name="T48" fmla="*/ 107 w 374"/>
                <a:gd name="T49" fmla="*/ 316 h 334"/>
                <a:gd name="T50" fmla="*/ 138 w 374"/>
                <a:gd name="T51" fmla="*/ 325 h 334"/>
                <a:gd name="T52" fmla="*/ 170 w 374"/>
                <a:gd name="T53" fmla="*/ 331 h 334"/>
                <a:gd name="T54" fmla="*/ 202 w 374"/>
                <a:gd name="T55" fmla="*/ 331 h 334"/>
                <a:gd name="T56" fmla="*/ 235 w 374"/>
                <a:gd name="T57" fmla="*/ 325 h 334"/>
                <a:gd name="T58" fmla="*/ 265 w 374"/>
                <a:gd name="T59" fmla="*/ 316 h 334"/>
                <a:gd name="T60" fmla="*/ 292 w 374"/>
                <a:gd name="T61" fmla="*/ 301 h 334"/>
                <a:gd name="T62" fmla="*/ 317 w 374"/>
                <a:gd name="T63" fmla="*/ 283 h 334"/>
                <a:gd name="T64" fmla="*/ 339 w 374"/>
                <a:gd name="T65" fmla="*/ 261 h 334"/>
                <a:gd name="T66" fmla="*/ 355 w 374"/>
                <a:gd name="T67" fmla="*/ 235 h 334"/>
                <a:gd name="T68" fmla="*/ 366 w 374"/>
                <a:gd name="T69" fmla="*/ 208 h 334"/>
                <a:gd name="T70" fmla="*/ 371 w 374"/>
                <a:gd name="T71" fmla="*/ 180 h 3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74"/>
                <a:gd name="T109" fmla="*/ 0 h 334"/>
                <a:gd name="T110" fmla="*/ 374 w 374"/>
                <a:gd name="T111" fmla="*/ 334 h 3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74" h="334">
                  <a:moveTo>
                    <a:pt x="373" y="166"/>
                  </a:moveTo>
                  <a:lnTo>
                    <a:pt x="371" y="150"/>
                  </a:lnTo>
                  <a:lnTo>
                    <a:pt x="369" y="136"/>
                  </a:lnTo>
                  <a:lnTo>
                    <a:pt x="366" y="122"/>
                  </a:lnTo>
                  <a:lnTo>
                    <a:pt x="361" y="108"/>
                  </a:lnTo>
                  <a:lnTo>
                    <a:pt x="355" y="94"/>
                  </a:lnTo>
                  <a:lnTo>
                    <a:pt x="348" y="83"/>
                  </a:lnTo>
                  <a:lnTo>
                    <a:pt x="339" y="70"/>
                  </a:lnTo>
                  <a:lnTo>
                    <a:pt x="328" y="59"/>
                  </a:lnTo>
                  <a:lnTo>
                    <a:pt x="317" y="47"/>
                  </a:lnTo>
                  <a:lnTo>
                    <a:pt x="305" y="38"/>
                  </a:lnTo>
                  <a:lnTo>
                    <a:pt x="292" y="29"/>
                  </a:lnTo>
                  <a:lnTo>
                    <a:pt x="279" y="21"/>
                  </a:lnTo>
                  <a:lnTo>
                    <a:pt x="265" y="14"/>
                  </a:lnTo>
                  <a:lnTo>
                    <a:pt x="250" y="9"/>
                  </a:lnTo>
                  <a:lnTo>
                    <a:pt x="235" y="4"/>
                  </a:lnTo>
                  <a:lnTo>
                    <a:pt x="219" y="1"/>
                  </a:lnTo>
                  <a:lnTo>
                    <a:pt x="202" y="0"/>
                  </a:lnTo>
                  <a:lnTo>
                    <a:pt x="186" y="0"/>
                  </a:lnTo>
                  <a:lnTo>
                    <a:pt x="170" y="0"/>
                  </a:lnTo>
                  <a:lnTo>
                    <a:pt x="153" y="1"/>
                  </a:lnTo>
                  <a:lnTo>
                    <a:pt x="138" y="4"/>
                  </a:lnTo>
                  <a:lnTo>
                    <a:pt x="122" y="9"/>
                  </a:lnTo>
                  <a:lnTo>
                    <a:pt x="107" y="14"/>
                  </a:lnTo>
                  <a:lnTo>
                    <a:pt x="93" y="21"/>
                  </a:lnTo>
                  <a:lnTo>
                    <a:pt x="80" y="29"/>
                  </a:lnTo>
                  <a:lnTo>
                    <a:pt x="67" y="38"/>
                  </a:lnTo>
                  <a:lnTo>
                    <a:pt x="55" y="47"/>
                  </a:lnTo>
                  <a:lnTo>
                    <a:pt x="43" y="59"/>
                  </a:lnTo>
                  <a:lnTo>
                    <a:pt x="33" y="70"/>
                  </a:lnTo>
                  <a:lnTo>
                    <a:pt x="24" y="83"/>
                  </a:lnTo>
                  <a:lnTo>
                    <a:pt x="17" y="94"/>
                  </a:lnTo>
                  <a:lnTo>
                    <a:pt x="11" y="108"/>
                  </a:lnTo>
                  <a:lnTo>
                    <a:pt x="6" y="122"/>
                  </a:lnTo>
                  <a:lnTo>
                    <a:pt x="3" y="136"/>
                  </a:lnTo>
                  <a:lnTo>
                    <a:pt x="1" y="150"/>
                  </a:lnTo>
                  <a:lnTo>
                    <a:pt x="0" y="166"/>
                  </a:lnTo>
                  <a:lnTo>
                    <a:pt x="1" y="180"/>
                  </a:lnTo>
                  <a:lnTo>
                    <a:pt x="3" y="194"/>
                  </a:lnTo>
                  <a:lnTo>
                    <a:pt x="6" y="208"/>
                  </a:lnTo>
                  <a:lnTo>
                    <a:pt x="11" y="222"/>
                  </a:lnTo>
                  <a:lnTo>
                    <a:pt x="17" y="235"/>
                  </a:lnTo>
                  <a:lnTo>
                    <a:pt x="24" y="249"/>
                  </a:lnTo>
                  <a:lnTo>
                    <a:pt x="33" y="261"/>
                  </a:lnTo>
                  <a:lnTo>
                    <a:pt x="43" y="272"/>
                  </a:lnTo>
                  <a:lnTo>
                    <a:pt x="55" y="283"/>
                  </a:lnTo>
                  <a:lnTo>
                    <a:pt x="67" y="293"/>
                  </a:lnTo>
                  <a:lnTo>
                    <a:pt x="80" y="301"/>
                  </a:lnTo>
                  <a:lnTo>
                    <a:pt x="93" y="310"/>
                  </a:lnTo>
                  <a:lnTo>
                    <a:pt x="107" y="316"/>
                  </a:lnTo>
                  <a:lnTo>
                    <a:pt x="122" y="323"/>
                  </a:lnTo>
                  <a:lnTo>
                    <a:pt x="138" y="325"/>
                  </a:lnTo>
                  <a:lnTo>
                    <a:pt x="153" y="330"/>
                  </a:lnTo>
                  <a:lnTo>
                    <a:pt x="170" y="331"/>
                  </a:lnTo>
                  <a:lnTo>
                    <a:pt x="186" y="333"/>
                  </a:lnTo>
                  <a:lnTo>
                    <a:pt x="202" y="331"/>
                  </a:lnTo>
                  <a:lnTo>
                    <a:pt x="219" y="330"/>
                  </a:lnTo>
                  <a:lnTo>
                    <a:pt x="235" y="325"/>
                  </a:lnTo>
                  <a:lnTo>
                    <a:pt x="250" y="323"/>
                  </a:lnTo>
                  <a:lnTo>
                    <a:pt x="265" y="316"/>
                  </a:lnTo>
                  <a:lnTo>
                    <a:pt x="279" y="310"/>
                  </a:lnTo>
                  <a:lnTo>
                    <a:pt x="292" y="301"/>
                  </a:lnTo>
                  <a:lnTo>
                    <a:pt x="305" y="293"/>
                  </a:lnTo>
                  <a:lnTo>
                    <a:pt x="317" y="283"/>
                  </a:lnTo>
                  <a:lnTo>
                    <a:pt x="328" y="272"/>
                  </a:lnTo>
                  <a:lnTo>
                    <a:pt x="339" y="261"/>
                  </a:lnTo>
                  <a:lnTo>
                    <a:pt x="348" y="249"/>
                  </a:lnTo>
                  <a:lnTo>
                    <a:pt x="355" y="235"/>
                  </a:lnTo>
                  <a:lnTo>
                    <a:pt x="361" y="222"/>
                  </a:lnTo>
                  <a:lnTo>
                    <a:pt x="366" y="208"/>
                  </a:lnTo>
                  <a:lnTo>
                    <a:pt x="369" y="194"/>
                  </a:lnTo>
                  <a:lnTo>
                    <a:pt x="371" y="180"/>
                  </a:lnTo>
                  <a:lnTo>
                    <a:pt x="373" y="16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Freeform 38"/>
            <p:cNvSpPr>
              <a:spLocks/>
            </p:cNvSpPr>
            <p:nvPr/>
          </p:nvSpPr>
          <p:spPr bwMode="auto">
            <a:xfrm>
              <a:off x="4528" y="781"/>
              <a:ext cx="373" cy="334"/>
            </a:xfrm>
            <a:custGeom>
              <a:avLst/>
              <a:gdLst>
                <a:gd name="T0" fmla="*/ 1 w 373"/>
                <a:gd name="T1" fmla="*/ 180 h 334"/>
                <a:gd name="T2" fmla="*/ 6 w 373"/>
                <a:gd name="T3" fmla="*/ 208 h 334"/>
                <a:gd name="T4" fmla="*/ 17 w 373"/>
                <a:gd name="T5" fmla="*/ 235 h 334"/>
                <a:gd name="T6" fmla="*/ 33 w 373"/>
                <a:gd name="T7" fmla="*/ 261 h 334"/>
                <a:gd name="T8" fmla="*/ 55 w 373"/>
                <a:gd name="T9" fmla="*/ 283 h 334"/>
                <a:gd name="T10" fmla="*/ 80 w 373"/>
                <a:gd name="T11" fmla="*/ 301 h 334"/>
                <a:gd name="T12" fmla="*/ 107 w 373"/>
                <a:gd name="T13" fmla="*/ 316 h 334"/>
                <a:gd name="T14" fmla="*/ 137 w 373"/>
                <a:gd name="T15" fmla="*/ 325 h 334"/>
                <a:gd name="T16" fmla="*/ 170 w 373"/>
                <a:gd name="T17" fmla="*/ 331 h 334"/>
                <a:gd name="T18" fmla="*/ 201 w 373"/>
                <a:gd name="T19" fmla="*/ 331 h 334"/>
                <a:gd name="T20" fmla="*/ 234 w 373"/>
                <a:gd name="T21" fmla="*/ 325 h 334"/>
                <a:gd name="T22" fmla="*/ 264 w 373"/>
                <a:gd name="T23" fmla="*/ 316 h 334"/>
                <a:gd name="T24" fmla="*/ 292 w 373"/>
                <a:gd name="T25" fmla="*/ 301 h 334"/>
                <a:gd name="T26" fmla="*/ 317 w 373"/>
                <a:gd name="T27" fmla="*/ 283 h 334"/>
                <a:gd name="T28" fmla="*/ 338 w 373"/>
                <a:gd name="T29" fmla="*/ 261 h 334"/>
                <a:gd name="T30" fmla="*/ 354 w 373"/>
                <a:gd name="T31" fmla="*/ 235 h 334"/>
                <a:gd name="T32" fmla="*/ 366 w 373"/>
                <a:gd name="T33" fmla="*/ 208 h 334"/>
                <a:gd name="T34" fmla="*/ 372 w 373"/>
                <a:gd name="T35" fmla="*/ 179 h 334"/>
                <a:gd name="T36" fmla="*/ 372 w 373"/>
                <a:gd name="T37" fmla="*/ 150 h 334"/>
                <a:gd name="T38" fmla="*/ 366 w 373"/>
                <a:gd name="T39" fmla="*/ 122 h 334"/>
                <a:gd name="T40" fmla="*/ 354 w 373"/>
                <a:gd name="T41" fmla="*/ 94 h 334"/>
                <a:gd name="T42" fmla="*/ 338 w 373"/>
                <a:gd name="T43" fmla="*/ 70 h 334"/>
                <a:gd name="T44" fmla="*/ 317 w 373"/>
                <a:gd name="T45" fmla="*/ 47 h 334"/>
                <a:gd name="T46" fmla="*/ 292 w 373"/>
                <a:gd name="T47" fmla="*/ 29 h 334"/>
                <a:gd name="T48" fmla="*/ 264 w 373"/>
                <a:gd name="T49" fmla="*/ 14 h 334"/>
                <a:gd name="T50" fmla="*/ 234 w 373"/>
                <a:gd name="T51" fmla="*/ 4 h 334"/>
                <a:gd name="T52" fmla="*/ 201 w 373"/>
                <a:gd name="T53" fmla="*/ 0 h 334"/>
                <a:gd name="T54" fmla="*/ 170 w 373"/>
                <a:gd name="T55" fmla="*/ 0 h 334"/>
                <a:gd name="T56" fmla="*/ 137 w 373"/>
                <a:gd name="T57" fmla="*/ 4 h 334"/>
                <a:gd name="T58" fmla="*/ 107 w 373"/>
                <a:gd name="T59" fmla="*/ 14 h 334"/>
                <a:gd name="T60" fmla="*/ 80 w 373"/>
                <a:gd name="T61" fmla="*/ 29 h 334"/>
                <a:gd name="T62" fmla="*/ 55 w 373"/>
                <a:gd name="T63" fmla="*/ 47 h 334"/>
                <a:gd name="T64" fmla="*/ 33 w 373"/>
                <a:gd name="T65" fmla="*/ 70 h 334"/>
                <a:gd name="T66" fmla="*/ 17 w 373"/>
                <a:gd name="T67" fmla="*/ 95 h 334"/>
                <a:gd name="T68" fmla="*/ 6 w 373"/>
                <a:gd name="T69" fmla="*/ 122 h 334"/>
                <a:gd name="T70" fmla="*/ 1 w 373"/>
                <a:gd name="T71" fmla="*/ 150 h 3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73"/>
                <a:gd name="T109" fmla="*/ 0 h 334"/>
                <a:gd name="T110" fmla="*/ 373 w 373"/>
                <a:gd name="T111" fmla="*/ 334 h 3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73" h="334">
                  <a:moveTo>
                    <a:pt x="0" y="166"/>
                  </a:moveTo>
                  <a:lnTo>
                    <a:pt x="1" y="180"/>
                  </a:lnTo>
                  <a:lnTo>
                    <a:pt x="3" y="194"/>
                  </a:lnTo>
                  <a:lnTo>
                    <a:pt x="6" y="208"/>
                  </a:lnTo>
                  <a:lnTo>
                    <a:pt x="11" y="222"/>
                  </a:lnTo>
                  <a:lnTo>
                    <a:pt x="17" y="235"/>
                  </a:lnTo>
                  <a:lnTo>
                    <a:pt x="24" y="249"/>
                  </a:lnTo>
                  <a:lnTo>
                    <a:pt x="33" y="261"/>
                  </a:lnTo>
                  <a:lnTo>
                    <a:pt x="43" y="273"/>
                  </a:lnTo>
                  <a:lnTo>
                    <a:pt x="55" y="283"/>
                  </a:lnTo>
                  <a:lnTo>
                    <a:pt x="67" y="293"/>
                  </a:lnTo>
                  <a:lnTo>
                    <a:pt x="80" y="301"/>
                  </a:lnTo>
                  <a:lnTo>
                    <a:pt x="93" y="310"/>
                  </a:lnTo>
                  <a:lnTo>
                    <a:pt x="107" y="316"/>
                  </a:lnTo>
                  <a:lnTo>
                    <a:pt x="122" y="323"/>
                  </a:lnTo>
                  <a:lnTo>
                    <a:pt x="137" y="325"/>
                  </a:lnTo>
                  <a:lnTo>
                    <a:pt x="154" y="330"/>
                  </a:lnTo>
                  <a:lnTo>
                    <a:pt x="170" y="331"/>
                  </a:lnTo>
                  <a:lnTo>
                    <a:pt x="186" y="333"/>
                  </a:lnTo>
                  <a:lnTo>
                    <a:pt x="201" y="331"/>
                  </a:lnTo>
                  <a:lnTo>
                    <a:pt x="217" y="330"/>
                  </a:lnTo>
                  <a:lnTo>
                    <a:pt x="234" y="325"/>
                  </a:lnTo>
                  <a:lnTo>
                    <a:pt x="249" y="323"/>
                  </a:lnTo>
                  <a:lnTo>
                    <a:pt x="264" y="316"/>
                  </a:lnTo>
                  <a:lnTo>
                    <a:pt x="278" y="310"/>
                  </a:lnTo>
                  <a:lnTo>
                    <a:pt x="292" y="301"/>
                  </a:lnTo>
                  <a:lnTo>
                    <a:pt x="305" y="293"/>
                  </a:lnTo>
                  <a:lnTo>
                    <a:pt x="317" y="283"/>
                  </a:lnTo>
                  <a:lnTo>
                    <a:pt x="328" y="272"/>
                  </a:lnTo>
                  <a:lnTo>
                    <a:pt x="338" y="261"/>
                  </a:lnTo>
                  <a:lnTo>
                    <a:pt x="347" y="249"/>
                  </a:lnTo>
                  <a:lnTo>
                    <a:pt x="354" y="235"/>
                  </a:lnTo>
                  <a:lnTo>
                    <a:pt x="361" y="222"/>
                  </a:lnTo>
                  <a:lnTo>
                    <a:pt x="366" y="208"/>
                  </a:lnTo>
                  <a:lnTo>
                    <a:pt x="369" y="194"/>
                  </a:lnTo>
                  <a:lnTo>
                    <a:pt x="372" y="179"/>
                  </a:lnTo>
                  <a:lnTo>
                    <a:pt x="372" y="166"/>
                  </a:lnTo>
                  <a:lnTo>
                    <a:pt x="372" y="150"/>
                  </a:lnTo>
                  <a:lnTo>
                    <a:pt x="369" y="136"/>
                  </a:lnTo>
                  <a:lnTo>
                    <a:pt x="366" y="122"/>
                  </a:lnTo>
                  <a:lnTo>
                    <a:pt x="361" y="108"/>
                  </a:lnTo>
                  <a:lnTo>
                    <a:pt x="354" y="94"/>
                  </a:lnTo>
                  <a:lnTo>
                    <a:pt x="347" y="83"/>
                  </a:lnTo>
                  <a:lnTo>
                    <a:pt x="338" y="70"/>
                  </a:lnTo>
                  <a:lnTo>
                    <a:pt x="328" y="59"/>
                  </a:lnTo>
                  <a:lnTo>
                    <a:pt x="317" y="47"/>
                  </a:lnTo>
                  <a:lnTo>
                    <a:pt x="305" y="38"/>
                  </a:lnTo>
                  <a:lnTo>
                    <a:pt x="292" y="29"/>
                  </a:lnTo>
                  <a:lnTo>
                    <a:pt x="278" y="21"/>
                  </a:lnTo>
                  <a:lnTo>
                    <a:pt x="264" y="14"/>
                  </a:lnTo>
                  <a:lnTo>
                    <a:pt x="249" y="9"/>
                  </a:lnTo>
                  <a:lnTo>
                    <a:pt x="234" y="4"/>
                  </a:lnTo>
                  <a:lnTo>
                    <a:pt x="217" y="1"/>
                  </a:lnTo>
                  <a:lnTo>
                    <a:pt x="201" y="0"/>
                  </a:lnTo>
                  <a:lnTo>
                    <a:pt x="186" y="0"/>
                  </a:lnTo>
                  <a:lnTo>
                    <a:pt x="170" y="0"/>
                  </a:lnTo>
                  <a:lnTo>
                    <a:pt x="154" y="1"/>
                  </a:lnTo>
                  <a:lnTo>
                    <a:pt x="137" y="4"/>
                  </a:lnTo>
                  <a:lnTo>
                    <a:pt x="122" y="9"/>
                  </a:lnTo>
                  <a:lnTo>
                    <a:pt x="107" y="14"/>
                  </a:lnTo>
                  <a:lnTo>
                    <a:pt x="93" y="21"/>
                  </a:lnTo>
                  <a:lnTo>
                    <a:pt x="80" y="29"/>
                  </a:lnTo>
                  <a:lnTo>
                    <a:pt x="66" y="38"/>
                  </a:lnTo>
                  <a:lnTo>
                    <a:pt x="55" y="47"/>
                  </a:lnTo>
                  <a:lnTo>
                    <a:pt x="43" y="59"/>
                  </a:lnTo>
                  <a:lnTo>
                    <a:pt x="33" y="70"/>
                  </a:lnTo>
                  <a:lnTo>
                    <a:pt x="24" y="83"/>
                  </a:lnTo>
                  <a:lnTo>
                    <a:pt x="17" y="95"/>
                  </a:lnTo>
                  <a:lnTo>
                    <a:pt x="11" y="108"/>
                  </a:lnTo>
                  <a:lnTo>
                    <a:pt x="6" y="122"/>
                  </a:lnTo>
                  <a:lnTo>
                    <a:pt x="3" y="136"/>
                  </a:lnTo>
                  <a:lnTo>
                    <a:pt x="1" y="150"/>
                  </a:lnTo>
                  <a:lnTo>
                    <a:pt x="0" y="16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Freeform 39"/>
            <p:cNvSpPr>
              <a:spLocks/>
            </p:cNvSpPr>
            <p:nvPr/>
          </p:nvSpPr>
          <p:spPr bwMode="auto">
            <a:xfrm>
              <a:off x="4179" y="1318"/>
              <a:ext cx="743" cy="345"/>
            </a:xfrm>
            <a:custGeom>
              <a:avLst/>
              <a:gdLst>
                <a:gd name="T0" fmla="*/ 742 w 743"/>
                <a:gd name="T1" fmla="*/ 344 h 345"/>
                <a:gd name="T2" fmla="*/ 742 w 743"/>
                <a:gd name="T3" fmla="*/ 0 h 345"/>
                <a:gd name="T4" fmla="*/ 0 w 743"/>
                <a:gd name="T5" fmla="*/ 0 h 345"/>
                <a:gd name="T6" fmla="*/ 0 w 743"/>
                <a:gd name="T7" fmla="*/ 344 h 345"/>
                <a:gd name="T8" fmla="*/ 742 w 743"/>
                <a:gd name="T9" fmla="*/ 344 h 3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3"/>
                <a:gd name="T16" fmla="*/ 0 h 345"/>
                <a:gd name="T17" fmla="*/ 743 w 743"/>
                <a:gd name="T18" fmla="*/ 345 h 3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3" h="345">
                  <a:moveTo>
                    <a:pt x="742" y="344"/>
                  </a:moveTo>
                  <a:lnTo>
                    <a:pt x="742" y="0"/>
                  </a:lnTo>
                  <a:lnTo>
                    <a:pt x="0" y="0"/>
                  </a:lnTo>
                  <a:lnTo>
                    <a:pt x="0" y="344"/>
                  </a:lnTo>
                  <a:lnTo>
                    <a:pt x="742" y="34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Rectangle 41"/>
            <p:cNvSpPr>
              <a:spLocks noChangeArrowheads="1"/>
            </p:cNvSpPr>
            <p:nvPr/>
          </p:nvSpPr>
          <p:spPr bwMode="auto">
            <a:xfrm>
              <a:off x="4567" y="859"/>
              <a:ext cx="2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 b="1"/>
                <a:t>lot</a:t>
              </a:r>
            </a:p>
          </p:txBody>
        </p:sp>
        <p:sp>
          <p:nvSpPr>
            <p:cNvPr id="40987" name="Rectangle 42"/>
            <p:cNvSpPr>
              <a:spLocks noChangeArrowheads="1"/>
            </p:cNvSpPr>
            <p:nvPr/>
          </p:nvSpPr>
          <p:spPr bwMode="auto">
            <a:xfrm>
              <a:off x="4147" y="580"/>
              <a:ext cx="44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 b="1"/>
                <a:t>name</a:t>
              </a:r>
            </a:p>
          </p:txBody>
        </p:sp>
        <p:sp>
          <p:nvSpPr>
            <p:cNvPr id="40988" name="Rectangle 43"/>
            <p:cNvSpPr>
              <a:spLocks noChangeArrowheads="1"/>
            </p:cNvSpPr>
            <p:nvPr/>
          </p:nvSpPr>
          <p:spPr bwMode="auto">
            <a:xfrm>
              <a:off x="4134" y="1379"/>
              <a:ext cx="79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 b="1"/>
                <a:t>Employees</a:t>
              </a:r>
            </a:p>
          </p:txBody>
        </p:sp>
        <p:sp>
          <p:nvSpPr>
            <p:cNvPr id="40989" name="Rectangle 46"/>
            <p:cNvSpPr>
              <a:spLocks noChangeArrowheads="1"/>
            </p:cNvSpPr>
            <p:nvPr/>
          </p:nvSpPr>
          <p:spPr bwMode="auto">
            <a:xfrm>
              <a:off x="3864" y="851"/>
              <a:ext cx="3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 b="1" u="sng"/>
                <a:t>ssn</a:t>
              </a:r>
            </a:p>
          </p:txBody>
        </p:sp>
        <p:sp>
          <p:nvSpPr>
            <p:cNvPr id="40990" name="Line 49"/>
            <p:cNvSpPr>
              <a:spLocks noChangeShapeType="1"/>
            </p:cNvSpPr>
            <p:nvPr/>
          </p:nvSpPr>
          <p:spPr bwMode="auto">
            <a:xfrm>
              <a:off x="4028" y="1105"/>
              <a:ext cx="252" cy="20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1" name="Line 50"/>
            <p:cNvSpPr>
              <a:spLocks noChangeShapeType="1"/>
            </p:cNvSpPr>
            <p:nvPr/>
          </p:nvSpPr>
          <p:spPr bwMode="auto">
            <a:xfrm>
              <a:off x="4366" y="878"/>
              <a:ext cx="74" cy="45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2" name="Line 51"/>
            <p:cNvSpPr>
              <a:spLocks noChangeShapeType="1"/>
            </p:cNvSpPr>
            <p:nvPr/>
          </p:nvSpPr>
          <p:spPr bwMode="auto">
            <a:xfrm flipH="1">
              <a:off x="4585" y="1135"/>
              <a:ext cx="132" cy="18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3" name="Line 56"/>
            <p:cNvSpPr>
              <a:spLocks noChangeShapeType="1"/>
            </p:cNvSpPr>
            <p:nvPr/>
          </p:nvSpPr>
          <p:spPr bwMode="auto">
            <a:xfrm flipV="1">
              <a:off x="2160" y="2337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4" name="Line 57"/>
            <p:cNvSpPr>
              <a:spLocks noChangeShapeType="1"/>
            </p:cNvSpPr>
            <p:nvPr/>
          </p:nvSpPr>
          <p:spPr bwMode="auto">
            <a:xfrm flipV="1">
              <a:off x="3408" y="1665"/>
              <a:ext cx="24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5" name="Line 58"/>
            <p:cNvSpPr>
              <a:spLocks noChangeShapeType="1"/>
            </p:cNvSpPr>
            <p:nvPr/>
          </p:nvSpPr>
          <p:spPr bwMode="auto">
            <a:xfrm flipV="1">
              <a:off x="3648" y="1473"/>
              <a:ext cx="52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68506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4" grpId="0" autoUpdateAnimBg="0"/>
      <p:bldP spid="4100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ER diagrams, a rectangle is:</a:t>
            </a:r>
          </a:p>
          <a:p>
            <a:pPr lvl="1"/>
            <a:r>
              <a:rPr lang="en-US" sz="2000" dirty="0" smtClean="0"/>
              <a:t>Entity Set? Relationship Set? Attribute?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dirty="0"/>
              <a:t>In ER diagrams, a </a:t>
            </a:r>
            <a:r>
              <a:rPr lang="en-US" sz="2400" dirty="0" smtClean="0"/>
              <a:t>diamond is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smtClean="0"/>
              <a:t>Entity Set? Relationship Set? Attribute?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dirty="0" smtClean="0"/>
              <a:t>In ER diagrams, an oval is:</a:t>
            </a:r>
          </a:p>
          <a:p>
            <a:pPr marL="742950" lvl="2" indent="-342900"/>
            <a:r>
              <a:rPr lang="en-US" sz="2000" dirty="0" smtClean="0"/>
              <a:t>Entity Set? Relationship Set? </a:t>
            </a:r>
            <a:r>
              <a:rPr lang="en-US" sz="2000" dirty="0"/>
              <a:t>Attribute</a:t>
            </a:r>
            <a:r>
              <a:rPr lang="en-US" sz="2000" dirty="0" smtClean="0"/>
              <a:t>?</a:t>
            </a:r>
            <a:br>
              <a:rPr lang="en-US" sz="2000" dirty="0" smtClean="0"/>
            </a:br>
            <a:endParaRPr lang="en-US" sz="2000" dirty="0" smtClean="0"/>
          </a:p>
          <a:p>
            <a:pPr marL="342900" lvl="1" indent="-342900"/>
            <a:r>
              <a:rPr lang="en-US" sz="2400" dirty="0" smtClean="0"/>
              <a:t>Which of the following can exist on its own?</a:t>
            </a:r>
          </a:p>
          <a:p>
            <a:pPr marL="742950" lvl="2" indent="-342900"/>
            <a:r>
              <a:rPr lang="en-US" sz="1800" dirty="0" smtClean="0"/>
              <a:t>Entity Set</a:t>
            </a:r>
          </a:p>
          <a:p>
            <a:pPr marL="742950" lvl="2" indent="-342900"/>
            <a:r>
              <a:rPr lang="en-US" sz="1800" dirty="0" smtClean="0"/>
              <a:t>Relationship Set</a:t>
            </a:r>
          </a:p>
          <a:p>
            <a:pPr marL="742950" lvl="2" indent="-342900"/>
            <a:r>
              <a:rPr lang="en-US" sz="1800" dirty="0" smtClean="0"/>
              <a:t>Attribute</a:t>
            </a:r>
            <a:endParaRPr lang="en-US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6718852" y="1616765"/>
            <a:ext cx="1417983" cy="437322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5" name="Diamond 4"/>
          <p:cNvSpPr/>
          <p:nvPr/>
        </p:nvSpPr>
        <p:spPr bwMode="auto">
          <a:xfrm>
            <a:off x="6718852" y="2604053"/>
            <a:ext cx="1484243" cy="689113"/>
          </a:xfrm>
          <a:prstGeom prst="diamond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851374" y="3790122"/>
            <a:ext cx="1179443" cy="424069"/>
          </a:xfrm>
          <a:prstGeom prst="ellipse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3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7431088" y="0"/>
            <a:ext cx="1712912" cy="98107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-28889" y="212451"/>
            <a:ext cx="7770333" cy="1143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x-none" sz="3200"/>
              <a:t>Key Constraints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idx="1"/>
          </p:nvPr>
        </p:nvSpPr>
        <p:spPr>
          <a:xfrm>
            <a:off x="23782" y="2109789"/>
            <a:ext cx="3686205" cy="4403724"/>
          </a:xfrm>
        </p:spPr>
        <p:txBody>
          <a:bodyPr lIns="90488" tIns="44450" rIns="90488" bIns="44450"/>
          <a:lstStyle/>
          <a:p>
            <a:pPr marL="12700" indent="0" eaLnBrk="1" hangingPunct="1">
              <a:buFontTx/>
              <a:buNone/>
            </a:pPr>
            <a:r>
              <a:rPr lang="en-US" altLang="x-none" sz="2400" dirty="0" smtClean="0"/>
              <a:t>An </a:t>
            </a:r>
            <a:r>
              <a:rPr lang="en-US" altLang="x-none" sz="2400" dirty="0"/>
              <a:t>employee can work in </a:t>
            </a:r>
            <a:r>
              <a:rPr lang="en-US" altLang="x-none" sz="2400" dirty="0">
                <a:solidFill>
                  <a:schemeClr val="folHlink"/>
                </a:solidFill>
              </a:rPr>
              <a:t>many</a:t>
            </a:r>
            <a:r>
              <a:rPr lang="en-US" altLang="x-none" sz="2400" dirty="0"/>
              <a:t> departments; a </a:t>
            </a:r>
            <a:r>
              <a:rPr lang="en-US" altLang="x-none" sz="2400" dirty="0" err="1"/>
              <a:t>dept</a:t>
            </a:r>
            <a:r>
              <a:rPr lang="en-US" altLang="x-none" sz="2400" dirty="0"/>
              <a:t> can have </a:t>
            </a:r>
            <a:r>
              <a:rPr lang="en-US" altLang="x-none" sz="2400" dirty="0">
                <a:solidFill>
                  <a:schemeClr val="folHlink"/>
                </a:solidFill>
              </a:rPr>
              <a:t>many </a:t>
            </a:r>
            <a:r>
              <a:rPr lang="en-US" altLang="x-none" sz="2400" dirty="0"/>
              <a:t>employees.</a:t>
            </a:r>
          </a:p>
          <a:p>
            <a:pPr eaLnBrk="1" hangingPunct="1">
              <a:buFontTx/>
              <a:buNone/>
            </a:pPr>
            <a:r>
              <a:rPr lang="en-US" altLang="x-none" sz="2400" dirty="0"/>
              <a:t> </a:t>
            </a:r>
          </a:p>
        </p:txBody>
      </p:sp>
      <p:sp>
        <p:nvSpPr>
          <p:cNvPr id="43009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 eaLnBrk="1" hangingPunct="1"/>
            <a:endParaRPr lang="en-US" altLang="x-none" sz="1400">
              <a:solidFill>
                <a:schemeClr val="tx1"/>
              </a:solidFill>
            </a:endParaRPr>
          </a:p>
          <a:p>
            <a:pPr algn="r" eaLnBrk="1" hangingPunct="1"/>
            <a:endParaRPr lang="en-US" altLang="x-none" sz="1400">
              <a:solidFill>
                <a:schemeClr val="tx2"/>
              </a:solidFill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2" name="Group 121"/>
          <p:cNvGrpSpPr>
            <a:grpSpLocks/>
          </p:cNvGrpSpPr>
          <p:nvPr/>
        </p:nvGrpSpPr>
        <p:grpSpPr bwMode="auto">
          <a:xfrm>
            <a:off x="7543800" y="3505200"/>
            <a:ext cx="1108075" cy="2638425"/>
            <a:chOff x="1959" y="2056"/>
            <a:chExt cx="698" cy="1662"/>
          </a:xfrm>
        </p:grpSpPr>
        <p:sp>
          <p:nvSpPr>
            <p:cNvPr id="43101" name="Freeform 6"/>
            <p:cNvSpPr>
              <a:spLocks/>
            </p:cNvSpPr>
            <p:nvPr/>
          </p:nvSpPr>
          <p:spPr bwMode="auto">
            <a:xfrm>
              <a:off x="2364" y="2056"/>
              <a:ext cx="213" cy="1354"/>
            </a:xfrm>
            <a:custGeom>
              <a:avLst/>
              <a:gdLst>
                <a:gd name="T0" fmla="*/ 211 w 213"/>
                <a:gd name="T1" fmla="*/ 617 h 1354"/>
                <a:gd name="T2" fmla="*/ 208 w 213"/>
                <a:gd name="T3" fmla="*/ 501 h 1354"/>
                <a:gd name="T4" fmla="*/ 202 w 213"/>
                <a:gd name="T5" fmla="*/ 390 h 1354"/>
                <a:gd name="T6" fmla="*/ 193 w 213"/>
                <a:gd name="T7" fmla="*/ 288 h 1354"/>
                <a:gd name="T8" fmla="*/ 181 w 213"/>
                <a:gd name="T9" fmla="*/ 198 h 1354"/>
                <a:gd name="T10" fmla="*/ 167 w 213"/>
                <a:gd name="T11" fmla="*/ 122 h 1354"/>
                <a:gd name="T12" fmla="*/ 151 w 213"/>
                <a:gd name="T13" fmla="*/ 63 h 1354"/>
                <a:gd name="T14" fmla="*/ 133 w 213"/>
                <a:gd name="T15" fmla="*/ 22 h 1354"/>
                <a:gd name="T16" fmla="*/ 115 w 213"/>
                <a:gd name="T17" fmla="*/ 2 h 1354"/>
                <a:gd name="T18" fmla="*/ 97 w 213"/>
                <a:gd name="T19" fmla="*/ 2 h 1354"/>
                <a:gd name="T20" fmla="*/ 79 w 213"/>
                <a:gd name="T21" fmla="*/ 22 h 1354"/>
                <a:gd name="T22" fmla="*/ 61 w 213"/>
                <a:gd name="T23" fmla="*/ 63 h 1354"/>
                <a:gd name="T24" fmla="*/ 45 w 213"/>
                <a:gd name="T25" fmla="*/ 122 h 1354"/>
                <a:gd name="T26" fmla="*/ 31 w 213"/>
                <a:gd name="T27" fmla="*/ 198 h 1354"/>
                <a:gd name="T28" fmla="*/ 19 w 213"/>
                <a:gd name="T29" fmla="*/ 288 h 1354"/>
                <a:gd name="T30" fmla="*/ 10 w 213"/>
                <a:gd name="T31" fmla="*/ 390 h 1354"/>
                <a:gd name="T32" fmla="*/ 4 w 213"/>
                <a:gd name="T33" fmla="*/ 501 h 1354"/>
                <a:gd name="T34" fmla="*/ 1 w 213"/>
                <a:gd name="T35" fmla="*/ 617 h 1354"/>
                <a:gd name="T36" fmla="*/ 1 w 213"/>
                <a:gd name="T37" fmla="*/ 735 h 1354"/>
                <a:gd name="T38" fmla="*/ 4 w 213"/>
                <a:gd name="T39" fmla="*/ 851 h 1354"/>
                <a:gd name="T40" fmla="*/ 10 w 213"/>
                <a:gd name="T41" fmla="*/ 962 h 1354"/>
                <a:gd name="T42" fmla="*/ 19 w 213"/>
                <a:gd name="T43" fmla="*/ 1064 h 1354"/>
                <a:gd name="T44" fmla="*/ 31 w 213"/>
                <a:gd name="T45" fmla="*/ 1155 h 1354"/>
                <a:gd name="T46" fmla="*/ 45 w 213"/>
                <a:gd name="T47" fmla="*/ 1231 h 1354"/>
                <a:gd name="T48" fmla="*/ 61 w 213"/>
                <a:gd name="T49" fmla="*/ 1289 h 1354"/>
                <a:gd name="T50" fmla="*/ 79 w 213"/>
                <a:gd name="T51" fmla="*/ 1330 h 1354"/>
                <a:gd name="T52" fmla="*/ 97 w 213"/>
                <a:gd name="T53" fmla="*/ 1351 h 1354"/>
                <a:gd name="T54" fmla="*/ 115 w 213"/>
                <a:gd name="T55" fmla="*/ 1351 h 1354"/>
                <a:gd name="T56" fmla="*/ 133 w 213"/>
                <a:gd name="T57" fmla="*/ 1330 h 1354"/>
                <a:gd name="T58" fmla="*/ 151 w 213"/>
                <a:gd name="T59" fmla="*/ 1289 h 1354"/>
                <a:gd name="T60" fmla="*/ 167 w 213"/>
                <a:gd name="T61" fmla="*/ 1231 h 1354"/>
                <a:gd name="T62" fmla="*/ 181 w 213"/>
                <a:gd name="T63" fmla="*/ 1155 h 1354"/>
                <a:gd name="T64" fmla="*/ 193 w 213"/>
                <a:gd name="T65" fmla="*/ 1064 h 1354"/>
                <a:gd name="T66" fmla="*/ 202 w 213"/>
                <a:gd name="T67" fmla="*/ 962 h 1354"/>
                <a:gd name="T68" fmla="*/ 208 w 213"/>
                <a:gd name="T69" fmla="*/ 851 h 1354"/>
                <a:gd name="T70" fmla="*/ 211 w 213"/>
                <a:gd name="T71" fmla="*/ 735 h 13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13"/>
                <a:gd name="T109" fmla="*/ 0 h 1354"/>
                <a:gd name="T110" fmla="*/ 213 w 213"/>
                <a:gd name="T111" fmla="*/ 1354 h 135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13" h="1354">
                  <a:moveTo>
                    <a:pt x="212" y="677"/>
                  </a:moveTo>
                  <a:lnTo>
                    <a:pt x="211" y="617"/>
                  </a:lnTo>
                  <a:lnTo>
                    <a:pt x="210" y="559"/>
                  </a:lnTo>
                  <a:lnTo>
                    <a:pt x="208" y="501"/>
                  </a:lnTo>
                  <a:lnTo>
                    <a:pt x="206" y="445"/>
                  </a:lnTo>
                  <a:lnTo>
                    <a:pt x="202" y="390"/>
                  </a:lnTo>
                  <a:lnTo>
                    <a:pt x="198" y="338"/>
                  </a:lnTo>
                  <a:lnTo>
                    <a:pt x="193" y="288"/>
                  </a:lnTo>
                  <a:lnTo>
                    <a:pt x="187" y="241"/>
                  </a:lnTo>
                  <a:lnTo>
                    <a:pt x="181" y="198"/>
                  </a:lnTo>
                  <a:lnTo>
                    <a:pt x="174" y="158"/>
                  </a:lnTo>
                  <a:lnTo>
                    <a:pt x="167" y="122"/>
                  </a:lnTo>
                  <a:lnTo>
                    <a:pt x="159" y="90"/>
                  </a:lnTo>
                  <a:lnTo>
                    <a:pt x="151" y="63"/>
                  </a:lnTo>
                  <a:lnTo>
                    <a:pt x="142" y="40"/>
                  </a:lnTo>
                  <a:lnTo>
                    <a:pt x="133" y="22"/>
                  </a:lnTo>
                  <a:lnTo>
                    <a:pt x="124" y="10"/>
                  </a:lnTo>
                  <a:lnTo>
                    <a:pt x="115" y="2"/>
                  </a:lnTo>
                  <a:lnTo>
                    <a:pt x="106" y="0"/>
                  </a:lnTo>
                  <a:lnTo>
                    <a:pt x="97" y="2"/>
                  </a:lnTo>
                  <a:lnTo>
                    <a:pt x="87" y="10"/>
                  </a:lnTo>
                  <a:lnTo>
                    <a:pt x="79" y="22"/>
                  </a:lnTo>
                  <a:lnTo>
                    <a:pt x="70" y="40"/>
                  </a:lnTo>
                  <a:lnTo>
                    <a:pt x="61" y="63"/>
                  </a:lnTo>
                  <a:lnTo>
                    <a:pt x="53" y="90"/>
                  </a:lnTo>
                  <a:lnTo>
                    <a:pt x="45" y="122"/>
                  </a:lnTo>
                  <a:lnTo>
                    <a:pt x="38" y="158"/>
                  </a:lnTo>
                  <a:lnTo>
                    <a:pt x="31" y="198"/>
                  </a:lnTo>
                  <a:lnTo>
                    <a:pt x="25" y="241"/>
                  </a:lnTo>
                  <a:lnTo>
                    <a:pt x="19" y="288"/>
                  </a:lnTo>
                  <a:lnTo>
                    <a:pt x="14" y="338"/>
                  </a:lnTo>
                  <a:lnTo>
                    <a:pt x="10" y="390"/>
                  </a:lnTo>
                  <a:lnTo>
                    <a:pt x="6" y="445"/>
                  </a:lnTo>
                  <a:lnTo>
                    <a:pt x="4" y="501"/>
                  </a:lnTo>
                  <a:lnTo>
                    <a:pt x="2" y="559"/>
                  </a:lnTo>
                  <a:lnTo>
                    <a:pt x="1" y="617"/>
                  </a:lnTo>
                  <a:lnTo>
                    <a:pt x="0" y="677"/>
                  </a:lnTo>
                  <a:lnTo>
                    <a:pt x="1" y="735"/>
                  </a:lnTo>
                  <a:lnTo>
                    <a:pt x="2" y="794"/>
                  </a:lnTo>
                  <a:lnTo>
                    <a:pt x="4" y="851"/>
                  </a:lnTo>
                  <a:lnTo>
                    <a:pt x="6" y="908"/>
                  </a:lnTo>
                  <a:lnTo>
                    <a:pt x="10" y="962"/>
                  </a:lnTo>
                  <a:lnTo>
                    <a:pt x="14" y="1015"/>
                  </a:lnTo>
                  <a:lnTo>
                    <a:pt x="19" y="1064"/>
                  </a:lnTo>
                  <a:lnTo>
                    <a:pt x="25" y="1112"/>
                  </a:lnTo>
                  <a:lnTo>
                    <a:pt x="31" y="1155"/>
                  </a:lnTo>
                  <a:lnTo>
                    <a:pt x="38" y="1195"/>
                  </a:lnTo>
                  <a:lnTo>
                    <a:pt x="45" y="1231"/>
                  </a:lnTo>
                  <a:lnTo>
                    <a:pt x="53" y="1262"/>
                  </a:lnTo>
                  <a:lnTo>
                    <a:pt x="61" y="1289"/>
                  </a:lnTo>
                  <a:lnTo>
                    <a:pt x="70" y="1312"/>
                  </a:lnTo>
                  <a:lnTo>
                    <a:pt x="79" y="1330"/>
                  </a:lnTo>
                  <a:lnTo>
                    <a:pt x="87" y="1343"/>
                  </a:lnTo>
                  <a:lnTo>
                    <a:pt x="97" y="1351"/>
                  </a:lnTo>
                  <a:lnTo>
                    <a:pt x="106" y="1353"/>
                  </a:lnTo>
                  <a:lnTo>
                    <a:pt x="115" y="1351"/>
                  </a:lnTo>
                  <a:lnTo>
                    <a:pt x="124" y="1343"/>
                  </a:lnTo>
                  <a:lnTo>
                    <a:pt x="133" y="1330"/>
                  </a:lnTo>
                  <a:lnTo>
                    <a:pt x="142" y="1312"/>
                  </a:lnTo>
                  <a:lnTo>
                    <a:pt x="151" y="1289"/>
                  </a:lnTo>
                  <a:lnTo>
                    <a:pt x="159" y="1262"/>
                  </a:lnTo>
                  <a:lnTo>
                    <a:pt x="167" y="1231"/>
                  </a:lnTo>
                  <a:lnTo>
                    <a:pt x="174" y="1195"/>
                  </a:lnTo>
                  <a:lnTo>
                    <a:pt x="181" y="1155"/>
                  </a:lnTo>
                  <a:lnTo>
                    <a:pt x="187" y="1112"/>
                  </a:lnTo>
                  <a:lnTo>
                    <a:pt x="193" y="1064"/>
                  </a:lnTo>
                  <a:lnTo>
                    <a:pt x="198" y="1015"/>
                  </a:lnTo>
                  <a:lnTo>
                    <a:pt x="202" y="962"/>
                  </a:lnTo>
                  <a:lnTo>
                    <a:pt x="206" y="908"/>
                  </a:lnTo>
                  <a:lnTo>
                    <a:pt x="208" y="851"/>
                  </a:lnTo>
                  <a:lnTo>
                    <a:pt x="210" y="794"/>
                  </a:lnTo>
                  <a:lnTo>
                    <a:pt x="211" y="735"/>
                  </a:lnTo>
                  <a:lnTo>
                    <a:pt x="212" y="6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2" name="Freeform 11"/>
            <p:cNvSpPr>
              <a:spLocks/>
            </p:cNvSpPr>
            <p:nvPr/>
          </p:nvSpPr>
          <p:spPr bwMode="auto">
            <a:xfrm>
              <a:off x="1959" y="2061"/>
              <a:ext cx="213" cy="1354"/>
            </a:xfrm>
            <a:custGeom>
              <a:avLst/>
              <a:gdLst>
                <a:gd name="T0" fmla="*/ 211 w 213"/>
                <a:gd name="T1" fmla="*/ 617 h 1354"/>
                <a:gd name="T2" fmla="*/ 209 w 213"/>
                <a:gd name="T3" fmla="*/ 501 h 1354"/>
                <a:gd name="T4" fmla="*/ 202 w 213"/>
                <a:gd name="T5" fmla="*/ 390 h 1354"/>
                <a:gd name="T6" fmla="*/ 193 w 213"/>
                <a:gd name="T7" fmla="*/ 288 h 1354"/>
                <a:gd name="T8" fmla="*/ 181 w 213"/>
                <a:gd name="T9" fmla="*/ 198 h 1354"/>
                <a:gd name="T10" fmla="*/ 167 w 213"/>
                <a:gd name="T11" fmla="*/ 122 h 1354"/>
                <a:gd name="T12" fmla="*/ 151 w 213"/>
                <a:gd name="T13" fmla="*/ 63 h 1354"/>
                <a:gd name="T14" fmla="*/ 134 w 213"/>
                <a:gd name="T15" fmla="*/ 22 h 1354"/>
                <a:gd name="T16" fmla="*/ 115 w 213"/>
                <a:gd name="T17" fmla="*/ 2 h 1354"/>
                <a:gd name="T18" fmla="*/ 97 w 213"/>
                <a:gd name="T19" fmla="*/ 2 h 1354"/>
                <a:gd name="T20" fmla="*/ 79 w 213"/>
                <a:gd name="T21" fmla="*/ 22 h 1354"/>
                <a:gd name="T22" fmla="*/ 61 w 213"/>
                <a:gd name="T23" fmla="*/ 63 h 1354"/>
                <a:gd name="T24" fmla="*/ 46 w 213"/>
                <a:gd name="T25" fmla="*/ 122 h 1354"/>
                <a:gd name="T26" fmla="*/ 32 w 213"/>
                <a:gd name="T27" fmla="*/ 198 h 1354"/>
                <a:gd name="T28" fmla="*/ 20 w 213"/>
                <a:gd name="T29" fmla="*/ 288 h 1354"/>
                <a:gd name="T30" fmla="*/ 10 w 213"/>
                <a:gd name="T31" fmla="*/ 390 h 1354"/>
                <a:gd name="T32" fmla="*/ 4 w 213"/>
                <a:gd name="T33" fmla="*/ 501 h 1354"/>
                <a:gd name="T34" fmla="*/ 1 w 213"/>
                <a:gd name="T35" fmla="*/ 617 h 1354"/>
                <a:gd name="T36" fmla="*/ 1 w 213"/>
                <a:gd name="T37" fmla="*/ 735 h 1354"/>
                <a:gd name="T38" fmla="*/ 4 w 213"/>
                <a:gd name="T39" fmla="*/ 851 h 1354"/>
                <a:gd name="T40" fmla="*/ 10 w 213"/>
                <a:gd name="T41" fmla="*/ 962 h 1354"/>
                <a:gd name="T42" fmla="*/ 20 w 213"/>
                <a:gd name="T43" fmla="*/ 1064 h 1354"/>
                <a:gd name="T44" fmla="*/ 32 w 213"/>
                <a:gd name="T45" fmla="*/ 1155 h 1354"/>
                <a:gd name="T46" fmla="*/ 46 w 213"/>
                <a:gd name="T47" fmla="*/ 1231 h 1354"/>
                <a:gd name="T48" fmla="*/ 61 w 213"/>
                <a:gd name="T49" fmla="*/ 1289 h 1354"/>
                <a:gd name="T50" fmla="*/ 79 w 213"/>
                <a:gd name="T51" fmla="*/ 1330 h 1354"/>
                <a:gd name="T52" fmla="*/ 97 w 213"/>
                <a:gd name="T53" fmla="*/ 1351 h 1354"/>
                <a:gd name="T54" fmla="*/ 115 w 213"/>
                <a:gd name="T55" fmla="*/ 1351 h 1354"/>
                <a:gd name="T56" fmla="*/ 134 w 213"/>
                <a:gd name="T57" fmla="*/ 1330 h 1354"/>
                <a:gd name="T58" fmla="*/ 151 w 213"/>
                <a:gd name="T59" fmla="*/ 1289 h 1354"/>
                <a:gd name="T60" fmla="*/ 167 w 213"/>
                <a:gd name="T61" fmla="*/ 1231 h 1354"/>
                <a:gd name="T62" fmla="*/ 181 w 213"/>
                <a:gd name="T63" fmla="*/ 1155 h 1354"/>
                <a:gd name="T64" fmla="*/ 193 w 213"/>
                <a:gd name="T65" fmla="*/ 1064 h 1354"/>
                <a:gd name="T66" fmla="*/ 202 w 213"/>
                <a:gd name="T67" fmla="*/ 962 h 1354"/>
                <a:gd name="T68" fmla="*/ 209 w 213"/>
                <a:gd name="T69" fmla="*/ 851 h 1354"/>
                <a:gd name="T70" fmla="*/ 211 w 213"/>
                <a:gd name="T71" fmla="*/ 735 h 13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13"/>
                <a:gd name="T109" fmla="*/ 0 h 1354"/>
                <a:gd name="T110" fmla="*/ 213 w 213"/>
                <a:gd name="T111" fmla="*/ 1354 h 135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13" h="1354">
                  <a:moveTo>
                    <a:pt x="212" y="677"/>
                  </a:moveTo>
                  <a:lnTo>
                    <a:pt x="211" y="617"/>
                  </a:lnTo>
                  <a:lnTo>
                    <a:pt x="210" y="559"/>
                  </a:lnTo>
                  <a:lnTo>
                    <a:pt x="209" y="501"/>
                  </a:lnTo>
                  <a:lnTo>
                    <a:pt x="206" y="445"/>
                  </a:lnTo>
                  <a:lnTo>
                    <a:pt x="202" y="390"/>
                  </a:lnTo>
                  <a:lnTo>
                    <a:pt x="198" y="338"/>
                  </a:lnTo>
                  <a:lnTo>
                    <a:pt x="193" y="288"/>
                  </a:lnTo>
                  <a:lnTo>
                    <a:pt x="187" y="241"/>
                  </a:lnTo>
                  <a:lnTo>
                    <a:pt x="181" y="198"/>
                  </a:lnTo>
                  <a:lnTo>
                    <a:pt x="174" y="158"/>
                  </a:lnTo>
                  <a:lnTo>
                    <a:pt x="167" y="122"/>
                  </a:lnTo>
                  <a:lnTo>
                    <a:pt x="159" y="90"/>
                  </a:lnTo>
                  <a:lnTo>
                    <a:pt x="151" y="63"/>
                  </a:lnTo>
                  <a:lnTo>
                    <a:pt x="142" y="40"/>
                  </a:lnTo>
                  <a:lnTo>
                    <a:pt x="134" y="22"/>
                  </a:lnTo>
                  <a:lnTo>
                    <a:pt x="125" y="10"/>
                  </a:lnTo>
                  <a:lnTo>
                    <a:pt x="115" y="2"/>
                  </a:lnTo>
                  <a:lnTo>
                    <a:pt x="106" y="0"/>
                  </a:lnTo>
                  <a:lnTo>
                    <a:pt x="97" y="2"/>
                  </a:lnTo>
                  <a:lnTo>
                    <a:pt x="88" y="10"/>
                  </a:lnTo>
                  <a:lnTo>
                    <a:pt x="79" y="22"/>
                  </a:lnTo>
                  <a:lnTo>
                    <a:pt x="70" y="40"/>
                  </a:lnTo>
                  <a:lnTo>
                    <a:pt x="61" y="63"/>
                  </a:lnTo>
                  <a:lnTo>
                    <a:pt x="53" y="90"/>
                  </a:lnTo>
                  <a:lnTo>
                    <a:pt x="46" y="122"/>
                  </a:lnTo>
                  <a:lnTo>
                    <a:pt x="38" y="158"/>
                  </a:lnTo>
                  <a:lnTo>
                    <a:pt x="32" y="198"/>
                  </a:lnTo>
                  <a:lnTo>
                    <a:pt x="25" y="241"/>
                  </a:lnTo>
                  <a:lnTo>
                    <a:pt x="20" y="288"/>
                  </a:lnTo>
                  <a:lnTo>
                    <a:pt x="14" y="338"/>
                  </a:lnTo>
                  <a:lnTo>
                    <a:pt x="10" y="390"/>
                  </a:lnTo>
                  <a:lnTo>
                    <a:pt x="7" y="445"/>
                  </a:lnTo>
                  <a:lnTo>
                    <a:pt x="4" y="501"/>
                  </a:lnTo>
                  <a:lnTo>
                    <a:pt x="2" y="559"/>
                  </a:lnTo>
                  <a:lnTo>
                    <a:pt x="1" y="617"/>
                  </a:lnTo>
                  <a:lnTo>
                    <a:pt x="0" y="677"/>
                  </a:lnTo>
                  <a:lnTo>
                    <a:pt x="1" y="735"/>
                  </a:lnTo>
                  <a:lnTo>
                    <a:pt x="2" y="794"/>
                  </a:lnTo>
                  <a:lnTo>
                    <a:pt x="4" y="851"/>
                  </a:lnTo>
                  <a:lnTo>
                    <a:pt x="7" y="908"/>
                  </a:lnTo>
                  <a:lnTo>
                    <a:pt x="10" y="962"/>
                  </a:lnTo>
                  <a:lnTo>
                    <a:pt x="14" y="1015"/>
                  </a:lnTo>
                  <a:lnTo>
                    <a:pt x="20" y="1064"/>
                  </a:lnTo>
                  <a:lnTo>
                    <a:pt x="25" y="1112"/>
                  </a:lnTo>
                  <a:lnTo>
                    <a:pt x="32" y="1155"/>
                  </a:lnTo>
                  <a:lnTo>
                    <a:pt x="38" y="1195"/>
                  </a:lnTo>
                  <a:lnTo>
                    <a:pt x="46" y="1231"/>
                  </a:lnTo>
                  <a:lnTo>
                    <a:pt x="53" y="1262"/>
                  </a:lnTo>
                  <a:lnTo>
                    <a:pt x="61" y="1289"/>
                  </a:lnTo>
                  <a:lnTo>
                    <a:pt x="70" y="1312"/>
                  </a:lnTo>
                  <a:lnTo>
                    <a:pt x="79" y="1330"/>
                  </a:lnTo>
                  <a:lnTo>
                    <a:pt x="88" y="1343"/>
                  </a:lnTo>
                  <a:lnTo>
                    <a:pt x="97" y="1351"/>
                  </a:lnTo>
                  <a:lnTo>
                    <a:pt x="106" y="1353"/>
                  </a:lnTo>
                  <a:lnTo>
                    <a:pt x="115" y="1351"/>
                  </a:lnTo>
                  <a:lnTo>
                    <a:pt x="125" y="1343"/>
                  </a:lnTo>
                  <a:lnTo>
                    <a:pt x="134" y="1330"/>
                  </a:lnTo>
                  <a:lnTo>
                    <a:pt x="142" y="1312"/>
                  </a:lnTo>
                  <a:lnTo>
                    <a:pt x="151" y="1289"/>
                  </a:lnTo>
                  <a:lnTo>
                    <a:pt x="159" y="1262"/>
                  </a:lnTo>
                  <a:lnTo>
                    <a:pt x="167" y="1231"/>
                  </a:lnTo>
                  <a:lnTo>
                    <a:pt x="174" y="1195"/>
                  </a:lnTo>
                  <a:lnTo>
                    <a:pt x="181" y="1155"/>
                  </a:lnTo>
                  <a:lnTo>
                    <a:pt x="187" y="1112"/>
                  </a:lnTo>
                  <a:lnTo>
                    <a:pt x="193" y="1064"/>
                  </a:lnTo>
                  <a:lnTo>
                    <a:pt x="198" y="1015"/>
                  </a:lnTo>
                  <a:lnTo>
                    <a:pt x="202" y="962"/>
                  </a:lnTo>
                  <a:lnTo>
                    <a:pt x="206" y="908"/>
                  </a:lnTo>
                  <a:lnTo>
                    <a:pt x="209" y="851"/>
                  </a:lnTo>
                  <a:lnTo>
                    <a:pt x="210" y="794"/>
                  </a:lnTo>
                  <a:lnTo>
                    <a:pt x="211" y="735"/>
                  </a:lnTo>
                  <a:lnTo>
                    <a:pt x="212" y="6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3" name="Rectangle 15"/>
            <p:cNvSpPr>
              <a:spLocks noChangeArrowheads="1"/>
            </p:cNvSpPr>
            <p:nvPr/>
          </p:nvSpPr>
          <p:spPr bwMode="auto">
            <a:xfrm>
              <a:off x="2020" y="3432"/>
              <a:ext cx="63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2400" b="1">
                  <a:solidFill>
                    <a:schemeClr val="accent2"/>
                  </a:solidFill>
                </a:rPr>
                <a:t>1-to-1</a:t>
              </a:r>
            </a:p>
          </p:txBody>
        </p:sp>
        <p:sp>
          <p:nvSpPr>
            <p:cNvPr id="43104" name="Line 18"/>
            <p:cNvSpPr>
              <a:spLocks noChangeShapeType="1"/>
            </p:cNvSpPr>
            <p:nvPr/>
          </p:nvSpPr>
          <p:spPr bwMode="auto">
            <a:xfrm>
              <a:off x="2075" y="2278"/>
              <a:ext cx="384" cy="5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05" name="Line 19"/>
            <p:cNvSpPr>
              <a:spLocks noChangeShapeType="1"/>
            </p:cNvSpPr>
            <p:nvPr/>
          </p:nvSpPr>
          <p:spPr bwMode="auto">
            <a:xfrm>
              <a:off x="2063" y="2505"/>
              <a:ext cx="409" cy="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06" name="Line 20"/>
            <p:cNvSpPr>
              <a:spLocks noChangeShapeType="1"/>
            </p:cNvSpPr>
            <p:nvPr/>
          </p:nvSpPr>
          <p:spPr bwMode="auto">
            <a:xfrm flipV="1">
              <a:off x="2049" y="2825"/>
              <a:ext cx="409" cy="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07" name="Oval 58"/>
            <p:cNvSpPr>
              <a:spLocks noChangeArrowheads="1"/>
            </p:cNvSpPr>
            <p:nvPr/>
          </p:nvSpPr>
          <p:spPr bwMode="auto">
            <a:xfrm>
              <a:off x="2021" y="2252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3108" name="Oval 59"/>
            <p:cNvSpPr>
              <a:spLocks noChangeArrowheads="1"/>
            </p:cNvSpPr>
            <p:nvPr/>
          </p:nvSpPr>
          <p:spPr bwMode="auto">
            <a:xfrm>
              <a:off x="2021" y="248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3109" name="Oval 60"/>
            <p:cNvSpPr>
              <a:spLocks noChangeArrowheads="1"/>
            </p:cNvSpPr>
            <p:nvPr/>
          </p:nvSpPr>
          <p:spPr bwMode="auto">
            <a:xfrm>
              <a:off x="2021" y="272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3110" name="Oval 61"/>
            <p:cNvSpPr>
              <a:spLocks noChangeArrowheads="1"/>
            </p:cNvSpPr>
            <p:nvPr/>
          </p:nvSpPr>
          <p:spPr bwMode="auto">
            <a:xfrm>
              <a:off x="2021" y="2953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3111" name="Oval 62"/>
            <p:cNvSpPr>
              <a:spLocks noChangeArrowheads="1"/>
            </p:cNvSpPr>
            <p:nvPr/>
          </p:nvSpPr>
          <p:spPr bwMode="auto">
            <a:xfrm>
              <a:off x="2021" y="3185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43112" name="Group 85"/>
            <p:cNvGrpSpPr>
              <a:grpSpLocks/>
            </p:cNvGrpSpPr>
            <p:nvPr/>
          </p:nvGrpSpPr>
          <p:grpSpPr bwMode="auto">
            <a:xfrm>
              <a:off x="2433" y="2302"/>
              <a:ext cx="55" cy="816"/>
              <a:chOff x="2433" y="2302"/>
              <a:chExt cx="55" cy="816"/>
            </a:xfrm>
          </p:grpSpPr>
          <p:sp>
            <p:nvSpPr>
              <p:cNvPr id="43113" name="Oval 81"/>
              <p:cNvSpPr>
                <a:spLocks noChangeArrowheads="1"/>
              </p:cNvSpPr>
              <p:nvPr/>
            </p:nvSpPr>
            <p:spPr bwMode="auto">
              <a:xfrm>
                <a:off x="2433" y="2302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3114" name="Oval 82"/>
              <p:cNvSpPr>
                <a:spLocks noChangeArrowheads="1"/>
              </p:cNvSpPr>
              <p:nvPr/>
            </p:nvSpPr>
            <p:spPr bwMode="auto">
              <a:xfrm>
                <a:off x="2433" y="2549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3115" name="Oval 83"/>
              <p:cNvSpPr>
                <a:spLocks noChangeArrowheads="1"/>
              </p:cNvSpPr>
              <p:nvPr/>
            </p:nvSpPr>
            <p:spPr bwMode="auto">
              <a:xfrm>
                <a:off x="2433" y="2802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3116" name="Oval 84"/>
              <p:cNvSpPr>
                <a:spLocks noChangeArrowheads="1"/>
              </p:cNvSpPr>
              <p:nvPr/>
            </p:nvSpPr>
            <p:spPr bwMode="auto">
              <a:xfrm>
                <a:off x="2433" y="3052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  <p:grpSp>
        <p:nvGrpSpPr>
          <p:cNvPr id="4" name="Group 124"/>
          <p:cNvGrpSpPr>
            <a:grpSpLocks/>
          </p:cNvGrpSpPr>
          <p:nvPr/>
        </p:nvGrpSpPr>
        <p:grpSpPr bwMode="auto">
          <a:xfrm>
            <a:off x="3886200" y="3505200"/>
            <a:ext cx="1573213" cy="3041650"/>
            <a:chOff x="4761" y="2056"/>
            <a:chExt cx="991" cy="1916"/>
          </a:xfrm>
        </p:grpSpPr>
        <p:sp>
          <p:nvSpPr>
            <p:cNvPr id="43083" name="Rectangle 12"/>
            <p:cNvSpPr>
              <a:spLocks noChangeArrowheads="1"/>
            </p:cNvSpPr>
            <p:nvPr/>
          </p:nvSpPr>
          <p:spPr bwMode="auto">
            <a:xfrm>
              <a:off x="4777" y="3456"/>
              <a:ext cx="975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2400" b="1">
                  <a:solidFill>
                    <a:schemeClr val="accent2"/>
                  </a:solidFill>
                </a:rPr>
                <a:t>Many-to-Many</a:t>
              </a:r>
            </a:p>
          </p:txBody>
        </p:sp>
        <p:sp>
          <p:nvSpPr>
            <p:cNvPr id="43084" name="Freeform 13"/>
            <p:cNvSpPr>
              <a:spLocks/>
            </p:cNvSpPr>
            <p:nvPr/>
          </p:nvSpPr>
          <p:spPr bwMode="auto">
            <a:xfrm>
              <a:off x="4761" y="2056"/>
              <a:ext cx="213" cy="1354"/>
            </a:xfrm>
            <a:custGeom>
              <a:avLst/>
              <a:gdLst>
                <a:gd name="T0" fmla="*/ 211 w 213"/>
                <a:gd name="T1" fmla="*/ 617 h 1354"/>
                <a:gd name="T2" fmla="*/ 208 w 213"/>
                <a:gd name="T3" fmla="*/ 501 h 1354"/>
                <a:gd name="T4" fmla="*/ 202 w 213"/>
                <a:gd name="T5" fmla="*/ 390 h 1354"/>
                <a:gd name="T6" fmla="*/ 193 w 213"/>
                <a:gd name="T7" fmla="*/ 288 h 1354"/>
                <a:gd name="T8" fmla="*/ 181 w 213"/>
                <a:gd name="T9" fmla="*/ 198 h 1354"/>
                <a:gd name="T10" fmla="*/ 167 w 213"/>
                <a:gd name="T11" fmla="*/ 122 h 1354"/>
                <a:gd name="T12" fmla="*/ 151 w 213"/>
                <a:gd name="T13" fmla="*/ 63 h 1354"/>
                <a:gd name="T14" fmla="*/ 133 w 213"/>
                <a:gd name="T15" fmla="*/ 22 h 1354"/>
                <a:gd name="T16" fmla="*/ 115 w 213"/>
                <a:gd name="T17" fmla="*/ 2 h 1354"/>
                <a:gd name="T18" fmla="*/ 97 w 213"/>
                <a:gd name="T19" fmla="*/ 2 h 1354"/>
                <a:gd name="T20" fmla="*/ 79 w 213"/>
                <a:gd name="T21" fmla="*/ 22 h 1354"/>
                <a:gd name="T22" fmla="*/ 61 w 213"/>
                <a:gd name="T23" fmla="*/ 63 h 1354"/>
                <a:gd name="T24" fmla="*/ 45 w 213"/>
                <a:gd name="T25" fmla="*/ 122 h 1354"/>
                <a:gd name="T26" fmla="*/ 31 w 213"/>
                <a:gd name="T27" fmla="*/ 198 h 1354"/>
                <a:gd name="T28" fmla="*/ 19 w 213"/>
                <a:gd name="T29" fmla="*/ 288 h 1354"/>
                <a:gd name="T30" fmla="*/ 10 w 213"/>
                <a:gd name="T31" fmla="*/ 390 h 1354"/>
                <a:gd name="T32" fmla="*/ 4 w 213"/>
                <a:gd name="T33" fmla="*/ 501 h 1354"/>
                <a:gd name="T34" fmla="*/ 0 w 213"/>
                <a:gd name="T35" fmla="*/ 617 h 1354"/>
                <a:gd name="T36" fmla="*/ 0 w 213"/>
                <a:gd name="T37" fmla="*/ 735 h 1354"/>
                <a:gd name="T38" fmla="*/ 4 w 213"/>
                <a:gd name="T39" fmla="*/ 851 h 1354"/>
                <a:gd name="T40" fmla="*/ 10 w 213"/>
                <a:gd name="T41" fmla="*/ 962 h 1354"/>
                <a:gd name="T42" fmla="*/ 19 w 213"/>
                <a:gd name="T43" fmla="*/ 1064 h 1354"/>
                <a:gd name="T44" fmla="*/ 31 w 213"/>
                <a:gd name="T45" fmla="*/ 1155 h 1354"/>
                <a:gd name="T46" fmla="*/ 45 w 213"/>
                <a:gd name="T47" fmla="*/ 1231 h 1354"/>
                <a:gd name="T48" fmla="*/ 61 w 213"/>
                <a:gd name="T49" fmla="*/ 1289 h 1354"/>
                <a:gd name="T50" fmla="*/ 79 w 213"/>
                <a:gd name="T51" fmla="*/ 1330 h 1354"/>
                <a:gd name="T52" fmla="*/ 97 w 213"/>
                <a:gd name="T53" fmla="*/ 1351 h 1354"/>
                <a:gd name="T54" fmla="*/ 115 w 213"/>
                <a:gd name="T55" fmla="*/ 1351 h 1354"/>
                <a:gd name="T56" fmla="*/ 133 w 213"/>
                <a:gd name="T57" fmla="*/ 1330 h 1354"/>
                <a:gd name="T58" fmla="*/ 151 w 213"/>
                <a:gd name="T59" fmla="*/ 1289 h 1354"/>
                <a:gd name="T60" fmla="*/ 167 w 213"/>
                <a:gd name="T61" fmla="*/ 1231 h 1354"/>
                <a:gd name="T62" fmla="*/ 181 w 213"/>
                <a:gd name="T63" fmla="*/ 1155 h 1354"/>
                <a:gd name="T64" fmla="*/ 193 w 213"/>
                <a:gd name="T65" fmla="*/ 1064 h 1354"/>
                <a:gd name="T66" fmla="*/ 202 w 213"/>
                <a:gd name="T67" fmla="*/ 962 h 1354"/>
                <a:gd name="T68" fmla="*/ 208 w 213"/>
                <a:gd name="T69" fmla="*/ 851 h 1354"/>
                <a:gd name="T70" fmla="*/ 211 w 213"/>
                <a:gd name="T71" fmla="*/ 735 h 13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13"/>
                <a:gd name="T109" fmla="*/ 0 h 1354"/>
                <a:gd name="T110" fmla="*/ 213 w 213"/>
                <a:gd name="T111" fmla="*/ 1354 h 135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13" h="1354">
                  <a:moveTo>
                    <a:pt x="212" y="677"/>
                  </a:moveTo>
                  <a:lnTo>
                    <a:pt x="211" y="617"/>
                  </a:lnTo>
                  <a:lnTo>
                    <a:pt x="210" y="559"/>
                  </a:lnTo>
                  <a:lnTo>
                    <a:pt x="208" y="501"/>
                  </a:lnTo>
                  <a:lnTo>
                    <a:pt x="205" y="445"/>
                  </a:lnTo>
                  <a:lnTo>
                    <a:pt x="202" y="390"/>
                  </a:lnTo>
                  <a:lnTo>
                    <a:pt x="197" y="338"/>
                  </a:lnTo>
                  <a:lnTo>
                    <a:pt x="193" y="288"/>
                  </a:lnTo>
                  <a:lnTo>
                    <a:pt x="187" y="241"/>
                  </a:lnTo>
                  <a:lnTo>
                    <a:pt x="181" y="198"/>
                  </a:lnTo>
                  <a:lnTo>
                    <a:pt x="174" y="158"/>
                  </a:lnTo>
                  <a:lnTo>
                    <a:pt x="167" y="122"/>
                  </a:lnTo>
                  <a:lnTo>
                    <a:pt x="159" y="90"/>
                  </a:lnTo>
                  <a:lnTo>
                    <a:pt x="151" y="63"/>
                  </a:lnTo>
                  <a:lnTo>
                    <a:pt x="142" y="40"/>
                  </a:lnTo>
                  <a:lnTo>
                    <a:pt x="133" y="22"/>
                  </a:lnTo>
                  <a:lnTo>
                    <a:pt x="124" y="10"/>
                  </a:lnTo>
                  <a:lnTo>
                    <a:pt x="115" y="2"/>
                  </a:lnTo>
                  <a:lnTo>
                    <a:pt x="106" y="0"/>
                  </a:lnTo>
                  <a:lnTo>
                    <a:pt x="97" y="2"/>
                  </a:lnTo>
                  <a:lnTo>
                    <a:pt x="88" y="10"/>
                  </a:lnTo>
                  <a:lnTo>
                    <a:pt x="79" y="22"/>
                  </a:lnTo>
                  <a:lnTo>
                    <a:pt x="70" y="40"/>
                  </a:lnTo>
                  <a:lnTo>
                    <a:pt x="61" y="63"/>
                  </a:lnTo>
                  <a:lnTo>
                    <a:pt x="53" y="90"/>
                  </a:lnTo>
                  <a:lnTo>
                    <a:pt x="45" y="122"/>
                  </a:lnTo>
                  <a:lnTo>
                    <a:pt x="38" y="158"/>
                  </a:lnTo>
                  <a:lnTo>
                    <a:pt x="31" y="198"/>
                  </a:lnTo>
                  <a:lnTo>
                    <a:pt x="25" y="241"/>
                  </a:lnTo>
                  <a:lnTo>
                    <a:pt x="19" y="288"/>
                  </a:lnTo>
                  <a:lnTo>
                    <a:pt x="14" y="338"/>
                  </a:lnTo>
                  <a:lnTo>
                    <a:pt x="10" y="390"/>
                  </a:lnTo>
                  <a:lnTo>
                    <a:pt x="7" y="445"/>
                  </a:lnTo>
                  <a:lnTo>
                    <a:pt x="4" y="501"/>
                  </a:lnTo>
                  <a:lnTo>
                    <a:pt x="2" y="559"/>
                  </a:lnTo>
                  <a:lnTo>
                    <a:pt x="0" y="617"/>
                  </a:lnTo>
                  <a:lnTo>
                    <a:pt x="0" y="677"/>
                  </a:lnTo>
                  <a:lnTo>
                    <a:pt x="0" y="735"/>
                  </a:lnTo>
                  <a:lnTo>
                    <a:pt x="2" y="794"/>
                  </a:lnTo>
                  <a:lnTo>
                    <a:pt x="4" y="851"/>
                  </a:lnTo>
                  <a:lnTo>
                    <a:pt x="7" y="908"/>
                  </a:lnTo>
                  <a:lnTo>
                    <a:pt x="10" y="962"/>
                  </a:lnTo>
                  <a:lnTo>
                    <a:pt x="14" y="1015"/>
                  </a:lnTo>
                  <a:lnTo>
                    <a:pt x="19" y="1064"/>
                  </a:lnTo>
                  <a:lnTo>
                    <a:pt x="25" y="1112"/>
                  </a:lnTo>
                  <a:lnTo>
                    <a:pt x="31" y="1155"/>
                  </a:lnTo>
                  <a:lnTo>
                    <a:pt x="38" y="1195"/>
                  </a:lnTo>
                  <a:lnTo>
                    <a:pt x="45" y="1231"/>
                  </a:lnTo>
                  <a:lnTo>
                    <a:pt x="53" y="1262"/>
                  </a:lnTo>
                  <a:lnTo>
                    <a:pt x="61" y="1289"/>
                  </a:lnTo>
                  <a:lnTo>
                    <a:pt x="70" y="1312"/>
                  </a:lnTo>
                  <a:lnTo>
                    <a:pt x="79" y="1330"/>
                  </a:lnTo>
                  <a:lnTo>
                    <a:pt x="88" y="1343"/>
                  </a:lnTo>
                  <a:lnTo>
                    <a:pt x="97" y="1351"/>
                  </a:lnTo>
                  <a:lnTo>
                    <a:pt x="106" y="1353"/>
                  </a:lnTo>
                  <a:lnTo>
                    <a:pt x="115" y="1351"/>
                  </a:lnTo>
                  <a:lnTo>
                    <a:pt x="124" y="1343"/>
                  </a:lnTo>
                  <a:lnTo>
                    <a:pt x="133" y="1330"/>
                  </a:lnTo>
                  <a:lnTo>
                    <a:pt x="142" y="1312"/>
                  </a:lnTo>
                  <a:lnTo>
                    <a:pt x="151" y="1289"/>
                  </a:lnTo>
                  <a:lnTo>
                    <a:pt x="159" y="1262"/>
                  </a:lnTo>
                  <a:lnTo>
                    <a:pt x="167" y="1231"/>
                  </a:lnTo>
                  <a:lnTo>
                    <a:pt x="174" y="1195"/>
                  </a:lnTo>
                  <a:lnTo>
                    <a:pt x="181" y="1155"/>
                  </a:lnTo>
                  <a:lnTo>
                    <a:pt x="187" y="1112"/>
                  </a:lnTo>
                  <a:lnTo>
                    <a:pt x="193" y="1064"/>
                  </a:lnTo>
                  <a:lnTo>
                    <a:pt x="197" y="1015"/>
                  </a:lnTo>
                  <a:lnTo>
                    <a:pt x="202" y="962"/>
                  </a:lnTo>
                  <a:lnTo>
                    <a:pt x="205" y="908"/>
                  </a:lnTo>
                  <a:lnTo>
                    <a:pt x="208" y="851"/>
                  </a:lnTo>
                  <a:lnTo>
                    <a:pt x="210" y="794"/>
                  </a:lnTo>
                  <a:lnTo>
                    <a:pt x="211" y="735"/>
                  </a:lnTo>
                  <a:lnTo>
                    <a:pt x="212" y="6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5" name="Freeform 14"/>
            <p:cNvSpPr>
              <a:spLocks/>
            </p:cNvSpPr>
            <p:nvPr/>
          </p:nvSpPr>
          <p:spPr bwMode="auto">
            <a:xfrm>
              <a:off x="5166" y="2056"/>
              <a:ext cx="213" cy="1354"/>
            </a:xfrm>
            <a:custGeom>
              <a:avLst/>
              <a:gdLst>
                <a:gd name="T0" fmla="*/ 211 w 213"/>
                <a:gd name="T1" fmla="*/ 617 h 1354"/>
                <a:gd name="T2" fmla="*/ 208 w 213"/>
                <a:gd name="T3" fmla="*/ 501 h 1354"/>
                <a:gd name="T4" fmla="*/ 202 w 213"/>
                <a:gd name="T5" fmla="*/ 390 h 1354"/>
                <a:gd name="T6" fmla="*/ 192 w 213"/>
                <a:gd name="T7" fmla="*/ 288 h 1354"/>
                <a:gd name="T8" fmla="*/ 181 w 213"/>
                <a:gd name="T9" fmla="*/ 198 h 1354"/>
                <a:gd name="T10" fmla="*/ 166 w 213"/>
                <a:gd name="T11" fmla="*/ 122 h 1354"/>
                <a:gd name="T12" fmla="*/ 150 w 213"/>
                <a:gd name="T13" fmla="*/ 63 h 1354"/>
                <a:gd name="T14" fmla="*/ 133 w 213"/>
                <a:gd name="T15" fmla="*/ 22 h 1354"/>
                <a:gd name="T16" fmla="*/ 115 w 213"/>
                <a:gd name="T17" fmla="*/ 2 h 1354"/>
                <a:gd name="T18" fmla="*/ 96 w 213"/>
                <a:gd name="T19" fmla="*/ 2 h 1354"/>
                <a:gd name="T20" fmla="*/ 78 w 213"/>
                <a:gd name="T21" fmla="*/ 22 h 1354"/>
                <a:gd name="T22" fmla="*/ 61 w 213"/>
                <a:gd name="T23" fmla="*/ 63 h 1354"/>
                <a:gd name="T24" fmla="*/ 45 w 213"/>
                <a:gd name="T25" fmla="*/ 122 h 1354"/>
                <a:gd name="T26" fmla="*/ 31 w 213"/>
                <a:gd name="T27" fmla="*/ 198 h 1354"/>
                <a:gd name="T28" fmla="*/ 19 w 213"/>
                <a:gd name="T29" fmla="*/ 288 h 1354"/>
                <a:gd name="T30" fmla="*/ 10 w 213"/>
                <a:gd name="T31" fmla="*/ 390 h 1354"/>
                <a:gd name="T32" fmla="*/ 3 w 213"/>
                <a:gd name="T33" fmla="*/ 501 h 1354"/>
                <a:gd name="T34" fmla="*/ 0 w 213"/>
                <a:gd name="T35" fmla="*/ 617 h 1354"/>
                <a:gd name="T36" fmla="*/ 0 w 213"/>
                <a:gd name="T37" fmla="*/ 735 h 1354"/>
                <a:gd name="T38" fmla="*/ 3 w 213"/>
                <a:gd name="T39" fmla="*/ 851 h 1354"/>
                <a:gd name="T40" fmla="*/ 10 w 213"/>
                <a:gd name="T41" fmla="*/ 962 h 1354"/>
                <a:gd name="T42" fmla="*/ 19 w 213"/>
                <a:gd name="T43" fmla="*/ 1064 h 1354"/>
                <a:gd name="T44" fmla="*/ 31 w 213"/>
                <a:gd name="T45" fmla="*/ 1155 h 1354"/>
                <a:gd name="T46" fmla="*/ 45 w 213"/>
                <a:gd name="T47" fmla="*/ 1231 h 1354"/>
                <a:gd name="T48" fmla="*/ 61 w 213"/>
                <a:gd name="T49" fmla="*/ 1289 h 1354"/>
                <a:gd name="T50" fmla="*/ 78 w 213"/>
                <a:gd name="T51" fmla="*/ 1330 h 1354"/>
                <a:gd name="T52" fmla="*/ 96 w 213"/>
                <a:gd name="T53" fmla="*/ 1351 h 1354"/>
                <a:gd name="T54" fmla="*/ 115 w 213"/>
                <a:gd name="T55" fmla="*/ 1351 h 1354"/>
                <a:gd name="T56" fmla="*/ 133 w 213"/>
                <a:gd name="T57" fmla="*/ 1330 h 1354"/>
                <a:gd name="T58" fmla="*/ 150 w 213"/>
                <a:gd name="T59" fmla="*/ 1289 h 1354"/>
                <a:gd name="T60" fmla="*/ 166 w 213"/>
                <a:gd name="T61" fmla="*/ 1231 h 1354"/>
                <a:gd name="T62" fmla="*/ 181 w 213"/>
                <a:gd name="T63" fmla="*/ 1155 h 1354"/>
                <a:gd name="T64" fmla="*/ 192 w 213"/>
                <a:gd name="T65" fmla="*/ 1064 h 1354"/>
                <a:gd name="T66" fmla="*/ 202 w 213"/>
                <a:gd name="T67" fmla="*/ 962 h 1354"/>
                <a:gd name="T68" fmla="*/ 208 w 213"/>
                <a:gd name="T69" fmla="*/ 851 h 1354"/>
                <a:gd name="T70" fmla="*/ 211 w 213"/>
                <a:gd name="T71" fmla="*/ 735 h 13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13"/>
                <a:gd name="T109" fmla="*/ 0 h 1354"/>
                <a:gd name="T110" fmla="*/ 213 w 213"/>
                <a:gd name="T111" fmla="*/ 1354 h 135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13" h="1354">
                  <a:moveTo>
                    <a:pt x="212" y="677"/>
                  </a:moveTo>
                  <a:lnTo>
                    <a:pt x="211" y="617"/>
                  </a:lnTo>
                  <a:lnTo>
                    <a:pt x="210" y="559"/>
                  </a:lnTo>
                  <a:lnTo>
                    <a:pt x="208" y="501"/>
                  </a:lnTo>
                  <a:lnTo>
                    <a:pt x="205" y="445"/>
                  </a:lnTo>
                  <a:lnTo>
                    <a:pt x="202" y="390"/>
                  </a:lnTo>
                  <a:lnTo>
                    <a:pt x="197" y="338"/>
                  </a:lnTo>
                  <a:lnTo>
                    <a:pt x="192" y="288"/>
                  </a:lnTo>
                  <a:lnTo>
                    <a:pt x="187" y="241"/>
                  </a:lnTo>
                  <a:lnTo>
                    <a:pt x="181" y="198"/>
                  </a:lnTo>
                  <a:lnTo>
                    <a:pt x="174" y="158"/>
                  </a:lnTo>
                  <a:lnTo>
                    <a:pt x="166" y="122"/>
                  </a:lnTo>
                  <a:lnTo>
                    <a:pt x="159" y="90"/>
                  </a:lnTo>
                  <a:lnTo>
                    <a:pt x="150" y="63"/>
                  </a:lnTo>
                  <a:lnTo>
                    <a:pt x="142" y="40"/>
                  </a:lnTo>
                  <a:lnTo>
                    <a:pt x="133" y="22"/>
                  </a:lnTo>
                  <a:lnTo>
                    <a:pt x="124" y="10"/>
                  </a:lnTo>
                  <a:lnTo>
                    <a:pt x="115" y="2"/>
                  </a:lnTo>
                  <a:lnTo>
                    <a:pt x="106" y="0"/>
                  </a:lnTo>
                  <a:lnTo>
                    <a:pt x="96" y="2"/>
                  </a:lnTo>
                  <a:lnTo>
                    <a:pt x="87" y="10"/>
                  </a:lnTo>
                  <a:lnTo>
                    <a:pt x="78" y="22"/>
                  </a:lnTo>
                  <a:lnTo>
                    <a:pt x="69" y="40"/>
                  </a:lnTo>
                  <a:lnTo>
                    <a:pt x="61" y="63"/>
                  </a:lnTo>
                  <a:lnTo>
                    <a:pt x="53" y="90"/>
                  </a:lnTo>
                  <a:lnTo>
                    <a:pt x="45" y="122"/>
                  </a:lnTo>
                  <a:lnTo>
                    <a:pt x="38" y="158"/>
                  </a:lnTo>
                  <a:lnTo>
                    <a:pt x="31" y="198"/>
                  </a:lnTo>
                  <a:lnTo>
                    <a:pt x="24" y="241"/>
                  </a:lnTo>
                  <a:lnTo>
                    <a:pt x="19" y="288"/>
                  </a:lnTo>
                  <a:lnTo>
                    <a:pt x="14" y="338"/>
                  </a:lnTo>
                  <a:lnTo>
                    <a:pt x="10" y="390"/>
                  </a:lnTo>
                  <a:lnTo>
                    <a:pt x="6" y="445"/>
                  </a:lnTo>
                  <a:lnTo>
                    <a:pt x="3" y="501"/>
                  </a:lnTo>
                  <a:lnTo>
                    <a:pt x="1" y="559"/>
                  </a:lnTo>
                  <a:lnTo>
                    <a:pt x="0" y="617"/>
                  </a:lnTo>
                  <a:lnTo>
                    <a:pt x="0" y="677"/>
                  </a:lnTo>
                  <a:lnTo>
                    <a:pt x="0" y="735"/>
                  </a:lnTo>
                  <a:lnTo>
                    <a:pt x="1" y="794"/>
                  </a:lnTo>
                  <a:lnTo>
                    <a:pt x="3" y="851"/>
                  </a:lnTo>
                  <a:lnTo>
                    <a:pt x="6" y="908"/>
                  </a:lnTo>
                  <a:lnTo>
                    <a:pt x="10" y="962"/>
                  </a:lnTo>
                  <a:lnTo>
                    <a:pt x="14" y="1015"/>
                  </a:lnTo>
                  <a:lnTo>
                    <a:pt x="19" y="1064"/>
                  </a:lnTo>
                  <a:lnTo>
                    <a:pt x="24" y="1112"/>
                  </a:lnTo>
                  <a:lnTo>
                    <a:pt x="31" y="1155"/>
                  </a:lnTo>
                  <a:lnTo>
                    <a:pt x="38" y="1195"/>
                  </a:lnTo>
                  <a:lnTo>
                    <a:pt x="45" y="1231"/>
                  </a:lnTo>
                  <a:lnTo>
                    <a:pt x="53" y="1262"/>
                  </a:lnTo>
                  <a:lnTo>
                    <a:pt x="61" y="1289"/>
                  </a:lnTo>
                  <a:lnTo>
                    <a:pt x="69" y="1312"/>
                  </a:lnTo>
                  <a:lnTo>
                    <a:pt x="78" y="1330"/>
                  </a:lnTo>
                  <a:lnTo>
                    <a:pt x="87" y="1343"/>
                  </a:lnTo>
                  <a:lnTo>
                    <a:pt x="96" y="1351"/>
                  </a:lnTo>
                  <a:lnTo>
                    <a:pt x="106" y="1353"/>
                  </a:lnTo>
                  <a:lnTo>
                    <a:pt x="115" y="1351"/>
                  </a:lnTo>
                  <a:lnTo>
                    <a:pt x="124" y="1343"/>
                  </a:lnTo>
                  <a:lnTo>
                    <a:pt x="133" y="1330"/>
                  </a:lnTo>
                  <a:lnTo>
                    <a:pt x="142" y="1312"/>
                  </a:lnTo>
                  <a:lnTo>
                    <a:pt x="150" y="1289"/>
                  </a:lnTo>
                  <a:lnTo>
                    <a:pt x="159" y="1262"/>
                  </a:lnTo>
                  <a:lnTo>
                    <a:pt x="166" y="1231"/>
                  </a:lnTo>
                  <a:lnTo>
                    <a:pt x="174" y="1195"/>
                  </a:lnTo>
                  <a:lnTo>
                    <a:pt x="181" y="1155"/>
                  </a:lnTo>
                  <a:lnTo>
                    <a:pt x="187" y="1112"/>
                  </a:lnTo>
                  <a:lnTo>
                    <a:pt x="192" y="1064"/>
                  </a:lnTo>
                  <a:lnTo>
                    <a:pt x="197" y="1015"/>
                  </a:lnTo>
                  <a:lnTo>
                    <a:pt x="202" y="962"/>
                  </a:lnTo>
                  <a:lnTo>
                    <a:pt x="205" y="908"/>
                  </a:lnTo>
                  <a:lnTo>
                    <a:pt x="208" y="851"/>
                  </a:lnTo>
                  <a:lnTo>
                    <a:pt x="210" y="794"/>
                  </a:lnTo>
                  <a:lnTo>
                    <a:pt x="211" y="735"/>
                  </a:lnTo>
                  <a:lnTo>
                    <a:pt x="212" y="6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6" name="Line 29"/>
            <p:cNvSpPr>
              <a:spLocks noChangeShapeType="1"/>
            </p:cNvSpPr>
            <p:nvPr/>
          </p:nvSpPr>
          <p:spPr bwMode="auto">
            <a:xfrm>
              <a:off x="4855" y="2278"/>
              <a:ext cx="397" cy="5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7" name="Line 30"/>
            <p:cNvSpPr>
              <a:spLocks noChangeShapeType="1"/>
            </p:cNvSpPr>
            <p:nvPr/>
          </p:nvSpPr>
          <p:spPr bwMode="auto">
            <a:xfrm>
              <a:off x="4881" y="2518"/>
              <a:ext cx="409" cy="5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8" name="Line 31"/>
            <p:cNvSpPr>
              <a:spLocks noChangeShapeType="1"/>
            </p:cNvSpPr>
            <p:nvPr/>
          </p:nvSpPr>
          <p:spPr bwMode="auto">
            <a:xfrm flipV="1">
              <a:off x="4868" y="2308"/>
              <a:ext cx="384" cy="66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9" name="Line 32"/>
            <p:cNvSpPr>
              <a:spLocks noChangeShapeType="1"/>
            </p:cNvSpPr>
            <p:nvPr/>
          </p:nvSpPr>
          <p:spPr bwMode="auto">
            <a:xfrm>
              <a:off x="4855" y="2505"/>
              <a:ext cx="422" cy="58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090" name="Group 80"/>
            <p:cNvGrpSpPr>
              <a:grpSpLocks/>
            </p:cNvGrpSpPr>
            <p:nvPr/>
          </p:nvGrpSpPr>
          <p:grpSpPr bwMode="auto">
            <a:xfrm>
              <a:off x="4829" y="2243"/>
              <a:ext cx="55" cy="999"/>
              <a:chOff x="4829" y="2243"/>
              <a:chExt cx="55" cy="999"/>
            </a:xfrm>
          </p:grpSpPr>
          <p:sp>
            <p:nvSpPr>
              <p:cNvPr id="43096" name="Oval 75"/>
              <p:cNvSpPr>
                <a:spLocks noChangeArrowheads="1"/>
              </p:cNvSpPr>
              <p:nvPr/>
            </p:nvSpPr>
            <p:spPr bwMode="auto">
              <a:xfrm>
                <a:off x="4829" y="2243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3097" name="Oval 76"/>
              <p:cNvSpPr>
                <a:spLocks noChangeArrowheads="1"/>
              </p:cNvSpPr>
              <p:nvPr/>
            </p:nvSpPr>
            <p:spPr bwMode="auto">
              <a:xfrm>
                <a:off x="4829" y="2480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3098" name="Oval 77"/>
              <p:cNvSpPr>
                <a:spLocks noChangeArrowheads="1"/>
              </p:cNvSpPr>
              <p:nvPr/>
            </p:nvSpPr>
            <p:spPr bwMode="auto">
              <a:xfrm>
                <a:off x="4829" y="2711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3099" name="Oval 78"/>
              <p:cNvSpPr>
                <a:spLocks noChangeArrowheads="1"/>
              </p:cNvSpPr>
              <p:nvPr/>
            </p:nvSpPr>
            <p:spPr bwMode="auto">
              <a:xfrm>
                <a:off x="4829" y="2944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3100" name="Oval 79"/>
              <p:cNvSpPr>
                <a:spLocks noChangeArrowheads="1"/>
              </p:cNvSpPr>
              <p:nvPr/>
            </p:nvSpPr>
            <p:spPr bwMode="auto">
              <a:xfrm>
                <a:off x="4829" y="3176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  <p:grpSp>
          <p:nvGrpSpPr>
            <p:cNvPr id="43091" name="Group 100"/>
            <p:cNvGrpSpPr>
              <a:grpSpLocks/>
            </p:cNvGrpSpPr>
            <p:nvPr/>
          </p:nvGrpSpPr>
          <p:grpSpPr bwMode="auto">
            <a:xfrm>
              <a:off x="5251" y="2296"/>
              <a:ext cx="55" cy="816"/>
              <a:chOff x="5251" y="2296"/>
              <a:chExt cx="55" cy="816"/>
            </a:xfrm>
          </p:grpSpPr>
          <p:sp>
            <p:nvSpPr>
              <p:cNvPr id="43092" name="Oval 96"/>
              <p:cNvSpPr>
                <a:spLocks noChangeArrowheads="1"/>
              </p:cNvSpPr>
              <p:nvPr/>
            </p:nvSpPr>
            <p:spPr bwMode="auto">
              <a:xfrm>
                <a:off x="5251" y="2296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3093" name="Oval 97"/>
              <p:cNvSpPr>
                <a:spLocks noChangeArrowheads="1"/>
              </p:cNvSpPr>
              <p:nvPr/>
            </p:nvSpPr>
            <p:spPr bwMode="auto">
              <a:xfrm>
                <a:off x="5251" y="2543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3094" name="Oval 98"/>
              <p:cNvSpPr>
                <a:spLocks noChangeArrowheads="1"/>
              </p:cNvSpPr>
              <p:nvPr/>
            </p:nvSpPr>
            <p:spPr bwMode="auto">
              <a:xfrm>
                <a:off x="5251" y="2796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3095" name="Oval 99"/>
              <p:cNvSpPr>
                <a:spLocks noChangeArrowheads="1"/>
              </p:cNvSpPr>
              <p:nvPr/>
            </p:nvSpPr>
            <p:spPr bwMode="auto">
              <a:xfrm>
                <a:off x="5251" y="3046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  <p:grpSp>
        <p:nvGrpSpPr>
          <p:cNvPr id="7" name="Group 132"/>
          <p:cNvGrpSpPr>
            <a:grpSpLocks/>
          </p:cNvGrpSpPr>
          <p:nvPr/>
        </p:nvGrpSpPr>
        <p:grpSpPr bwMode="auto">
          <a:xfrm>
            <a:off x="4953000" y="152400"/>
            <a:ext cx="2279650" cy="1987550"/>
            <a:chOff x="3120" y="96"/>
            <a:chExt cx="1436" cy="1252"/>
          </a:xfrm>
        </p:grpSpPr>
        <p:grpSp>
          <p:nvGrpSpPr>
            <p:cNvPr id="43074" name="Group 42"/>
            <p:cNvGrpSpPr>
              <a:grpSpLocks/>
            </p:cNvGrpSpPr>
            <p:nvPr/>
          </p:nvGrpSpPr>
          <p:grpSpPr bwMode="auto">
            <a:xfrm>
              <a:off x="3621" y="96"/>
              <a:ext cx="455" cy="327"/>
              <a:chOff x="3621" y="276"/>
              <a:chExt cx="455" cy="327"/>
            </a:xfrm>
          </p:grpSpPr>
          <p:sp>
            <p:nvSpPr>
              <p:cNvPr id="43081" name="Freeform 40"/>
              <p:cNvSpPr>
                <a:spLocks/>
              </p:cNvSpPr>
              <p:nvPr/>
            </p:nvSpPr>
            <p:spPr bwMode="auto">
              <a:xfrm>
                <a:off x="3622" y="276"/>
                <a:ext cx="454" cy="327"/>
              </a:xfrm>
              <a:custGeom>
                <a:avLst/>
                <a:gdLst>
                  <a:gd name="T0" fmla="*/ 1 w 454"/>
                  <a:gd name="T1" fmla="*/ 177 h 327"/>
                  <a:gd name="T2" fmla="*/ 8 w 454"/>
                  <a:gd name="T3" fmla="*/ 205 h 327"/>
                  <a:gd name="T4" fmla="*/ 21 w 454"/>
                  <a:gd name="T5" fmla="*/ 231 h 327"/>
                  <a:gd name="T6" fmla="*/ 41 w 454"/>
                  <a:gd name="T7" fmla="*/ 257 h 327"/>
                  <a:gd name="T8" fmla="*/ 66 w 454"/>
                  <a:gd name="T9" fmla="*/ 278 h 327"/>
                  <a:gd name="T10" fmla="*/ 96 w 454"/>
                  <a:gd name="T11" fmla="*/ 296 h 327"/>
                  <a:gd name="T12" fmla="*/ 131 w 454"/>
                  <a:gd name="T13" fmla="*/ 311 h 327"/>
                  <a:gd name="T14" fmla="*/ 167 w 454"/>
                  <a:gd name="T15" fmla="*/ 320 h 327"/>
                  <a:gd name="T16" fmla="*/ 206 w 454"/>
                  <a:gd name="T17" fmla="*/ 326 h 327"/>
                  <a:gd name="T18" fmla="*/ 246 w 454"/>
                  <a:gd name="T19" fmla="*/ 326 h 327"/>
                  <a:gd name="T20" fmla="*/ 285 w 454"/>
                  <a:gd name="T21" fmla="*/ 320 h 327"/>
                  <a:gd name="T22" fmla="*/ 322 w 454"/>
                  <a:gd name="T23" fmla="*/ 310 h 327"/>
                  <a:gd name="T24" fmla="*/ 356 w 454"/>
                  <a:gd name="T25" fmla="*/ 296 h 327"/>
                  <a:gd name="T26" fmla="*/ 387 w 454"/>
                  <a:gd name="T27" fmla="*/ 278 h 327"/>
                  <a:gd name="T28" fmla="*/ 412 w 454"/>
                  <a:gd name="T29" fmla="*/ 257 h 327"/>
                  <a:gd name="T30" fmla="*/ 431 w 454"/>
                  <a:gd name="T31" fmla="*/ 231 h 327"/>
                  <a:gd name="T32" fmla="*/ 445 w 454"/>
                  <a:gd name="T33" fmla="*/ 205 h 327"/>
                  <a:gd name="T34" fmla="*/ 453 w 454"/>
                  <a:gd name="T35" fmla="*/ 177 h 327"/>
                  <a:gd name="T36" fmla="*/ 453 w 454"/>
                  <a:gd name="T37" fmla="*/ 148 h 327"/>
                  <a:gd name="T38" fmla="*/ 445 w 454"/>
                  <a:gd name="T39" fmla="*/ 120 h 327"/>
                  <a:gd name="T40" fmla="*/ 431 w 454"/>
                  <a:gd name="T41" fmla="*/ 94 h 327"/>
                  <a:gd name="T42" fmla="*/ 412 w 454"/>
                  <a:gd name="T43" fmla="*/ 68 h 327"/>
                  <a:gd name="T44" fmla="*/ 387 w 454"/>
                  <a:gd name="T45" fmla="*/ 47 h 327"/>
                  <a:gd name="T46" fmla="*/ 356 w 454"/>
                  <a:gd name="T47" fmla="*/ 29 h 327"/>
                  <a:gd name="T48" fmla="*/ 322 w 454"/>
                  <a:gd name="T49" fmla="*/ 15 h 327"/>
                  <a:gd name="T50" fmla="*/ 285 w 454"/>
                  <a:gd name="T51" fmla="*/ 5 h 327"/>
                  <a:gd name="T52" fmla="*/ 246 w 454"/>
                  <a:gd name="T53" fmla="*/ 0 h 327"/>
                  <a:gd name="T54" fmla="*/ 206 w 454"/>
                  <a:gd name="T55" fmla="*/ 0 h 327"/>
                  <a:gd name="T56" fmla="*/ 167 w 454"/>
                  <a:gd name="T57" fmla="*/ 5 h 327"/>
                  <a:gd name="T58" fmla="*/ 131 w 454"/>
                  <a:gd name="T59" fmla="*/ 15 h 327"/>
                  <a:gd name="T60" fmla="*/ 96 w 454"/>
                  <a:gd name="T61" fmla="*/ 29 h 327"/>
                  <a:gd name="T62" fmla="*/ 66 w 454"/>
                  <a:gd name="T63" fmla="*/ 47 h 327"/>
                  <a:gd name="T64" fmla="*/ 41 w 454"/>
                  <a:gd name="T65" fmla="*/ 68 h 327"/>
                  <a:gd name="T66" fmla="*/ 21 w 454"/>
                  <a:gd name="T67" fmla="*/ 94 h 327"/>
                  <a:gd name="T68" fmla="*/ 8 w 454"/>
                  <a:gd name="T69" fmla="*/ 120 h 327"/>
                  <a:gd name="T70" fmla="*/ 1 w 454"/>
                  <a:gd name="T71" fmla="*/ 148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0" y="163"/>
                    </a:moveTo>
                    <a:lnTo>
                      <a:pt x="1" y="177"/>
                    </a:lnTo>
                    <a:lnTo>
                      <a:pt x="3" y="192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0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1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6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3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40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6"/>
                    </a:lnTo>
                    <a:lnTo>
                      <a:pt x="412" y="257"/>
                    </a:lnTo>
                    <a:lnTo>
                      <a:pt x="423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82" name="Rectangle 41"/>
              <p:cNvSpPr>
                <a:spLocks noChangeArrowheads="1"/>
              </p:cNvSpPr>
              <p:nvPr/>
            </p:nvSpPr>
            <p:spPr bwMode="auto">
              <a:xfrm>
                <a:off x="3621" y="334"/>
                <a:ext cx="441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r>
                  <a:rPr lang="en-US" altLang="x-none" sz="1600" b="1"/>
                  <a:t>since</a:t>
                </a:r>
              </a:p>
            </p:txBody>
          </p:sp>
        </p:grpSp>
        <p:grpSp>
          <p:nvGrpSpPr>
            <p:cNvPr id="43075" name="Group 52"/>
            <p:cNvGrpSpPr>
              <a:grpSpLocks/>
            </p:cNvGrpSpPr>
            <p:nvPr/>
          </p:nvGrpSpPr>
          <p:grpSpPr bwMode="auto">
            <a:xfrm>
              <a:off x="3456" y="768"/>
              <a:ext cx="769" cy="580"/>
              <a:chOff x="3456" y="1053"/>
              <a:chExt cx="769" cy="580"/>
            </a:xfrm>
          </p:grpSpPr>
          <p:sp>
            <p:nvSpPr>
              <p:cNvPr id="43079" name="Rectangle 50"/>
              <p:cNvSpPr>
                <a:spLocks noChangeArrowheads="1"/>
              </p:cNvSpPr>
              <p:nvPr/>
            </p:nvSpPr>
            <p:spPr bwMode="auto">
              <a:xfrm>
                <a:off x="3522" y="1266"/>
                <a:ext cx="662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r>
                  <a:rPr lang="en-US" altLang="x-none" sz="1600" b="1"/>
                  <a:t>Manages</a:t>
                </a:r>
              </a:p>
            </p:txBody>
          </p:sp>
          <p:sp>
            <p:nvSpPr>
              <p:cNvPr id="43080" name="Freeform 51"/>
              <p:cNvSpPr>
                <a:spLocks/>
              </p:cNvSpPr>
              <p:nvPr/>
            </p:nvSpPr>
            <p:spPr bwMode="auto">
              <a:xfrm>
                <a:off x="3456" y="1053"/>
                <a:ext cx="769" cy="580"/>
              </a:xfrm>
              <a:custGeom>
                <a:avLst/>
                <a:gdLst>
                  <a:gd name="T0" fmla="*/ 0 w 769"/>
                  <a:gd name="T1" fmla="*/ 290 h 580"/>
                  <a:gd name="T2" fmla="*/ 378 w 769"/>
                  <a:gd name="T3" fmla="*/ 0 h 580"/>
                  <a:gd name="T4" fmla="*/ 768 w 769"/>
                  <a:gd name="T5" fmla="*/ 300 h 580"/>
                  <a:gd name="T6" fmla="*/ 378 w 769"/>
                  <a:gd name="T7" fmla="*/ 579 h 580"/>
                  <a:gd name="T8" fmla="*/ 0 w 769"/>
                  <a:gd name="T9" fmla="*/ 290 h 5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9"/>
                  <a:gd name="T16" fmla="*/ 0 h 580"/>
                  <a:gd name="T17" fmla="*/ 769 w 769"/>
                  <a:gd name="T18" fmla="*/ 580 h 5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9" h="580">
                    <a:moveTo>
                      <a:pt x="0" y="290"/>
                    </a:moveTo>
                    <a:lnTo>
                      <a:pt x="378" y="0"/>
                    </a:lnTo>
                    <a:lnTo>
                      <a:pt x="768" y="300"/>
                    </a:lnTo>
                    <a:lnTo>
                      <a:pt x="378" y="579"/>
                    </a:lnTo>
                    <a:lnTo>
                      <a:pt x="0" y="29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076" name="Line 102"/>
            <p:cNvSpPr>
              <a:spLocks noChangeShapeType="1"/>
            </p:cNvSpPr>
            <p:nvPr/>
          </p:nvSpPr>
          <p:spPr bwMode="auto">
            <a:xfrm>
              <a:off x="4228" y="1043"/>
              <a:ext cx="32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stealth" w="lg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7" name="Line 106"/>
            <p:cNvSpPr>
              <a:spLocks noChangeShapeType="1"/>
            </p:cNvSpPr>
            <p:nvPr/>
          </p:nvSpPr>
          <p:spPr bwMode="auto">
            <a:xfrm>
              <a:off x="3840" y="471"/>
              <a:ext cx="0" cy="2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8" name="Line 101"/>
            <p:cNvSpPr>
              <a:spLocks noChangeShapeType="1"/>
            </p:cNvSpPr>
            <p:nvPr/>
          </p:nvSpPr>
          <p:spPr bwMode="auto">
            <a:xfrm flipH="1">
              <a:off x="3120" y="1056"/>
              <a:ext cx="34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017" name="Group 129"/>
          <p:cNvGrpSpPr>
            <a:grpSpLocks/>
          </p:cNvGrpSpPr>
          <p:nvPr/>
        </p:nvGrpSpPr>
        <p:grpSpPr bwMode="auto">
          <a:xfrm>
            <a:off x="3284538" y="173038"/>
            <a:ext cx="5795962" cy="2997200"/>
            <a:chOff x="2069" y="109"/>
            <a:chExt cx="3651" cy="1888"/>
          </a:xfrm>
        </p:grpSpPr>
        <p:sp>
          <p:nvSpPr>
            <p:cNvPr id="43041" name="Freeform 112"/>
            <p:cNvSpPr>
              <a:spLocks/>
            </p:cNvSpPr>
            <p:nvPr/>
          </p:nvSpPr>
          <p:spPr bwMode="auto">
            <a:xfrm>
              <a:off x="3436" y="1392"/>
              <a:ext cx="788" cy="442"/>
            </a:xfrm>
            <a:custGeom>
              <a:avLst/>
              <a:gdLst>
                <a:gd name="T0" fmla="*/ 0 w 788"/>
                <a:gd name="T1" fmla="*/ 221 h 442"/>
                <a:gd name="T2" fmla="*/ 388 w 788"/>
                <a:gd name="T3" fmla="*/ 0 h 442"/>
                <a:gd name="T4" fmla="*/ 787 w 788"/>
                <a:gd name="T5" fmla="*/ 229 h 442"/>
                <a:gd name="T6" fmla="*/ 388 w 788"/>
                <a:gd name="T7" fmla="*/ 441 h 442"/>
                <a:gd name="T8" fmla="*/ 0 w 788"/>
                <a:gd name="T9" fmla="*/ 221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8"/>
                <a:gd name="T16" fmla="*/ 0 h 442"/>
                <a:gd name="T17" fmla="*/ 788 w 788"/>
                <a:gd name="T18" fmla="*/ 442 h 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8" h="442">
                  <a:moveTo>
                    <a:pt x="0" y="221"/>
                  </a:moveTo>
                  <a:lnTo>
                    <a:pt x="388" y="0"/>
                  </a:lnTo>
                  <a:lnTo>
                    <a:pt x="787" y="229"/>
                  </a:lnTo>
                  <a:lnTo>
                    <a:pt x="388" y="441"/>
                  </a:lnTo>
                  <a:lnTo>
                    <a:pt x="0" y="2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2" name="Freeform 33"/>
            <p:cNvSpPr>
              <a:spLocks/>
            </p:cNvSpPr>
            <p:nvPr/>
          </p:nvSpPr>
          <p:spPr bwMode="auto">
            <a:xfrm>
              <a:off x="4313" y="359"/>
              <a:ext cx="454" cy="327"/>
            </a:xfrm>
            <a:custGeom>
              <a:avLst/>
              <a:gdLst>
                <a:gd name="T0" fmla="*/ 451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1 w 454"/>
                <a:gd name="T7" fmla="*/ 68 h 327"/>
                <a:gd name="T8" fmla="*/ 386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0 w 454"/>
                <a:gd name="T23" fmla="*/ 15 h 327"/>
                <a:gd name="T24" fmla="*/ 96 w 454"/>
                <a:gd name="T25" fmla="*/ 29 h 327"/>
                <a:gd name="T26" fmla="*/ 65 w 454"/>
                <a:gd name="T27" fmla="*/ 47 h 327"/>
                <a:gd name="T28" fmla="*/ 40 w 454"/>
                <a:gd name="T29" fmla="*/ 68 h 327"/>
                <a:gd name="T30" fmla="*/ 21 w 454"/>
                <a:gd name="T31" fmla="*/ 94 h 327"/>
                <a:gd name="T32" fmla="*/ 7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7 w 454"/>
                <a:gd name="T39" fmla="*/ 205 h 327"/>
                <a:gd name="T40" fmla="*/ 21 w 454"/>
                <a:gd name="T41" fmla="*/ 231 h 327"/>
                <a:gd name="T42" fmla="*/ 40 w 454"/>
                <a:gd name="T43" fmla="*/ 255 h 327"/>
                <a:gd name="T44" fmla="*/ 65 w 454"/>
                <a:gd name="T45" fmla="*/ 278 h 327"/>
                <a:gd name="T46" fmla="*/ 96 w 454"/>
                <a:gd name="T47" fmla="*/ 296 h 327"/>
                <a:gd name="T48" fmla="*/ 130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6 w 454"/>
                <a:gd name="T63" fmla="*/ 278 h 327"/>
                <a:gd name="T64" fmla="*/ 411 w 454"/>
                <a:gd name="T65" fmla="*/ 255 h 327"/>
                <a:gd name="T66" fmla="*/ 431 w 454"/>
                <a:gd name="T67" fmla="*/ 231 h 327"/>
                <a:gd name="T68" fmla="*/ 445 w 454"/>
                <a:gd name="T69" fmla="*/ 205 h 327"/>
                <a:gd name="T70" fmla="*/ 451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1" y="148"/>
                  </a:lnTo>
                  <a:lnTo>
                    <a:pt x="448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0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3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3" y="57"/>
                  </a:lnTo>
                  <a:lnTo>
                    <a:pt x="40" y="68"/>
                  </a:lnTo>
                  <a:lnTo>
                    <a:pt x="29" y="80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7" y="205"/>
                  </a:lnTo>
                  <a:lnTo>
                    <a:pt x="13" y="217"/>
                  </a:lnTo>
                  <a:lnTo>
                    <a:pt x="21" y="231"/>
                  </a:lnTo>
                  <a:lnTo>
                    <a:pt x="29" y="244"/>
                  </a:lnTo>
                  <a:lnTo>
                    <a:pt x="40" y="255"/>
                  </a:lnTo>
                  <a:lnTo>
                    <a:pt x="53" y="266"/>
                  </a:lnTo>
                  <a:lnTo>
                    <a:pt x="65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3"/>
                  </a:lnTo>
                  <a:lnTo>
                    <a:pt x="130" y="310"/>
                  </a:lnTo>
                  <a:lnTo>
                    <a:pt x="148" y="316"/>
                  </a:lnTo>
                  <a:lnTo>
                    <a:pt x="167" y="320"/>
                  </a:lnTo>
                  <a:lnTo>
                    <a:pt x="186" y="323"/>
                  </a:lnTo>
                  <a:lnTo>
                    <a:pt x="206" y="326"/>
                  </a:lnTo>
                  <a:lnTo>
                    <a:pt x="225" y="326"/>
                  </a:lnTo>
                  <a:lnTo>
                    <a:pt x="246" y="326"/>
                  </a:lnTo>
                  <a:lnTo>
                    <a:pt x="265" y="323"/>
                  </a:lnTo>
                  <a:lnTo>
                    <a:pt x="285" y="320"/>
                  </a:lnTo>
                  <a:lnTo>
                    <a:pt x="303" y="316"/>
                  </a:lnTo>
                  <a:lnTo>
                    <a:pt x="322" y="310"/>
                  </a:lnTo>
                  <a:lnTo>
                    <a:pt x="339" y="303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6" y="278"/>
                  </a:lnTo>
                  <a:lnTo>
                    <a:pt x="399" y="266"/>
                  </a:lnTo>
                  <a:lnTo>
                    <a:pt x="411" y="255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7"/>
                  </a:lnTo>
                  <a:lnTo>
                    <a:pt x="445" y="205"/>
                  </a:lnTo>
                  <a:lnTo>
                    <a:pt x="448" y="191"/>
                  </a:lnTo>
                  <a:lnTo>
                    <a:pt x="451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3" name="Freeform 34"/>
            <p:cNvSpPr>
              <a:spLocks/>
            </p:cNvSpPr>
            <p:nvPr/>
          </p:nvSpPr>
          <p:spPr bwMode="auto">
            <a:xfrm>
              <a:off x="5144" y="373"/>
              <a:ext cx="575" cy="313"/>
            </a:xfrm>
            <a:custGeom>
              <a:avLst/>
              <a:gdLst>
                <a:gd name="T0" fmla="*/ 1 w 575"/>
                <a:gd name="T1" fmla="*/ 169 h 313"/>
                <a:gd name="T2" fmla="*/ 9 w 575"/>
                <a:gd name="T3" fmla="*/ 196 h 313"/>
                <a:gd name="T4" fmla="*/ 28 w 575"/>
                <a:gd name="T5" fmla="*/ 221 h 313"/>
                <a:gd name="T6" fmla="*/ 52 w 575"/>
                <a:gd name="T7" fmla="*/ 244 h 313"/>
                <a:gd name="T8" fmla="*/ 84 w 575"/>
                <a:gd name="T9" fmla="*/ 266 h 313"/>
                <a:gd name="T10" fmla="*/ 123 w 575"/>
                <a:gd name="T11" fmla="*/ 283 h 313"/>
                <a:gd name="T12" fmla="*/ 165 w 575"/>
                <a:gd name="T13" fmla="*/ 297 h 313"/>
                <a:gd name="T14" fmla="*/ 213 w 575"/>
                <a:gd name="T15" fmla="*/ 306 h 313"/>
                <a:gd name="T16" fmla="*/ 262 w 575"/>
                <a:gd name="T17" fmla="*/ 312 h 313"/>
                <a:gd name="T18" fmla="*/ 311 w 575"/>
                <a:gd name="T19" fmla="*/ 312 h 313"/>
                <a:gd name="T20" fmla="*/ 361 w 575"/>
                <a:gd name="T21" fmla="*/ 306 h 313"/>
                <a:gd name="T22" fmla="*/ 408 w 575"/>
                <a:gd name="T23" fmla="*/ 297 h 313"/>
                <a:gd name="T24" fmla="*/ 451 w 575"/>
                <a:gd name="T25" fmla="*/ 283 h 313"/>
                <a:gd name="T26" fmla="*/ 490 w 575"/>
                <a:gd name="T27" fmla="*/ 266 h 313"/>
                <a:gd name="T28" fmla="*/ 522 w 575"/>
                <a:gd name="T29" fmla="*/ 244 h 313"/>
                <a:gd name="T30" fmla="*/ 547 w 575"/>
                <a:gd name="T31" fmla="*/ 221 h 313"/>
                <a:gd name="T32" fmla="*/ 564 w 575"/>
                <a:gd name="T33" fmla="*/ 196 h 313"/>
                <a:gd name="T34" fmla="*/ 572 w 575"/>
                <a:gd name="T35" fmla="*/ 169 h 313"/>
                <a:gd name="T36" fmla="*/ 572 w 575"/>
                <a:gd name="T37" fmla="*/ 141 h 313"/>
                <a:gd name="T38" fmla="*/ 564 w 575"/>
                <a:gd name="T39" fmla="*/ 114 h 313"/>
                <a:gd name="T40" fmla="*/ 547 w 575"/>
                <a:gd name="T41" fmla="*/ 90 h 313"/>
                <a:gd name="T42" fmla="*/ 522 w 575"/>
                <a:gd name="T43" fmla="*/ 65 h 313"/>
                <a:gd name="T44" fmla="*/ 490 w 575"/>
                <a:gd name="T45" fmla="*/ 45 h 313"/>
                <a:gd name="T46" fmla="*/ 451 w 575"/>
                <a:gd name="T47" fmla="*/ 26 h 313"/>
                <a:gd name="T48" fmla="*/ 408 w 575"/>
                <a:gd name="T49" fmla="*/ 14 h 313"/>
                <a:gd name="T50" fmla="*/ 361 w 575"/>
                <a:gd name="T51" fmla="*/ 5 h 313"/>
                <a:gd name="T52" fmla="*/ 311 w 575"/>
                <a:gd name="T53" fmla="*/ 0 h 313"/>
                <a:gd name="T54" fmla="*/ 262 w 575"/>
                <a:gd name="T55" fmla="*/ 0 h 313"/>
                <a:gd name="T56" fmla="*/ 212 w 575"/>
                <a:gd name="T57" fmla="*/ 5 h 313"/>
                <a:gd name="T58" fmla="*/ 165 w 575"/>
                <a:gd name="T59" fmla="*/ 14 h 313"/>
                <a:gd name="T60" fmla="*/ 123 w 575"/>
                <a:gd name="T61" fmla="*/ 28 h 313"/>
                <a:gd name="T62" fmla="*/ 84 w 575"/>
                <a:gd name="T63" fmla="*/ 45 h 313"/>
                <a:gd name="T64" fmla="*/ 52 w 575"/>
                <a:gd name="T65" fmla="*/ 65 h 313"/>
                <a:gd name="T66" fmla="*/ 28 w 575"/>
                <a:gd name="T67" fmla="*/ 90 h 313"/>
                <a:gd name="T68" fmla="*/ 9 w 575"/>
                <a:gd name="T69" fmla="*/ 115 h 313"/>
                <a:gd name="T70" fmla="*/ 1 w 575"/>
                <a:gd name="T71" fmla="*/ 142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75"/>
                <a:gd name="T109" fmla="*/ 0 h 313"/>
                <a:gd name="T110" fmla="*/ 575 w 575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75" h="313">
                  <a:moveTo>
                    <a:pt x="0" y="156"/>
                  </a:moveTo>
                  <a:lnTo>
                    <a:pt x="1" y="169"/>
                  </a:lnTo>
                  <a:lnTo>
                    <a:pt x="5" y="182"/>
                  </a:lnTo>
                  <a:lnTo>
                    <a:pt x="9" y="196"/>
                  </a:lnTo>
                  <a:lnTo>
                    <a:pt x="17" y="208"/>
                  </a:lnTo>
                  <a:lnTo>
                    <a:pt x="28" y="221"/>
                  </a:lnTo>
                  <a:lnTo>
                    <a:pt x="38" y="234"/>
                  </a:lnTo>
                  <a:lnTo>
                    <a:pt x="52" y="244"/>
                  </a:lnTo>
                  <a:lnTo>
                    <a:pt x="67" y="255"/>
                  </a:lnTo>
                  <a:lnTo>
                    <a:pt x="84" y="266"/>
                  </a:lnTo>
                  <a:lnTo>
                    <a:pt x="103" y="275"/>
                  </a:lnTo>
                  <a:lnTo>
                    <a:pt x="123" y="283"/>
                  </a:lnTo>
                  <a:lnTo>
                    <a:pt x="143" y="290"/>
                  </a:lnTo>
                  <a:lnTo>
                    <a:pt x="165" y="297"/>
                  </a:lnTo>
                  <a:lnTo>
                    <a:pt x="189" y="302"/>
                  </a:lnTo>
                  <a:lnTo>
                    <a:pt x="213" y="306"/>
                  </a:lnTo>
                  <a:lnTo>
                    <a:pt x="237" y="309"/>
                  </a:lnTo>
                  <a:lnTo>
                    <a:pt x="262" y="312"/>
                  </a:lnTo>
                  <a:lnTo>
                    <a:pt x="287" y="312"/>
                  </a:lnTo>
                  <a:lnTo>
                    <a:pt x="311" y="312"/>
                  </a:lnTo>
                  <a:lnTo>
                    <a:pt x="337" y="309"/>
                  </a:lnTo>
                  <a:lnTo>
                    <a:pt x="361" y="306"/>
                  </a:lnTo>
                  <a:lnTo>
                    <a:pt x="385" y="302"/>
                  </a:lnTo>
                  <a:lnTo>
                    <a:pt x="408" y="297"/>
                  </a:lnTo>
                  <a:lnTo>
                    <a:pt x="431" y="290"/>
                  </a:lnTo>
                  <a:lnTo>
                    <a:pt x="451" y="283"/>
                  </a:lnTo>
                  <a:lnTo>
                    <a:pt x="471" y="275"/>
                  </a:lnTo>
                  <a:lnTo>
                    <a:pt x="490" y="266"/>
                  </a:lnTo>
                  <a:lnTo>
                    <a:pt x="506" y="255"/>
                  </a:lnTo>
                  <a:lnTo>
                    <a:pt x="522" y="244"/>
                  </a:lnTo>
                  <a:lnTo>
                    <a:pt x="536" y="234"/>
                  </a:lnTo>
                  <a:lnTo>
                    <a:pt x="547" y="221"/>
                  </a:lnTo>
                  <a:lnTo>
                    <a:pt x="556" y="208"/>
                  </a:lnTo>
                  <a:lnTo>
                    <a:pt x="564" y="196"/>
                  </a:lnTo>
                  <a:lnTo>
                    <a:pt x="569" y="182"/>
                  </a:lnTo>
                  <a:lnTo>
                    <a:pt x="572" y="169"/>
                  </a:lnTo>
                  <a:lnTo>
                    <a:pt x="574" y="156"/>
                  </a:lnTo>
                  <a:lnTo>
                    <a:pt x="572" y="141"/>
                  </a:lnTo>
                  <a:lnTo>
                    <a:pt x="569" y="129"/>
                  </a:lnTo>
                  <a:lnTo>
                    <a:pt x="564" y="114"/>
                  </a:lnTo>
                  <a:lnTo>
                    <a:pt x="556" y="102"/>
                  </a:lnTo>
                  <a:lnTo>
                    <a:pt x="547" y="90"/>
                  </a:lnTo>
                  <a:lnTo>
                    <a:pt x="536" y="76"/>
                  </a:lnTo>
                  <a:lnTo>
                    <a:pt x="522" y="65"/>
                  </a:lnTo>
                  <a:lnTo>
                    <a:pt x="506" y="55"/>
                  </a:lnTo>
                  <a:lnTo>
                    <a:pt x="490" y="45"/>
                  </a:lnTo>
                  <a:lnTo>
                    <a:pt x="471" y="36"/>
                  </a:lnTo>
                  <a:lnTo>
                    <a:pt x="451" y="26"/>
                  </a:lnTo>
                  <a:lnTo>
                    <a:pt x="431" y="20"/>
                  </a:lnTo>
                  <a:lnTo>
                    <a:pt x="408" y="14"/>
                  </a:lnTo>
                  <a:lnTo>
                    <a:pt x="385" y="8"/>
                  </a:lnTo>
                  <a:lnTo>
                    <a:pt x="361" y="5"/>
                  </a:lnTo>
                  <a:lnTo>
                    <a:pt x="337" y="1"/>
                  </a:lnTo>
                  <a:lnTo>
                    <a:pt x="311" y="0"/>
                  </a:lnTo>
                  <a:lnTo>
                    <a:pt x="287" y="0"/>
                  </a:lnTo>
                  <a:lnTo>
                    <a:pt x="262" y="0"/>
                  </a:lnTo>
                  <a:lnTo>
                    <a:pt x="237" y="1"/>
                  </a:lnTo>
                  <a:lnTo>
                    <a:pt x="212" y="5"/>
                  </a:lnTo>
                  <a:lnTo>
                    <a:pt x="189" y="9"/>
                  </a:lnTo>
                  <a:lnTo>
                    <a:pt x="165" y="14"/>
                  </a:lnTo>
                  <a:lnTo>
                    <a:pt x="143" y="20"/>
                  </a:lnTo>
                  <a:lnTo>
                    <a:pt x="123" y="28"/>
                  </a:lnTo>
                  <a:lnTo>
                    <a:pt x="102" y="36"/>
                  </a:lnTo>
                  <a:lnTo>
                    <a:pt x="84" y="45"/>
                  </a:lnTo>
                  <a:lnTo>
                    <a:pt x="67" y="55"/>
                  </a:lnTo>
                  <a:lnTo>
                    <a:pt x="52" y="65"/>
                  </a:lnTo>
                  <a:lnTo>
                    <a:pt x="38" y="78"/>
                  </a:lnTo>
                  <a:lnTo>
                    <a:pt x="28" y="90"/>
                  </a:lnTo>
                  <a:lnTo>
                    <a:pt x="17" y="102"/>
                  </a:lnTo>
                  <a:lnTo>
                    <a:pt x="9" y="115"/>
                  </a:lnTo>
                  <a:lnTo>
                    <a:pt x="5" y="129"/>
                  </a:lnTo>
                  <a:lnTo>
                    <a:pt x="1" y="142"/>
                  </a:lnTo>
                  <a:lnTo>
                    <a:pt x="0" y="15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044" name="Group 37"/>
            <p:cNvGrpSpPr>
              <a:grpSpLocks/>
            </p:cNvGrpSpPr>
            <p:nvPr/>
          </p:nvGrpSpPr>
          <p:grpSpPr bwMode="auto">
            <a:xfrm>
              <a:off x="4672" y="119"/>
              <a:ext cx="592" cy="327"/>
              <a:chOff x="4672" y="468"/>
              <a:chExt cx="592" cy="327"/>
            </a:xfrm>
          </p:grpSpPr>
          <p:sp>
            <p:nvSpPr>
              <p:cNvPr id="43072" name="Freeform 35"/>
              <p:cNvSpPr>
                <a:spLocks/>
              </p:cNvSpPr>
              <p:nvPr/>
            </p:nvSpPr>
            <p:spPr bwMode="auto">
              <a:xfrm>
                <a:off x="4672" y="468"/>
                <a:ext cx="592" cy="327"/>
              </a:xfrm>
              <a:custGeom>
                <a:avLst/>
                <a:gdLst>
                  <a:gd name="T0" fmla="*/ 589 w 592"/>
                  <a:gd name="T1" fmla="*/ 148 h 327"/>
                  <a:gd name="T2" fmla="*/ 581 w 592"/>
                  <a:gd name="T3" fmla="*/ 120 h 327"/>
                  <a:gd name="T4" fmla="*/ 563 w 592"/>
                  <a:gd name="T5" fmla="*/ 94 h 327"/>
                  <a:gd name="T6" fmla="*/ 538 w 592"/>
                  <a:gd name="T7" fmla="*/ 68 h 327"/>
                  <a:gd name="T8" fmla="*/ 505 w 592"/>
                  <a:gd name="T9" fmla="*/ 46 h 327"/>
                  <a:gd name="T10" fmla="*/ 465 w 592"/>
                  <a:gd name="T11" fmla="*/ 29 h 327"/>
                  <a:gd name="T12" fmla="*/ 420 w 592"/>
                  <a:gd name="T13" fmla="*/ 14 h 327"/>
                  <a:gd name="T14" fmla="*/ 372 w 592"/>
                  <a:gd name="T15" fmla="*/ 4 h 327"/>
                  <a:gd name="T16" fmla="*/ 321 w 592"/>
                  <a:gd name="T17" fmla="*/ 0 h 327"/>
                  <a:gd name="T18" fmla="*/ 269 w 592"/>
                  <a:gd name="T19" fmla="*/ 0 h 327"/>
                  <a:gd name="T20" fmla="*/ 218 w 592"/>
                  <a:gd name="T21" fmla="*/ 4 h 327"/>
                  <a:gd name="T22" fmla="*/ 170 w 592"/>
                  <a:gd name="T23" fmla="*/ 14 h 327"/>
                  <a:gd name="T24" fmla="*/ 125 w 592"/>
                  <a:gd name="T25" fmla="*/ 29 h 327"/>
                  <a:gd name="T26" fmla="*/ 85 w 592"/>
                  <a:gd name="T27" fmla="*/ 46 h 327"/>
                  <a:gd name="T28" fmla="*/ 53 w 592"/>
                  <a:gd name="T29" fmla="*/ 68 h 327"/>
                  <a:gd name="T30" fmla="*/ 27 w 592"/>
                  <a:gd name="T31" fmla="*/ 94 h 327"/>
                  <a:gd name="T32" fmla="*/ 9 w 592"/>
                  <a:gd name="T33" fmla="*/ 120 h 327"/>
                  <a:gd name="T34" fmla="*/ 1 w 592"/>
                  <a:gd name="T35" fmla="*/ 148 h 327"/>
                  <a:gd name="T36" fmla="*/ 1 w 592"/>
                  <a:gd name="T37" fmla="*/ 177 h 327"/>
                  <a:gd name="T38" fmla="*/ 9 w 592"/>
                  <a:gd name="T39" fmla="*/ 205 h 327"/>
                  <a:gd name="T40" fmla="*/ 27 w 592"/>
                  <a:gd name="T41" fmla="*/ 231 h 327"/>
                  <a:gd name="T42" fmla="*/ 53 w 592"/>
                  <a:gd name="T43" fmla="*/ 257 h 327"/>
                  <a:gd name="T44" fmla="*/ 85 w 592"/>
                  <a:gd name="T45" fmla="*/ 278 h 327"/>
                  <a:gd name="T46" fmla="*/ 125 w 592"/>
                  <a:gd name="T47" fmla="*/ 296 h 327"/>
                  <a:gd name="T48" fmla="*/ 170 w 592"/>
                  <a:gd name="T49" fmla="*/ 310 h 327"/>
                  <a:gd name="T50" fmla="*/ 218 w 592"/>
                  <a:gd name="T51" fmla="*/ 320 h 327"/>
                  <a:gd name="T52" fmla="*/ 269 w 592"/>
                  <a:gd name="T53" fmla="*/ 326 h 327"/>
                  <a:gd name="T54" fmla="*/ 321 w 592"/>
                  <a:gd name="T55" fmla="*/ 326 h 327"/>
                  <a:gd name="T56" fmla="*/ 372 w 592"/>
                  <a:gd name="T57" fmla="*/ 320 h 327"/>
                  <a:gd name="T58" fmla="*/ 420 w 592"/>
                  <a:gd name="T59" fmla="*/ 310 h 327"/>
                  <a:gd name="T60" fmla="*/ 465 w 592"/>
                  <a:gd name="T61" fmla="*/ 296 h 327"/>
                  <a:gd name="T62" fmla="*/ 505 w 592"/>
                  <a:gd name="T63" fmla="*/ 278 h 327"/>
                  <a:gd name="T64" fmla="*/ 538 w 592"/>
                  <a:gd name="T65" fmla="*/ 257 h 327"/>
                  <a:gd name="T66" fmla="*/ 563 w 592"/>
                  <a:gd name="T67" fmla="*/ 231 h 327"/>
                  <a:gd name="T68" fmla="*/ 581 w 592"/>
                  <a:gd name="T69" fmla="*/ 205 h 327"/>
                  <a:gd name="T70" fmla="*/ 589 w 592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92"/>
                  <a:gd name="T109" fmla="*/ 0 h 327"/>
                  <a:gd name="T110" fmla="*/ 592 w 592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92" h="327">
                    <a:moveTo>
                      <a:pt x="591" y="163"/>
                    </a:moveTo>
                    <a:lnTo>
                      <a:pt x="589" y="148"/>
                    </a:lnTo>
                    <a:lnTo>
                      <a:pt x="586" y="133"/>
                    </a:lnTo>
                    <a:lnTo>
                      <a:pt x="581" y="120"/>
                    </a:lnTo>
                    <a:lnTo>
                      <a:pt x="573" y="106"/>
                    </a:lnTo>
                    <a:lnTo>
                      <a:pt x="563" y="94"/>
                    </a:lnTo>
                    <a:lnTo>
                      <a:pt x="550" y="81"/>
                    </a:lnTo>
                    <a:lnTo>
                      <a:pt x="538" y="68"/>
                    </a:lnTo>
                    <a:lnTo>
                      <a:pt x="521" y="57"/>
                    </a:lnTo>
                    <a:lnTo>
                      <a:pt x="505" y="46"/>
                    </a:lnTo>
                    <a:lnTo>
                      <a:pt x="485" y="37"/>
                    </a:lnTo>
                    <a:lnTo>
                      <a:pt x="465" y="29"/>
                    </a:lnTo>
                    <a:lnTo>
                      <a:pt x="442" y="21"/>
                    </a:lnTo>
                    <a:lnTo>
                      <a:pt x="420" y="14"/>
                    </a:lnTo>
                    <a:lnTo>
                      <a:pt x="395" y="9"/>
                    </a:lnTo>
                    <a:lnTo>
                      <a:pt x="372" y="4"/>
                    </a:lnTo>
                    <a:lnTo>
                      <a:pt x="347" y="1"/>
                    </a:lnTo>
                    <a:lnTo>
                      <a:pt x="321" y="0"/>
                    </a:lnTo>
                    <a:lnTo>
                      <a:pt x="294" y="0"/>
                    </a:lnTo>
                    <a:lnTo>
                      <a:pt x="269" y="0"/>
                    </a:lnTo>
                    <a:lnTo>
                      <a:pt x="243" y="1"/>
                    </a:lnTo>
                    <a:lnTo>
                      <a:pt x="218" y="4"/>
                    </a:lnTo>
                    <a:lnTo>
                      <a:pt x="195" y="9"/>
                    </a:lnTo>
                    <a:lnTo>
                      <a:pt x="170" y="14"/>
                    </a:lnTo>
                    <a:lnTo>
                      <a:pt x="148" y="21"/>
                    </a:lnTo>
                    <a:lnTo>
                      <a:pt x="125" y="29"/>
                    </a:lnTo>
                    <a:lnTo>
                      <a:pt x="105" y="37"/>
                    </a:lnTo>
                    <a:lnTo>
                      <a:pt x="85" y="46"/>
                    </a:lnTo>
                    <a:lnTo>
                      <a:pt x="69" y="57"/>
                    </a:lnTo>
                    <a:lnTo>
                      <a:pt x="53" y="68"/>
                    </a:lnTo>
                    <a:lnTo>
                      <a:pt x="40" y="81"/>
                    </a:lnTo>
                    <a:lnTo>
                      <a:pt x="27" y="94"/>
                    </a:lnTo>
                    <a:lnTo>
                      <a:pt x="17" y="106"/>
                    </a:lnTo>
                    <a:lnTo>
                      <a:pt x="9" y="120"/>
                    </a:lnTo>
                    <a:lnTo>
                      <a:pt x="4" y="133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4" y="191"/>
                    </a:lnTo>
                    <a:lnTo>
                      <a:pt x="9" y="205"/>
                    </a:lnTo>
                    <a:lnTo>
                      <a:pt x="17" y="219"/>
                    </a:lnTo>
                    <a:lnTo>
                      <a:pt x="27" y="231"/>
                    </a:lnTo>
                    <a:lnTo>
                      <a:pt x="40" y="244"/>
                    </a:lnTo>
                    <a:lnTo>
                      <a:pt x="53" y="257"/>
                    </a:lnTo>
                    <a:lnTo>
                      <a:pt x="69" y="268"/>
                    </a:lnTo>
                    <a:lnTo>
                      <a:pt x="85" y="278"/>
                    </a:lnTo>
                    <a:lnTo>
                      <a:pt x="105" y="288"/>
                    </a:lnTo>
                    <a:lnTo>
                      <a:pt x="125" y="296"/>
                    </a:lnTo>
                    <a:lnTo>
                      <a:pt x="148" y="304"/>
                    </a:lnTo>
                    <a:lnTo>
                      <a:pt x="170" y="310"/>
                    </a:lnTo>
                    <a:lnTo>
                      <a:pt x="195" y="316"/>
                    </a:lnTo>
                    <a:lnTo>
                      <a:pt x="218" y="320"/>
                    </a:lnTo>
                    <a:lnTo>
                      <a:pt x="243" y="324"/>
                    </a:lnTo>
                    <a:lnTo>
                      <a:pt x="269" y="326"/>
                    </a:lnTo>
                    <a:lnTo>
                      <a:pt x="294" y="326"/>
                    </a:lnTo>
                    <a:lnTo>
                      <a:pt x="321" y="326"/>
                    </a:lnTo>
                    <a:lnTo>
                      <a:pt x="347" y="324"/>
                    </a:lnTo>
                    <a:lnTo>
                      <a:pt x="372" y="320"/>
                    </a:lnTo>
                    <a:lnTo>
                      <a:pt x="395" y="316"/>
                    </a:lnTo>
                    <a:lnTo>
                      <a:pt x="420" y="310"/>
                    </a:lnTo>
                    <a:lnTo>
                      <a:pt x="442" y="304"/>
                    </a:lnTo>
                    <a:lnTo>
                      <a:pt x="465" y="296"/>
                    </a:lnTo>
                    <a:lnTo>
                      <a:pt x="485" y="288"/>
                    </a:lnTo>
                    <a:lnTo>
                      <a:pt x="505" y="278"/>
                    </a:lnTo>
                    <a:lnTo>
                      <a:pt x="521" y="268"/>
                    </a:lnTo>
                    <a:lnTo>
                      <a:pt x="538" y="257"/>
                    </a:lnTo>
                    <a:lnTo>
                      <a:pt x="550" y="244"/>
                    </a:lnTo>
                    <a:lnTo>
                      <a:pt x="563" y="231"/>
                    </a:lnTo>
                    <a:lnTo>
                      <a:pt x="573" y="219"/>
                    </a:lnTo>
                    <a:lnTo>
                      <a:pt x="581" y="205"/>
                    </a:lnTo>
                    <a:lnTo>
                      <a:pt x="586" y="191"/>
                    </a:lnTo>
                    <a:lnTo>
                      <a:pt x="589" y="177"/>
                    </a:lnTo>
                    <a:lnTo>
                      <a:pt x="591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3" name="Rectangle 36"/>
              <p:cNvSpPr>
                <a:spLocks noChangeArrowheads="1"/>
              </p:cNvSpPr>
              <p:nvPr/>
            </p:nvSpPr>
            <p:spPr bwMode="auto">
              <a:xfrm>
                <a:off x="4696" y="507"/>
                <a:ext cx="527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r>
                  <a:rPr lang="en-US" altLang="x-none" sz="1600" b="1"/>
                  <a:t>dname</a:t>
                </a:r>
              </a:p>
            </p:txBody>
          </p:sp>
        </p:grpSp>
        <p:sp>
          <p:nvSpPr>
            <p:cNvPr id="43045" name="Rectangle 38"/>
            <p:cNvSpPr>
              <a:spLocks noChangeArrowheads="1"/>
            </p:cNvSpPr>
            <p:nvPr/>
          </p:nvSpPr>
          <p:spPr bwMode="auto">
            <a:xfrm>
              <a:off x="5179" y="408"/>
              <a:ext cx="54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 b="1"/>
                <a:t>budget</a:t>
              </a:r>
            </a:p>
          </p:txBody>
        </p:sp>
        <p:sp>
          <p:nvSpPr>
            <p:cNvPr id="43046" name="Rectangle 39"/>
            <p:cNvSpPr>
              <a:spLocks noChangeArrowheads="1"/>
            </p:cNvSpPr>
            <p:nvPr/>
          </p:nvSpPr>
          <p:spPr bwMode="auto">
            <a:xfrm>
              <a:off x="4375" y="408"/>
              <a:ext cx="3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 b="1" u="sng"/>
                <a:t>did</a:t>
              </a:r>
            </a:p>
          </p:txBody>
        </p:sp>
        <p:sp>
          <p:nvSpPr>
            <p:cNvPr id="43047" name="Freeform 53"/>
            <p:cNvSpPr>
              <a:spLocks/>
            </p:cNvSpPr>
            <p:nvPr/>
          </p:nvSpPr>
          <p:spPr bwMode="auto">
            <a:xfrm>
              <a:off x="4576" y="887"/>
              <a:ext cx="816" cy="302"/>
            </a:xfrm>
            <a:custGeom>
              <a:avLst/>
              <a:gdLst>
                <a:gd name="T0" fmla="*/ 815 w 816"/>
                <a:gd name="T1" fmla="*/ 301 h 302"/>
                <a:gd name="T2" fmla="*/ 815 w 816"/>
                <a:gd name="T3" fmla="*/ 0 h 302"/>
                <a:gd name="T4" fmla="*/ 0 w 816"/>
                <a:gd name="T5" fmla="*/ 0 h 302"/>
                <a:gd name="T6" fmla="*/ 0 w 816"/>
                <a:gd name="T7" fmla="*/ 301 h 302"/>
                <a:gd name="T8" fmla="*/ 815 w 816"/>
                <a:gd name="T9" fmla="*/ 301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02"/>
                <a:gd name="T17" fmla="*/ 816 w 816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8" name="Rectangle 57"/>
            <p:cNvSpPr>
              <a:spLocks noChangeArrowheads="1"/>
            </p:cNvSpPr>
            <p:nvPr/>
          </p:nvSpPr>
          <p:spPr bwMode="auto">
            <a:xfrm>
              <a:off x="4521" y="927"/>
              <a:ext cx="89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 b="1" dirty="0"/>
                <a:t>Departments</a:t>
              </a:r>
            </a:p>
          </p:txBody>
        </p:sp>
        <p:sp>
          <p:nvSpPr>
            <p:cNvPr id="43049" name="Line 107"/>
            <p:cNvSpPr>
              <a:spLocks noChangeShapeType="1"/>
            </p:cNvSpPr>
            <p:nvPr/>
          </p:nvSpPr>
          <p:spPr bwMode="auto">
            <a:xfrm>
              <a:off x="4612" y="663"/>
              <a:ext cx="136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0" name="Line 108"/>
            <p:cNvSpPr>
              <a:spLocks noChangeShapeType="1"/>
            </p:cNvSpPr>
            <p:nvPr/>
          </p:nvSpPr>
          <p:spPr bwMode="auto">
            <a:xfrm>
              <a:off x="4944" y="471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1" name="Line 109"/>
            <p:cNvSpPr>
              <a:spLocks noChangeShapeType="1"/>
            </p:cNvSpPr>
            <p:nvPr/>
          </p:nvSpPr>
          <p:spPr bwMode="auto">
            <a:xfrm flipH="1">
              <a:off x="5180" y="663"/>
              <a:ext cx="104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052" name="Group 116"/>
            <p:cNvGrpSpPr>
              <a:grpSpLocks/>
            </p:cNvGrpSpPr>
            <p:nvPr/>
          </p:nvGrpSpPr>
          <p:grpSpPr bwMode="auto">
            <a:xfrm>
              <a:off x="3072" y="1728"/>
              <a:ext cx="525" cy="269"/>
              <a:chOff x="3265" y="1350"/>
              <a:chExt cx="525" cy="269"/>
            </a:xfrm>
          </p:grpSpPr>
          <p:sp>
            <p:nvSpPr>
              <p:cNvPr id="43070" name="Freeform 111"/>
              <p:cNvSpPr>
                <a:spLocks/>
              </p:cNvSpPr>
              <p:nvPr/>
            </p:nvSpPr>
            <p:spPr bwMode="auto">
              <a:xfrm>
                <a:off x="3265" y="1350"/>
                <a:ext cx="525" cy="269"/>
              </a:xfrm>
              <a:custGeom>
                <a:avLst/>
                <a:gdLst>
                  <a:gd name="T0" fmla="*/ 1 w 525"/>
                  <a:gd name="T1" fmla="*/ 146 h 269"/>
                  <a:gd name="T2" fmla="*/ 8 w 525"/>
                  <a:gd name="T3" fmla="*/ 169 h 269"/>
                  <a:gd name="T4" fmla="*/ 25 w 525"/>
                  <a:gd name="T5" fmla="*/ 190 h 269"/>
                  <a:gd name="T6" fmla="*/ 47 w 525"/>
                  <a:gd name="T7" fmla="*/ 210 h 269"/>
                  <a:gd name="T8" fmla="*/ 77 w 525"/>
                  <a:gd name="T9" fmla="*/ 229 h 269"/>
                  <a:gd name="T10" fmla="*/ 111 w 525"/>
                  <a:gd name="T11" fmla="*/ 243 h 269"/>
                  <a:gd name="T12" fmla="*/ 151 w 525"/>
                  <a:gd name="T13" fmla="*/ 256 h 269"/>
                  <a:gd name="T14" fmla="*/ 194 w 525"/>
                  <a:gd name="T15" fmla="*/ 263 h 269"/>
                  <a:gd name="T16" fmla="*/ 239 w 525"/>
                  <a:gd name="T17" fmla="*/ 268 h 269"/>
                  <a:gd name="T18" fmla="*/ 284 w 525"/>
                  <a:gd name="T19" fmla="*/ 268 h 269"/>
                  <a:gd name="T20" fmla="*/ 330 w 525"/>
                  <a:gd name="T21" fmla="*/ 263 h 269"/>
                  <a:gd name="T22" fmla="*/ 372 w 525"/>
                  <a:gd name="T23" fmla="*/ 255 h 269"/>
                  <a:gd name="T24" fmla="*/ 413 w 525"/>
                  <a:gd name="T25" fmla="*/ 243 h 269"/>
                  <a:gd name="T26" fmla="*/ 447 w 525"/>
                  <a:gd name="T27" fmla="*/ 227 h 269"/>
                  <a:gd name="T28" fmla="*/ 477 w 525"/>
                  <a:gd name="T29" fmla="*/ 210 h 269"/>
                  <a:gd name="T30" fmla="*/ 500 w 525"/>
                  <a:gd name="T31" fmla="*/ 190 h 269"/>
                  <a:gd name="T32" fmla="*/ 515 w 525"/>
                  <a:gd name="T33" fmla="*/ 169 h 269"/>
                  <a:gd name="T34" fmla="*/ 524 w 525"/>
                  <a:gd name="T35" fmla="*/ 146 h 269"/>
                  <a:gd name="T36" fmla="*/ 524 w 525"/>
                  <a:gd name="T37" fmla="*/ 121 h 269"/>
                  <a:gd name="T38" fmla="*/ 515 w 525"/>
                  <a:gd name="T39" fmla="*/ 98 h 269"/>
                  <a:gd name="T40" fmla="*/ 500 w 525"/>
                  <a:gd name="T41" fmla="*/ 77 h 269"/>
                  <a:gd name="T42" fmla="*/ 477 w 525"/>
                  <a:gd name="T43" fmla="*/ 57 h 269"/>
                  <a:gd name="T44" fmla="*/ 447 w 525"/>
                  <a:gd name="T45" fmla="*/ 38 h 269"/>
                  <a:gd name="T46" fmla="*/ 413 w 525"/>
                  <a:gd name="T47" fmla="*/ 24 h 269"/>
                  <a:gd name="T48" fmla="*/ 372 w 525"/>
                  <a:gd name="T49" fmla="*/ 12 h 269"/>
                  <a:gd name="T50" fmla="*/ 330 w 525"/>
                  <a:gd name="T51" fmla="*/ 4 h 269"/>
                  <a:gd name="T52" fmla="*/ 284 w 525"/>
                  <a:gd name="T53" fmla="*/ 0 h 269"/>
                  <a:gd name="T54" fmla="*/ 239 w 525"/>
                  <a:gd name="T55" fmla="*/ 0 h 269"/>
                  <a:gd name="T56" fmla="*/ 194 w 525"/>
                  <a:gd name="T57" fmla="*/ 4 h 269"/>
                  <a:gd name="T58" fmla="*/ 151 w 525"/>
                  <a:gd name="T59" fmla="*/ 12 h 269"/>
                  <a:gd name="T60" fmla="*/ 111 w 525"/>
                  <a:gd name="T61" fmla="*/ 24 h 269"/>
                  <a:gd name="T62" fmla="*/ 77 w 525"/>
                  <a:gd name="T63" fmla="*/ 38 h 269"/>
                  <a:gd name="T64" fmla="*/ 47 w 525"/>
                  <a:gd name="T65" fmla="*/ 57 h 269"/>
                  <a:gd name="T66" fmla="*/ 25 w 525"/>
                  <a:gd name="T67" fmla="*/ 77 h 269"/>
                  <a:gd name="T68" fmla="*/ 8 w 525"/>
                  <a:gd name="T69" fmla="*/ 98 h 269"/>
                  <a:gd name="T70" fmla="*/ 1 w 525"/>
                  <a:gd name="T71" fmla="*/ 121 h 26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25"/>
                  <a:gd name="T109" fmla="*/ 0 h 269"/>
                  <a:gd name="T110" fmla="*/ 525 w 525"/>
                  <a:gd name="T111" fmla="*/ 269 h 26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25" h="269">
                    <a:moveTo>
                      <a:pt x="0" y="134"/>
                    </a:moveTo>
                    <a:lnTo>
                      <a:pt x="1" y="146"/>
                    </a:lnTo>
                    <a:lnTo>
                      <a:pt x="4" y="157"/>
                    </a:lnTo>
                    <a:lnTo>
                      <a:pt x="8" y="169"/>
                    </a:lnTo>
                    <a:lnTo>
                      <a:pt x="16" y="180"/>
                    </a:lnTo>
                    <a:lnTo>
                      <a:pt x="25" y="190"/>
                    </a:lnTo>
                    <a:lnTo>
                      <a:pt x="35" y="200"/>
                    </a:lnTo>
                    <a:lnTo>
                      <a:pt x="47" y="210"/>
                    </a:lnTo>
                    <a:lnTo>
                      <a:pt x="60" y="220"/>
                    </a:lnTo>
                    <a:lnTo>
                      <a:pt x="77" y="229"/>
                    </a:lnTo>
                    <a:lnTo>
                      <a:pt x="93" y="236"/>
                    </a:lnTo>
                    <a:lnTo>
                      <a:pt x="111" y="243"/>
                    </a:lnTo>
                    <a:lnTo>
                      <a:pt x="131" y="250"/>
                    </a:lnTo>
                    <a:lnTo>
                      <a:pt x="151" y="256"/>
                    </a:lnTo>
                    <a:lnTo>
                      <a:pt x="172" y="260"/>
                    </a:lnTo>
                    <a:lnTo>
                      <a:pt x="194" y="263"/>
                    </a:lnTo>
                    <a:lnTo>
                      <a:pt x="216" y="266"/>
                    </a:lnTo>
                    <a:lnTo>
                      <a:pt x="239" y="268"/>
                    </a:lnTo>
                    <a:lnTo>
                      <a:pt x="263" y="268"/>
                    </a:lnTo>
                    <a:lnTo>
                      <a:pt x="284" y="268"/>
                    </a:lnTo>
                    <a:lnTo>
                      <a:pt x="307" y="265"/>
                    </a:lnTo>
                    <a:lnTo>
                      <a:pt x="330" y="263"/>
                    </a:lnTo>
                    <a:lnTo>
                      <a:pt x="352" y="260"/>
                    </a:lnTo>
                    <a:lnTo>
                      <a:pt x="372" y="255"/>
                    </a:lnTo>
                    <a:lnTo>
                      <a:pt x="393" y="250"/>
                    </a:lnTo>
                    <a:lnTo>
                      <a:pt x="413" y="243"/>
                    </a:lnTo>
                    <a:lnTo>
                      <a:pt x="430" y="236"/>
                    </a:lnTo>
                    <a:lnTo>
                      <a:pt x="447" y="227"/>
                    </a:lnTo>
                    <a:lnTo>
                      <a:pt x="463" y="219"/>
                    </a:lnTo>
                    <a:lnTo>
                      <a:pt x="477" y="210"/>
                    </a:lnTo>
                    <a:lnTo>
                      <a:pt x="489" y="200"/>
                    </a:lnTo>
                    <a:lnTo>
                      <a:pt x="500" y="190"/>
                    </a:lnTo>
                    <a:lnTo>
                      <a:pt x="508" y="180"/>
                    </a:lnTo>
                    <a:lnTo>
                      <a:pt x="515" y="169"/>
                    </a:lnTo>
                    <a:lnTo>
                      <a:pt x="520" y="157"/>
                    </a:lnTo>
                    <a:lnTo>
                      <a:pt x="524" y="146"/>
                    </a:lnTo>
                    <a:lnTo>
                      <a:pt x="524" y="134"/>
                    </a:lnTo>
                    <a:lnTo>
                      <a:pt x="524" y="121"/>
                    </a:lnTo>
                    <a:lnTo>
                      <a:pt x="520" y="110"/>
                    </a:lnTo>
                    <a:lnTo>
                      <a:pt x="515" y="98"/>
                    </a:lnTo>
                    <a:lnTo>
                      <a:pt x="508" y="87"/>
                    </a:lnTo>
                    <a:lnTo>
                      <a:pt x="500" y="77"/>
                    </a:lnTo>
                    <a:lnTo>
                      <a:pt x="489" y="67"/>
                    </a:lnTo>
                    <a:lnTo>
                      <a:pt x="477" y="57"/>
                    </a:lnTo>
                    <a:lnTo>
                      <a:pt x="463" y="47"/>
                    </a:lnTo>
                    <a:lnTo>
                      <a:pt x="447" y="38"/>
                    </a:lnTo>
                    <a:lnTo>
                      <a:pt x="430" y="31"/>
                    </a:lnTo>
                    <a:lnTo>
                      <a:pt x="413" y="24"/>
                    </a:lnTo>
                    <a:lnTo>
                      <a:pt x="393" y="18"/>
                    </a:lnTo>
                    <a:lnTo>
                      <a:pt x="372" y="12"/>
                    </a:lnTo>
                    <a:lnTo>
                      <a:pt x="352" y="8"/>
                    </a:lnTo>
                    <a:lnTo>
                      <a:pt x="330" y="4"/>
                    </a:lnTo>
                    <a:lnTo>
                      <a:pt x="307" y="1"/>
                    </a:lnTo>
                    <a:lnTo>
                      <a:pt x="284" y="0"/>
                    </a:lnTo>
                    <a:lnTo>
                      <a:pt x="262" y="0"/>
                    </a:lnTo>
                    <a:lnTo>
                      <a:pt x="239" y="0"/>
                    </a:lnTo>
                    <a:lnTo>
                      <a:pt x="216" y="1"/>
                    </a:lnTo>
                    <a:lnTo>
                      <a:pt x="194" y="4"/>
                    </a:lnTo>
                    <a:lnTo>
                      <a:pt x="172" y="8"/>
                    </a:lnTo>
                    <a:lnTo>
                      <a:pt x="151" y="12"/>
                    </a:lnTo>
                    <a:lnTo>
                      <a:pt x="130" y="18"/>
                    </a:lnTo>
                    <a:lnTo>
                      <a:pt x="111" y="24"/>
                    </a:lnTo>
                    <a:lnTo>
                      <a:pt x="93" y="31"/>
                    </a:lnTo>
                    <a:lnTo>
                      <a:pt x="77" y="38"/>
                    </a:lnTo>
                    <a:lnTo>
                      <a:pt x="60" y="47"/>
                    </a:lnTo>
                    <a:lnTo>
                      <a:pt x="47" y="57"/>
                    </a:lnTo>
                    <a:lnTo>
                      <a:pt x="34" y="67"/>
                    </a:lnTo>
                    <a:lnTo>
                      <a:pt x="25" y="77"/>
                    </a:lnTo>
                    <a:lnTo>
                      <a:pt x="16" y="87"/>
                    </a:lnTo>
                    <a:lnTo>
                      <a:pt x="8" y="98"/>
                    </a:lnTo>
                    <a:lnTo>
                      <a:pt x="4" y="111"/>
                    </a:lnTo>
                    <a:lnTo>
                      <a:pt x="1" y="121"/>
                    </a:lnTo>
                    <a:lnTo>
                      <a:pt x="0" y="13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1" name="Rectangle 113"/>
              <p:cNvSpPr>
                <a:spLocks noChangeArrowheads="1"/>
              </p:cNvSpPr>
              <p:nvPr/>
            </p:nvSpPr>
            <p:spPr bwMode="auto">
              <a:xfrm>
                <a:off x="3312" y="1392"/>
                <a:ext cx="441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r>
                  <a:rPr lang="en-US" altLang="x-none" sz="1600" b="1"/>
                  <a:t>since</a:t>
                </a:r>
              </a:p>
            </p:txBody>
          </p:sp>
        </p:grpSp>
        <p:sp>
          <p:nvSpPr>
            <p:cNvPr id="43053" name="Rectangle 114"/>
            <p:cNvSpPr>
              <a:spLocks noChangeArrowheads="1"/>
            </p:cNvSpPr>
            <p:nvPr/>
          </p:nvSpPr>
          <p:spPr bwMode="auto">
            <a:xfrm>
              <a:off x="3464" y="1522"/>
              <a:ext cx="69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 b="1"/>
                <a:t>Works_In</a:t>
              </a:r>
            </a:p>
          </p:txBody>
        </p:sp>
        <p:cxnSp>
          <p:nvCxnSpPr>
            <p:cNvPr id="43054" name="AutoShape 118"/>
            <p:cNvCxnSpPr>
              <a:cxnSpLocks noChangeShapeType="1"/>
              <a:stCxn id="43053" idx="3"/>
              <a:endCxn id="43047" idx="3"/>
            </p:cNvCxnSpPr>
            <p:nvPr/>
          </p:nvCxnSpPr>
          <p:spPr bwMode="auto">
            <a:xfrm flipV="1">
              <a:off x="4154" y="1188"/>
              <a:ext cx="422" cy="439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3055" name="Group 49"/>
            <p:cNvGrpSpPr>
              <a:grpSpLocks/>
            </p:cNvGrpSpPr>
            <p:nvPr/>
          </p:nvGrpSpPr>
          <p:grpSpPr bwMode="auto">
            <a:xfrm>
              <a:off x="2069" y="109"/>
              <a:ext cx="1285" cy="567"/>
              <a:chOff x="2069" y="458"/>
              <a:chExt cx="1285" cy="567"/>
            </a:xfrm>
          </p:grpSpPr>
          <p:sp>
            <p:nvSpPr>
              <p:cNvPr id="43064" name="Freeform 43"/>
              <p:cNvSpPr>
                <a:spLocks/>
              </p:cNvSpPr>
              <p:nvPr/>
            </p:nvSpPr>
            <p:spPr bwMode="auto">
              <a:xfrm>
                <a:off x="2476" y="458"/>
                <a:ext cx="454" cy="327"/>
              </a:xfrm>
              <a:custGeom>
                <a:avLst/>
                <a:gdLst>
                  <a:gd name="T0" fmla="*/ 453 w 454"/>
                  <a:gd name="T1" fmla="*/ 148 h 327"/>
                  <a:gd name="T2" fmla="*/ 445 w 454"/>
                  <a:gd name="T3" fmla="*/ 120 h 327"/>
                  <a:gd name="T4" fmla="*/ 431 w 454"/>
                  <a:gd name="T5" fmla="*/ 94 h 327"/>
                  <a:gd name="T6" fmla="*/ 412 w 454"/>
                  <a:gd name="T7" fmla="*/ 68 h 327"/>
                  <a:gd name="T8" fmla="*/ 387 w 454"/>
                  <a:gd name="T9" fmla="*/ 47 h 327"/>
                  <a:gd name="T10" fmla="*/ 356 w 454"/>
                  <a:gd name="T11" fmla="*/ 29 h 327"/>
                  <a:gd name="T12" fmla="*/ 322 w 454"/>
                  <a:gd name="T13" fmla="*/ 15 h 327"/>
                  <a:gd name="T14" fmla="*/ 285 w 454"/>
                  <a:gd name="T15" fmla="*/ 5 h 327"/>
                  <a:gd name="T16" fmla="*/ 246 w 454"/>
                  <a:gd name="T17" fmla="*/ 0 h 327"/>
                  <a:gd name="T18" fmla="*/ 206 w 454"/>
                  <a:gd name="T19" fmla="*/ 0 h 327"/>
                  <a:gd name="T20" fmla="*/ 167 w 454"/>
                  <a:gd name="T21" fmla="*/ 5 h 327"/>
                  <a:gd name="T22" fmla="*/ 131 w 454"/>
                  <a:gd name="T23" fmla="*/ 15 h 327"/>
                  <a:gd name="T24" fmla="*/ 96 w 454"/>
                  <a:gd name="T25" fmla="*/ 29 h 327"/>
                  <a:gd name="T26" fmla="*/ 66 w 454"/>
                  <a:gd name="T27" fmla="*/ 47 h 327"/>
                  <a:gd name="T28" fmla="*/ 41 w 454"/>
                  <a:gd name="T29" fmla="*/ 68 h 327"/>
                  <a:gd name="T30" fmla="*/ 21 w 454"/>
                  <a:gd name="T31" fmla="*/ 94 h 327"/>
                  <a:gd name="T32" fmla="*/ 8 w 454"/>
                  <a:gd name="T33" fmla="*/ 120 h 327"/>
                  <a:gd name="T34" fmla="*/ 1 w 454"/>
                  <a:gd name="T35" fmla="*/ 148 h 327"/>
                  <a:gd name="T36" fmla="*/ 1 w 454"/>
                  <a:gd name="T37" fmla="*/ 177 h 327"/>
                  <a:gd name="T38" fmla="*/ 8 w 454"/>
                  <a:gd name="T39" fmla="*/ 205 h 327"/>
                  <a:gd name="T40" fmla="*/ 21 w 454"/>
                  <a:gd name="T41" fmla="*/ 231 h 327"/>
                  <a:gd name="T42" fmla="*/ 41 w 454"/>
                  <a:gd name="T43" fmla="*/ 257 h 327"/>
                  <a:gd name="T44" fmla="*/ 66 w 454"/>
                  <a:gd name="T45" fmla="*/ 278 h 327"/>
                  <a:gd name="T46" fmla="*/ 96 w 454"/>
                  <a:gd name="T47" fmla="*/ 296 h 327"/>
                  <a:gd name="T48" fmla="*/ 131 w 454"/>
                  <a:gd name="T49" fmla="*/ 310 h 327"/>
                  <a:gd name="T50" fmla="*/ 167 w 454"/>
                  <a:gd name="T51" fmla="*/ 320 h 327"/>
                  <a:gd name="T52" fmla="*/ 206 w 454"/>
                  <a:gd name="T53" fmla="*/ 326 h 327"/>
                  <a:gd name="T54" fmla="*/ 246 w 454"/>
                  <a:gd name="T55" fmla="*/ 326 h 327"/>
                  <a:gd name="T56" fmla="*/ 285 w 454"/>
                  <a:gd name="T57" fmla="*/ 320 h 327"/>
                  <a:gd name="T58" fmla="*/ 322 w 454"/>
                  <a:gd name="T59" fmla="*/ 310 h 327"/>
                  <a:gd name="T60" fmla="*/ 356 w 454"/>
                  <a:gd name="T61" fmla="*/ 296 h 327"/>
                  <a:gd name="T62" fmla="*/ 387 w 454"/>
                  <a:gd name="T63" fmla="*/ 278 h 327"/>
                  <a:gd name="T64" fmla="*/ 412 w 454"/>
                  <a:gd name="T65" fmla="*/ 257 h 327"/>
                  <a:gd name="T66" fmla="*/ 431 w 454"/>
                  <a:gd name="T67" fmla="*/ 231 h 327"/>
                  <a:gd name="T68" fmla="*/ 445 w 454"/>
                  <a:gd name="T69" fmla="*/ 205 h 327"/>
                  <a:gd name="T70" fmla="*/ 453 w 454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453" y="163"/>
                    </a:move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2"/>
                    </a:lnTo>
                    <a:lnTo>
                      <a:pt x="246" y="0"/>
                    </a:lnTo>
                    <a:lnTo>
                      <a:pt x="227" y="0"/>
                    </a:lnTo>
                    <a:lnTo>
                      <a:pt x="206" y="0"/>
                    </a:lnTo>
                    <a:lnTo>
                      <a:pt x="187" y="2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1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3" y="191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1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0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7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4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39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8"/>
                    </a:lnTo>
                    <a:lnTo>
                      <a:pt x="412" y="257"/>
                    </a:lnTo>
                    <a:lnTo>
                      <a:pt x="422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5" name="Freeform 44"/>
              <p:cNvSpPr>
                <a:spLocks/>
              </p:cNvSpPr>
              <p:nvPr/>
            </p:nvSpPr>
            <p:spPr bwMode="auto">
              <a:xfrm>
                <a:off x="2069" y="699"/>
                <a:ext cx="454" cy="326"/>
              </a:xfrm>
              <a:custGeom>
                <a:avLst/>
                <a:gdLst>
                  <a:gd name="T0" fmla="*/ 451 w 454"/>
                  <a:gd name="T1" fmla="*/ 148 h 326"/>
                  <a:gd name="T2" fmla="*/ 445 w 454"/>
                  <a:gd name="T3" fmla="*/ 120 h 326"/>
                  <a:gd name="T4" fmla="*/ 431 w 454"/>
                  <a:gd name="T5" fmla="*/ 93 h 326"/>
                  <a:gd name="T6" fmla="*/ 411 w 454"/>
                  <a:gd name="T7" fmla="*/ 68 h 326"/>
                  <a:gd name="T8" fmla="*/ 386 w 454"/>
                  <a:gd name="T9" fmla="*/ 47 h 326"/>
                  <a:gd name="T10" fmla="*/ 356 w 454"/>
                  <a:gd name="T11" fmla="*/ 29 h 326"/>
                  <a:gd name="T12" fmla="*/ 322 w 454"/>
                  <a:gd name="T13" fmla="*/ 15 h 326"/>
                  <a:gd name="T14" fmla="*/ 285 w 454"/>
                  <a:gd name="T15" fmla="*/ 5 h 326"/>
                  <a:gd name="T16" fmla="*/ 246 w 454"/>
                  <a:gd name="T17" fmla="*/ 0 h 326"/>
                  <a:gd name="T18" fmla="*/ 206 w 454"/>
                  <a:gd name="T19" fmla="*/ 0 h 326"/>
                  <a:gd name="T20" fmla="*/ 167 w 454"/>
                  <a:gd name="T21" fmla="*/ 5 h 326"/>
                  <a:gd name="T22" fmla="*/ 130 w 454"/>
                  <a:gd name="T23" fmla="*/ 15 h 326"/>
                  <a:gd name="T24" fmla="*/ 96 w 454"/>
                  <a:gd name="T25" fmla="*/ 29 h 326"/>
                  <a:gd name="T26" fmla="*/ 66 w 454"/>
                  <a:gd name="T27" fmla="*/ 47 h 326"/>
                  <a:gd name="T28" fmla="*/ 41 w 454"/>
                  <a:gd name="T29" fmla="*/ 68 h 326"/>
                  <a:gd name="T30" fmla="*/ 21 w 454"/>
                  <a:gd name="T31" fmla="*/ 93 h 326"/>
                  <a:gd name="T32" fmla="*/ 7 w 454"/>
                  <a:gd name="T33" fmla="*/ 120 h 326"/>
                  <a:gd name="T34" fmla="*/ 1 w 454"/>
                  <a:gd name="T35" fmla="*/ 148 h 326"/>
                  <a:gd name="T36" fmla="*/ 1 w 454"/>
                  <a:gd name="T37" fmla="*/ 176 h 326"/>
                  <a:gd name="T38" fmla="*/ 7 w 454"/>
                  <a:gd name="T39" fmla="*/ 204 h 326"/>
                  <a:gd name="T40" fmla="*/ 21 w 454"/>
                  <a:gd name="T41" fmla="*/ 231 h 326"/>
                  <a:gd name="T42" fmla="*/ 41 w 454"/>
                  <a:gd name="T43" fmla="*/ 256 h 326"/>
                  <a:gd name="T44" fmla="*/ 66 w 454"/>
                  <a:gd name="T45" fmla="*/ 277 h 326"/>
                  <a:gd name="T46" fmla="*/ 96 w 454"/>
                  <a:gd name="T47" fmla="*/ 295 h 326"/>
                  <a:gd name="T48" fmla="*/ 130 w 454"/>
                  <a:gd name="T49" fmla="*/ 309 h 326"/>
                  <a:gd name="T50" fmla="*/ 167 w 454"/>
                  <a:gd name="T51" fmla="*/ 319 h 326"/>
                  <a:gd name="T52" fmla="*/ 206 w 454"/>
                  <a:gd name="T53" fmla="*/ 325 h 326"/>
                  <a:gd name="T54" fmla="*/ 246 w 454"/>
                  <a:gd name="T55" fmla="*/ 325 h 326"/>
                  <a:gd name="T56" fmla="*/ 285 w 454"/>
                  <a:gd name="T57" fmla="*/ 319 h 326"/>
                  <a:gd name="T58" fmla="*/ 322 w 454"/>
                  <a:gd name="T59" fmla="*/ 309 h 326"/>
                  <a:gd name="T60" fmla="*/ 356 w 454"/>
                  <a:gd name="T61" fmla="*/ 295 h 326"/>
                  <a:gd name="T62" fmla="*/ 386 w 454"/>
                  <a:gd name="T63" fmla="*/ 277 h 326"/>
                  <a:gd name="T64" fmla="*/ 411 w 454"/>
                  <a:gd name="T65" fmla="*/ 256 h 326"/>
                  <a:gd name="T66" fmla="*/ 431 w 454"/>
                  <a:gd name="T67" fmla="*/ 231 h 326"/>
                  <a:gd name="T68" fmla="*/ 445 w 454"/>
                  <a:gd name="T69" fmla="*/ 204 h 326"/>
                  <a:gd name="T70" fmla="*/ 451 w 454"/>
                  <a:gd name="T71" fmla="*/ 176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6"/>
                  <a:gd name="T110" fmla="*/ 454 w 454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6">
                    <a:moveTo>
                      <a:pt x="453" y="162"/>
                    </a:moveTo>
                    <a:lnTo>
                      <a:pt x="451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3"/>
                    </a:lnTo>
                    <a:lnTo>
                      <a:pt x="422" y="81"/>
                    </a:lnTo>
                    <a:lnTo>
                      <a:pt x="411" y="68"/>
                    </a:lnTo>
                    <a:lnTo>
                      <a:pt x="399" y="57"/>
                    </a:lnTo>
                    <a:lnTo>
                      <a:pt x="386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5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2"/>
                    </a:lnTo>
                    <a:lnTo>
                      <a:pt x="1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30" y="243"/>
                    </a:lnTo>
                    <a:lnTo>
                      <a:pt x="41" y="256"/>
                    </a:lnTo>
                    <a:lnTo>
                      <a:pt x="53" y="266"/>
                    </a:lnTo>
                    <a:lnTo>
                      <a:pt x="66" y="277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3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6" y="325"/>
                    </a:lnTo>
                    <a:lnTo>
                      <a:pt x="265" y="322"/>
                    </a:lnTo>
                    <a:lnTo>
                      <a:pt x="285" y="319"/>
                    </a:lnTo>
                    <a:lnTo>
                      <a:pt x="304" y="315"/>
                    </a:lnTo>
                    <a:lnTo>
                      <a:pt x="322" y="309"/>
                    </a:lnTo>
                    <a:lnTo>
                      <a:pt x="339" y="303"/>
                    </a:lnTo>
                    <a:lnTo>
                      <a:pt x="356" y="295"/>
                    </a:lnTo>
                    <a:lnTo>
                      <a:pt x="372" y="287"/>
                    </a:lnTo>
                    <a:lnTo>
                      <a:pt x="386" y="277"/>
                    </a:lnTo>
                    <a:lnTo>
                      <a:pt x="399" y="266"/>
                    </a:lnTo>
                    <a:lnTo>
                      <a:pt x="411" y="256"/>
                    </a:lnTo>
                    <a:lnTo>
                      <a:pt x="422" y="243"/>
                    </a:lnTo>
                    <a:lnTo>
                      <a:pt x="431" y="231"/>
                    </a:lnTo>
                    <a:lnTo>
                      <a:pt x="439" y="218"/>
                    </a:lnTo>
                    <a:lnTo>
                      <a:pt x="445" y="204"/>
                    </a:lnTo>
                    <a:lnTo>
                      <a:pt x="449" y="190"/>
                    </a:lnTo>
                    <a:lnTo>
                      <a:pt x="451" y="176"/>
                    </a:lnTo>
                    <a:lnTo>
                      <a:pt x="453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6" name="Freeform 45"/>
              <p:cNvSpPr>
                <a:spLocks/>
              </p:cNvSpPr>
              <p:nvPr/>
            </p:nvSpPr>
            <p:spPr bwMode="auto">
              <a:xfrm>
                <a:off x="2902" y="699"/>
                <a:ext cx="452" cy="326"/>
              </a:xfrm>
              <a:custGeom>
                <a:avLst/>
                <a:gdLst>
                  <a:gd name="T0" fmla="*/ 0 w 452"/>
                  <a:gd name="T1" fmla="*/ 176 h 326"/>
                  <a:gd name="T2" fmla="*/ 7 w 452"/>
                  <a:gd name="T3" fmla="*/ 204 h 326"/>
                  <a:gd name="T4" fmla="*/ 21 w 452"/>
                  <a:gd name="T5" fmla="*/ 231 h 326"/>
                  <a:gd name="T6" fmla="*/ 40 w 452"/>
                  <a:gd name="T7" fmla="*/ 256 h 326"/>
                  <a:gd name="T8" fmla="*/ 65 w 452"/>
                  <a:gd name="T9" fmla="*/ 278 h 326"/>
                  <a:gd name="T10" fmla="*/ 96 w 452"/>
                  <a:gd name="T11" fmla="*/ 295 h 326"/>
                  <a:gd name="T12" fmla="*/ 130 w 452"/>
                  <a:gd name="T13" fmla="*/ 309 h 326"/>
                  <a:gd name="T14" fmla="*/ 167 w 452"/>
                  <a:gd name="T15" fmla="*/ 319 h 326"/>
                  <a:gd name="T16" fmla="*/ 206 w 452"/>
                  <a:gd name="T17" fmla="*/ 325 h 326"/>
                  <a:gd name="T18" fmla="*/ 245 w 452"/>
                  <a:gd name="T19" fmla="*/ 325 h 326"/>
                  <a:gd name="T20" fmla="*/ 283 w 452"/>
                  <a:gd name="T21" fmla="*/ 319 h 326"/>
                  <a:gd name="T22" fmla="*/ 320 w 452"/>
                  <a:gd name="T23" fmla="*/ 309 h 326"/>
                  <a:gd name="T24" fmla="*/ 354 w 452"/>
                  <a:gd name="T25" fmla="*/ 295 h 326"/>
                  <a:gd name="T26" fmla="*/ 385 w 452"/>
                  <a:gd name="T27" fmla="*/ 277 h 326"/>
                  <a:gd name="T28" fmla="*/ 410 w 452"/>
                  <a:gd name="T29" fmla="*/ 254 h 326"/>
                  <a:gd name="T30" fmla="*/ 429 w 452"/>
                  <a:gd name="T31" fmla="*/ 231 h 326"/>
                  <a:gd name="T32" fmla="*/ 443 w 452"/>
                  <a:gd name="T33" fmla="*/ 204 h 326"/>
                  <a:gd name="T34" fmla="*/ 451 w 452"/>
                  <a:gd name="T35" fmla="*/ 176 h 326"/>
                  <a:gd name="T36" fmla="*/ 451 w 452"/>
                  <a:gd name="T37" fmla="*/ 148 h 326"/>
                  <a:gd name="T38" fmla="*/ 443 w 452"/>
                  <a:gd name="T39" fmla="*/ 120 h 326"/>
                  <a:gd name="T40" fmla="*/ 429 w 452"/>
                  <a:gd name="T41" fmla="*/ 93 h 326"/>
                  <a:gd name="T42" fmla="*/ 410 w 452"/>
                  <a:gd name="T43" fmla="*/ 68 h 326"/>
                  <a:gd name="T44" fmla="*/ 385 w 452"/>
                  <a:gd name="T45" fmla="*/ 47 h 326"/>
                  <a:gd name="T46" fmla="*/ 354 w 452"/>
                  <a:gd name="T47" fmla="*/ 29 h 326"/>
                  <a:gd name="T48" fmla="*/ 320 w 452"/>
                  <a:gd name="T49" fmla="*/ 15 h 326"/>
                  <a:gd name="T50" fmla="*/ 283 w 452"/>
                  <a:gd name="T51" fmla="*/ 5 h 326"/>
                  <a:gd name="T52" fmla="*/ 245 w 452"/>
                  <a:gd name="T53" fmla="*/ 0 h 326"/>
                  <a:gd name="T54" fmla="*/ 206 w 452"/>
                  <a:gd name="T55" fmla="*/ 0 h 326"/>
                  <a:gd name="T56" fmla="*/ 167 w 452"/>
                  <a:gd name="T57" fmla="*/ 5 h 326"/>
                  <a:gd name="T58" fmla="*/ 130 w 452"/>
                  <a:gd name="T59" fmla="*/ 15 h 326"/>
                  <a:gd name="T60" fmla="*/ 96 w 452"/>
                  <a:gd name="T61" fmla="*/ 29 h 326"/>
                  <a:gd name="T62" fmla="*/ 65 w 452"/>
                  <a:gd name="T63" fmla="*/ 47 h 326"/>
                  <a:gd name="T64" fmla="*/ 40 w 452"/>
                  <a:gd name="T65" fmla="*/ 68 h 326"/>
                  <a:gd name="T66" fmla="*/ 21 w 452"/>
                  <a:gd name="T67" fmla="*/ 93 h 326"/>
                  <a:gd name="T68" fmla="*/ 7 w 452"/>
                  <a:gd name="T69" fmla="*/ 120 h 326"/>
                  <a:gd name="T70" fmla="*/ 0 w 452"/>
                  <a:gd name="T71" fmla="*/ 148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2"/>
                  <a:gd name="T109" fmla="*/ 0 h 326"/>
                  <a:gd name="T110" fmla="*/ 452 w 452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2" h="326">
                    <a:moveTo>
                      <a:pt x="0" y="162"/>
                    </a:moveTo>
                    <a:lnTo>
                      <a:pt x="0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29" y="243"/>
                    </a:lnTo>
                    <a:lnTo>
                      <a:pt x="40" y="256"/>
                    </a:lnTo>
                    <a:lnTo>
                      <a:pt x="52" y="267"/>
                    </a:lnTo>
                    <a:lnTo>
                      <a:pt x="65" y="278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2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5" y="325"/>
                    </a:lnTo>
                    <a:lnTo>
                      <a:pt x="264" y="322"/>
                    </a:lnTo>
                    <a:lnTo>
                      <a:pt x="283" y="319"/>
                    </a:lnTo>
                    <a:lnTo>
                      <a:pt x="302" y="315"/>
                    </a:lnTo>
                    <a:lnTo>
                      <a:pt x="320" y="309"/>
                    </a:lnTo>
                    <a:lnTo>
                      <a:pt x="338" y="303"/>
                    </a:lnTo>
                    <a:lnTo>
                      <a:pt x="354" y="295"/>
                    </a:lnTo>
                    <a:lnTo>
                      <a:pt x="370" y="287"/>
                    </a:lnTo>
                    <a:lnTo>
                      <a:pt x="385" y="277"/>
                    </a:lnTo>
                    <a:lnTo>
                      <a:pt x="398" y="266"/>
                    </a:lnTo>
                    <a:lnTo>
                      <a:pt x="410" y="254"/>
                    </a:lnTo>
                    <a:lnTo>
                      <a:pt x="421" y="243"/>
                    </a:lnTo>
                    <a:lnTo>
                      <a:pt x="429" y="231"/>
                    </a:lnTo>
                    <a:lnTo>
                      <a:pt x="437" y="217"/>
                    </a:lnTo>
                    <a:lnTo>
                      <a:pt x="443" y="204"/>
                    </a:lnTo>
                    <a:lnTo>
                      <a:pt x="447" y="190"/>
                    </a:lnTo>
                    <a:lnTo>
                      <a:pt x="451" y="176"/>
                    </a:lnTo>
                    <a:lnTo>
                      <a:pt x="451" y="162"/>
                    </a:lnTo>
                    <a:lnTo>
                      <a:pt x="451" y="148"/>
                    </a:lnTo>
                    <a:lnTo>
                      <a:pt x="447" y="134"/>
                    </a:lnTo>
                    <a:lnTo>
                      <a:pt x="443" y="120"/>
                    </a:lnTo>
                    <a:lnTo>
                      <a:pt x="437" y="106"/>
                    </a:lnTo>
                    <a:lnTo>
                      <a:pt x="429" y="93"/>
                    </a:lnTo>
                    <a:lnTo>
                      <a:pt x="421" y="81"/>
                    </a:lnTo>
                    <a:lnTo>
                      <a:pt x="410" y="68"/>
                    </a:lnTo>
                    <a:lnTo>
                      <a:pt x="398" y="57"/>
                    </a:lnTo>
                    <a:lnTo>
                      <a:pt x="385" y="47"/>
                    </a:lnTo>
                    <a:lnTo>
                      <a:pt x="370" y="37"/>
                    </a:lnTo>
                    <a:lnTo>
                      <a:pt x="354" y="29"/>
                    </a:lnTo>
                    <a:lnTo>
                      <a:pt x="338" y="21"/>
                    </a:lnTo>
                    <a:lnTo>
                      <a:pt x="320" y="15"/>
                    </a:lnTo>
                    <a:lnTo>
                      <a:pt x="302" y="9"/>
                    </a:lnTo>
                    <a:lnTo>
                      <a:pt x="283" y="5"/>
                    </a:lnTo>
                    <a:lnTo>
                      <a:pt x="264" y="1"/>
                    </a:lnTo>
                    <a:lnTo>
                      <a:pt x="245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2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5" y="47"/>
                    </a:lnTo>
                    <a:lnTo>
                      <a:pt x="52" y="57"/>
                    </a:lnTo>
                    <a:lnTo>
                      <a:pt x="40" y="68"/>
                    </a:lnTo>
                    <a:lnTo>
                      <a:pt x="29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0" y="148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7" name="Rectangle 46"/>
              <p:cNvSpPr>
                <a:spLocks noChangeArrowheads="1"/>
              </p:cNvSpPr>
              <p:nvPr/>
            </p:nvSpPr>
            <p:spPr bwMode="auto">
              <a:xfrm>
                <a:off x="2976" y="757"/>
                <a:ext cx="27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r>
                  <a:rPr lang="en-US" altLang="x-none" sz="1600" b="1"/>
                  <a:t>lot</a:t>
                </a:r>
              </a:p>
            </p:txBody>
          </p:sp>
          <p:sp>
            <p:nvSpPr>
              <p:cNvPr id="43068" name="Rectangle 47"/>
              <p:cNvSpPr>
                <a:spLocks noChangeArrowheads="1"/>
              </p:cNvSpPr>
              <p:nvPr/>
            </p:nvSpPr>
            <p:spPr bwMode="auto">
              <a:xfrm>
                <a:off x="2470" y="497"/>
                <a:ext cx="44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r>
                  <a:rPr lang="en-US" altLang="x-none" sz="1600" b="1"/>
                  <a:t>name</a:t>
                </a:r>
              </a:p>
            </p:txBody>
          </p:sp>
          <p:sp>
            <p:nvSpPr>
              <p:cNvPr id="43069" name="Rectangle 48"/>
              <p:cNvSpPr>
                <a:spLocks noChangeArrowheads="1"/>
              </p:cNvSpPr>
              <p:nvPr/>
            </p:nvSpPr>
            <p:spPr bwMode="auto">
              <a:xfrm>
                <a:off x="2121" y="750"/>
                <a:ext cx="33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r>
                  <a:rPr lang="en-US" altLang="x-none" sz="1600" b="1" u="sng"/>
                  <a:t>ssn</a:t>
                </a:r>
              </a:p>
            </p:txBody>
          </p:sp>
        </p:grpSp>
        <p:grpSp>
          <p:nvGrpSpPr>
            <p:cNvPr id="43056" name="Group 56"/>
            <p:cNvGrpSpPr>
              <a:grpSpLocks/>
            </p:cNvGrpSpPr>
            <p:nvPr/>
          </p:nvGrpSpPr>
          <p:grpSpPr bwMode="auto">
            <a:xfrm>
              <a:off x="2328" y="877"/>
              <a:ext cx="814" cy="295"/>
              <a:chOff x="2328" y="1226"/>
              <a:chExt cx="814" cy="295"/>
            </a:xfrm>
          </p:grpSpPr>
          <p:sp>
            <p:nvSpPr>
              <p:cNvPr id="43062" name="Freeform 54"/>
              <p:cNvSpPr>
                <a:spLocks/>
              </p:cNvSpPr>
              <p:nvPr/>
            </p:nvSpPr>
            <p:spPr bwMode="auto">
              <a:xfrm>
                <a:off x="2328" y="1226"/>
                <a:ext cx="814" cy="295"/>
              </a:xfrm>
              <a:custGeom>
                <a:avLst/>
                <a:gdLst>
                  <a:gd name="T0" fmla="*/ 813 w 814"/>
                  <a:gd name="T1" fmla="*/ 294 h 295"/>
                  <a:gd name="T2" fmla="*/ 813 w 814"/>
                  <a:gd name="T3" fmla="*/ 0 h 295"/>
                  <a:gd name="T4" fmla="*/ 0 w 814"/>
                  <a:gd name="T5" fmla="*/ 0 h 295"/>
                  <a:gd name="T6" fmla="*/ 0 w 814"/>
                  <a:gd name="T7" fmla="*/ 294 h 295"/>
                  <a:gd name="T8" fmla="*/ 813 w 814"/>
                  <a:gd name="T9" fmla="*/ 294 h 2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295"/>
                  <a:gd name="T17" fmla="*/ 814 w 814"/>
                  <a:gd name="T18" fmla="*/ 295 h 2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295">
                    <a:moveTo>
                      <a:pt x="813" y="294"/>
                    </a:moveTo>
                    <a:lnTo>
                      <a:pt x="813" y="0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813" y="2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3" name="Rectangle 55"/>
              <p:cNvSpPr>
                <a:spLocks noChangeArrowheads="1"/>
              </p:cNvSpPr>
              <p:nvPr/>
            </p:nvSpPr>
            <p:spPr bwMode="auto">
              <a:xfrm>
                <a:off x="2336" y="1266"/>
                <a:ext cx="79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r>
                  <a:rPr lang="en-US" altLang="x-none" sz="1600" b="1"/>
                  <a:t>Employees</a:t>
                </a:r>
              </a:p>
            </p:txBody>
          </p:sp>
        </p:grpSp>
        <p:sp>
          <p:nvSpPr>
            <p:cNvPr id="43057" name="Line 103"/>
            <p:cNvSpPr>
              <a:spLocks noChangeShapeType="1"/>
            </p:cNvSpPr>
            <p:nvPr/>
          </p:nvSpPr>
          <p:spPr bwMode="auto">
            <a:xfrm flipH="1">
              <a:off x="2972" y="663"/>
              <a:ext cx="152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8" name="Line 104"/>
            <p:cNvSpPr>
              <a:spLocks noChangeShapeType="1"/>
            </p:cNvSpPr>
            <p:nvPr/>
          </p:nvSpPr>
          <p:spPr bwMode="auto">
            <a:xfrm>
              <a:off x="2688" y="423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9" name="Line 105"/>
            <p:cNvSpPr>
              <a:spLocks noChangeShapeType="1"/>
            </p:cNvSpPr>
            <p:nvPr/>
          </p:nvSpPr>
          <p:spPr bwMode="auto">
            <a:xfrm>
              <a:off x="2356" y="663"/>
              <a:ext cx="88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0" name="Line 119"/>
            <p:cNvSpPr>
              <a:spLocks noChangeShapeType="1"/>
            </p:cNvSpPr>
            <p:nvPr/>
          </p:nvSpPr>
          <p:spPr bwMode="auto">
            <a:xfrm flipH="1" flipV="1">
              <a:off x="2928" y="1200"/>
              <a:ext cx="480" cy="38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1" name="Line 120"/>
            <p:cNvSpPr>
              <a:spLocks noChangeShapeType="1"/>
            </p:cNvSpPr>
            <p:nvPr/>
          </p:nvSpPr>
          <p:spPr bwMode="auto">
            <a:xfrm flipV="1">
              <a:off x="3600" y="168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419" name="Text Box 131"/>
          <p:cNvSpPr txBox="1">
            <a:spLocks noChangeArrowheads="1"/>
          </p:cNvSpPr>
          <p:nvPr/>
        </p:nvSpPr>
        <p:spPr bwMode="auto">
          <a:xfrm>
            <a:off x="50800" y="3549858"/>
            <a:ext cx="36576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x-none" sz="2400" dirty="0">
                <a:solidFill>
                  <a:schemeClr val="bg2">
                    <a:lumMod val="25000"/>
                  </a:schemeClr>
                </a:solidFill>
                <a:latin typeface="Tahoma" charset="0"/>
              </a:rPr>
              <a:t>In contrast, each </a:t>
            </a:r>
            <a:r>
              <a:rPr lang="en-US" altLang="x-none" sz="2400" dirty="0" err="1">
                <a:solidFill>
                  <a:schemeClr val="bg2">
                    <a:lumMod val="25000"/>
                  </a:schemeClr>
                </a:solidFill>
                <a:latin typeface="Tahoma" charset="0"/>
              </a:rPr>
              <a:t>dept</a:t>
            </a:r>
            <a:r>
              <a:rPr lang="en-US" altLang="x-none" sz="2400" dirty="0">
                <a:solidFill>
                  <a:schemeClr val="bg2">
                    <a:lumMod val="25000"/>
                  </a:schemeClr>
                </a:solidFill>
                <a:latin typeface="Tahoma" charset="0"/>
              </a:rPr>
              <a:t> has </a:t>
            </a:r>
            <a:r>
              <a:rPr lang="en-US" altLang="x-none" sz="2400" dirty="0">
                <a:solidFill>
                  <a:schemeClr val="folHlink"/>
                </a:solidFill>
                <a:latin typeface="Tahoma" charset="0"/>
              </a:rPr>
              <a:t>at most one</a:t>
            </a:r>
            <a:r>
              <a:rPr lang="en-US" altLang="x-none" sz="2400" dirty="0">
                <a:solidFill>
                  <a:schemeClr val="tx1"/>
                </a:solidFill>
                <a:latin typeface="Tahoma" charset="0"/>
              </a:rPr>
              <a:t> </a:t>
            </a:r>
            <a:r>
              <a:rPr lang="en-US" altLang="x-none" sz="2400" dirty="0">
                <a:solidFill>
                  <a:schemeClr val="bg2">
                    <a:lumMod val="25000"/>
                  </a:schemeClr>
                </a:solidFill>
                <a:latin typeface="Tahoma" charset="0"/>
              </a:rPr>
              <a:t>manager, according to the </a:t>
            </a:r>
            <a:r>
              <a:rPr lang="en-US" altLang="x-none" sz="2400" i="1" u="sng" dirty="0">
                <a:solidFill>
                  <a:schemeClr val="bg2">
                    <a:lumMod val="25000"/>
                  </a:schemeClr>
                </a:solidFill>
                <a:latin typeface="Tahoma" charset="0"/>
              </a:rPr>
              <a:t>key constraint</a:t>
            </a:r>
            <a:r>
              <a:rPr lang="en-US" altLang="x-none" sz="2400" i="1" dirty="0">
                <a:solidFill>
                  <a:schemeClr val="bg2">
                    <a:lumMod val="25000"/>
                  </a:schemeClr>
                </a:solidFill>
                <a:latin typeface="Tahoma" charset="0"/>
              </a:rPr>
              <a:t> </a:t>
            </a:r>
            <a:r>
              <a:rPr lang="en-US" altLang="x-none" sz="2400" dirty="0">
                <a:solidFill>
                  <a:schemeClr val="bg2">
                    <a:lumMod val="25000"/>
                  </a:schemeClr>
                </a:solidFill>
                <a:latin typeface="Tahoma" charset="0"/>
              </a:rPr>
              <a:t>on </a:t>
            </a:r>
            <a:r>
              <a:rPr lang="en-US" altLang="x-none" sz="2400" b="1" dirty="0">
                <a:solidFill>
                  <a:schemeClr val="bg2">
                    <a:lumMod val="25000"/>
                  </a:schemeClr>
                </a:solidFill>
                <a:latin typeface="Tahoma" charset="0"/>
              </a:rPr>
              <a:t>Manages</a:t>
            </a:r>
            <a:r>
              <a:rPr lang="en-US" altLang="x-none" sz="2400" dirty="0">
                <a:solidFill>
                  <a:schemeClr val="bg2">
                    <a:lumMod val="25000"/>
                  </a:schemeClr>
                </a:solidFill>
                <a:latin typeface="Tahoma" charset="0"/>
              </a:rPr>
              <a:t>.</a:t>
            </a:r>
          </a:p>
          <a:p>
            <a:pPr eaLnBrk="1" hangingPunct="1"/>
            <a:endParaRPr lang="en-US" altLang="x-none" sz="1100" dirty="0"/>
          </a:p>
        </p:txBody>
      </p:sp>
      <p:grpSp>
        <p:nvGrpSpPr>
          <p:cNvPr id="15" name="Group 113"/>
          <p:cNvGrpSpPr>
            <a:grpSpLocks/>
          </p:cNvGrpSpPr>
          <p:nvPr/>
        </p:nvGrpSpPr>
        <p:grpSpPr bwMode="auto">
          <a:xfrm>
            <a:off x="5454650" y="3505200"/>
            <a:ext cx="1884363" cy="3197225"/>
            <a:chOff x="5455425" y="3505200"/>
            <a:chExt cx="1883619" cy="3197900"/>
          </a:xfrm>
        </p:grpSpPr>
        <p:sp>
          <p:nvSpPr>
            <p:cNvPr id="43020" name="Rectangle 16"/>
            <p:cNvSpPr>
              <a:spLocks noChangeArrowheads="1"/>
            </p:cNvSpPr>
            <p:nvPr/>
          </p:nvSpPr>
          <p:spPr bwMode="auto">
            <a:xfrm>
              <a:off x="5455425" y="5788705"/>
              <a:ext cx="1003264" cy="828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2400" b="1">
                  <a:solidFill>
                    <a:schemeClr val="accent2"/>
                  </a:solidFill>
                </a:rPr>
                <a:t>1-to-Many</a:t>
              </a:r>
            </a:p>
          </p:txBody>
        </p:sp>
        <p:grpSp>
          <p:nvGrpSpPr>
            <p:cNvPr id="43021" name="Group 122"/>
            <p:cNvGrpSpPr>
              <a:grpSpLocks/>
            </p:cNvGrpSpPr>
            <p:nvPr/>
          </p:nvGrpSpPr>
          <p:grpSpPr bwMode="auto">
            <a:xfrm>
              <a:off x="5791200" y="3505200"/>
              <a:ext cx="996950" cy="2157413"/>
              <a:chOff x="2883" y="2056"/>
              <a:chExt cx="628" cy="1359"/>
            </a:xfrm>
          </p:grpSpPr>
          <p:sp>
            <p:nvSpPr>
              <p:cNvPr id="43024" name="Freeform 7"/>
              <p:cNvSpPr>
                <a:spLocks/>
              </p:cNvSpPr>
              <p:nvPr/>
            </p:nvSpPr>
            <p:spPr bwMode="auto">
              <a:xfrm>
                <a:off x="2883" y="2061"/>
                <a:ext cx="213" cy="1354"/>
              </a:xfrm>
              <a:custGeom>
                <a:avLst/>
                <a:gdLst>
                  <a:gd name="T0" fmla="*/ 211 w 213"/>
                  <a:gd name="T1" fmla="*/ 617 h 1354"/>
                  <a:gd name="T2" fmla="*/ 208 w 213"/>
                  <a:gd name="T3" fmla="*/ 501 h 1354"/>
                  <a:gd name="T4" fmla="*/ 202 w 213"/>
                  <a:gd name="T5" fmla="*/ 390 h 1354"/>
                  <a:gd name="T6" fmla="*/ 193 w 213"/>
                  <a:gd name="T7" fmla="*/ 288 h 1354"/>
                  <a:gd name="T8" fmla="*/ 181 w 213"/>
                  <a:gd name="T9" fmla="*/ 198 h 1354"/>
                  <a:gd name="T10" fmla="*/ 167 w 213"/>
                  <a:gd name="T11" fmla="*/ 122 h 1354"/>
                  <a:gd name="T12" fmla="*/ 151 w 213"/>
                  <a:gd name="T13" fmla="*/ 63 h 1354"/>
                  <a:gd name="T14" fmla="*/ 133 w 213"/>
                  <a:gd name="T15" fmla="*/ 22 h 1354"/>
                  <a:gd name="T16" fmla="*/ 115 w 213"/>
                  <a:gd name="T17" fmla="*/ 2 h 1354"/>
                  <a:gd name="T18" fmla="*/ 97 w 213"/>
                  <a:gd name="T19" fmla="*/ 2 h 1354"/>
                  <a:gd name="T20" fmla="*/ 79 w 213"/>
                  <a:gd name="T21" fmla="*/ 22 h 1354"/>
                  <a:gd name="T22" fmla="*/ 61 w 213"/>
                  <a:gd name="T23" fmla="*/ 63 h 1354"/>
                  <a:gd name="T24" fmla="*/ 46 w 213"/>
                  <a:gd name="T25" fmla="*/ 122 h 1354"/>
                  <a:gd name="T26" fmla="*/ 31 w 213"/>
                  <a:gd name="T27" fmla="*/ 198 h 1354"/>
                  <a:gd name="T28" fmla="*/ 20 w 213"/>
                  <a:gd name="T29" fmla="*/ 288 h 1354"/>
                  <a:gd name="T30" fmla="*/ 10 w 213"/>
                  <a:gd name="T31" fmla="*/ 390 h 1354"/>
                  <a:gd name="T32" fmla="*/ 4 w 213"/>
                  <a:gd name="T33" fmla="*/ 501 h 1354"/>
                  <a:gd name="T34" fmla="*/ 1 w 213"/>
                  <a:gd name="T35" fmla="*/ 617 h 1354"/>
                  <a:gd name="T36" fmla="*/ 1 w 213"/>
                  <a:gd name="T37" fmla="*/ 735 h 1354"/>
                  <a:gd name="T38" fmla="*/ 4 w 213"/>
                  <a:gd name="T39" fmla="*/ 851 h 1354"/>
                  <a:gd name="T40" fmla="*/ 10 w 213"/>
                  <a:gd name="T41" fmla="*/ 962 h 1354"/>
                  <a:gd name="T42" fmla="*/ 20 w 213"/>
                  <a:gd name="T43" fmla="*/ 1064 h 1354"/>
                  <a:gd name="T44" fmla="*/ 31 w 213"/>
                  <a:gd name="T45" fmla="*/ 1155 h 1354"/>
                  <a:gd name="T46" fmla="*/ 46 w 213"/>
                  <a:gd name="T47" fmla="*/ 1231 h 1354"/>
                  <a:gd name="T48" fmla="*/ 61 w 213"/>
                  <a:gd name="T49" fmla="*/ 1289 h 1354"/>
                  <a:gd name="T50" fmla="*/ 79 w 213"/>
                  <a:gd name="T51" fmla="*/ 1330 h 1354"/>
                  <a:gd name="T52" fmla="*/ 97 w 213"/>
                  <a:gd name="T53" fmla="*/ 1351 h 1354"/>
                  <a:gd name="T54" fmla="*/ 115 w 213"/>
                  <a:gd name="T55" fmla="*/ 1351 h 1354"/>
                  <a:gd name="T56" fmla="*/ 133 w 213"/>
                  <a:gd name="T57" fmla="*/ 1330 h 1354"/>
                  <a:gd name="T58" fmla="*/ 151 w 213"/>
                  <a:gd name="T59" fmla="*/ 1289 h 1354"/>
                  <a:gd name="T60" fmla="*/ 167 w 213"/>
                  <a:gd name="T61" fmla="*/ 1231 h 1354"/>
                  <a:gd name="T62" fmla="*/ 181 w 213"/>
                  <a:gd name="T63" fmla="*/ 1155 h 1354"/>
                  <a:gd name="T64" fmla="*/ 193 w 213"/>
                  <a:gd name="T65" fmla="*/ 1064 h 1354"/>
                  <a:gd name="T66" fmla="*/ 202 w 213"/>
                  <a:gd name="T67" fmla="*/ 962 h 1354"/>
                  <a:gd name="T68" fmla="*/ 208 w 213"/>
                  <a:gd name="T69" fmla="*/ 851 h 1354"/>
                  <a:gd name="T70" fmla="*/ 211 w 213"/>
                  <a:gd name="T71" fmla="*/ 735 h 135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13"/>
                  <a:gd name="T109" fmla="*/ 0 h 1354"/>
                  <a:gd name="T110" fmla="*/ 213 w 213"/>
                  <a:gd name="T111" fmla="*/ 1354 h 135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8" y="501"/>
                    </a:lnTo>
                    <a:lnTo>
                      <a:pt x="205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3" y="22"/>
                    </a:lnTo>
                    <a:lnTo>
                      <a:pt x="125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8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6" y="122"/>
                    </a:lnTo>
                    <a:lnTo>
                      <a:pt x="38" y="158"/>
                    </a:lnTo>
                    <a:lnTo>
                      <a:pt x="31" y="198"/>
                    </a:lnTo>
                    <a:lnTo>
                      <a:pt x="25" y="241"/>
                    </a:lnTo>
                    <a:lnTo>
                      <a:pt x="20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7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7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20" y="1064"/>
                    </a:lnTo>
                    <a:lnTo>
                      <a:pt x="25" y="1112"/>
                    </a:lnTo>
                    <a:lnTo>
                      <a:pt x="31" y="1155"/>
                    </a:lnTo>
                    <a:lnTo>
                      <a:pt x="38" y="1195"/>
                    </a:lnTo>
                    <a:lnTo>
                      <a:pt x="46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8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5" y="1343"/>
                    </a:lnTo>
                    <a:lnTo>
                      <a:pt x="133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5" y="908"/>
                    </a:lnTo>
                    <a:lnTo>
                      <a:pt x="208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5" name="Freeform 8"/>
              <p:cNvSpPr>
                <a:spLocks/>
              </p:cNvSpPr>
              <p:nvPr/>
            </p:nvSpPr>
            <p:spPr bwMode="auto">
              <a:xfrm>
                <a:off x="3298" y="2056"/>
                <a:ext cx="213" cy="1354"/>
              </a:xfrm>
              <a:custGeom>
                <a:avLst/>
                <a:gdLst>
                  <a:gd name="T0" fmla="*/ 211 w 213"/>
                  <a:gd name="T1" fmla="*/ 617 h 1354"/>
                  <a:gd name="T2" fmla="*/ 208 w 213"/>
                  <a:gd name="T3" fmla="*/ 501 h 1354"/>
                  <a:gd name="T4" fmla="*/ 202 w 213"/>
                  <a:gd name="T5" fmla="*/ 390 h 1354"/>
                  <a:gd name="T6" fmla="*/ 193 w 213"/>
                  <a:gd name="T7" fmla="*/ 288 h 1354"/>
                  <a:gd name="T8" fmla="*/ 181 w 213"/>
                  <a:gd name="T9" fmla="*/ 198 h 1354"/>
                  <a:gd name="T10" fmla="*/ 167 w 213"/>
                  <a:gd name="T11" fmla="*/ 122 h 1354"/>
                  <a:gd name="T12" fmla="*/ 150 w 213"/>
                  <a:gd name="T13" fmla="*/ 63 h 1354"/>
                  <a:gd name="T14" fmla="*/ 133 w 213"/>
                  <a:gd name="T15" fmla="*/ 22 h 1354"/>
                  <a:gd name="T16" fmla="*/ 115 w 213"/>
                  <a:gd name="T17" fmla="*/ 2 h 1354"/>
                  <a:gd name="T18" fmla="*/ 97 w 213"/>
                  <a:gd name="T19" fmla="*/ 2 h 1354"/>
                  <a:gd name="T20" fmla="*/ 78 w 213"/>
                  <a:gd name="T21" fmla="*/ 22 h 1354"/>
                  <a:gd name="T22" fmla="*/ 61 w 213"/>
                  <a:gd name="T23" fmla="*/ 63 h 1354"/>
                  <a:gd name="T24" fmla="*/ 45 w 213"/>
                  <a:gd name="T25" fmla="*/ 122 h 1354"/>
                  <a:gd name="T26" fmla="*/ 31 w 213"/>
                  <a:gd name="T27" fmla="*/ 198 h 1354"/>
                  <a:gd name="T28" fmla="*/ 19 w 213"/>
                  <a:gd name="T29" fmla="*/ 288 h 1354"/>
                  <a:gd name="T30" fmla="*/ 10 w 213"/>
                  <a:gd name="T31" fmla="*/ 390 h 1354"/>
                  <a:gd name="T32" fmla="*/ 3 w 213"/>
                  <a:gd name="T33" fmla="*/ 501 h 1354"/>
                  <a:gd name="T34" fmla="*/ 0 w 213"/>
                  <a:gd name="T35" fmla="*/ 617 h 1354"/>
                  <a:gd name="T36" fmla="*/ 0 w 213"/>
                  <a:gd name="T37" fmla="*/ 735 h 1354"/>
                  <a:gd name="T38" fmla="*/ 3 w 213"/>
                  <a:gd name="T39" fmla="*/ 851 h 1354"/>
                  <a:gd name="T40" fmla="*/ 10 w 213"/>
                  <a:gd name="T41" fmla="*/ 962 h 1354"/>
                  <a:gd name="T42" fmla="*/ 19 w 213"/>
                  <a:gd name="T43" fmla="*/ 1064 h 1354"/>
                  <a:gd name="T44" fmla="*/ 31 w 213"/>
                  <a:gd name="T45" fmla="*/ 1155 h 1354"/>
                  <a:gd name="T46" fmla="*/ 45 w 213"/>
                  <a:gd name="T47" fmla="*/ 1231 h 1354"/>
                  <a:gd name="T48" fmla="*/ 61 w 213"/>
                  <a:gd name="T49" fmla="*/ 1289 h 1354"/>
                  <a:gd name="T50" fmla="*/ 78 w 213"/>
                  <a:gd name="T51" fmla="*/ 1330 h 1354"/>
                  <a:gd name="T52" fmla="*/ 97 w 213"/>
                  <a:gd name="T53" fmla="*/ 1351 h 1354"/>
                  <a:gd name="T54" fmla="*/ 115 w 213"/>
                  <a:gd name="T55" fmla="*/ 1351 h 1354"/>
                  <a:gd name="T56" fmla="*/ 133 w 213"/>
                  <a:gd name="T57" fmla="*/ 1330 h 1354"/>
                  <a:gd name="T58" fmla="*/ 150 w 213"/>
                  <a:gd name="T59" fmla="*/ 1289 h 1354"/>
                  <a:gd name="T60" fmla="*/ 167 w 213"/>
                  <a:gd name="T61" fmla="*/ 1231 h 1354"/>
                  <a:gd name="T62" fmla="*/ 181 w 213"/>
                  <a:gd name="T63" fmla="*/ 1155 h 1354"/>
                  <a:gd name="T64" fmla="*/ 193 w 213"/>
                  <a:gd name="T65" fmla="*/ 1064 h 1354"/>
                  <a:gd name="T66" fmla="*/ 202 w 213"/>
                  <a:gd name="T67" fmla="*/ 962 h 1354"/>
                  <a:gd name="T68" fmla="*/ 208 w 213"/>
                  <a:gd name="T69" fmla="*/ 851 h 1354"/>
                  <a:gd name="T70" fmla="*/ 211 w 213"/>
                  <a:gd name="T71" fmla="*/ 735 h 135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13"/>
                  <a:gd name="T109" fmla="*/ 0 h 1354"/>
                  <a:gd name="T110" fmla="*/ 213 w 213"/>
                  <a:gd name="T111" fmla="*/ 1354 h 135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8" y="501"/>
                    </a:lnTo>
                    <a:lnTo>
                      <a:pt x="205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0" y="63"/>
                    </a:lnTo>
                    <a:lnTo>
                      <a:pt x="142" y="40"/>
                    </a:lnTo>
                    <a:lnTo>
                      <a:pt x="133" y="22"/>
                    </a:lnTo>
                    <a:lnTo>
                      <a:pt x="124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7" y="10"/>
                    </a:lnTo>
                    <a:lnTo>
                      <a:pt x="78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5" y="122"/>
                    </a:lnTo>
                    <a:lnTo>
                      <a:pt x="38" y="158"/>
                    </a:lnTo>
                    <a:lnTo>
                      <a:pt x="31" y="198"/>
                    </a:lnTo>
                    <a:lnTo>
                      <a:pt x="25" y="241"/>
                    </a:lnTo>
                    <a:lnTo>
                      <a:pt x="19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6" y="445"/>
                    </a:lnTo>
                    <a:lnTo>
                      <a:pt x="3" y="501"/>
                    </a:lnTo>
                    <a:lnTo>
                      <a:pt x="1" y="559"/>
                    </a:lnTo>
                    <a:lnTo>
                      <a:pt x="0" y="617"/>
                    </a:lnTo>
                    <a:lnTo>
                      <a:pt x="0" y="677"/>
                    </a:lnTo>
                    <a:lnTo>
                      <a:pt x="0" y="735"/>
                    </a:lnTo>
                    <a:lnTo>
                      <a:pt x="1" y="794"/>
                    </a:lnTo>
                    <a:lnTo>
                      <a:pt x="3" y="851"/>
                    </a:lnTo>
                    <a:lnTo>
                      <a:pt x="6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19" y="1064"/>
                    </a:lnTo>
                    <a:lnTo>
                      <a:pt x="25" y="1112"/>
                    </a:lnTo>
                    <a:lnTo>
                      <a:pt x="31" y="1155"/>
                    </a:lnTo>
                    <a:lnTo>
                      <a:pt x="38" y="1195"/>
                    </a:lnTo>
                    <a:lnTo>
                      <a:pt x="45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8" y="1330"/>
                    </a:lnTo>
                    <a:lnTo>
                      <a:pt x="87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4" y="1343"/>
                    </a:lnTo>
                    <a:lnTo>
                      <a:pt x="133" y="1330"/>
                    </a:lnTo>
                    <a:lnTo>
                      <a:pt x="142" y="1312"/>
                    </a:lnTo>
                    <a:lnTo>
                      <a:pt x="150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5" y="908"/>
                    </a:lnTo>
                    <a:lnTo>
                      <a:pt x="208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6" name="Line 21"/>
              <p:cNvSpPr>
                <a:spLocks noChangeShapeType="1"/>
              </p:cNvSpPr>
              <p:nvPr/>
            </p:nvSpPr>
            <p:spPr bwMode="auto">
              <a:xfrm>
                <a:off x="3010" y="2265"/>
                <a:ext cx="397" cy="6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27" name="Line 22"/>
              <p:cNvSpPr>
                <a:spLocks noChangeShapeType="1"/>
              </p:cNvSpPr>
              <p:nvPr/>
            </p:nvSpPr>
            <p:spPr bwMode="auto">
              <a:xfrm>
                <a:off x="2998" y="2505"/>
                <a:ext cx="396" cy="9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28" name="Line 23"/>
              <p:cNvSpPr>
                <a:spLocks noChangeShapeType="1"/>
              </p:cNvSpPr>
              <p:nvPr/>
            </p:nvSpPr>
            <p:spPr bwMode="auto">
              <a:xfrm>
                <a:off x="3010" y="2518"/>
                <a:ext cx="384" cy="585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29" name="Line 24"/>
              <p:cNvSpPr>
                <a:spLocks noChangeShapeType="1"/>
              </p:cNvSpPr>
              <p:nvPr/>
            </p:nvSpPr>
            <p:spPr bwMode="auto">
              <a:xfrm flipH="1">
                <a:off x="2977" y="2846"/>
                <a:ext cx="425" cy="37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3030" name="Group 68"/>
              <p:cNvGrpSpPr>
                <a:grpSpLocks/>
              </p:cNvGrpSpPr>
              <p:nvPr/>
            </p:nvGrpSpPr>
            <p:grpSpPr bwMode="auto">
              <a:xfrm>
                <a:off x="2968" y="2238"/>
                <a:ext cx="55" cy="999"/>
                <a:chOff x="2968" y="2238"/>
                <a:chExt cx="55" cy="999"/>
              </a:xfrm>
            </p:grpSpPr>
            <p:sp>
              <p:nvSpPr>
                <p:cNvPr id="43036" name="Oval 63"/>
                <p:cNvSpPr>
                  <a:spLocks noChangeArrowheads="1"/>
                </p:cNvSpPr>
                <p:nvPr/>
              </p:nvSpPr>
              <p:spPr bwMode="auto">
                <a:xfrm>
                  <a:off x="2968" y="2238"/>
                  <a:ext cx="55" cy="66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1pPr>
                  <a:lvl2pPr marL="742950" indent="-28575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2pPr>
                  <a:lvl3pPr marL="1143000" indent="-22860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3pPr>
                  <a:lvl4pPr marL="1600200" indent="-22860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4pPr>
                  <a:lvl5pPr marL="2057400" indent="-22860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9pPr>
                </a:lstStyle>
                <a:p>
                  <a:pPr eaLnBrk="1" hangingPunct="1"/>
                  <a:endParaRPr lang="x-none" altLang="x-none"/>
                </a:p>
              </p:txBody>
            </p:sp>
            <p:sp>
              <p:nvSpPr>
                <p:cNvPr id="43037" name="Oval 64"/>
                <p:cNvSpPr>
                  <a:spLocks noChangeArrowheads="1"/>
                </p:cNvSpPr>
                <p:nvPr/>
              </p:nvSpPr>
              <p:spPr bwMode="auto">
                <a:xfrm>
                  <a:off x="2968" y="2475"/>
                  <a:ext cx="55" cy="66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1pPr>
                  <a:lvl2pPr marL="742950" indent="-28575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2pPr>
                  <a:lvl3pPr marL="1143000" indent="-22860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3pPr>
                  <a:lvl4pPr marL="1600200" indent="-22860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4pPr>
                  <a:lvl5pPr marL="2057400" indent="-22860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9pPr>
                </a:lstStyle>
                <a:p>
                  <a:pPr eaLnBrk="1" hangingPunct="1"/>
                  <a:endParaRPr lang="x-none" altLang="x-none"/>
                </a:p>
              </p:txBody>
            </p:sp>
            <p:sp>
              <p:nvSpPr>
                <p:cNvPr id="43038" name="Oval 65"/>
                <p:cNvSpPr>
                  <a:spLocks noChangeArrowheads="1"/>
                </p:cNvSpPr>
                <p:nvPr/>
              </p:nvSpPr>
              <p:spPr bwMode="auto">
                <a:xfrm>
                  <a:off x="2968" y="2706"/>
                  <a:ext cx="55" cy="66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1pPr>
                  <a:lvl2pPr marL="742950" indent="-28575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2pPr>
                  <a:lvl3pPr marL="1143000" indent="-22860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3pPr>
                  <a:lvl4pPr marL="1600200" indent="-22860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4pPr>
                  <a:lvl5pPr marL="2057400" indent="-22860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9pPr>
                </a:lstStyle>
                <a:p>
                  <a:pPr eaLnBrk="1" hangingPunct="1"/>
                  <a:endParaRPr lang="x-none" altLang="x-none"/>
                </a:p>
              </p:txBody>
            </p:sp>
            <p:sp>
              <p:nvSpPr>
                <p:cNvPr id="43039" name="Oval 66"/>
                <p:cNvSpPr>
                  <a:spLocks noChangeArrowheads="1"/>
                </p:cNvSpPr>
                <p:nvPr/>
              </p:nvSpPr>
              <p:spPr bwMode="auto">
                <a:xfrm>
                  <a:off x="2968" y="2939"/>
                  <a:ext cx="55" cy="66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1pPr>
                  <a:lvl2pPr marL="742950" indent="-28575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2pPr>
                  <a:lvl3pPr marL="1143000" indent="-22860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3pPr>
                  <a:lvl4pPr marL="1600200" indent="-22860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4pPr>
                  <a:lvl5pPr marL="2057400" indent="-22860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9pPr>
                </a:lstStyle>
                <a:p>
                  <a:pPr eaLnBrk="1" hangingPunct="1"/>
                  <a:endParaRPr lang="x-none" altLang="x-none"/>
                </a:p>
              </p:txBody>
            </p:sp>
            <p:sp>
              <p:nvSpPr>
                <p:cNvPr id="43040" name="Oval 67"/>
                <p:cNvSpPr>
                  <a:spLocks noChangeArrowheads="1"/>
                </p:cNvSpPr>
                <p:nvPr/>
              </p:nvSpPr>
              <p:spPr bwMode="auto">
                <a:xfrm>
                  <a:off x="2968" y="3171"/>
                  <a:ext cx="55" cy="66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1pPr>
                  <a:lvl2pPr marL="742950" indent="-28575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2pPr>
                  <a:lvl3pPr marL="1143000" indent="-22860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3pPr>
                  <a:lvl4pPr marL="1600200" indent="-22860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4pPr>
                  <a:lvl5pPr marL="2057400" indent="-22860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9pPr>
                </a:lstStyle>
                <a:p>
                  <a:pPr eaLnBrk="1" hangingPunct="1"/>
                  <a:endParaRPr lang="x-none" altLang="x-none"/>
                </a:p>
              </p:txBody>
            </p:sp>
          </p:grpSp>
          <p:grpSp>
            <p:nvGrpSpPr>
              <p:cNvPr id="43031" name="Group 90"/>
              <p:cNvGrpSpPr>
                <a:grpSpLocks/>
              </p:cNvGrpSpPr>
              <p:nvPr/>
            </p:nvGrpSpPr>
            <p:grpSpPr bwMode="auto">
              <a:xfrm>
                <a:off x="3374" y="2309"/>
                <a:ext cx="55" cy="816"/>
                <a:chOff x="3374" y="2309"/>
                <a:chExt cx="55" cy="816"/>
              </a:xfrm>
            </p:grpSpPr>
            <p:sp>
              <p:nvSpPr>
                <p:cNvPr id="43032" name="Oval 86"/>
                <p:cNvSpPr>
                  <a:spLocks noChangeArrowheads="1"/>
                </p:cNvSpPr>
                <p:nvPr/>
              </p:nvSpPr>
              <p:spPr bwMode="auto">
                <a:xfrm>
                  <a:off x="3374" y="2309"/>
                  <a:ext cx="55" cy="66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1pPr>
                  <a:lvl2pPr marL="742950" indent="-28575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2pPr>
                  <a:lvl3pPr marL="1143000" indent="-22860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3pPr>
                  <a:lvl4pPr marL="1600200" indent="-22860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4pPr>
                  <a:lvl5pPr marL="2057400" indent="-22860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9pPr>
                </a:lstStyle>
                <a:p>
                  <a:pPr eaLnBrk="1" hangingPunct="1"/>
                  <a:endParaRPr lang="x-none" altLang="x-none"/>
                </a:p>
              </p:txBody>
            </p:sp>
            <p:sp>
              <p:nvSpPr>
                <p:cNvPr id="43033" name="Oval 87"/>
                <p:cNvSpPr>
                  <a:spLocks noChangeArrowheads="1"/>
                </p:cNvSpPr>
                <p:nvPr/>
              </p:nvSpPr>
              <p:spPr bwMode="auto">
                <a:xfrm>
                  <a:off x="3374" y="2556"/>
                  <a:ext cx="55" cy="66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1pPr>
                  <a:lvl2pPr marL="742950" indent="-28575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2pPr>
                  <a:lvl3pPr marL="1143000" indent="-22860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3pPr>
                  <a:lvl4pPr marL="1600200" indent="-22860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4pPr>
                  <a:lvl5pPr marL="2057400" indent="-22860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9pPr>
                </a:lstStyle>
                <a:p>
                  <a:pPr eaLnBrk="1" hangingPunct="1"/>
                  <a:endParaRPr lang="x-none" altLang="x-none"/>
                </a:p>
              </p:txBody>
            </p:sp>
            <p:sp>
              <p:nvSpPr>
                <p:cNvPr id="43034" name="Oval 88"/>
                <p:cNvSpPr>
                  <a:spLocks noChangeArrowheads="1"/>
                </p:cNvSpPr>
                <p:nvPr/>
              </p:nvSpPr>
              <p:spPr bwMode="auto">
                <a:xfrm>
                  <a:off x="3374" y="2809"/>
                  <a:ext cx="55" cy="66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1pPr>
                  <a:lvl2pPr marL="742950" indent="-28575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2pPr>
                  <a:lvl3pPr marL="1143000" indent="-22860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3pPr>
                  <a:lvl4pPr marL="1600200" indent="-22860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4pPr>
                  <a:lvl5pPr marL="2057400" indent="-22860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9pPr>
                </a:lstStyle>
                <a:p>
                  <a:pPr eaLnBrk="1" hangingPunct="1"/>
                  <a:endParaRPr lang="x-none" altLang="x-none"/>
                </a:p>
              </p:txBody>
            </p:sp>
            <p:sp>
              <p:nvSpPr>
                <p:cNvPr id="43035" name="Oval 89"/>
                <p:cNvSpPr>
                  <a:spLocks noChangeArrowheads="1"/>
                </p:cNvSpPr>
                <p:nvPr/>
              </p:nvSpPr>
              <p:spPr bwMode="auto">
                <a:xfrm>
                  <a:off x="3374" y="3059"/>
                  <a:ext cx="55" cy="66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1pPr>
                  <a:lvl2pPr marL="742950" indent="-28575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2pPr>
                  <a:lvl3pPr marL="1143000" indent="-22860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3pPr>
                  <a:lvl4pPr marL="1600200" indent="-22860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4pPr>
                  <a:lvl5pPr marL="2057400" indent="-22860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9pPr>
                </a:lstStyle>
                <a:p>
                  <a:pPr eaLnBrk="1" hangingPunct="1"/>
                  <a:endParaRPr lang="x-none" altLang="x-none"/>
                </a:p>
              </p:txBody>
            </p:sp>
          </p:grpSp>
        </p:grpSp>
        <p:sp>
          <p:nvSpPr>
            <p:cNvPr id="43022" name="Rectangle 16"/>
            <p:cNvSpPr>
              <a:spLocks noChangeArrowheads="1"/>
            </p:cNvSpPr>
            <p:nvPr/>
          </p:nvSpPr>
          <p:spPr bwMode="auto">
            <a:xfrm>
              <a:off x="6335780" y="5788705"/>
              <a:ext cx="1003264" cy="828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2400" b="1">
                  <a:solidFill>
                    <a:schemeClr val="accent2"/>
                  </a:solidFill>
                </a:rPr>
                <a:t>Many-to-1</a:t>
              </a:r>
            </a:p>
          </p:txBody>
        </p:sp>
        <p:cxnSp>
          <p:nvCxnSpPr>
            <p:cNvPr id="43023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5924306" y="6276343"/>
              <a:ext cx="851926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1" name="Text Box 131"/>
          <p:cNvSpPr txBox="1">
            <a:spLocks noChangeArrowheads="1"/>
          </p:cNvSpPr>
          <p:nvPr/>
        </p:nvSpPr>
        <p:spPr bwMode="auto">
          <a:xfrm>
            <a:off x="88428" y="5538727"/>
            <a:ext cx="3657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x-none" sz="2400" dirty="0" smtClean="0">
                <a:solidFill>
                  <a:schemeClr val="bg2">
                    <a:lumMod val="25000"/>
                  </a:schemeClr>
                </a:solidFill>
                <a:latin typeface="Tahoma" charset="0"/>
              </a:rPr>
              <a:t>A key constraint gives a </a:t>
            </a:r>
            <a:br>
              <a:rPr lang="en-US" altLang="x-none" sz="2400" dirty="0" smtClean="0">
                <a:solidFill>
                  <a:schemeClr val="bg2">
                    <a:lumMod val="25000"/>
                  </a:schemeClr>
                </a:solidFill>
                <a:latin typeface="Tahoma" charset="0"/>
              </a:rPr>
            </a:br>
            <a:r>
              <a:rPr lang="en-US" altLang="x-none" sz="2400" dirty="0" smtClean="0">
                <a:solidFill>
                  <a:schemeClr val="bg2">
                    <a:lumMod val="25000"/>
                  </a:schemeClr>
                </a:solidFill>
                <a:latin typeface="Tahoma" charset="0"/>
              </a:rPr>
              <a:t>1-to-many </a:t>
            </a:r>
            <a:r>
              <a:rPr lang="en-US" altLang="x-none" sz="2400" dirty="0" smtClean="0">
                <a:solidFill>
                  <a:schemeClr val="bg2">
                    <a:lumMod val="25000"/>
                  </a:schemeClr>
                </a:solidFill>
                <a:latin typeface="Tahoma" charset="0"/>
              </a:rPr>
              <a:t>relationship.</a:t>
            </a:r>
            <a:endParaRPr lang="en-US" altLang="x-none" sz="1100" dirty="0"/>
          </a:p>
        </p:txBody>
      </p:sp>
    </p:spTree>
    <p:extLst>
      <p:ext uri="{BB962C8B-B14F-4D97-AF65-F5344CB8AC3E}">
        <p14:creationId xmlns:p14="http://schemas.microsoft.com/office/powerpoint/2010/main" val="78151461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9" grpId="0" autoUpdateAnimBg="0"/>
      <p:bldP spid="11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x-none"/>
              <a:t>Participation Constraints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x-none" sz="2400" dirty="0"/>
              <a:t>Does every employee work in a department?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 dirty="0"/>
              <a:t>If so: a </a:t>
            </a:r>
            <a:r>
              <a:rPr lang="en-US" altLang="x-none" sz="2400" i="1" u="sng" dirty="0">
                <a:solidFill>
                  <a:schemeClr val="accent2"/>
                </a:solidFill>
              </a:rPr>
              <a:t>participation constraint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dirty="0"/>
              <a:t>participation of </a:t>
            </a:r>
            <a:r>
              <a:rPr lang="en-US" altLang="x-none" sz="2000" b="1" dirty="0"/>
              <a:t>Employees</a:t>
            </a:r>
            <a:r>
              <a:rPr lang="en-US" altLang="x-none" sz="2000" dirty="0"/>
              <a:t> in </a:t>
            </a:r>
            <a:r>
              <a:rPr lang="en-US" altLang="x-none" sz="2000" b="1" dirty="0" err="1"/>
              <a:t>Works_In</a:t>
            </a:r>
            <a:r>
              <a:rPr lang="en-US" altLang="x-none" sz="2000" b="1" dirty="0"/>
              <a:t> </a:t>
            </a:r>
            <a:r>
              <a:rPr lang="en-US" altLang="x-none" sz="2000" dirty="0"/>
              <a:t>is </a:t>
            </a:r>
            <a:r>
              <a:rPr lang="en-US" altLang="x-none" sz="2000" i="1" dirty="0">
                <a:solidFill>
                  <a:schemeClr val="accent2"/>
                </a:solidFill>
              </a:rPr>
              <a:t>total</a:t>
            </a:r>
            <a:r>
              <a:rPr lang="en-US" altLang="x-none" sz="2000" dirty="0">
                <a:solidFill>
                  <a:schemeClr val="accent2"/>
                </a:solidFill>
              </a:rPr>
              <a:t> (vs. </a:t>
            </a:r>
            <a:r>
              <a:rPr lang="en-US" altLang="x-none" sz="2000" i="1" dirty="0">
                <a:solidFill>
                  <a:schemeClr val="accent2"/>
                </a:solidFill>
              </a:rPr>
              <a:t>partial</a:t>
            </a:r>
            <a:r>
              <a:rPr lang="en-US" altLang="x-none" sz="2000" dirty="0">
                <a:solidFill>
                  <a:schemeClr val="accent2"/>
                </a:solidFill>
              </a:rPr>
              <a:t>)</a:t>
            </a:r>
            <a:endParaRPr lang="en-US" altLang="x-none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dirty="0"/>
              <a:t>What if every department has an employee working in it?</a:t>
            </a:r>
          </a:p>
          <a:p>
            <a:pPr>
              <a:lnSpc>
                <a:spcPct val="90000"/>
              </a:lnSpc>
            </a:pPr>
            <a:r>
              <a:rPr lang="en-US" altLang="x-none" sz="2400" dirty="0"/>
              <a:t>Basically means </a:t>
            </a:r>
            <a:r>
              <a:rPr lang="en-US" altLang="x-none" sz="2400" dirty="0">
                <a:solidFill>
                  <a:schemeClr val="folHlink"/>
                </a:solidFill>
                <a:latin typeface="Tahoma" charset="0"/>
              </a:rPr>
              <a:t>at </a:t>
            </a:r>
            <a:r>
              <a:rPr lang="en-US" altLang="x-none" sz="2400" dirty="0" smtClean="0">
                <a:solidFill>
                  <a:schemeClr val="folHlink"/>
                </a:solidFill>
                <a:latin typeface="Tahoma" charset="0"/>
              </a:rPr>
              <a:t>least one</a:t>
            </a:r>
            <a:endParaRPr lang="en-US" altLang="ja-JP" sz="2400" dirty="0"/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x-none" sz="1800" dirty="0"/>
          </a:p>
        </p:txBody>
      </p:sp>
      <p:sp>
        <p:nvSpPr>
          <p:cNvPr id="4505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 eaLnBrk="1" hangingPunct="1"/>
            <a:endParaRPr lang="en-US" altLang="x-none" sz="1400">
              <a:solidFill>
                <a:schemeClr val="tx1"/>
              </a:solidFill>
            </a:endParaRPr>
          </a:p>
          <a:p>
            <a:pPr algn="r" eaLnBrk="1" hangingPunct="1"/>
            <a:endParaRPr lang="en-US" altLang="x-none" sz="1400">
              <a:solidFill>
                <a:schemeClr val="tx2"/>
              </a:solidFill>
            </a:endParaRPr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681038" y="6018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119438" y="601821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5062" name="Freeform 6"/>
          <p:cNvSpPr>
            <a:spLocks/>
          </p:cNvSpPr>
          <p:nvPr/>
        </p:nvSpPr>
        <p:spPr bwMode="auto">
          <a:xfrm>
            <a:off x="5351463" y="3917950"/>
            <a:ext cx="1057275" cy="371475"/>
          </a:xfrm>
          <a:custGeom>
            <a:avLst/>
            <a:gdLst>
              <a:gd name="T0" fmla="*/ 2147483647 w 666"/>
              <a:gd name="T1" fmla="*/ 2147483647 h 234"/>
              <a:gd name="T2" fmla="*/ 2147483647 w 666"/>
              <a:gd name="T3" fmla="*/ 2147483647 h 234"/>
              <a:gd name="T4" fmla="*/ 2147483647 w 666"/>
              <a:gd name="T5" fmla="*/ 2147483647 h 234"/>
              <a:gd name="T6" fmla="*/ 2147483647 w 666"/>
              <a:gd name="T7" fmla="*/ 2147483647 h 234"/>
              <a:gd name="T8" fmla="*/ 2147483647 w 666"/>
              <a:gd name="T9" fmla="*/ 2147483647 h 234"/>
              <a:gd name="T10" fmla="*/ 2147483647 w 666"/>
              <a:gd name="T11" fmla="*/ 2147483647 h 234"/>
              <a:gd name="T12" fmla="*/ 2147483647 w 666"/>
              <a:gd name="T13" fmla="*/ 2147483647 h 234"/>
              <a:gd name="T14" fmla="*/ 2147483647 w 666"/>
              <a:gd name="T15" fmla="*/ 2147483647 h 234"/>
              <a:gd name="T16" fmla="*/ 2147483647 w 666"/>
              <a:gd name="T17" fmla="*/ 2147483647 h 234"/>
              <a:gd name="T18" fmla="*/ 2147483647 w 666"/>
              <a:gd name="T19" fmla="*/ 2147483647 h 234"/>
              <a:gd name="T20" fmla="*/ 2147483647 w 666"/>
              <a:gd name="T21" fmla="*/ 2147483647 h 234"/>
              <a:gd name="T22" fmla="*/ 2147483647 w 666"/>
              <a:gd name="T23" fmla="*/ 2147483647 h 234"/>
              <a:gd name="T24" fmla="*/ 2147483647 w 666"/>
              <a:gd name="T25" fmla="*/ 2147483647 h 234"/>
              <a:gd name="T26" fmla="*/ 2147483647 w 666"/>
              <a:gd name="T27" fmla="*/ 2147483647 h 234"/>
              <a:gd name="T28" fmla="*/ 2147483647 w 666"/>
              <a:gd name="T29" fmla="*/ 2147483647 h 234"/>
              <a:gd name="T30" fmla="*/ 2147483647 w 666"/>
              <a:gd name="T31" fmla="*/ 2147483647 h 234"/>
              <a:gd name="T32" fmla="*/ 2147483647 w 666"/>
              <a:gd name="T33" fmla="*/ 2147483647 h 234"/>
              <a:gd name="T34" fmla="*/ 2147483647 w 666"/>
              <a:gd name="T35" fmla="*/ 2147483647 h 234"/>
              <a:gd name="T36" fmla="*/ 2147483647 w 666"/>
              <a:gd name="T37" fmla="*/ 2147483647 h 234"/>
              <a:gd name="T38" fmla="*/ 2147483647 w 666"/>
              <a:gd name="T39" fmla="*/ 2147483647 h 234"/>
              <a:gd name="T40" fmla="*/ 2147483647 w 666"/>
              <a:gd name="T41" fmla="*/ 2147483647 h 234"/>
              <a:gd name="T42" fmla="*/ 2147483647 w 666"/>
              <a:gd name="T43" fmla="*/ 2147483647 h 234"/>
              <a:gd name="T44" fmla="*/ 2147483647 w 666"/>
              <a:gd name="T45" fmla="*/ 2147483647 h 234"/>
              <a:gd name="T46" fmla="*/ 2147483647 w 666"/>
              <a:gd name="T47" fmla="*/ 2147483647 h 234"/>
              <a:gd name="T48" fmla="*/ 2147483647 w 666"/>
              <a:gd name="T49" fmla="*/ 2147483647 h 234"/>
              <a:gd name="T50" fmla="*/ 2147483647 w 666"/>
              <a:gd name="T51" fmla="*/ 2147483647 h 234"/>
              <a:gd name="T52" fmla="*/ 2147483647 w 666"/>
              <a:gd name="T53" fmla="*/ 2147483647 h 234"/>
              <a:gd name="T54" fmla="*/ 2147483647 w 666"/>
              <a:gd name="T55" fmla="*/ 2147483647 h 234"/>
              <a:gd name="T56" fmla="*/ 2147483647 w 666"/>
              <a:gd name="T57" fmla="*/ 2147483647 h 234"/>
              <a:gd name="T58" fmla="*/ 2147483647 w 666"/>
              <a:gd name="T59" fmla="*/ 2147483647 h 234"/>
              <a:gd name="T60" fmla="*/ 2147483647 w 666"/>
              <a:gd name="T61" fmla="*/ 2147483647 h 234"/>
              <a:gd name="T62" fmla="*/ 2147483647 w 666"/>
              <a:gd name="T63" fmla="*/ 2147483647 h 234"/>
              <a:gd name="T64" fmla="*/ 2147483647 w 666"/>
              <a:gd name="T65" fmla="*/ 2147483647 h 234"/>
              <a:gd name="T66" fmla="*/ 2147483647 w 666"/>
              <a:gd name="T67" fmla="*/ 2147483647 h 234"/>
              <a:gd name="T68" fmla="*/ 2147483647 w 666"/>
              <a:gd name="T69" fmla="*/ 2147483647 h 234"/>
              <a:gd name="T70" fmla="*/ 2147483647 w 666"/>
              <a:gd name="T71" fmla="*/ 214748364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6"/>
              <a:gd name="T109" fmla="*/ 0 h 234"/>
              <a:gd name="T110" fmla="*/ 666 w 666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6" h="234">
                <a:moveTo>
                  <a:pt x="665" y="117"/>
                </a:moveTo>
                <a:lnTo>
                  <a:pt x="662" y="106"/>
                </a:lnTo>
                <a:lnTo>
                  <a:pt x="658" y="96"/>
                </a:lnTo>
                <a:lnTo>
                  <a:pt x="652" y="86"/>
                </a:lnTo>
                <a:lnTo>
                  <a:pt x="644" y="77"/>
                </a:lnTo>
                <a:lnTo>
                  <a:pt x="633" y="68"/>
                </a:lnTo>
                <a:lnTo>
                  <a:pt x="620" y="58"/>
                </a:lnTo>
                <a:lnTo>
                  <a:pt x="604" y="50"/>
                </a:lnTo>
                <a:lnTo>
                  <a:pt x="586" y="42"/>
                </a:lnTo>
                <a:lnTo>
                  <a:pt x="566" y="34"/>
                </a:lnTo>
                <a:lnTo>
                  <a:pt x="546" y="27"/>
                </a:lnTo>
                <a:lnTo>
                  <a:pt x="522" y="21"/>
                </a:lnTo>
                <a:lnTo>
                  <a:pt x="497" y="16"/>
                </a:lnTo>
                <a:lnTo>
                  <a:pt x="472" y="11"/>
                </a:lnTo>
                <a:lnTo>
                  <a:pt x="445" y="7"/>
                </a:lnTo>
                <a:lnTo>
                  <a:pt x="419" y="4"/>
                </a:lnTo>
                <a:lnTo>
                  <a:pt x="390" y="2"/>
                </a:lnTo>
                <a:lnTo>
                  <a:pt x="360" y="1"/>
                </a:lnTo>
                <a:lnTo>
                  <a:pt x="331" y="0"/>
                </a:lnTo>
                <a:lnTo>
                  <a:pt x="304" y="1"/>
                </a:lnTo>
                <a:lnTo>
                  <a:pt x="274" y="2"/>
                </a:lnTo>
                <a:lnTo>
                  <a:pt x="247" y="4"/>
                </a:lnTo>
                <a:lnTo>
                  <a:pt x="218" y="7"/>
                </a:lnTo>
                <a:lnTo>
                  <a:pt x="191" y="11"/>
                </a:lnTo>
                <a:lnTo>
                  <a:pt x="165" y="16"/>
                </a:lnTo>
                <a:lnTo>
                  <a:pt x="141" y="21"/>
                </a:lnTo>
                <a:lnTo>
                  <a:pt x="118" y="27"/>
                </a:lnTo>
                <a:lnTo>
                  <a:pt x="98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8"/>
                </a:lnTo>
                <a:lnTo>
                  <a:pt x="20" y="77"/>
                </a:lnTo>
                <a:lnTo>
                  <a:pt x="10" y="86"/>
                </a:lnTo>
                <a:lnTo>
                  <a:pt x="6" y="96"/>
                </a:lnTo>
                <a:lnTo>
                  <a:pt x="1" y="106"/>
                </a:lnTo>
                <a:lnTo>
                  <a:pt x="0" y="117"/>
                </a:lnTo>
                <a:lnTo>
                  <a:pt x="1" y="127"/>
                </a:lnTo>
                <a:lnTo>
                  <a:pt x="6" y="137"/>
                </a:lnTo>
                <a:lnTo>
                  <a:pt x="10" y="147"/>
                </a:lnTo>
                <a:lnTo>
                  <a:pt x="20" y="156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8" y="199"/>
                </a:lnTo>
                <a:lnTo>
                  <a:pt x="118" y="205"/>
                </a:lnTo>
                <a:lnTo>
                  <a:pt x="141" y="212"/>
                </a:lnTo>
                <a:lnTo>
                  <a:pt x="165" y="217"/>
                </a:lnTo>
                <a:lnTo>
                  <a:pt x="191" y="222"/>
                </a:lnTo>
                <a:lnTo>
                  <a:pt x="218" y="226"/>
                </a:lnTo>
                <a:lnTo>
                  <a:pt x="247" y="229"/>
                </a:lnTo>
                <a:lnTo>
                  <a:pt x="274" y="231"/>
                </a:lnTo>
                <a:lnTo>
                  <a:pt x="304" y="232"/>
                </a:lnTo>
                <a:lnTo>
                  <a:pt x="331" y="233"/>
                </a:lnTo>
                <a:lnTo>
                  <a:pt x="360" y="232"/>
                </a:lnTo>
                <a:lnTo>
                  <a:pt x="390" y="231"/>
                </a:lnTo>
                <a:lnTo>
                  <a:pt x="419" y="229"/>
                </a:lnTo>
                <a:lnTo>
                  <a:pt x="445" y="226"/>
                </a:lnTo>
                <a:lnTo>
                  <a:pt x="472" y="222"/>
                </a:lnTo>
                <a:lnTo>
                  <a:pt x="497" y="217"/>
                </a:lnTo>
                <a:lnTo>
                  <a:pt x="522" y="212"/>
                </a:lnTo>
                <a:lnTo>
                  <a:pt x="546" y="205"/>
                </a:lnTo>
                <a:lnTo>
                  <a:pt x="566" y="199"/>
                </a:lnTo>
                <a:lnTo>
                  <a:pt x="586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6"/>
                </a:lnTo>
                <a:lnTo>
                  <a:pt x="652" y="147"/>
                </a:lnTo>
                <a:lnTo>
                  <a:pt x="658" y="137"/>
                </a:lnTo>
                <a:lnTo>
                  <a:pt x="662" y="127"/>
                </a:lnTo>
                <a:lnTo>
                  <a:pt x="665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3" name="Freeform 7"/>
          <p:cNvSpPr>
            <a:spLocks/>
          </p:cNvSpPr>
          <p:nvPr/>
        </p:nvSpPr>
        <p:spPr bwMode="auto">
          <a:xfrm>
            <a:off x="7291388" y="3917950"/>
            <a:ext cx="1185862" cy="371475"/>
          </a:xfrm>
          <a:custGeom>
            <a:avLst/>
            <a:gdLst>
              <a:gd name="T0" fmla="*/ 2147483647 w 747"/>
              <a:gd name="T1" fmla="*/ 2147483647 h 234"/>
              <a:gd name="T2" fmla="*/ 2147483647 w 747"/>
              <a:gd name="T3" fmla="*/ 2147483647 h 234"/>
              <a:gd name="T4" fmla="*/ 2147483647 w 747"/>
              <a:gd name="T5" fmla="*/ 2147483647 h 234"/>
              <a:gd name="T6" fmla="*/ 2147483647 w 747"/>
              <a:gd name="T7" fmla="*/ 2147483647 h 234"/>
              <a:gd name="T8" fmla="*/ 2147483647 w 747"/>
              <a:gd name="T9" fmla="*/ 2147483647 h 234"/>
              <a:gd name="T10" fmla="*/ 2147483647 w 747"/>
              <a:gd name="T11" fmla="*/ 2147483647 h 234"/>
              <a:gd name="T12" fmla="*/ 2147483647 w 747"/>
              <a:gd name="T13" fmla="*/ 2147483647 h 234"/>
              <a:gd name="T14" fmla="*/ 2147483647 w 747"/>
              <a:gd name="T15" fmla="*/ 2147483647 h 234"/>
              <a:gd name="T16" fmla="*/ 2147483647 w 747"/>
              <a:gd name="T17" fmla="*/ 2147483647 h 234"/>
              <a:gd name="T18" fmla="*/ 2147483647 w 747"/>
              <a:gd name="T19" fmla="*/ 2147483647 h 234"/>
              <a:gd name="T20" fmla="*/ 2147483647 w 747"/>
              <a:gd name="T21" fmla="*/ 2147483647 h 234"/>
              <a:gd name="T22" fmla="*/ 2147483647 w 747"/>
              <a:gd name="T23" fmla="*/ 2147483647 h 234"/>
              <a:gd name="T24" fmla="*/ 2147483647 w 747"/>
              <a:gd name="T25" fmla="*/ 2147483647 h 234"/>
              <a:gd name="T26" fmla="*/ 2147483647 w 747"/>
              <a:gd name="T27" fmla="*/ 2147483647 h 234"/>
              <a:gd name="T28" fmla="*/ 2147483647 w 747"/>
              <a:gd name="T29" fmla="*/ 2147483647 h 234"/>
              <a:gd name="T30" fmla="*/ 2147483647 w 747"/>
              <a:gd name="T31" fmla="*/ 2147483647 h 234"/>
              <a:gd name="T32" fmla="*/ 2147483647 w 747"/>
              <a:gd name="T33" fmla="*/ 2147483647 h 234"/>
              <a:gd name="T34" fmla="*/ 2147483647 w 747"/>
              <a:gd name="T35" fmla="*/ 2147483647 h 234"/>
              <a:gd name="T36" fmla="*/ 2147483647 w 747"/>
              <a:gd name="T37" fmla="*/ 2147483647 h 234"/>
              <a:gd name="T38" fmla="*/ 2147483647 w 747"/>
              <a:gd name="T39" fmla="*/ 2147483647 h 234"/>
              <a:gd name="T40" fmla="*/ 2147483647 w 747"/>
              <a:gd name="T41" fmla="*/ 2147483647 h 234"/>
              <a:gd name="T42" fmla="*/ 2147483647 w 747"/>
              <a:gd name="T43" fmla="*/ 2147483647 h 234"/>
              <a:gd name="T44" fmla="*/ 2147483647 w 747"/>
              <a:gd name="T45" fmla="*/ 2147483647 h 234"/>
              <a:gd name="T46" fmla="*/ 2147483647 w 747"/>
              <a:gd name="T47" fmla="*/ 2147483647 h 234"/>
              <a:gd name="T48" fmla="*/ 2147483647 w 747"/>
              <a:gd name="T49" fmla="*/ 2147483647 h 234"/>
              <a:gd name="T50" fmla="*/ 2147483647 w 747"/>
              <a:gd name="T51" fmla="*/ 2147483647 h 234"/>
              <a:gd name="T52" fmla="*/ 2147483647 w 747"/>
              <a:gd name="T53" fmla="*/ 2147483647 h 234"/>
              <a:gd name="T54" fmla="*/ 2147483647 w 747"/>
              <a:gd name="T55" fmla="*/ 2147483647 h 234"/>
              <a:gd name="T56" fmla="*/ 2147483647 w 747"/>
              <a:gd name="T57" fmla="*/ 2147483647 h 234"/>
              <a:gd name="T58" fmla="*/ 2147483647 w 747"/>
              <a:gd name="T59" fmla="*/ 2147483647 h 234"/>
              <a:gd name="T60" fmla="*/ 2147483647 w 747"/>
              <a:gd name="T61" fmla="*/ 2147483647 h 234"/>
              <a:gd name="T62" fmla="*/ 2147483647 w 747"/>
              <a:gd name="T63" fmla="*/ 2147483647 h 234"/>
              <a:gd name="T64" fmla="*/ 2147483647 w 747"/>
              <a:gd name="T65" fmla="*/ 2147483647 h 234"/>
              <a:gd name="T66" fmla="*/ 2147483647 w 747"/>
              <a:gd name="T67" fmla="*/ 2147483647 h 234"/>
              <a:gd name="T68" fmla="*/ 2147483647 w 747"/>
              <a:gd name="T69" fmla="*/ 2147483647 h 234"/>
              <a:gd name="T70" fmla="*/ 2147483647 w 747"/>
              <a:gd name="T71" fmla="*/ 214748364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47"/>
              <a:gd name="T109" fmla="*/ 0 h 234"/>
              <a:gd name="T110" fmla="*/ 747 w 747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47" h="234">
                <a:moveTo>
                  <a:pt x="0" y="117"/>
                </a:moveTo>
                <a:lnTo>
                  <a:pt x="1" y="127"/>
                </a:lnTo>
                <a:lnTo>
                  <a:pt x="5" y="137"/>
                </a:lnTo>
                <a:lnTo>
                  <a:pt x="12" y="147"/>
                </a:lnTo>
                <a:lnTo>
                  <a:pt x="21" y="156"/>
                </a:lnTo>
                <a:lnTo>
                  <a:pt x="35" y="166"/>
                </a:lnTo>
                <a:lnTo>
                  <a:pt x="49" y="175"/>
                </a:lnTo>
                <a:lnTo>
                  <a:pt x="66" y="183"/>
                </a:lnTo>
                <a:lnTo>
                  <a:pt x="87" y="191"/>
                </a:lnTo>
                <a:lnTo>
                  <a:pt x="108" y="199"/>
                </a:lnTo>
                <a:lnTo>
                  <a:pt x="133" y="205"/>
                </a:lnTo>
                <a:lnTo>
                  <a:pt x="159" y="212"/>
                </a:lnTo>
                <a:lnTo>
                  <a:pt x="186" y="217"/>
                </a:lnTo>
                <a:lnTo>
                  <a:pt x="215" y="222"/>
                </a:lnTo>
                <a:lnTo>
                  <a:pt x="245" y="226"/>
                </a:lnTo>
                <a:lnTo>
                  <a:pt x="276" y="229"/>
                </a:lnTo>
                <a:lnTo>
                  <a:pt x="307" y="231"/>
                </a:lnTo>
                <a:lnTo>
                  <a:pt x="340" y="232"/>
                </a:lnTo>
                <a:lnTo>
                  <a:pt x="373" y="233"/>
                </a:lnTo>
                <a:lnTo>
                  <a:pt x="405" y="232"/>
                </a:lnTo>
                <a:lnTo>
                  <a:pt x="436" y="231"/>
                </a:lnTo>
                <a:lnTo>
                  <a:pt x="469" y="229"/>
                </a:lnTo>
                <a:lnTo>
                  <a:pt x="500" y="226"/>
                </a:lnTo>
                <a:lnTo>
                  <a:pt x="530" y="222"/>
                </a:lnTo>
                <a:lnTo>
                  <a:pt x="559" y="217"/>
                </a:lnTo>
                <a:lnTo>
                  <a:pt x="586" y="212"/>
                </a:lnTo>
                <a:lnTo>
                  <a:pt x="612" y="205"/>
                </a:lnTo>
                <a:lnTo>
                  <a:pt x="637" y="198"/>
                </a:lnTo>
                <a:lnTo>
                  <a:pt x="658" y="191"/>
                </a:lnTo>
                <a:lnTo>
                  <a:pt x="677" y="183"/>
                </a:lnTo>
                <a:lnTo>
                  <a:pt x="695" y="175"/>
                </a:lnTo>
                <a:lnTo>
                  <a:pt x="710" y="166"/>
                </a:lnTo>
                <a:lnTo>
                  <a:pt x="722" y="156"/>
                </a:lnTo>
                <a:lnTo>
                  <a:pt x="733" y="146"/>
                </a:lnTo>
                <a:lnTo>
                  <a:pt x="740" y="137"/>
                </a:lnTo>
                <a:lnTo>
                  <a:pt x="744" y="126"/>
                </a:lnTo>
                <a:lnTo>
                  <a:pt x="746" y="117"/>
                </a:lnTo>
                <a:lnTo>
                  <a:pt x="744" y="106"/>
                </a:lnTo>
                <a:lnTo>
                  <a:pt x="740" y="96"/>
                </a:lnTo>
                <a:lnTo>
                  <a:pt x="733" y="86"/>
                </a:lnTo>
                <a:lnTo>
                  <a:pt x="722" y="77"/>
                </a:lnTo>
                <a:lnTo>
                  <a:pt x="710" y="67"/>
                </a:lnTo>
                <a:lnTo>
                  <a:pt x="695" y="58"/>
                </a:lnTo>
                <a:lnTo>
                  <a:pt x="677" y="50"/>
                </a:lnTo>
                <a:lnTo>
                  <a:pt x="658" y="42"/>
                </a:lnTo>
                <a:lnTo>
                  <a:pt x="637" y="34"/>
                </a:lnTo>
                <a:lnTo>
                  <a:pt x="612" y="27"/>
                </a:lnTo>
                <a:lnTo>
                  <a:pt x="586" y="21"/>
                </a:lnTo>
                <a:lnTo>
                  <a:pt x="559" y="16"/>
                </a:lnTo>
                <a:lnTo>
                  <a:pt x="530" y="11"/>
                </a:lnTo>
                <a:lnTo>
                  <a:pt x="500" y="7"/>
                </a:lnTo>
                <a:lnTo>
                  <a:pt x="469" y="4"/>
                </a:lnTo>
                <a:lnTo>
                  <a:pt x="436" y="2"/>
                </a:lnTo>
                <a:lnTo>
                  <a:pt x="405" y="1"/>
                </a:lnTo>
                <a:lnTo>
                  <a:pt x="373" y="0"/>
                </a:lnTo>
                <a:lnTo>
                  <a:pt x="340" y="1"/>
                </a:lnTo>
                <a:lnTo>
                  <a:pt x="307" y="2"/>
                </a:lnTo>
                <a:lnTo>
                  <a:pt x="276" y="4"/>
                </a:lnTo>
                <a:lnTo>
                  <a:pt x="245" y="7"/>
                </a:lnTo>
                <a:lnTo>
                  <a:pt x="215" y="11"/>
                </a:lnTo>
                <a:lnTo>
                  <a:pt x="186" y="16"/>
                </a:lnTo>
                <a:lnTo>
                  <a:pt x="159" y="21"/>
                </a:lnTo>
                <a:lnTo>
                  <a:pt x="132" y="28"/>
                </a:lnTo>
                <a:lnTo>
                  <a:pt x="108" y="34"/>
                </a:lnTo>
                <a:lnTo>
                  <a:pt x="87" y="42"/>
                </a:lnTo>
                <a:lnTo>
                  <a:pt x="66" y="50"/>
                </a:lnTo>
                <a:lnTo>
                  <a:pt x="49" y="58"/>
                </a:lnTo>
                <a:lnTo>
                  <a:pt x="35" y="68"/>
                </a:lnTo>
                <a:lnTo>
                  <a:pt x="21" y="77"/>
                </a:lnTo>
                <a:lnTo>
                  <a:pt x="12" y="86"/>
                </a:lnTo>
                <a:lnTo>
                  <a:pt x="5" y="97"/>
                </a:lnTo>
                <a:lnTo>
                  <a:pt x="1" y="106"/>
                </a:lnTo>
                <a:lnTo>
                  <a:pt x="0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Freeform 8"/>
          <p:cNvSpPr>
            <a:spLocks/>
          </p:cNvSpPr>
          <p:nvPr/>
        </p:nvSpPr>
        <p:spPr bwMode="auto">
          <a:xfrm>
            <a:off x="1131888" y="3906838"/>
            <a:ext cx="1055687" cy="371475"/>
          </a:xfrm>
          <a:custGeom>
            <a:avLst/>
            <a:gdLst>
              <a:gd name="T0" fmla="*/ 2147483647 w 665"/>
              <a:gd name="T1" fmla="*/ 2147483647 h 234"/>
              <a:gd name="T2" fmla="*/ 2147483647 w 665"/>
              <a:gd name="T3" fmla="*/ 2147483647 h 234"/>
              <a:gd name="T4" fmla="*/ 2147483647 w 665"/>
              <a:gd name="T5" fmla="*/ 2147483647 h 234"/>
              <a:gd name="T6" fmla="*/ 2147483647 w 665"/>
              <a:gd name="T7" fmla="*/ 2147483647 h 234"/>
              <a:gd name="T8" fmla="*/ 2147483647 w 665"/>
              <a:gd name="T9" fmla="*/ 2147483647 h 234"/>
              <a:gd name="T10" fmla="*/ 2147483647 w 665"/>
              <a:gd name="T11" fmla="*/ 2147483647 h 234"/>
              <a:gd name="T12" fmla="*/ 2147483647 w 665"/>
              <a:gd name="T13" fmla="*/ 2147483647 h 234"/>
              <a:gd name="T14" fmla="*/ 2147483647 w 665"/>
              <a:gd name="T15" fmla="*/ 2147483647 h 234"/>
              <a:gd name="T16" fmla="*/ 2147483647 w 665"/>
              <a:gd name="T17" fmla="*/ 2147483647 h 234"/>
              <a:gd name="T18" fmla="*/ 2147483647 w 665"/>
              <a:gd name="T19" fmla="*/ 2147483647 h 234"/>
              <a:gd name="T20" fmla="*/ 2147483647 w 665"/>
              <a:gd name="T21" fmla="*/ 2147483647 h 234"/>
              <a:gd name="T22" fmla="*/ 2147483647 w 665"/>
              <a:gd name="T23" fmla="*/ 2147483647 h 234"/>
              <a:gd name="T24" fmla="*/ 2147483647 w 665"/>
              <a:gd name="T25" fmla="*/ 2147483647 h 234"/>
              <a:gd name="T26" fmla="*/ 2147483647 w 665"/>
              <a:gd name="T27" fmla="*/ 2147483647 h 234"/>
              <a:gd name="T28" fmla="*/ 2147483647 w 665"/>
              <a:gd name="T29" fmla="*/ 2147483647 h 234"/>
              <a:gd name="T30" fmla="*/ 2147483647 w 665"/>
              <a:gd name="T31" fmla="*/ 2147483647 h 234"/>
              <a:gd name="T32" fmla="*/ 2147483647 w 665"/>
              <a:gd name="T33" fmla="*/ 2147483647 h 234"/>
              <a:gd name="T34" fmla="*/ 2147483647 w 665"/>
              <a:gd name="T35" fmla="*/ 2147483647 h 234"/>
              <a:gd name="T36" fmla="*/ 2147483647 w 665"/>
              <a:gd name="T37" fmla="*/ 2147483647 h 234"/>
              <a:gd name="T38" fmla="*/ 2147483647 w 665"/>
              <a:gd name="T39" fmla="*/ 2147483647 h 234"/>
              <a:gd name="T40" fmla="*/ 2147483647 w 665"/>
              <a:gd name="T41" fmla="*/ 2147483647 h 234"/>
              <a:gd name="T42" fmla="*/ 2147483647 w 665"/>
              <a:gd name="T43" fmla="*/ 2147483647 h 234"/>
              <a:gd name="T44" fmla="*/ 2147483647 w 665"/>
              <a:gd name="T45" fmla="*/ 2147483647 h 234"/>
              <a:gd name="T46" fmla="*/ 2147483647 w 665"/>
              <a:gd name="T47" fmla="*/ 2147483647 h 234"/>
              <a:gd name="T48" fmla="*/ 2147483647 w 665"/>
              <a:gd name="T49" fmla="*/ 2147483647 h 234"/>
              <a:gd name="T50" fmla="*/ 2147483647 w 665"/>
              <a:gd name="T51" fmla="*/ 2147483647 h 234"/>
              <a:gd name="T52" fmla="*/ 2147483647 w 665"/>
              <a:gd name="T53" fmla="*/ 2147483647 h 234"/>
              <a:gd name="T54" fmla="*/ 2147483647 w 665"/>
              <a:gd name="T55" fmla="*/ 2147483647 h 234"/>
              <a:gd name="T56" fmla="*/ 2147483647 w 665"/>
              <a:gd name="T57" fmla="*/ 2147483647 h 234"/>
              <a:gd name="T58" fmla="*/ 2147483647 w 665"/>
              <a:gd name="T59" fmla="*/ 2147483647 h 234"/>
              <a:gd name="T60" fmla="*/ 2147483647 w 665"/>
              <a:gd name="T61" fmla="*/ 2147483647 h 234"/>
              <a:gd name="T62" fmla="*/ 2147483647 w 665"/>
              <a:gd name="T63" fmla="*/ 2147483647 h 234"/>
              <a:gd name="T64" fmla="*/ 2147483647 w 665"/>
              <a:gd name="T65" fmla="*/ 2147483647 h 234"/>
              <a:gd name="T66" fmla="*/ 2147483647 w 665"/>
              <a:gd name="T67" fmla="*/ 2147483647 h 234"/>
              <a:gd name="T68" fmla="*/ 2147483647 w 665"/>
              <a:gd name="T69" fmla="*/ 2147483647 h 234"/>
              <a:gd name="T70" fmla="*/ 2147483647 w 665"/>
              <a:gd name="T71" fmla="*/ 214748364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34"/>
              <a:gd name="T110" fmla="*/ 665 w 665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34">
                <a:moveTo>
                  <a:pt x="664" y="117"/>
                </a:moveTo>
                <a:lnTo>
                  <a:pt x="662" y="106"/>
                </a:lnTo>
                <a:lnTo>
                  <a:pt x="659" y="97"/>
                </a:lnTo>
                <a:lnTo>
                  <a:pt x="653" y="86"/>
                </a:lnTo>
                <a:lnTo>
                  <a:pt x="644" y="77"/>
                </a:lnTo>
                <a:lnTo>
                  <a:pt x="633" y="68"/>
                </a:lnTo>
                <a:lnTo>
                  <a:pt x="620" y="58"/>
                </a:lnTo>
                <a:lnTo>
                  <a:pt x="604" y="50"/>
                </a:lnTo>
                <a:lnTo>
                  <a:pt x="586" y="42"/>
                </a:lnTo>
                <a:lnTo>
                  <a:pt x="567" y="34"/>
                </a:lnTo>
                <a:lnTo>
                  <a:pt x="546" y="28"/>
                </a:lnTo>
                <a:lnTo>
                  <a:pt x="522" y="21"/>
                </a:lnTo>
                <a:lnTo>
                  <a:pt x="498" y="16"/>
                </a:lnTo>
                <a:lnTo>
                  <a:pt x="472" y="11"/>
                </a:lnTo>
                <a:lnTo>
                  <a:pt x="445" y="7"/>
                </a:lnTo>
                <a:lnTo>
                  <a:pt x="418" y="5"/>
                </a:lnTo>
                <a:lnTo>
                  <a:pt x="390" y="2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5" y="2"/>
                </a:lnTo>
                <a:lnTo>
                  <a:pt x="247" y="5"/>
                </a:lnTo>
                <a:lnTo>
                  <a:pt x="218" y="7"/>
                </a:lnTo>
                <a:lnTo>
                  <a:pt x="191" y="11"/>
                </a:lnTo>
                <a:lnTo>
                  <a:pt x="166" y="16"/>
                </a:lnTo>
                <a:lnTo>
                  <a:pt x="141" y="21"/>
                </a:lnTo>
                <a:lnTo>
                  <a:pt x="118" y="28"/>
                </a:lnTo>
                <a:lnTo>
                  <a:pt x="96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8"/>
                </a:lnTo>
                <a:lnTo>
                  <a:pt x="20" y="77"/>
                </a:lnTo>
                <a:lnTo>
                  <a:pt x="10" y="86"/>
                </a:lnTo>
                <a:lnTo>
                  <a:pt x="4" y="97"/>
                </a:lnTo>
                <a:lnTo>
                  <a:pt x="1" y="106"/>
                </a:lnTo>
                <a:lnTo>
                  <a:pt x="0" y="117"/>
                </a:lnTo>
                <a:lnTo>
                  <a:pt x="1" y="127"/>
                </a:lnTo>
                <a:lnTo>
                  <a:pt x="4" y="137"/>
                </a:lnTo>
                <a:lnTo>
                  <a:pt x="10" y="147"/>
                </a:lnTo>
                <a:lnTo>
                  <a:pt x="20" y="156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6" y="217"/>
                </a:lnTo>
                <a:lnTo>
                  <a:pt x="191" y="222"/>
                </a:lnTo>
                <a:lnTo>
                  <a:pt x="218" y="226"/>
                </a:lnTo>
                <a:lnTo>
                  <a:pt x="247" y="229"/>
                </a:lnTo>
                <a:lnTo>
                  <a:pt x="275" y="231"/>
                </a:lnTo>
                <a:lnTo>
                  <a:pt x="302" y="232"/>
                </a:lnTo>
                <a:lnTo>
                  <a:pt x="332" y="233"/>
                </a:lnTo>
                <a:lnTo>
                  <a:pt x="361" y="232"/>
                </a:lnTo>
                <a:lnTo>
                  <a:pt x="390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8" y="217"/>
                </a:lnTo>
                <a:lnTo>
                  <a:pt x="522" y="212"/>
                </a:lnTo>
                <a:lnTo>
                  <a:pt x="546" y="206"/>
                </a:lnTo>
                <a:lnTo>
                  <a:pt x="567" y="199"/>
                </a:lnTo>
                <a:lnTo>
                  <a:pt x="586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6"/>
                </a:lnTo>
                <a:lnTo>
                  <a:pt x="653" y="147"/>
                </a:lnTo>
                <a:lnTo>
                  <a:pt x="659" y="137"/>
                </a:lnTo>
                <a:lnTo>
                  <a:pt x="662" y="127"/>
                </a:lnTo>
                <a:lnTo>
                  <a:pt x="664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5" name="Freeform 9"/>
          <p:cNvSpPr>
            <a:spLocks/>
          </p:cNvSpPr>
          <p:nvPr/>
        </p:nvSpPr>
        <p:spPr bwMode="auto">
          <a:xfrm>
            <a:off x="2081213" y="3636963"/>
            <a:ext cx="1057275" cy="369887"/>
          </a:xfrm>
          <a:custGeom>
            <a:avLst/>
            <a:gdLst>
              <a:gd name="T0" fmla="*/ 2147483647 w 666"/>
              <a:gd name="T1" fmla="*/ 2147483647 h 233"/>
              <a:gd name="T2" fmla="*/ 2147483647 w 666"/>
              <a:gd name="T3" fmla="*/ 2147483647 h 233"/>
              <a:gd name="T4" fmla="*/ 2147483647 w 666"/>
              <a:gd name="T5" fmla="*/ 2147483647 h 233"/>
              <a:gd name="T6" fmla="*/ 2147483647 w 666"/>
              <a:gd name="T7" fmla="*/ 2147483647 h 233"/>
              <a:gd name="T8" fmla="*/ 2147483647 w 666"/>
              <a:gd name="T9" fmla="*/ 2147483647 h 233"/>
              <a:gd name="T10" fmla="*/ 2147483647 w 666"/>
              <a:gd name="T11" fmla="*/ 2147483647 h 233"/>
              <a:gd name="T12" fmla="*/ 2147483647 w 666"/>
              <a:gd name="T13" fmla="*/ 2147483647 h 233"/>
              <a:gd name="T14" fmla="*/ 2147483647 w 666"/>
              <a:gd name="T15" fmla="*/ 2147483647 h 233"/>
              <a:gd name="T16" fmla="*/ 2147483647 w 666"/>
              <a:gd name="T17" fmla="*/ 0 h 233"/>
              <a:gd name="T18" fmla="*/ 2147483647 w 666"/>
              <a:gd name="T19" fmla="*/ 0 h 233"/>
              <a:gd name="T20" fmla="*/ 2147483647 w 666"/>
              <a:gd name="T21" fmla="*/ 2147483647 h 233"/>
              <a:gd name="T22" fmla="*/ 2147483647 w 666"/>
              <a:gd name="T23" fmla="*/ 2147483647 h 233"/>
              <a:gd name="T24" fmla="*/ 2147483647 w 666"/>
              <a:gd name="T25" fmla="*/ 2147483647 h 233"/>
              <a:gd name="T26" fmla="*/ 2147483647 w 666"/>
              <a:gd name="T27" fmla="*/ 2147483647 h 233"/>
              <a:gd name="T28" fmla="*/ 2147483647 w 666"/>
              <a:gd name="T29" fmla="*/ 2147483647 h 233"/>
              <a:gd name="T30" fmla="*/ 2147483647 w 666"/>
              <a:gd name="T31" fmla="*/ 2147483647 h 233"/>
              <a:gd name="T32" fmla="*/ 2147483647 w 666"/>
              <a:gd name="T33" fmla="*/ 2147483647 h 233"/>
              <a:gd name="T34" fmla="*/ 2147483647 w 666"/>
              <a:gd name="T35" fmla="*/ 2147483647 h 233"/>
              <a:gd name="T36" fmla="*/ 2147483647 w 666"/>
              <a:gd name="T37" fmla="*/ 2147483647 h 233"/>
              <a:gd name="T38" fmla="*/ 2147483647 w 666"/>
              <a:gd name="T39" fmla="*/ 2147483647 h 233"/>
              <a:gd name="T40" fmla="*/ 2147483647 w 666"/>
              <a:gd name="T41" fmla="*/ 2147483647 h 233"/>
              <a:gd name="T42" fmla="*/ 2147483647 w 666"/>
              <a:gd name="T43" fmla="*/ 2147483647 h 233"/>
              <a:gd name="T44" fmla="*/ 2147483647 w 666"/>
              <a:gd name="T45" fmla="*/ 2147483647 h 233"/>
              <a:gd name="T46" fmla="*/ 2147483647 w 666"/>
              <a:gd name="T47" fmla="*/ 2147483647 h 233"/>
              <a:gd name="T48" fmla="*/ 2147483647 w 666"/>
              <a:gd name="T49" fmla="*/ 2147483647 h 233"/>
              <a:gd name="T50" fmla="*/ 2147483647 w 666"/>
              <a:gd name="T51" fmla="*/ 2147483647 h 233"/>
              <a:gd name="T52" fmla="*/ 2147483647 w 666"/>
              <a:gd name="T53" fmla="*/ 2147483647 h 233"/>
              <a:gd name="T54" fmla="*/ 2147483647 w 666"/>
              <a:gd name="T55" fmla="*/ 2147483647 h 233"/>
              <a:gd name="T56" fmla="*/ 2147483647 w 666"/>
              <a:gd name="T57" fmla="*/ 2147483647 h 233"/>
              <a:gd name="T58" fmla="*/ 2147483647 w 666"/>
              <a:gd name="T59" fmla="*/ 2147483647 h 233"/>
              <a:gd name="T60" fmla="*/ 2147483647 w 666"/>
              <a:gd name="T61" fmla="*/ 2147483647 h 233"/>
              <a:gd name="T62" fmla="*/ 2147483647 w 666"/>
              <a:gd name="T63" fmla="*/ 2147483647 h 233"/>
              <a:gd name="T64" fmla="*/ 2147483647 w 666"/>
              <a:gd name="T65" fmla="*/ 2147483647 h 233"/>
              <a:gd name="T66" fmla="*/ 2147483647 w 666"/>
              <a:gd name="T67" fmla="*/ 2147483647 h 233"/>
              <a:gd name="T68" fmla="*/ 2147483647 w 666"/>
              <a:gd name="T69" fmla="*/ 2147483647 h 233"/>
              <a:gd name="T70" fmla="*/ 2147483647 w 666"/>
              <a:gd name="T71" fmla="*/ 2147483647 h 2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6"/>
              <a:gd name="T109" fmla="*/ 0 h 233"/>
              <a:gd name="T110" fmla="*/ 666 w 666"/>
              <a:gd name="T111" fmla="*/ 233 h 2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6" h="233">
                <a:moveTo>
                  <a:pt x="665" y="116"/>
                </a:moveTo>
                <a:lnTo>
                  <a:pt x="663" y="106"/>
                </a:lnTo>
                <a:lnTo>
                  <a:pt x="660" y="95"/>
                </a:lnTo>
                <a:lnTo>
                  <a:pt x="652" y="86"/>
                </a:lnTo>
                <a:lnTo>
                  <a:pt x="644" y="76"/>
                </a:lnTo>
                <a:lnTo>
                  <a:pt x="633" y="66"/>
                </a:lnTo>
                <a:lnTo>
                  <a:pt x="620" y="58"/>
                </a:lnTo>
                <a:lnTo>
                  <a:pt x="605" y="49"/>
                </a:lnTo>
                <a:lnTo>
                  <a:pt x="587" y="41"/>
                </a:lnTo>
                <a:lnTo>
                  <a:pt x="568" y="34"/>
                </a:lnTo>
                <a:lnTo>
                  <a:pt x="546" y="27"/>
                </a:lnTo>
                <a:lnTo>
                  <a:pt x="523" y="21"/>
                </a:lnTo>
                <a:lnTo>
                  <a:pt x="499" y="15"/>
                </a:lnTo>
                <a:lnTo>
                  <a:pt x="472" y="10"/>
                </a:lnTo>
                <a:lnTo>
                  <a:pt x="445" y="7"/>
                </a:lnTo>
                <a:lnTo>
                  <a:pt x="419" y="3"/>
                </a:lnTo>
                <a:lnTo>
                  <a:pt x="391" y="1"/>
                </a:lnTo>
                <a:lnTo>
                  <a:pt x="362" y="0"/>
                </a:lnTo>
                <a:lnTo>
                  <a:pt x="331" y="0"/>
                </a:lnTo>
                <a:lnTo>
                  <a:pt x="304" y="0"/>
                </a:lnTo>
                <a:lnTo>
                  <a:pt x="274" y="1"/>
                </a:lnTo>
                <a:lnTo>
                  <a:pt x="247" y="3"/>
                </a:lnTo>
                <a:lnTo>
                  <a:pt x="219" y="7"/>
                </a:lnTo>
                <a:lnTo>
                  <a:pt x="192" y="10"/>
                </a:lnTo>
                <a:lnTo>
                  <a:pt x="165" y="15"/>
                </a:lnTo>
                <a:lnTo>
                  <a:pt x="141" y="21"/>
                </a:lnTo>
                <a:lnTo>
                  <a:pt x="119" y="27"/>
                </a:lnTo>
                <a:lnTo>
                  <a:pt x="98" y="34"/>
                </a:lnTo>
                <a:lnTo>
                  <a:pt x="78" y="41"/>
                </a:lnTo>
                <a:lnTo>
                  <a:pt x="60" y="49"/>
                </a:lnTo>
                <a:lnTo>
                  <a:pt x="46" y="58"/>
                </a:lnTo>
                <a:lnTo>
                  <a:pt x="31" y="66"/>
                </a:lnTo>
                <a:lnTo>
                  <a:pt x="20" y="76"/>
                </a:lnTo>
                <a:lnTo>
                  <a:pt x="12" y="86"/>
                </a:lnTo>
                <a:lnTo>
                  <a:pt x="6" y="95"/>
                </a:lnTo>
                <a:lnTo>
                  <a:pt x="1" y="106"/>
                </a:lnTo>
                <a:lnTo>
                  <a:pt x="0" y="116"/>
                </a:lnTo>
                <a:lnTo>
                  <a:pt x="1" y="126"/>
                </a:lnTo>
                <a:lnTo>
                  <a:pt x="6" y="136"/>
                </a:lnTo>
                <a:lnTo>
                  <a:pt x="12" y="146"/>
                </a:lnTo>
                <a:lnTo>
                  <a:pt x="20" y="155"/>
                </a:lnTo>
                <a:lnTo>
                  <a:pt x="31" y="165"/>
                </a:lnTo>
                <a:lnTo>
                  <a:pt x="46" y="174"/>
                </a:lnTo>
                <a:lnTo>
                  <a:pt x="60" y="182"/>
                </a:lnTo>
                <a:lnTo>
                  <a:pt x="78" y="190"/>
                </a:lnTo>
                <a:lnTo>
                  <a:pt x="98" y="198"/>
                </a:lnTo>
                <a:lnTo>
                  <a:pt x="119" y="205"/>
                </a:lnTo>
                <a:lnTo>
                  <a:pt x="141" y="211"/>
                </a:lnTo>
                <a:lnTo>
                  <a:pt x="165" y="217"/>
                </a:lnTo>
                <a:lnTo>
                  <a:pt x="192" y="221"/>
                </a:lnTo>
                <a:lnTo>
                  <a:pt x="219" y="225"/>
                </a:lnTo>
                <a:lnTo>
                  <a:pt x="247" y="228"/>
                </a:lnTo>
                <a:lnTo>
                  <a:pt x="274" y="230"/>
                </a:lnTo>
                <a:lnTo>
                  <a:pt x="304" y="232"/>
                </a:lnTo>
                <a:lnTo>
                  <a:pt x="331" y="232"/>
                </a:lnTo>
                <a:lnTo>
                  <a:pt x="362" y="232"/>
                </a:lnTo>
                <a:lnTo>
                  <a:pt x="391" y="230"/>
                </a:lnTo>
                <a:lnTo>
                  <a:pt x="419" y="228"/>
                </a:lnTo>
                <a:lnTo>
                  <a:pt x="445" y="225"/>
                </a:lnTo>
                <a:lnTo>
                  <a:pt x="472" y="221"/>
                </a:lnTo>
                <a:lnTo>
                  <a:pt x="499" y="217"/>
                </a:lnTo>
                <a:lnTo>
                  <a:pt x="523" y="211"/>
                </a:lnTo>
                <a:lnTo>
                  <a:pt x="546" y="205"/>
                </a:lnTo>
                <a:lnTo>
                  <a:pt x="568" y="198"/>
                </a:lnTo>
                <a:lnTo>
                  <a:pt x="587" y="190"/>
                </a:lnTo>
                <a:lnTo>
                  <a:pt x="605" y="182"/>
                </a:lnTo>
                <a:lnTo>
                  <a:pt x="620" y="174"/>
                </a:lnTo>
                <a:lnTo>
                  <a:pt x="633" y="165"/>
                </a:lnTo>
                <a:lnTo>
                  <a:pt x="644" y="155"/>
                </a:lnTo>
                <a:lnTo>
                  <a:pt x="652" y="146"/>
                </a:lnTo>
                <a:lnTo>
                  <a:pt x="660" y="136"/>
                </a:lnTo>
                <a:lnTo>
                  <a:pt x="663" y="126"/>
                </a:lnTo>
                <a:lnTo>
                  <a:pt x="665" y="11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Freeform 10"/>
          <p:cNvSpPr>
            <a:spLocks/>
          </p:cNvSpPr>
          <p:nvPr/>
        </p:nvSpPr>
        <p:spPr bwMode="auto">
          <a:xfrm>
            <a:off x="4191000" y="6143625"/>
            <a:ext cx="1055688" cy="369888"/>
          </a:xfrm>
          <a:custGeom>
            <a:avLst/>
            <a:gdLst>
              <a:gd name="T0" fmla="*/ 2147483647 w 665"/>
              <a:gd name="T1" fmla="*/ 2147483647 h 233"/>
              <a:gd name="T2" fmla="*/ 2147483647 w 665"/>
              <a:gd name="T3" fmla="*/ 2147483647 h 233"/>
              <a:gd name="T4" fmla="*/ 2147483647 w 665"/>
              <a:gd name="T5" fmla="*/ 2147483647 h 233"/>
              <a:gd name="T6" fmla="*/ 2147483647 w 665"/>
              <a:gd name="T7" fmla="*/ 2147483647 h 233"/>
              <a:gd name="T8" fmla="*/ 2147483647 w 665"/>
              <a:gd name="T9" fmla="*/ 2147483647 h 233"/>
              <a:gd name="T10" fmla="*/ 2147483647 w 665"/>
              <a:gd name="T11" fmla="*/ 2147483647 h 233"/>
              <a:gd name="T12" fmla="*/ 2147483647 w 665"/>
              <a:gd name="T13" fmla="*/ 2147483647 h 233"/>
              <a:gd name="T14" fmla="*/ 2147483647 w 665"/>
              <a:gd name="T15" fmla="*/ 2147483647 h 233"/>
              <a:gd name="T16" fmla="*/ 2147483647 w 665"/>
              <a:gd name="T17" fmla="*/ 2147483647 h 233"/>
              <a:gd name="T18" fmla="*/ 2147483647 w 665"/>
              <a:gd name="T19" fmla="*/ 2147483647 h 233"/>
              <a:gd name="T20" fmla="*/ 2147483647 w 665"/>
              <a:gd name="T21" fmla="*/ 2147483647 h 233"/>
              <a:gd name="T22" fmla="*/ 2147483647 w 665"/>
              <a:gd name="T23" fmla="*/ 2147483647 h 233"/>
              <a:gd name="T24" fmla="*/ 2147483647 w 665"/>
              <a:gd name="T25" fmla="*/ 2147483647 h 233"/>
              <a:gd name="T26" fmla="*/ 2147483647 w 665"/>
              <a:gd name="T27" fmla="*/ 2147483647 h 233"/>
              <a:gd name="T28" fmla="*/ 2147483647 w 665"/>
              <a:gd name="T29" fmla="*/ 2147483647 h 233"/>
              <a:gd name="T30" fmla="*/ 2147483647 w 665"/>
              <a:gd name="T31" fmla="*/ 2147483647 h 233"/>
              <a:gd name="T32" fmla="*/ 2147483647 w 665"/>
              <a:gd name="T33" fmla="*/ 2147483647 h 233"/>
              <a:gd name="T34" fmla="*/ 2147483647 w 665"/>
              <a:gd name="T35" fmla="*/ 2147483647 h 233"/>
              <a:gd name="T36" fmla="*/ 2147483647 w 665"/>
              <a:gd name="T37" fmla="*/ 2147483647 h 233"/>
              <a:gd name="T38" fmla="*/ 2147483647 w 665"/>
              <a:gd name="T39" fmla="*/ 2147483647 h 233"/>
              <a:gd name="T40" fmla="*/ 2147483647 w 665"/>
              <a:gd name="T41" fmla="*/ 2147483647 h 233"/>
              <a:gd name="T42" fmla="*/ 2147483647 w 665"/>
              <a:gd name="T43" fmla="*/ 2147483647 h 233"/>
              <a:gd name="T44" fmla="*/ 2147483647 w 665"/>
              <a:gd name="T45" fmla="*/ 2147483647 h 233"/>
              <a:gd name="T46" fmla="*/ 2147483647 w 665"/>
              <a:gd name="T47" fmla="*/ 2147483647 h 233"/>
              <a:gd name="T48" fmla="*/ 2147483647 w 665"/>
              <a:gd name="T49" fmla="*/ 2147483647 h 233"/>
              <a:gd name="T50" fmla="*/ 2147483647 w 665"/>
              <a:gd name="T51" fmla="*/ 2147483647 h 233"/>
              <a:gd name="T52" fmla="*/ 2147483647 w 665"/>
              <a:gd name="T53" fmla="*/ 0 h 233"/>
              <a:gd name="T54" fmla="*/ 2147483647 w 665"/>
              <a:gd name="T55" fmla="*/ 0 h 233"/>
              <a:gd name="T56" fmla="*/ 2147483647 w 665"/>
              <a:gd name="T57" fmla="*/ 2147483647 h 233"/>
              <a:gd name="T58" fmla="*/ 2147483647 w 665"/>
              <a:gd name="T59" fmla="*/ 2147483647 h 233"/>
              <a:gd name="T60" fmla="*/ 2147483647 w 665"/>
              <a:gd name="T61" fmla="*/ 2147483647 h 233"/>
              <a:gd name="T62" fmla="*/ 2147483647 w 665"/>
              <a:gd name="T63" fmla="*/ 2147483647 h 233"/>
              <a:gd name="T64" fmla="*/ 2147483647 w 665"/>
              <a:gd name="T65" fmla="*/ 2147483647 h 233"/>
              <a:gd name="T66" fmla="*/ 2147483647 w 665"/>
              <a:gd name="T67" fmla="*/ 2147483647 h 233"/>
              <a:gd name="T68" fmla="*/ 2147483647 w 665"/>
              <a:gd name="T69" fmla="*/ 2147483647 h 233"/>
              <a:gd name="T70" fmla="*/ 2147483647 w 665"/>
              <a:gd name="T71" fmla="*/ 2147483647 h 2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33"/>
              <a:gd name="T110" fmla="*/ 665 w 665"/>
              <a:gd name="T111" fmla="*/ 233 h 2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33">
                <a:moveTo>
                  <a:pt x="0" y="116"/>
                </a:moveTo>
                <a:lnTo>
                  <a:pt x="1" y="126"/>
                </a:lnTo>
                <a:lnTo>
                  <a:pt x="4" y="136"/>
                </a:lnTo>
                <a:lnTo>
                  <a:pt x="12" y="146"/>
                </a:lnTo>
                <a:lnTo>
                  <a:pt x="20" y="156"/>
                </a:lnTo>
                <a:lnTo>
                  <a:pt x="31" y="165"/>
                </a:lnTo>
                <a:lnTo>
                  <a:pt x="44" y="174"/>
                </a:lnTo>
                <a:lnTo>
                  <a:pt x="60" y="183"/>
                </a:lnTo>
                <a:lnTo>
                  <a:pt x="77" y="191"/>
                </a:lnTo>
                <a:lnTo>
                  <a:pt x="96" y="198"/>
                </a:lnTo>
                <a:lnTo>
                  <a:pt x="118" y="205"/>
                </a:lnTo>
                <a:lnTo>
                  <a:pt x="141" y="211"/>
                </a:lnTo>
                <a:lnTo>
                  <a:pt x="167" y="217"/>
                </a:lnTo>
                <a:lnTo>
                  <a:pt x="192" y="221"/>
                </a:lnTo>
                <a:lnTo>
                  <a:pt x="219" y="225"/>
                </a:lnTo>
                <a:lnTo>
                  <a:pt x="245" y="228"/>
                </a:lnTo>
                <a:lnTo>
                  <a:pt x="275" y="231"/>
                </a:lnTo>
                <a:lnTo>
                  <a:pt x="302" y="232"/>
                </a:lnTo>
                <a:lnTo>
                  <a:pt x="333" y="232"/>
                </a:lnTo>
                <a:lnTo>
                  <a:pt x="361" y="232"/>
                </a:lnTo>
                <a:lnTo>
                  <a:pt x="390" y="231"/>
                </a:lnTo>
                <a:lnTo>
                  <a:pt x="418" y="228"/>
                </a:lnTo>
                <a:lnTo>
                  <a:pt x="445" y="225"/>
                </a:lnTo>
                <a:lnTo>
                  <a:pt x="472" y="221"/>
                </a:lnTo>
                <a:lnTo>
                  <a:pt x="499" y="217"/>
                </a:lnTo>
                <a:lnTo>
                  <a:pt x="523" y="211"/>
                </a:lnTo>
                <a:lnTo>
                  <a:pt x="546" y="205"/>
                </a:lnTo>
                <a:lnTo>
                  <a:pt x="567" y="198"/>
                </a:lnTo>
                <a:lnTo>
                  <a:pt x="587" y="191"/>
                </a:lnTo>
                <a:lnTo>
                  <a:pt x="604" y="183"/>
                </a:lnTo>
                <a:lnTo>
                  <a:pt x="620" y="174"/>
                </a:lnTo>
                <a:lnTo>
                  <a:pt x="633" y="165"/>
                </a:lnTo>
                <a:lnTo>
                  <a:pt x="644" y="156"/>
                </a:lnTo>
                <a:lnTo>
                  <a:pt x="653" y="146"/>
                </a:lnTo>
                <a:lnTo>
                  <a:pt x="659" y="136"/>
                </a:lnTo>
                <a:lnTo>
                  <a:pt x="664" y="126"/>
                </a:lnTo>
                <a:lnTo>
                  <a:pt x="664" y="116"/>
                </a:lnTo>
                <a:lnTo>
                  <a:pt x="664" y="106"/>
                </a:lnTo>
                <a:lnTo>
                  <a:pt x="659" y="96"/>
                </a:lnTo>
                <a:lnTo>
                  <a:pt x="653" y="86"/>
                </a:lnTo>
                <a:lnTo>
                  <a:pt x="644" y="76"/>
                </a:lnTo>
                <a:lnTo>
                  <a:pt x="633" y="67"/>
                </a:lnTo>
                <a:lnTo>
                  <a:pt x="619" y="58"/>
                </a:lnTo>
                <a:lnTo>
                  <a:pt x="604" y="49"/>
                </a:lnTo>
                <a:lnTo>
                  <a:pt x="587" y="41"/>
                </a:lnTo>
                <a:lnTo>
                  <a:pt x="567" y="34"/>
                </a:lnTo>
                <a:lnTo>
                  <a:pt x="546" y="27"/>
                </a:lnTo>
                <a:lnTo>
                  <a:pt x="523" y="21"/>
                </a:lnTo>
                <a:lnTo>
                  <a:pt x="498" y="15"/>
                </a:lnTo>
                <a:lnTo>
                  <a:pt x="472" y="11"/>
                </a:lnTo>
                <a:lnTo>
                  <a:pt x="445" y="7"/>
                </a:lnTo>
                <a:lnTo>
                  <a:pt x="418" y="4"/>
                </a:lnTo>
                <a:lnTo>
                  <a:pt x="390" y="2"/>
                </a:lnTo>
                <a:lnTo>
                  <a:pt x="361" y="0"/>
                </a:lnTo>
                <a:lnTo>
                  <a:pt x="332" y="0"/>
                </a:lnTo>
                <a:lnTo>
                  <a:pt x="302" y="0"/>
                </a:lnTo>
                <a:lnTo>
                  <a:pt x="275" y="2"/>
                </a:lnTo>
                <a:lnTo>
                  <a:pt x="245" y="4"/>
                </a:lnTo>
                <a:lnTo>
                  <a:pt x="219" y="7"/>
                </a:lnTo>
                <a:lnTo>
                  <a:pt x="192" y="11"/>
                </a:lnTo>
                <a:lnTo>
                  <a:pt x="166" y="15"/>
                </a:lnTo>
                <a:lnTo>
                  <a:pt x="141" y="21"/>
                </a:lnTo>
                <a:lnTo>
                  <a:pt x="118" y="27"/>
                </a:lnTo>
                <a:lnTo>
                  <a:pt x="96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7"/>
                </a:lnTo>
                <a:lnTo>
                  <a:pt x="20" y="77"/>
                </a:lnTo>
                <a:lnTo>
                  <a:pt x="12" y="86"/>
                </a:lnTo>
                <a:lnTo>
                  <a:pt x="4" y="96"/>
                </a:lnTo>
                <a:lnTo>
                  <a:pt x="1" y="106"/>
                </a:lnTo>
                <a:lnTo>
                  <a:pt x="0" y="11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Freeform 11"/>
          <p:cNvSpPr>
            <a:spLocks/>
          </p:cNvSpPr>
          <p:nvPr/>
        </p:nvSpPr>
        <p:spPr bwMode="auto">
          <a:xfrm>
            <a:off x="4191000" y="3429000"/>
            <a:ext cx="1055688" cy="371475"/>
          </a:xfrm>
          <a:custGeom>
            <a:avLst/>
            <a:gdLst>
              <a:gd name="T0" fmla="*/ 2147483647 w 665"/>
              <a:gd name="T1" fmla="*/ 2147483647 h 234"/>
              <a:gd name="T2" fmla="*/ 2147483647 w 665"/>
              <a:gd name="T3" fmla="*/ 2147483647 h 234"/>
              <a:gd name="T4" fmla="*/ 2147483647 w 665"/>
              <a:gd name="T5" fmla="*/ 2147483647 h 234"/>
              <a:gd name="T6" fmla="*/ 2147483647 w 665"/>
              <a:gd name="T7" fmla="*/ 2147483647 h 234"/>
              <a:gd name="T8" fmla="*/ 2147483647 w 665"/>
              <a:gd name="T9" fmla="*/ 2147483647 h 234"/>
              <a:gd name="T10" fmla="*/ 2147483647 w 665"/>
              <a:gd name="T11" fmla="*/ 2147483647 h 234"/>
              <a:gd name="T12" fmla="*/ 2147483647 w 665"/>
              <a:gd name="T13" fmla="*/ 2147483647 h 234"/>
              <a:gd name="T14" fmla="*/ 2147483647 w 665"/>
              <a:gd name="T15" fmla="*/ 2147483647 h 234"/>
              <a:gd name="T16" fmla="*/ 2147483647 w 665"/>
              <a:gd name="T17" fmla="*/ 2147483647 h 234"/>
              <a:gd name="T18" fmla="*/ 2147483647 w 665"/>
              <a:gd name="T19" fmla="*/ 2147483647 h 234"/>
              <a:gd name="T20" fmla="*/ 2147483647 w 665"/>
              <a:gd name="T21" fmla="*/ 2147483647 h 234"/>
              <a:gd name="T22" fmla="*/ 2147483647 w 665"/>
              <a:gd name="T23" fmla="*/ 2147483647 h 234"/>
              <a:gd name="T24" fmla="*/ 2147483647 w 665"/>
              <a:gd name="T25" fmla="*/ 2147483647 h 234"/>
              <a:gd name="T26" fmla="*/ 2147483647 w 665"/>
              <a:gd name="T27" fmla="*/ 2147483647 h 234"/>
              <a:gd name="T28" fmla="*/ 2147483647 w 665"/>
              <a:gd name="T29" fmla="*/ 2147483647 h 234"/>
              <a:gd name="T30" fmla="*/ 2147483647 w 665"/>
              <a:gd name="T31" fmla="*/ 2147483647 h 234"/>
              <a:gd name="T32" fmla="*/ 2147483647 w 665"/>
              <a:gd name="T33" fmla="*/ 2147483647 h 234"/>
              <a:gd name="T34" fmla="*/ 2147483647 w 665"/>
              <a:gd name="T35" fmla="*/ 2147483647 h 234"/>
              <a:gd name="T36" fmla="*/ 2147483647 w 665"/>
              <a:gd name="T37" fmla="*/ 2147483647 h 234"/>
              <a:gd name="T38" fmla="*/ 2147483647 w 665"/>
              <a:gd name="T39" fmla="*/ 2147483647 h 234"/>
              <a:gd name="T40" fmla="*/ 2147483647 w 665"/>
              <a:gd name="T41" fmla="*/ 2147483647 h 234"/>
              <a:gd name="T42" fmla="*/ 2147483647 w 665"/>
              <a:gd name="T43" fmla="*/ 2147483647 h 234"/>
              <a:gd name="T44" fmla="*/ 2147483647 w 665"/>
              <a:gd name="T45" fmla="*/ 2147483647 h 234"/>
              <a:gd name="T46" fmla="*/ 2147483647 w 665"/>
              <a:gd name="T47" fmla="*/ 2147483647 h 234"/>
              <a:gd name="T48" fmla="*/ 2147483647 w 665"/>
              <a:gd name="T49" fmla="*/ 2147483647 h 234"/>
              <a:gd name="T50" fmla="*/ 2147483647 w 665"/>
              <a:gd name="T51" fmla="*/ 2147483647 h 234"/>
              <a:gd name="T52" fmla="*/ 2147483647 w 665"/>
              <a:gd name="T53" fmla="*/ 2147483647 h 234"/>
              <a:gd name="T54" fmla="*/ 2147483647 w 665"/>
              <a:gd name="T55" fmla="*/ 2147483647 h 234"/>
              <a:gd name="T56" fmla="*/ 2147483647 w 665"/>
              <a:gd name="T57" fmla="*/ 2147483647 h 234"/>
              <a:gd name="T58" fmla="*/ 2147483647 w 665"/>
              <a:gd name="T59" fmla="*/ 2147483647 h 234"/>
              <a:gd name="T60" fmla="*/ 2147483647 w 665"/>
              <a:gd name="T61" fmla="*/ 2147483647 h 234"/>
              <a:gd name="T62" fmla="*/ 2147483647 w 665"/>
              <a:gd name="T63" fmla="*/ 2147483647 h 234"/>
              <a:gd name="T64" fmla="*/ 2147483647 w 665"/>
              <a:gd name="T65" fmla="*/ 2147483647 h 234"/>
              <a:gd name="T66" fmla="*/ 2147483647 w 665"/>
              <a:gd name="T67" fmla="*/ 2147483647 h 234"/>
              <a:gd name="T68" fmla="*/ 2147483647 w 665"/>
              <a:gd name="T69" fmla="*/ 2147483647 h 234"/>
              <a:gd name="T70" fmla="*/ 2147483647 w 665"/>
              <a:gd name="T71" fmla="*/ 214748364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34"/>
              <a:gd name="T110" fmla="*/ 665 w 665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34">
                <a:moveTo>
                  <a:pt x="0" y="117"/>
                </a:moveTo>
                <a:lnTo>
                  <a:pt x="1" y="127"/>
                </a:lnTo>
                <a:lnTo>
                  <a:pt x="4" y="137"/>
                </a:lnTo>
                <a:lnTo>
                  <a:pt x="12" y="147"/>
                </a:lnTo>
                <a:lnTo>
                  <a:pt x="20" y="157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7" y="217"/>
                </a:lnTo>
                <a:lnTo>
                  <a:pt x="192" y="222"/>
                </a:lnTo>
                <a:lnTo>
                  <a:pt x="219" y="226"/>
                </a:lnTo>
                <a:lnTo>
                  <a:pt x="245" y="229"/>
                </a:lnTo>
                <a:lnTo>
                  <a:pt x="275" y="231"/>
                </a:lnTo>
                <a:lnTo>
                  <a:pt x="302" y="232"/>
                </a:lnTo>
                <a:lnTo>
                  <a:pt x="333" y="233"/>
                </a:lnTo>
                <a:lnTo>
                  <a:pt x="361" y="232"/>
                </a:lnTo>
                <a:lnTo>
                  <a:pt x="390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9" y="217"/>
                </a:lnTo>
                <a:lnTo>
                  <a:pt x="523" y="212"/>
                </a:lnTo>
                <a:lnTo>
                  <a:pt x="546" y="206"/>
                </a:lnTo>
                <a:lnTo>
                  <a:pt x="567" y="199"/>
                </a:lnTo>
                <a:lnTo>
                  <a:pt x="587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7"/>
                </a:lnTo>
                <a:lnTo>
                  <a:pt x="653" y="147"/>
                </a:lnTo>
                <a:lnTo>
                  <a:pt x="659" y="137"/>
                </a:lnTo>
                <a:lnTo>
                  <a:pt x="664" y="127"/>
                </a:lnTo>
                <a:lnTo>
                  <a:pt x="664" y="117"/>
                </a:lnTo>
                <a:lnTo>
                  <a:pt x="664" y="106"/>
                </a:lnTo>
                <a:lnTo>
                  <a:pt x="659" y="97"/>
                </a:lnTo>
                <a:lnTo>
                  <a:pt x="653" y="87"/>
                </a:lnTo>
                <a:lnTo>
                  <a:pt x="644" y="77"/>
                </a:lnTo>
                <a:lnTo>
                  <a:pt x="633" y="68"/>
                </a:lnTo>
                <a:lnTo>
                  <a:pt x="619" y="59"/>
                </a:lnTo>
                <a:lnTo>
                  <a:pt x="604" y="50"/>
                </a:lnTo>
                <a:lnTo>
                  <a:pt x="587" y="42"/>
                </a:lnTo>
                <a:lnTo>
                  <a:pt x="567" y="34"/>
                </a:lnTo>
                <a:lnTo>
                  <a:pt x="546" y="28"/>
                </a:lnTo>
                <a:lnTo>
                  <a:pt x="523" y="21"/>
                </a:lnTo>
                <a:lnTo>
                  <a:pt x="498" y="16"/>
                </a:lnTo>
                <a:lnTo>
                  <a:pt x="472" y="12"/>
                </a:lnTo>
                <a:lnTo>
                  <a:pt x="445" y="7"/>
                </a:lnTo>
                <a:lnTo>
                  <a:pt x="418" y="5"/>
                </a:lnTo>
                <a:lnTo>
                  <a:pt x="390" y="3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5" y="3"/>
                </a:lnTo>
                <a:lnTo>
                  <a:pt x="245" y="5"/>
                </a:lnTo>
                <a:lnTo>
                  <a:pt x="219" y="8"/>
                </a:lnTo>
                <a:lnTo>
                  <a:pt x="192" y="12"/>
                </a:lnTo>
                <a:lnTo>
                  <a:pt x="166" y="16"/>
                </a:lnTo>
                <a:lnTo>
                  <a:pt x="141" y="22"/>
                </a:lnTo>
                <a:lnTo>
                  <a:pt x="118" y="28"/>
                </a:lnTo>
                <a:lnTo>
                  <a:pt x="96" y="35"/>
                </a:lnTo>
                <a:lnTo>
                  <a:pt x="77" y="42"/>
                </a:lnTo>
                <a:lnTo>
                  <a:pt x="60" y="50"/>
                </a:lnTo>
                <a:lnTo>
                  <a:pt x="44" y="59"/>
                </a:lnTo>
                <a:lnTo>
                  <a:pt x="31" y="68"/>
                </a:lnTo>
                <a:lnTo>
                  <a:pt x="20" y="77"/>
                </a:lnTo>
                <a:lnTo>
                  <a:pt x="12" y="87"/>
                </a:lnTo>
                <a:lnTo>
                  <a:pt x="4" y="97"/>
                </a:lnTo>
                <a:lnTo>
                  <a:pt x="1" y="107"/>
                </a:lnTo>
                <a:lnTo>
                  <a:pt x="0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Freeform 12"/>
          <p:cNvSpPr>
            <a:spLocks/>
          </p:cNvSpPr>
          <p:nvPr/>
        </p:nvSpPr>
        <p:spPr bwMode="auto">
          <a:xfrm>
            <a:off x="3071813" y="3906838"/>
            <a:ext cx="1055687" cy="371475"/>
          </a:xfrm>
          <a:custGeom>
            <a:avLst/>
            <a:gdLst>
              <a:gd name="T0" fmla="*/ 2147483647 w 665"/>
              <a:gd name="T1" fmla="*/ 2147483647 h 234"/>
              <a:gd name="T2" fmla="*/ 2147483647 w 665"/>
              <a:gd name="T3" fmla="*/ 2147483647 h 234"/>
              <a:gd name="T4" fmla="*/ 2147483647 w 665"/>
              <a:gd name="T5" fmla="*/ 2147483647 h 234"/>
              <a:gd name="T6" fmla="*/ 2147483647 w 665"/>
              <a:gd name="T7" fmla="*/ 2147483647 h 234"/>
              <a:gd name="T8" fmla="*/ 2147483647 w 665"/>
              <a:gd name="T9" fmla="*/ 2147483647 h 234"/>
              <a:gd name="T10" fmla="*/ 2147483647 w 665"/>
              <a:gd name="T11" fmla="*/ 2147483647 h 234"/>
              <a:gd name="T12" fmla="*/ 2147483647 w 665"/>
              <a:gd name="T13" fmla="*/ 2147483647 h 234"/>
              <a:gd name="T14" fmla="*/ 2147483647 w 665"/>
              <a:gd name="T15" fmla="*/ 2147483647 h 234"/>
              <a:gd name="T16" fmla="*/ 2147483647 w 665"/>
              <a:gd name="T17" fmla="*/ 2147483647 h 234"/>
              <a:gd name="T18" fmla="*/ 2147483647 w 665"/>
              <a:gd name="T19" fmla="*/ 2147483647 h 234"/>
              <a:gd name="T20" fmla="*/ 2147483647 w 665"/>
              <a:gd name="T21" fmla="*/ 2147483647 h 234"/>
              <a:gd name="T22" fmla="*/ 2147483647 w 665"/>
              <a:gd name="T23" fmla="*/ 2147483647 h 234"/>
              <a:gd name="T24" fmla="*/ 2147483647 w 665"/>
              <a:gd name="T25" fmla="*/ 2147483647 h 234"/>
              <a:gd name="T26" fmla="*/ 2147483647 w 665"/>
              <a:gd name="T27" fmla="*/ 2147483647 h 234"/>
              <a:gd name="T28" fmla="*/ 2147483647 w 665"/>
              <a:gd name="T29" fmla="*/ 2147483647 h 234"/>
              <a:gd name="T30" fmla="*/ 2147483647 w 665"/>
              <a:gd name="T31" fmla="*/ 2147483647 h 234"/>
              <a:gd name="T32" fmla="*/ 2147483647 w 665"/>
              <a:gd name="T33" fmla="*/ 2147483647 h 234"/>
              <a:gd name="T34" fmla="*/ 2147483647 w 665"/>
              <a:gd name="T35" fmla="*/ 2147483647 h 234"/>
              <a:gd name="T36" fmla="*/ 2147483647 w 665"/>
              <a:gd name="T37" fmla="*/ 2147483647 h 234"/>
              <a:gd name="T38" fmla="*/ 2147483647 w 665"/>
              <a:gd name="T39" fmla="*/ 2147483647 h 234"/>
              <a:gd name="T40" fmla="*/ 2147483647 w 665"/>
              <a:gd name="T41" fmla="*/ 2147483647 h 234"/>
              <a:gd name="T42" fmla="*/ 2147483647 w 665"/>
              <a:gd name="T43" fmla="*/ 2147483647 h 234"/>
              <a:gd name="T44" fmla="*/ 2147483647 w 665"/>
              <a:gd name="T45" fmla="*/ 2147483647 h 234"/>
              <a:gd name="T46" fmla="*/ 2147483647 w 665"/>
              <a:gd name="T47" fmla="*/ 2147483647 h 234"/>
              <a:gd name="T48" fmla="*/ 2147483647 w 665"/>
              <a:gd name="T49" fmla="*/ 2147483647 h 234"/>
              <a:gd name="T50" fmla="*/ 2147483647 w 665"/>
              <a:gd name="T51" fmla="*/ 2147483647 h 234"/>
              <a:gd name="T52" fmla="*/ 2147483647 w 665"/>
              <a:gd name="T53" fmla="*/ 2147483647 h 234"/>
              <a:gd name="T54" fmla="*/ 2147483647 w 665"/>
              <a:gd name="T55" fmla="*/ 2147483647 h 234"/>
              <a:gd name="T56" fmla="*/ 2147483647 w 665"/>
              <a:gd name="T57" fmla="*/ 2147483647 h 234"/>
              <a:gd name="T58" fmla="*/ 2147483647 w 665"/>
              <a:gd name="T59" fmla="*/ 2147483647 h 234"/>
              <a:gd name="T60" fmla="*/ 2147483647 w 665"/>
              <a:gd name="T61" fmla="*/ 2147483647 h 234"/>
              <a:gd name="T62" fmla="*/ 2147483647 w 665"/>
              <a:gd name="T63" fmla="*/ 2147483647 h 234"/>
              <a:gd name="T64" fmla="*/ 2147483647 w 665"/>
              <a:gd name="T65" fmla="*/ 2147483647 h 234"/>
              <a:gd name="T66" fmla="*/ 2147483647 w 665"/>
              <a:gd name="T67" fmla="*/ 2147483647 h 234"/>
              <a:gd name="T68" fmla="*/ 2147483647 w 665"/>
              <a:gd name="T69" fmla="*/ 2147483647 h 234"/>
              <a:gd name="T70" fmla="*/ 2147483647 w 665"/>
              <a:gd name="T71" fmla="*/ 214748364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34"/>
              <a:gd name="T110" fmla="*/ 665 w 665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34">
                <a:moveTo>
                  <a:pt x="0" y="117"/>
                </a:moveTo>
                <a:lnTo>
                  <a:pt x="1" y="127"/>
                </a:lnTo>
                <a:lnTo>
                  <a:pt x="4" y="137"/>
                </a:lnTo>
                <a:lnTo>
                  <a:pt x="10" y="147"/>
                </a:lnTo>
                <a:lnTo>
                  <a:pt x="19" y="156"/>
                </a:lnTo>
                <a:lnTo>
                  <a:pt x="31" y="166"/>
                </a:lnTo>
                <a:lnTo>
                  <a:pt x="43" y="175"/>
                </a:lnTo>
                <a:lnTo>
                  <a:pt x="59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6" y="217"/>
                </a:lnTo>
                <a:lnTo>
                  <a:pt x="191" y="222"/>
                </a:lnTo>
                <a:lnTo>
                  <a:pt x="218" y="226"/>
                </a:lnTo>
                <a:lnTo>
                  <a:pt x="245" y="229"/>
                </a:lnTo>
                <a:lnTo>
                  <a:pt x="273" y="231"/>
                </a:lnTo>
                <a:lnTo>
                  <a:pt x="302" y="232"/>
                </a:lnTo>
                <a:lnTo>
                  <a:pt x="332" y="233"/>
                </a:lnTo>
                <a:lnTo>
                  <a:pt x="361" y="232"/>
                </a:lnTo>
                <a:lnTo>
                  <a:pt x="388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8" y="217"/>
                </a:lnTo>
                <a:lnTo>
                  <a:pt x="522" y="212"/>
                </a:lnTo>
                <a:lnTo>
                  <a:pt x="545" y="205"/>
                </a:lnTo>
                <a:lnTo>
                  <a:pt x="565" y="199"/>
                </a:lnTo>
                <a:lnTo>
                  <a:pt x="586" y="191"/>
                </a:lnTo>
                <a:lnTo>
                  <a:pt x="603" y="183"/>
                </a:lnTo>
                <a:lnTo>
                  <a:pt x="619" y="175"/>
                </a:lnTo>
                <a:lnTo>
                  <a:pt x="632" y="166"/>
                </a:lnTo>
                <a:lnTo>
                  <a:pt x="643" y="156"/>
                </a:lnTo>
                <a:lnTo>
                  <a:pt x="653" y="147"/>
                </a:lnTo>
                <a:lnTo>
                  <a:pt x="659" y="137"/>
                </a:lnTo>
                <a:lnTo>
                  <a:pt x="662" y="127"/>
                </a:lnTo>
                <a:lnTo>
                  <a:pt x="664" y="117"/>
                </a:lnTo>
                <a:lnTo>
                  <a:pt x="662" y="106"/>
                </a:lnTo>
                <a:lnTo>
                  <a:pt x="659" y="96"/>
                </a:lnTo>
                <a:lnTo>
                  <a:pt x="653" y="86"/>
                </a:lnTo>
                <a:lnTo>
                  <a:pt x="643" y="77"/>
                </a:lnTo>
                <a:lnTo>
                  <a:pt x="632" y="68"/>
                </a:lnTo>
                <a:lnTo>
                  <a:pt x="619" y="58"/>
                </a:lnTo>
                <a:lnTo>
                  <a:pt x="603" y="50"/>
                </a:lnTo>
                <a:lnTo>
                  <a:pt x="586" y="42"/>
                </a:lnTo>
                <a:lnTo>
                  <a:pt x="565" y="34"/>
                </a:lnTo>
                <a:lnTo>
                  <a:pt x="545" y="28"/>
                </a:lnTo>
                <a:lnTo>
                  <a:pt x="522" y="21"/>
                </a:lnTo>
                <a:lnTo>
                  <a:pt x="498" y="16"/>
                </a:lnTo>
                <a:lnTo>
                  <a:pt x="472" y="11"/>
                </a:lnTo>
                <a:lnTo>
                  <a:pt x="445" y="7"/>
                </a:lnTo>
                <a:lnTo>
                  <a:pt x="416" y="5"/>
                </a:lnTo>
                <a:lnTo>
                  <a:pt x="388" y="2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3" y="2"/>
                </a:lnTo>
                <a:lnTo>
                  <a:pt x="245" y="5"/>
                </a:lnTo>
                <a:lnTo>
                  <a:pt x="218" y="7"/>
                </a:lnTo>
                <a:lnTo>
                  <a:pt x="191" y="12"/>
                </a:lnTo>
                <a:lnTo>
                  <a:pt x="166" y="16"/>
                </a:lnTo>
                <a:lnTo>
                  <a:pt x="141" y="21"/>
                </a:lnTo>
                <a:lnTo>
                  <a:pt x="117" y="28"/>
                </a:lnTo>
                <a:lnTo>
                  <a:pt x="96" y="35"/>
                </a:lnTo>
                <a:lnTo>
                  <a:pt x="77" y="42"/>
                </a:lnTo>
                <a:lnTo>
                  <a:pt x="59" y="50"/>
                </a:lnTo>
                <a:lnTo>
                  <a:pt x="43" y="58"/>
                </a:lnTo>
                <a:lnTo>
                  <a:pt x="31" y="68"/>
                </a:lnTo>
                <a:lnTo>
                  <a:pt x="19" y="77"/>
                </a:lnTo>
                <a:lnTo>
                  <a:pt x="10" y="86"/>
                </a:lnTo>
                <a:lnTo>
                  <a:pt x="4" y="97"/>
                </a:lnTo>
                <a:lnTo>
                  <a:pt x="1" y="107"/>
                </a:lnTo>
                <a:lnTo>
                  <a:pt x="0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4138613" y="4364038"/>
            <a:ext cx="1176337" cy="609600"/>
          </a:xfrm>
          <a:custGeom>
            <a:avLst/>
            <a:gdLst>
              <a:gd name="T0" fmla="*/ 0 w 741"/>
              <a:gd name="T1" fmla="*/ 2147483647 h 384"/>
              <a:gd name="T2" fmla="*/ 2147483647 w 741"/>
              <a:gd name="T3" fmla="*/ 0 h 384"/>
              <a:gd name="T4" fmla="*/ 2147483647 w 741"/>
              <a:gd name="T5" fmla="*/ 2147483647 h 384"/>
              <a:gd name="T6" fmla="*/ 2147483647 w 741"/>
              <a:gd name="T7" fmla="*/ 2147483647 h 384"/>
              <a:gd name="T8" fmla="*/ 0 w 741"/>
              <a:gd name="T9" fmla="*/ 2147483647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1"/>
              <a:gd name="T16" fmla="*/ 0 h 384"/>
              <a:gd name="T17" fmla="*/ 741 w 741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1" h="384">
                <a:moveTo>
                  <a:pt x="0" y="191"/>
                </a:moveTo>
                <a:lnTo>
                  <a:pt x="365" y="0"/>
                </a:lnTo>
                <a:lnTo>
                  <a:pt x="740" y="198"/>
                </a:lnTo>
                <a:lnTo>
                  <a:pt x="365" y="383"/>
                </a:lnTo>
                <a:lnTo>
                  <a:pt x="0" y="19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2081213" y="4505325"/>
            <a:ext cx="1249362" cy="331788"/>
          </a:xfrm>
          <a:custGeom>
            <a:avLst/>
            <a:gdLst>
              <a:gd name="T0" fmla="*/ 2147483647 w 787"/>
              <a:gd name="T1" fmla="*/ 2147483647 h 209"/>
              <a:gd name="T2" fmla="*/ 2147483647 w 787"/>
              <a:gd name="T3" fmla="*/ 0 h 209"/>
              <a:gd name="T4" fmla="*/ 0 w 787"/>
              <a:gd name="T5" fmla="*/ 0 h 209"/>
              <a:gd name="T6" fmla="*/ 0 w 787"/>
              <a:gd name="T7" fmla="*/ 2147483647 h 209"/>
              <a:gd name="T8" fmla="*/ 2147483647 w 787"/>
              <a:gd name="T9" fmla="*/ 2147483647 h 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7"/>
              <a:gd name="T16" fmla="*/ 0 h 209"/>
              <a:gd name="T17" fmla="*/ 787 w 787"/>
              <a:gd name="T18" fmla="*/ 209 h 2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7" h="209">
                <a:moveTo>
                  <a:pt x="786" y="208"/>
                </a:moveTo>
                <a:lnTo>
                  <a:pt x="786" y="0"/>
                </a:lnTo>
                <a:lnTo>
                  <a:pt x="0" y="0"/>
                </a:lnTo>
                <a:lnTo>
                  <a:pt x="0" y="208"/>
                </a:lnTo>
                <a:lnTo>
                  <a:pt x="786" y="20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6299200" y="3646488"/>
            <a:ext cx="1058863" cy="371475"/>
          </a:xfrm>
          <a:custGeom>
            <a:avLst/>
            <a:gdLst>
              <a:gd name="T0" fmla="*/ 2147483647 w 667"/>
              <a:gd name="T1" fmla="*/ 2147483647 h 234"/>
              <a:gd name="T2" fmla="*/ 2147483647 w 667"/>
              <a:gd name="T3" fmla="*/ 2147483647 h 234"/>
              <a:gd name="T4" fmla="*/ 2147483647 w 667"/>
              <a:gd name="T5" fmla="*/ 2147483647 h 234"/>
              <a:gd name="T6" fmla="*/ 2147483647 w 667"/>
              <a:gd name="T7" fmla="*/ 2147483647 h 234"/>
              <a:gd name="T8" fmla="*/ 2147483647 w 667"/>
              <a:gd name="T9" fmla="*/ 2147483647 h 234"/>
              <a:gd name="T10" fmla="*/ 2147483647 w 667"/>
              <a:gd name="T11" fmla="*/ 2147483647 h 234"/>
              <a:gd name="T12" fmla="*/ 2147483647 w 667"/>
              <a:gd name="T13" fmla="*/ 2147483647 h 234"/>
              <a:gd name="T14" fmla="*/ 2147483647 w 667"/>
              <a:gd name="T15" fmla="*/ 2147483647 h 234"/>
              <a:gd name="T16" fmla="*/ 2147483647 w 667"/>
              <a:gd name="T17" fmla="*/ 2147483647 h 234"/>
              <a:gd name="T18" fmla="*/ 2147483647 w 667"/>
              <a:gd name="T19" fmla="*/ 2147483647 h 234"/>
              <a:gd name="T20" fmla="*/ 2147483647 w 667"/>
              <a:gd name="T21" fmla="*/ 2147483647 h 234"/>
              <a:gd name="T22" fmla="*/ 2147483647 w 667"/>
              <a:gd name="T23" fmla="*/ 2147483647 h 234"/>
              <a:gd name="T24" fmla="*/ 2147483647 w 667"/>
              <a:gd name="T25" fmla="*/ 2147483647 h 234"/>
              <a:gd name="T26" fmla="*/ 2147483647 w 667"/>
              <a:gd name="T27" fmla="*/ 2147483647 h 234"/>
              <a:gd name="T28" fmla="*/ 2147483647 w 667"/>
              <a:gd name="T29" fmla="*/ 2147483647 h 234"/>
              <a:gd name="T30" fmla="*/ 2147483647 w 667"/>
              <a:gd name="T31" fmla="*/ 2147483647 h 234"/>
              <a:gd name="T32" fmla="*/ 2147483647 w 667"/>
              <a:gd name="T33" fmla="*/ 2147483647 h 234"/>
              <a:gd name="T34" fmla="*/ 2147483647 w 667"/>
              <a:gd name="T35" fmla="*/ 2147483647 h 234"/>
              <a:gd name="T36" fmla="*/ 2147483647 w 667"/>
              <a:gd name="T37" fmla="*/ 2147483647 h 234"/>
              <a:gd name="T38" fmla="*/ 2147483647 w 667"/>
              <a:gd name="T39" fmla="*/ 2147483647 h 234"/>
              <a:gd name="T40" fmla="*/ 2147483647 w 667"/>
              <a:gd name="T41" fmla="*/ 2147483647 h 234"/>
              <a:gd name="T42" fmla="*/ 2147483647 w 667"/>
              <a:gd name="T43" fmla="*/ 2147483647 h 234"/>
              <a:gd name="T44" fmla="*/ 2147483647 w 667"/>
              <a:gd name="T45" fmla="*/ 2147483647 h 234"/>
              <a:gd name="T46" fmla="*/ 2147483647 w 667"/>
              <a:gd name="T47" fmla="*/ 2147483647 h 234"/>
              <a:gd name="T48" fmla="*/ 2147483647 w 667"/>
              <a:gd name="T49" fmla="*/ 2147483647 h 234"/>
              <a:gd name="T50" fmla="*/ 2147483647 w 667"/>
              <a:gd name="T51" fmla="*/ 2147483647 h 234"/>
              <a:gd name="T52" fmla="*/ 2147483647 w 667"/>
              <a:gd name="T53" fmla="*/ 2147483647 h 234"/>
              <a:gd name="T54" fmla="*/ 2147483647 w 667"/>
              <a:gd name="T55" fmla="*/ 2147483647 h 234"/>
              <a:gd name="T56" fmla="*/ 2147483647 w 667"/>
              <a:gd name="T57" fmla="*/ 2147483647 h 234"/>
              <a:gd name="T58" fmla="*/ 2147483647 w 667"/>
              <a:gd name="T59" fmla="*/ 2147483647 h 234"/>
              <a:gd name="T60" fmla="*/ 2147483647 w 667"/>
              <a:gd name="T61" fmla="*/ 2147483647 h 234"/>
              <a:gd name="T62" fmla="*/ 2147483647 w 667"/>
              <a:gd name="T63" fmla="*/ 2147483647 h 234"/>
              <a:gd name="T64" fmla="*/ 2147483647 w 667"/>
              <a:gd name="T65" fmla="*/ 2147483647 h 234"/>
              <a:gd name="T66" fmla="*/ 2147483647 w 667"/>
              <a:gd name="T67" fmla="*/ 2147483647 h 234"/>
              <a:gd name="T68" fmla="*/ 2147483647 w 667"/>
              <a:gd name="T69" fmla="*/ 2147483647 h 234"/>
              <a:gd name="T70" fmla="*/ 2147483647 w 667"/>
              <a:gd name="T71" fmla="*/ 214748364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7"/>
              <a:gd name="T109" fmla="*/ 0 h 234"/>
              <a:gd name="T110" fmla="*/ 667 w 667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7" h="234">
                <a:moveTo>
                  <a:pt x="666" y="116"/>
                </a:moveTo>
                <a:lnTo>
                  <a:pt x="664" y="107"/>
                </a:lnTo>
                <a:lnTo>
                  <a:pt x="661" y="96"/>
                </a:lnTo>
                <a:lnTo>
                  <a:pt x="655" y="86"/>
                </a:lnTo>
                <a:lnTo>
                  <a:pt x="646" y="77"/>
                </a:lnTo>
                <a:lnTo>
                  <a:pt x="634" y="67"/>
                </a:lnTo>
                <a:lnTo>
                  <a:pt x="621" y="58"/>
                </a:lnTo>
                <a:lnTo>
                  <a:pt x="606" y="50"/>
                </a:lnTo>
                <a:lnTo>
                  <a:pt x="588" y="42"/>
                </a:lnTo>
                <a:lnTo>
                  <a:pt x="568" y="35"/>
                </a:lnTo>
                <a:lnTo>
                  <a:pt x="547" y="28"/>
                </a:lnTo>
                <a:lnTo>
                  <a:pt x="524" y="21"/>
                </a:lnTo>
                <a:lnTo>
                  <a:pt x="499" y="16"/>
                </a:lnTo>
                <a:lnTo>
                  <a:pt x="474" y="11"/>
                </a:lnTo>
                <a:lnTo>
                  <a:pt x="447" y="7"/>
                </a:lnTo>
                <a:lnTo>
                  <a:pt x="419" y="4"/>
                </a:lnTo>
                <a:lnTo>
                  <a:pt x="391" y="2"/>
                </a:lnTo>
                <a:lnTo>
                  <a:pt x="362" y="1"/>
                </a:lnTo>
                <a:lnTo>
                  <a:pt x="333" y="0"/>
                </a:lnTo>
                <a:lnTo>
                  <a:pt x="304" y="1"/>
                </a:lnTo>
                <a:lnTo>
                  <a:pt x="275" y="2"/>
                </a:lnTo>
                <a:lnTo>
                  <a:pt x="247" y="4"/>
                </a:lnTo>
                <a:lnTo>
                  <a:pt x="219" y="7"/>
                </a:lnTo>
                <a:lnTo>
                  <a:pt x="192" y="11"/>
                </a:lnTo>
                <a:lnTo>
                  <a:pt x="167" y="16"/>
                </a:lnTo>
                <a:lnTo>
                  <a:pt x="143" y="21"/>
                </a:lnTo>
                <a:lnTo>
                  <a:pt x="120" y="28"/>
                </a:lnTo>
                <a:lnTo>
                  <a:pt x="98" y="35"/>
                </a:lnTo>
                <a:lnTo>
                  <a:pt x="78" y="42"/>
                </a:lnTo>
                <a:lnTo>
                  <a:pt x="60" y="50"/>
                </a:lnTo>
                <a:lnTo>
                  <a:pt x="46" y="58"/>
                </a:lnTo>
                <a:lnTo>
                  <a:pt x="31" y="67"/>
                </a:lnTo>
                <a:lnTo>
                  <a:pt x="20" y="77"/>
                </a:lnTo>
                <a:lnTo>
                  <a:pt x="12" y="86"/>
                </a:lnTo>
                <a:lnTo>
                  <a:pt x="6" y="96"/>
                </a:lnTo>
                <a:lnTo>
                  <a:pt x="2" y="107"/>
                </a:lnTo>
                <a:lnTo>
                  <a:pt x="0" y="116"/>
                </a:lnTo>
                <a:lnTo>
                  <a:pt x="2" y="127"/>
                </a:lnTo>
                <a:lnTo>
                  <a:pt x="6" y="137"/>
                </a:lnTo>
                <a:lnTo>
                  <a:pt x="12" y="147"/>
                </a:lnTo>
                <a:lnTo>
                  <a:pt x="20" y="156"/>
                </a:lnTo>
                <a:lnTo>
                  <a:pt x="31" y="166"/>
                </a:lnTo>
                <a:lnTo>
                  <a:pt x="46" y="175"/>
                </a:lnTo>
                <a:lnTo>
                  <a:pt x="60" y="183"/>
                </a:lnTo>
                <a:lnTo>
                  <a:pt x="78" y="191"/>
                </a:lnTo>
                <a:lnTo>
                  <a:pt x="98" y="199"/>
                </a:lnTo>
                <a:lnTo>
                  <a:pt x="120" y="206"/>
                </a:lnTo>
                <a:lnTo>
                  <a:pt x="143" y="212"/>
                </a:lnTo>
                <a:lnTo>
                  <a:pt x="167" y="217"/>
                </a:lnTo>
                <a:lnTo>
                  <a:pt x="192" y="222"/>
                </a:lnTo>
                <a:lnTo>
                  <a:pt x="219" y="226"/>
                </a:lnTo>
                <a:lnTo>
                  <a:pt x="247" y="229"/>
                </a:lnTo>
                <a:lnTo>
                  <a:pt x="275" y="231"/>
                </a:lnTo>
                <a:lnTo>
                  <a:pt x="304" y="232"/>
                </a:lnTo>
                <a:lnTo>
                  <a:pt x="333" y="233"/>
                </a:lnTo>
                <a:lnTo>
                  <a:pt x="362" y="232"/>
                </a:lnTo>
                <a:lnTo>
                  <a:pt x="391" y="231"/>
                </a:lnTo>
                <a:lnTo>
                  <a:pt x="419" y="229"/>
                </a:lnTo>
                <a:lnTo>
                  <a:pt x="447" y="226"/>
                </a:lnTo>
                <a:lnTo>
                  <a:pt x="474" y="222"/>
                </a:lnTo>
                <a:lnTo>
                  <a:pt x="499" y="217"/>
                </a:lnTo>
                <a:lnTo>
                  <a:pt x="524" y="212"/>
                </a:lnTo>
                <a:lnTo>
                  <a:pt x="547" y="206"/>
                </a:lnTo>
                <a:lnTo>
                  <a:pt x="568" y="199"/>
                </a:lnTo>
                <a:lnTo>
                  <a:pt x="588" y="191"/>
                </a:lnTo>
                <a:lnTo>
                  <a:pt x="606" y="183"/>
                </a:lnTo>
                <a:lnTo>
                  <a:pt x="621" y="175"/>
                </a:lnTo>
                <a:lnTo>
                  <a:pt x="634" y="166"/>
                </a:lnTo>
                <a:lnTo>
                  <a:pt x="646" y="156"/>
                </a:lnTo>
                <a:lnTo>
                  <a:pt x="655" y="147"/>
                </a:lnTo>
                <a:lnTo>
                  <a:pt x="661" y="137"/>
                </a:lnTo>
                <a:lnTo>
                  <a:pt x="664" y="127"/>
                </a:lnTo>
                <a:lnTo>
                  <a:pt x="666" y="11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384550" y="3902075"/>
            <a:ext cx="428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lot</a:t>
            </a:r>
          </a:p>
        </p:txBody>
      </p:sp>
      <p:sp>
        <p:nvSpPr>
          <p:cNvPr id="45073" name="Freeform 17"/>
          <p:cNvSpPr>
            <a:spLocks/>
          </p:cNvSpPr>
          <p:nvPr/>
        </p:nvSpPr>
        <p:spPr bwMode="auto">
          <a:xfrm>
            <a:off x="6299200" y="4514850"/>
            <a:ext cx="1474788" cy="361950"/>
          </a:xfrm>
          <a:custGeom>
            <a:avLst/>
            <a:gdLst>
              <a:gd name="T0" fmla="*/ 2147483647 w 929"/>
              <a:gd name="T1" fmla="*/ 2147483647 h 228"/>
              <a:gd name="T2" fmla="*/ 2147483647 w 929"/>
              <a:gd name="T3" fmla="*/ 0 h 228"/>
              <a:gd name="T4" fmla="*/ 0 w 929"/>
              <a:gd name="T5" fmla="*/ 0 h 228"/>
              <a:gd name="T6" fmla="*/ 0 w 929"/>
              <a:gd name="T7" fmla="*/ 2147483647 h 228"/>
              <a:gd name="T8" fmla="*/ 2147483647 w 929"/>
              <a:gd name="T9" fmla="*/ 2147483647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9"/>
              <a:gd name="T16" fmla="*/ 0 h 228"/>
              <a:gd name="T17" fmla="*/ 929 w 929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9" h="228">
                <a:moveTo>
                  <a:pt x="928" y="227"/>
                </a:moveTo>
                <a:lnTo>
                  <a:pt x="928" y="0"/>
                </a:lnTo>
                <a:lnTo>
                  <a:pt x="0" y="0"/>
                </a:lnTo>
                <a:lnTo>
                  <a:pt x="0" y="227"/>
                </a:lnTo>
                <a:lnTo>
                  <a:pt x="928" y="22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Freeform 18"/>
          <p:cNvSpPr>
            <a:spLocks/>
          </p:cNvSpPr>
          <p:nvPr/>
        </p:nvSpPr>
        <p:spPr bwMode="auto">
          <a:xfrm>
            <a:off x="4138613" y="5176838"/>
            <a:ext cx="1404937" cy="609600"/>
          </a:xfrm>
          <a:custGeom>
            <a:avLst/>
            <a:gdLst>
              <a:gd name="T0" fmla="*/ 0 w 885"/>
              <a:gd name="T1" fmla="*/ 2147483647 h 384"/>
              <a:gd name="T2" fmla="*/ 2147483647 w 885"/>
              <a:gd name="T3" fmla="*/ 0 h 384"/>
              <a:gd name="T4" fmla="*/ 2147483647 w 885"/>
              <a:gd name="T5" fmla="*/ 2147483647 h 384"/>
              <a:gd name="T6" fmla="*/ 2147483647 w 885"/>
              <a:gd name="T7" fmla="*/ 2147483647 h 384"/>
              <a:gd name="T8" fmla="*/ 0 w 885"/>
              <a:gd name="T9" fmla="*/ 2147483647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"/>
              <a:gd name="T16" fmla="*/ 0 h 384"/>
              <a:gd name="T17" fmla="*/ 885 w 885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" h="384">
                <a:moveTo>
                  <a:pt x="0" y="192"/>
                </a:moveTo>
                <a:lnTo>
                  <a:pt x="436" y="0"/>
                </a:lnTo>
                <a:lnTo>
                  <a:pt x="884" y="198"/>
                </a:lnTo>
                <a:lnTo>
                  <a:pt x="436" y="383"/>
                </a:lnTo>
                <a:lnTo>
                  <a:pt x="0" y="1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2314575" y="3608388"/>
            <a:ext cx="711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name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6496050" y="3617913"/>
            <a:ext cx="8366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dname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7512050" y="3900488"/>
            <a:ext cx="8588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budget</a:t>
            </a: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637213" y="3900488"/>
            <a:ext cx="485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did</a:t>
            </a: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437063" y="3422650"/>
            <a:ext cx="7000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since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2314575" y="3608388"/>
            <a:ext cx="711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name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6496050" y="3617913"/>
            <a:ext cx="8366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dname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7512050" y="3900488"/>
            <a:ext cx="8588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budget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5637213" y="3900488"/>
            <a:ext cx="485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 u="sng"/>
              <a:t>did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4437063" y="3422650"/>
            <a:ext cx="7000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since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4176713" y="4514850"/>
            <a:ext cx="1050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Manages</a:t>
            </a:r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4438650" y="6135688"/>
            <a:ext cx="7000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since</a:t>
            </a:r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6351588" y="4497388"/>
            <a:ext cx="1422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Departments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2157413" y="4498975"/>
            <a:ext cx="1254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Employees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1392238" y="3890963"/>
            <a:ext cx="5318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 u="sng"/>
              <a:t>ssn</a:t>
            </a: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4346575" y="5300663"/>
            <a:ext cx="1095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Works_In</a:t>
            </a:r>
          </a:p>
        </p:txBody>
      </p:sp>
      <p:sp>
        <p:nvSpPr>
          <p:cNvPr id="45091" name="Line 35"/>
          <p:cNvSpPr>
            <a:spLocks noChangeShapeType="1"/>
          </p:cNvSpPr>
          <p:nvPr/>
        </p:nvSpPr>
        <p:spPr bwMode="auto">
          <a:xfrm>
            <a:off x="1657350" y="4300538"/>
            <a:ext cx="646113" cy="20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2" name="Line 36"/>
          <p:cNvSpPr>
            <a:spLocks noChangeShapeType="1"/>
          </p:cNvSpPr>
          <p:nvPr/>
        </p:nvSpPr>
        <p:spPr bwMode="auto">
          <a:xfrm>
            <a:off x="2600325" y="4019550"/>
            <a:ext cx="0" cy="488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3" name="Line 37"/>
          <p:cNvSpPr>
            <a:spLocks noChangeShapeType="1"/>
          </p:cNvSpPr>
          <p:nvPr/>
        </p:nvSpPr>
        <p:spPr bwMode="auto">
          <a:xfrm flipH="1">
            <a:off x="2911475" y="4300538"/>
            <a:ext cx="668338" cy="20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V="1">
            <a:off x="4716463" y="3763963"/>
            <a:ext cx="0" cy="5953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5" name="Line 39"/>
          <p:cNvSpPr>
            <a:spLocks noChangeShapeType="1"/>
          </p:cNvSpPr>
          <p:nvPr/>
        </p:nvSpPr>
        <p:spPr bwMode="auto">
          <a:xfrm>
            <a:off x="5865813" y="4300538"/>
            <a:ext cx="838200" cy="20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6" name="Line 40"/>
          <p:cNvSpPr>
            <a:spLocks noChangeShapeType="1"/>
          </p:cNvSpPr>
          <p:nvPr/>
        </p:nvSpPr>
        <p:spPr bwMode="auto">
          <a:xfrm>
            <a:off x="6831013" y="4019550"/>
            <a:ext cx="0" cy="488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7" name="Line 41"/>
          <p:cNvSpPr>
            <a:spLocks noChangeShapeType="1"/>
          </p:cNvSpPr>
          <p:nvPr/>
        </p:nvSpPr>
        <p:spPr bwMode="auto">
          <a:xfrm flipH="1">
            <a:off x="7286625" y="4300538"/>
            <a:ext cx="547688" cy="2270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8" name="Line 42"/>
          <p:cNvSpPr>
            <a:spLocks noChangeShapeType="1"/>
          </p:cNvSpPr>
          <p:nvPr/>
        </p:nvSpPr>
        <p:spPr bwMode="auto">
          <a:xfrm flipH="1">
            <a:off x="4710113" y="5783263"/>
            <a:ext cx="13335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9" name="Line 44"/>
          <p:cNvSpPr>
            <a:spLocks noChangeShapeType="1"/>
          </p:cNvSpPr>
          <p:nvPr/>
        </p:nvSpPr>
        <p:spPr bwMode="auto">
          <a:xfrm flipH="1">
            <a:off x="3348038" y="4675188"/>
            <a:ext cx="76676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0" name="Line 47"/>
          <p:cNvSpPr>
            <a:spLocks noChangeShapeType="1"/>
          </p:cNvSpPr>
          <p:nvPr/>
        </p:nvSpPr>
        <p:spPr bwMode="auto">
          <a:xfrm flipH="1" flipV="1">
            <a:off x="3352800" y="4800600"/>
            <a:ext cx="762000" cy="685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1" name="Line 48"/>
          <p:cNvSpPr>
            <a:spLocks noChangeShapeType="1"/>
          </p:cNvSpPr>
          <p:nvPr/>
        </p:nvSpPr>
        <p:spPr bwMode="auto">
          <a:xfrm flipH="1">
            <a:off x="5486400" y="4648200"/>
            <a:ext cx="838200" cy="762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2" name="Line 49"/>
          <p:cNvSpPr>
            <a:spLocks noChangeShapeType="1"/>
          </p:cNvSpPr>
          <p:nvPr/>
        </p:nvSpPr>
        <p:spPr bwMode="auto">
          <a:xfrm flipH="1">
            <a:off x="5334000" y="46482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6" name="Line 50"/>
          <p:cNvSpPr>
            <a:spLocks noChangeShapeType="1"/>
          </p:cNvSpPr>
          <p:nvPr/>
        </p:nvSpPr>
        <p:spPr bwMode="auto">
          <a:xfrm flipH="1" flipV="1">
            <a:off x="3352800" y="4800600"/>
            <a:ext cx="762000" cy="685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7" name="Line 51"/>
          <p:cNvSpPr>
            <a:spLocks noChangeShapeType="1"/>
          </p:cNvSpPr>
          <p:nvPr/>
        </p:nvSpPr>
        <p:spPr bwMode="auto">
          <a:xfrm flipH="1">
            <a:off x="5486400" y="4648200"/>
            <a:ext cx="838200" cy="7620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8" name="Line 52"/>
          <p:cNvSpPr>
            <a:spLocks noChangeShapeType="1"/>
          </p:cNvSpPr>
          <p:nvPr/>
        </p:nvSpPr>
        <p:spPr bwMode="auto">
          <a:xfrm flipH="1">
            <a:off x="5334000" y="4648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7164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6" grpId="0" animBg="1"/>
      <p:bldP spid="14387" grpId="0" animBg="1"/>
      <p:bldP spid="1438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mtClean="0"/>
              <a:t>FYI: </a:t>
            </a:r>
            <a:r>
              <a:rPr lang="en-US" altLang="x-none"/>
              <a:t>Crow</a:t>
            </a:r>
            <a:r>
              <a:rPr lang="ja-JP" altLang="en-US" dirty="0"/>
              <a:t>’</a:t>
            </a:r>
            <a:r>
              <a:rPr lang="en-US" altLang="ja-JP" dirty="0"/>
              <a:t>s Foot Notation</a:t>
            </a:r>
            <a:endParaRPr lang="en-US" altLang="x-non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82" y="1106975"/>
            <a:ext cx="5197963" cy="2222577"/>
          </a:xfrm>
          <a:prstGeom prst="rect">
            <a:avLst/>
          </a:prstGeom>
        </p:spPr>
      </p:pic>
      <p:sp>
        <p:nvSpPr>
          <p:cNvPr id="51" name="Freeform 6"/>
          <p:cNvSpPr>
            <a:spLocks/>
          </p:cNvSpPr>
          <p:nvPr/>
        </p:nvSpPr>
        <p:spPr bwMode="auto">
          <a:xfrm>
            <a:off x="4219510" y="3984095"/>
            <a:ext cx="1057275" cy="371475"/>
          </a:xfrm>
          <a:custGeom>
            <a:avLst/>
            <a:gdLst>
              <a:gd name="T0" fmla="*/ 2147483647 w 666"/>
              <a:gd name="T1" fmla="*/ 2147483647 h 234"/>
              <a:gd name="T2" fmla="*/ 2147483647 w 666"/>
              <a:gd name="T3" fmla="*/ 2147483647 h 234"/>
              <a:gd name="T4" fmla="*/ 2147483647 w 666"/>
              <a:gd name="T5" fmla="*/ 2147483647 h 234"/>
              <a:gd name="T6" fmla="*/ 2147483647 w 666"/>
              <a:gd name="T7" fmla="*/ 2147483647 h 234"/>
              <a:gd name="T8" fmla="*/ 2147483647 w 666"/>
              <a:gd name="T9" fmla="*/ 2147483647 h 234"/>
              <a:gd name="T10" fmla="*/ 2147483647 w 666"/>
              <a:gd name="T11" fmla="*/ 2147483647 h 234"/>
              <a:gd name="T12" fmla="*/ 2147483647 w 666"/>
              <a:gd name="T13" fmla="*/ 2147483647 h 234"/>
              <a:gd name="T14" fmla="*/ 2147483647 w 666"/>
              <a:gd name="T15" fmla="*/ 2147483647 h 234"/>
              <a:gd name="T16" fmla="*/ 2147483647 w 666"/>
              <a:gd name="T17" fmla="*/ 2147483647 h 234"/>
              <a:gd name="T18" fmla="*/ 2147483647 w 666"/>
              <a:gd name="T19" fmla="*/ 2147483647 h 234"/>
              <a:gd name="T20" fmla="*/ 2147483647 w 666"/>
              <a:gd name="T21" fmla="*/ 2147483647 h 234"/>
              <a:gd name="T22" fmla="*/ 2147483647 w 666"/>
              <a:gd name="T23" fmla="*/ 2147483647 h 234"/>
              <a:gd name="T24" fmla="*/ 2147483647 w 666"/>
              <a:gd name="T25" fmla="*/ 2147483647 h 234"/>
              <a:gd name="T26" fmla="*/ 2147483647 w 666"/>
              <a:gd name="T27" fmla="*/ 2147483647 h 234"/>
              <a:gd name="T28" fmla="*/ 2147483647 w 666"/>
              <a:gd name="T29" fmla="*/ 2147483647 h 234"/>
              <a:gd name="T30" fmla="*/ 2147483647 w 666"/>
              <a:gd name="T31" fmla="*/ 2147483647 h 234"/>
              <a:gd name="T32" fmla="*/ 2147483647 w 666"/>
              <a:gd name="T33" fmla="*/ 2147483647 h 234"/>
              <a:gd name="T34" fmla="*/ 2147483647 w 666"/>
              <a:gd name="T35" fmla="*/ 2147483647 h 234"/>
              <a:gd name="T36" fmla="*/ 2147483647 w 666"/>
              <a:gd name="T37" fmla="*/ 2147483647 h 234"/>
              <a:gd name="T38" fmla="*/ 2147483647 w 666"/>
              <a:gd name="T39" fmla="*/ 2147483647 h 234"/>
              <a:gd name="T40" fmla="*/ 2147483647 w 666"/>
              <a:gd name="T41" fmla="*/ 2147483647 h 234"/>
              <a:gd name="T42" fmla="*/ 2147483647 w 666"/>
              <a:gd name="T43" fmla="*/ 2147483647 h 234"/>
              <a:gd name="T44" fmla="*/ 2147483647 w 666"/>
              <a:gd name="T45" fmla="*/ 2147483647 h 234"/>
              <a:gd name="T46" fmla="*/ 2147483647 w 666"/>
              <a:gd name="T47" fmla="*/ 2147483647 h 234"/>
              <a:gd name="T48" fmla="*/ 2147483647 w 666"/>
              <a:gd name="T49" fmla="*/ 2147483647 h 234"/>
              <a:gd name="T50" fmla="*/ 2147483647 w 666"/>
              <a:gd name="T51" fmla="*/ 2147483647 h 234"/>
              <a:gd name="T52" fmla="*/ 2147483647 w 666"/>
              <a:gd name="T53" fmla="*/ 2147483647 h 234"/>
              <a:gd name="T54" fmla="*/ 2147483647 w 666"/>
              <a:gd name="T55" fmla="*/ 2147483647 h 234"/>
              <a:gd name="T56" fmla="*/ 2147483647 w 666"/>
              <a:gd name="T57" fmla="*/ 2147483647 h 234"/>
              <a:gd name="T58" fmla="*/ 2147483647 w 666"/>
              <a:gd name="T59" fmla="*/ 2147483647 h 234"/>
              <a:gd name="T60" fmla="*/ 2147483647 w 666"/>
              <a:gd name="T61" fmla="*/ 2147483647 h 234"/>
              <a:gd name="T62" fmla="*/ 2147483647 w 666"/>
              <a:gd name="T63" fmla="*/ 2147483647 h 234"/>
              <a:gd name="T64" fmla="*/ 2147483647 w 666"/>
              <a:gd name="T65" fmla="*/ 2147483647 h 234"/>
              <a:gd name="T66" fmla="*/ 2147483647 w 666"/>
              <a:gd name="T67" fmla="*/ 2147483647 h 234"/>
              <a:gd name="T68" fmla="*/ 2147483647 w 666"/>
              <a:gd name="T69" fmla="*/ 2147483647 h 234"/>
              <a:gd name="T70" fmla="*/ 2147483647 w 666"/>
              <a:gd name="T71" fmla="*/ 214748364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6"/>
              <a:gd name="T109" fmla="*/ 0 h 234"/>
              <a:gd name="T110" fmla="*/ 666 w 666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6" h="234">
                <a:moveTo>
                  <a:pt x="665" y="117"/>
                </a:moveTo>
                <a:lnTo>
                  <a:pt x="662" y="106"/>
                </a:lnTo>
                <a:lnTo>
                  <a:pt x="658" y="96"/>
                </a:lnTo>
                <a:lnTo>
                  <a:pt x="652" y="86"/>
                </a:lnTo>
                <a:lnTo>
                  <a:pt x="644" y="77"/>
                </a:lnTo>
                <a:lnTo>
                  <a:pt x="633" y="68"/>
                </a:lnTo>
                <a:lnTo>
                  <a:pt x="620" y="58"/>
                </a:lnTo>
                <a:lnTo>
                  <a:pt x="604" y="50"/>
                </a:lnTo>
                <a:lnTo>
                  <a:pt x="586" y="42"/>
                </a:lnTo>
                <a:lnTo>
                  <a:pt x="566" y="34"/>
                </a:lnTo>
                <a:lnTo>
                  <a:pt x="546" y="27"/>
                </a:lnTo>
                <a:lnTo>
                  <a:pt x="522" y="21"/>
                </a:lnTo>
                <a:lnTo>
                  <a:pt x="497" y="16"/>
                </a:lnTo>
                <a:lnTo>
                  <a:pt x="472" y="11"/>
                </a:lnTo>
                <a:lnTo>
                  <a:pt x="445" y="7"/>
                </a:lnTo>
                <a:lnTo>
                  <a:pt x="419" y="4"/>
                </a:lnTo>
                <a:lnTo>
                  <a:pt x="390" y="2"/>
                </a:lnTo>
                <a:lnTo>
                  <a:pt x="360" y="1"/>
                </a:lnTo>
                <a:lnTo>
                  <a:pt x="331" y="0"/>
                </a:lnTo>
                <a:lnTo>
                  <a:pt x="304" y="1"/>
                </a:lnTo>
                <a:lnTo>
                  <a:pt x="274" y="2"/>
                </a:lnTo>
                <a:lnTo>
                  <a:pt x="247" y="4"/>
                </a:lnTo>
                <a:lnTo>
                  <a:pt x="218" y="7"/>
                </a:lnTo>
                <a:lnTo>
                  <a:pt x="191" y="11"/>
                </a:lnTo>
                <a:lnTo>
                  <a:pt x="165" y="16"/>
                </a:lnTo>
                <a:lnTo>
                  <a:pt x="141" y="21"/>
                </a:lnTo>
                <a:lnTo>
                  <a:pt x="118" y="27"/>
                </a:lnTo>
                <a:lnTo>
                  <a:pt x="98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8"/>
                </a:lnTo>
                <a:lnTo>
                  <a:pt x="20" y="77"/>
                </a:lnTo>
                <a:lnTo>
                  <a:pt x="10" y="86"/>
                </a:lnTo>
                <a:lnTo>
                  <a:pt x="6" y="96"/>
                </a:lnTo>
                <a:lnTo>
                  <a:pt x="1" y="106"/>
                </a:lnTo>
                <a:lnTo>
                  <a:pt x="0" y="117"/>
                </a:lnTo>
                <a:lnTo>
                  <a:pt x="1" y="127"/>
                </a:lnTo>
                <a:lnTo>
                  <a:pt x="6" y="137"/>
                </a:lnTo>
                <a:lnTo>
                  <a:pt x="10" y="147"/>
                </a:lnTo>
                <a:lnTo>
                  <a:pt x="20" y="156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8" y="199"/>
                </a:lnTo>
                <a:lnTo>
                  <a:pt x="118" y="205"/>
                </a:lnTo>
                <a:lnTo>
                  <a:pt x="141" y="212"/>
                </a:lnTo>
                <a:lnTo>
                  <a:pt x="165" y="217"/>
                </a:lnTo>
                <a:lnTo>
                  <a:pt x="191" y="222"/>
                </a:lnTo>
                <a:lnTo>
                  <a:pt x="218" y="226"/>
                </a:lnTo>
                <a:lnTo>
                  <a:pt x="247" y="229"/>
                </a:lnTo>
                <a:lnTo>
                  <a:pt x="274" y="231"/>
                </a:lnTo>
                <a:lnTo>
                  <a:pt x="304" y="232"/>
                </a:lnTo>
                <a:lnTo>
                  <a:pt x="331" y="233"/>
                </a:lnTo>
                <a:lnTo>
                  <a:pt x="360" y="232"/>
                </a:lnTo>
                <a:lnTo>
                  <a:pt x="390" y="231"/>
                </a:lnTo>
                <a:lnTo>
                  <a:pt x="419" y="229"/>
                </a:lnTo>
                <a:lnTo>
                  <a:pt x="445" y="226"/>
                </a:lnTo>
                <a:lnTo>
                  <a:pt x="472" y="222"/>
                </a:lnTo>
                <a:lnTo>
                  <a:pt x="497" y="217"/>
                </a:lnTo>
                <a:lnTo>
                  <a:pt x="522" y="212"/>
                </a:lnTo>
                <a:lnTo>
                  <a:pt x="546" y="205"/>
                </a:lnTo>
                <a:lnTo>
                  <a:pt x="566" y="199"/>
                </a:lnTo>
                <a:lnTo>
                  <a:pt x="586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6"/>
                </a:lnTo>
                <a:lnTo>
                  <a:pt x="652" y="147"/>
                </a:lnTo>
                <a:lnTo>
                  <a:pt x="658" y="137"/>
                </a:lnTo>
                <a:lnTo>
                  <a:pt x="662" y="127"/>
                </a:lnTo>
                <a:lnTo>
                  <a:pt x="665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7"/>
          <p:cNvSpPr>
            <a:spLocks/>
          </p:cNvSpPr>
          <p:nvPr/>
        </p:nvSpPr>
        <p:spPr bwMode="auto">
          <a:xfrm>
            <a:off x="6159435" y="3984095"/>
            <a:ext cx="1185862" cy="371475"/>
          </a:xfrm>
          <a:custGeom>
            <a:avLst/>
            <a:gdLst>
              <a:gd name="T0" fmla="*/ 2147483647 w 747"/>
              <a:gd name="T1" fmla="*/ 2147483647 h 234"/>
              <a:gd name="T2" fmla="*/ 2147483647 w 747"/>
              <a:gd name="T3" fmla="*/ 2147483647 h 234"/>
              <a:gd name="T4" fmla="*/ 2147483647 w 747"/>
              <a:gd name="T5" fmla="*/ 2147483647 h 234"/>
              <a:gd name="T6" fmla="*/ 2147483647 w 747"/>
              <a:gd name="T7" fmla="*/ 2147483647 h 234"/>
              <a:gd name="T8" fmla="*/ 2147483647 w 747"/>
              <a:gd name="T9" fmla="*/ 2147483647 h 234"/>
              <a:gd name="T10" fmla="*/ 2147483647 w 747"/>
              <a:gd name="T11" fmla="*/ 2147483647 h 234"/>
              <a:gd name="T12" fmla="*/ 2147483647 w 747"/>
              <a:gd name="T13" fmla="*/ 2147483647 h 234"/>
              <a:gd name="T14" fmla="*/ 2147483647 w 747"/>
              <a:gd name="T15" fmla="*/ 2147483647 h 234"/>
              <a:gd name="T16" fmla="*/ 2147483647 w 747"/>
              <a:gd name="T17" fmla="*/ 2147483647 h 234"/>
              <a:gd name="T18" fmla="*/ 2147483647 w 747"/>
              <a:gd name="T19" fmla="*/ 2147483647 h 234"/>
              <a:gd name="T20" fmla="*/ 2147483647 w 747"/>
              <a:gd name="T21" fmla="*/ 2147483647 h 234"/>
              <a:gd name="T22" fmla="*/ 2147483647 w 747"/>
              <a:gd name="T23" fmla="*/ 2147483647 h 234"/>
              <a:gd name="T24" fmla="*/ 2147483647 w 747"/>
              <a:gd name="T25" fmla="*/ 2147483647 h 234"/>
              <a:gd name="T26" fmla="*/ 2147483647 w 747"/>
              <a:gd name="T27" fmla="*/ 2147483647 h 234"/>
              <a:gd name="T28" fmla="*/ 2147483647 w 747"/>
              <a:gd name="T29" fmla="*/ 2147483647 h 234"/>
              <a:gd name="T30" fmla="*/ 2147483647 w 747"/>
              <a:gd name="T31" fmla="*/ 2147483647 h 234"/>
              <a:gd name="T32" fmla="*/ 2147483647 w 747"/>
              <a:gd name="T33" fmla="*/ 2147483647 h 234"/>
              <a:gd name="T34" fmla="*/ 2147483647 w 747"/>
              <a:gd name="T35" fmla="*/ 2147483647 h 234"/>
              <a:gd name="T36" fmla="*/ 2147483647 w 747"/>
              <a:gd name="T37" fmla="*/ 2147483647 h 234"/>
              <a:gd name="T38" fmla="*/ 2147483647 w 747"/>
              <a:gd name="T39" fmla="*/ 2147483647 h 234"/>
              <a:gd name="T40" fmla="*/ 2147483647 w 747"/>
              <a:gd name="T41" fmla="*/ 2147483647 h 234"/>
              <a:gd name="T42" fmla="*/ 2147483647 w 747"/>
              <a:gd name="T43" fmla="*/ 2147483647 h 234"/>
              <a:gd name="T44" fmla="*/ 2147483647 w 747"/>
              <a:gd name="T45" fmla="*/ 2147483647 h 234"/>
              <a:gd name="T46" fmla="*/ 2147483647 w 747"/>
              <a:gd name="T47" fmla="*/ 2147483647 h 234"/>
              <a:gd name="T48" fmla="*/ 2147483647 w 747"/>
              <a:gd name="T49" fmla="*/ 2147483647 h 234"/>
              <a:gd name="T50" fmla="*/ 2147483647 w 747"/>
              <a:gd name="T51" fmla="*/ 2147483647 h 234"/>
              <a:gd name="T52" fmla="*/ 2147483647 w 747"/>
              <a:gd name="T53" fmla="*/ 2147483647 h 234"/>
              <a:gd name="T54" fmla="*/ 2147483647 w 747"/>
              <a:gd name="T55" fmla="*/ 2147483647 h 234"/>
              <a:gd name="T56" fmla="*/ 2147483647 w 747"/>
              <a:gd name="T57" fmla="*/ 2147483647 h 234"/>
              <a:gd name="T58" fmla="*/ 2147483647 w 747"/>
              <a:gd name="T59" fmla="*/ 2147483647 h 234"/>
              <a:gd name="T60" fmla="*/ 2147483647 w 747"/>
              <a:gd name="T61" fmla="*/ 2147483647 h 234"/>
              <a:gd name="T62" fmla="*/ 2147483647 w 747"/>
              <a:gd name="T63" fmla="*/ 2147483647 h 234"/>
              <a:gd name="T64" fmla="*/ 2147483647 w 747"/>
              <a:gd name="T65" fmla="*/ 2147483647 h 234"/>
              <a:gd name="T66" fmla="*/ 2147483647 w 747"/>
              <a:gd name="T67" fmla="*/ 2147483647 h 234"/>
              <a:gd name="T68" fmla="*/ 2147483647 w 747"/>
              <a:gd name="T69" fmla="*/ 2147483647 h 234"/>
              <a:gd name="T70" fmla="*/ 2147483647 w 747"/>
              <a:gd name="T71" fmla="*/ 214748364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47"/>
              <a:gd name="T109" fmla="*/ 0 h 234"/>
              <a:gd name="T110" fmla="*/ 747 w 747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47" h="234">
                <a:moveTo>
                  <a:pt x="0" y="117"/>
                </a:moveTo>
                <a:lnTo>
                  <a:pt x="1" y="127"/>
                </a:lnTo>
                <a:lnTo>
                  <a:pt x="5" y="137"/>
                </a:lnTo>
                <a:lnTo>
                  <a:pt x="12" y="147"/>
                </a:lnTo>
                <a:lnTo>
                  <a:pt x="21" y="156"/>
                </a:lnTo>
                <a:lnTo>
                  <a:pt x="35" y="166"/>
                </a:lnTo>
                <a:lnTo>
                  <a:pt x="49" y="175"/>
                </a:lnTo>
                <a:lnTo>
                  <a:pt x="66" y="183"/>
                </a:lnTo>
                <a:lnTo>
                  <a:pt x="87" y="191"/>
                </a:lnTo>
                <a:lnTo>
                  <a:pt x="108" y="199"/>
                </a:lnTo>
                <a:lnTo>
                  <a:pt x="133" y="205"/>
                </a:lnTo>
                <a:lnTo>
                  <a:pt x="159" y="212"/>
                </a:lnTo>
                <a:lnTo>
                  <a:pt x="186" y="217"/>
                </a:lnTo>
                <a:lnTo>
                  <a:pt x="215" y="222"/>
                </a:lnTo>
                <a:lnTo>
                  <a:pt x="245" y="226"/>
                </a:lnTo>
                <a:lnTo>
                  <a:pt x="276" y="229"/>
                </a:lnTo>
                <a:lnTo>
                  <a:pt x="307" y="231"/>
                </a:lnTo>
                <a:lnTo>
                  <a:pt x="340" y="232"/>
                </a:lnTo>
                <a:lnTo>
                  <a:pt x="373" y="233"/>
                </a:lnTo>
                <a:lnTo>
                  <a:pt x="405" y="232"/>
                </a:lnTo>
                <a:lnTo>
                  <a:pt x="436" y="231"/>
                </a:lnTo>
                <a:lnTo>
                  <a:pt x="469" y="229"/>
                </a:lnTo>
                <a:lnTo>
                  <a:pt x="500" y="226"/>
                </a:lnTo>
                <a:lnTo>
                  <a:pt x="530" y="222"/>
                </a:lnTo>
                <a:lnTo>
                  <a:pt x="559" y="217"/>
                </a:lnTo>
                <a:lnTo>
                  <a:pt x="586" y="212"/>
                </a:lnTo>
                <a:lnTo>
                  <a:pt x="612" y="205"/>
                </a:lnTo>
                <a:lnTo>
                  <a:pt x="637" y="198"/>
                </a:lnTo>
                <a:lnTo>
                  <a:pt x="658" y="191"/>
                </a:lnTo>
                <a:lnTo>
                  <a:pt x="677" y="183"/>
                </a:lnTo>
                <a:lnTo>
                  <a:pt x="695" y="175"/>
                </a:lnTo>
                <a:lnTo>
                  <a:pt x="710" y="166"/>
                </a:lnTo>
                <a:lnTo>
                  <a:pt x="722" y="156"/>
                </a:lnTo>
                <a:lnTo>
                  <a:pt x="733" y="146"/>
                </a:lnTo>
                <a:lnTo>
                  <a:pt x="740" y="137"/>
                </a:lnTo>
                <a:lnTo>
                  <a:pt x="744" y="126"/>
                </a:lnTo>
                <a:lnTo>
                  <a:pt x="746" y="117"/>
                </a:lnTo>
                <a:lnTo>
                  <a:pt x="744" y="106"/>
                </a:lnTo>
                <a:lnTo>
                  <a:pt x="740" y="96"/>
                </a:lnTo>
                <a:lnTo>
                  <a:pt x="733" y="86"/>
                </a:lnTo>
                <a:lnTo>
                  <a:pt x="722" y="77"/>
                </a:lnTo>
                <a:lnTo>
                  <a:pt x="710" y="67"/>
                </a:lnTo>
                <a:lnTo>
                  <a:pt x="695" y="58"/>
                </a:lnTo>
                <a:lnTo>
                  <a:pt x="677" y="50"/>
                </a:lnTo>
                <a:lnTo>
                  <a:pt x="658" y="42"/>
                </a:lnTo>
                <a:lnTo>
                  <a:pt x="637" y="34"/>
                </a:lnTo>
                <a:lnTo>
                  <a:pt x="612" y="27"/>
                </a:lnTo>
                <a:lnTo>
                  <a:pt x="586" y="21"/>
                </a:lnTo>
                <a:lnTo>
                  <a:pt x="559" y="16"/>
                </a:lnTo>
                <a:lnTo>
                  <a:pt x="530" y="11"/>
                </a:lnTo>
                <a:lnTo>
                  <a:pt x="500" y="7"/>
                </a:lnTo>
                <a:lnTo>
                  <a:pt x="469" y="4"/>
                </a:lnTo>
                <a:lnTo>
                  <a:pt x="436" y="2"/>
                </a:lnTo>
                <a:lnTo>
                  <a:pt x="405" y="1"/>
                </a:lnTo>
                <a:lnTo>
                  <a:pt x="373" y="0"/>
                </a:lnTo>
                <a:lnTo>
                  <a:pt x="340" y="1"/>
                </a:lnTo>
                <a:lnTo>
                  <a:pt x="307" y="2"/>
                </a:lnTo>
                <a:lnTo>
                  <a:pt x="276" y="4"/>
                </a:lnTo>
                <a:lnTo>
                  <a:pt x="245" y="7"/>
                </a:lnTo>
                <a:lnTo>
                  <a:pt x="215" y="11"/>
                </a:lnTo>
                <a:lnTo>
                  <a:pt x="186" y="16"/>
                </a:lnTo>
                <a:lnTo>
                  <a:pt x="159" y="21"/>
                </a:lnTo>
                <a:lnTo>
                  <a:pt x="132" y="28"/>
                </a:lnTo>
                <a:lnTo>
                  <a:pt x="108" y="34"/>
                </a:lnTo>
                <a:lnTo>
                  <a:pt x="87" y="42"/>
                </a:lnTo>
                <a:lnTo>
                  <a:pt x="66" y="50"/>
                </a:lnTo>
                <a:lnTo>
                  <a:pt x="49" y="58"/>
                </a:lnTo>
                <a:lnTo>
                  <a:pt x="35" y="68"/>
                </a:lnTo>
                <a:lnTo>
                  <a:pt x="21" y="77"/>
                </a:lnTo>
                <a:lnTo>
                  <a:pt x="12" y="86"/>
                </a:lnTo>
                <a:lnTo>
                  <a:pt x="5" y="97"/>
                </a:lnTo>
                <a:lnTo>
                  <a:pt x="1" y="106"/>
                </a:lnTo>
                <a:lnTo>
                  <a:pt x="0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8"/>
          <p:cNvSpPr>
            <a:spLocks/>
          </p:cNvSpPr>
          <p:nvPr/>
        </p:nvSpPr>
        <p:spPr bwMode="auto">
          <a:xfrm>
            <a:off x="-65" y="3972983"/>
            <a:ext cx="1055687" cy="371475"/>
          </a:xfrm>
          <a:custGeom>
            <a:avLst/>
            <a:gdLst>
              <a:gd name="T0" fmla="*/ 2147483647 w 665"/>
              <a:gd name="T1" fmla="*/ 2147483647 h 234"/>
              <a:gd name="T2" fmla="*/ 2147483647 w 665"/>
              <a:gd name="T3" fmla="*/ 2147483647 h 234"/>
              <a:gd name="T4" fmla="*/ 2147483647 w 665"/>
              <a:gd name="T5" fmla="*/ 2147483647 h 234"/>
              <a:gd name="T6" fmla="*/ 2147483647 w 665"/>
              <a:gd name="T7" fmla="*/ 2147483647 h 234"/>
              <a:gd name="T8" fmla="*/ 2147483647 w 665"/>
              <a:gd name="T9" fmla="*/ 2147483647 h 234"/>
              <a:gd name="T10" fmla="*/ 2147483647 w 665"/>
              <a:gd name="T11" fmla="*/ 2147483647 h 234"/>
              <a:gd name="T12" fmla="*/ 2147483647 w 665"/>
              <a:gd name="T13" fmla="*/ 2147483647 h 234"/>
              <a:gd name="T14" fmla="*/ 2147483647 w 665"/>
              <a:gd name="T15" fmla="*/ 2147483647 h 234"/>
              <a:gd name="T16" fmla="*/ 2147483647 w 665"/>
              <a:gd name="T17" fmla="*/ 2147483647 h 234"/>
              <a:gd name="T18" fmla="*/ 2147483647 w 665"/>
              <a:gd name="T19" fmla="*/ 2147483647 h 234"/>
              <a:gd name="T20" fmla="*/ 2147483647 w 665"/>
              <a:gd name="T21" fmla="*/ 2147483647 h 234"/>
              <a:gd name="T22" fmla="*/ 2147483647 w 665"/>
              <a:gd name="T23" fmla="*/ 2147483647 h 234"/>
              <a:gd name="T24" fmla="*/ 2147483647 w 665"/>
              <a:gd name="T25" fmla="*/ 2147483647 h 234"/>
              <a:gd name="T26" fmla="*/ 2147483647 w 665"/>
              <a:gd name="T27" fmla="*/ 2147483647 h 234"/>
              <a:gd name="T28" fmla="*/ 2147483647 w 665"/>
              <a:gd name="T29" fmla="*/ 2147483647 h 234"/>
              <a:gd name="T30" fmla="*/ 2147483647 w 665"/>
              <a:gd name="T31" fmla="*/ 2147483647 h 234"/>
              <a:gd name="T32" fmla="*/ 2147483647 w 665"/>
              <a:gd name="T33" fmla="*/ 2147483647 h 234"/>
              <a:gd name="T34" fmla="*/ 2147483647 w 665"/>
              <a:gd name="T35" fmla="*/ 2147483647 h 234"/>
              <a:gd name="T36" fmla="*/ 2147483647 w 665"/>
              <a:gd name="T37" fmla="*/ 2147483647 h 234"/>
              <a:gd name="T38" fmla="*/ 2147483647 w 665"/>
              <a:gd name="T39" fmla="*/ 2147483647 h 234"/>
              <a:gd name="T40" fmla="*/ 2147483647 w 665"/>
              <a:gd name="T41" fmla="*/ 2147483647 h 234"/>
              <a:gd name="T42" fmla="*/ 2147483647 w 665"/>
              <a:gd name="T43" fmla="*/ 2147483647 h 234"/>
              <a:gd name="T44" fmla="*/ 2147483647 w 665"/>
              <a:gd name="T45" fmla="*/ 2147483647 h 234"/>
              <a:gd name="T46" fmla="*/ 2147483647 w 665"/>
              <a:gd name="T47" fmla="*/ 2147483647 h 234"/>
              <a:gd name="T48" fmla="*/ 2147483647 w 665"/>
              <a:gd name="T49" fmla="*/ 2147483647 h 234"/>
              <a:gd name="T50" fmla="*/ 2147483647 w 665"/>
              <a:gd name="T51" fmla="*/ 2147483647 h 234"/>
              <a:gd name="T52" fmla="*/ 2147483647 w 665"/>
              <a:gd name="T53" fmla="*/ 2147483647 h 234"/>
              <a:gd name="T54" fmla="*/ 2147483647 w 665"/>
              <a:gd name="T55" fmla="*/ 2147483647 h 234"/>
              <a:gd name="T56" fmla="*/ 2147483647 w 665"/>
              <a:gd name="T57" fmla="*/ 2147483647 h 234"/>
              <a:gd name="T58" fmla="*/ 2147483647 w 665"/>
              <a:gd name="T59" fmla="*/ 2147483647 h 234"/>
              <a:gd name="T60" fmla="*/ 2147483647 w 665"/>
              <a:gd name="T61" fmla="*/ 2147483647 h 234"/>
              <a:gd name="T62" fmla="*/ 2147483647 w 665"/>
              <a:gd name="T63" fmla="*/ 2147483647 h 234"/>
              <a:gd name="T64" fmla="*/ 2147483647 w 665"/>
              <a:gd name="T65" fmla="*/ 2147483647 h 234"/>
              <a:gd name="T66" fmla="*/ 2147483647 w 665"/>
              <a:gd name="T67" fmla="*/ 2147483647 h 234"/>
              <a:gd name="T68" fmla="*/ 2147483647 w 665"/>
              <a:gd name="T69" fmla="*/ 2147483647 h 234"/>
              <a:gd name="T70" fmla="*/ 2147483647 w 665"/>
              <a:gd name="T71" fmla="*/ 214748364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34"/>
              <a:gd name="T110" fmla="*/ 665 w 665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34">
                <a:moveTo>
                  <a:pt x="664" y="117"/>
                </a:moveTo>
                <a:lnTo>
                  <a:pt x="662" y="106"/>
                </a:lnTo>
                <a:lnTo>
                  <a:pt x="659" y="97"/>
                </a:lnTo>
                <a:lnTo>
                  <a:pt x="653" y="86"/>
                </a:lnTo>
                <a:lnTo>
                  <a:pt x="644" y="77"/>
                </a:lnTo>
                <a:lnTo>
                  <a:pt x="633" y="68"/>
                </a:lnTo>
                <a:lnTo>
                  <a:pt x="620" y="58"/>
                </a:lnTo>
                <a:lnTo>
                  <a:pt x="604" y="50"/>
                </a:lnTo>
                <a:lnTo>
                  <a:pt x="586" y="42"/>
                </a:lnTo>
                <a:lnTo>
                  <a:pt x="567" y="34"/>
                </a:lnTo>
                <a:lnTo>
                  <a:pt x="546" y="28"/>
                </a:lnTo>
                <a:lnTo>
                  <a:pt x="522" y="21"/>
                </a:lnTo>
                <a:lnTo>
                  <a:pt x="498" y="16"/>
                </a:lnTo>
                <a:lnTo>
                  <a:pt x="472" y="11"/>
                </a:lnTo>
                <a:lnTo>
                  <a:pt x="445" y="7"/>
                </a:lnTo>
                <a:lnTo>
                  <a:pt x="418" y="5"/>
                </a:lnTo>
                <a:lnTo>
                  <a:pt x="390" y="2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5" y="2"/>
                </a:lnTo>
                <a:lnTo>
                  <a:pt x="247" y="5"/>
                </a:lnTo>
                <a:lnTo>
                  <a:pt x="218" y="7"/>
                </a:lnTo>
                <a:lnTo>
                  <a:pt x="191" y="11"/>
                </a:lnTo>
                <a:lnTo>
                  <a:pt x="166" y="16"/>
                </a:lnTo>
                <a:lnTo>
                  <a:pt x="141" y="21"/>
                </a:lnTo>
                <a:lnTo>
                  <a:pt x="118" y="28"/>
                </a:lnTo>
                <a:lnTo>
                  <a:pt x="96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8"/>
                </a:lnTo>
                <a:lnTo>
                  <a:pt x="20" y="77"/>
                </a:lnTo>
                <a:lnTo>
                  <a:pt x="10" y="86"/>
                </a:lnTo>
                <a:lnTo>
                  <a:pt x="4" y="97"/>
                </a:lnTo>
                <a:lnTo>
                  <a:pt x="1" y="106"/>
                </a:lnTo>
                <a:lnTo>
                  <a:pt x="0" y="117"/>
                </a:lnTo>
                <a:lnTo>
                  <a:pt x="1" y="127"/>
                </a:lnTo>
                <a:lnTo>
                  <a:pt x="4" y="137"/>
                </a:lnTo>
                <a:lnTo>
                  <a:pt x="10" y="147"/>
                </a:lnTo>
                <a:lnTo>
                  <a:pt x="20" y="156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6" y="217"/>
                </a:lnTo>
                <a:lnTo>
                  <a:pt x="191" y="222"/>
                </a:lnTo>
                <a:lnTo>
                  <a:pt x="218" y="226"/>
                </a:lnTo>
                <a:lnTo>
                  <a:pt x="247" y="229"/>
                </a:lnTo>
                <a:lnTo>
                  <a:pt x="275" y="231"/>
                </a:lnTo>
                <a:lnTo>
                  <a:pt x="302" y="232"/>
                </a:lnTo>
                <a:lnTo>
                  <a:pt x="332" y="233"/>
                </a:lnTo>
                <a:lnTo>
                  <a:pt x="361" y="232"/>
                </a:lnTo>
                <a:lnTo>
                  <a:pt x="390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8" y="217"/>
                </a:lnTo>
                <a:lnTo>
                  <a:pt x="522" y="212"/>
                </a:lnTo>
                <a:lnTo>
                  <a:pt x="546" y="206"/>
                </a:lnTo>
                <a:lnTo>
                  <a:pt x="567" y="199"/>
                </a:lnTo>
                <a:lnTo>
                  <a:pt x="586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6"/>
                </a:lnTo>
                <a:lnTo>
                  <a:pt x="653" y="147"/>
                </a:lnTo>
                <a:lnTo>
                  <a:pt x="659" y="137"/>
                </a:lnTo>
                <a:lnTo>
                  <a:pt x="662" y="127"/>
                </a:lnTo>
                <a:lnTo>
                  <a:pt x="664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9"/>
          <p:cNvSpPr>
            <a:spLocks/>
          </p:cNvSpPr>
          <p:nvPr/>
        </p:nvSpPr>
        <p:spPr bwMode="auto">
          <a:xfrm>
            <a:off x="949260" y="3703108"/>
            <a:ext cx="1057275" cy="369887"/>
          </a:xfrm>
          <a:custGeom>
            <a:avLst/>
            <a:gdLst>
              <a:gd name="T0" fmla="*/ 2147483647 w 666"/>
              <a:gd name="T1" fmla="*/ 2147483647 h 233"/>
              <a:gd name="T2" fmla="*/ 2147483647 w 666"/>
              <a:gd name="T3" fmla="*/ 2147483647 h 233"/>
              <a:gd name="T4" fmla="*/ 2147483647 w 666"/>
              <a:gd name="T5" fmla="*/ 2147483647 h 233"/>
              <a:gd name="T6" fmla="*/ 2147483647 w 666"/>
              <a:gd name="T7" fmla="*/ 2147483647 h 233"/>
              <a:gd name="T8" fmla="*/ 2147483647 w 666"/>
              <a:gd name="T9" fmla="*/ 2147483647 h 233"/>
              <a:gd name="T10" fmla="*/ 2147483647 w 666"/>
              <a:gd name="T11" fmla="*/ 2147483647 h 233"/>
              <a:gd name="T12" fmla="*/ 2147483647 w 666"/>
              <a:gd name="T13" fmla="*/ 2147483647 h 233"/>
              <a:gd name="T14" fmla="*/ 2147483647 w 666"/>
              <a:gd name="T15" fmla="*/ 2147483647 h 233"/>
              <a:gd name="T16" fmla="*/ 2147483647 w 666"/>
              <a:gd name="T17" fmla="*/ 0 h 233"/>
              <a:gd name="T18" fmla="*/ 2147483647 w 666"/>
              <a:gd name="T19" fmla="*/ 0 h 233"/>
              <a:gd name="T20" fmla="*/ 2147483647 w 666"/>
              <a:gd name="T21" fmla="*/ 2147483647 h 233"/>
              <a:gd name="T22" fmla="*/ 2147483647 w 666"/>
              <a:gd name="T23" fmla="*/ 2147483647 h 233"/>
              <a:gd name="T24" fmla="*/ 2147483647 w 666"/>
              <a:gd name="T25" fmla="*/ 2147483647 h 233"/>
              <a:gd name="T26" fmla="*/ 2147483647 w 666"/>
              <a:gd name="T27" fmla="*/ 2147483647 h 233"/>
              <a:gd name="T28" fmla="*/ 2147483647 w 666"/>
              <a:gd name="T29" fmla="*/ 2147483647 h 233"/>
              <a:gd name="T30" fmla="*/ 2147483647 w 666"/>
              <a:gd name="T31" fmla="*/ 2147483647 h 233"/>
              <a:gd name="T32" fmla="*/ 2147483647 w 666"/>
              <a:gd name="T33" fmla="*/ 2147483647 h 233"/>
              <a:gd name="T34" fmla="*/ 2147483647 w 666"/>
              <a:gd name="T35" fmla="*/ 2147483647 h 233"/>
              <a:gd name="T36" fmla="*/ 2147483647 w 666"/>
              <a:gd name="T37" fmla="*/ 2147483647 h 233"/>
              <a:gd name="T38" fmla="*/ 2147483647 w 666"/>
              <a:gd name="T39" fmla="*/ 2147483647 h 233"/>
              <a:gd name="T40" fmla="*/ 2147483647 w 666"/>
              <a:gd name="T41" fmla="*/ 2147483647 h 233"/>
              <a:gd name="T42" fmla="*/ 2147483647 w 666"/>
              <a:gd name="T43" fmla="*/ 2147483647 h 233"/>
              <a:gd name="T44" fmla="*/ 2147483647 w 666"/>
              <a:gd name="T45" fmla="*/ 2147483647 h 233"/>
              <a:gd name="T46" fmla="*/ 2147483647 w 666"/>
              <a:gd name="T47" fmla="*/ 2147483647 h 233"/>
              <a:gd name="T48" fmla="*/ 2147483647 w 666"/>
              <a:gd name="T49" fmla="*/ 2147483647 h 233"/>
              <a:gd name="T50" fmla="*/ 2147483647 w 666"/>
              <a:gd name="T51" fmla="*/ 2147483647 h 233"/>
              <a:gd name="T52" fmla="*/ 2147483647 w 666"/>
              <a:gd name="T53" fmla="*/ 2147483647 h 233"/>
              <a:gd name="T54" fmla="*/ 2147483647 w 666"/>
              <a:gd name="T55" fmla="*/ 2147483647 h 233"/>
              <a:gd name="T56" fmla="*/ 2147483647 w 666"/>
              <a:gd name="T57" fmla="*/ 2147483647 h 233"/>
              <a:gd name="T58" fmla="*/ 2147483647 w 666"/>
              <a:gd name="T59" fmla="*/ 2147483647 h 233"/>
              <a:gd name="T60" fmla="*/ 2147483647 w 666"/>
              <a:gd name="T61" fmla="*/ 2147483647 h 233"/>
              <a:gd name="T62" fmla="*/ 2147483647 w 666"/>
              <a:gd name="T63" fmla="*/ 2147483647 h 233"/>
              <a:gd name="T64" fmla="*/ 2147483647 w 666"/>
              <a:gd name="T65" fmla="*/ 2147483647 h 233"/>
              <a:gd name="T66" fmla="*/ 2147483647 w 666"/>
              <a:gd name="T67" fmla="*/ 2147483647 h 233"/>
              <a:gd name="T68" fmla="*/ 2147483647 w 666"/>
              <a:gd name="T69" fmla="*/ 2147483647 h 233"/>
              <a:gd name="T70" fmla="*/ 2147483647 w 666"/>
              <a:gd name="T71" fmla="*/ 2147483647 h 2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6"/>
              <a:gd name="T109" fmla="*/ 0 h 233"/>
              <a:gd name="T110" fmla="*/ 666 w 666"/>
              <a:gd name="T111" fmla="*/ 233 h 2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6" h="233">
                <a:moveTo>
                  <a:pt x="665" y="116"/>
                </a:moveTo>
                <a:lnTo>
                  <a:pt x="663" y="106"/>
                </a:lnTo>
                <a:lnTo>
                  <a:pt x="660" y="95"/>
                </a:lnTo>
                <a:lnTo>
                  <a:pt x="652" y="86"/>
                </a:lnTo>
                <a:lnTo>
                  <a:pt x="644" y="76"/>
                </a:lnTo>
                <a:lnTo>
                  <a:pt x="633" y="66"/>
                </a:lnTo>
                <a:lnTo>
                  <a:pt x="620" y="58"/>
                </a:lnTo>
                <a:lnTo>
                  <a:pt x="605" y="49"/>
                </a:lnTo>
                <a:lnTo>
                  <a:pt x="587" y="41"/>
                </a:lnTo>
                <a:lnTo>
                  <a:pt x="568" y="34"/>
                </a:lnTo>
                <a:lnTo>
                  <a:pt x="546" y="27"/>
                </a:lnTo>
                <a:lnTo>
                  <a:pt x="523" y="21"/>
                </a:lnTo>
                <a:lnTo>
                  <a:pt x="499" y="15"/>
                </a:lnTo>
                <a:lnTo>
                  <a:pt x="472" y="10"/>
                </a:lnTo>
                <a:lnTo>
                  <a:pt x="445" y="7"/>
                </a:lnTo>
                <a:lnTo>
                  <a:pt x="419" y="3"/>
                </a:lnTo>
                <a:lnTo>
                  <a:pt x="391" y="1"/>
                </a:lnTo>
                <a:lnTo>
                  <a:pt x="362" y="0"/>
                </a:lnTo>
                <a:lnTo>
                  <a:pt x="331" y="0"/>
                </a:lnTo>
                <a:lnTo>
                  <a:pt x="304" y="0"/>
                </a:lnTo>
                <a:lnTo>
                  <a:pt x="274" y="1"/>
                </a:lnTo>
                <a:lnTo>
                  <a:pt x="247" y="3"/>
                </a:lnTo>
                <a:lnTo>
                  <a:pt x="219" y="7"/>
                </a:lnTo>
                <a:lnTo>
                  <a:pt x="192" y="10"/>
                </a:lnTo>
                <a:lnTo>
                  <a:pt x="165" y="15"/>
                </a:lnTo>
                <a:lnTo>
                  <a:pt x="141" y="21"/>
                </a:lnTo>
                <a:lnTo>
                  <a:pt x="119" y="27"/>
                </a:lnTo>
                <a:lnTo>
                  <a:pt x="98" y="34"/>
                </a:lnTo>
                <a:lnTo>
                  <a:pt x="78" y="41"/>
                </a:lnTo>
                <a:lnTo>
                  <a:pt x="60" y="49"/>
                </a:lnTo>
                <a:lnTo>
                  <a:pt x="46" y="58"/>
                </a:lnTo>
                <a:lnTo>
                  <a:pt x="31" y="66"/>
                </a:lnTo>
                <a:lnTo>
                  <a:pt x="20" y="76"/>
                </a:lnTo>
                <a:lnTo>
                  <a:pt x="12" y="86"/>
                </a:lnTo>
                <a:lnTo>
                  <a:pt x="6" y="95"/>
                </a:lnTo>
                <a:lnTo>
                  <a:pt x="1" y="106"/>
                </a:lnTo>
                <a:lnTo>
                  <a:pt x="0" y="116"/>
                </a:lnTo>
                <a:lnTo>
                  <a:pt x="1" y="126"/>
                </a:lnTo>
                <a:lnTo>
                  <a:pt x="6" y="136"/>
                </a:lnTo>
                <a:lnTo>
                  <a:pt x="12" y="146"/>
                </a:lnTo>
                <a:lnTo>
                  <a:pt x="20" y="155"/>
                </a:lnTo>
                <a:lnTo>
                  <a:pt x="31" y="165"/>
                </a:lnTo>
                <a:lnTo>
                  <a:pt x="46" y="174"/>
                </a:lnTo>
                <a:lnTo>
                  <a:pt x="60" y="182"/>
                </a:lnTo>
                <a:lnTo>
                  <a:pt x="78" y="190"/>
                </a:lnTo>
                <a:lnTo>
                  <a:pt x="98" y="198"/>
                </a:lnTo>
                <a:lnTo>
                  <a:pt x="119" y="205"/>
                </a:lnTo>
                <a:lnTo>
                  <a:pt x="141" y="211"/>
                </a:lnTo>
                <a:lnTo>
                  <a:pt x="165" y="217"/>
                </a:lnTo>
                <a:lnTo>
                  <a:pt x="192" y="221"/>
                </a:lnTo>
                <a:lnTo>
                  <a:pt x="219" y="225"/>
                </a:lnTo>
                <a:lnTo>
                  <a:pt x="247" y="228"/>
                </a:lnTo>
                <a:lnTo>
                  <a:pt x="274" y="230"/>
                </a:lnTo>
                <a:lnTo>
                  <a:pt x="304" y="232"/>
                </a:lnTo>
                <a:lnTo>
                  <a:pt x="331" y="232"/>
                </a:lnTo>
                <a:lnTo>
                  <a:pt x="362" y="232"/>
                </a:lnTo>
                <a:lnTo>
                  <a:pt x="391" y="230"/>
                </a:lnTo>
                <a:lnTo>
                  <a:pt x="419" y="228"/>
                </a:lnTo>
                <a:lnTo>
                  <a:pt x="445" y="225"/>
                </a:lnTo>
                <a:lnTo>
                  <a:pt x="472" y="221"/>
                </a:lnTo>
                <a:lnTo>
                  <a:pt x="499" y="217"/>
                </a:lnTo>
                <a:lnTo>
                  <a:pt x="523" y="211"/>
                </a:lnTo>
                <a:lnTo>
                  <a:pt x="546" y="205"/>
                </a:lnTo>
                <a:lnTo>
                  <a:pt x="568" y="198"/>
                </a:lnTo>
                <a:lnTo>
                  <a:pt x="587" y="190"/>
                </a:lnTo>
                <a:lnTo>
                  <a:pt x="605" y="182"/>
                </a:lnTo>
                <a:lnTo>
                  <a:pt x="620" y="174"/>
                </a:lnTo>
                <a:lnTo>
                  <a:pt x="633" y="165"/>
                </a:lnTo>
                <a:lnTo>
                  <a:pt x="644" y="155"/>
                </a:lnTo>
                <a:lnTo>
                  <a:pt x="652" y="146"/>
                </a:lnTo>
                <a:lnTo>
                  <a:pt x="660" y="136"/>
                </a:lnTo>
                <a:lnTo>
                  <a:pt x="663" y="126"/>
                </a:lnTo>
                <a:lnTo>
                  <a:pt x="665" y="11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Freeform 12"/>
          <p:cNvSpPr>
            <a:spLocks/>
          </p:cNvSpPr>
          <p:nvPr/>
        </p:nvSpPr>
        <p:spPr bwMode="auto">
          <a:xfrm>
            <a:off x="1939860" y="3972983"/>
            <a:ext cx="1055687" cy="371475"/>
          </a:xfrm>
          <a:custGeom>
            <a:avLst/>
            <a:gdLst>
              <a:gd name="T0" fmla="*/ 2147483647 w 665"/>
              <a:gd name="T1" fmla="*/ 2147483647 h 234"/>
              <a:gd name="T2" fmla="*/ 2147483647 w 665"/>
              <a:gd name="T3" fmla="*/ 2147483647 h 234"/>
              <a:gd name="T4" fmla="*/ 2147483647 w 665"/>
              <a:gd name="T5" fmla="*/ 2147483647 h 234"/>
              <a:gd name="T6" fmla="*/ 2147483647 w 665"/>
              <a:gd name="T7" fmla="*/ 2147483647 h 234"/>
              <a:gd name="T8" fmla="*/ 2147483647 w 665"/>
              <a:gd name="T9" fmla="*/ 2147483647 h 234"/>
              <a:gd name="T10" fmla="*/ 2147483647 w 665"/>
              <a:gd name="T11" fmla="*/ 2147483647 h 234"/>
              <a:gd name="T12" fmla="*/ 2147483647 w 665"/>
              <a:gd name="T13" fmla="*/ 2147483647 h 234"/>
              <a:gd name="T14" fmla="*/ 2147483647 w 665"/>
              <a:gd name="T15" fmla="*/ 2147483647 h 234"/>
              <a:gd name="T16" fmla="*/ 2147483647 w 665"/>
              <a:gd name="T17" fmla="*/ 2147483647 h 234"/>
              <a:gd name="T18" fmla="*/ 2147483647 w 665"/>
              <a:gd name="T19" fmla="*/ 2147483647 h 234"/>
              <a:gd name="T20" fmla="*/ 2147483647 w 665"/>
              <a:gd name="T21" fmla="*/ 2147483647 h 234"/>
              <a:gd name="T22" fmla="*/ 2147483647 w 665"/>
              <a:gd name="T23" fmla="*/ 2147483647 h 234"/>
              <a:gd name="T24" fmla="*/ 2147483647 w 665"/>
              <a:gd name="T25" fmla="*/ 2147483647 h 234"/>
              <a:gd name="T26" fmla="*/ 2147483647 w 665"/>
              <a:gd name="T27" fmla="*/ 2147483647 h 234"/>
              <a:gd name="T28" fmla="*/ 2147483647 w 665"/>
              <a:gd name="T29" fmla="*/ 2147483647 h 234"/>
              <a:gd name="T30" fmla="*/ 2147483647 w 665"/>
              <a:gd name="T31" fmla="*/ 2147483647 h 234"/>
              <a:gd name="T32" fmla="*/ 2147483647 w 665"/>
              <a:gd name="T33" fmla="*/ 2147483647 h 234"/>
              <a:gd name="T34" fmla="*/ 2147483647 w 665"/>
              <a:gd name="T35" fmla="*/ 2147483647 h 234"/>
              <a:gd name="T36" fmla="*/ 2147483647 w 665"/>
              <a:gd name="T37" fmla="*/ 2147483647 h 234"/>
              <a:gd name="T38" fmla="*/ 2147483647 w 665"/>
              <a:gd name="T39" fmla="*/ 2147483647 h 234"/>
              <a:gd name="T40" fmla="*/ 2147483647 w 665"/>
              <a:gd name="T41" fmla="*/ 2147483647 h 234"/>
              <a:gd name="T42" fmla="*/ 2147483647 w 665"/>
              <a:gd name="T43" fmla="*/ 2147483647 h 234"/>
              <a:gd name="T44" fmla="*/ 2147483647 w 665"/>
              <a:gd name="T45" fmla="*/ 2147483647 h 234"/>
              <a:gd name="T46" fmla="*/ 2147483647 w 665"/>
              <a:gd name="T47" fmla="*/ 2147483647 h 234"/>
              <a:gd name="T48" fmla="*/ 2147483647 w 665"/>
              <a:gd name="T49" fmla="*/ 2147483647 h 234"/>
              <a:gd name="T50" fmla="*/ 2147483647 w 665"/>
              <a:gd name="T51" fmla="*/ 2147483647 h 234"/>
              <a:gd name="T52" fmla="*/ 2147483647 w 665"/>
              <a:gd name="T53" fmla="*/ 2147483647 h 234"/>
              <a:gd name="T54" fmla="*/ 2147483647 w 665"/>
              <a:gd name="T55" fmla="*/ 2147483647 h 234"/>
              <a:gd name="T56" fmla="*/ 2147483647 w 665"/>
              <a:gd name="T57" fmla="*/ 2147483647 h 234"/>
              <a:gd name="T58" fmla="*/ 2147483647 w 665"/>
              <a:gd name="T59" fmla="*/ 2147483647 h 234"/>
              <a:gd name="T60" fmla="*/ 2147483647 w 665"/>
              <a:gd name="T61" fmla="*/ 2147483647 h 234"/>
              <a:gd name="T62" fmla="*/ 2147483647 w 665"/>
              <a:gd name="T63" fmla="*/ 2147483647 h 234"/>
              <a:gd name="T64" fmla="*/ 2147483647 w 665"/>
              <a:gd name="T65" fmla="*/ 2147483647 h 234"/>
              <a:gd name="T66" fmla="*/ 2147483647 w 665"/>
              <a:gd name="T67" fmla="*/ 2147483647 h 234"/>
              <a:gd name="T68" fmla="*/ 2147483647 w 665"/>
              <a:gd name="T69" fmla="*/ 2147483647 h 234"/>
              <a:gd name="T70" fmla="*/ 2147483647 w 665"/>
              <a:gd name="T71" fmla="*/ 214748364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34"/>
              <a:gd name="T110" fmla="*/ 665 w 665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34">
                <a:moveTo>
                  <a:pt x="0" y="117"/>
                </a:moveTo>
                <a:lnTo>
                  <a:pt x="1" y="127"/>
                </a:lnTo>
                <a:lnTo>
                  <a:pt x="4" y="137"/>
                </a:lnTo>
                <a:lnTo>
                  <a:pt x="10" y="147"/>
                </a:lnTo>
                <a:lnTo>
                  <a:pt x="19" y="156"/>
                </a:lnTo>
                <a:lnTo>
                  <a:pt x="31" y="166"/>
                </a:lnTo>
                <a:lnTo>
                  <a:pt x="43" y="175"/>
                </a:lnTo>
                <a:lnTo>
                  <a:pt x="59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6" y="217"/>
                </a:lnTo>
                <a:lnTo>
                  <a:pt x="191" y="222"/>
                </a:lnTo>
                <a:lnTo>
                  <a:pt x="218" y="226"/>
                </a:lnTo>
                <a:lnTo>
                  <a:pt x="245" y="229"/>
                </a:lnTo>
                <a:lnTo>
                  <a:pt x="273" y="231"/>
                </a:lnTo>
                <a:lnTo>
                  <a:pt x="302" y="232"/>
                </a:lnTo>
                <a:lnTo>
                  <a:pt x="332" y="233"/>
                </a:lnTo>
                <a:lnTo>
                  <a:pt x="361" y="232"/>
                </a:lnTo>
                <a:lnTo>
                  <a:pt x="388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8" y="217"/>
                </a:lnTo>
                <a:lnTo>
                  <a:pt x="522" y="212"/>
                </a:lnTo>
                <a:lnTo>
                  <a:pt x="545" y="205"/>
                </a:lnTo>
                <a:lnTo>
                  <a:pt x="565" y="199"/>
                </a:lnTo>
                <a:lnTo>
                  <a:pt x="586" y="191"/>
                </a:lnTo>
                <a:lnTo>
                  <a:pt x="603" y="183"/>
                </a:lnTo>
                <a:lnTo>
                  <a:pt x="619" y="175"/>
                </a:lnTo>
                <a:lnTo>
                  <a:pt x="632" y="166"/>
                </a:lnTo>
                <a:lnTo>
                  <a:pt x="643" y="156"/>
                </a:lnTo>
                <a:lnTo>
                  <a:pt x="653" y="147"/>
                </a:lnTo>
                <a:lnTo>
                  <a:pt x="659" y="137"/>
                </a:lnTo>
                <a:lnTo>
                  <a:pt x="662" y="127"/>
                </a:lnTo>
                <a:lnTo>
                  <a:pt x="664" y="117"/>
                </a:lnTo>
                <a:lnTo>
                  <a:pt x="662" y="106"/>
                </a:lnTo>
                <a:lnTo>
                  <a:pt x="659" y="96"/>
                </a:lnTo>
                <a:lnTo>
                  <a:pt x="653" y="86"/>
                </a:lnTo>
                <a:lnTo>
                  <a:pt x="643" y="77"/>
                </a:lnTo>
                <a:lnTo>
                  <a:pt x="632" y="68"/>
                </a:lnTo>
                <a:lnTo>
                  <a:pt x="619" y="58"/>
                </a:lnTo>
                <a:lnTo>
                  <a:pt x="603" y="50"/>
                </a:lnTo>
                <a:lnTo>
                  <a:pt x="586" y="42"/>
                </a:lnTo>
                <a:lnTo>
                  <a:pt x="565" y="34"/>
                </a:lnTo>
                <a:lnTo>
                  <a:pt x="545" y="28"/>
                </a:lnTo>
                <a:lnTo>
                  <a:pt x="522" y="21"/>
                </a:lnTo>
                <a:lnTo>
                  <a:pt x="498" y="16"/>
                </a:lnTo>
                <a:lnTo>
                  <a:pt x="472" y="11"/>
                </a:lnTo>
                <a:lnTo>
                  <a:pt x="445" y="7"/>
                </a:lnTo>
                <a:lnTo>
                  <a:pt x="416" y="5"/>
                </a:lnTo>
                <a:lnTo>
                  <a:pt x="388" y="2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3" y="2"/>
                </a:lnTo>
                <a:lnTo>
                  <a:pt x="245" y="5"/>
                </a:lnTo>
                <a:lnTo>
                  <a:pt x="218" y="7"/>
                </a:lnTo>
                <a:lnTo>
                  <a:pt x="191" y="12"/>
                </a:lnTo>
                <a:lnTo>
                  <a:pt x="166" y="16"/>
                </a:lnTo>
                <a:lnTo>
                  <a:pt x="141" y="21"/>
                </a:lnTo>
                <a:lnTo>
                  <a:pt x="117" y="28"/>
                </a:lnTo>
                <a:lnTo>
                  <a:pt x="96" y="35"/>
                </a:lnTo>
                <a:lnTo>
                  <a:pt x="77" y="42"/>
                </a:lnTo>
                <a:lnTo>
                  <a:pt x="59" y="50"/>
                </a:lnTo>
                <a:lnTo>
                  <a:pt x="43" y="58"/>
                </a:lnTo>
                <a:lnTo>
                  <a:pt x="31" y="68"/>
                </a:lnTo>
                <a:lnTo>
                  <a:pt x="19" y="77"/>
                </a:lnTo>
                <a:lnTo>
                  <a:pt x="10" y="86"/>
                </a:lnTo>
                <a:lnTo>
                  <a:pt x="4" y="97"/>
                </a:lnTo>
                <a:lnTo>
                  <a:pt x="1" y="107"/>
                </a:lnTo>
                <a:lnTo>
                  <a:pt x="0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Freeform 14"/>
          <p:cNvSpPr>
            <a:spLocks/>
          </p:cNvSpPr>
          <p:nvPr/>
        </p:nvSpPr>
        <p:spPr bwMode="auto">
          <a:xfrm>
            <a:off x="949260" y="4571470"/>
            <a:ext cx="1249362" cy="554560"/>
          </a:xfrm>
          <a:custGeom>
            <a:avLst/>
            <a:gdLst>
              <a:gd name="T0" fmla="*/ 2147483647 w 787"/>
              <a:gd name="T1" fmla="*/ 2147483647 h 209"/>
              <a:gd name="T2" fmla="*/ 2147483647 w 787"/>
              <a:gd name="T3" fmla="*/ 0 h 209"/>
              <a:gd name="T4" fmla="*/ 0 w 787"/>
              <a:gd name="T5" fmla="*/ 0 h 209"/>
              <a:gd name="T6" fmla="*/ 0 w 787"/>
              <a:gd name="T7" fmla="*/ 2147483647 h 209"/>
              <a:gd name="T8" fmla="*/ 2147483647 w 787"/>
              <a:gd name="T9" fmla="*/ 2147483647 h 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7"/>
              <a:gd name="T16" fmla="*/ 0 h 209"/>
              <a:gd name="T17" fmla="*/ 787 w 787"/>
              <a:gd name="T18" fmla="*/ 209 h 2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7" h="209">
                <a:moveTo>
                  <a:pt x="786" y="208"/>
                </a:moveTo>
                <a:lnTo>
                  <a:pt x="786" y="0"/>
                </a:lnTo>
                <a:lnTo>
                  <a:pt x="0" y="0"/>
                </a:lnTo>
                <a:lnTo>
                  <a:pt x="0" y="208"/>
                </a:lnTo>
                <a:lnTo>
                  <a:pt x="786" y="20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Freeform 15"/>
          <p:cNvSpPr>
            <a:spLocks/>
          </p:cNvSpPr>
          <p:nvPr/>
        </p:nvSpPr>
        <p:spPr bwMode="auto">
          <a:xfrm>
            <a:off x="5167247" y="3712633"/>
            <a:ext cx="1058863" cy="371475"/>
          </a:xfrm>
          <a:custGeom>
            <a:avLst/>
            <a:gdLst>
              <a:gd name="T0" fmla="*/ 2147483647 w 667"/>
              <a:gd name="T1" fmla="*/ 2147483647 h 234"/>
              <a:gd name="T2" fmla="*/ 2147483647 w 667"/>
              <a:gd name="T3" fmla="*/ 2147483647 h 234"/>
              <a:gd name="T4" fmla="*/ 2147483647 w 667"/>
              <a:gd name="T5" fmla="*/ 2147483647 h 234"/>
              <a:gd name="T6" fmla="*/ 2147483647 w 667"/>
              <a:gd name="T7" fmla="*/ 2147483647 h 234"/>
              <a:gd name="T8" fmla="*/ 2147483647 w 667"/>
              <a:gd name="T9" fmla="*/ 2147483647 h 234"/>
              <a:gd name="T10" fmla="*/ 2147483647 w 667"/>
              <a:gd name="T11" fmla="*/ 2147483647 h 234"/>
              <a:gd name="T12" fmla="*/ 2147483647 w 667"/>
              <a:gd name="T13" fmla="*/ 2147483647 h 234"/>
              <a:gd name="T14" fmla="*/ 2147483647 w 667"/>
              <a:gd name="T15" fmla="*/ 2147483647 h 234"/>
              <a:gd name="T16" fmla="*/ 2147483647 w 667"/>
              <a:gd name="T17" fmla="*/ 2147483647 h 234"/>
              <a:gd name="T18" fmla="*/ 2147483647 w 667"/>
              <a:gd name="T19" fmla="*/ 2147483647 h 234"/>
              <a:gd name="T20" fmla="*/ 2147483647 w 667"/>
              <a:gd name="T21" fmla="*/ 2147483647 h 234"/>
              <a:gd name="T22" fmla="*/ 2147483647 w 667"/>
              <a:gd name="T23" fmla="*/ 2147483647 h 234"/>
              <a:gd name="T24" fmla="*/ 2147483647 w 667"/>
              <a:gd name="T25" fmla="*/ 2147483647 h 234"/>
              <a:gd name="T26" fmla="*/ 2147483647 w 667"/>
              <a:gd name="T27" fmla="*/ 2147483647 h 234"/>
              <a:gd name="T28" fmla="*/ 2147483647 w 667"/>
              <a:gd name="T29" fmla="*/ 2147483647 h 234"/>
              <a:gd name="T30" fmla="*/ 2147483647 w 667"/>
              <a:gd name="T31" fmla="*/ 2147483647 h 234"/>
              <a:gd name="T32" fmla="*/ 2147483647 w 667"/>
              <a:gd name="T33" fmla="*/ 2147483647 h 234"/>
              <a:gd name="T34" fmla="*/ 2147483647 w 667"/>
              <a:gd name="T35" fmla="*/ 2147483647 h 234"/>
              <a:gd name="T36" fmla="*/ 2147483647 w 667"/>
              <a:gd name="T37" fmla="*/ 2147483647 h 234"/>
              <a:gd name="T38" fmla="*/ 2147483647 w 667"/>
              <a:gd name="T39" fmla="*/ 2147483647 h 234"/>
              <a:gd name="T40" fmla="*/ 2147483647 w 667"/>
              <a:gd name="T41" fmla="*/ 2147483647 h 234"/>
              <a:gd name="T42" fmla="*/ 2147483647 w 667"/>
              <a:gd name="T43" fmla="*/ 2147483647 h 234"/>
              <a:gd name="T44" fmla="*/ 2147483647 w 667"/>
              <a:gd name="T45" fmla="*/ 2147483647 h 234"/>
              <a:gd name="T46" fmla="*/ 2147483647 w 667"/>
              <a:gd name="T47" fmla="*/ 2147483647 h 234"/>
              <a:gd name="T48" fmla="*/ 2147483647 w 667"/>
              <a:gd name="T49" fmla="*/ 2147483647 h 234"/>
              <a:gd name="T50" fmla="*/ 2147483647 w 667"/>
              <a:gd name="T51" fmla="*/ 2147483647 h 234"/>
              <a:gd name="T52" fmla="*/ 2147483647 w 667"/>
              <a:gd name="T53" fmla="*/ 2147483647 h 234"/>
              <a:gd name="T54" fmla="*/ 2147483647 w 667"/>
              <a:gd name="T55" fmla="*/ 2147483647 h 234"/>
              <a:gd name="T56" fmla="*/ 2147483647 w 667"/>
              <a:gd name="T57" fmla="*/ 2147483647 h 234"/>
              <a:gd name="T58" fmla="*/ 2147483647 w 667"/>
              <a:gd name="T59" fmla="*/ 2147483647 h 234"/>
              <a:gd name="T60" fmla="*/ 2147483647 w 667"/>
              <a:gd name="T61" fmla="*/ 2147483647 h 234"/>
              <a:gd name="T62" fmla="*/ 2147483647 w 667"/>
              <a:gd name="T63" fmla="*/ 2147483647 h 234"/>
              <a:gd name="T64" fmla="*/ 2147483647 w 667"/>
              <a:gd name="T65" fmla="*/ 2147483647 h 234"/>
              <a:gd name="T66" fmla="*/ 2147483647 w 667"/>
              <a:gd name="T67" fmla="*/ 2147483647 h 234"/>
              <a:gd name="T68" fmla="*/ 2147483647 w 667"/>
              <a:gd name="T69" fmla="*/ 2147483647 h 234"/>
              <a:gd name="T70" fmla="*/ 2147483647 w 667"/>
              <a:gd name="T71" fmla="*/ 214748364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7"/>
              <a:gd name="T109" fmla="*/ 0 h 234"/>
              <a:gd name="T110" fmla="*/ 667 w 667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7" h="234">
                <a:moveTo>
                  <a:pt x="666" y="116"/>
                </a:moveTo>
                <a:lnTo>
                  <a:pt x="664" y="107"/>
                </a:lnTo>
                <a:lnTo>
                  <a:pt x="661" y="96"/>
                </a:lnTo>
                <a:lnTo>
                  <a:pt x="655" y="86"/>
                </a:lnTo>
                <a:lnTo>
                  <a:pt x="646" y="77"/>
                </a:lnTo>
                <a:lnTo>
                  <a:pt x="634" y="67"/>
                </a:lnTo>
                <a:lnTo>
                  <a:pt x="621" y="58"/>
                </a:lnTo>
                <a:lnTo>
                  <a:pt x="606" y="50"/>
                </a:lnTo>
                <a:lnTo>
                  <a:pt x="588" y="42"/>
                </a:lnTo>
                <a:lnTo>
                  <a:pt x="568" y="35"/>
                </a:lnTo>
                <a:lnTo>
                  <a:pt x="547" y="28"/>
                </a:lnTo>
                <a:lnTo>
                  <a:pt x="524" y="21"/>
                </a:lnTo>
                <a:lnTo>
                  <a:pt x="499" y="16"/>
                </a:lnTo>
                <a:lnTo>
                  <a:pt x="474" y="11"/>
                </a:lnTo>
                <a:lnTo>
                  <a:pt x="447" y="7"/>
                </a:lnTo>
                <a:lnTo>
                  <a:pt x="419" y="4"/>
                </a:lnTo>
                <a:lnTo>
                  <a:pt x="391" y="2"/>
                </a:lnTo>
                <a:lnTo>
                  <a:pt x="362" y="1"/>
                </a:lnTo>
                <a:lnTo>
                  <a:pt x="333" y="0"/>
                </a:lnTo>
                <a:lnTo>
                  <a:pt x="304" y="1"/>
                </a:lnTo>
                <a:lnTo>
                  <a:pt x="275" y="2"/>
                </a:lnTo>
                <a:lnTo>
                  <a:pt x="247" y="4"/>
                </a:lnTo>
                <a:lnTo>
                  <a:pt x="219" y="7"/>
                </a:lnTo>
                <a:lnTo>
                  <a:pt x="192" y="11"/>
                </a:lnTo>
                <a:lnTo>
                  <a:pt x="167" y="16"/>
                </a:lnTo>
                <a:lnTo>
                  <a:pt x="143" y="21"/>
                </a:lnTo>
                <a:lnTo>
                  <a:pt x="120" y="28"/>
                </a:lnTo>
                <a:lnTo>
                  <a:pt x="98" y="35"/>
                </a:lnTo>
                <a:lnTo>
                  <a:pt x="78" y="42"/>
                </a:lnTo>
                <a:lnTo>
                  <a:pt x="60" y="50"/>
                </a:lnTo>
                <a:lnTo>
                  <a:pt x="46" y="58"/>
                </a:lnTo>
                <a:lnTo>
                  <a:pt x="31" y="67"/>
                </a:lnTo>
                <a:lnTo>
                  <a:pt x="20" y="77"/>
                </a:lnTo>
                <a:lnTo>
                  <a:pt x="12" y="86"/>
                </a:lnTo>
                <a:lnTo>
                  <a:pt x="6" y="96"/>
                </a:lnTo>
                <a:lnTo>
                  <a:pt x="2" y="107"/>
                </a:lnTo>
                <a:lnTo>
                  <a:pt x="0" y="116"/>
                </a:lnTo>
                <a:lnTo>
                  <a:pt x="2" y="127"/>
                </a:lnTo>
                <a:lnTo>
                  <a:pt x="6" y="137"/>
                </a:lnTo>
                <a:lnTo>
                  <a:pt x="12" y="147"/>
                </a:lnTo>
                <a:lnTo>
                  <a:pt x="20" y="156"/>
                </a:lnTo>
                <a:lnTo>
                  <a:pt x="31" y="166"/>
                </a:lnTo>
                <a:lnTo>
                  <a:pt x="46" y="175"/>
                </a:lnTo>
                <a:lnTo>
                  <a:pt x="60" y="183"/>
                </a:lnTo>
                <a:lnTo>
                  <a:pt x="78" y="191"/>
                </a:lnTo>
                <a:lnTo>
                  <a:pt x="98" y="199"/>
                </a:lnTo>
                <a:lnTo>
                  <a:pt x="120" y="206"/>
                </a:lnTo>
                <a:lnTo>
                  <a:pt x="143" y="212"/>
                </a:lnTo>
                <a:lnTo>
                  <a:pt x="167" y="217"/>
                </a:lnTo>
                <a:lnTo>
                  <a:pt x="192" y="222"/>
                </a:lnTo>
                <a:lnTo>
                  <a:pt x="219" y="226"/>
                </a:lnTo>
                <a:lnTo>
                  <a:pt x="247" y="229"/>
                </a:lnTo>
                <a:lnTo>
                  <a:pt x="275" y="231"/>
                </a:lnTo>
                <a:lnTo>
                  <a:pt x="304" y="232"/>
                </a:lnTo>
                <a:lnTo>
                  <a:pt x="333" y="233"/>
                </a:lnTo>
                <a:lnTo>
                  <a:pt x="362" y="232"/>
                </a:lnTo>
                <a:lnTo>
                  <a:pt x="391" y="231"/>
                </a:lnTo>
                <a:lnTo>
                  <a:pt x="419" y="229"/>
                </a:lnTo>
                <a:lnTo>
                  <a:pt x="447" y="226"/>
                </a:lnTo>
                <a:lnTo>
                  <a:pt x="474" y="222"/>
                </a:lnTo>
                <a:lnTo>
                  <a:pt x="499" y="217"/>
                </a:lnTo>
                <a:lnTo>
                  <a:pt x="524" y="212"/>
                </a:lnTo>
                <a:lnTo>
                  <a:pt x="547" y="206"/>
                </a:lnTo>
                <a:lnTo>
                  <a:pt x="568" y="199"/>
                </a:lnTo>
                <a:lnTo>
                  <a:pt x="588" y="191"/>
                </a:lnTo>
                <a:lnTo>
                  <a:pt x="606" y="183"/>
                </a:lnTo>
                <a:lnTo>
                  <a:pt x="621" y="175"/>
                </a:lnTo>
                <a:lnTo>
                  <a:pt x="634" y="166"/>
                </a:lnTo>
                <a:lnTo>
                  <a:pt x="646" y="156"/>
                </a:lnTo>
                <a:lnTo>
                  <a:pt x="655" y="147"/>
                </a:lnTo>
                <a:lnTo>
                  <a:pt x="661" y="137"/>
                </a:lnTo>
                <a:lnTo>
                  <a:pt x="664" y="127"/>
                </a:lnTo>
                <a:lnTo>
                  <a:pt x="666" y="11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Rectangle 16"/>
          <p:cNvSpPr>
            <a:spLocks noChangeArrowheads="1"/>
          </p:cNvSpPr>
          <p:nvPr/>
        </p:nvSpPr>
        <p:spPr bwMode="auto">
          <a:xfrm>
            <a:off x="2252597" y="3968220"/>
            <a:ext cx="428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lot</a:t>
            </a:r>
          </a:p>
        </p:txBody>
      </p:sp>
      <p:sp>
        <p:nvSpPr>
          <p:cNvPr id="62" name="Freeform 17"/>
          <p:cNvSpPr>
            <a:spLocks/>
          </p:cNvSpPr>
          <p:nvPr/>
        </p:nvSpPr>
        <p:spPr bwMode="auto">
          <a:xfrm>
            <a:off x="5167247" y="4580995"/>
            <a:ext cx="1474788" cy="523876"/>
          </a:xfrm>
          <a:custGeom>
            <a:avLst/>
            <a:gdLst>
              <a:gd name="T0" fmla="*/ 2147483647 w 929"/>
              <a:gd name="T1" fmla="*/ 2147483647 h 228"/>
              <a:gd name="T2" fmla="*/ 2147483647 w 929"/>
              <a:gd name="T3" fmla="*/ 0 h 228"/>
              <a:gd name="T4" fmla="*/ 0 w 929"/>
              <a:gd name="T5" fmla="*/ 0 h 228"/>
              <a:gd name="T6" fmla="*/ 0 w 929"/>
              <a:gd name="T7" fmla="*/ 2147483647 h 228"/>
              <a:gd name="T8" fmla="*/ 2147483647 w 929"/>
              <a:gd name="T9" fmla="*/ 2147483647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9"/>
              <a:gd name="T16" fmla="*/ 0 h 228"/>
              <a:gd name="T17" fmla="*/ 929 w 929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9" h="228">
                <a:moveTo>
                  <a:pt x="928" y="227"/>
                </a:moveTo>
                <a:lnTo>
                  <a:pt x="928" y="0"/>
                </a:lnTo>
                <a:lnTo>
                  <a:pt x="0" y="0"/>
                </a:lnTo>
                <a:lnTo>
                  <a:pt x="0" y="227"/>
                </a:lnTo>
                <a:lnTo>
                  <a:pt x="928" y="22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Rectangle 19"/>
          <p:cNvSpPr>
            <a:spLocks noChangeArrowheads="1"/>
          </p:cNvSpPr>
          <p:nvPr/>
        </p:nvSpPr>
        <p:spPr bwMode="auto">
          <a:xfrm>
            <a:off x="1182622" y="3674533"/>
            <a:ext cx="711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name</a:t>
            </a:r>
          </a:p>
        </p:txBody>
      </p:sp>
      <p:sp>
        <p:nvSpPr>
          <p:cNvPr id="65" name="Rectangle 20"/>
          <p:cNvSpPr>
            <a:spLocks noChangeArrowheads="1"/>
          </p:cNvSpPr>
          <p:nvPr/>
        </p:nvSpPr>
        <p:spPr bwMode="auto">
          <a:xfrm>
            <a:off x="5364097" y="3684058"/>
            <a:ext cx="8366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dname</a:t>
            </a:r>
          </a:p>
        </p:txBody>
      </p:sp>
      <p:sp>
        <p:nvSpPr>
          <p:cNvPr id="66" name="Rectangle 21"/>
          <p:cNvSpPr>
            <a:spLocks noChangeArrowheads="1"/>
          </p:cNvSpPr>
          <p:nvPr/>
        </p:nvSpPr>
        <p:spPr bwMode="auto">
          <a:xfrm>
            <a:off x="6380097" y="3966633"/>
            <a:ext cx="8588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budget</a:t>
            </a:r>
          </a:p>
        </p:txBody>
      </p:sp>
      <p:sp>
        <p:nvSpPr>
          <p:cNvPr id="67" name="Rectangle 22"/>
          <p:cNvSpPr>
            <a:spLocks noChangeArrowheads="1"/>
          </p:cNvSpPr>
          <p:nvPr/>
        </p:nvSpPr>
        <p:spPr bwMode="auto">
          <a:xfrm>
            <a:off x="4505260" y="3966633"/>
            <a:ext cx="485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did</a:t>
            </a:r>
          </a:p>
        </p:txBody>
      </p:sp>
      <p:sp>
        <p:nvSpPr>
          <p:cNvPr id="69" name="Rectangle 24"/>
          <p:cNvSpPr>
            <a:spLocks noChangeArrowheads="1"/>
          </p:cNvSpPr>
          <p:nvPr/>
        </p:nvSpPr>
        <p:spPr bwMode="auto">
          <a:xfrm>
            <a:off x="1182622" y="3674533"/>
            <a:ext cx="711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name</a:t>
            </a:r>
          </a:p>
        </p:txBody>
      </p:sp>
      <p:sp>
        <p:nvSpPr>
          <p:cNvPr id="70" name="Rectangle 25"/>
          <p:cNvSpPr>
            <a:spLocks noChangeArrowheads="1"/>
          </p:cNvSpPr>
          <p:nvPr/>
        </p:nvSpPr>
        <p:spPr bwMode="auto">
          <a:xfrm>
            <a:off x="5364097" y="3684058"/>
            <a:ext cx="8366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dname</a:t>
            </a:r>
          </a:p>
        </p:txBody>
      </p:sp>
      <p:sp>
        <p:nvSpPr>
          <p:cNvPr id="71" name="Rectangle 26"/>
          <p:cNvSpPr>
            <a:spLocks noChangeArrowheads="1"/>
          </p:cNvSpPr>
          <p:nvPr/>
        </p:nvSpPr>
        <p:spPr bwMode="auto">
          <a:xfrm>
            <a:off x="6380097" y="3966633"/>
            <a:ext cx="8588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budget</a:t>
            </a:r>
          </a:p>
        </p:txBody>
      </p:sp>
      <p:sp>
        <p:nvSpPr>
          <p:cNvPr id="72" name="Rectangle 27"/>
          <p:cNvSpPr>
            <a:spLocks noChangeArrowheads="1"/>
          </p:cNvSpPr>
          <p:nvPr/>
        </p:nvSpPr>
        <p:spPr bwMode="auto">
          <a:xfrm>
            <a:off x="4505260" y="3966633"/>
            <a:ext cx="485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 u="sng"/>
              <a:t>did</a:t>
            </a:r>
          </a:p>
        </p:txBody>
      </p:sp>
      <p:sp>
        <p:nvSpPr>
          <p:cNvPr id="74" name="Rectangle 29"/>
          <p:cNvSpPr>
            <a:spLocks noChangeArrowheads="1"/>
          </p:cNvSpPr>
          <p:nvPr/>
        </p:nvSpPr>
        <p:spPr bwMode="auto">
          <a:xfrm>
            <a:off x="3043782" y="4416299"/>
            <a:ext cx="1050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Manages</a:t>
            </a:r>
          </a:p>
        </p:txBody>
      </p:sp>
      <p:sp>
        <p:nvSpPr>
          <p:cNvPr id="76" name="Rectangle 31"/>
          <p:cNvSpPr>
            <a:spLocks noChangeArrowheads="1"/>
          </p:cNvSpPr>
          <p:nvPr/>
        </p:nvSpPr>
        <p:spPr bwMode="auto">
          <a:xfrm>
            <a:off x="5206572" y="4707226"/>
            <a:ext cx="1422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 dirty="0"/>
              <a:t>Departments</a:t>
            </a:r>
          </a:p>
        </p:txBody>
      </p:sp>
      <p:sp>
        <p:nvSpPr>
          <p:cNvPr id="77" name="Rectangle 32"/>
          <p:cNvSpPr>
            <a:spLocks noChangeArrowheads="1"/>
          </p:cNvSpPr>
          <p:nvPr/>
        </p:nvSpPr>
        <p:spPr bwMode="auto">
          <a:xfrm>
            <a:off x="1012397" y="4708813"/>
            <a:ext cx="1254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Employees</a:t>
            </a:r>
          </a:p>
        </p:txBody>
      </p:sp>
      <p:sp>
        <p:nvSpPr>
          <p:cNvPr id="78" name="Rectangle 33"/>
          <p:cNvSpPr>
            <a:spLocks noChangeArrowheads="1"/>
          </p:cNvSpPr>
          <p:nvPr/>
        </p:nvSpPr>
        <p:spPr bwMode="auto">
          <a:xfrm>
            <a:off x="260285" y="3957108"/>
            <a:ext cx="5318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 u="sng"/>
              <a:t>ssn</a:t>
            </a:r>
          </a:p>
        </p:txBody>
      </p:sp>
      <p:sp>
        <p:nvSpPr>
          <p:cNvPr id="79" name="Rectangle 34"/>
          <p:cNvSpPr>
            <a:spLocks noChangeArrowheads="1"/>
          </p:cNvSpPr>
          <p:nvPr/>
        </p:nvSpPr>
        <p:spPr bwMode="auto">
          <a:xfrm>
            <a:off x="3021556" y="5012526"/>
            <a:ext cx="1095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Works_In</a:t>
            </a:r>
            <a:endParaRPr lang="en-US" altLang="x-none" sz="1600" b="1" dirty="0"/>
          </a:p>
        </p:txBody>
      </p:sp>
      <p:sp>
        <p:nvSpPr>
          <p:cNvPr id="80" name="Line 35"/>
          <p:cNvSpPr>
            <a:spLocks noChangeShapeType="1"/>
          </p:cNvSpPr>
          <p:nvPr/>
        </p:nvSpPr>
        <p:spPr bwMode="auto">
          <a:xfrm>
            <a:off x="525397" y="4366683"/>
            <a:ext cx="646113" cy="20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36"/>
          <p:cNvSpPr>
            <a:spLocks noChangeShapeType="1"/>
          </p:cNvSpPr>
          <p:nvPr/>
        </p:nvSpPr>
        <p:spPr bwMode="auto">
          <a:xfrm>
            <a:off x="1468372" y="4085695"/>
            <a:ext cx="0" cy="488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Line 37"/>
          <p:cNvSpPr>
            <a:spLocks noChangeShapeType="1"/>
          </p:cNvSpPr>
          <p:nvPr/>
        </p:nvSpPr>
        <p:spPr bwMode="auto">
          <a:xfrm flipH="1">
            <a:off x="1779522" y="4366683"/>
            <a:ext cx="668338" cy="20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Line 39"/>
          <p:cNvSpPr>
            <a:spLocks noChangeShapeType="1"/>
          </p:cNvSpPr>
          <p:nvPr/>
        </p:nvSpPr>
        <p:spPr bwMode="auto">
          <a:xfrm>
            <a:off x="4733860" y="4366683"/>
            <a:ext cx="838200" cy="20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5" name="Line 40"/>
          <p:cNvSpPr>
            <a:spLocks noChangeShapeType="1"/>
          </p:cNvSpPr>
          <p:nvPr/>
        </p:nvSpPr>
        <p:spPr bwMode="auto">
          <a:xfrm>
            <a:off x="5699060" y="4085695"/>
            <a:ext cx="0" cy="488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41"/>
          <p:cNvSpPr>
            <a:spLocks noChangeShapeType="1"/>
          </p:cNvSpPr>
          <p:nvPr/>
        </p:nvSpPr>
        <p:spPr bwMode="auto">
          <a:xfrm flipH="1">
            <a:off x="6154672" y="4366683"/>
            <a:ext cx="547688" cy="2270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44"/>
          <p:cNvSpPr>
            <a:spLocks noChangeShapeType="1"/>
          </p:cNvSpPr>
          <p:nvPr/>
        </p:nvSpPr>
        <p:spPr bwMode="auto">
          <a:xfrm flipH="1">
            <a:off x="2198621" y="4731174"/>
            <a:ext cx="29543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47"/>
          <p:cNvSpPr>
            <a:spLocks noChangeShapeType="1"/>
          </p:cNvSpPr>
          <p:nvPr/>
        </p:nvSpPr>
        <p:spPr bwMode="auto">
          <a:xfrm flipH="1" flipV="1">
            <a:off x="2212909" y="4992851"/>
            <a:ext cx="2954337" cy="100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010912" y="4648074"/>
            <a:ext cx="0" cy="152400"/>
          </a:xfrm>
          <a:prstGeom prst="line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>
            <a:off x="4954439" y="4651005"/>
            <a:ext cx="0" cy="152400"/>
          </a:xfrm>
          <a:prstGeom prst="line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>
            <a:off x="2198622" y="4649941"/>
            <a:ext cx="137435" cy="75405"/>
          </a:xfrm>
          <a:prstGeom prst="line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 flipV="1">
            <a:off x="2206104" y="4733158"/>
            <a:ext cx="137435" cy="75405"/>
          </a:xfrm>
          <a:prstGeom prst="line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>
            <a:off x="2341844" y="4916752"/>
            <a:ext cx="0" cy="152400"/>
          </a:xfrm>
          <a:prstGeom prst="line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>
            <a:off x="5010912" y="4943256"/>
            <a:ext cx="0" cy="152400"/>
          </a:xfrm>
          <a:prstGeom prst="line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110" name="Oval 47109"/>
          <p:cNvSpPr/>
          <p:nvPr/>
        </p:nvSpPr>
        <p:spPr bwMode="auto">
          <a:xfrm>
            <a:off x="2335077" y="4658941"/>
            <a:ext cx="149622" cy="149622"/>
          </a:xfrm>
          <a:prstGeom prst="ellipse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grpSp>
        <p:nvGrpSpPr>
          <p:cNvPr id="47111" name="Group 47110"/>
          <p:cNvGrpSpPr/>
          <p:nvPr/>
        </p:nvGrpSpPr>
        <p:grpSpPr>
          <a:xfrm>
            <a:off x="2198028" y="4908120"/>
            <a:ext cx="144917" cy="158622"/>
            <a:chOff x="2474790" y="4028938"/>
            <a:chExt cx="144917" cy="158622"/>
          </a:xfrm>
        </p:grpSpPr>
        <p:cxnSp>
          <p:nvCxnSpPr>
            <p:cNvPr id="108" name="Straight Connector 107"/>
            <p:cNvCxnSpPr/>
            <p:nvPr/>
          </p:nvCxnSpPr>
          <p:spPr bwMode="auto">
            <a:xfrm>
              <a:off x="2474790" y="4028938"/>
              <a:ext cx="137435" cy="75405"/>
            </a:xfrm>
            <a:prstGeom prst="line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 flipV="1">
              <a:off x="2482272" y="4112155"/>
              <a:ext cx="137435" cy="75405"/>
            </a:xfrm>
            <a:prstGeom prst="line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1" name="Straight Connector 110"/>
          <p:cNvCxnSpPr/>
          <p:nvPr/>
        </p:nvCxnSpPr>
        <p:spPr bwMode="auto">
          <a:xfrm flipH="1">
            <a:off x="5014848" y="4933143"/>
            <a:ext cx="137435" cy="75405"/>
          </a:xfrm>
          <a:prstGeom prst="line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 flipH="1" flipV="1">
            <a:off x="5022330" y="5016360"/>
            <a:ext cx="137435" cy="75405"/>
          </a:xfrm>
          <a:prstGeom prst="line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112" name="TextBox 47111"/>
          <p:cNvSpPr txBox="1"/>
          <p:nvPr/>
        </p:nvSpPr>
        <p:spPr>
          <a:xfrm>
            <a:off x="4821952" y="441591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2800" dirty="0">
              <a:solidFill>
                <a:srgbClr val="FF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277055" y="4424205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ea typeface="Helvetica Neue" charset="0"/>
                <a:cs typeface="Helvetica Neue" charset="0"/>
              </a:rPr>
              <a:t>0:M</a:t>
            </a:r>
            <a:endParaRPr lang="en-US" sz="2800" dirty="0">
              <a:solidFill>
                <a:srgbClr val="FF0000"/>
              </a:solidFill>
              <a:ea typeface="Helvetica Neue" charset="0"/>
              <a:cs typeface="Helvetica Neue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387" y="5072950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Helvetica Neue" charset="0"/>
                <a:cs typeface="Helvetica Neue" charset="0"/>
              </a:rPr>
              <a:t>1</a:t>
            </a:r>
            <a:r>
              <a:rPr lang="en-US" sz="1400" dirty="0" smtClean="0">
                <a:solidFill>
                  <a:srgbClr val="FF0000"/>
                </a:solidFill>
                <a:ea typeface="Helvetica Neue" charset="0"/>
                <a:cs typeface="Helvetica Neue" charset="0"/>
              </a:rPr>
              <a:t>:M</a:t>
            </a:r>
            <a:endParaRPr lang="en-US" sz="2800" dirty="0">
              <a:solidFill>
                <a:srgbClr val="FF0000"/>
              </a:solidFill>
              <a:ea typeface="Helvetica Neue" charset="0"/>
              <a:cs typeface="Helvetica Neue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731149" y="5092965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Helvetica Neue" charset="0"/>
                <a:cs typeface="Helvetica Neue" charset="0"/>
              </a:rPr>
              <a:t>1</a:t>
            </a:r>
            <a:r>
              <a:rPr lang="en-US" sz="1400" smtClean="0">
                <a:solidFill>
                  <a:srgbClr val="FF0000"/>
                </a:solidFill>
                <a:ea typeface="Helvetica Neue" charset="0"/>
                <a:cs typeface="Helvetica Neue" charset="0"/>
              </a:rPr>
              <a:t>:M</a:t>
            </a:r>
            <a:endParaRPr lang="en-US" sz="2800" dirty="0">
              <a:solidFill>
                <a:srgbClr val="FF0000"/>
              </a:solidFill>
              <a:ea typeface="Helvetica Neue" charset="0"/>
              <a:cs typeface="Helvetica Neue" charset="0"/>
            </a:endParaRPr>
          </a:p>
        </p:txBody>
      </p:sp>
      <p:grpSp>
        <p:nvGrpSpPr>
          <p:cNvPr id="47120" name="Group 47119"/>
          <p:cNvGrpSpPr/>
          <p:nvPr/>
        </p:nvGrpSpPr>
        <p:grpSpPr>
          <a:xfrm>
            <a:off x="6642035" y="5030998"/>
            <a:ext cx="2341686" cy="1674602"/>
            <a:chOff x="6503865" y="4447902"/>
            <a:chExt cx="2341686" cy="1674602"/>
          </a:xfrm>
        </p:grpSpPr>
        <p:sp>
          <p:nvSpPr>
            <p:cNvPr id="47113" name="TextBox 47112"/>
            <p:cNvSpPr txBox="1"/>
            <p:nvPr/>
          </p:nvSpPr>
          <p:spPr>
            <a:xfrm>
              <a:off x="6752740" y="4447902"/>
              <a:ext cx="20928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Helvetica Neue" charset="0"/>
                  <a:ea typeface="Helvetica Neue" charset="0"/>
                  <a:cs typeface="Helvetica Neue" charset="0"/>
                </a:rPr>
                <a:t>  : 0 or more</a:t>
              </a:r>
            </a:p>
            <a:p>
              <a:r>
                <a:rPr lang="en-US" sz="2400" dirty="0">
                  <a:solidFill>
                    <a:schemeClr val="tx2"/>
                  </a:solidFill>
                  <a:ea typeface="Helvetica Neue" charset="0"/>
                  <a:cs typeface="Helvetica Neue" charset="0"/>
                </a:rPr>
                <a:t> </a:t>
              </a:r>
              <a:r>
                <a:rPr lang="en-US" sz="2400" dirty="0" smtClean="0">
                  <a:solidFill>
                    <a:schemeClr val="tx2"/>
                  </a:solidFill>
                  <a:ea typeface="Helvetica Neue" charset="0"/>
                  <a:cs typeface="Helvetica Neue" charset="0"/>
                </a:rPr>
                <a:t> : 1 or more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Helvetica Neue" charset="0"/>
                  <a:ea typeface="Helvetica Neue" charset="0"/>
                  <a:cs typeface="Helvetica Neue" charset="0"/>
                </a:rPr>
                <a:t> </a:t>
              </a:r>
              <a:r>
                <a:rPr lang="en-US" sz="2400" dirty="0" smtClean="0">
                  <a:solidFill>
                    <a:schemeClr val="tx2"/>
                  </a:solidFill>
                  <a:latin typeface="Helvetica Neue" charset="0"/>
                  <a:ea typeface="Helvetica Neue" charset="0"/>
                  <a:cs typeface="Helvetica Neue" charset="0"/>
                </a:rPr>
                <a:t> : exactly one</a:t>
              </a:r>
            </a:p>
            <a:p>
              <a:r>
                <a:rPr lang="en-US" sz="2400" dirty="0">
                  <a:solidFill>
                    <a:schemeClr val="tx2"/>
                  </a:solidFill>
                  <a:ea typeface="Helvetica Neue" charset="0"/>
                  <a:cs typeface="Helvetica Neue" charset="0"/>
                </a:rPr>
                <a:t> </a:t>
              </a:r>
              <a:r>
                <a:rPr lang="en-US" sz="2400" dirty="0" smtClean="0">
                  <a:solidFill>
                    <a:schemeClr val="tx2"/>
                  </a:solidFill>
                  <a:ea typeface="Helvetica Neue" charset="0"/>
                  <a:cs typeface="Helvetica Neue" charset="0"/>
                </a:rPr>
                <a:t> : many</a:t>
              </a:r>
              <a:endParaRPr lang="en-US" sz="2400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 bwMode="auto">
            <a:xfrm>
              <a:off x="6803421" y="4943936"/>
              <a:ext cx="0" cy="288796"/>
            </a:xfrm>
            <a:prstGeom prst="line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2" name="Oval 121"/>
            <p:cNvSpPr/>
            <p:nvPr/>
          </p:nvSpPr>
          <p:spPr bwMode="auto">
            <a:xfrm>
              <a:off x="6679422" y="4574058"/>
              <a:ext cx="253438" cy="25343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 bwMode="auto">
            <a:xfrm>
              <a:off x="6752740" y="5291929"/>
              <a:ext cx="0" cy="288796"/>
            </a:xfrm>
            <a:prstGeom prst="line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 bwMode="auto">
            <a:xfrm>
              <a:off x="6817035" y="5291929"/>
              <a:ext cx="0" cy="288796"/>
            </a:xfrm>
            <a:prstGeom prst="line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7118" name="Group 47117"/>
            <p:cNvGrpSpPr/>
            <p:nvPr/>
          </p:nvGrpSpPr>
          <p:grpSpPr>
            <a:xfrm>
              <a:off x="6688017" y="5666333"/>
              <a:ext cx="188117" cy="206424"/>
              <a:chOff x="5822438" y="5504666"/>
              <a:chExt cx="137435" cy="150810"/>
            </a:xfrm>
          </p:grpSpPr>
          <p:cxnSp>
            <p:nvCxnSpPr>
              <p:cNvPr id="127" name="Straight Connector 126"/>
              <p:cNvCxnSpPr/>
              <p:nvPr/>
            </p:nvCxnSpPr>
            <p:spPr bwMode="auto">
              <a:xfrm flipH="1" flipV="1">
                <a:off x="5822438" y="5580071"/>
                <a:ext cx="137435" cy="75405"/>
              </a:xfrm>
              <a:prstGeom prst="line">
                <a:avLst/>
              </a:prstGeom>
              <a:solidFill>
                <a:srgbClr val="3366FF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 bwMode="auto">
              <a:xfrm flipH="1">
                <a:off x="5822438" y="5504666"/>
                <a:ext cx="137435" cy="75405"/>
              </a:xfrm>
              <a:prstGeom prst="line">
                <a:avLst/>
              </a:prstGeom>
              <a:solidFill>
                <a:srgbClr val="3366FF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Straight Connector 129"/>
              <p:cNvCxnSpPr/>
              <p:nvPr/>
            </p:nvCxnSpPr>
            <p:spPr bwMode="auto">
              <a:xfrm flipH="1">
                <a:off x="5822439" y="5580071"/>
                <a:ext cx="137434" cy="0"/>
              </a:xfrm>
              <a:prstGeom prst="line">
                <a:avLst/>
              </a:prstGeom>
              <a:solidFill>
                <a:srgbClr val="3366FF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7119" name="Rectangle 47118"/>
            <p:cNvSpPr/>
            <p:nvPr/>
          </p:nvSpPr>
          <p:spPr bwMode="auto">
            <a:xfrm>
              <a:off x="6503865" y="4447902"/>
              <a:ext cx="2341686" cy="1674602"/>
            </a:xfrm>
            <a:prstGeom prst="rect">
              <a:avLst/>
            </a:prstGeom>
            <a:noFill/>
            <a:ln w="127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21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What directed arrow should I draw to represent the key constraint below?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T/F: In a </a:t>
            </a:r>
            <a:r>
              <a:rPr lang="en-US" sz="2400" i="1" dirty="0" smtClean="0"/>
              <a:t>many-to-many</a:t>
            </a:r>
            <a:r>
              <a:rPr lang="en-US" sz="2400" dirty="0" smtClean="0"/>
              <a:t> relationship:</a:t>
            </a:r>
          </a:p>
          <a:p>
            <a:pPr lvl="1"/>
            <a:r>
              <a:rPr lang="en-US" sz="2000" dirty="0" smtClean="0"/>
              <a:t>There is a key constraint</a:t>
            </a:r>
          </a:p>
          <a:p>
            <a:pPr lvl="1"/>
            <a:r>
              <a:rPr lang="en-US" sz="2000" dirty="0" smtClean="0"/>
              <a:t>There is a participation constraint</a:t>
            </a:r>
          </a:p>
          <a:p>
            <a:r>
              <a:rPr lang="en-US" sz="2400" dirty="0" smtClean="0"/>
              <a:t>A participation constraint says that each entity has:</a:t>
            </a:r>
          </a:p>
          <a:p>
            <a:pPr lvl="1"/>
            <a:r>
              <a:rPr lang="en-US" sz="2000" dirty="0" smtClean="0"/>
              <a:t>at least 1</a:t>
            </a:r>
          </a:p>
          <a:p>
            <a:pPr lvl="1"/>
            <a:r>
              <a:rPr lang="en-US" sz="2000" dirty="0" smtClean="0"/>
              <a:t>at most 1</a:t>
            </a:r>
          </a:p>
          <a:p>
            <a:pPr lvl="1"/>
            <a:r>
              <a:rPr lang="en-US" sz="2000" dirty="0" smtClean="0"/>
              <a:t>exactly 1</a:t>
            </a:r>
          </a:p>
          <a:p>
            <a:pPr marL="0" indent="0">
              <a:buNone/>
            </a:pPr>
            <a:r>
              <a:rPr lang="en-US" sz="2400" dirty="0" smtClean="0"/>
              <a:t>    relationship in the relationship set.</a:t>
            </a:r>
          </a:p>
        </p:txBody>
      </p:sp>
      <p:sp>
        <p:nvSpPr>
          <p:cNvPr id="5" name="Diamond 4"/>
          <p:cNvSpPr/>
          <p:nvPr/>
        </p:nvSpPr>
        <p:spPr bwMode="auto">
          <a:xfrm>
            <a:off x="3714395" y="2251356"/>
            <a:ext cx="1484243" cy="689113"/>
          </a:xfrm>
          <a:prstGeom prst="diamond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rPr>
              <a:t>Won By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805704" y="2377251"/>
            <a:ext cx="1417983" cy="437322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rPr>
              <a:t>Game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5689346" y="2356427"/>
            <a:ext cx="1735280" cy="437322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rPr>
              <a:t>Team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54" name="Straight Connector 53"/>
          <p:cNvCxnSpPr>
            <a:stCxn id="51" idx="3"/>
            <a:endCxn id="5" idx="1"/>
          </p:cNvCxnSpPr>
          <p:nvPr/>
        </p:nvCxnSpPr>
        <p:spPr bwMode="auto">
          <a:xfrm>
            <a:off x="3223687" y="2595912"/>
            <a:ext cx="490708" cy="1"/>
          </a:xfrm>
          <a:prstGeom prst="line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5" idx="3"/>
            <a:endCxn id="52" idx="1"/>
          </p:cNvCxnSpPr>
          <p:nvPr/>
        </p:nvCxnSpPr>
        <p:spPr bwMode="auto">
          <a:xfrm flipV="1">
            <a:off x="5198638" y="2575088"/>
            <a:ext cx="490708" cy="20825"/>
          </a:xfrm>
          <a:prstGeom prst="line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1552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x-none"/>
              <a:t>Weak Entities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altLang="x-none" sz="2400"/>
              <a:t>A </a:t>
            </a:r>
            <a:r>
              <a:rPr lang="en-US" altLang="x-none" sz="2400" i="1">
                <a:solidFill>
                  <a:schemeClr val="accent2"/>
                </a:solidFill>
              </a:rPr>
              <a:t>weak entity </a:t>
            </a:r>
            <a:r>
              <a:rPr lang="en-US" altLang="x-none" sz="2400"/>
              <a:t>can be identified uniquely only by considering the primary key of another (</a:t>
            </a:r>
            <a:r>
              <a:rPr lang="en-US" altLang="x-none" sz="2400" i="1"/>
              <a:t>owner</a:t>
            </a:r>
            <a:r>
              <a:rPr lang="en-US" altLang="x-none" sz="2400"/>
              <a:t>) entity.</a:t>
            </a:r>
          </a:p>
          <a:p>
            <a:pPr lvl="1" eaLnBrk="1" hangingPunct="1"/>
            <a:r>
              <a:rPr lang="en-US" altLang="x-none" sz="2400" dirty="0"/>
              <a:t>Owner entity set and weak entity set must participate in a one-to-many relationship set (one owner, many weak entities).</a:t>
            </a:r>
          </a:p>
          <a:p>
            <a:pPr lvl="1" eaLnBrk="1" hangingPunct="1"/>
            <a:r>
              <a:rPr lang="en-US" altLang="x-none" sz="2400" dirty="0"/>
              <a:t>Weak entity set must have total participation in this </a:t>
            </a:r>
            <a:r>
              <a:rPr lang="en-US" altLang="x-none" sz="2400" i="1" dirty="0">
                <a:solidFill>
                  <a:schemeClr val="accent2"/>
                </a:solidFill>
              </a:rPr>
              <a:t>identifying </a:t>
            </a:r>
            <a:r>
              <a:rPr lang="en-US" altLang="x-none" sz="2400" dirty="0"/>
              <a:t>relationship set. </a:t>
            </a:r>
            <a:r>
              <a:rPr lang="en-US" altLang="x-none" sz="1800" dirty="0"/>
              <a:t> </a:t>
            </a:r>
          </a:p>
        </p:txBody>
      </p:sp>
      <p:sp>
        <p:nvSpPr>
          <p:cNvPr id="5017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 eaLnBrk="1" hangingPunct="1"/>
            <a:endParaRPr lang="en-US" altLang="x-none" sz="1400">
              <a:solidFill>
                <a:schemeClr val="tx1"/>
              </a:solidFill>
            </a:endParaRPr>
          </a:p>
          <a:p>
            <a:pPr algn="r" eaLnBrk="1" hangingPunct="1"/>
            <a:endParaRPr lang="en-US" altLang="x-none" sz="1400">
              <a:solidFill>
                <a:schemeClr val="tx2"/>
              </a:solidFill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496888" y="4522788"/>
            <a:ext cx="8135937" cy="1801812"/>
            <a:chOff x="313" y="2849"/>
            <a:chExt cx="5125" cy="1135"/>
          </a:xfrm>
        </p:grpSpPr>
        <p:sp>
          <p:nvSpPr>
            <p:cNvPr id="50184" name="Freeform 6"/>
            <p:cNvSpPr>
              <a:spLocks/>
            </p:cNvSpPr>
            <p:nvPr/>
          </p:nvSpPr>
          <p:spPr bwMode="auto">
            <a:xfrm>
              <a:off x="3682" y="3073"/>
              <a:ext cx="790" cy="334"/>
            </a:xfrm>
            <a:custGeom>
              <a:avLst/>
              <a:gdLst>
                <a:gd name="T0" fmla="*/ 788 w 790"/>
                <a:gd name="T1" fmla="*/ 153 h 334"/>
                <a:gd name="T2" fmla="*/ 775 w 790"/>
                <a:gd name="T3" fmla="*/ 124 h 334"/>
                <a:gd name="T4" fmla="*/ 752 w 790"/>
                <a:gd name="T5" fmla="*/ 97 h 334"/>
                <a:gd name="T6" fmla="*/ 718 w 790"/>
                <a:gd name="T7" fmla="*/ 71 h 334"/>
                <a:gd name="T8" fmla="*/ 674 w 790"/>
                <a:gd name="T9" fmla="*/ 50 h 334"/>
                <a:gd name="T10" fmla="*/ 621 w 790"/>
                <a:gd name="T11" fmla="*/ 30 h 334"/>
                <a:gd name="T12" fmla="*/ 561 w 790"/>
                <a:gd name="T13" fmla="*/ 17 h 334"/>
                <a:gd name="T14" fmla="*/ 497 w 790"/>
                <a:gd name="T15" fmla="*/ 6 h 334"/>
                <a:gd name="T16" fmla="*/ 429 w 790"/>
                <a:gd name="T17" fmla="*/ 1 h 334"/>
                <a:gd name="T18" fmla="*/ 360 w 790"/>
                <a:gd name="T19" fmla="*/ 1 h 334"/>
                <a:gd name="T20" fmla="*/ 293 w 790"/>
                <a:gd name="T21" fmla="*/ 6 h 334"/>
                <a:gd name="T22" fmla="*/ 228 w 790"/>
                <a:gd name="T23" fmla="*/ 17 h 334"/>
                <a:gd name="T24" fmla="*/ 169 w 790"/>
                <a:gd name="T25" fmla="*/ 30 h 334"/>
                <a:gd name="T26" fmla="*/ 116 w 790"/>
                <a:gd name="T27" fmla="*/ 50 h 334"/>
                <a:gd name="T28" fmla="*/ 72 w 790"/>
                <a:gd name="T29" fmla="*/ 71 h 334"/>
                <a:gd name="T30" fmla="*/ 38 w 790"/>
                <a:gd name="T31" fmla="*/ 97 h 334"/>
                <a:gd name="T32" fmla="*/ 14 w 790"/>
                <a:gd name="T33" fmla="*/ 124 h 334"/>
                <a:gd name="T34" fmla="*/ 2 w 790"/>
                <a:gd name="T35" fmla="*/ 153 h 334"/>
                <a:gd name="T36" fmla="*/ 2 w 790"/>
                <a:gd name="T37" fmla="*/ 181 h 334"/>
                <a:gd name="T38" fmla="*/ 14 w 790"/>
                <a:gd name="T39" fmla="*/ 210 h 334"/>
                <a:gd name="T40" fmla="*/ 38 w 790"/>
                <a:gd name="T41" fmla="*/ 237 h 334"/>
                <a:gd name="T42" fmla="*/ 72 w 790"/>
                <a:gd name="T43" fmla="*/ 262 h 334"/>
                <a:gd name="T44" fmla="*/ 116 w 790"/>
                <a:gd name="T45" fmla="*/ 284 h 334"/>
                <a:gd name="T46" fmla="*/ 169 w 790"/>
                <a:gd name="T47" fmla="*/ 303 h 334"/>
                <a:gd name="T48" fmla="*/ 228 w 790"/>
                <a:gd name="T49" fmla="*/ 317 h 334"/>
                <a:gd name="T50" fmla="*/ 293 w 790"/>
                <a:gd name="T51" fmla="*/ 327 h 334"/>
                <a:gd name="T52" fmla="*/ 360 w 790"/>
                <a:gd name="T53" fmla="*/ 332 h 334"/>
                <a:gd name="T54" fmla="*/ 429 w 790"/>
                <a:gd name="T55" fmla="*/ 332 h 334"/>
                <a:gd name="T56" fmla="*/ 497 w 790"/>
                <a:gd name="T57" fmla="*/ 327 h 334"/>
                <a:gd name="T58" fmla="*/ 561 w 790"/>
                <a:gd name="T59" fmla="*/ 317 h 334"/>
                <a:gd name="T60" fmla="*/ 621 w 790"/>
                <a:gd name="T61" fmla="*/ 303 h 334"/>
                <a:gd name="T62" fmla="*/ 674 w 790"/>
                <a:gd name="T63" fmla="*/ 284 h 334"/>
                <a:gd name="T64" fmla="*/ 718 w 790"/>
                <a:gd name="T65" fmla="*/ 262 h 334"/>
                <a:gd name="T66" fmla="*/ 752 w 790"/>
                <a:gd name="T67" fmla="*/ 237 h 334"/>
                <a:gd name="T68" fmla="*/ 775 w 790"/>
                <a:gd name="T69" fmla="*/ 210 h 334"/>
                <a:gd name="T70" fmla="*/ 788 w 790"/>
                <a:gd name="T71" fmla="*/ 181 h 3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90"/>
                <a:gd name="T109" fmla="*/ 0 h 334"/>
                <a:gd name="T110" fmla="*/ 790 w 790"/>
                <a:gd name="T111" fmla="*/ 334 h 3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90" h="334">
                  <a:moveTo>
                    <a:pt x="789" y="167"/>
                  </a:moveTo>
                  <a:lnTo>
                    <a:pt x="788" y="153"/>
                  </a:lnTo>
                  <a:lnTo>
                    <a:pt x="783" y="138"/>
                  </a:lnTo>
                  <a:lnTo>
                    <a:pt x="775" y="124"/>
                  </a:lnTo>
                  <a:lnTo>
                    <a:pt x="765" y="110"/>
                  </a:lnTo>
                  <a:lnTo>
                    <a:pt x="752" y="97"/>
                  </a:lnTo>
                  <a:lnTo>
                    <a:pt x="736" y="83"/>
                  </a:lnTo>
                  <a:lnTo>
                    <a:pt x="718" y="71"/>
                  </a:lnTo>
                  <a:lnTo>
                    <a:pt x="697" y="60"/>
                  </a:lnTo>
                  <a:lnTo>
                    <a:pt x="674" y="50"/>
                  </a:lnTo>
                  <a:lnTo>
                    <a:pt x="648" y="40"/>
                  </a:lnTo>
                  <a:lnTo>
                    <a:pt x="621" y="30"/>
                  </a:lnTo>
                  <a:lnTo>
                    <a:pt x="592" y="23"/>
                  </a:lnTo>
                  <a:lnTo>
                    <a:pt x="561" y="17"/>
                  </a:lnTo>
                  <a:lnTo>
                    <a:pt x="529" y="10"/>
                  </a:lnTo>
                  <a:lnTo>
                    <a:pt x="497" y="6"/>
                  </a:lnTo>
                  <a:lnTo>
                    <a:pt x="463" y="3"/>
                  </a:lnTo>
                  <a:lnTo>
                    <a:pt x="429" y="1"/>
                  </a:lnTo>
                  <a:lnTo>
                    <a:pt x="394" y="0"/>
                  </a:lnTo>
                  <a:lnTo>
                    <a:pt x="360" y="1"/>
                  </a:lnTo>
                  <a:lnTo>
                    <a:pt x="326" y="3"/>
                  </a:lnTo>
                  <a:lnTo>
                    <a:pt x="293" y="6"/>
                  </a:lnTo>
                  <a:lnTo>
                    <a:pt x="260" y="10"/>
                  </a:lnTo>
                  <a:lnTo>
                    <a:pt x="228" y="17"/>
                  </a:lnTo>
                  <a:lnTo>
                    <a:pt x="197" y="23"/>
                  </a:lnTo>
                  <a:lnTo>
                    <a:pt x="169" y="30"/>
                  </a:lnTo>
                  <a:lnTo>
                    <a:pt x="142" y="40"/>
                  </a:lnTo>
                  <a:lnTo>
                    <a:pt x="116" y="50"/>
                  </a:lnTo>
                  <a:lnTo>
                    <a:pt x="93" y="60"/>
                  </a:lnTo>
                  <a:lnTo>
                    <a:pt x="72" y="71"/>
                  </a:lnTo>
                  <a:lnTo>
                    <a:pt x="54" y="83"/>
                  </a:lnTo>
                  <a:lnTo>
                    <a:pt x="38" y="97"/>
                  </a:lnTo>
                  <a:lnTo>
                    <a:pt x="24" y="110"/>
                  </a:lnTo>
                  <a:lnTo>
                    <a:pt x="14" y="124"/>
                  </a:lnTo>
                  <a:lnTo>
                    <a:pt x="7" y="138"/>
                  </a:lnTo>
                  <a:lnTo>
                    <a:pt x="2" y="153"/>
                  </a:lnTo>
                  <a:lnTo>
                    <a:pt x="0" y="167"/>
                  </a:lnTo>
                  <a:lnTo>
                    <a:pt x="2" y="181"/>
                  </a:lnTo>
                  <a:lnTo>
                    <a:pt x="7" y="196"/>
                  </a:lnTo>
                  <a:lnTo>
                    <a:pt x="14" y="210"/>
                  </a:lnTo>
                  <a:lnTo>
                    <a:pt x="24" y="224"/>
                  </a:lnTo>
                  <a:lnTo>
                    <a:pt x="38" y="237"/>
                  </a:lnTo>
                  <a:lnTo>
                    <a:pt x="54" y="250"/>
                  </a:lnTo>
                  <a:lnTo>
                    <a:pt x="72" y="262"/>
                  </a:lnTo>
                  <a:lnTo>
                    <a:pt x="93" y="274"/>
                  </a:lnTo>
                  <a:lnTo>
                    <a:pt x="116" y="284"/>
                  </a:lnTo>
                  <a:lnTo>
                    <a:pt x="142" y="294"/>
                  </a:lnTo>
                  <a:lnTo>
                    <a:pt x="169" y="303"/>
                  </a:lnTo>
                  <a:lnTo>
                    <a:pt x="197" y="311"/>
                  </a:lnTo>
                  <a:lnTo>
                    <a:pt x="228" y="317"/>
                  </a:lnTo>
                  <a:lnTo>
                    <a:pt x="260" y="323"/>
                  </a:lnTo>
                  <a:lnTo>
                    <a:pt x="293" y="327"/>
                  </a:lnTo>
                  <a:lnTo>
                    <a:pt x="326" y="331"/>
                  </a:lnTo>
                  <a:lnTo>
                    <a:pt x="360" y="332"/>
                  </a:lnTo>
                  <a:lnTo>
                    <a:pt x="394" y="333"/>
                  </a:lnTo>
                  <a:lnTo>
                    <a:pt x="429" y="332"/>
                  </a:lnTo>
                  <a:lnTo>
                    <a:pt x="463" y="331"/>
                  </a:lnTo>
                  <a:lnTo>
                    <a:pt x="497" y="327"/>
                  </a:lnTo>
                  <a:lnTo>
                    <a:pt x="529" y="323"/>
                  </a:lnTo>
                  <a:lnTo>
                    <a:pt x="561" y="317"/>
                  </a:lnTo>
                  <a:lnTo>
                    <a:pt x="592" y="311"/>
                  </a:lnTo>
                  <a:lnTo>
                    <a:pt x="621" y="303"/>
                  </a:lnTo>
                  <a:lnTo>
                    <a:pt x="648" y="294"/>
                  </a:lnTo>
                  <a:lnTo>
                    <a:pt x="674" y="284"/>
                  </a:lnTo>
                  <a:lnTo>
                    <a:pt x="697" y="274"/>
                  </a:lnTo>
                  <a:lnTo>
                    <a:pt x="718" y="262"/>
                  </a:lnTo>
                  <a:lnTo>
                    <a:pt x="736" y="250"/>
                  </a:lnTo>
                  <a:lnTo>
                    <a:pt x="752" y="237"/>
                  </a:lnTo>
                  <a:lnTo>
                    <a:pt x="765" y="224"/>
                  </a:lnTo>
                  <a:lnTo>
                    <a:pt x="775" y="210"/>
                  </a:lnTo>
                  <a:lnTo>
                    <a:pt x="783" y="196"/>
                  </a:lnTo>
                  <a:lnTo>
                    <a:pt x="788" y="181"/>
                  </a:lnTo>
                  <a:lnTo>
                    <a:pt x="789" y="16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5" name="Freeform 7"/>
            <p:cNvSpPr>
              <a:spLocks/>
            </p:cNvSpPr>
            <p:nvPr/>
          </p:nvSpPr>
          <p:spPr bwMode="auto">
            <a:xfrm>
              <a:off x="4648" y="3083"/>
              <a:ext cx="790" cy="334"/>
            </a:xfrm>
            <a:custGeom>
              <a:avLst/>
              <a:gdLst>
                <a:gd name="T0" fmla="*/ 2 w 790"/>
                <a:gd name="T1" fmla="*/ 181 h 334"/>
                <a:gd name="T2" fmla="*/ 13 w 790"/>
                <a:gd name="T3" fmla="*/ 210 h 334"/>
                <a:gd name="T4" fmla="*/ 38 w 790"/>
                <a:gd name="T5" fmla="*/ 237 h 334"/>
                <a:gd name="T6" fmla="*/ 72 w 790"/>
                <a:gd name="T7" fmla="*/ 262 h 334"/>
                <a:gd name="T8" fmla="*/ 116 w 790"/>
                <a:gd name="T9" fmla="*/ 284 h 334"/>
                <a:gd name="T10" fmla="*/ 169 w 790"/>
                <a:gd name="T11" fmla="*/ 303 h 334"/>
                <a:gd name="T12" fmla="*/ 228 w 790"/>
                <a:gd name="T13" fmla="*/ 317 h 334"/>
                <a:gd name="T14" fmla="*/ 293 w 790"/>
                <a:gd name="T15" fmla="*/ 327 h 334"/>
                <a:gd name="T16" fmla="*/ 360 w 790"/>
                <a:gd name="T17" fmla="*/ 332 h 334"/>
                <a:gd name="T18" fmla="*/ 429 w 790"/>
                <a:gd name="T19" fmla="*/ 332 h 334"/>
                <a:gd name="T20" fmla="*/ 497 w 790"/>
                <a:gd name="T21" fmla="*/ 327 h 334"/>
                <a:gd name="T22" fmla="*/ 561 w 790"/>
                <a:gd name="T23" fmla="*/ 317 h 334"/>
                <a:gd name="T24" fmla="*/ 621 w 790"/>
                <a:gd name="T25" fmla="*/ 303 h 334"/>
                <a:gd name="T26" fmla="*/ 673 w 790"/>
                <a:gd name="T27" fmla="*/ 284 h 334"/>
                <a:gd name="T28" fmla="*/ 717 w 790"/>
                <a:gd name="T29" fmla="*/ 262 h 334"/>
                <a:gd name="T30" fmla="*/ 752 w 790"/>
                <a:gd name="T31" fmla="*/ 237 h 334"/>
                <a:gd name="T32" fmla="*/ 775 w 790"/>
                <a:gd name="T33" fmla="*/ 210 h 334"/>
                <a:gd name="T34" fmla="*/ 787 w 790"/>
                <a:gd name="T35" fmla="*/ 181 h 334"/>
                <a:gd name="T36" fmla="*/ 787 w 790"/>
                <a:gd name="T37" fmla="*/ 152 h 334"/>
                <a:gd name="T38" fmla="*/ 775 w 790"/>
                <a:gd name="T39" fmla="*/ 124 h 334"/>
                <a:gd name="T40" fmla="*/ 751 w 790"/>
                <a:gd name="T41" fmla="*/ 97 h 334"/>
                <a:gd name="T42" fmla="*/ 717 w 790"/>
                <a:gd name="T43" fmla="*/ 71 h 334"/>
                <a:gd name="T44" fmla="*/ 673 w 790"/>
                <a:gd name="T45" fmla="*/ 49 h 334"/>
                <a:gd name="T46" fmla="*/ 620 w 790"/>
                <a:gd name="T47" fmla="*/ 30 h 334"/>
                <a:gd name="T48" fmla="*/ 561 w 790"/>
                <a:gd name="T49" fmla="*/ 16 h 334"/>
                <a:gd name="T50" fmla="*/ 496 w 790"/>
                <a:gd name="T51" fmla="*/ 6 h 334"/>
                <a:gd name="T52" fmla="*/ 429 w 790"/>
                <a:gd name="T53" fmla="*/ 1 h 334"/>
                <a:gd name="T54" fmla="*/ 360 w 790"/>
                <a:gd name="T55" fmla="*/ 1 h 334"/>
                <a:gd name="T56" fmla="*/ 293 w 790"/>
                <a:gd name="T57" fmla="*/ 7 h 334"/>
                <a:gd name="T58" fmla="*/ 228 w 790"/>
                <a:gd name="T59" fmla="*/ 16 h 334"/>
                <a:gd name="T60" fmla="*/ 169 w 790"/>
                <a:gd name="T61" fmla="*/ 30 h 334"/>
                <a:gd name="T62" fmla="*/ 116 w 790"/>
                <a:gd name="T63" fmla="*/ 50 h 334"/>
                <a:gd name="T64" fmla="*/ 72 w 790"/>
                <a:gd name="T65" fmla="*/ 71 h 334"/>
                <a:gd name="T66" fmla="*/ 38 w 790"/>
                <a:gd name="T67" fmla="*/ 97 h 334"/>
                <a:gd name="T68" fmla="*/ 13 w 790"/>
                <a:gd name="T69" fmla="*/ 124 h 334"/>
                <a:gd name="T70" fmla="*/ 2 w 790"/>
                <a:gd name="T71" fmla="*/ 152 h 3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90"/>
                <a:gd name="T109" fmla="*/ 0 h 334"/>
                <a:gd name="T110" fmla="*/ 790 w 790"/>
                <a:gd name="T111" fmla="*/ 334 h 3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90" h="334">
                  <a:moveTo>
                    <a:pt x="0" y="167"/>
                  </a:moveTo>
                  <a:lnTo>
                    <a:pt x="2" y="181"/>
                  </a:lnTo>
                  <a:lnTo>
                    <a:pt x="6" y="196"/>
                  </a:lnTo>
                  <a:lnTo>
                    <a:pt x="13" y="210"/>
                  </a:lnTo>
                  <a:lnTo>
                    <a:pt x="24" y="224"/>
                  </a:lnTo>
                  <a:lnTo>
                    <a:pt x="38" y="237"/>
                  </a:lnTo>
                  <a:lnTo>
                    <a:pt x="53" y="250"/>
                  </a:lnTo>
                  <a:lnTo>
                    <a:pt x="72" y="262"/>
                  </a:lnTo>
                  <a:lnTo>
                    <a:pt x="93" y="274"/>
                  </a:lnTo>
                  <a:lnTo>
                    <a:pt x="116" y="284"/>
                  </a:lnTo>
                  <a:lnTo>
                    <a:pt x="141" y="294"/>
                  </a:lnTo>
                  <a:lnTo>
                    <a:pt x="169" y="303"/>
                  </a:lnTo>
                  <a:lnTo>
                    <a:pt x="197" y="311"/>
                  </a:lnTo>
                  <a:lnTo>
                    <a:pt x="228" y="317"/>
                  </a:lnTo>
                  <a:lnTo>
                    <a:pt x="259" y="323"/>
                  </a:lnTo>
                  <a:lnTo>
                    <a:pt x="293" y="327"/>
                  </a:lnTo>
                  <a:lnTo>
                    <a:pt x="326" y="331"/>
                  </a:lnTo>
                  <a:lnTo>
                    <a:pt x="360" y="332"/>
                  </a:lnTo>
                  <a:lnTo>
                    <a:pt x="394" y="333"/>
                  </a:lnTo>
                  <a:lnTo>
                    <a:pt x="429" y="332"/>
                  </a:lnTo>
                  <a:lnTo>
                    <a:pt x="463" y="331"/>
                  </a:lnTo>
                  <a:lnTo>
                    <a:pt x="497" y="327"/>
                  </a:lnTo>
                  <a:lnTo>
                    <a:pt x="529" y="323"/>
                  </a:lnTo>
                  <a:lnTo>
                    <a:pt x="561" y="317"/>
                  </a:lnTo>
                  <a:lnTo>
                    <a:pt x="591" y="311"/>
                  </a:lnTo>
                  <a:lnTo>
                    <a:pt x="621" y="303"/>
                  </a:lnTo>
                  <a:lnTo>
                    <a:pt x="648" y="294"/>
                  </a:lnTo>
                  <a:lnTo>
                    <a:pt x="673" y="284"/>
                  </a:lnTo>
                  <a:lnTo>
                    <a:pt x="696" y="274"/>
                  </a:lnTo>
                  <a:lnTo>
                    <a:pt x="717" y="262"/>
                  </a:lnTo>
                  <a:lnTo>
                    <a:pt x="736" y="250"/>
                  </a:lnTo>
                  <a:lnTo>
                    <a:pt x="752" y="237"/>
                  </a:lnTo>
                  <a:lnTo>
                    <a:pt x="765" y="224"/>
                  </a:lnTo>
                  <a:lnTo>
                    <a:pt x="775" y="210"/>
                  </a:lnTo>
                  <a:lnTo>
                    <a:pt x="782" y="195"/>
                  </a:lnTo>
                  <a:lnTo>
                    <a:pt x="787" y="181"/>
                  </a:lnTo>
                  <a:lnTo>
                    <a:pt x="789" y="167"/>
                  </a:lnTo>
                  <a:lnTo>
                    <a:pt x="787" y="152"/>
                  </a:lnTo>
                  <a:lnTo>
                    <a:pt x="782" y="137"/>
                  </a:lnTo>
                  <a:lnTo>
                    <a:pt x="775" y="124"/>
                  </a:lnTo>
                  <a:lnTo>
                    <a:pt x="765" y="110"/>
                  </a:lnTo>
                  <a:lnTo>
                    <a:pt x="751" y="97"/>
                  </a:lnTo>
                  <a:lnTo>
                    <a:pt x="736" y="83"/>
                  </a:lnTo>
                  <a:lnTo>
                    <a:pt x="717" y="71"/>
                  </a:lnTo>
                  <a:lnTo>
                    <a:pt x="696" y="60"/>
                  </a:lnTo>
                  <a:lnTo>
                    <a:pt x="673" y="49"/>
                  </a:lnTo>
                  <a:lnTo>
                    <a:pt x="648" y="40"/>
                  </a:lnTo>
                  <a:lnTo>
                    <a:pt x="620" y="30"/>
                  </a:lnTo>
                  <a:lnTo>
                    <a:pt x="591" y="23"/>
                  </a:lnTo>
                  <a:lnTo>
                    <a:pt x="561" y="16"/>
                  </a:lnTo>
                  <a:lnTo>
                    <a:pt x="529" y="10"/>
                  </a:lnTo>
                  <a:lnTo>
                    <a:pt x="496" y="6"/>
                  </a:lnTo>
                  <a:lnTo>
                    <a:pt x="463" y="3"/>
                  </a:lnTo>
                  <a:lnTo>
                    <a:pt x="429" y="1"/>
                  </a:lnTo>
                  <a:lnTo>
                    <a:pt x="394" y="0"/>
                  </a:lnTo>
                  <a:lnTo>
                    <a:pt x="360" y="1"/>
                  </a:lnTo>
                  <a:lnTo>
                    <a:pt x="326" y="3"/>
                  </a:lnTo>
                  <a:lnTo>
                    <a:pt x="293" y="7"/>
                  </a:lnTo>
                  <a:lnTo>
                    <a:pt x="259" y="10"/>
                  </a:lnTo>
                  <a:lnTo>
                    <a:pt x="228" y="16"/>
                  </a:lnTo>
                  <a:lnTo>
                    <a:pt x="197" y="23"/>
                  </a:lnTo>
                  <a:lnTo>
                    <a:pt x="169" y="30"/>
                  </a:lnTo>
                  <a:lnTo>
                    <a:pt x="141" y="40"/>
                  </a:lnTo>
                  <a:lnTo>
                    <a:pt x="116" y="50"/>
                  </a:lnTo>
                  <a:lnTo>
                    <a:pt x="93" y="60"/>
                  </a:lnTo>
                  <a:lnTo>
                    <a:pt x="72" y="71"/>
                  </a:lnTo>
                  <a:lnTo>
                    <a:pt x="53" y="83"/>
                  </a:lnTo>
                  <a:lnTo>
                    <a:pt x="38" y="97"/>
                  </a:lnTo>
                  <a:lnTo>
                    <a:pt x="24" y="110"/>
                  </a:lnTo>
                  <a:lnTo>
                    <a:pt x="13" y="124"/>
                  </a:lnTo>
                  <a:lnTo>
                    <a:pt x="6" y="138"/>
                  </a:lnTo>
                  <a:lnTo>
                    <a:pt x="2" y="152"/>
                  </a:lnTo>
                  <a:lnTo>
                    <a:pt x="0" y="16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6" name="Freeform 8"/>
            <p:cNvSpPr>
              <a:spLocks/>
            </p:cNvSpPr>
            <p:nvPr/>
          </p:nvSpPr>
          <p:spPr bwMode="auto">
            <a:xfrm>
              <a:off x="313" y="3093"/>
              <a:ext cx="790" cy="334"/>
            </a:xfrm>
            <a:custGeom>
              <a:avLst/>
              <a:gdLst>
                <a:gd name="T0" fmla="*/ 787 w 790"/>
                <a:gd name="T1" fmla="*/ 152 h 334"/>
                <a:gd name="T2" fmla="*/ 776 w 790"/>
                <a:gd name="T3" fmla="*/ 124 h 334"/>
                <a:gd name="T4" fmla="*/ 752 w 790"/>
                <a:gd name="T5" fmla="*/ 96 h 334"/>
                <a:gd name="T6" fmla="*/ 717 w 790"/>
                <a:gd name="T7" fmla="*/ 71 h 334"/>
                <a:gd name="T8" fmla="*/ 673 w 790"/>
                <a:gd name="T9" fmla="*/ 49 h 334"/>
                <a:gd name="T10" fmla="*/ 620 w 790"/>
                <a:gd name="T11" fmla="*/ 30 h 334"/>
                <a:gd name="T12" fmla="*/ 561 w 790"/>
                <a:gd name="T13" fmla="*/ 16 h 334"/>
                <a:gd name="T14" fmla="*/ 497 w 790"/>
                <a:gd name="T15" fmla="*/ 6 h 334"/>
                <a:gd name="T16" fmla="*/ 429 w 790"/>
                <a:gd name="T17" fmla="*/ 1 h 334"/>
                <a:gd name="T18" fmla="*/ 360 w 790"/>
                <a:gd name="T19" fmla="*/ 1 h 334"/>
                <a:gd name="T20" fmla="*/ 293 w 790"/>
                <a:gd name="T21" fmla="*/ 6 h 334"/>
                <a:gd name="T22" fmla="*/ 228 w 790"/>
                <a:gd name="T23" fmla="*/ 16 h 334"/>
                <a:gd name="T24" fmla="*/ 169 w 790"/>
                <a:gd name="T25" fmla="*/ 30 h 334"/>
                <a:gd name="T26" fmla="*/ 116 w 790"/>
                <a:gd name="T27" fmla="*/ 49 h 334"/>
                <a:gd name="T28" fmla="*/ 72 w 790"/>
                <a:gd name="T29" fmla="*/ 71 h 334"/>
                <a:gd name="T30" fmla="*/ 38 w 790"/>
                <a:gd name="T31" fmla="*/ 96 h 334"/>
                <a:gd name="T32" fmla="*/ 14 w 790"/>
                <a:gd name="T33" fmla="*/ 124 h 334"/>
                <a:gd name="T34" fmla="*/ 2 w 790"/>
                <a:gd name="T35" fmla="*/ 152 h 334"/>
                <a:gd name="T36" fmla="*/ 2 w 790"/>
                <a:gd name="T37" fmla="*/ 181 h 334"/>
                <a:gd name="T38" fmla="*/ 14 w 790"/>
                <a:gd name="T39" fmla="*/ 210 h 334"/>
                <a:gd name="T40" fmla="*/ 38 w 790"/>
                <a:gd name="T41" fmla="*/ 237 h 334"/>
                <a:gd name="T42" fmla="*/ 72 w 790"/>
                <a:gd name="T43" fmla="*/ 262 h 334"/>
                <a:gd name="T44" fmla="*/ 116 w 790"/>
                <a:gd name="T45" fmla="*/ 284 h 334"/>
                <a:gd name="T46" fmla="*/ 169 w 790"/>
                <a:gd name="T47" fmla="*/ 303 h 334"/>
                <a:gd name="T48" fmla="*/ 228 w 790"/>
                <a:gd name="T49" fmla="*/ 317 h 334"/>
                <a:gd name="T50" fmla="*/ 293 w 790"/>
                <a:gd name="T51" fmla="*/ 327 h 334"/>
                <a:gd name="T52" fmla="*/ 360 w 790"/>
                <a:gd name="T53" fmla="*/ 332 h 334"/>
                <a:gd name="T54" fmla="*/ 429 w 790"/>
                <a:gd name="T55" fmla="*/ 332 h 334"/>
                <a:gd name="T56" fmla="*/ 497 w 790"/>
                <a:gd name="T57" fmla="*/ 327 h 334"/>
                <a:gd name="T58" fmla="*/ 561 w 790"/>
                <a:gd name="T59" fmla="*/ 317 h 334"/>
                <a:gd name="T60" fmla="*/ 620 w 790"/>
                <a:gd name="T61" fmla="*/ 303 h 334"/>
                <a:gd name="T62" fmla="*/ 673 w 790"/>
                <a:gd name="T63" fmla="*/ 284 h 334"/>
                <a:gd name="T64" fmla="*/ 717 w 790"/>
                <a:gd name="T65" fmla="*/ 262 h 334"/>
                <a:gd name="T66" fmla="*/ 752 w 790"/>
                <a:gd name="T67" fmla="*/ 237 h 334"/>
                <a:gd name="T68" fmla="*/ 776 w 790"/>
                <a:gd name="T69" fmla="*/ 210 h 334"/>
                <a:gd name="T70" fmla="*/ 787 w 790"/>
                <a:gd name="T71" fmla="*/ 181 h 3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90"/>
                <a:gd name="T109" fmla="*/ 0 h 334"/>
                <a:gd name="T110" fmla="*/ 790 w 790"/>
                <a:gd name="T111" fmla="*/ 334 h 3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90" h="334">
                  <a:moveTo>
                    <a:pt x="789" y="167"/>
                  </a:moveTo>
                  <a:lnTo>
                    <a:pt x="787" y="152"/>
                  </a:lnTo>
                  <a:lnTo>
                    <a:pt x="783" y="137"/>
                  </a:lnTo>
                  <a:lnTo>
                    <a:pt x="776" y="124"/>
                  </a:lnTo>
                  <a:lnTo>
                    <a:pt x="765" y="110"/>
                  </a:lnTo>
                  <a:lnTo>
                    <a:pt x="752" y="96"/>
                  </a:lnTo>
                  <a:lnTo>
                    <a:pt x="736" y="83"/>
                  </a:lnTo>
                  <a:lnTo>
                    <a:pt x="717" y="71"/>
                  </a:lnTo>
                  <a:lnTo>
                    <a:pt x="696" y="60"/>
                  </a:lnTo>
                  <a:lnTo>
                    <a:pt x="673" y="49"/>
                  </a:lnTo>
                  <a:lnTo>
                    <a:pt x="648" y="39"/>
                  </a:lnTo>
                  <a:lnTo>
                    <a:pt x="620" y="30"/>
                  </a:lnTo>
                  <a:lnTo>
                    <a:pt x="592" y="23"/>
                  </a:lnTo>
                  <a:lnTo>
                    <a:pt x="561" y="16"/>
                  </a:lnTo>
                  <a:lnTo>
                    <a:pt x="530" y="10"/>
                  </a:lnTo>
                  <a:lnTo>
                    <a:pt x="497" y="6"/>
                  </a:lnTo>
                  <a:lnTo>
                    <a:pt x="463" y="3"/>
                  </a:lnTo>
                  <a:lnTo>
                    <a:pt x="429" y="1"/>
                  </a:lnTo>
                  <a:lnTo>
                    <a:pt x="395" y="0"/>
                  </a:lnTo>
                  <a:lnTo>
                    <a:pt x="360" y="1"/>
                  </a:lnTo>
                  <a:lnTo>
                    <a:pt x="326" y="3"/>
                  </a:lnTo>
                  <a:lnTo>
                    <a:pt x="293" y="6"/>
                  </a:lnTo>
                  <a:lnTo>
                    <a:pt x="260" y="10"/>
                  </a:lnTo>
                  <a:lnTo>
                    <a:pt x="228" y="16"/>
                  </a:lnTo>
                  <a:lnTo>
                    <a:pt x="198" y="23"/>
                  </a:lnTo>
                  <a:lnTo>
                    <a:pt x="169" y="30"/>
                  </a:lnTo>
                  <a:lnTo>
                    <a:pt x="142" y="39"/>
                  </a:lnTo>
                  <a:lnTo>
                    <a:pt x="116" y="49"/>
                  </a:lnTo>
                  <a:lnTo>
                    <a:pt x="93" y="60"/>
                  </a:lnTo>
                  <a:lnTo>
                    <a:pt x="72" y="71"/>
                  </a:lnTo>
                  <a:lnTo>
                    <a:pt x="53" y="83"/>
                  </a:lnTo>
                  <a:lnTo>
                    <a:pt x="38" y="96"/>
                  </a:lnTo>
                  <a:lnTo>
                    <a:pt x="24" y="110"/>
                  </a:lnTo>
                  <a:lnTo>
                    <a:pt x="14" y="124"/>
                  </a:lnTo>
                  <a:lnTo>
                    <a:pt x="7" y="137"/>
                  </a:lnTo>
                  <a:lnTo>
                    <a:pt x="2" y="152"/>
                  </a:lnTo>
                  <a:lnTo>
                    <a:pt x="0" y="167"/>
                  </a:lnTo>
                  <a:lnTo>
                    <a:pt x="2" y="181"/>
                  </a:lnTo>
                  <a:lnTo>
                    <a:pt x="7" y="195"/>
                  </a:lnTo>
                  <a:lnTo>
                    <a:pt x="14" y="210"/>
                  </a:lnTo>
                  <a:lnTo>
                    <a:pt x="24" y="224"/>
                  </a:lnTo>
                  <a:lnTo>
                    <a:pt x="38" y="237"/>
                  </a:lnTo>
                  <a:lnTo>
                    <a:pt x="53" y="250"/>
                  </a:lnTo>
                  <a:lnTo>
                    <a:pt x="72" y="262"/>
                  </a:lnTo>
                  <a:lnTo>
                    <a:pt x="93" y="273"/>
                  </a:lnTo>
                  <a:lnTo>
                    <a:pt x="116" y="284"/>
                  </a:lnTo>
                  <a:lnTo>
                    <a:pt x="142" y="294"/>
                  </a:lnTo>
                  <a:lnTo>
                    <a:pt x="169" y="303"/>
                  </a:lnTo>
                  <a:lnTo>
                    <a:pt x="198" y="311"/>
                  </a:lnTo>
                  <a:lnTo>
                    <a:pt x="228" y="317"/>
                  </a:lnTo>
                  <a:lnTo>
                    <a:pt x="260" y="323"/>
                  </a:lnTo>
                  <a:lnTo>
                    <a:pt x="293" y="327"/>
                  </a:lnTo>
                  <a:lnTo>
                    <a:pt x="326" y="330"/>
                  </a:lnTo>
                  <a:lnTo>
                    <a:pt x="360" y="332"/>
                  </a:lnTo>
                  <a:lnTo>
                    <a:pt x="395" y="333"/>
                  </a:lnTo>
                  <a:lnTo>
                    <a:pt x="429" y="332"/>
                  </a:lnTo>
                  <a:lnTo>
                    <a:pt x="463" y="330"/>
                  </a:lnTo>
                  <a:lnTo>
                    <a:pt x="497" y="327"/>
                  </a:lnTo>
                  <a:lnTo>
                    <a:pt x="530" y="323"/>
                  </a:lnTo>
                  <a:lnTo>
                    <a:pt x="561" y="317"/>
                  </a:lnTo>
                  <a:lnTo>
                    <a:pt x="592" y="311"/>
                  </a:lnTo>
                  <a:lnTo>
                    <a:pt x="620" y="303"/>
                  </a:lnTo>
                  <a:lnTo>
                    <a:pt x="648" y="294"/>
                  </a:lnTo>
                  <a:lnTo>
                    <a:pt x="673" y="284"/>
                  </a:lnTo>
                  <a:lnTo>
                    <a:pt x="696" y="273"/>
                  </a:lnTo>
                  <a:lnTo>
                    <a:pt x="717" y="262"/>
                  </a:lnTo>
                  <a:lnTo>
                    <a:pt x="736" y="250"/>
                  </a:lnTo>
                  <a:lnTo>
                    <a:pt x="752" y="237"/>
                  </a:lnTo>
                  <a:lnTo>
                    <a:pt x="765" y="224"/>
                  </a:lnTo>
                  <a:lnTo>
                    <a:pt x="776" y="210"/>
                  </a:lnTo>
                  <a:lnTo>
                    <a:pt x="783" y="195"/>
                  </a:lnTo>
                  <a:lnTo>
                    <a:pt x="787" y="181"/>
                  </a:lnTo>
                  <a:lnTo>
                    <a:pt x="789" y="16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7" name="Freeform 9"/>
            <p:cNvSpPr>
              <a:spLocks/>
            </p:cNvSpPr>
            <p:nvPr/>
          </p:nvSpPr>
          <p:spPr bwMode="auto">
            <a:xfrm>
              <a:off x="1762" y="3093"/>
              <a:ext cx="789" cy="334"/>
            </a:xfrm>
            <a:custGeom>
              <a:avLst/>
              <a:gdLst>
                <a:gd name="T0" fmla="*/ 2 w 789"/>
                <a:gd name="T1" fmla="*/ 181 h 334"/>
                <a:gd name="T2" fmla="*/ 13 w 789"/>
                <a:gd name="T3" fmla="*/ 210 h 334"/>
                <a:gd name="T4" fmla="*/ 37 w 789"/>
                <a:gd name="T5" fmla="*/ 237 h 334"/>
                <a:gd name="T6" fmla="*/ 71 w 789"/>
                <a:gd name="T7" fmla="*/ 262 h 334"/>
                <a:gd name="T8" fmla="*/ 116 w 789"/>
                <a:gd name="T9" fmla="*/ 284 h 334"/>
                <a:gd name="T10" fmla="*/ 168 w 789"/>
                <a:gd name="T11" fmla="*/ 303 h 334"/>
                <a:gd name="T12" fmla="*/ 227 w 789"/>
                <a:gd name="T13" fmla="*/ 317 h 334"/>
                <a:gd name="T14" fmla="*/ 293 w 789"/>
                <a:gd name="T15" fmla="*/ 327 h 334"/>
                <a:gd name="T16" fmla="*/ 360 w 789"/>
                <a:gd name="T17" fmla="*/ 332 h 334"/>
                <a:gd name="T18" fmla="*/ 428 w 789"/>
                <a:gd name="T19" fmla="*/ 332 h 334"/>
                <a:gd name="T20" fmla="*/ 497 w 789"/>
                <a:gd name="T21" fmla="*/ 327 h 334"/>
                <a:gd name="T22" fmla="*/ 561 w 789"/>
                <a:gd name="T23" fmla="*/ 317 h 334"/>
                <a:gd name="T24" fmla="*/ 620 w 789"/>
                <a:gd name="T25" fmla="*/ 302 h 334"/>
                <a:gd name="T26" fmla="*/ 673 w 789"/>
                <a:gd name="T27" fmla="*/ 284 h 334"/>
                <a:gd name="T28" fmla="*/ 717 w 789"/>
                <a:gd name="T29" fmla="*/ 261 h 334"/>
                <a:gd name="T30" fmla="*/ 751 w 789"/>
                <a:gd name="T31" fmla="*/ 237 h 334"/>
                <a:gd name="T32" fmla="*/ 775 w 789"/>
                <a:gd name="T33" fmla="*/ 209 h 334"/>
                <a:gd name="T34" fmla="*/ 787 w 789"/>
                <a:gd name="T35" fmla="*/ 180 h 334"/>
                <a:gd name="T36" fmla="*/ 787 w 789"/>
                <a:gd name="T37" fmla="*/ 152 h 334"/>
                <a:gd name="T38" fmla="*/ 775 w 789"/>
                <a:gd name="T39" fmla="*/ 124 h 334"/>
                <a:gd name="T40" fmla="*/ 751 w 789"/>
                <a:gd name="T41" fmla="*/ 96 h 334"/>
                <a:gd name="T42" fmla="*/ 717 w 789"/>
                <a:gd name="T43" fmla="*/ 71 h 334"/>
                <a:gd name="T44" fmla="*/ 673 w 789"/>
                <a:gd name="T45" fmla="*/ 49 h 334"/>
                <a:gd name="T46" fmla="*/ 620 w 789"/>
                <a:gd name="T47" fmla="*/ 30 h 334"/>
                <a:gd name="T48" fmla="*/ 561 w 789"/>
                <a:gd name="T49" fmla="*/ 16 h 334"/>
                <a:gd name="T50" fmla="*/ 496 w 789"/>
                <a:gd name="T51" fmla="*/ 6 h 334"/>
                <a:gd name="T52" fmla="*/ 428 w 789"/>
                <a:gd name="T53" fmla="*/ 1 h 334"/>
                <a:gd name="T54" fmla="*/ 360 w 789"/>
                <a:gd name="T55" fmla="*/ 1 h 334"/>
                <a:gd name="T56" fmla="*/ 292 w 789"/>
                <a:gd name="T57" fmla="*/ 6 h 334"/>
                <a:gd name="T58" fmla="*/ 227 w 789"/>
                <a:gd name="T59" fmla="*/ 16 h 334"/>
                <a:gd name="T60" fmla="*/ 168 w 789"/>
                <a:gd name="T61" fmla="*/ 30 h 334"/>
                <a:gd name="T62" fmla="*/ 116 w 789"/>
                <a:gd name="T63" fmla="*/ 49 h 334"/>
                <a:gd name="T64" fmla="*/ 71 w 789"/>
                <a:gd name="T65" fmla="*/ 71 h 334"/>
                <a:gd name="T66" fmla="*/ 37 w 789"/>
                <a:gd name="T67" fmla="*/ 97 h 334"/>
                <a:gd name="T68" fmla="*/ 13 w 789"/>
                <a:gd name="T69" fmla="*/ 124 h 334"/>
                <a:gd name="T70" fmla="*/ 2 w 789"/>
                <a:gd name="T71" fmla="*/ 152 h 3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89"/>
                <a:gd name="T109" fmla="*/ 0 h 334"/>
                <a:gd name="T110" fmla="*/ 789 w 789"/>
                <a:gd name="T111" fmla="*/ 334 h 3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89" h="334">
                  <a:moveTo>
                    <a:pt x="0" y="167"/>
                  </a:moveTo>
                  <a:lnTo>
                    <a:pt x="2" y="181"/>
                  </a:lnTo>
                  <a:lnTo>
                    <a:pt x="6" y="195"/>
                  </a:lnTo>
                  <a:lnTo>
                    <a:pt x="13" y="210"/>
                  </a:lnTo>
                  <a:lnTo>
                    <a:pt x="24" y="224"/>
                  </a:lnTo>
                  <a:lnTo>
                    <a:pt x="37" y="237"/>
                  </a:lnTo>
                  <a:lnTo>
                    <a:pt x="53" y="250"/>
                  </a:lnTo>
                  <a:lnTo>
                    <a:pt x="71" y="262"/>
                  </a:lnTo>
                  <a:lnTo>
                    <a:pt x="92" y="274"/>
                  </a:lnTo>
                  <a:lnTo>
                    <a:pt x="116" y="284"/>
                  </a:lnTo>
                  <a:lnTo>
                    <a:pt x="141" y="294"/>
                  </a:lnTo>
                  <a:lnTo>
                    <a:pt x="168" y="303"/>
                  </a:lnTo>
                  <a:lnTo>
                    <a:pt x="197" y="311"/>
                  </a:lnTo>
                  <a:lnTo>
                    <a:pt x="227" y="317"/>
                  </a:lnTo>
                  <a:lnTo>
                    <a:pt x="259" y="323"/>
                  </a:lnTo>
                  <a:lnTo>
                    <a:pt x="293" y="327"/>
                  </a:lnTo>
                  <a:lnTo>
                    <a:pt x="326" y="330"/>
                  </a:lnTo>
                  <a:lnTo>
                    <a:pt x="360" y="332"/>
                  </a:lnTo>
                  <a:lnTo>
                    <a:pt x="394" y="333"/>
                  </a:lnTo>
                  <a:lnTo>
                    <a:pt x="428" y="332"/>
                  </a:lnTo>
                  <a:lnTo>
                    <a:pt x="462" y="330"/>
                  </a:lnTo>
                  <a:lnTo>
                    <a:pt x="497" y="327"/>
                  </a:lnTo>
                  <a:lnTo>
                    <a:pt x="529" y="323"/>
                  </a:lnTo>
                  <a:lnTo>
                    <a:pt x="561" y="317"/>
                  </a:lnTo>
                  <a:lnTo>
                    <a:pt x="591" y="311"/>
                  </a:lnTo>
                  <a:lnTo>
                    <a:pt x="620" y="302"/>
                  </a:lnTo>
                  <a:lnTo>
                    <a:pt x="648" y="294"/>
                  </a:lnTo>
                  <a:lnTo>
                    <a:pt x="673" y="284"/>
                  </a:lnTo>
                  <a:lnTo>
                    <a:pt x="696" y="273"/>
                  </a:lnTo>
                  <a:lnTo>
                    <a:pt x="717" y="261"/>
                  </a:lnTo>
                  <a:lnTo>
                    <a:pt x="736" y="250"/>
                  </a:lnTo>
                  <a:lnTo>
                    <a:pt x="751" y="237"/>
                  </a:lnTo>
                  <a:lnTo>
                    <a:pt x="764" y="223"/>
                  </a:lnTo>
                  <a:lnTo>
                    <a:pt x="775" y="209"/>
                  </a:lnTo>
                  <a:lnTo>
                    <a:pt x="782" y="195"/>
                  </a:lnTo>
                  <a:lnTo>
                    <a:pt x="787" y="180"/>
                  </a:lnTo>
                  <a:lnTo>
                    <a:pt x="788" y="167"/>
                  </a:lnTo>
                  <a:lnTo>
                    <a:pt x="787" y="152"/>
                  </a:lnTo>
                  <a:lnTo>
                    <a:pt x="782" y="137"/>
                  </a:lnTo>
                  <a:lnTo>
                    <a:pt x="775" y="124"/>
                  </a:lnTo>
                  <a:lnTo>
                    <a:pt x="764" y="110"/>
                  </a:lnTo>
                  <a:lnTo>
                    <a:pt x="751" y="96"/>
                  </a:lnTo>
                  <a:lnTo>
                    <a:pt x="736" y="83"/>
                  </a:lnTo>
                  <a:lnTo>
                    <a:pt x="717" y="71"/>
                  </a:lnTo>
                  <a:lnTo>
                    <a:pt x="696" y="60"/>
                  </a:lnTo>
                  <a:lnTo>
                    <a:pt x="673" y="49"/>
                  </a:lnTo>
                  <a:lnTo>
                    <a:pt x="647" y="39"/>
                  </a:lnTo>
                  <a:lnTo>
                    <a:pt x="620" y="30"/>
                  </a:lnTo>
                  <a:lnTo>
                    <a:pt x="591" y="23"/>
                  </a:lnTo>
                  <a:lnTo>
                    <a:pt x="561" y="16"/>
                  </a:lnTo>
                  <a:lnTo>
                    <a:pt x="529" y="10"/>
                  </a:lnTo>
                  <a:lnTo>
                    <a:pt x="496" y="6"/>
                  </a:lnTo>
                  <a:lnTo>
                    <a:pt x="462" y="3"/>
                  </a:lnTo>
                  <a:lnTo>
                    <a:pt x="428" y="1"/>
                  </a:lnTo>
                  <a:lnTo>
                    <a:pt x="394" y="0"/>
                  </a:lnTo>
                  <a:lnTo>
                    <a:pt x="360" y="1"/>
                  </a:lnTo>
                  <a:lnTo>
                    <a:pt x="326" y="3"/>
                  </a:lnTo>
                  <a:lnTo>
                    <a:pt x="292" y="6"/>
                  </a:lnTo>
                  <a:lnTo>
                    <a:pt x="259" y="10"/>
                  </a:lnTo>
                  <a:lnTo>
                    <a:pt x="227" y="16"/>
                  </a:lnTo>
                  <a:lnTo>
                    <a:pt x="197" y="23"/>
                  </a:lnTo>
                  <a:lnTo>
                    <a:pt x="168" y="30"/>
                  </a:lnTo>
                  <a:lnTo>
                    <a:pt x="140" y="39"/>
                  </a:lnTo>
                  <a:lnTo>
                    <a:pt x="116" y="49"/>
                  </a:lnTo>
                  <a:lnTo>
                    <a:pt x="92" y="60"/>
                  </a:lnTo>
                  <a:lnTo>
                    <a:pt x="71" y="71"/>
                  </a:lnTo>
                  <a:lnTo>
                    <a:pt x="53" y="83"/>
                  </a:lnTo>
                  <a:lnTo>
                    <a:pt x="37" y="97"/>
                  </a:lnTo>
                  <a:lnTo>
                    <a:pt x="24" y="110"/>
                  </a:lnTo>
                  <a:lnTo>
                    <a:pt x="13" y="124"/>
                  </a:lnTo>
                  <a:lnTo>
                    <a:pt x="6" y="137"/>
                  </a:lnTo>
                  <a:lnTo>
                    <a:pt x="2" y="152"/>
                  </a:lnTo>
                  <a:lnTo>
                    <a:pt x="0" y="16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8" name="Freeform 10"/>
            <p:cNvSpPr>
              <a:spLocks/>
            </p:cNvSpPr>
            <p:nvPr/>
          </p:nvSpPr>
          <p:spPr bwMode="auto">
            <a:xfrm>
              <a:off x="2737" y="3015"/>
              <a:ext cx="789" cy="333"/>
            </a:xfrm>
            <a:custGeom>
              <a:avLst/>
              <a:gdLst>
                <a:gd name="T0" fmla="*/ 2 w 789"/>
                <a:gd name="T1" fmla="*/ 181 h 333"/>
                <a:gd name="T2" fmla="*/ 14 w 789"/>
                <a:gd name="T3" fmla="*/ 209 h 333"/>
                <a:gd name="T4" fmla="*/ 38 w 789"/>
                <a:gd name="T5" fmla="*/ 237 h 333"/>
                <a:gd name="T6" fmla="*/ 72 w 789"/>
                <a:gd name="T7" fmla="*/ 262 h 333"/>
                <a:gd name="T8" fmla="*/ 116 w 789"/>
                <a:gd name="T9" fmla="*/ 284 h 333"/>
                <a:gd name="T10" fmla="*/ 169 w 789"/>
                <a:gd name="T11" fmla="*/ 302 h 333"/>
                <a:gd name="T12" fmla="*/ 228 w 789"/>
                <a:gd name="T13" fmla="*/ 317 h 333"/>
                <a:gd name="T14" fmla="*/ 292 w 789"/>
                <a:gd name="T15" fmla="*/ 327 h 333"/>
                <a:gd name="T16" fmla="*/ 360 w 789"/>
                <a:gd name="T17" fmla="*/ 332 h 333"/>
                <a:gd name="T18" fmla="*/ 429 w 789"/>
                <a:gd name="T19" fmla="*/ 332 h 333"/>
                <a:gd name="T20" fmla="*/ 496 w 789"/>
                <a:gd name="T21" fmla="*/ 327 h 333"/>
                <a:gd name="T22" fmla="*/ 560 w 789"/>
                <a:gd name="T23" fmla="*/ 317 h 333"/>
                <a:gd name="T24" fmla="*/ 620 w 789"/>
                <a:gd name="T25" fmla="*/ 302 h 333"/>
                <a:gd name="T26" fmla="*/ 673 w 789"/>
                <a:gd name="T27" fmla="*/ 284 h 333"/>
                <a:gd name="T28" fmla="*/ 716 w 789"/>
                <a:gd name="T29" fmla="*/ 262 h 333"/>
                <a:gd name="T30" fmla="*/ 751 w 789"/>
                <a:gd name="T31" fmla="*/ 236 h 333"/>
                <a:gd name="T32" fmla="*/ 775 w 789"/>
                <a:gd name="T33" fmla="*/ 209 h 333"/>
                <a:gd name="T34" fmla="*/ 786 w 789"/>
                <a:gd name="T35" fmla="*/ 181 h 333"/>
                <a:gd name="T36" fmla="*/ 786 w 789"/>
                <a:gd name="T37" fmla="*/ 151 h 333"/>
                <a:gd name="T38" fmla="*/ 775 w 789"/>
                <a:gd name="T39" fmla="*/ 123 h 333"/>
                <a:gd name="T40" fmla="*/ 751 w 789"/>
                <a:gd name="T41" fmla="*/ 96 h 333"/>
                <a:gd name="T42" fmla="*/ 716 w 789"/>
                <a:gd name="T43" fmla="*/ 71 h 333"/>
                <a:gd name="T44" fmla="*/ 672 w 789"/>
                <a:gd name="T45" fmla="*/ 48 h 333"/>
                <a:gd name="T46" fmla="*/ 620 w 789"/>
                <a:gd name="T47" fmla="*/ 30 h 333"/>
                <a:gd name="T48" fmla="*/ 560 w 789"/>
                <a:gd name="T49" fmla="*/ 15 h 333"/>
                <a:gd name="T50" fmla="*/ 496 w 789"/>
                <a:gd name="T51" fmla="*/ 6 h 333"/>
                <a:gd name="T52" fmla="*/ 428 w 789"/>
                <a:gd name="T53" fmla="*/ 1 h 333"/>
                <a:gd name="T54" fmla="*/ 360 w 789"/>
                <a:gd name="T55" fmla="*/ 1 h 333"/>
                <a:gd name="T56" fmla="*/ 292 w 789"/>
                <a:gd name="T57" fmla="*/ 6 h 333"/>
                <a:gd name="T58" fmla="*/ 228 w 789"/>
                <a:gd name="T59" fmla="*/ 16 h 333"/>
                <a:gd name="T60" fmla="*/ 169 w 789"/>
                <a:gd name="T61" fmla="*/ 30 h 333"/>
                <a:gd name="T62" fmla="*/ 116 w 789"/>
                <a:gd name="T63" fmla="*/ 49 h 333"/>
                <a:gd name="T64" fmla="*/ 72 w 789"/>
                <a:gd name="T65" fmla="*/ 71 h 333"/>
                <a:gd name="T66" fmla="*/ 38 w 789"/>
                <a:gd name="T67" fmla="*/ 96 h 333"/>
                <a:gd name="T68" fmla="*/ 14 w 789"/>
                <a:gd name="T69" fmla="*/ 123 h 333"/>
                <a:gd name="T70" fmla="*/ 2 w 789"/>
                <a:gd name="T71" fmla="*/ 152 h 3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89"/>
                <a:gd name="T109" fmla="*/ 0 h 333"/>
                <a:gd name="T110" fmla="*/ 789 w 789"/>
                <a:gd name="T111" fmla="*/ 333 h 33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89" h="333">
                  <a:moveTo>
                    <a:pt x="0" y="166"/>
                  </a:moveTo>
                  <a:lnTo>
                    <a:pt x="2" y="181"/>
                  </a:lnTo>
                  <a:lnTo>
                    <a:pt x="6" y="195"/>
                  </a:lnTo>
                  <a:lnTo>
                    <a:pt x="14" y="209"/>
                  </a:lnTo>
                  <a:lnTo>
                    <a:pt x="24" y="223"/>
                  </a:lnTo>
                  <a:lnTo>
                    <a:pt x="38" y="237"/>
                  </a:lnTo>
                  <a:lnTo>
                    <a:pt x="53" y="249"/>
                  </a:lnTo>
                  <a:lnTo>
                    <a:pt x="72" y="262"/>
                  </a:lnTo>
                  <a:lnTo>
                    <a:pt x="93" y="273"/>
                  </a:lnTo>
                  <a:lnTo>
                    <a:pt x="116" y="284"/>
                  </a:lnTo>
                  <a:lnTo>
                    <a:pt x="141" y="294"/>
                  </a:lnTo>
                  <a:lnTo>
                    <a:pt x="169" y="302"/>
                  </a:lnTo>
                  <a:lnTo>
                    <a:pt x="197" y="310"/>
                  </a:lnTo>
                  <a:lnTo>
                    <a:pt x="228" y="317"/>
                  </a:lnTo>
                  <a:lnTo>
                    <a:pt x="259" y="322"/>
                  </a:lnTo>
                  <a:lnTo>
                    <a:pt x="292" y="327"/>
                  </a:lnTo>
                  <a:lnTo>
                    <a:pt x="325" y="330"/>
                  </a:lnTo>
                  <a:lnTo>
                    <a:pt x="360" y="332"/>
                  </a:lnTo>
                  <a:lnTo>
                    <a:pt x="394" y="332"/>
                  </a:lnTo>
                  <a:lnTo>
                    <a:pt x="429" y="332"/>
                  </a:lnTo>
                  <a:lnTo>
                    <a:pt x="463" y="330"/>
                  </a:lnTo>
                  <a:lnTo>
                    <a:pt x="496" y="327"/>
                  </a:lnTo>
                  <a:lnTo>
                    <a:pt x="529" y="322"/>
                  </a:lnTo>
                  <a:lnTo>
                    <a:pt x="560" y="317"/>
                  </a:lnTo>
                  <a:lnTo>
                    <a:pt x="591" y="310"/>
                  </a:lnTo>
                  <a:lnTo>
                    <a:pt x="620" y="302"/>
                  </a:lnTo>
                  <a:lnTo>
                    <a:pt x="647" y="293"/>
                  </a:lnTo>
                  <a:lnTo>
                    <a:pt x="673" y="284"/>
                  </a:lnTo>
                  <a:lnTo>
                    <a:pt x="696" y="273"/>
                  </a:lnTo>
                  <a:lnTo>
                    <a:pt x="716" y="262"/>
                  </a:lnTo>
                  <a:lnTo>
                    <a:pt x="735" y="249"/>
                  </a:lnTo>
                  <a:lnTo>
                    <a:pt x="751" y="236"/>
                  </a:lnTo>
                  <a:lnTo>
                    <a:pt x="765" y="223"/>
                  </a:lnTo>
                  <a:lnTo>
                    <a:pt x="775" y="209"/>
                  </a:lnTo>
                  <a:lnTo>
                    <a:pt x="782" y="195"/>
                  </a:lnTo>
                  <a:lnTo>
                    <a:pt x="786" y="181"/>
                  </a:lnTo>
                  <a:lnTo>
                    <a:pt x="788" y="166"/>
                  </a:lnTo>
                  <a:lnTo>
                    <a:pt x="786" y="151"/>
                  </a:lnTo>
                  <a:lnTo>
                    <a:pt x="782" y="137"/>
                  </a:lnTo>
                  <a:lnTo>
                    <a:pt x="775" y="123"/>
                  </a:lnTo>
                  <a:lnTo>
                    <a:pt x="765" y="109"/>
                  </a:lnTo>
                  <a:lnTo>
                    <a:pt x="751" y="96"/>
                  </a:lnTo>
                  <a:lnTo>
                    <a:pt x="735" y="83"/>
                  </a:lnTo>
                  <a:lnTo>
                    <a:pt x="716" y="71"/>
                  </a:lnTo>
                  <a:lnTo>
                    <a:pt x="695" y="59"/>
                  </a:lnTo>
                  <a:lnTo>
                    <a:pt x="672" y="48"/>
                  </a:lnTo>
                  <a:lnTo>
                    <a:pt x="647" y="39"/>
                  </a:lnTo>
                  <a:lnTo>
                    <a:pt x="620" y="30"/>
                  </a:lnTo>
                  <a:lnTo>
                    <a:pt x="591" y="22"/>
                  </a:lnTo>
                  <a:lnTo>
                    <a:pt x="560" y="15"/>
                  </a:lnTo>
                  <a:lnTo>
                    <a:pt x="529" y="10"/>
                  </a:lnTo>
                  <a:lnTo>
                    <a:pt x="496" y="6"/>
                  </a:lnTo>
                  <a:lnTo>
                    <a:pt x="462" y="2"/>
                  </a:lnTo>
                  <a:lnTo>
                    <a:pt x="428" y="1"/>
                  </a:lnTo>
                  <a:lnTo>
                    <a:pt x="394" y="0"/>
                  </a:lnTo>
                  <a:lnTo>
                    <a:pt x="360" y="1"/>
                  </a:lnTo>
                  <a:lnTo>
                    <a:pt x="325" y="3"/>
                  </a:lnTo>
                  <a:lnTo>
                    <a:pt x="292" y="6"/>
                  </a:lnTo>
                  <a:lnTo>
                    <a:pt x="259" y="10"/>
                  </a:lnTo>
                  <a:lnTo>
                    <a:pt x="228" y="16"/>
                  </a:lnTo>
                  <a:lnTo>
                    <a:pt x="197" y="22"/>
                  </a:lnTo>
                  <a:lnTo>
                    <a:pt x="169" y="30"/>
                  </a:lnTo>
                  <a:lnTo>
                    <a:pt x="141" y="39"/>
                  </a:lnTo>
                  <a:lnTo>
                    <a:pt x="116" y="49"/>
                  </a:lnTo>
                  <a:lnTo>
                    <a:pt x="93" y="60"/>
                  </a:lnTo>
                  <a:lnTo>
                    <a:pt x="72" y="71"/>
                  </a:lnTo>
                  <a:lnTo>
                    <a:pt x="53" y="83"/>
                  </a:lnTo>
                  <a:lnTo>
                    <a:pt x="38" y="96"/>
                  </a:lnTo>
                  <a:lnTo>
                    <a:pt x="24" y="109"/>
                  </a:lnTo>
                  <a:lnTo>
                    <a:pt x="14" y="123"/>
                  </a:lnTo>
                  <a:lnTo>
                    <a:pt x="6" y="138"/>
                  </a:lnTo>
                  <a:lnTo>
                    <a:pt x="2" y="152"/>
                  </a:lnTo>
                  <a:lnTo>
                    <a:pt x="0" y="16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9" name="Freeform 11"/>
            <p:cNvSpPr>
              <a:spLocks/>
            </p:cNvSpPr>
            <p:nvPr/>
          </p:nvSpPr>
          <p:spPr bwMode="auto">
            <a:xfrm>
              <a:off x="4175" y="3641"/>
              <a:ext cx="913" cy="343"/>
            </a:xfrm>
            <a:custGeom>
              <a:avLst/>
              <a:gdLst>
                <a:gd name="T0" fmla="*/ 912 w 913"/>
                <a:gd name="T1" fmla="*/ 342 h 343"/>
                <a:gd name="T2" fmla="*/ 912 w 913"/>
                <a:gd name="T3" fmla="*/ 0 h 343"/>
                <a:gd name="T4" fmla="*/ 0 w 913"/>
                <a:gd name="T5" fmla="*/ 0 h 343"/>
                <a:gd name="T6" fmla="*/ 0 w 913"/>
                <a:gd name="T7" fmla="*/ 342 h 343"/>
                <a:gd name="T8" fmla="*/ 912 w 913"/>
                <a:gd name="T9" fmla="*/ 342 h 3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3"/>
                <a:gd name="T16" fmla="*/ 0 h 343"/>
                <a:gd name="T17" fmla="*/ 913 w 913"/>
                <a:gd name="T18" fmla="*/ 343 h 3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3" h="343">
                  <a:moveTo>
                    <a:pt x="912" y="342"/>
                  </a:moveTo>
                  <a:lnTo>
                    <a:pt x="912" y="0"/>
                  </a:lnTo>
                  <a:lnTo>
                    <a:pt x="0" y="0"/>
                  </a:lnTo>
                  <a:lnTo>
                    <a:pt x="0" y="342"/>
                  </a:lnTo>
                  <a:lnTo>
                    <a:pt x="912" y="342"/>
                  </a:lnTo>
                </a:path>
              </a:pathLst>
            </a:custGeom>
            <a:noFill/>
            <a:ln w="508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0" name="Freeform 12"/>
            <p:cNvSpPr>
              <a:spLocks/>
            </p:cNvSpPr>
            <p:nvPr/>
          </p:nvSpPr>
          <p:spPr bwMode="auto">
            <a:xfrm>
              <a:off x="1023" y="3631"/>
              <a:ext cx="789" cy="343"/>
            </a:xfrm>
            <a:custGeom>
              <a:avLst/>
              <a:gdLst>
                <a:gd name="T0" fmla="*/ 788 w 789"/>
                <a:gd name="T1" fmla="*/ 342 h 343"/>
                <a:gd name="T2" fmla="*/ 788 w 789"/>
                <a:gd name="T3" fmla="*/ 0 h 343"/>
                <a:gd name="T4" fmla="*/ 0 w 789"/>
                <a:gd name="T5" fmla="*/ 0 h 343"/>
                <a:gd name="T6" fmla="*/ 0 w 789"/>
                <a:gd name="T7" fmla="*/ 342 h 343"/>
                <a:gd name="T8" fmla="*/ 788 w 789"/>
                <a:gd name="T9" fmla="*/ 342 h 3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343"/>
                <a:gd name="T17" fmla="*/ 789 w 789"/>
                <a:gd name="T18" fmla="*/ 343 h 3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343">
                  <a:moveTo>
                    <a:pt x="788" y="342"/>
                  </a:moveTo>
                  <a:lnTo>
                    <a:pt x="788" y="0"/>
                  </a:lnTo>
                  <a:lnTo>
                    <a:pt x="0" y="0"/>
                  </a:lnTo>
                  <a:lnTo>
                    <a:pt x="0" y="342"/>
                  </a:lnTo>
                  <a:lnTo>
                    <a:pt x="788" y="34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1" name="Freeform 13"/>
            <p:cNvSpPr>
              <a:spLocks/>
            </p:cNvSpPr>
            <p:nvPr/>
          </p:nvSpPr>
          <p:spPr bwMode="auto">
            <a:xfrm>
              <a:off x="1023" y="2849"/>
              <a:ext cx="789" cy="333"/>
            </a:xfrm>
            <a:custGeom>
              <a:avLst/>
              <a:gdLst>
                <a:gd name="T0" fmla="*/ 787 w 789"/>
                <a:gd name="T1" fmla="*/ 151 h 333"/>
                <a:gd name="T2" fmla="*/ 775 w 789"/>
                <a:gd name="T3" fmla="*/ 123 h 333"/>
                <a:gd name="T4" fmla="*/ 751 w 789"/>
                <a:gd name="T5" fmla="*/ 96 h 333"/>
                <a:gd name="T6" fmla="*/ 717 w 789"/>
                <a:gd name="T7" fmla="*/ 70 h 333"/>
                <a:gd name="T8" fmla="*/ 673 w 789"/>
                <a:gd name="T9" fmla="*/ 49 h 333"/>
                <a:gd name="T10" fmla="*/ 620 w 789"/>
                <a:gd name="T11" fmla="*/ 30 h 333"/>
                <a:gd name="T12" fmla="*/ 561 w 789"/>
                <a:gd name="T13" fmla="*/ 16 h 333"/>
                <a:gd name="T14" fmla="*/ 496 w 789"/>
                <a:gd name="T15" fmla="*/ 6 h 333"/>
                <a:gd name="T16" fmla="*/ 429 w 789"/>
                <a:gd name="T17" fmla="*/ 0 h 333"/>
                <a:gd name="T18" fmla="*/ 360 w 789"/>
                <a:gd name="T19" fmla="*/ 0 h 333"/>
                <a:gd name="T20" fmla="*/ 292 w 789"/>
                <a:gd name="T21" fmla="*/ 6 h 333"/>
                <a:gd name="T22" fmla="*/ 228 w 789"/>
                <a:gd name="T23" fmla="*/ 16 h 333"/>
                <a:gd name="T24" fmla="*/ 168 w 789"/>
                <a:gd name="T25" fmla="*/ 30 h 333"/>
                <a:gd name="T26" fmla="*/ 115 w 789"/>
                <a:gd name="T27" fmla="*/ 49 h 333"/>
                <a:gd name="T28" fmla="*/ 71 w 789"/>
                <a:gd name="T29" fmla="*/ 70 h 333"/>
                <a:gd name="T30" fmla="*/ 37 w 789"/>
                <a:gd name="T31" fmla="*/ 96 h 333"/>
                <a:gd name="T32" fmla="*/ 14 w 789"/>
                <a:gd name="T33" fmla="*/ 123 h 333"/>
                <a:gd name="T34" fmla="*/ 1 w 789"/>
                <a:gd name="T35" fmla="*/ 151 h 333"/>
                <a:gd name="T36" fmla="*/ 1 w 789"/>
                <a:gd name="T37" fmla="*/ 180 h 333"/>
                <a:gd name="T38" fmla="*/ 14 w 789"/>
                <a:gd name="T39" fmla="*/ 209 h 333"/>
                <a:gd name="T40" fmla="*/ 37 w 789"/>
                <a:gd name="T41" fmla="*/ 236 h 333"/>
                <a:gd name="T42" fmla="*/ 71 w 789"/>
                <a:gd name="T43" fmla="*/ 261 h 333"/>
                <a:gd name="T44" fmla="*/ 115 w 789"/>
                <a:gd name="T45" fmla="*/ 284 h 333"/>
                <a:gd name="T46" fmla="*/ 168 w 789"/>
                <a:gd name="T47" fmla="*/ 302 h 333"/>
                <a:gd name="T48" fmla="*/ 228 w 789"/>
                <a:gd name="T49" fmla="*/ 317 h 333"/>
                <a:gd name="T50" fmla="*/ 292 w 789"/>
                <a:gd name="T51" fmla="*/ 327 h 333"/>
                <a:gd name="T52" fmla="*/ 360 w 789"/>
                <a:gd name="T53" fmla="*/ 331 h 333"/>
                <a:gd name="T54" fmla="*/ 429 w 789"/>
                <a:gd name="T55" fmla="*/ 331 h 333"/>
                <a:gd name="T56" fmla="*/ 496 w 789"/>
                <a:gd name="T57" fmla="*/ 327 h 333"/>
                <a:gd name="T58" fmla="*/ 561 w 789"/>
                <a:gd name="T59" fmla="*/ 317 h 333"/>
                <a:gd name="T60" fmla="*/ 620 w 789"/>
                <a:gd name="T61" fmla="*/ 302 h 333"/>
                <a:gd name="T62" fmla="*/ 673 w 789"/>
                <a:gd name="T63" fmla="*/ 284 h 333"/>
                <a:gd name="T64" fmla="*/ 717 w 789"/>
                <a:gd name="T65" fmla="*/ 261 h 333"/>
                <a:gd name="T66" fmla="*/ 751 w 789"/>
                <a:gd name="T67" fmla="*/ 236 h 333"/>
                <a:gd name="T68" fmla="*/ 775 w 789"/>
                <a:gd name="T69" fmla="*/ 209 h 333"/>
                <a:gd name="T70" fmla="*/ 787 w 789"/>
                <a:gd name="T71" fmla="*/ 180 h 3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89"/>
                <a:gd name="T109" fmla="*/ 0 h 333"/>
                <a:gd name="T110" fmla="*/ 789 w 789"/>
                <a:gd name="T111" fmla="*/ 333 h 33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89" h="333">
                  <a:moveTo>
                    <a:pt x="788" y="166"/>
                  </a:moveTo>
                  <a:lnTo>
                    <a:pt x="787" y="151"/>
                  </a:lnTo>
                  <a:lnTo>
                    <a:pt x="782" y="137"/>
                  </a:lnTo>
                  <a:lnTo>
                    <a:pt x="775" y="123"/>
                  </a:lnTo>
                  <a:lnTo>
                    <a:pt x="765" y="109"/>
                  </a:lnTo>
                  <a:lnTo>
                    <a:pt x="751" y="96"/>
                  </a:lnTo>
                  <a:lnTo>
                    <a:pt x="735" y="83"/>
                  </a:lnTo>
                  <a:lnTo>
                    <a:pt x="717" y="70"/>
                  </a:lnTo>
                  <a:lnTo>
                    <a:pt x="696" y="59"/>
                  </a:lnTo>
                  <a:lnTo>
                    <a:pt x="673" y="49"/>
                  </a:lnTo>
                  <a:lnTo>
                    <a:pt x="647" y="39"/>
                  </a:lnTo>
                  <a:lnTo>
                    <a:pt x="620" y="30"/>
                  </a:lnTo>
                  <a:lnTo>
                    <a:pt x="591" y="22"/>
                  </a:lnTo>
                  <a:lnTo>
                    <a:pt x="561" y="16"/>
                  </a:lnTo>
                  <a:lnTo>
                    <a:pt x="529" y="10"/>
                  </a:lnTo>
                  <a:lnTo>
                    <a:pt x="496" y="6"/>
                  </a:lnTo>
                  <a:lnTo>
                    <a:pt x="463" y="3"/>
                  </a:lnTo>
                  <a:lnTo>
                    <a:pt x="429" y="0"/>
                  </a:lnTo>
                  <a:lnTo>
                    <a:pt x="394" y="0"/>
                  </a:lnTo>
                  <a:lnTo>
                    <a:pt x="360" y="0"/>
                  </a:lnTo>
                  <a:lnTo>
                    <a:pt x="325" y="3"/>
                  </a:lnTo>
                  <a:lnTo>
                    <a:pt x="292" y="6"/>
                  </a:lnTo>
                  <a:lnTo>
                    <a:pt x="260" y="10"/>
                  </a:lnTo>
                  <a:lnTo>
                    <a:pt x="228" y="16"/>
                  </a:lnTo>
                  <a:lnTo>
                    <a:pt x="197" y="22"/>
                  </a:lnTo>
                  <a:lnTo>
                    <a:pt x="168" y="30"/>
                  </a:lnTo>
                  <a:lnTo>
                    <a:pt x="141" y="39"/>
                  </a:lnTo>
                  <a:lnTo>
                    <a:pt x="115" y="49"/>
                  </a:lnTo>
                  <a:lnTo>
                    <a:pt x="92" y="59"/>
                  </a:lnTo>
                  <a:lnTo>
                    <a:pt x="71" y="70"/>
                  </a:lnTo>
                  <a:lnTo>
                    <a:pt x="53" y="83"/>
                  </a:lnTo>
                  <a:lnTo>
                    <a:pt x="37" y="96"/>
                  </a:lnTo>
                  <a:lnTo>
                    <a:pt x="24" y="109"/>
                  </a:lnTo>
                  <a:lnTo>
                    <a:pt x="14" y="123"/>
                  </a:lnTo>
                  <a:lnTo>
                    <a:pt x="6" y="137"/>
                  </a:lnTo>
                  <a:lnTo>
                    <a:pt x="1" y="151"/>
                  </a:lnTo>
                  <a:lnTo>
                    <a:pt x="0" y="166"/>
                  </a:lnTo>
                  <a:lnTo>
                    <a:pt x="1" y="180"/>
                  </a:lnTo>
                  <a:lnTo>
                    <a:pt x="6" y="195"/>
                  </a:lnTo>
                  <a:lnTo>
                    <a:pt x="14" y="209"/>
                  </a:lnTo>
                  <a:lnTo>
                    <a:pt x="24" y="223"/>
                  </a:lnTo>
                  <a:lnTo>
                    <a:pt x="37" y="236"/>
                  </a:lnTo>
                  <a:lnTo>
                    <a:pt x="53" y="249"/>
                  </a:lnTo>
                  <a:lnTo>
                    <a:pt x="71" y="261"/>
                  </a:lnTo>
                  <a:lnTo>
                    <a:pt x="92" y="273"/>
                  </a:lnTo>
                  <a:lnTo>
                    <a:pt x="115" y="284"/>
                  </a:lnTo>
                  <a:lnTo>
                    <a:pt x="141" y="294"/>
                  </a:lnTo>
                  <a:lnTo>
                    <a:pt x="168" y="302"/>
                  </a:lnTo>
                  <a:lnTo>
                    <a:pt x="197" y="310"/>
                  </a:lnTo>
                  <a:lnTo>
                    <a:pt x="228" y="317"/>
                  </a:lnTo>
                  <a:lnTo>
                    <a:pt x="260" y="322"/>
                  </a:lnTo>
                  <a:lnTo>
                    <a:pt x="292" y="327"/>
                  </a:lnTo>
                  <a:lnTo>
                    <a:pt x="325" y="330"/>
                  </a:lnTo>
                  <a:lnTo>
                    <a:pt x="360" y="331"/>
                  </a:lnTo>
                  <a:lnTo>
                    <a:pt x="394" y="332"/>
                  </a:lnTo>
                  <a:lnTo>
                    <a:pt x="429" y="331"/>
                  </a:lnTo>
                  <a:lnTo>
                    <a:pt x="463" y="330"/>
                  </a:lnTo>
                  <a:lnTo>
                    <a:pt x="496" y="327"/>
                  </a:lnTo>
                  <a:lnTo>
                    <a:pt x="529" y="322"/>
                  </a:lnTo>
                  <a:lnTo>
                    <a:pt x="561" y="317"/>
                  </a:lnTo>
                  <a:lnTo>
                    <a:pt x="591" y="310"/>
                  </a:lnTo>
                  <a:lnTo>
                    <a:pt x="620" y="302"/>
                  </a:lnTo>
                  <a:lnTo>
                    <a:pt x="647" y="294"/>
                  </a:lnTo>
                  <a:lnTo>
                    <a:pt x="673" y="284"/>
                  </a:lnTo>
                  <a:lnTo>
                    <a:pt x="696" y="273"/>
                  </a:lnTo>
                  <a:lnTo>
                    <a:pt x="717" y="261"/>
                  </a:lnTo>
                  <a:lnTo>
                    <a:pt x="735" y="249"/>
                  </a:lnTo>
                  <a:lnTo>
                    <a:pt x="751" y="236"/>
                  </a:lnTo>
                  <a:lnTo>
                    <a:pt x="765" y="223"/>
                  </a:lnTo>
                  <a:lnTo>
                    <a:pt x="775" y="209"/>
                  </a:lnTo>
                  <a:lnTo>
                    <a:pt x="782" y="195"/>
                  </a:lnTo>
                  <a:lnTo>
                    <a:pt x="787" y="180"/>
                  </a:lnTo>
                  <a:lnTo>
                    <a:pt x="788" y="16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2" name="Rectangle 14"/>
            <p:cNvSpPr>
              <a:spLocks noChangeArrowheads="1"/>
            </p:cNvSpPr>
            <p:nvPr/>
          </p:nvSpPr>
          <p:spPr bwMode="auto">
            <a:xfrm>
              <a:off x="2037" y="3160"/>
              <a:ext cx="2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 b="1"/>
                <a:t>lot</a:t>
              </a:r>
            </a:p>
          </p:txBody>
        </p:sp>
        <p:sp>
          <p:nvSpPr>
            <p:cNvPr id="50193" name="Freeform 15"/>
            <p:cNvSpPr>
              <a:spLocks/>
            </p:cNvSpPr>
            <p:nvPr/>
          </p:nvSpPr>
          <p:spPr bwMode="auto">
            <a:xfrm>
              <a:off x="2747" y="3592"/>
              <a:ext cx="789" cy="392"/>
            </a:xfrm>
            <a:custGeom>
              <a:avLst/>
              <a:gdLst>
                <a:gd name="T0" fmla="*/ 0 w 789"/>
                <a:gd name="T1" fmla="*/ 196 h 392"/>
                <a:gd name="T2" fmla="*/ 394 w 789"/>
                <a:gd name="T3" fmla="*/ 0 h 392"/>
                <a:gd name="T4" fmla="*/ 788 w 789"/>
                <a:gd name="T5" fmla="*/ 196 h 392"/>
                <a:gd name="T6" fmla="*/ 394 w 789"/>
                <a:gd name="T7" fmla="*/ 391 h 392"/>
                <a:gd name="T8" fmla="*/ 0 w 789"/>
                <a:gd name="T9" fmla="*/ 196 h 3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392"/>
                <a:gd name="T17" fmla="*/ 789 w 789"/>
                <a:gd name="T18" fmla="*/ 392 h 3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392">
                  <a:moveTo>
                    <a:pt x="0" y="196"/>
                  </a:moveTo>
                  <a:lnTo>
                    <a:pt x="394" y="0"/>
                  </a:lnTo>
                  <a:lnTo>
                    <a:pt x="788" y="196"/>
                  </a:lnTo>
                  <a:lnTo>
                    <a:pt x="394" y="391"/>
                  </a:lnTo>
                  <a:lnTo>
                    <a:pt x="0" y="196"/>
                  </a:lnTo>
                </a:path>
              </a:pathLst>
            </a:custGeom>
            <a:noFill/>
            <a:ln w="508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4" name="Rectangle 16"/>
            <p:cNvSpPr>
              <a:spLocks noChangeArrowheads="1"/>
            </p:cNvSpPr>
            <p:nvPr/>
          </p:nvSpPr>
          <p:spPr bwMode="auto">
            <a:xfrm>
              <a:off x="1239" y="2896"/>
              <a:ext cx="44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 b="1"/>
                <a:t>name</a:t>
              </a:r>
            </a:p>
          </p:txBody>
        </p:sp>
        <p:sp>
          <p:nvSpPr>
            <p:cNvPr id="50195" name="Rectangle 17"/>
            <p:cNvSpPr>
              <a:spLocks noChangeArrowheads="1"/>
            </p:cNvSpPr>
            <p:nvPr/>
          </p:nvSpPr>
          <p:spPr bwMode="auto">
            <a:xfrm>
              <a:off x="4912" y="3131"/>
              <a:ext cx="3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 b="1"/>
                <a:t>age</a:t>
              </a:r>
            </a:p>
          </p:txBody>
        </p:sp>
        <p:sp>
          <p:nvSpPr>
            <p:cNvPr id="50196" name="Rectangle 18"/>
            <p:cNvSpPr>
              <a:spLocks noChangeArrowheads="1"/>
            </p:cNvSpPr>
            <p:nvPr/>
          </p:nvSpPr>
          <p:spPr bwMode="auto">
            <a:xfrm>
              <a:off x="3868" y="3121"/>
              <a:ext cx="52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 b="1"/>
                <a:t>pname</a:t>
              </a:r>
            </a:p>
          </p:txBody>
        </p:sp>
        <p:sp>
          <p:nvSpPr>
            <p:cNvPr id="50197" name="Rectangle 19"/>
            <p:cNvSpPr>
              <a:spLocks noChangeArrowheads="1"/>
            </p:cNvSpPr>
            <p:nvPr/>
          </p:nvSpPr>
          <p:spPr bwMode="auto">
            <a:xfrm>
              <a:off x="4243" y="3688"/>
              <a:ext cx="84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 b="1"/>
                <a:t>Dependents</a:t>
              </a:r>
            </a:p>
          </p:txBody>
        </p:sp>
        <p:sp>
          <p:nvSpPr>
            <p:cNvPr id="50198" name="Rectangle 20"/>
            <p:cNvSpPr>
              <a:spLocks noChangeArrowheads="1"/>
            </p:cNvSpPr>
            <p:nvPr/>
          </p:nvSpPr>
          <p:spPr bwMode="auto">
            <a:xfrm>
              <a:off x="1016" y="3699"/>
              <a:ext cx="79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 b="1"/>
                <a:t>Employees</a:t>
              </a:r>
            </a:p>
          </p:txBody>
        </p:sp>
        <p:sp>
          <p:nvSpPr>
            <p:cNvPr id="50199" name="Rectangle 21"/>
            <p:cNvSpPr>
              <a:spLocks noChangeArrowheads="1"/>
            </p:cNvSpPr>
            <p:nvPr/>
          </p:nvSpPr>
          <p:spPr bwMode="auto">
            <a:xfrm>
              <a:off x="549" y="3151"/>
              <a:ext cx="3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 b="1" u="sng"/>
                <a:t>ssn</a:t>
              </a:r>
            </a:p>
          </p:txBody>
        </p:sp>
        <p:sp>
          <p:nvSpPr>
            <p:cNvPr id="50200" name="Rectangle 22"/>
            <p:cNvSpPr>
              <a:spLocks noChangeArrowheads="1"/>
            </p:cNvSpPr>
            <p:nvPr/>
          </p:nvSpPr>
          <p:spPr bwMode="auto">
            <a:xfrm>
              <a:off x="2890" y="3688"/>
              <a:ext cx="49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 b="1"/>
                <a:t>Policy</a:t>
              </a:r>
            </a:p>
          </p:txBody>
        </p:sp>
        <p:sp>
          <p:nvSpPr>
            <p:cNvPr id="50201" name="Rectangle 23"/>
            <p:cNvSpPr>
              <a:spLocks noChangeArrowheads="1"/>
            </p:cNvSpPr>
            <p:nvPr/>
          </p:nvSpPr>
          <p:spPr bwMode="auto">
            <a:xfrm>
              <a:off x="2962" y="3082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 b="1"/>
                <a:t>cost</a:t>
              </a:r>
            </a:p>
          </p:txBody>
        </p:sp>
        <p:sp>
          <p:nvSpPr>
            <p:cNvPr id="50202" name="Line 24"/>
            <p:cNvSpPr>
              <a:spLocks noChangeShapeType="1"/>
            </p:cNvSpPr>
            <p:nvPr/>
          </p:nvSpPr>
          <p:spPr bwMode="auto">
            <a:xfrm flipH="1">
              <a:off x="3929" y="3316"/>
              <a:ext cx="38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3" name="Line 25"/>
            <p:cNvSpPr>
              <a:spLocks noChangeShapeType="1"/>
            </p:cNvSpPr>
            <p:nvPr/>
          </p:nvSpPr>
          <p:spPr bwMode="auto">
            <a:xfrm>
              <a:off x="1427" y="3197"/>
              <a:ext cx="0" cy="4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4" name="Line 26"/>
            <p:cNvSpPr>
              <a:spLocks noChangeShapeType="1"/>
            </p:cNvSpPr>
            <p:nvPr/>
          </p:nvSpPr>
          <p:spPr bwMode="auto">
            <a:xfrm>
              <a:off x="698" y="3436"/>
              <a:ext cx="510" cy="19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5" name="Line 27"/>
            <p:cNvSpPr>
              <a:spLocks noChangeShapeType="1"/>
            </p:cNvSpPr>
            <p:nvPr/>
          </p:nvSpPr>
          <p:spPr bwMode="auto">
            <a:xfrm flipH="1">
              <a:off x="1638" y="3424"/>
              <a:ext cx="513" cy="20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6" name="Line 28"/>
            <p:cNvSpPr>
              <a:spLocks noChangeShapeType="1"/>
            </p:cNvSpPr>
            <p:nvPr/>
          </p:nvSpPr>
          <p:spPr bwMode="auto">
            <a:xfrm flipV="1">
              <a:off x="3133" y="3339"/>
              <a:ext cx="0" cy="26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7" name="Line 29"/>
            <p:cNvSpPr>
              <a:spLocks noChangeShapeType="1"/>
            </p:cNvSpPr>
            <p:nvPr/>
          </p:nvSpPr>
          <p:spPr bwMode="auto">
            <a:xfrm>
              <a:off x="4084" y="3424"/>
              <a:ext cx="233" cy="21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8" name="Line 30"/>
            <p:cNvSpPr>
              <a:spLocks noChangeShapeType="1"/>
            </p:cNvSpPr>
            <p:nvPr/>
          </p:nvSpPr>
          <p:spPr bwMode="auto">
            <a:xfrm flipH="1">
              <a:off x="4708" y="3424"/>
              <a:ext cx="324" cy="21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9" name="Line 31"/>
            <p:cNvSpPr>
              <a:spLocks noChangeShapeType="1"/>
            </p:cNvSpPr>
            <p:nvPr/>
          </p:nvSpPr>
          <p:spPr bwMode="auto">
            <a:xfrm flipH="1">
              <a:off x="1815" y="3786"/>
              <a:ext cx="89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0" name="Line 32"/>
            <p:cNvSpPr>
              <a:spLocks noChangeShapeType="1"/>
            </p:cNvSpPr>
            <p:nvPr/>
          </p:nvSpPr>
          <p:spPr bwMode="auto">
            <a:xfrm>
              <a:off x="3553" y="3786"/>
              <a:ext cx="587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742950" y="6324600"/>
            <a:ext cx="80152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chemeClr val="tx1"/>
                </a:solidFill>
                <a:latin typeface="Tahoma" charset="0"/>
              </a:rPr>
              <a:t>Weak entities have only a </a:t>
            </a:r>
            <a:r>
              <a:rPr lang="ja-JP" altLang="en-US" sz="2400">
                <a:solidFill>
                  <a:schemeClr val="tx1"/>
                </a:solidFill>
                <a:latin typeface="Tahoma" charset="0"/>
              </a:rPr>
              <a:t>“</a:t>
            </a:r>
            <a:r>
              <a:rPr lang="en-US" altLang="ja-JP" sz="2400">
                <a:solidFill>
                  <a:schemeClr val="tx1"/>
                </a:solidFill>
                <a:latin typeface="Tahoma" charset="0"/>
              </a:rPr>
              <a:t>partial key</a:t>
            </a:r>
            <a:r>
              <a:rPr lang="ja-JP" altLang="en-US" sz="2400">
                <a:solidFill>
                  <a:schemeClr val="tx1"/>
                </a:solidFill>
                <a:latin typeface="Tahoma" charset="0"/>
              </a:rPr>
              <a:t>”</a:t>
            </a:r>
            <a:r>
              <a:rPr lang="en-US" altLang="ja-JP" sz="2400">
                <a:solidFill>
                  <a:schemeClr val="tx1"/>
                </a:solidFill>
                <a:latin typeface="Tahoma" charset="0"/>
              </a:rPr>
              <a:t> (dashed underline)</a:t>
            </a:r>
            <a:endParaRPr lang="en-US" altLang="x-none" sz="2400">
              <a:solidFill>
                <a:schemeClr val="tx1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75858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 bwMode="auto">
          <a:xfrm>
            <a:off x="7521576" y="91440"/>
            <a:ext cx="1622424" cy="93726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5222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 eaLnBrk="1" hangingPunct="1"/>
            <a:endParaRPr lang="en-US" altLang="x-none" sz="1400">
              <a:solidFill>
                <a:schemeClr val="tx1"/>
              </a:solidFill>
            </a:endParaRPr>
          </a:p>
          <a:p>
            <a:pPr algn="r" eaLnBrk="1" hangingPunct="1"/>
            <a:endParaRPr lang="en-US" altLang="x-none" sz="1400">
              <a:solidFill>
                <a:schemeClr val="tx2"/>
              </a:solidFill>
            </a:endParaRPr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350"/>
            <a:ext cx="7772400" cy="1143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x-none" sz="3200"/>
              <a:t>Binary vs. </a:t>
            </a:r>
            <a:r>
              <a:rPr lang="en-US" altLang="x-none" sz="3200" dirty="0"/>
              <a:t>Ternary Relationships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2895600" cy="4876800"/>
          </a:xfrm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altLang="x-none" sz="2000"/>
              <a:t>If each policy is owned by just 1 employee: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2714625" y="3541713"/>
            <a:ext cx="6303963" cy="3163887"/>
            <a:chOff x="1710" y="2231"/>
            <a:chExt cx="3971" cy="1993"/>
          </a:xfrm>
        </p:grpSpPr>
        <p:sp>
          <p:nvSpPr>
            <p:cNvPr id="52267" name="Rectangle 3"/>
            <p:cNvSpPr>
              <a:spLocks noChangeArrowheads="1"/>
            </p:cNvSpPr>
            <p:nvPr/>
          </p:nvSpPr>
          <p:spPr bwMode="auto">
            <a:xfrm>
              <a:off x="1968" y="3936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52268" name="Group 41"/>
            <p:cNvGrpSpPr>
              <a:grpSpLocks/>
            </p:cNvGrpSpPr>
            <p:nvPr/>
          </p:nvGrpSpPr>
          <p:grpSpPr bwMode="auto">
            <a:xfrm>
              <a:off x="4272" y="3072"/>
              <a:ext cx="981" cy="368"/>
              <a:chOff x="4272" y="3072"/>
              <a:chExt cx="981" cy="368"/>
            </a:xfrm>
          </p:grpSpPr>
          <p:sp>
            <p:nvSpPr>
              <p:cNvPr id="52306" name="Freeform 39"/>
              <p:cNvSpPr>
                <a:spLocks/>
              </p:cNvSpPr>
              <p:nvPr/>
            </p:nvSpPr>
            <p:spPr bwMode="auto">
              <a:xfrm>
                <a:off x="4272" y="3072"/>
                <a:ext cx="981" cy="368"/>
              </a:xfrm>
              <a:custGeom>
                <a:avLst/>
                <a:gdLst>
                  <a:gd name="T0" fmla="*/ 0 w 981"/>
                  <a:gd name="T1" fmla="*/ 183 h 368"/>
                  <a:gd name="T2" fmla="*/ 483 w 981"/>
                  <a:gd name="T3" fmla="*/ 0 h 368"/>
                  <a:gd name="T4" fmla="*/ 980 w 981"/>
                  <a:gd name="T5" fmla="*/ 189 h 368"/>
                  <a:gd name="T6" fmla="*/ 483 w 981"/>
                  <a:gd name="T7" fmla="*/ 367 h 368"/>
                  <a:gd name="T8" fmla="*/ 0 w 981"/>
                  <a:gd name="T9" fmla="*/ 183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1"/>
                  <a:gd name="T16" fmla="*/ 0 h 368"/>
                  <a:gd name="T17" fmla="*/ 981 w 981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1" h="368">
                    <a:moveTo>
                      <a:pt x="0" y="183"/>
                    </a:moveTo>
                    <a:lnTo>
                      <a:pt x="483" y="0"/>
                    </a:lnTo>
                    <a:lnTo>
                      <a:pt x="980" y="189"/>
                    </a:lnTo>
                    <a:lnTo>
                      <a:pt x="483" y="367"/>
                    </a:lnTo>
                    <a:lnTo>
                      <a:pt x="0" y="183"/>
                    </a:lnTo>
                  </a:path>
                </a:pathLst>
              </a:custGeom>
              <a:noFill/>
              <a:ln w="508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07" name="Rectangle 40"/>
              <p:cNvSpPr>
                <a:spLocks noChangeArrowheads="1"/>
              </p:cNvSpPr>
              <p:nvPr/>
            </p:nvSpPr>
            <p:spPr bwMode="auto">
              <a:xfrm>
                <a:off x="4367" y="3133"/>
                <a:ext cx="80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r>
                  <a:rPr lang="en-US" altLang="x-none" sz="1600" b="1">
                    <a:solidFill>
                      <a:srgbClr val="434FD6"/>
                    </a:solidFill>
                  </a:rPr>
                  <a:t>Beneficiary</a:t>
                </a:r>
              </a:p>
            </p:txBody>
          </p:sp>
        </p:grpSp>
        <p:sp>
          <p:nvSpPr>
            <p:cNvPr id="52269" name="Freeform 42"/>
            <p:cNvSpPr>
              <a:spLocks/>
            </p:cNvSpPr>
            <p:nvPr/>
          </p:nvSpPr>
          <p:spPr bwMode="auto">
            <a:xfrm>
              <a:off x="4416" y="2256"/>
              <a:ext cx="608" cy="241"/>
            </a:xfrm>
            <a:custGeom>
              <a:avLst/>
              <a:gdLst>
                <a:gd name="T0" fmla="*/ 606 w 608"/>
                <a:gd name="T1" fmla="*/ 110 h 241"/>
                <a:gd name="T2" fmla="*/ 596 w 608"/>
                <a:gd name="T3" fmla="*/ 89 h 241"/>
                <a:gd name="T4" fmla="*/ 579 w 608"/>
                <a:gd name="T5" fmla="*/ 69 h 241"/>
                <a:gd name="T6" fmla="*/ 552 w 608"/>
                <a:gd name="T7" fmla="*/ 51 h 241"/>
                <a:gd name="T8" fmla="*/ 519 w 608"/>
                <a:gd name="T9" fmla="*/ 36 h 241"/>
                <a:gd name="T10" fmla="*/ 477 w 608"/>
                <a:gd name="T11" fmla="*/ 22 h 241"/>
                <a:gd name="T12" fmla="*/ 431 w 608"/>
                <a:gd name="T13" fmla="*/ 11 h 241"/>
                <a:gd name="T14" fmla="*/ 382 w 608"/>
                <a:gd name="T15" fmla="*/ 5 h 241"/>
                <a:gd name="T16" fmla="*/ 331 w 608"/>
                <a:gd name="T17" fmla="*/ 1 h 241"/>
                <a:gd name="T18" fmla="*/ 277 w 608"/>
                <a:gd name="T19" fmla="*/ 1 h 241"/>
                <a:gd name="T20" fmla="*/ 225 w 608"/>
                <a:gd name="T21" fmla="*/ 5 h 241"/>
                <a:gd name="T22" fmla="*/ 176 w 608"/>
                <a:gd name="T23" fmla="*/ 11 h 241"/>
                <a:gd name="T24" fmla="*/ 130 w 608"/>
                <a:gd name="T25" fmla="*/ 22 h 241"/>
                <a:gd name="T26" fmla="*/ 88 w 608"/>
                <a:gd name="T27" fmla="*/ 36 h 241"/>
                <a:gd name="T28" fmla="*/ 55 w 608"/>
                <a:gd name="T29" fmla="*/ 51 h 241"/>
                <a:gd name="T30" fmla="*/ 29 w 608"/>
                <a:gd name="T31" fmla="*/ 69 h 241"/>
                <a:gd name="T32" fmla="*/ 11 w 608"/>
                <a:gd name="T33" fmla="*/ 89 h 241"/>
                <a:gd name="T34" fmla="*/ 1 w 608"/>
                <a:gd name="T35" fmla="*/ 110 h 241"/>
                <a:gd name="T36" fmla="*/ 1 w 608"/>
                <a:gd name="T37" fmla="*/ 130 h 241"/>
                <a:gd name="T38" fmla="*/ 11 w 608"/>
                <a:gd name="T39" fmla="*/ 151 h 241"/>
                <a:gd name="T40" fmla="*/ 29 w 608"/>
                <a:gd name="T41" fmla="*/ 171 h 241"/>
                <a:gd name="T42" fmla="*/ 55 w 608"/>
                <a:gd name="T43" fmla="*/ 189 h 241"/>
                <a:gd name="T44" fmla="*/ 88 w 608"/>
                <a:gd name="T45" fmla="*/ 206 h 241"/>
                <a:gd name="T46" fmla="*/ 130 w 608"/>
                <a:gd name="T47" fmla="*/ 218 h 241"/>
                <a:gd name="T48" fmla="*/ 176 w 608"/>
                <a:gd name="T49" fmla="*/ 229 h 241"/>
                <a:gd name="T50" fmla="*/ 225 w 608"/>
                <a:gd name="T51" fmla="*/ 236 h 241"/>
                <a:gd name="T52" fmla="*/ 277 w 608"/>
                <a:gd name="T53" fmla="*/ 240 h 241"/>
                <a:gd name="T54" fmla="*/ 331 w 608"/>
                <a:gd name="T55" fmla="*/ 240 h 241"/>
                <a:gd name="T56" fmla="*/ 382 w 608"/>
                <a:gd name="T57" fmla="*/ 236 h 241"/>
                <a:gd name="T58" fmla="*/ 431 w 608"/>
                <a:gd name="T59" fmla="*/ 229 h 241"/>
                <a:gd name="T60" fmla="*/ 477 w 608"/>
                <a:gd name="T61" fmla="*/ 218 h 241"/>
                <a:gd name="T62" fmla="*/ 519 w 608"/>
                <a:gd name="T63" fmla="*/ 206 h 241"/>
                <a:gd name="T64" fmla="*/ 552 w 608"/>
                <a:gd name="T65" fmla="*/ 189 h 241"/>
                <a:gd name="T66" fmla="*/ 579 w 608"/>
                <a:gd name="T67" fmla="*/ 171 h 241"/>
                <a:gd name="T68" fmla="*/ 596 w 608"/>
                <a:gd name="T69" fmla="*/ 151 h 241"/>
                <a:gd name="T70" fmla="*/ 606 w 608"/>
                <a:gd name="T71" fmla="*/ 130 h 24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08"/>
                <a:gd name="T109" fmla="*/ 0 h 241"/>
                <a:gd name="T110" fmla="*/ 608 w 608"/>
                <a:gd name="T111" fmla="*/ 241 h 24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08" h="241">
                  <a:moveTo>
                    <a:pt x="607" y="120"/>
                  </a:moveTo>
                  <a:lnTo>
                    <a:pt x="606" y="110"/>
                  </a:lnTo>
                  <a:lnTo>
                    <a:pt x="602" y="100"/>
                  </a:lnTo>
                  <a:lnTo>
                    <a:pt x="596" y="89"/>
                  </a:lnTo>
                  <a:lnTo>
                    <a:pt x="589" y="79"/>
                  </a:lnTo>
                  <a:lnTo>
                    <a:pt x="579" y="69"/>
                  </a:lnTo>
                  <a:lnTo>
                    <a:pt x="566" y="60"/>
                  </a:lnTo>
                  <a:lnTo>
                    <a:pt x="552" y="51"/>
                  </a:lnTo>
                  <a:lnTo>
                    <a:pt x="537" y="43"/>
                  </a:lnTo>
                  <a:lnTo>
                    <a:pt x="519" y="36"/>
                  </a:lnTo>
                  <a:lnTo>
                    <a:pt x="499" y="28"/>
                  </a:lnTo>
                  <a:lnTo>
                    <a:pt x="477" y="22"/>
                  </a:lnTo>
                  <a:lnTo>
                    <a:pt x="456" y="17"/>
                  </a:lnTo>
                  <a:lnTo>
                    <a:pt x="431" y="11"/>
                  </a:lnTo>
                  <a:lnTo>
                    <a:pt x="407" y="8"/>
                  </a:lnTo>
                  <a:lnTo>
                    <a:pt x="382" y="5"/>
                  </a:lnTo>
                  <a:lnTo>
                    <a:pt x="356" y="3"/>
                  </a:lnTo>
                  <a:lnTo>
                    <a:pt x="331" y="1"/>
                  </a:lnTo>
                  <a:lnTo>
                    <a:pt x="303" y="0"/>
                  </a:lnTo>
                  <a:lnTo>
                    <a:pt x="277" y="1"/>
                  </a:lnTo>
                  <a:lnTo>
                    <a:pt x="251" y="3"/>
                  </a:lnTo>
                  <a:lnTo>
                    <a:pt x="225" y="5"/>
                  </a:lnTo>
                  <a:lnTo>
                    <a:pt x="200" y="8"/>
                  </a:lnTo>
                  <a:lnTo>
                    <a:pt x="176" y="11"/>
                  </a:lnTo>
                  <a:lnTo>
                    <a:pt x="151" y="17"/>
                  </a:lnTo>
                  <a:lnTo>
                    <a:pt x="130" y="22"/>
                  </a:lnTo>
                  <a:lnTo>
                    <a:pt x="109" y="28"/>
                  </a:lnTo>
                  <a:lnTo>
                    <a:pt x="88" y="36"/>
                  </a:lnTo>
                  <a:lnTo>
                    <a:pt x="71" y="43"/>
                  </a:lnTo>
                  <a:lnTo>
                    <a:pt x="55" y="51"/>
                  </a:lnTo>
                  <a:lnTo>
                    <a:pt x="41" y="60"/>
                  </a:lnTo>
                  <a:lnTo>
                    <a:pt x="29" y="69"/>
                  </a:lnTo>
                  <a:lnTo>
                    <a:pt x="18" y="79"/>
                  </a:lnTo>
                  <a:lnTo>
                    <a:pt x="11" y="89"/>
                  </a:lnTo>
                  <a:lnTo>
                    <a:pt x="5" y="100"/>
                  </a:lnTo>
                  <a:lnTo>
                    <a:pt x="1" y="110"/>
                  </a:lnTo>
                  <a:lnTo>
                    <a:pt x="0" y="120"/>
                  </a:lnTo>
                  <a:lnTo>
                    <a:pt x="1" y="130"/>
                  </a:lnTo>
                  <a:lnTo>
                    <a:pt x="5" y="142"/>
                  </a:lnTo>
                  <a:lnTo>
                    <a:pt x="11" y="151"/>
                  </a:lnTo>
                  <a:lnTo>
                    <a:pt x="18" y="161"/>
                  </a:lnTo>
                  <a:lnTo>
                    <a:pt x="29" y="171"/>
                  </a:lnTo>
                  <a:lnTo>
                    <a:pt x="41" y="180"/>
                  </a:lnTo>
                  <a:lnTo>
                    <a:pt x="55" y="189"/>
                  </a:lnTo>
                  <a:lnTo>
                    <a:pt x="71" y="198"/>
                  </a:lnTo>
                  <a:lnTo>
                    <a:pt x="88" y="206"/>
                  </a:lnTo>
                  <a:lnTo>
                    <a:pt x="109" y="212"/>
                  </a:lnTo>
                  <a:lnTo>
                    <a:pt x="130" y="218"/>
                  </a:lnTo>
                  <a:lnTo>
                    <a:pt x="151" y="223"/>
                  </a:lnTo>
                  <a:lnTo>
                    <a:pt x="176" y="229"/>
                  </a:lnTo>
                  <a:lnTo>
                    <a:pt x="200" y="232"/>
                  </a:lnTo>
                  <a:lnTo>
                    <a:pt x="225" y="236"/>
                  </a:lnTo>
                  <a:lnTo>
                    <a:pt x="251" y="239"/>
                  </a:lnTo>
                  <a:lnTo>
                    <a:pt x="277" y="240"/>
                  </a:lnTo>
                  <a:lnTo>
                    <a:pt x="303" y="240"/>
                  </a:lnTo>
                  <a:lnTo>
                    <a:pt x="331" y="240"/>
                  </a:lnTo>
                  <a:lnTo>
                    <a:pt x="356" y="239"/>
                  </a:lnTo>
                  <a:lnTo>
                    <a:pt x="382" y="236"/>
                  </a:lnTo>
                  <a:lnTo>
                    <a:pt x="407" y="232"/>
                  </a:lnTo>
                  <a:lnTo>
                    <a:pt x="431" y="229"/>
                  </a:lnTo>
                  <a:lnTo>
                    <a:pt x="456" y="223"/>
                  </a:lnTo>
                  <a:lnTo>
                    <a:pt x="477" y="218"/>
                  </a:lnTo>
                  <a:lnTo>
                    <a:pt x="499" y="212"/>
                  </a:lnTo>
                  <a:lnTo>
                    <a:pt x="519" y="206"/>
                  </a:lnTo>
                  <a:lnTo>
                    <a:pt x="537" y="198"/>
                  </a:lnTo>
                  <a:lnTo>
                    <a:pt x="552" y="189"/>
                  </a:lnTo>
                  <a:lnTo>
                    <a:pt x="566" y="180"/>
                  </a:lnTo>
                  <a:lnTo>
                    <a:pt x="579" y="171"/>
                  </a:lnTo>
                  <a:lnTo>
                    <a:pt x="589" y="161"/>
                  </a:lnTo>
                  <a:lnTo>
                    <a:pt x="596" y="151"/>
                  </a:lnTo>
                  <a:lnTo>
                    <a:pt x="602" y="142"/>
                  </a:lnTo>
                  <a:lnTo>
                    <a:pt x="606" y="130"/>
                  </a:lnTo>
                  <a:lnTo>
                    <a:pt x="607" y="1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70" name="Freeform 43"/>
            <p:cNvSpPr>
              <a:spLocks/>
            </p:cNvSpPr>
            <p:nvPr/>
          </p:nvSpPr>
          <p:spPr bwMode="auto">
            <a:xfrm>
              <a:off x="5136" y="2304"/>
              <a:ext cx="501" cy="189"/>
            </a:xfrm>
            <a:custGeom>
              <a:avLst/>
              <a:gdLst>
                <a:gd name="T0" fmla="*/ 1 w 501"/>
                <a:gd name="T1" fmla="*/ 102 h 189"/>
                <a:gd name="T2" fmla="*/ 8 w 501"/>
                <a:gd name="T3" fmla="*/ 118 h 189"/>
                <a:gd name="T4" fmla="*/ 23 w 501"/>
                <a:gd name="T5" fmla="*/ 133 h 189"/>
                <a:gd name="T6" fmla="*/ 45 w 501"/>
                <a:gd name="T7" fmla="*/ 148 h 189"/>
                <a:gd name="T8" fmla="*/ 73 w 501"/>
                <a:gd name="T9" fmla="*/ 160 h 189"/>
                <a:gd name="T10" fmla="*/ 107 w 501"/>
                <a:gd name="T11" fmla="*/ 171 h 189"/>
                <a:gd name="T12" fmla="*/ 145 w 501"/>
                <a:gd name="T13" fmla="*/ 179 h 189"/>
                <a:gd name="T14" fmla="*/ 185 w 501"/>
                <a:gd name="T15" fmla="*/ 185 h 189"/>
                <a:gd name="T16" fmla="*/ 228 w 501"/>
                <a:gd name="T17" fmla="*/ 187 h 189"/>
                <a:gd name="T18" fmla="*/ 272 w 501"/>
                <a:gd name="T19" fmla="*/ 187 h 189"/>
                <a:gd name="T20" fmla="*/ 315 w 501"/>
                <a:gd name="T21" fmla="*/ 184 h 189"/>
                <a:gd name="T22" fmla="*/ 356 w 501"/>
                <a:gd name="T23" fmla="*/ 179 h 189"/>
                <a:gd name="T24" fmla="*/ 394 w 501"/>
                <a:gd name="T25" fmla="*/ 171 h 189"/>
                <a:gd name="T26" fmla="*/ 427 w 501"/>
                <a:gd name="T27" fmla="*/ 160 h 189"/>
                <a:gd name="T28" fmla="*/ 455 w 501"/>
                <a:gd name="T29" fmla="*/ 148 h 189"/>
                <a:gd name="T30" fmla="*/ 477 w 501"/>
                <a:gd name="T31" fmla="*/ 133 h 189"/>
                <a:gd name="T32" fmla="*/ 492 w 501"/>
                <a:gd name="T33" fmla="*/ 118 h 189"/>
                <a:gd name="T34" fmla="*/ 499 w 501"/>
                <a:gd name="T35" fmla="*/ 102 h 189"/>
                <a:gd name="T36" fmla="*/ 499 w 501"/>
                <a:gd name="T37" fmla="*/ 85 h 189"/>
                <a:gd name="T38" fmla="*/ 492 w 501"/>
                <a:gd name="T39" fmla="*/ 69 h 189"/>
                <a:gd name="T40" fmla="*/ 477 w 501"/>
                <a:gd name="T41" fmla="*/ 54 h 189"/>
                <a:gd name="T42" fmla="*/ 455 w 501"/>
                <a:gd name="T43" fmla="*/ 40 h 189"/>
                <a:gd name="T44" fmla="*/ 427 w 501"/>
                <a:gd name="T45" fmla="*/ 27 h 189"/>
                <a:gd name="T46" fmla="*/ 393 w 501"/>
                <a:gd name="T47" fmla="*/ 17 h 189"/>
                <a:gd name="T48" fmla="*/ 356 w 501"/>
                <a:gd name="T49" fmla="*/ 8 h 189"/>
                <a:gd name="T50" fmla="*/ 315 w 501"/>
                <a:gd name="T51" fmla="*/ 3 h 189"/>
                <a:gd name="T52" fmla="*/ 272 w 501"/>
                <a:gd name="T53" fmla="*/ 0 h 189"/>
                <a:gd name="T54" fmla="*/ 228 w 501"/>
                <a:gd name="T55" fmla="*/ 0 h 189"/>
                <a:gd name="T56" fmla="*/ 185 w 501"/>
                <a:gd name="T57" fmla="*/ 3 h 189"/>
                <a:gd name="T58" fmla="*/ 144 w 501"/>
                <a:gd name="T59" fmla="*/ 8 h 189"/>
                <a:gd name="T60" fmla="*/ 107 w 501"/>
                <a:gd name="T61" fmla="*/ 17 h 189"/>
                <a:gd name="T62" fmla="*/ 73 w 501"/>
                <a:gd name="T63" fmla="*/ 28 h 189"/>
                <a:gd name="T64" fmla="*/ 45 w 501"/>
                <a:gd name="T65" fmla="*/ 40 h 189"/>
                <a:gd name="T66" fmla="*/ 23 w 501"/>
                <a:gd name="T67" fmla="*/ 54 h 189"/>
                <a:gd name="T68" fmla="*/ 8 w 501"/>
                <a:gd name="T69" fmla="*/ 69 h 189"/>
                <a:gd name="T70" fmla="*/ 1 w 501"/>
                <a:gd name="T71" fmla="*/ 85 h 18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1"/>
                <a:gd name="T109" fmla="*/ 0 h 189"/>
                <a:gd name="T110" fmla="*/ 501 w 501"/>
                <a:gd name="T111" fmla="*/ 189 h 18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1" h="189">
                  <a:moveTo>
                    <a:pt x="0" y="94"/>
                  </a:moveTo>
                  <a:lnTo>
                    <a:pt x="1" y="102"/>
                  </a:lnTo>
                  <a:lnTo>
                    <a:pt x="4" y="110"/>
                  </a:lnTo>
                  <a:lnTo>
                    <a:pt x="8" y="118"/>
                  </a:lnTo>
                  <a:lnTo>
                    <a:pt x="15" y="126"/>
                  </a:lnTo>
                  <a:lnTo>
                    <a:pt x="23" y="133"/>
                  </a:lnTo>
                  <a:lnTo>
                    <a:pt x="33" y="141"/>
                  </a:lnTo>
                  <a:lnTo>
                    <a:pt x="45" y="148"/>
                  </a:lnTo>
                  <a:lnTo>
                    <a:pt x="58" y="154"/>
                  </a:lnTo>
                  <a:lnTo>
                    <a:pt x="73" y="160"/>
                  </a:lnTo>
                  <a:lnTo>
                    <a:pt x="89" y="166"/>
                  </a:lnTo>
                  <a:lnTo>
                    <a:pt x="107" y="171"/>
                  </a:lnTo>
                  <a:lnTo>
                    <a:pt x="125" y="175"/>
                  </a:lnTo>
                  <a:lnTo>
                    <a:pt x="145" y="179"/>
                  </a:lnTo>
                  <a:lnTo>
                    <a:pt x="164" y="182"/>
                  </a:lnTo>
                  <a:lnTo>
                    <a:pt x="185" y="185"/>
                  </a:lnTo>
                  <a:lnTo>
                    <a:pt x="207" y="186"/>
                  </a:lnTo>
                  <a:lnTo>
                    <a:pt x="228" y="187"/>
                  </a:lnTo>
                  <a:lnTo>
                    <a:pt x="250" y="188"/>
                  </a:lnTo>
                  <a:lnTo>
                    <a:pt x="272" y="187"/>
                  </a:lnTo>
                  <a:lnTo>
                    <a:pt x="293" y="186"/>
                  </a:lnTo>
                  <a:lnTo>
                    <a:pt x="315" y="184"/>
                  </a:lnTo>
                  <a:lnTo>
                    <a:pt x="336" y="182"/>
                  </a:lnTo>
                  <a:lnTo>
                    <a:pt x="356" y="179"/>
                  </a:lnTo>
                  <a:lnTo>
                    <a:pt x="375" y="175"/>
                  </a:lnTo>
                  <a:lnTo>
                    <a:pt x="394" y="171"/>
                  </a:lnTo>
                  <a:lnTo>
                    <a:pt x="411" y="165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5" y="148"/>
                  </a:lnTo>
                  <a:lnTo>
                    <a:pt x="467" y="141"/>
                  </a:lnTo>
                  <a:lnTo>
                    <a:pt x="477" y="133"/>
                  </a:lnTo>
                  <a:lnTo>
                    <a:pt x="486" y="126"/>
                  </a:lnTo>
                  <a:lnTo>
                    <a:pt x="492" y="118"/>
                  </a:lnTo>
                  <a:lnTo>
                    <a:pt x="497" y="110"/>
                  </a:lnTo>
                  <a:lnTo>
                    <a:pt x="499" y="102"/>
                  </a:lnTo>
                  <a:lnTo>
                    <a:pt x="500" y="94"/>
                  </a:lnTo>
                  <a:lnTo>
                    <a:pt x="499" y="85"/>
                  </a:lnTo>
                  <a:lnTo>
                    <a:pt x="497" y="77"/>
                  </a:lnTo>
                  <a:lnTo>
                    <a:pt x="492" y="69"/>
                  </a:lnTo>
                  <a:lnTo>
                    <a:pt x="485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5" y="40"/>
                  </a:lnTo>
                  <a:lnTo>
                    <a:pt x="442" y="33"/>
                  </a:lnTo>
                  <a:lnTo>
                    <a:pt x="427" y="27"/>
                  </a:lnTo>
                  <a:lnTo>
                    <a:pt x="411" y="22"/>
                  </a:lnTo>
                  <a:lnTo>
                    <a:pt x="393" y="17"/>
                  </a:lnTo>
                  <a:lnTo>
                    <a:pt x="375" y="12"/>
                  </a:lnTo>
                  <a:lnTo>
                    <a:pt x="356" y="8"/>
                  </a:lnTo>
                  <a:lnTo>
                    <a:pt x="336" y="5"/>
                  </a:lnTo>
                  <a:lnTo>
                    <a:pt x="315" y="3"/>
                  </a:lnTo>
                  <a:lnTo>
                    <a:pt x="293" y="1"/>
                  </a:lnTo>
                  <a:lnTo>
                    <a:pt x="272" y="0"/>
                  </a:lnTo>
                  <a:lnTo>
                    <a:pt x="250" y="0"/>
                  </a:lnTo>
                  <a:lnTo>
                    <a:pt x="228" y="0"/>
                  </a:lnTo>
                  <a:lnTo>
                    <a:pt x="207" y="1"/>
                  </a:lnTo>
                  <a:lnTo>
                    <a:pt x="185" y="3"/>
                  </a:lnTo>
                  <a:lnTo>
                    <a:pt x="164" y="5"/>
                  </a:lnTo>
                  <a:lnTo>
                    <a:pt x="144" y="8"/>
                  </a:lnTo>
                  <a:lnTo>
                    <a:pt x="125" y="12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8" y="33"/>
                  </a:lnTo>
                  <a:lnTo>
                    <a:pt x="45" y="40"/>
                  </a:lnTo>
                  <a:lnTo>
                    <a:pt x="33" y="47"/>
                  </a:lnTo>
                  <a:lnTo>
                    <a:pt x="23" y="54"/>
                  </a:lnTo>
                  <a:lnTo>
                    <a:pt x="15" y="62"/>
                  </a:lnTo>
                  <a:lnTo>
                    <a:pt x="8" y="69"/>
                  </a:lnTo>
                  <a:lnTo>
                    <a:pt x="4" y="78"/>
                  </a:lnTo>
                  <a:lnTo>
                    <a:pt x="1" y="85"/>
                  </a:lnTo>
                  <a:lnTo>
                    <a:pt x="0" y="9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71" name="Freeform 44"/>
            <p:cNvSpPr>
              <a:spLocks/>
            </p:cNvSpPr>
            <p:nvPr/>
          </p:nvSpPr>
          <p:spPr bwMode="auto">
            <a:xfrm>
              <a:off x="4835" y="2619"/>
              <a:ext cx="846" cy="176"/>
            </a:xfrm>
            <a:custGeom>
              <a:avLst/>
              <a:gdLst>
                <a:gd name="T0" fmla="*/ 845 w 846"/>
                <a:gd name="T1" fmla="*/ 175 h 176"/>
                <a:gd name="T2" fmla="*/ 845 w 846"/>
                <a:gd name="T3" fmla="*/ 0 h 176"/>
                <a:gd name="T4" fmla="*/ 0 w 846"/>
                <a:gd name="T5" fmla="*/ 0 h 176"/>
                <a:gd name="T6" fmla="*/ 0 w 846"/>
                <a:gd name="T7" fmla="*/ 175 h 176"/>
                <a:gd name="T8" fmla="*/ 845 w 846"/>
                <a:gd name="T9" fmla="*/ 175 h 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6"/>
                <a:gd name="T16" fmla="*/ 0 h 176"/>
                <a:gd name="T17" fmla="*/ 846 w 846"/>
                <a:gd name="T18" fmla="*/ 176 h 1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6" h="176">
                  <a:moveTo>
                    <a:pt x="845" y="175"/>
                  </a:moveTo>
                  <a:lnTo>
                    <a:pt x="845" y="0"/>
                  </a:lnTo>
                  <a:lnTo>
                    <a:pt x="0" y="0"/>
                  </a:lnTo>
                  <a:lnTo>
                    <a:pt x="0" y="175"/>
                  </a:lnTo>
                  <a:lnTo>
                    <a:pt x="845" y="175"/>
                  </a:lnTo>
                </a:path>
              </a:pathLst>
            </a:custGeom>
            <a:noFill/>
            <a:ln w="508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72" name="Rectangle 45"/>
            <p:cNvSpPr>
              <a:spLocks noChangeArrowheads="1"/>
            </p:cNvSpPr>
            <p:nvPr/>
          </p:nvSpPr>
          <p:spPr bwMode="auto">
            <a:xfrm>
              <a:off x="5239" y="2272"/>
              <a:ext cx="3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 b="1">
                  <a:solidFill>
                    <a:srgbClr val="434FD6"/>
                  </a:solidFill>
                </a:rPr>
                <a:t>age</a:t>
              </a:r>
            </a:p>
          </p:txBody>
        </p:sp>
        <p:sp>
          <p:nvSpPr>
            <p:cNvPr id="52273" name="Rectangle 46"/>
            <p:cNvSpPr>
              <a:spLocks noChangeArrowheads="1"/>
            </p:cNvSpPr>
            <p:nvPr/>
          </p:nvSpPr>
          <p:spPr bwMode="auto">
            <a:xfrm>
              <a:off x="4460" y="2239"/>
              <a:ext cx="52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 b="1">
                  <a:solidFill>
                    <a:srgbClr val="434FD6"/>
                  </a:solidFill>
                </a:rPr>
                <a:t>pname</a:t>
              </a:r>
            </a:p>
          </p:txBody>
        </p:sp>
        <p:sp>
          <p:nvSpPr>
            <p:cNvPr id="52274" name="Rectangle 47"/>
            <p:cNvSpPr>
              <a:spLocks noChangeArrowheads="1"/>
            </p:cNvSpPr>
            <p:nvPr/>
          </p:nvSpPr>
          <p:spPr bwMode="auto">
            <a:xfrm>
              <a:off x="4829" y="2602"/>
              <a:ext cx="84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 b="1">
                  <a:solidFill>
                    <a:srgbClr val="434FD6"/>
                  </a:solidFill>
                </a:rPr>
                <a:t>Dependents</a:t>
              </a:r>
            </a:p>
          </p:txBody>
        </p:sp>
        <p:sp>
          <p:nvSpPr>
            <p:cNvPr id="52275" name="Line 48"/>
            <p:cNvSpPr>
              <a:spLocks noChangeShapeType="1"/>
            </p:cNvSpPr>
            <p:nvPr/>
          </p:nvSpPr>
          <p:spPr bwMode="auto">
            <a:xfrm>
              <a:off x="4582" y="2402"/>
              <a:ext cx="37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6" name="Line 49"/>
            <p:cNvSpPr>
              <a:spLocks noChangeShapeType="1"/>
            </p:cNvSpPr>
            <p:nvPr/>
          </p:nvSpPr>
          <p:spPr bwMode="auto">
            <a:xfrm>
              <a:off x="4804" y="2490"/>
              <a:ext cx="184" cy="11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7" name="Line 50"/>
            <p:cNvSpPr>
              <a:spLocks noChangeShapeType="1"/>
            </p:cNvSpPr>
            <p:nvPr/>
          </p:nvSpPr>
          <p:spPr bwMode="auto">
            <a:xfrm flipH="1">
              <a:off x="5324" y="2500"/>
              <a:ext cx="75" cy="10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78" name="Group 59"/>
            <p:cNvGrpSpPr>
              <a:grpSpLocks/>
            </p:cNvGrpSpPr>
            <p:nvPr/>
          </p:nvGrpSpPr>
          <p:grpSpPr bwMode="auto">
            <a:xfrm>
              <a:off x="3600" y="3648"/>
              <a:ext cx="1427" cy="566"/>
              <a:chOff x="3600" y="3648"/>
              <a:chExt cx="1427" cy="566"/>
            </a:xfrm>
          </p:grpSpPr>
          <p:sp>
            <p:nvSpPr>
              <p:cNvPr id="52298" name="Freeform 51"/>
              <p:cNvSpPr>
                <a:spLocks/>
              </p:cNvSpPr>
              <p:nvPr/>
            </p:nvSpPr>
            <p:spPr bwMode="auto">
              <a:xfrm>
                <a:off x="3600" y="4000"/>
                <a:ext cx="713" cy="209"/>
              </a:xfrm>
              <a:custGeom>
                <a:avLst/>
                <a:gdLst>
                  <a:gd name="T0" fmla="*/ 710 w 713"/>
                  <a:gd name="T1" fmla="*/ 94 h 209"/>
                  <a:gd name="T2" fmla="*/ 700 w 713"/>
                  <a:gd name="T3" fmla="*/ 76 h 209"/>
                  <a:gd name="T4" fmla="*/ 679 w 713"/>
                  <a:gd name="T5" fmla="*/ 59 h 209"/>
                  <a:gd name="T6" fmla="*/ 648 w 713"/>
                  <a:gd name="T7" fmla="*/ 44 h 209"/>
                  <a:gd name="T8" fmla="*/ 608 w 713"/>
                  <a:gd name="T9" fmla="*/ 29 h 209"/>
                  <a:gd name="T10" fmla="*/ 561 w 713"/>
                  <a:gd name="T11" fmla="*/ 18 h 209"/>
                  <a:gd name="T12" fmla="*/ 507 w 713"/>
                  <a:gd name="T13" fmla="*/ 8 h 209"/>
                  <a:gd name="T14" fmla="*/ 449 w 713"/>
                  <a:gd name="T15" fmla="*/ 3 h 209"/>
                  <a:gd name="T16" fmla="*/ 387 w 713"/>
                  <a:gd name="T17" fmla="*/ 0 h 209"/>
                  <a:gd name="T18" fmla="*/ 325 w 713"/>
                  <a:gd name="T19" fmla="*/ 0 h 209"/>
                  <a:gd name="T20" fmla="*/ 264 w 713"/>
                  <a:gd name="T21" fmla="*/ 3 h 209"/>
                  <a:gd name="T22" fmla="*/ 206 w 713"/>
                  <a:gd name="T23" fmla="*/ 8 h 209"/>
                  <a:gd name="T24" fmla="*/ 152 w 713"/>
                  <a:gd name="T25" fmla="*/ 18 h 209"/>
                  <a:gd name="T26" fmla="*/ 105 w 713"/>
                  <a:gd name="T27" fmla="*/ 29 h 209"/>
                  <a:gd name="T28" fmla="*/ 65 w 713"/>
                  <a:gd name="T29" fmla="*/ 44 h 209"/>
                  <a:gd name="T30" fmla="*/ 34 w 713"/>
                  <a:gd name="T31" fmla="*/ 59 h 209"/>
                  <a:gd name="T32" fmla="*/ 12 w 713"/>
                  <a:gd name="T33" fmla="*/ 76 h 209"/>
                  <a:gd name="T34" fmla="*/ 1 w 713"/>
                  <a:gd name="T35" fmla="*/ 94 h 209"/>
                  <a:gd name="T36" fmla="*/ 1 w 713"/>
                  <a:gd name="T37" fmla="*/ 112 h 209"/>
                  <a:gd name="T38" fmla="*/ 12 w 713"/>
                  <a:gd name="T39" fmla="*/ 130 h 209"/>
                  <a:gd name="T40" fmla="*/ 34 w 713"/>
                  <a:gd name="T41" fmla="*/ 147 h 209"/>
                  <a:gd name="T42" fmla="*/ 65 w 713"/>
                  <a:gd name="T43" fmla="*/ 163 h 209"/>
                  <a:gd name="T44" fmla="*/ 105 w 713"/>
                  <a:gd name="T45" fmla="*/ 177 h 209"/>
                  <a:gd name="T46" fmla="*/ 152 w 713"/>
                  <a:gd name="T47" fmla="*/ 189 h 209"/>
                  <a:gd name="T48" fmla="*/ 206 w 713"/>
                  <a:gd name="T49" fmla="*/ 198 h 209"/>
                  <a:gd name="T50" fmla="*/ 264 w 713"/>
                  <a:gd name="T51" fmla="*/ 204 h 209"/>
                  <a:gd name="T52" fmla="*/ 325 w 713"/>
                  <a:gd name="T53" fmla="*/ 206 h 209"/>
                  <a:gd name="T54" fmla="*/ 387 w 713"/>
                  <a:gd name="T55" fmla="*/ 206 h 209"/>
                  <a:gd name="T56" fmla="*/ 449 w 713"/>
                  <a:gd name="T57" fmla="*/ 204 h 209"/>
                  <a:gd name="T58" fmla="*/ 507 w 713"/>
                  <a:gd name="T59" fmla="*/ 198 h 209"/>
                  <a:gd name="T60" fmla="*/ 561 w 713"/>
                  <a:gd name="T61" fmla="*/ 189 h 209"/>
                  <a:gd name="T62" fmla="*/ 608 w 713"/>
                  <a:gd name="T63" fmla="*/ 177 h 209"/>
                  <a:gd name="T64" fmla="*/ 648 w 713"/>
                  <a:gd name="T65" fmla="*/ 163 h 209"/>
                  <a:gd name="T66" fmla="*/ 679 w 713"/>
                  <a:gd name="T67" fmla="*/ 147 h 209"/>
                  <a:gd name="T68" fmla="*/ 700 w 713"/>
                  <a:gd name="T69" fmla="*/ 130 h 209"/>
                  <a:gd name="T70" fmla="*/ 710 w 713"/>
                  <a:gd name="T71" fmla="*/ 112 h 20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13"/>
                  <a:gd name="T109" fmla="*/ 0 h 209"/>
                  <a:gd name="T110" fmla="*/ 713 w 713"/>
                  <a:gd name="T111" fmla="*/ 209 h 20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13" h="209">
                    <a:moveTo>
                      <a:pt x="712" y="104"/>
                    </a:moveTo>
                    <a:lnTo>
                      <a:pt x="710" y="94"/>
                    </a:lnTo>
                    <a:lnTo>
                      <a:pt x="707" y="86"/>
                    </a:lnTo>
                    <a:lnTo>
                      <a:pt x="700" y="76"/>
                    </a:lnTo>
                    <a:lnTo>
                      <a:pt x="690" y="68"/>
                    </a:lnTo>
                    <a:lnTo>
                      <a:pt x="679" y="59"/>
                    </a:lnTo>
                    <a:lnTo>
                      <a:pt x="665" y="52"/>
                    </a:lnTo>
                    <a:lnTo>
                      <a:pt x="648" y="44"/>
                    </a:lnTo>
                    <a:lnTo>
                      <a:pt x="629" y="36"/>
                    </a:lnTo>
                    <a:lnTo>
                      <a:pt x="608" y="29"/>
                    </a:lnTo>
                    <a:lnTo>
                      <a:pt x="585" y="24"/>
                    </a:lnTo>
                    <a:lnTo>
                      <a:pt x="561" y="18"/>
                    </a:lnTo>
                    <a:lnTo>
                      <a:pt x="534" y="13"/>
                    </a:lnTo>
                    <a:lnTo>
                      <a:pt x="507" y="8"/>
                    </a:lnTo>
                    <a:lnTo>
                      <a:pt x="478" y="5"/>
                    </a:lnTo>
                    <a:lnTo>
                      <a:pt x="449" y="3"/>
                    </a:lnTo>
                    <a:lnTo>
                      <a:pt x="419" y="1"/>
                    </a:lnTo>
                    <a:lnTo>
                      <a:pt x="387" y="0"/>
                    </a:lnTo>
                    <a:lnTo>
                      <a:pt x="356" y="0"/>
                    </a:lnTo>
                    <a:lnTo>
                      <a:pt x="325" y="0"/>
                    </a:lnTo>
                    <a:lnTo>
                      <a:pt x="294" y="1"/>
                    </a:lnTo>
                    <a:lnTo>
                      <a:pt x="264" y="3"/>
                    </a:lnTo>
                    <a:lnTo>
                      <a:pt x="235" y="5"/>
                    </a:lnTo>
                    <a:lnTo>
                      <a:pt x="206" y="8"/>
                    </a:lnTo>
                    <a:lnTo>
                      <a:pt x="179" y="13"/>
                    </a:lnTo>
                    <a:lnTo>
                      <a:pt x="152" y="18"/>
                    </a:lnTo>
                    <a:lnTo>
                      <a:pt x="127" y="24"/>
                    </a:lnTo>
                    <a:lnTo>
                      <a:pt x="105" y="29"/>
                    </a:lnTo>
                    <a:lnTo>
                      <a:pt x="83" y="36"/>
                    </a:lnTo>
                    <a:lnTo>
                      <a:pt x="65" y="44"/>
                    </a:lnTo>
                    <a:lnTo>
                      <a:pt x="48" y="52"/>
                    </a:lnTo>
                    <a:lnTo>
                      <a:pt x="34" y="59"/>
                    </a:lnTo>
                    <a:lnTo>
                      <a:pt x="22" y="68"/>
                    </a:lnTo>
                    <a:lnTo>
                      <a:pt x="12" y="76"/>
                    </a:lnTo>
                    <a:lnTo>
                      <a:pt x="5" y="86"/>
                    </a:lnTo>
                    <a:lnTo>
                      <a:pt x="1" y="94"/>
                    </a:lnTo>
                    <a:lnTo>
                      <a:pt x="0" y="104"/>
                    </a:lnTo>
                    <a:lnTo>
                      <a:pt x="1" y="112"/>
                    </a:lnTo>
                    <a:lnTo>
                      <a:pt x="5" y="121"/>
                    </a:lnTo>
                    <a:lnTo>
                      <a:pt x="12" y="130"/>
                    </a:lnTo>
                    <a:lnTo>
                      <a:pt x="22" y="139"/>
                    </a:lnTo>
                    <a:lnTo>
                      <a:pt x="34" y="147"/>
                    </a:lnTo>
                    <a:lnTo>
                      <a:pt x="48" y="156"/>
                    </a:lnTo>
                    <a:lnTo>
                      <a:pt x="65" y="163"/>
                    </a:lnTo>
                    <a:lnTo>
                      <a:pt x="83" y="170"/>
                    </a:lnTo>
                    <a:lnTo>
                      <a:pt x="105" y="177"/>
                    </a:lnTo>
                    <a:lnTo>
                      <a:pt x="127" y="182"/>
                    </a:lnTo>
                    <a:lnTo>
                      <a:pt x="152" y="189"/>
                    </a:lnTo>
                    <a:lnTo>
                      <a:pt x="179" y="193"/>
                    </a:lnTo>
                    <a:lnTo>
                      <a:pt x="206" y="198"/>
                    </a:lnTo>
                    <a:lnTo>
                      <a:pt x="235" y="201"/>
                    </a:lnTo>
                    <a:lnTo>
                      <a:pt x="264" y="204"/>
                    </a:lnTo>
                    <a:lnTo>
                      <a:pt x="294" y="205"/>
                    </a:lnTo>
                    <a:lnTo>
                      <a:pt x="325" y="206"/>
                    </a:lnTo>
                    <a:lnTo>
                      <a:pt x="356" y="208"/>
                    </a:lnTo>
                    <a:lnTo>
                      <a:pt x="387" y="206"/>
                    </a:lnTo>
                    <a:lnTo>
                      <a:pt x="419" y="205"/>
                    </a:lnTo>
                    <a:lnTo>
                      <a:pt x="449" y="204"/>
                    </a:lnTo>
                    <a:lnTo>
                      <a:pt x="478" y="201"/>
                    </a:lnTo>
                    <a:lnTo>
                      <a:pt x="507" y="198"/>
                    </a:lnTo>
                    <a:lnTo>
                      <a:pt x="534" y="193"/>
                    </a:lnTo>
                    <a:lnTo>
                      <a:pt x="561" y="189"/>
                    </a:lnTo>
                    <a:lnTo>
                      <a:pt x="585" y="182"/>
                    </a:lnTo>
                    <a:lnTo>
                      <a:pt x="608" y="177"/>
                    </a:lnTo>
                    <a:lnTo>
                      <a:pt x="629" y="170"/>
                    </a:lnTo>
                    <a:lnTo>
                      <a:pt x="648" y="163"/>
                    </a:lnTo>
                    <a:lnTo>
                      <a:pt x="665" y="156"/>
                    </a:lnTo>
                    <a:lnTo>
                      <a:pt x="679" y="147"/>
                    </a:lnTo>
                    <a:lnTo>
                      <a:pt x="690" y="139"/>
                    </a:lnTo>
                    <a:lnTo>
                      <a:pt x="700" y="130"/>
                    </a:lnTo>
                    <a:lnTo>
                      <a:pt x="707" y="121"/>
                    </a:lnTo>
                    <a:lnTo>
                      <a:pt x="710" y="112"/>
                    </a:lnTo>
                    <a:lnTo>
                      <a:pt x="712" y="10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99" name="Freeform 52"/>
              <p:cNvSpPr>
                <a:spLocks/>
              </p:cNvSpPr>
              <p:nvPr/>
            </p:nvSpPr>
            <p:spPr bwMode="auto">
              <a:xfrm>
                <a:off x="4525" y="4025"/>
                <a:ext cx="502" cy="189"/>
              </a:xfrm>
              <a:custGeom>
                <a:avLst/>
                <a:gdLst>
                  <a:gd name="T0" fmla="*/ 1 w 502"/>
                  <a:gd name="T1" fmla="*/ 103 h 189"/>
                  <a:gd name="T2" fmla="*/ 8 w 502"/>
                  <a:gd name="T3" fmla="*/ 119 h 189"/>
                  <a:gd name="T4" fmla="*/ 23 w 502"/>
                  <a:gd name="T5" fmla="*/ 134 h 189"/>
                  <a:gd name="T6" fmla="*/ 45 w 502"/>
                  <a:gd name="T7" fmla="*/ 148 h 189"/>
                  <a:gd name="T8" fmla="*/ 73 w 502"/>
                  <a:gd name="T9" fmla="*/ 161 h 189"/>
                  <a:gd name="T10" fmla="*/ 107 w 502"/>
                  <a:gd name="T11" fmla="*/ 171 h 189"/>
                  <a:gd name="T12" fmla="*/ 145 w 502"/>
                  <a:gd name="T13" fmla="*/ 180 h 189"/>
                  <a:gd name="T14" fmla="*/ 185 w 502"/>
                  <a:gd name="T15" fmla="*/ 185 h 189"/>
                  <a:gd name="T16" fmla="*/ 228 w 502"/>
                  <a:gd name="T17" fmla="*/ 188 h 189"/>
                  <a:gd name="T18" fmla="*/ 272 w 502"/>
                  <a:gd name="T19" fmla="*/ 188 h 189"/>
                  <a:gd name="T20" fmla="*/ 315 w 502"/>
                  <a:gd name="T21" fmla="*/ 185 h 189"/>
                  <a:gd name="T22" fmla="*/ 356 w 502"/>
                  <a:gd name="T23" fmla="*/ 179 h 189"/>
                  <a:gd name="T24" fmla="*/ 394 w 502"/>
                  <a:gd name="T25" fmla="*/ 171 h 189"/>
                  <a:gd name="T26" fmla="*/ 427 w 502"/>
                  <a:gd name="T27" fmla="*/ 160 h 189"/>
                  <a:gd name="T28" fmla="*/ 456 w 502"/>
                  <a:gd name="T29" fmla="*/ 148 h 189"/>
                  <a:gd name="T30" fmla="*/ 477 w 502"/>
                  <a:gd name="T31" fmla="*/ 134 h 189"/>
                  <a:gd name="T32" fmla="*/ 492 w 502"/>
                  <a:gd name="T33" fmla="*/ 118 h 189"/>
                  <a:gd name="T34" fmla="*/ 500 w 502"/>
                  <a:gd name="T35" fmla="*/ 102 h 189"/>
                  <a:gd name="T36" fmla="*/ 500 w 502"/>
                  <a:gd name="T37" fmla="*/ 86 h 189"/>
                  <a:gd name="T38" fmla="*/ 492 w 502"/>
                  <a:gd name="T39" fmla="*/ 70 h 189"/>
                  <a:gd name="T40" fmla="*/ 477 w 502"/>
                  <a:gd name="T41" fmla="*/ 54 h 189"/>
                  <a:gd name="T42" fmla="*/ 456 w 502"/>
                  <a:gd name="T43" fmla="*/ 40 h 189"/>
                  <a:gd name="T44" fmla="*/ 427 w 502"/>
                  <a:gd name="T45" fmla="*/ 28 h 189"/>
                  <a:gd name="T46" fmla="*/ 394 w 502"/>
                  <a:gd name="T47" fmla="*/ 17 h 189"/>
                  <a:gd name="T48" fmla="*/ 356 w 502"/>
                  <a:gd name="T49" fmla="*/ 9 h 189"/>
                  <a:gd name="T50" fmla="*/ 315 w 502"/>
                  <a:gd name="T51" fmla="*/ 3 h 189"/>
                  <a:gd name="T52" fmla="*/ 272 w 502"/>
                  <a:gd name="T53" fmla="*/ 1 h 189"/>
                  <a:gd name="T54" fmla="*/ 228 w 502"/>
                  <a:gd name="T55" fmla="*/ 1 h 189"/>
                  <a:gd name="T56" fmla="*/ 185 w 502"/>
                  <a:gd name="T57" fmla="*/ 3 h 189"/>
                  <a:gd name="T58" fmla="*/ 145 w 502"/>
                  <a:gd name="T59" fmla="*/ 9 h 189"/>
                  <a:gd name="T60" fmla="*/ 107 w 502"/>
                  <a:gd name="T61" fmla="*/ 17 h 189"/>
                  <a:gd name="T62" fmla="*/ 73 w 502"/>
                  <a:gd name="T63" fmla="*/ 28 h 189"/>
                  <a:gd name="T64" fmla="*/ 45 w 502"/>
                  <a:gd name="T65" fmla="*/ 40 h 189"/>
                  <a:gd name="T66" fmla="*/ 23 w 502"/>
                  <a:gd name="T67" fmla="*/ 55 h 189"/>
                  <a:gd name="T68" fmla="*/ 8 w 502"/>
                  <a:gd name="T69" fmla="*/ 70 h 189"/>
                  <a:gd name="T70" fmla="*/ 1 w 502"/>
                  <a:gd name="T71" fmla="*/ 86 h 18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02"/>
                  <a:gd name="T109" fmla="*/ 0 h 189"/>
                  <a:gd name="T110" fmla="*/ 502 w 502"/>
                  <a:gd name="T111" fmla="*/ 189 h 18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02" h="189">
                    <a:moveTo>
                      <a:pt x="0" y="94"/>
                    </a:moveTo>
                    <a:lnTo>
                      <a:pt x="1" y="103"/>
                    </a:lnTo>
                    <a:lnTo>
                      <a:pt x="4" y="110"/>
                    </a:lnTo>
                    <a:lnTo>
                      <a:pt x="8" y="119"/>
                    </a:lnTo>
                    <a:lnTo>
                      <a:pt x="15" y="127"/>
                    </a:lnTo>
                    <a:lnTo>
                      <a:pt x="23" y="134"/>
                    </a:lnTo>
                    <a:lnTo>
                      <a:pt x="34" y="141"/>
                    </a:lnTo>
                    <a:lnTo>
                      <a:pt x="45" y="148"/>
                    </a:lnTo>
                    <a:lnTo>
                      <a:pt x="58" y="155"/>
                    </a:lnTo>
                    <a:lnTo>
                      <a:pt x="73" y="161"/>
                    </a:lnTo>
                    <a:lnTo>
                      <a:pt x="89" y="166"/>
                    </a:lnTo>
                    <a:lnTo>
                      <a:pt x="107" y="171"/>
                    </a:lnTo>
                    <a:lnTo>
                      <a:pt x="125" y="176"/>
                    </a:lnTo>
                    <a:lnTo>
                      <a:pt x="145" y="180"/>
                    </a:lnTo>
                    <a:lnTo>
                      <a:pt x="165" y="183"/>
                    </a:lnTo>
                    <a:lnTo>
                      <a:pt x="185" y="185"/>
                    </a:lnTo>
                    <a:lnTo>
                      <a:pt x="207" y="187"/>
                    </a:lnTo>
                    <a:lnTo>
                      <a:pt x="228" y="188"/>
                    </a:lnTo>
                    <a:lnTo>
                      <a:pt x="251" y="188"/>
                    </a:lnTo>
                    <a:lnTo>
                      <a:pt x="272" y="188"/>
                    </a:lnTo>
                    <a:lnTo>
                      <a:pt x="294" y="187"/>
                    </a:lnTo>
                    <a:lnTo>
                      <a:pt x="315" y="185"/>
                    </a:lnTo>
                    <a:lnTo>
                      <a:pt x="336" y="183"/>
                    </a:lnTo>
                    <a:lnTo>
                      <a:pt x="356" y="179"/>
                    </a:lnTo>
                    <a:lnTo>
                      <a:pt x="376" y="176"/>
                    </a:lnTo>
                    <a:lnTo>
                      <a:pt x="394" y="171"/>
                    </a:lnTo>
                    <a:lnTo>
                      <a:pt x="411" y="166"/>
                    </a:lnTo>
                    <a:lnTo>
                      <a:pt x="427" y="160"/>
                    </a:lnTo>
                    <a:lnTo>
                      <a:pt x="442" y="154"/>
                    </a:lnTo>
                    <a:lnTo>
                      <a:pt x="456" y="148"/>
                    </a:lnTo>
                    <a:lnTo>
                      <a:pt x="467" y="141"/>
                    </a:lnTo>
                    <a:lnTo>
                      <a:pt x="477" y="134"/>
                    </a:lnTo>
                    <a:lnTo>
                      <a:pt x="486" y="126"/>
                    </a:lnTo>
                    <a:lnTo>
                      <a:pt x="492" y="118"/>
                    </a:lnTo>
                    <a:lnTo>
                      <a:pt x="497" y="110"/>
                    </a:lnTo>
                    <a:lnTo>
                      <a:pt x="500" y="102"/>
                    </a:lnTo>
                    <a:lnTo>
                      <a:pt x="501" y="94"/>
                    </a:lnTo>
                    <a:lnTo>
                      <a:pt x="500" y="86"/>
                    </a:lnTo>
                    <a:lnTo>
                      <a:pt x="497" y="78"/>
                    </a:lnTo>
                    <a:lnTo>
                      <a:pt x="492" y="70"/>
                    </a:lnTo>
                    <a:lnTo>
                      <a:pt x="486" y="62"/>
                    </a:lnTo>
                    <a:lnTo>
                      <a:pt x="477" y="54"/>
                    </a:lnTo>
                    <a:lnTo>
                      <a:pt x="467" y="47"/>
                    </a:lnTo>
                    <a:lnTo>
                      <a:pt x="456" y="40"/>
                    </a:lnTo>
                    <a:lnTo>
                      <a:pt x="442" y="34"/>
                    </a:lnTo>
                    <a:lnTo>
                      <a:pt x="427" y="28"/>
                    </a:lnTo>
                    <a:lnTo>
                      <a:pt x="411" y="22"/>
                    </a:lnTo>
                    <a:lnTo>
                      <a:pt x="394" y="17"/>
                    </a:lnTo>
                    <a:lnTo>
                      <a:pt x="375" y="13"/>
                    </a:lnTo>
                    <a:lnTo>
                      <a:pt x="356" y="9"/>
                    </a:lnTo>
                    <a:lnTo>
                      <a:pt x="336" y="6"/>
                    </a:lnTo>
                    <a:lnTo>
                      <a:pt x="315" y="3"/>
                    </a:lnTo>
                    <a:lnTo>
                      <a:pt x="294" y="2"/>
                    </a:lnTo>
                    <a:lnTo>
                      <a:pt x="272" y="1"/>
                    </a:lnTo>
                    <a:lnTo>
                      <a:pt x="250" y="0"/>
                    </a:lnTo>
                    <a:lnTo>
                      <a:pt x="228" y="1"/>
                    </a:lnTo>
                    <a:lnTo>
                      <a:pt x="207" y="2"/>
                    </a:lnTo>
                    <a:lnTo>
                      <a:pt x="185" y="3"/>
                    </a:lnTo>
                    <a:lnTo>
                      <a:pt x="165" y="6"/>
                    </a:lnTo>
                    <a:lnTo>
                      <a:pt x="145" y="9"/>
                    </a:lnTo>
                    <a:lnTo>
                      <a:pt x="125" y="13"/>
                    </a:lnTo>
                    <a:lnTo>
                      <a:pt x="107" y="17"/>
                    </a:lnTo>
                    <a:lnTo>
                      <a:pt x="89" y="22"/>
                    </a:lnTo>
                    <a:lnTo>
                      <a:pt x="73" y="28"/>
                    </a:lnTo>
                    <a:lnTo>
                      <a:pt x="58" y="34"/>
                    </a:lnTo>
                    <a:lnTo>
                      <a:pt x="45" y="40"/>
                    </a:lnTo>
                    <a:lnTo>
                      <a:pt x="34" y="47"/>
                    </a:lnTo>
                    <a:lnTo>
                      <a:pt x="23" y="55"/>
                    </a:lnTo>
                    <a:lnTo>
                      <a:pt x="15" y="62"/>
                    </a:lnTo>
                    <a:lnTo>
                      <a:pt x="8" y="70"/>
                    </a:lnTo>
                    <a:lnTo>
                      <a:pt x="4" y="78"/>
                    </a:lnTo>
                    <a:lnTo>
                      <a:pt x="1" y="86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00" name="Freeform 53"/>
              <p:cNvSpPr>
                <a:spLocks/>
              </p:cNvSpPr>
              <p:nvPr/>
            </p:nvSpPr>
            <p:spPr bwMode="auto">
              <a:xfrm>
                <a:off x="4171" y="3688"/>
                <a:ext cx="624" cy="195"/>
              </a:xfrm>
              <a:custGeom>
                <a:avLst/>
                <a:gdLst>
                  <a:gd name="T0" fmla="*/ 623 w 624"/>
                  <a:gd name="T1" fmla="*/ 194 h 195"/>
                  <a:gd name="T2" fmla="*/ 623 w 624"/>
                  <a:gd name="T3" fmla="*/ 0 h 195"/>
                  <a:gd name="T4" fmla="*/ 0 w 624"/>
                  <a:gd name="T5" fmla="*/ 0 h 195"/>
                  <a:gd name="T6" fmla="*/ 0 w 624"/>
                  <a:gd name="T7" fmla="*/ 194 h 195"/>
                  <a:gd name="T8" fmla="*/ 623 w 624"/>
                  <a:gd name="T9" fmla="*/ 194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4"/>
                  <a:gd name="T16" fmla="*/ 0 h 195"/>
                  <a:gd name="T17" fmla="*/ 624 w 624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4" h="195">
                    <a:moveTo>
                      <a:pt x="623" y="194"/>
                    </a:moveTo>
                    <a:lnTo>
                      <a:pt x="623" y="0"/>
                    </a:lnTo>
                    <a:lnTo>
                      <a:pt x="0" y="0"/>
                    </a:lnTo>
                    <a:lnTo>
                      <a:pt x="0" y="194"/>
                    </a:lnTo>
                    <a:lnTo>
                      <a:pt x="623" y="1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01" name="Rectangle 54"/>
              <p:cNvSpPr>
                <a:spLocks noChangeArrowheads="1"/>
              </p:cNvSpPr>
              <p:nvPr/>
            </p:nvSpPr>
            <p:spPr bwMode="auto">
              <a:xfrm>
                <a:off x="3683" y="3988"/>
                <a:ext cx="59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r>
                  <a:rPr lang="en-US" altLang="x-none" sz="1600" b="1" u="sng">
                    <a:solidFill>
                      <a:srgbClr val="434FD6"/>
                    </a:solidFill>
                  </a:rPr>
                  <a:t>policyid</a:t>
                </a:r>
              </a:p>
            </p:txBody>
          </p:sp>
          <p:sp>
            <p:nvSpPr>
              <p:cNvPr id="52302" name="Rectangle 55"/>
              <p:cNvSpPr>
                <a:spLocks noChangeArrowheads="1"/>
              </p:cNvSpPr>
              <p:nvPr/>
            </p:nvSpPr>
            <p:spPr bwMode="auto">
              <a:xfrm>
                <a:off x="4571" y="3998"/>
                <a:ext cx="377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r>
                  <a:rPr lang="en-US" altLang="x-none" sz="1600" b="1">
                    <a:solidFill>
                      <a:srgbClr val="434FD6"/>
                    </a:solidFill>
                  </a:rPr>
                  <a:t>cost</a:t>
                </a:r>
              </a:p>
            </p:txBody>
          </p:sp>
          <p:sp>
            <p:nvSpPr>
              <p:cNvPr id="52303" name="Rectangle 56"/>
              <p:cNvSpPr>
                <a:spLocks noChangeArrowheads="1"/>
              </p:cNvSpPr>
              <p:nvPr/>
            </p:nvSpPr>
            <p:spPr bwMode="auto">
              <a:xfrm>
                <a:off x="4168" y="3648"/>
                <a:ext cx="59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r>
                  <a:rPr lang="en-US" altLang="x-none" sz="1600" b="1">
                    <a:solidFill>
                      <a:srgbClr val="434FD6"/>
                    </a:solidFill>
                  </a:rPr>
                  <a:t>Policies</a:t>
                </a:r>
              </a:p>
            </p:txBody>
          </p:sp>
          <p:sp>
            <p:nvSpPr>
              <p:cNvPr id="52304" name="Line 57"/>
              <p:cNvSpPr>
                <a:spLocks noChangeShapeType="1"/>
              </p:cNvSpPr>
              <p:nvPr/>
            </p:nvSpPr>
            <p:spPr bwMode="auto">
              <a:xfrm flipV="1">
                <a:off x="4036" y="3880"/>
                <a:ext cx="271" cy="12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05" name="Line 58"/>
              <p:cNvSpPr>
                <a:spLocks noChangeShapeType="1"/>
              </p:cNvSpPr>
              <p:nvPr/>
            </p:nvSpPr>
            <p:spPr bwMode="auto">
              <a:xfrm flipH="1" flipV="1">
                <a:off x="4499" y="3880"/>
                <a:ext cx="257" cy="15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279" name="Rectangle 61"/>
            <p:cNvSpPr>
              <a:spLocks noChangeArrowheads="1"/>
            </p:cNvSpPr>
            <p:nvPr/>
          </p:nvSpPr>
          <p:spPr bwMode="auto">
            <a:xfrm>
              <a:off x="2863" y="3067"/>
              <a:ext cx="74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 b="1">
                  <a:solidFill>
                    <a:srgbClr val="434FD6"/>
                  </a:solidFill>
                </a:rPr>
                <a:t>Purchaser</a:t>
              </a:r>
            </a:p>
          </p:txBody>
        </p:sp>
        <p:sp>
          <p:nvSpPr>
            <p:cNvPr id="52280" name="Freeform 62"/>
            <p:cNvSpPr>
              <a:spLocks/>
            </p:cNvSpPr>
            <p:nvPr/>
          </p:nvSpPr>
          <p:spPr bwMode="auto">
            <a:xfrm>
              <a:off x="2817" y="2992"/>
              <a:ext cx="815" cy="378"/>
            </a:xfrm>
            <a:custGeom>
              <a:avLst/>
              <a:gdLst>
                <a:gd name="T0" fmla="*/ 0 w 815"/>
                <a:gd name="T1" fmla="*/ 188 h 378"/>
                <a:gd name="T2" fmla="*/ 402 w 815"/>
                <a:gd name="T3" fmla="*/ 0 h 378"/>
                <a:gd name="T4" fmla="*/ 814 w 815"/>
                <a:gd name="T5" fmla="*/ 194 h 378"/>
                <a:gd name="T6" fmla="*/ 402 w 815"/>
                <a:gd name="T7" fmla="*/ 377 h 378"/>
                <a:gd name="T8" fmla="*/ 0 w 815"/>
                <a:gd name="T9" fmla="*/ 188 h 3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5"/>
                <a:gd name="T16" fmla="*/ 0 h 378"/>
                <a:gd name="T17" fmla="*/ 815 w 815"/>
                <a:gd name="T18" fmla="*/ 378 h 3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5" h="378">
                  <a:moveTo>
                    <a:pt x="0" y="188"/>
                  </a:moveTo>
                  <a:lnTo>
                    <a:pt x="402" y="0"/>
                  </a:lnTo>
                  <a:lnTo>
                    <a:pt x="814" y="194"/>
                  </a:lnTo>
                  <a:lnTo>
                    <a:pt x="402" y="377"/>
                  </a:lnTo>
                  <a:lnTo>
                    <a:pt x="0" y="18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2281" name="Group 74"/>
            <p:cNvGrpSpPr>
              <a:grpSpLocks/>
            </p:cNvGrpSpPr>
            <p:nvPr/>
          </p:nvGrpSpPr>
          <p:grpSpPr bwMode="auto">
            <a:xfrm>
              <a:off x="1710" y="2231"/>
              <a:ext cx="1422" cy="678"/>
              <a:chOff x="1710" y="2231"/>
              <a:chExt cx="1422" cy="678"/>
            </a:xfrm>
          </p:grpSpPr>
          <p:sp>
            <p:nvSpPr>
              <p:cNvPr id="52287" name="Freeform 63"/>
              <p:cNvSpPr>
                <a:spLocks/>
              </p:cNvSpPr>
              <p:nvPr/>
            </p:nvSpPr>
            <p:spPr bwMode="auto">
              <a:xfrm>
                <a:off x="1710" y="2385"/>
                <a:ext cx="501" cy="189"/>
              </a:xfrm>
              <a:custGeom>
                <a:avLst/>
                <a:gdLst>
                  <a:gd name="T0" fmla="*/ 499 w 501"/>
                  <a:gd name="T1" fmla="*/ 86 h 189"/>
                  <a:gd name="T2" fmla="*/ 492 w 501"/>
                  <a:gd name="T3" fmla="*/ 70 h 189"/>
                  <a:gd name="T4" fmla="*/ 477 w 501"/>
                  <a:gd name="T5" fmla="*/ 54 h 189"/>
                  <a:gd name="T6" fmla="*/ 455 w 501"/>
                  <a:gd name="T7" fmla="*/ 40 h 189"/>
                  <a:gd name="T8" fmla="*/ 427 w 501"/>
                  <a:gd name="T9" fmla="*/ 28 h 189"/>
                  <a:gd name="T10" fmla="*/ 393 w 501"/>
                  <a:gd name="T11" fmla="*/ 17 h 189"/>
                  <a:gd name="T12" fmla="*/ 356 w 501"/>
                  <a:gd name="T13" fmla="*/ 9 h 189"/>
                  <a:gd name="T14" fmla="*/ 315 w 501"/>
                  <a:gd name="T15" fmla="*/ 3 h 189"/>
                  <a:gd name="T16" fmla="*/ 272 w 501"/>
                  <a:gd name="T17" fmla="*/ 1 h 189"/>
                  <a:gd name="T18" fmla="*/ 228 w 501"/>
                  <a:gd name="T19" fmla="*/ 1 h 189"/>
                  <a:gd name="T20" fmla="*/ 185 w 501"/>
                  <a:gd name="T21" fmla="*/ 3 h 189"/>
                  <a:gd name="T22" fmla="*/ 144 w 501"/>
                  <a:gd name="T23" fmla="*/ 9 h 189"/>
                  <a:gd name="T24" fmla="*/ 107 w 501"/>
                  <a:gd name="T25" fmla="*/ 17 h 189"/>
                  <a:gd name="T26" fmla="*/ 73 w 501"/>
                  <a:gd name="T27" fmla="*/ 28 h 189"/>
                  <a:gd name="T28" fmla="*/ 45 w 501"/>
                  <a:gd name="T29" fmla="*/ 40 h 189"/>
                  <a:gd name="T30" fmla="*/ 23 w 501"/>
                  <a:gd name="T31" fmla="*/ 54 h 189"/>
                  <a:gd name="T32" fmla="*/ 8 w 501"/>
                  <a:gd name="T33" fmla="*/ 70 h 189"/>
                  <a:gd name="T34" fmla="*/ 1 w 501"/>
                  <a:gd name="T35" fmla="*/ 86 h 189"/>
                  <a:gd name="T36" fmla="*/ 1 w 501"/>
                  <a:gd name="T37" fmla="*/ 103 h 189"/>
                  <a:gd name="T38" fmla="*/ 8 w 501"/>
                  <a:gd name="T39" fmla="*/ 119 h 189"/>
                  <a:gd name="T40" fmla="*/ 23 w 501"/>
                  <a:gd name="T41" fmla="*/ 134 h 189"/>
                  <a:gd name="T42" fmla="*/ 45 w 501"/>
                  <a:gd name="T43" fmla="*/ 148 h 189"/>
                  <a:gd name="T44" fmla="*/ 73 w 501"/>
                  <a:gd name="T45" fmla="*/ 160 h 189"/>
                  <a:gd name="T46" fmla="*/ 107 w 501"/>
                  <a:gd name="T47" fmla="*/ 171 h 189"/>
                  <a:gd name="T48" fmla="*/ 144 w 501"/>
                  <a:gd name="T49" fmla="*/ 179 h 189"/>
                  <a:gd name="T50" fmla="*/ 185 w 501"/>
                  <a:gd name="T51" fmla="*/ 185 h 189"/>
                  <a:gd name="T52" fmla="*/ 228 w 501"/>
                  <a:gd name="T53" fmla="*/ 188 h 189"/>
                  <a:gd name="T54" fmla="*/ 272 w 501"/>
                  <a:gd name="T55" fmla="*/ 188 h 189"/>
                  <a:gd name="T56" fmla="*/ 315 w 501"/>
                  <a:gd name="T57" fmla="*/ 185 h 189"/>
                  <a:gd name="T58" fmla="*/ 356 w 501"/>
                  <a:gd name="T59" fmla="*/ 179 h 189"/>
                  <a:gd name="T60" fmla="*/ 393 w 501"/>
                  <a:gd name="T61" fmla="*/ 171 h 189"/>
                  <a:gd name="T62" fmla="*/ 427 w 501"/>
                  <a:gd name="T63" fmla="*/ 160 h 189"/>
                  <a:gd name="T64" fmla="*/ 455 w 501"/>
                  <a:gd name="T65" fmla="*/ 148 h 189"/>
                  <a:gd name="T66" fmla="*/ 477 w 501"/>
                  <a:gd name="T67" fmla="*/ 134 h 189"/>
                  <a:gd name="T68" fmla="*/ 492 w 501"/>
                  <a:gd name="T69" fmla="*/ 119 h 189"/>
                  <a:gd name="T70" fmla="*/ 499 w 501"/>
                  <a:gd name="T71" fmla="*/ 103 h 18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01"/>
                  <a:gd name="T109" fmla="*/ 0 h 189"/>
                  <a:gd name="T110" fmla="*/ 501 w 501"/>
                  <a:gd name="T111" fmla="*/ 189 h 18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01" h="189">
                    <a:moveTo>
                      <a:pt x="500" y="94"/>
                    </a:moveTo>
                    <a:lnTo>
                      <a:pt x="499" y="86"/>
                    </a:lnTo>
                    <a:lnTo>
                      <a:pt x="496" y="78"/>
                    </a:lnTo>
                    <a:lnTo>
                      <a:pt x="492" y="70"/>
                    </a:lnTo>
                    <a:lnTo>
                      <a:pt x="485" y="62"/>
                    </a:lnTo>
                    <a:lnTo>
                      <a:pt x="477" y="54"/>
                    </a:lnTo>
                    <a:lnTo>
                      <a:pt x="467" y="47"/>
                    </a:lnTo>
                    <a:lnTo>
                      <a:pt x="455" y="40"/>
                    </a:lnTo>
                    <a:lnTo>
                      <a:pt x="442" y="34"/>
                    </a:lnTo>
                    <a:lnTo>
                      <a:pt x="427" y="28"/>
                    </a:lnTo>
                    <a:lnTo>
                      <a:pt x="411" y="22"/>
                    </a:lnTo>
                    <a:lnTo>
                      <a:pt x="393" y="17"/>
                    </a:lnTo>
                    <a:lnTo>
                      <a:pt x="375" y="13"/>
                    </a:lnTo>
                    <a:lnTo>
                      <a:pt x="356" y="9"/>
                    </a:lnTo>
                    <a:lnTo>
                      <a:pt x="336" y="6"/>
                    </a:lnTo>
                    <a:lnTo>
                      <a:pt x="315" y="3"/>
                    </a:lnTo>
                    <a:lnTo>
                      <a:pt x="293" y="2"/>
                    </a:lnTo>
                    <a:lnTo>
                      <a:pt x="272" y="1"/>
                    </a:lnTo>
                    <a:lnTo>
                      <a:pt x="250" y="0"/>
                    </a:lnTo>
                    <a:lnTo>
                      <a:pt x="228" y="1"/>
                    </a:lnTo>
                    <a:lnTo>
                      <a:pt x="207" y="2"/>
                    </a:lnTo>
                    <a:lnTo>
                      <a:pt x="185" y="3"/>
                    </a:lnTo>
                    <a:lnTo>
                      <a:pt x="164" y="6"/>
                    </a:lnTo>
                    <a:lnTo>
                      <a:pt x="144" y="9"/>
                    </a:lnTo>
                    <a:lnTo>
                      <a:pt x="125" y="13"/>
                    </a:lnTo>
                    <a:lnTo>
                      <a:pt x="107" y="17"/>
                    </a:lnTo>
                    <a:lnTo>
                      <a:pt x="89" y="22"/>
                    </a:lnTo>
                    <a:lnTo>
                      <a:pt x="73" y="28"/>
                    </a:lnTo>
                    <a:lnTo>
                      <a:pt x="58" y="34"/>
                    </a:lnTo>
                    <a:lnTo>
                      <a:pt x="45" y="40"/>
                    </a:lnTo>
                    <a:lnTo>
                      <a:pt x="33" y="47"/>
                    </a:lnTo>
                    <a:lnTo>
                      <a:pt x="23" y="54"/>
                    </a:lnTo>
                    <a:lnTo>
                      <a:pt x="15" y="62"/>
                    </a:lnTo>
                    <a:lnTo>
                      <a:pt x="8" y="70"/>
                    </a:lnTo>
                    <a:lnTo>
                      <a:pt x="3" y="78"/>
                    </a:lnTo>
                    <a:lnTo>
                      <a:pt x="1" y="86"/>
                    </a:lnTo>
                    <a:lnTo>
                      <a:pt x="0" y="94"/>
                    </a:lnTo>
                    <a:lnTo>
                      <a:pt x="1" y="103"/>
                    </a:lnTo>
                    <a:lnTo>
                      <a:pt x="3" y="110"/>
                    </a:lnTo>
                    <a:lnTo>
                      <a:pt x="8" y="119"/>
                    </a:lnTo>
                    <a:lnTo>
                      <a:pt x="15" y="127"/>
                    </a:lnTo>
                    <a:lnTo>
                      <a:pt x="23" y="134"/>
                    </a:lnTo>
                    <a:lnTo>
                      <a:pt x="33" y="141"/>
                    </a:lnTo>
                    <a:lnTo>
                      <a:pt x="45" y="148"/>
                    </a:lnTo>
                    <a:lnTo>
                      <a:pt x="58" y="154"/>
                    </a:lnTo>
                    <a:lnTo>
                      <a:pt x="73" y="160"/>
                    </a:lnTo>
                    <a:lnTo>
                      <a:pt x="89" y="166"/>
                    </a:lnTo>
                    <a:lnTo>
                      <a:pt x="107" y="171"/>
                    </a:lnTo>
                    <a:lnTo>
                      <a:pt x="125" y="176"/>
                    </a:lnTo>
                    <a:lnTo>
                      <a:pt x="144" y="179"/>
                    </a:lnTo>
                    <a:lnTo>
                      <a:pt x="164" y="183"/>
                    </a:lnTo>
                    <a:lnTo>
                      <a:pt x="185" y="185"/>
                    </a:lnTo>
                    <a:lnTo>
                      <a:pt x="207" y="187"/>
                    </a:lnTo>
                    <a:lnTo>
                      <a:pt x="228" y="188"/>
                    </a:lnTo>
                    <a:lnTo>
                      <a:pt x="250" y="188"/>
                    </a:lnTo>
                    <a:lnTo>
                      <a:pt x="272" y="188"/>
                    </a:lnTo>
                    <a:lnTo>
                      <a:pt x="293" y="187"/>
                    </a:lnTo>
                    <a:lnTo>
                      <a:pt x="315" y="185"/>
                    </a:lnTo>
                    <a:lnTo>
                      <a:pt x="336" y="183"/>
                    </a:lnTo>
                    <a:lnTo>
                      <a:pt x="356" y="179"/>
                    </a:lnTo>
                    <a:lnTo>
                      <a:pt x="375" y="176"/>
                    </a:lnTo>
                    <a:lnTo>
                      <a:pt x="393" y="171"/>
                    </a:lnTo>
                    <a:lnTo>
                      <a:pt x="411" y="166"/>
                    </a:lnTo>
                    <a:lnTo>
                      <a:pt x="427" y="160"/>
                    </a:lnTo>
                    <a:lnTo>
                      <a:pt x="442" y="154"/>
                    </a:lnTo>
                    <a:lnTo>
                      <a:pt x="455" y="148"/>
                    </a:lnTo>
                    <a:lnTo>
                      <a:pt x="467" y="141"/>
                    </a:lnTo>
                    <a:lnTo>
                      <a:pt x="477" y="134"/>
                    </a:lnTo>
                    <a:lnTo>
                      <a:pt x="485" y="127"/>
                    </a:lnTo>
                    <a:lnTo>
                      <a:pt x="492" y="119"/>
                    </a:lnTo>
                    <a:lnTo>
                      <a:pt x="496" y="110"/>
                    </a:lnTo>
                    <a:lnTo>
                      <a:pt x="499" y="103"/>
                    </a:lnTo>
                    <a:lnTo>
                      <a:pt x="500" y="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88" name="Freeform 64"/>
              <p:cNvSpPr>
                <a:spLocks/>
              </p:cNvSpPr>
              <p:nvPr/>
            </p:nvSpPr>
            <p:spPr bwMode="auto">
              <a:xfrm>
                <a:off x="2630" y="2385"/>
                <a:ext cx="502" cy="189"/>
              </a:xfrm>
              <a:custGeom>
                <a:avLst/>
                <a:gdLst>
                  <a:gd name="T0" fmla="*/ 1 w 502"/>
                  <a:gd name="T1" fmla="*/ 103 h 189"/>
                  <a:gd name="T2" fmla="*/ 8 w 502"/>
                  <a:gd name="T3" fmla="*/ 119 h 189"/>
                  <a:gd name="T4" fmla="*/ 24 w 502"/>
                  <a:gd name="T5" fmla="*/ 134 h 189"/>
                  <a:gd name="T6" fmla="*/ 45 w 502"/>
                  <a:gd name="T7" fmla="*/ 148 h 189"/>
                  <a:gd name="T8" fmla="*/ 73 w 502"/>
                  <a:gd name="T9" fmla="*/ 161 h 189"/>
                  <a:gd name="T10" fmla="*/ 107 w 502"/>
                  <a:gd name="T11" fmla="*/ 171 h 189"/>
                  <a:gd name="T12" fmla="*/ 144 w 502"/>
                  <a:gd name="T13" fmla="*/ 179 h 189"/>
                  <a:gd name="T14" fmla="*/ 186 w 502"/>
                  <a:gd name="T15" fmla="*/ 185 h 189"/>
                  <a:gd name="T16" fmla="*/ 229 w 502"/>
                  <a:gd name="T17" fmla="*/ 188 h 189"/>
                  <a:gd name="T18" fmla="*/ 272 w 502"/>
                  <a:gd name="T19" fmla="*/ 188 h 189"/>
                  <a:gd name="T20" fmla="*/ 315 w 502"/>
                  <a:gd name="T21" fmla="*/ 185 h 189"/>
                  <a:gd name="T22" fmla="*/ 356 w 502"/>
                  <a:gd name="T23" fmla="*/ 179 h 189"/>
                  <a:gd name="T24" fmla="*/ 394 w 502"/>
                  <a:gd name="T25" fmla="*/ 171 h 189"/>
                  <a:gd name="T26" fmla="*/ 427 w 502"/>
                  <a:gd name="T27" fmla="*/ 160 h 189"/>
                  <a:gd name="T28" fmla="*/ 455 w 502"/>
                  <a:gd name="T29" fmla="*/ 148 h 189"/>
                  <a:gd name="T30" fmla="*/ 477 w 502"/>
                  <a:gd name="T31" fmla="*/ 134 h 189"/>
                  <a:gd name="T32" fmla="*/ 492 w 502"/>
                  <a:gd name="T33" fmla="*/ 118 h 189"/>
                  <a:gd name="T34" fmla="*/ 500 w 502"/>
                  <a:gd name="T35" fmla="*/ 102 h 189"/>
                  <a:gd name="T36" fmla="*/ 500 w 502"/>
                  <a:gd name="T37" fmla="*/ 86 h 189"/>
                  <a:gd name="T38" fmla="*/ 492 w 502"/>
                  <a:gd name="T39" fmla="*/ 70 h 189"/>
                  <a:gd name="T40" fmla="*/ 477 w 502"/>
                  <a:gd name="T41" fmla="*/ 54 h 189"/>
                  <a:gd name="T42" fmla="*/ 455 w 502"/>
                  <a:gd name="T43" fmla="*/ 40 h 189"/>
                  <a:gd name="T44" fmla="*/ 427 w 502"/>
                  <a:gd name="T45" fmla="*/ 28 h 189"/>
                  <a:gd name="T46" fmla="*/ 394 w 502"/>
                  <a:gd name="T47" fmla="*/ 17 h 189"/>
                  <a:gd name="T48" fmla="*/ 356 w 502"/>
                  <a:gd name="T49" fmla="*/ 9 h 189"/>
                  <a:gd name="T50" fmla="*/ 315 w 502"/>
                  <a:gd name="T51" fmla="*/ 3 h 189"/>
                  <a:gd name="T52" fmla="*/ 272 w 502"/>
                  <a:gd name="T53" fmla="*/ 1 h 189"/>
                  <a:gd name="T54" fmla="*/ 229 w 502"/>
                  <a:gd name="T55" fmla="*/ 1 h 189"/>
                  <a:gd name="T56" fmla="*/ 185 w 502"/>
                  <a:gd name="T57" fmla="*/ 3 h 189"/>
                  <a:gd name="T58" fmla="*/ 144 w 502"/>
                  <a:gd name="T59" fmla="*/ 9 h 189"/>
                  <a:gd name="T60" fmla="*/ 107 w 502"/>
                  <a:gd name="T61" fmla="*/ 17 h 189"/>
                  <a:gd name="T62" fmla="*/ 73 w 502"/>
                  <a:gd name="T63" fmla="*/ 28 h 189"/>
                  <a:gd name="T64" fmla="*/ 45 w 502"/>
                  <a:gd name="T65" fmla="*/ 40 h 189"/>
                  <a:gd name="T66" fmla="*/ 24 w 502"/>
                  <a:gd name="T67" fmla="*/ 55 h 189"/>
                  <a:gd name="T68" fmla="*/ 8 w 502"/>
                  <a:gd name="T69" fmla="*/ 70 h 189"/>
                  <a:gd name="T70" fmla="*/ 1 w 502"/>
                  <a:gd name="T71" fmla="*/ 86 h 18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02"/>
                  <a:gd name="T109" fmla="*/ 0 h 189"/>
                  <a:gd name="T110" fmla="*/ 502 w 502"/>
                  <a:gd name="T111" fmla="*/ 189 h 18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02" h="189">
                    <a:moveTo>
                      <a:pt x="0" y="94"/>
                    </a:moveTo>
                    <a:lnTo>
                      <a:pt x="1" y="103"/>
                    </a:lnTo>
                    <a:lnTo>
                      <a:pt x="4" y="110"/>
                    </a:lnTo>
                    <a:lnTo>
                      <a:pt x="8" y="119"/>
                    </a:lnTo>
                    <a:lnTo>
                      <a:pt x="15" y="127"/>
                    </a:lnTo>
                    <a:lnTo>
                      <a:pt x="24" y="134"/>
                    </a:lnTo>
                    <a:lnTo>
                      <a:pt x="33" y="141"/>
                    </a:lnTo>
                    <a:lnTo>
                      <a:pt x="45" y="148"/>
                    </a:lnTo>
                    <a:lnTo>
                      <a:pt x="59" y="155"/>
                    </a:lnTo>
                    <a:lnTo>
                      <a:pt x="73" y="161"/>
                    </a:lnTo>
                    <a:lnTo>
                      <a:pt x="90" y="166"/>
                    </a:lnTo>
                    <a:lnTo>
                      <a:pt x="107" y="171"/>
                    </a:lnTo>
                    <a:lnTo>
                      <a:pt x="125" y="176"/>
                    </a:lnTo>
                    <a:lnTo>
                      <a:pt x="144" y="179"/>
                    </a:lnTo>
                    <a:lnTo>
                      <a:pt x="165" y="183"/>
                    </a:lnTo>
                    <a:lnTo>
                      <a:pt x="186" y="185"/>
                    </a:lnTo>
                    <a:lnTo>
                      <a:pt x="207" y="187"/>
                    </a:lnTo>
                    <a:lnTo>
                      <a:pt x="229" y="188"/>
                    </a:lnTo>
                    <a:lnTo>
                      <a:pt x="250" y="188"/>
                    </a:lnTo>
                    <a:lnTo>
                      <a:pt x="272" y="188"/>
                    </a:lnTo>
                    <a:lnTo>
                      <a:pt x="294" y="187"/>
                    </a:lnTo>
                    <a:lnTo>
                      <a:pt x="315" y="185"/>
                    </a:lnTo>
                    <a:lnTo>
                      <a:pt x="336" y="183"/>
                    </a:lnTo>
                    <a:lnTo>
                      <a:pt x="356" y="179"/>
                    </a:lnTo>
                    <a:lnTo>
                      <a:pt x="375" y="176"/>
                    </a:lnTo>
                    <a:lnTo>
                      <a:pt x="394" y="171"/>
                    </a:lnTo>
                    <a:lnTo>
                      <a:pt x="411" y="166"/>
                    </a:lnTo>
                    <a:lnTo>
                      <a:pt x="427" y="160"/>
                    </a:lnTo>
                    <a:lnTo>
                      <a:pt x="442" y="154"/>
                    </a:lnTo>
                    <a:lnTo>
                      <a:pt x="455" y="148"/>
                    </a:lnTo>
                    <a:lnTo>
                      <a:pt x="467" y="141"/>
                    </a:lnTo>
                    <a:lnTo>
                      <a:pt x="477" y="134"/>
                    </a:lnTo>
                    <a:lnTo>
                      <a:pt x="485" y="126"/>
                    </a:lnTo>
                    <a:lnTo>
                      <a:pt x="492" y="118"/>
                    </a:lnTo>
                    <a:lnTo>
                      <a:pt x="497" y="110"/>
                    </a:lnTo>
                    <a:lnTo>
                      <a:pt x="500" y="102"/>
                    </a:lnTo>
                    <a:lnTo>
                      <a:pt x="501" y="94"/>
                    </a:lnTo>
                    <a:lnTo>
                      <a:pt x="500" y="86"/>
                    </a:lnTo>
                    <a:lnTo>
                      <a:pt x="497" y="78"/>
                    </a:lnTo>
                    <a:lnTo>
                      <a:pt x="492" y="70"/>
                    </a:lnTo>
                    <a:lnTo>
                      <a:pt x="485" y="62"/>
                    </a:lnTo>
                    <a:lnTo>
                      <a:pt x="477" y="54"/>
                    </a:lnTo>
                    <a:lnTo>
                      <a:pt x="467" y="47"/>
                    </a:lnTo>
                    <a:lnTo>
                      <a:pt x="455" y="40"/>
                    </a:lnTo>
                    <a:lnTo>
                      <a:pt x="442" y="34"/>
                    </a:lnTo>
                    <a:lnTo>
                      <a:pt x="427" y="28"/>
                    </a:lnTo>
                    <a:lnTo>
                      <a:pt x="411" y="22"/>
                    </a:lnTo>
                    <a:lnTo>
                      <a:pt x="394" y="17"/>
                    </a:lnTo>
                    <a:lnTo>
                      <a:pt x="375" y="13"/>
                    </a:lnTo>
                    <a:lnTo>
                      <a:pt x="356" y="9"/>
                    </a:lnTo>
                    <a:lnTo>
                      <a:pt x="336" y="6"/>
                    </a:lnTo>
                    <a:lnTo>
                      <a:pt x="315" y="3"/>
                    </a:lnTo>
                    <a:lnTo>
                      <a:pt x="294" y="2"/>
                    </a:lnTo>
                    <a:lnTo>
                      <a:pt x="272" y="1"/>
                    </a:lnTo>
                    <a:lnTo>
                      <a:pt x="250" y="0"/>
                    </a:lnTo>
                    <a:lnTo>
                      <a:pt x="229" y="1"/>
                    </a:lnTo>
                    <a:lnTo>
                      <a:pt x="207" y="2"/>
                    </a:lnTo>
                    <a:lnTo>
                      <a:pt x="185" y="3"/>
                    </a:lnTo>
                    <a:lnTo>
                      <a:pt x="165" y="6"/>
                    </a:lnTo>
                    <a:lnTo>
                      <a:pt x="144" y="9"/>
                    </a:lnTo>
                    <a:lnTo>
                      <a:pt x="125" y="13"/>
                    </a:lnTo>
                    <a:lnTo>
                      <a:pt x="107" y="17"/>
                    </a:lnTo>
                    <a:lnTo>
                      <a:pt x="89" y="22"/>
                    </a:lnTo>
                    <a:lnTo>
                      <a:pt x="73" y="28"/>
                    </a:lnTo>
                    <a:lnTo>
                      <a:pt x="59" y="34"/>
                    </a:lnTo>
                    <a:lnTo>
                      <a:pt x="45" y="40"/>
                    </a:lnTo>
                    <a:lnTo>
                      <a:pt x="33" y="47"/>
                    </a:lnTo>
                    <a:lnTo>
                      <a:pt x="24" y="55"/>
                    </a:lnTo>
                    <a:lnTo>
                      <a:pt x="15" y="62"/>
                    </a:lnTo>
                    <a:lnTo>
                      <a:pt x="8" y="70"/>
                    </a:lnTo>
                    <a:lnTo>
                      <a:pt x="4" y="78"/>
                    </a:lnTo>
                    <a:lnTo>
                      <a:pt x="1" y="86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89" name="Freeform 65"/>
              <p:cNvSpPr>
                <a:spLocks/>
              </p:cNvSpPr>
              <p:nvPr/>
            </p:nvSpPr>
            <p:spPr bwMode="auto">
              <a:xfrm>
                <a:off x="2160" y="2247"/>
                <a:ext cx="502" cy="189"/>
              </a:xfrm>
              <a:custGeom>
                <a:avLst/>
                <a:gdLst>
                  <a:gd name="T0" fmla="*/ 500 w 502"/>
                  <a:gd name="T1" fmla="*/ 86 h 189"/>
                  <a:gd name="T2" fmla="*/ 493 w 502"/>
                  <a:gd name="T3" fmla="*/ 70 h 189"/>
                  <a:gd name="T4" fmla="*/ 478 w 502"/>
                  <a:gd name="T5" fmla="*/ 54 h 189"/>
                  <a:gd name="T6" fmla="*/ 456 w 502"/>
                  <a:gd name="T7" fmla="*/ 40 h 189"/>
                  <a:gd name="T8" fmla="*/ 428 w 502"/>
                  <a:gd name="T9" fmla="*/ 28 h 189"/>
                  <a:gd name="T10" fmla="*/ 394 w 502"/>
                  <a:gd name="T11" fmla="*/ 17 h 189"/>
                  <a:gd name="T12" fmla="*/ 356 w 502"/>
                  <a:gd name="T13" fmla="*/ 9 h 189"/>
                  <a:gd name="T14" fmla="*/ 316 w 502"/>
                  <a:gd name="T15" fmla="*/ 4 h 189"/>
                  <a:gd name="T16" fmla="*/ 273 w 502"/>
                  <a:gd name="T17" fmla="*/ 1 h 189"/>
                  <a:gd name="T18" fmla="*/ 229 w 502"/>
                  <a:gd name="T19" fmla="*/ 1 h 189"/>
                  <a:gd name="T20" fmla="*/ 186 w 502"/>
                  <a:gd name="T21" fmla="*/ 4 h 189"/>
                  <a:gd name="T22" fmla="*/ 145 w 502"/>
                  <a:gd name="T23" fmla="*/ 9 h 189"/>
                  <a:gd name="T24" fmla="*/ 107 w 502"/>
                  <a:gd name="T25" fmla="*/ 17 h 189"/>
                  <a:gd name="T26" fmla="*/ 74 w 502"/>
                  <a:gd name="T27" fmla="*/ 28 h 189"/>
                  <a:gd name="T28" fmla="*/ 45 w 502"/>
                  <a:gd name="T29" fmla="*/ 40 h 189"/>
                  <a:gd name="T30" fmla="*/ 24 w 502"/>
                  <a:gd name="T31" fmla="*/ 54 h 189"/>
                  <a:gd name="T32" fmla="*/ 9 w 502"/>
                  <a:gd name="T33" fmla="*/ 70 h 189"/>
                  <a:gd name="T34" fmla="*/ 1 w 502"/>
                  <a:gd name="T35" fmla="*/ 86 h 189"/>
                  <a:gd name="T36" fmla="*/ 1 w 502"/>
                  <a:gd name="T37" fmla="*/ 102 h 189"/>
                  <a:gd name="T38" fmla="*/ 9 w 502"/>
                  <a:gd name="T39" fmla="*/ 118 h 189"/>
                  <a:gd name="T40" fmla="*/ 24 w 502"/>
                  <a:gd name="T41" fmla="*/ 134 h 189"/>
                  <a:gd name="T42" fmla="*/ 45 w 502"/>
                  <a:gd name="T43" fmla="*/ 148 h 189"/>
                  <a:gd name="T44" fmla="*/ 74 w 502"/>
                  <a:gd name="T45" fmla="*/ 161 h 189"/>
                  <a:gd name="T46" fmla="*/ 107 w 502"/>
                  <a:gd name="T47" fmla="*/ 171 h 189"/>
                  <a:gd name="T48" fmla="*/ 145 w 502"/>
                  <a:gd name="T49" fmla="*/ 179 h 189"/>
                  <a:gd name="T50" fmla="*/ 186 w 502"/>
                  <a:gd name="T51" fmla="*/ 185 h 189"/>
                  <a:gd name="T52" fmla="*/ 229 w 502"/>
                  <a:gd name="T53" fmla="*/ 188 h 189"/>
                  <a:gd name="T54" fmla="*/ 273 w 502"/>
                  <a:gd name="T55" fmla="*/ 188 h 189"/>
                  <a:gd name="T56" fmla="*/ 316 w 502"/>
                  <a:gd name="T57" fmla="*/ 185 h 189"/>
                  <a:gd name="T58" fmla="*/ 356 w 502"/>
                  <a:gd name="T59" fmla="*/ 179 h 189"/>
                  <a:gd name="T60" fmla="*/ 394 w 502"/>
                  <a:gd name="T61" fmla="*/ 171 h 189"/>
                  <a:gd name="T62" fmla="*/ 428 w 502"/>
                  <a:gd name="T63" fmla="*/ 161 h 189"/>
                  <a:gd name="T64" fmla="*/ 456 w 502"/>
                  <a:gd name="T65" fmla="*/ 148 h 189"/>
                  <a:gd name="T66" fmla="*/ 478 w 502"/>
                  <a:gd name="T67" fmla="*/ 134 h 189"/>
                  <a:gd name="T68" fmla="*/ 493 w 502"/>
                  <a:gd name="T69" fmla="*/ 118 h 189"/>
                  <a:gd name="T70" fmla="*/ 500 w 502"/>
                  <a:gd name="T71" fmla="*/ 102 h 18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02"/>
                  <a:gd name="T109" fmla="*/ 0 h 189"/>
                  <a:gd name="T110" fmla="*/ 502 w 502"/>
                  <a:gd name="T111" fmla="*/ 189 h 18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02" h="189">
                    <a:moveTo>
                      <a:pt x="501" y="94"/>
                    </a:moveTo>
                    <a:lnTo>
                      <a:pt x="500" y="86"/>
                    </a:lnTo>
                    <a:lnTo>
                      <a:pt x="497" y="78"/>
                    </a:lnTo>
                    <a:lnTo>
                      <a:pt x="493" y="70"/>
                    </a:lnTo>
                    <a:lnTo>
                      <a:pt x="486" y="62"/>
                    </a:lnTo>
                    <a:lnTo>
                      <a:pt x="478" y="54"/>
                    </a:lnTo>
                    <a:lnTo>
                      <a:pt x="467" y="47"/>
                    </a:lnTo>
                    <a:lnTo>
                      <a:pt x="456" y="40"/>
                    </a:lnTo>
                    <a:lnTo>
                      <a:pt x="443" y="34"/>
                    </a:lnTo>
                    <a:lnTo>
                      <a:pt x="428" y="28"/>
                    </a:lnTo>
                    <a:lnTo>
                      <a:pt x="412" y="22"/>
                    </a:lnTo>
                    <a:lnTo>
                      <a:pt x="394" y="17"/>
                    </a:lnTo>
                    <a:lnTo>
                      <a:pt x="376" y="13"/>
                    </a:lnTo>
                    <a:lnTo>
                      <a:pt x="356" y="9"/>
                    </a:lnTo>
                    <a:lnTo>
                      <a:pt x="336" y="6"/>
                    </a:lnTo>
                    <a:lnTo>
                      <a:pt x="316" y="4"/>
                    </a:lnTo>
                    <a:lnTo>
                      <a:pt x="294" y="2"/>
                    </a:lnTo>
                    <a:lnTo>
                      <a:pt x="273" y="1"/>
                    </a:lnTo>
                    <a:lnTo>
                      <a:pt x="251" y="0"/>
                    </a:lnTo>
                    <a:lnTo>
                      <a:pt x="229" y="1"/>
                    </a:lnTo>
                    <a:lnTo>
                      <a:pt x="207" y="2"/>
                    </a:lnTo>
                    <a:lnTo>
                      <a:pt x="186" y="4"/>
                    </a:lnTo>
                    <a:lnTo>
                      <a:pt x="165" y="6"/>
                    </a:lnTo>
                    <a:lnTo>
                      <a:pt x="145" y="9"/>
                    </a:lnTo>
                    <a:lnTo>
                      <a:pt x="125" y="13"/>
                    </a:lnTo>
                    <a:lnTo>
                      <a:pt x="107" y="17"/>
                    </a:lnTo>
                    <a:lnTo>
                      <a:pt x="90" y="22"/>
                    </a:lnTo>
                    <a:lnTo>
                      <a:pt x="74" y="28"/>
                    </a:lnTo>
                    <a:lnTo>
                      <a:pt x="59" y="34"/>
                    </a:lnTo>
                    <a:lnTo>
                      <a:pt x="45" y="40"/>
                    </a:lnTo>
                    <a:lnTo>
                      <a:pt x="34" y="47"/>
                    </a:lnTo>
                    <a:lnTo>
                      <a:pt x="24" y="54"/>
                    </a:lnTo>
                    <a:lnTo>
                      <a:pt x="15" y="62"/>
                    </a:lnTo>
                    <a:lnTo>
                      <a:pt x="9" y="70"/>
                    </a:lnTo>
                    <a:lnTo>
                      <a:pt x="4" y="78"/>
                    </a:lnTo>
                    <a:lnTo>
                      <a:pt x="1" y="86"/>
                    </a:lnTo>
                    <a:lnTo>
                      <a:pt x="0" y="94"/>
                    </a:lnTo>
                    <a:lnTo>
                      <a:pt x="1" y="102"/>
                    </a:lnTo>
                    <a:lnTo>
                      <a:pt x="4" y="111"/>
                    </a:lnTo>
                    <a:lnTo>
                      <a:pt x="9" y="118"/>
                    </a:lnTo>
                    <a:lnTo>
                      <a:pt x="15" y="126"/>
                    </a:lnTo>
                    <a:lnTo>
                      <a:pt x="24" y="134"/>
                    </a:lnTo>
                    <a:lnTo>
                      <a:pt x="34" y="141"/>
                    </a:lnTo>
                    <a:lnTo>
                      <a:pt x="45" y="148"/>
                    </a:lnTo>
                    <a:lnTo>
                      <a:pt x="59" y="155"/>
                    </a:lnTo>
                    <a:lnTo>
                      <a:pt x="74" y="161"/>
                    </a:lnTo>
                    <a:lnTo>
                      <a:pt x="90" y="166"/>
                    </a:lnTo>
                    <a:lnTo>
                      <a:pt x="107" y="171"/>
                    </a:lnTo>
                    <a:lnTo>
                      <a:pt x="125" y="175"/>
                    </a:lnTo>
                    <a:lnTo>
                      <a:pt x="145" y="179"/>
                    </a:lnTo>
                    <a:lnTo>
                      <a:pt x="165" y="182"/>
                    </a:lnTo>
                    <a:lnTo>
                      <a:pt x="186" y="185"/>
                    </a:lnTo>
                    <a:lnTo>
                      <a:pt x="207" y="187"/>
                    </a:lnTo>
                    <a:lnTo>
                      <a:pt x="229" y="188"/>
                    </a:lnTo>
                    <a:lnTo>
                      <a:pt x="251" y="188"/>
                    </a:lnTo>
                    <a:lnTo>
                      <a:pt x="273" y="188"/>
                    </a:lnTo>
                    <a:lnTo>
                      <a:pt x="294" y="187"/>
                    </a:lnTo>
                    <a:lnTo>
                      <a:pt x="316" y="185"/>
                    </a:lnTo>
                    <a:lnTo>
                      <a:pt x="336" y="182"/>
                    </a:lnTo>
                    <a:lnTo>
                      <a:pt x="356" y="179"/>
                    </a:lnTo>
                    <a:lnTo>
                      <a:pt x="376" y="175"/>
                    </a:lnTo>
                    <a:lnTo>
                      <a:pt x="394" y="171"/>
                    </a:lnTo>
                    <a:lnTo>
                      <a:pt x="412" y="166"/>
                    </a:lnTo>
                    <a:lnTo>
                      <a:pt x="428" y="161"/>
                    </a:lnTo>
                    <a:lnTo>
                      <a:pt x="443" y="155"/>
                    </a:lnTo>
                    <a:lnTo>
                      <a:pt x="456" y="148"/>
                    </a:lnTo>
                    <a:lnTo>
                      <a:pt x="467" y="141"/>
                    </a:lnTo>
                    <a:lnTo>
                      <a:pt x="478" y="134"/>
                    </a:lnTo>
                    <a:lnTo>
                      <a:pt x="486" y="126"/>
                    </a:lnTo>
                    <a:lnTo>
                      <a:pt x="493" y="118"/>
                    </a:lnTo>
                    <a:lnTo>
                      <a:pt x="497" y="111"/>
                    </a:lnTo>
                    <a:lnTo>
                      <a:pt x="500" y="102"/>
                    </a:lnTo>
                    <a:lnTo>
                      <a:pt x="501" y="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90" name="Rectangle 66"/>
              <p:cNvSpPr>
                <a:spLocks noChangeArrowheads="1"/>
              </p:cNvSpPr>
              <p:nvPr/>
            </p:nvSpPr>
            <p:spPr bwMode="auto">
              <a:xfrm>
                <a:off x="2213" y="2231"/>
                <a:ext cx="44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r>
                  <a:rPr lang="en-US" altLang="x-none" sz="1600" b="1">
                    <a:solidFill>
                      <a:srgbClr val="434FD6"/>
                    </a:solidFill>
                  </a:rPr>
                  <a:t>name</a:t>
                </a:r>
                <a:endParaRPr lang="en-US" altLang="x-none" sz="1600" b="1"/>
              </a:p>
            </p:txBody>
          </p:sp>
          <p:sp>
            <p:nvSpPr>
              <p:cNvPr id="52291" name="Rectangle 67"/>
              <p:cNvSpPr>
                <a:spLocks noChangeArrowheads="1"/>
              </p:cNvSpPr>
              <p:nvPr/>
            </p:nvSpPr>
            <p:spPr bwMode="auto">
              <a:xfrm>
                <a:off x="2067" y="2699"/>
                <a:ext cx="84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r>
                  <a:rPr lang="en-US" altLang="x-none" sz="1600" b="1">
                    <a:solidFill>
                      <a:srgbClr val="434FD6"/>
                    </a:solidFill>
                  </a:rPr>
                  <a:t>Employees</a:t>
                </a:r>
                <a:endParaRPr lang="en-US" altLang="x-none" sz="1600" b="1"/>
              </a:p>
            </p:txBody>
          </p:sp>
          <p:sp>
            <p:nvSpPr>
              <p:cNvPr id="52292" name="Rectangle 68"/>
              <p:cNvSpPr>
                <a:spLocks noChangeArrowheads="1"/>
              </p:cNvSpPr>
              <p:nvPr/>
            </p:nvSpPr>
            <p:spPr bwMode="auto">
              <a:xfrm>
                <a:off x="1837" y="2354"/>
                <a:ext cx="33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r>
                  <a:rPr lang="en-US" altLang="x-none" sz="1600" b="1" u="sng">
                    <a:solidFill>
                      <a:srgbClr val="434FD6"/>
                    </a:solidFill>
                  </a:rPr>
                  <a:t>ssn</a:t>
                </a:r>
                <a:endParaRPr lang="en-US" altLang="x-none" sz="1600" b="1" u="sng"/>
              </a:p>
            </p:txBody>
          </p:sp>
          <p:sp>
            <p:nvSpPr>
              <p:cNvPr id="52293" name="Rectangle 69"/>
              <p:cNvSpPr>
                <a:spLocks noChangeArrowheads="1"/>
              </p:cNvSpPr>
              <p:nvPr/>
            </p:nvSpPr>
            <p:spPr bwMode="auto">
              <a:xfrm>
                <a:off x="2782" y="2359"/>
                <a:ext cx="27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r>
                  <a:rPr lang="en-US" altLang="x-none" sz="1600" b="1">
                    <a:solidFill>
                      <a:srgbClr val="434FD6"/>
                    </a:solidFill>
                  </a:rPr>
                  <a:t>lot</a:t>
                </a:r>
                <a:endParaRPr lang="en-US" altLang="x-none" sz="1600" b="1"/>
              </a:p>
            </p:txBody>
          </p:sp>
          <p:sp>
            <p:nvSpPr>
              <p:cNvPr id="52294" name="Freeform 70"/>
              <p:cNvSpPr>
                <a:spLocks/>
              </p:cNvSpPr>
              <p:nvPr/>
            </p:nvSpPr>
            <p:spPr bwMode="auto">
              <a:xfrm>
                <a:off x="2063" y="2692"/>
                <a:ext cx="751" cy="170"/>
              </a:xfrm>
              <a:custGeom>
                <a:avLst/>
                <a:gdLst>
                  <a:gd name="T0" fmla="*/ 750 w 751"/>
                  <a:gd name="T1" fmla="*/ 169 h 170"/>
                  <a:gd name="T2" fmla="*/ 750 w 751"/>
                  <a:gd name="T3" fmla="*/ 0 h 170"/>
                  <a:gd name="T4" fmla="*/ 0 w 751"/>
                  <a:gd name="T5" fmla="*/ 0 h 170"/>
                  <a:gd name="T6" fmla="*/ 0 w 751"/>
                  <a:gd name="T7" fmla="*/ 169 h 170"/>
                  <a:gd name="T8" fmla="*/ 750 w 751"/>
                  <a:gd name="T9" fmla="*/ 169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1"/>
                  <a:gd name="T16" fmla="*/ 0 h 170"/>
                  <a:gd name="T17" fmla="*/ 751 w 751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1" h="170">
                    <a:moveTo>
                      <a:pt x="750" y="169"/>
                    </a:moveTo>
                    <a:lnTo>
                      <a:pt x="750" y="0"/>
                    </a:lnTo>
                    <a:lnTo>
                      <a:pt x="0" y="0"/>
                    </a:lnTo>
                    <a:lnTo>
                      <a:pt x="0" y="169"/>
                    </a:lnTo>
                    <a:lnTo>
                      <a:pt x="750" y="16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95" name="Line 71"/>
              <p:cNvSpPr>
                <a:spLocks noChangeShapeType="1"/>
              </p:cNvSpPr>
              <p:nvPr/>
            </p:nvSpPr>
            <p:spPr bwMode="auto">
              <a:xfrm>
                <a:off x="1962" y="2577"/>
                <a:ext cx="338" cy="107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96" name="Line 72"/>
              <p:cNvSpPr>
                <a:spLocks noChangeShapeType="1"/>
              </p:cNvSpPr>
              <p:nvPr/>
            </p:nvSpPr>
            <p:spPr bwMode="auto">
              <a:xfrm>
                <a:off x="2423" y="2442"/>
                <a:ext cx="31" cy="24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97" name="Line 73"/>
              <p:cNvSpPr>
                <a:spLocks noChangeShapeType="1"/>
              </p:cNvSpPr>
              <p:nvPr/>
            </p:nvSpPr>
            <p:spPr bwMode="auto">
              <a:xfrm flipV="1">
                <a:off x="2548" y="2540"/>
                <a:ext cx="184" cy="15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282" name="Line 75"/>
            <p:cNvSpPr>
              <a:spLocks noChangeShapeType="1"/>
            </p:cNvSpPr>
            <p:nvPr/>
          </p:nvSpPr>
          <p:spPr bwMode="auto">
            <a:xfrm flipH="1" flipV="1">
              <a:off x="3408" y="3264"/>
              <a:ext cx="752" cy="416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3" name="Line 76"/>
            <p:cNvSpPr>
              <a:spLocks noChangeShapeType="1"/>
            </p:cNvSpPr>
            <p:nvPr/>
          </p:nvSpPr>
          <p:spPr bwMode="auto">
            <a:xfrm flipH="1">
              <a:off x="4752" y="2800"/>
              <a:ext cx="448" cy="272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4" name="Line 77"/>
            <p:cNvSpPr>
              <a:spLocks noChangeShapeType="1"/>
            </p:cNvSpPr>
            <p:nvPr/>
          </p:nvSpPr>
          <p:spPr bwMode="auto">
            <a:xfrm flipV="1">
              <a:off x="4464" y="3456"/>
              <a:ext cx="288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5" name="Line 78"/>
            <p:cNvSpPr>
              <a:spLocks noChangeShapeType="1"/>
            </p:cNvSpPr>
            <p:nvPr/>
          </p:nvSpPr>
          <p:spPr bwMode="auto">
            <a:xfrm>
              <a:off x="2500" y="2884"/>
              <a:ext cx="520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6" name="Rectangle 81"/>
            <p:cNvSpPr>
              <a:spLocks noChangeArrowheads="1"/>
            </p:cNvSpPr>
            <p:nvPr/>
          </p:nvSpPr>
          <p:spPr bwMode="auto">
            <a:xfrm>
              <a:off x="2640" y="3552"/>
              <a:ext cx="122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2400">
                  <a:solidFill>
                    <a:schemeClr val="accent2"/>
                  </a:solidFill>
                </a:rPr>
                <a:t>Better design</a:t>
              </a:r>
              <a:endParaRPr lang="en-US" altLang="x-none" sz="2400">
                <a:solidFill>
                  <a:srgbClr val="434FD6"/>
                </a:solidFill>
              </a:endParaRPr>
            </a:p>
          </p:txBody>
        </p:sp>
      </p:grpSp>
      <p:sp>
        <p:nvSpPr>
          <p:cNvPr id="30802" name="Line 82"/>
          <p:cNvSpPr>
            <a:spLocks noChangeShapeType="1"/>
          </p:cNvSpPr>
          <p:nvPr/>
        </p:nvSpPr>
        <p:spPr bwMode="auto">
          <a:xfrm flipV="1">
            <a:off x="6172200" y="2136775"/>
            <a:ext cx="0" cy="45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4" name="Text Box 84"/>
          <p:cNvSpPr txBox="1">
            <a:spLocks noChangeArrowheads="1"/>
          </p:cNvSpPr>
          <p:nvPr/>
        </p:nvSpPr>
        <p:spPr bwMode="auto">
          <a:xfrm>
            <a:off x="228600" y="4953000"/>
            <a:ext cx="28194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2000" b="1">
                <a:solidFill>
                  <a:schemeClr val="tx1"/>
                </a:solidFill>
                <a:latin typeface="Tahoma" charset="0"/>
              </a:rPr>
              <a:t> Think through </a:t>
            </a:r>
            <a:r>
              <a:rPr lang="en-US" altLang="x-none" sz="2000" b="1" i="1">
                <a:solidFill>
                  <a:schemeClr val="tx1"/>
                </a:solidFill>
                <a:latin typeface="Tahoma" charset="0"/>
              </a:rPr>
              <a:t>all</a:t>
            </a:r>
            <a:r>
              <a:rPr lang="en-US" altLang="x-none" sz="2000" b="1">
                <a:solidFill>
                  <a:schemeClr val="tx1"/>
                </a:solidFill>
                <a:latin typeface="Tahoma" charset="0"/>
              </a:rPr>
              <a:t> the constraints in the 2nd diagram!</a:t>
            </a:r>
          </a:p>
          <a:p>
            <a:pPr eaLnBrk="1" hangingPunct="1"/>
            <a:endParaRPr lang="en-US" altLang="x-none"/>
          </a:p>
        </p:txBody>
      </p:sp>
      <p:grpSp>
        <p:nvGrpSpPr>
          <p:cNvPr id="52232" name="Group 38"/>
          <p:cNvGrpSpPr>
            <a:grpSpLocks/>
          </p:cNvGrpSpPr>
          <p:nvPr/>
        </p:nvGrpSpPr>
        <p:grpSpPr bwMode="auto">
          <a:xfrm>
            <a:off x="4954588" y="2630488"/>
            <a:ext cx="2227262" cy="850900"/>
            <a:chOff x="3121" y="1657"/>
            <a:chExt cx="1403" cy="536"/>
          </a:xfrm>
        </p:grpSpPr>
        <p:sp>
          <p:nvSpPr>
            <p:cNvPr id="52259" name="Freeform 30"/>
            <p:cNvSpPr>
              <a:spLocks/>
            </p:cNvSpPr>
            <p:nvPr/>
          </p:nvSpPr>
          <p:spPr bwMode="auto">
            <a:xfrm>
              <a:off x="3121" y="1978"/>
              <a:ext cx="672" cy="209"/>
            </a:xfrm>
            <a:custGeom>
              <a:avLst/>
              <a:gdLst>
                <a:gd name="T0" fmla="*/ 669 w 672"/>
                <a:gd name="T1" fmla="*/ 95 h 209"/>
                <a:gd name="T2" fmla="*/ 659 w 672"/>
                <a:gd name="T3" fmla="*/ 77 h 209"/>
                <a:gd name="T4" fmla="*/ 640 w 672"/>
                <a:gd name="T5" fmla="*/ 59 h 209"/>
                <a:gd name="T6" fmla="*/ 610 w 672"/>
                <a:gd name="T7" fmla="*/ 44 h 209"/>
                <a:gd name="T8" fmla="*/ 573 w 672"/>
                <a:gd name="T9" fmla="*/ 29 h 209"/>
                <a:gd name="T10" fmla="*/ 527 w 672"/>
                <a:gd name="T11" fmla="*/ 19 h 209"/>
                <a:gd name="T12" fmla="*/ 477 w 672"/>
                <a:gd name="T13" fmla="*/ 9 h 209"/>
                <a:gd name="T14" fmla="*/ 423 w 672"/>
                <a:gd name="T15" fmla="*/ 3 h 209"/>
                <a:gd name="T16" fmla="*/ 365 w 672"/>
                <a:gd name="T17" fmla="*/ 0 h 209"/>
                <a:gd name="T18" fmla="*/ 305 w 672"/>
                <a:gd name="T19" fmla="*/ 0 h 209"/>
                <a:gd name="T20" fmla="*/ 249 w 672"/>
                <a:gd name="T21" fmla="*/ 3 h 209"/>
                <a:gd name="T22" fmla="*/ 193 w 672"/>
                <a:gd name="T23" fmla="*/ 9 h 209"/>
                <a:gd name="T24" fmla="*/ 143 w 672"/>
                <a:gd name="T25" fmla="*/ 19 h 209"/>
                <a:gd name="T26" fmla="*/ 98 w 672"/>
                <a:gd name="T27" fmla="*/ 29 h 209"/>
                <a:gd name="T28" fmla="*/ 60 w 672"/>
                <a:gd name="T29" fmla="*/ 44 h 209"/>
                <a:gd name="T30" fmla="*/ 30 w 672"/>
                <a:gd name="T31" fmla="*/ 59 h 209"/>
                <a:gd name="T32" fmla="*/ 11 w 672"/>
                <a:gd name="T33" fmla="*/ 77 h 209"/>
                <a:gd name="T34" fmla="*/ 1 w 672"/>
                <a:gd name="T35" fmla="*/ 95 h 209"/>
                <a:gd name="T36" fmla="*/ 1 w 672"/>
                <a:gd name="T37" fmla="*/ 112 h 209"/>
                <a:gd name="T38" fmla="*/ 11 w 672"/>
                <a:gd name="T39" fmla="*/ 130 h 209"/>
                <a:gd name="T40" fmla="*/ 30 w 672"/>
                <a:gd name="T41" fmla="*/ 148 h 209"/>
                <a:gd name="T42" fmla="*/ 60 w 672"/>
                <a:gd name="T43" fmla="*/ 163 h 209"/>
                <a:gd name="T44" fmla="*/ 98 w 672"/>
                <a:gd name="T45" fmla="*/ 178 h 209"/>
                <a:gd name="T46" fmla="*/ 143 w 672"/>
                <a:gd name="T47" fmla="*/ 189 h 209"/>
                <a:gd name="T48" fmla="*/ 193 w 672"/>
                <a:gd name="T49" fmla="*/ 198 h 209"/>
                <a:gd name="T50" fmla="*/ 249 w 672"/>
                <a:gd name="T51" fmla="*/ 204 h 209"/>
                <a:gd name="T52" fmla="*/ 305 w 672"/>
                <a:gd name="T53" fmla="*/ 208 h 209"/>
                <a:gd name="T54" fmla="*/ 365 w 672"/>
                <a:gd name="T55" fmla="*/ 208 h 209"/>
                <a:gd name="T56" fmla="*/ 423 w 672"/>
                <a:gd name="T57" fmla="*/ 204 h 209"/>
                <a:gd name="T58" fmla="*/ 477 w 672"/>
                <a:gd name="T59" fmla="*/ 198 h 209"/>
                <a:gd name="T60" fmla="*/ 527 w 672"/>
                <a:gd name="T61" fmla="*/ 189 h 209"/>
                <a:gd name="T62" fmla="*/ 573 w 672"/>
                <a:gd name="T63" fmla="*/ 178 h 209"/>
                <a:gd name="T64" fmla="*/ 610 w 672"/>
                <a:gd name="T65" fmla="*/ 163 h 209"/>
                <a:gd name="T66" fmla="*/ 640 w 672"/>
                <a:gd name="T67" fmla="*/ 148 h 209"/>
                <a:gd name="T68" fmla="*/ 659 w 672"/>
                <a:gd name="T69" fmla="*/ 130 h 209"/>
                <a:gd name="T70" fmla="*/ 669 w 672"/>
                <a:gd name="T71" fmla="*/ 112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72"/>
                <a:gd name="T109" fmla="*/ 0 h 209"/>
                <a:gd name="T110" fmla="*/ 672 w 672"/>
                <a:gd name="T111" fmla="*/ 209 h 20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72" h="209">
                  <a:moveTo>
                    <a:pt x="671" y="104"/>
                  </a:moveTo>
                  <a:lnTo>
                    <a:pt x="669" y="95"/>
                  </a:lnTo>
                  <a:lnTo>
                    <a:pt x="666" y="85"/>
                  </a:lnTo>
                  <a:lnTo>
                    <a:pt x="659" y="77"/>
                  </a:lnTo>
                  <a:lnTo>
                    <a:pt x="651" y="68"/>
                  </a:lnTo>
                  <a:lnTo>
                    <a:pt x="640" y="59"/>
                  </a:lnTo>
                  <a:lnTo>
                    <a:pt x="626" y="52"/>
                  </a:lnTo>
                  <a:lnTo>
                    <a:pt x="610" y="44"/>
                  </a:lnTo>
                  <a:lnTo>
                    <a:pt x="593" y="37"/>
                  </a:lnTo>
                  <a:lnTo>
                    <a:pt x="573" y="29"/>
                  </a:lnTo>
                  <a:lnTo>
                    <a:pt x="551" y="24"/>
                  </a:lnTo>
                  <a:lnTo>
                    <a:pt x="527" y="19"/>
                  </a:lnTo>
                  <a:lnTo>
                    <a:pt x="503" y="13"/>
                  </a:lnTo>
                  <a:lnTo>
                    <a:pt x="477" y="9"/>
                  </a:lnTo>
                  <a:lnTo>
                    <a:pt x="450" y="6"/>
                  </a:lnTo>
                  <a:lnTo>
                    <a:pt x="423" y="3"/>
                  </a:lnTo>
                  <a:lnTo>
                    <a:pt x="394" y="1"/>
                  </a:lnTo>
                  <a:lnTo>
                    <a:pt x="365" y="0"/>
                  </a:lnTo>
                  <a:lnTo>
                    <a:pt x="335" y="0"/>
                  </a:lnTo>
                  <a:lnTo>
                    <a:pt x="305" y="0"/>
                  </a:lnTo>
                  <a:lnTo>
                    <a:pt x="277" y="1"/>
                  </a:lnTo>
                  <a:lnTo>
                    <a:pt x="249" y="3"/>
                  </a:lnTo>
                  <a:lnTo>
                    <a:pt x="220" y="6"/>
                  </a:lnTo>
                  <a:lnTo>
                    <a:pt x="193" y="9"/>
                  </a:lnTo>
                  <a:lnTo>
                    <a:pt x="167" y="13"/>
                  </a:lnTo>
                  <a:lnTo>
                    <a:pt x="143" y="19"/>
                  </a:lnTo>
                  <a:lnTo>
                    <a:pt x="119" y="24"/>
                  </a:lnTo>
                  <a:lnTo>
                    <a:pt x="98" y="29"/>
                  </a:lnTo>
                  <a:lnTo>
                    <a:pt x="78" y="37"/>
                  </a:lnTo>
                  <a:lnTo>
                    <a:pt x="60" y="44"/>
                  </a:lnTo>
                  <a:lnTo>
                    <a:pt x="44" y="52"/>
                  </a:lnTo>
                  <a:lnTo>
                    <a:pt x="30" y="59"/>
                  </a:lnTo>
                  <a:lnTo>
                    <a:pt x="19" y="68"/>
                  </a:lnTo>
                  <a:lnTo>
                    <a:pt x="11" y="77"/>
                  </a:lnTo>
                  <a:lnTo>
                    <a:pt x="4" y="85"/>
                  </a:lnTo>
                  <a:lnTo>
                    <a:pt x="1" y="95"/>
                  </a:lnTo>
                  <a:lnTo>
                    <a:pt x="0" y="104"/>
                  </a:lnTo>
                  <a:lnTo>
                    <a:pt x="1" y="112"/>
                  </a:lnTo>
                  <a:lnTo>
                    <a:pt x="4" y="122"/>
                  </a:lnTo>
                  <a:lnTo>
                    <a:pt x="11" y="130"/>
                  </a:lnTo>
                  <a:lnTo>
                    <a:pt x="19" y="140"/>
                  </a:lnTo>
                  <a:lnTo>
                    <a:pt x="30" y="148"/>
                  </a:lnTo>
                  <a:lnTo>
                    <a:pt x="44" y="157"/>
                  </a:lnTo>
                  <a:lnTo>
                    <a:pt x="60" y="163"/>
                  </a:lnTo>
                  <a:lnTo>
                    <a:pt x="78" y="170"/>
                  </a:lnTo>
                  <a:lnTo>
                    <a:pt x="98" y="178"/>
                  </a:lnTo>
                  <a:lnTo>
                    <a:pt x="119" y="183"/>
                  </a:lnTo>
                  <a:lnTo>
                    <a:pt x="143" y="189"/>
                  </a:lnTo>
                  <a:lnTo>
                    <a:pt x="167" y="194"/>
                  </a:lnTo>
                  <a:lnTo>
                    <a:pt x="193" y="198"/>
                  </a:lnTo>
                  <a:lnTo>
                    <a:pt x="220" y="201"/>
                  </a:lnTo>
                  <a:lnTo>
                    <a:pt x="249" y="204"/>
                  </a:lnTo>
                  <a:lnTo>
                    <a:pt x="277" y="206"/>
                  </a:lnTo>
                  <a:lnTo>
                    <a:pt x="305" y="208"/>
                  </a:lnTo>
                  <a:lnTo>
                    <a:pt x="335" y="208"/>
                  </a:lnTo>
                  <a:lnTo>
                    <a:pt x="365" y="208"/>
                  </a:lnTo>
                  <a:lnTo>
                    <a:pt x="394" y="206"/>
                  </a:lnTo>
                  <a:lnTo>
                    <a:pt x="423" y="204"/>
                  </a:lnTo>
                  <a:lnTo>
                    <a:pt x="450" y="201"/>
                  </a:lnTo>
                  <a:lnTo>
                    <a:pt x="477" y="198"/>
                  </a:lnTo>
                  <a:lnTo>
                    <a:pt x="503" y="194"/>
                  </a:lnTo>
                  <a:lnTo>
                    <a:pt x="527" y="189"/>
                  </a:lnTo>
                  <a:lnTo>
                    <a:pt x="551" y="183"/>
                  </a:lnTo>
                  <a:lnTo>
                    <a:pt x="573" y="178"/>
                  </a:lnTo>
                  <a:lnTo>
                    <a:pt x="593" y="170"/>
                  </a:lnTo>
                  <a:lnTo>
                    <a:pt x="610" y="163"/>
                  </a:lnTo>
                  <a:lnTo>
                    <a:pt x="626" y="157"/>
                  </a:lnTo>
                  <a:lnTo>
                    <a:pt x="640" y="148"/>
                  </a:lnTo>
                  <a:lnTo>
                    <a:pt x="651" y="140"/>
                  </a:lnTo>
                  <a:lnTo>
                    <a:pt x="659" y="130"/>
                  </a:lnTo>
                  <a:lnTo>
                    <a:pt x="666" y="122"/>
                  </a:lnTo>
                  <a:lnTo>
                    <a:pt x="669" y="112"/>
                  </a:lnTo>
                  <a:lnTo>
                    <a:pt x="671" y="1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0" name="Freeform 31"/>
            <p:cNvSpPr>
              <a:spLocks/>
            </p:cNvSpPr>
            <p:nvPr/>
          </p:nvSpPr>
          <p:spPr bwMode="auto">
            <a:xfrm>
              <a:off x="3978" y="1995"/>
              <a:ext cx="546" cy="198"/>
            </a:xfrm>
            <a:custGeom>
              <a:avLst/>
              <a:gdLst>
                <a:gd name="T0" fmla="*/ 1 w 546"/>
                <a:gd name="T1" fmla="*/ 107 h 198"/>
                <a:gd name="T2" fmla="*/ 9 w 546"/>
                <a:gd name="T3" fmla="*/ 124 h 198"/>
                <a:gd name="T4" fmla="*/ 25 w 546"/>
                <a:gd name="T5" fmla="*/ 141 h 198"/>
                <a:gd name="T6" fmla="*/ 50 w 546"/>
                <a:gd name="T7" fmla="*/ 155 h 198"/>
                <a:gd name="T8" fmla="*/ 80 w 546"/>
                <a:gd name="T9" fmla="*/ 168 h 198"/>
                <a:gd name="T10" fmla="*/ 116 w 546"/>
                <a:gd name="T11" fmla="*/ 179 h 198"/>
                <a:gd name="T12" fmla="*/ 157 w 546"/>
                <a:gd name="T13" fmla="*/ 188 h 198"/>
                <a:gd name="T14" fmla="*/ 202 w 546"/>
                <a:gd name="T15" fmla="*/ 194 h 198"/>
                <a:gd name="T16" fmla="*/ 248 w 546"/>
                <a:gd name="T17" fmla="*/ 197 h 198"/>
                <a:gd name="T18" fmla="*/ 296 w 546"/>
                <a:gd name="T19" fmla="*/ 197 h 198"/>
                <a:gd name="T20" fmla="*/ 343 w 546"/>
                <a:gd name="T21" fmla="*/ 194 h 198"/>
                <a:gd name="T22" fmla="*/ 387 w 546"/>
                <a:gd name="T23" fmla="*/ 188 h 198"/>
                <a:gd name="T24" fmla="*/ 428 w 546"/>
                <a:gd name="T25" fmla="*/ 179 h 198"/>
                <a:gd name="T26" fmla="*/ 465 w 546"/>
                <a:gd name="T27" fmla="*/ 168 h 198"/>
                <a:gd name="T28" fmla="*/ 495 w 546"/>
                <a:gd name="T29" fmla="*/ 155 h 198"/>
                <a:gd name="T30" fmla="*/ 519 w 546"/>
                <a:gd name="T31" fmla="*/ 140 h 198"/>
                <a:gd name="T32" fmla="*/ 535 w 546"/>
                <a:gd name="T33" fmla="*/ 124 h 198"/>
                <a:gd name="T34" fmla="*/ 544 w 546"/>
                <a:gd name="T35" fmla="*/ 107 h 198"/>
                <a:gd name="T36" fmla="*/ 544 w 546"/>
                <a:gd name="T37" fmla="*/ 90 h 198"/>
                <a:gd name="T38" fmla="*/ 535 w 546"/>
                <a:gd name="T39" fmla="*/ 73 h 198"/>
                <a:gd name="T40" fmla="*/ 519 w 546"/>
                <a:gd name="T41" fmla="*/ 57 h 198"/>
                <a:gd name="T42" fmla="*/ 495 w 546"/>
                <a:gd name="T43" fmla="*/ 42 h 198"/>
                <a:gd name="T44" fmla="*/ 465 w 546"/>
                <a:gd name="T45" fmla="*/ 29 h 198"/>
                <a:gd name="T46" fmla="*/ 428 w 546"/>
                <a:gd name="T47" fmla="*/ 18 h 198"/>
                <a:gd name="T48" fmla="*/ 387 w 546"/>
                <a:gd name="T49" fmla="*/ 9 h 198"/>
                <a:gd name="T50" fmla="*/ 343 w 546"/>
                <a:gd name="T51" fmla="*/ 4 h 198"/>
                <a:gd name="T52" fmla="*/ 296 w 546"/>
                <a:gd name="T53" fmla="*/ 1 h 198"/>
                <a:gd name="T54" fmla="*/ 248 w 546"/>
                <a:gd name="T55" fmla="*/ 1 h 198"/>
                <a:gd name="T56" fmla="*/ 202 w 546"/>
                <a:gd name="T57" fmla="*/ 4 h 198"/>
                <a:gd name="T58" fmla="*/ 157 w 546"/>
                <a:gd name="T59" fmla="*/ 10 h 198"/>
                <a:gd name="T60" fmla="*/ 116 w 546"/>
                <a:gd name="T61" fmla="*/ 18 h 198"/>
                <a:gd name="T62" fmla="*/ 80 w 546"/>
                <a:gd name="T63" fmla="*/ 29 h 198"/>
                <a:gd name="T64" fmla="*/ 49 w 546"/>
                <a:gd name="T65" fmla="*/ 43 h 198"/>
                <a:gd name="T66" fmla="*/ 25 w 546"/>
                <a:gd name="T67" fmla="*/ 57 h 198"/>
                <a:gd name="T68" fmla="*/ 9 w 546"/>
                <a:gd name="T69" fmla="*/ 74 h 198"/>
                <a:gd name="T70" fmla="*/ 1 w 546"/>
                <a:gd name="T71" fmla="*/ 91 h 19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46"/>
                <a:gd name="T109" fmla="*/ 0 h 198"/>
                <a:gd name="T110" fmla="*/ 546 w 546"/>
                <a:gd name="T111" fmla="*/ 198 h 19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46" h="198">
                  <a:moveTo>
                    <a:pt x="0" y="99"/>
                  </a:move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1"/>
                  </a:lnTo>
                  <a:lnTo>
                    <a:pt x="37" y="148"/>
                  </a:lnTo>
                  <a:lnTo>
                    <a:pt x="50" y="155"/>
                  </a:lnTo>
                  <a:lnTo>
                    <a:pt x="63" y="162"/>
                  </a:lnTo>
                  <a:lnTo>
                    <a:pt x="80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6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20" y="196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9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4" y="107"/>
                  </a:lnTo>
                  <a:lnTo>
                    <a:pt x="545" y="99"/>
                  </a:lnTo>
                  <a:lnTo>
                    <a:pt x="544" y="90"/>
                  </a:lnTo>
                  <a:lnTo>
                    <a:pt x="540" y="82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9"/>
                  </a:lnTo>
                  <a:lnTo>
                    <a:pt x="365" y="6"/>
                  </a:lnTo>
                  <a:lnTo>
                    <a:pt x="343" y="4"/>
                  </a:lnTo>
                  <a:lnTo>
                    <a:pt x="320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4"/>
                  </a:lnTo>
                  <a:lnTo>
                    <a:pt x="179" y="6"/>
                  </a:lnTo>
                  <a:lnTo>
                    <a:pt x="157" y="10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3" y="36"/>
                  </a:lnTo>
                  <a:lnTo>
                    <a:pt x="49" y="43"/>
                  </a:lnTo>
                  <a:lnTo>
                    <a:pt x="37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4"/>
                  </a:lnTo>
                  <a:lnTo>
                    <a:pt x="4" y="82"/>
                  </a:lnTo>
                  <a:lnTo>
                    <a:pt x="1" y="91"/>
                  </a:lnTo>
                  <a:lnTo>
                    <a:pt x="0" y="9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1" name="Freeform 32"/>
            <p:cNvSpPr>
              <a:spLocks/>
            </p:cNvSpPr>
            <p:nvPr/>
          </p:nvSpPr>
          <p:spPr bwMode="auto">
            <a:xfrm>
              <a:off x="3597" y="1677"/>
              <a:ext cx="711" cy="203"/>
            </a:xfrm>
            <a:custGeom>
              <a:avLst/>
              <a:gdLst>
                <a:gd name="T0" fmla="*/ 710 w 711"/>
                <a:gd name="T1" fmla="*/ 202 h 203"/>
                <a:gd name="T2" fmla="*/ 710 w 711"/>
                <a:gd name="T3" fmla="*/ 0 h 203"/>
                <a:gd name="T4" fmla="*/ 0 w 711"/>
                <a:gd name="T5" fmla="*/ 0 h 203"/>
                <a:gd name="T6" fmla="*/ 0 w 711"/>
                <a:gd name="T7" fmla="*/ 202 h 203"/>
                <a:gd name="T8" fmla="*/ 710 w 711"/>
                <a:gd name="T9" fmla="*/ 202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1"/>
                <a:gd name="T16" fmla="*/ 0 h 203"/>
                <a:gd name="T17" fmla="*/ 711 w 711"/>
                <a:gd name="T18" fmla="*/ 203 h 2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1" h="203">
                  <a:moveTo>
                    <a:pt x="710" y="202"/>
                  </a:moveTo>
                  <a:lnTo>
                    <a:pt x="710" y="0"/>
                  </a:lnTo>
                  <a:lnTo>
                    <a:pt x="0" y="0"/>
                  </a:lnTo>
                  <a:lnTo>
                    <a:pt x="0" y="202"/>
                  </a:lnTo>
                  <a:lnTo>
                    <a:pt x="710" y="20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2" name="Rectangle 33"/>
            <p:cNvSpPr>
              <a:spLocks noChangeArrowheads="1"/>
            </p:cNvSpPr>
            <p:nvPr/>
          </p:nvSpPr>
          <p:spPr bwMode="auto">
            <a:xfrm>
              <a:off x="3666" y="1657"/>
              <a:ext cx="59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 b="1"/>
                <a:t>Policies</a:t>
              </a:r>
            </a:p>
          </p:txBody>
        </p:sp>
        <p:sp>
          <p:nvSpPr>
            <p:cNvPr id="52263" name="Rectangle 34"/>
            <p:cNvSpPr>
              <a:spLocks noChangeArrowheads="1"/>
            </p:cNvSpPr>
            <p:nvPr/>
          </p:nvSpPr>
          <p:spPr bwMode="auto">
            <a:xfrm>
              <a:off x="3126" y="1963"/>
              <a:ext cx="59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 b="1" u="sng"/>
                <a:t>policyid</a:t>
              </a:r>
            </a:p>
          </p:txBody>
        </p:sp>
        <p:sp>
          <p:nvSpPr>
            <p:cNvPr id="52264" name="Rectangle 35"/>
            <p:cNvSpPr>
              <a:spLocks noChangeArrowheads="1"/>
            </p:cNvSpPr>
            <p:nvPr/>
          </p:nvSpPr>
          <p:spPr bwMode="auto">
            <a:xfrm>
              <a:off x="4114" y="1976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 b="1"/>
                <a:t>cost</a:t>
              </a:r>
            </a:p>
          </p:txBody>
        </p:sp>
        <p:sp>
          <p:nvSpPr>
            <p:cNvPr id="52265" name="Line 36"/>
            <p:cNvSpPr>
              <a:spLocks noChangeShapeType="1"/>
            </p:cNvSpPr>
            <p:nvPr/>
          </p:nvSpPr>
          <p:spPr bwMode="auto">
            <a:xfrm flipV="1">
              <a:off x="3459" y="1877"/>
              <a:ext cx="299" cy="1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6" name="Line 37"/>
            <p:cNvSpPr>
              <a:spLocks noChangeShapeType="1"/>
            </p:cNvSpPr>
            <p:nvPr/>
          </p:nvSpPr>
          <p:spPr bwMode="auto">
            <a:xfrm flipH="1" flipV="1">
              <a:off x="4009" y="1887"/>
              <a:ext cx="248" cy="1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33" name="Freeform 6"/>
          <p:cNvSpPr>
            <a:spLocks/>
          </p:cNvSpPr>
          <p:nvPr/>
        </p:nvSpPr>
        <p:spPr bwMode="auto">
          <a:xfrm>
            <a:off x="6975475" y="1066800"/>
            <a:ext cx="865188" cy="314325"/>
          </a:xfrm>
          <a:custGeom>
            <a:avLst/>
            <a:gdLst>
              <a:gd name="T0" fmla="*/ 2147483647 w 545"/>
              <a:gd name="T1" fmla="*/ 2147483647 h 198"/>
              <a:gd name="T2" fmla="*/ 2147483647 w 545"/>
              <a:gd name="T3" fmla="*/ 2147483647 h 198"/>
              <a:gd name="T4" fmla="*/ 2147483647 w 545"/>
              <a:gd name="T5" fmla="*/ 2147483647 h 198"/>
              <a:gd name="T6" fmla="*/ 2147483647 w 545"/>
              <a:gd name="T7" fmla="*/ 2147483647 h 198"/>
              <a:gd name="T8" fmla="*/ 2147483647 w 545"/>
              <a:gd name="T9" fmla="*/ 2147483647 h 198"/>
              <a:gd name="T10" fmla="*/ 2147483647 w 545"/>
              <a:gd name="T11" fmla="*/ 2147483647 h 198"/>
              <a:gd name="T12" fmla="*/ 2147483647 w 545"/>
              <a:gd name="T13" fmla="*/ 2147483647 h 198"/>
              <a:gd name="T14" fmla="*/ 2147483647 w 545"/>
              <a:gd name="T15" fmla="*/ 2147483647 h 198"/>
              <a:gd name="T16" fmla="*/ 2147483647 w 545"/>
              <a:gd name="T17" fmla="*/ 2147483647 h 198"/>
              <a:gd name="T18" fmla="*/ 2147483647 w 545"/>
              <a:gd name="T19" fmla="*/ 2147483647 h 198"/>
              <a:gd name="T20" fmla="*/ 2147483647 w 545"/>
              <a:gd name="T21" fmla="*/ 2147483647 h 198"/>
              <a:gd name="T22" fmla="*/ 2147483647 w 545"/>
              <a:gd name="T23" fmla="*/ 2147483647 h 198"/>
              <a:gd name="T24" fmla="*/ 2147483647 w 545"/>
              <a:gd name="T25" fmla="*/ 2147483647 h 198"/>
              <a:gd name="T26" fmla="*/ 2147483647 w 545"/>
              <a:gd name="T27" fmla="*/ 2147483647 h 198"/>
              <a:gd name="T28" fmla="*/ 2147483647 w 545"/>
              <a:gd name="T29" fmla="*/ 2147483647 h 198"/>
              <a:gd name="T30" fmla="*/ 2147483647 w 545"/>
              <a:gd name="T31" fmla="*/ 2147483647 h 198"/>
              <a:gd name="T32" fmla="*/ 2147483647 w 545"/>
              <a:gd name="T33" fmla="*/ 2147483647 h 198"/>
              <a:gd name="T34" fmla="*/ 2147483647 w 545"/>
              <a:gd name="T35" fmla="*/ 2147483647 h 198"/>
              <a:gd name="T36" fmla="*/ 2147483647 w 545"/>
              <a:gd name="T37" fmla="*/ 2147483647 h 198"/>
              <a:gd name="T38" fmla="*/ 2147483647 w 545"/>
              <a:gd name="T39" fmla="*/ 2147483647 h 198"/>
              <a:gd name="T40" fmla="*/ 2147483647 w 545"/>
              <a:gd name="T41" fmla="*/ 2147483647 h 198"/>
              <a:gd name="T42" fmla="*/ 2147483647 w 545"/>
              <a:gd name="T43" fmla="*/ 2147483647 h 198"/>
              <a:gd name="T44" fmla="*/ 2147483647 w 545"/>
              <a:gd name="T45" fmla="*/ 2147483647 h 198"/>
              <a:gd name="T46" fmla="*/ 2147483647 w 545"/>
              <a:gd name="T47" fmla="*/ 2147483647 h 198"/>
              <a:gd name="T48" fmla="*/ 2147483647 w 545"/>
              <a:gd name="T49" fmla="*/ 2147483647 h 198"/>
              <a:gd name="T50" fmla="*/ 2147483647 w 545"/>
              <a:gd name="T51" fmla="*/ 2147483647 h 198"/>
              <a:gd name="T52" fmla="*/ 2147483647 w 545"/>
              <a:gd name="T53" fmla="*/ 2147483647 h 198"/>
              <a:gd name="T54" fmla="*/ 2147483647 w 545"/>
              <a:gd name="T55" fmla="*/ 2147483647 h 198"/>
              <a:gd name="T56" fmla="*/ 2147483647 w 545"/>
              <a:gd name="T57" fmla="*/ 2147483647 h 198"/>
              <a:gd name="T58" fmla="*/ 2147483647 w 545"/>
              <a:gd name="T59" fmla="*/ 2147483647 h 198"/>
              <a:gd name="T60" fmla="*/ 2147483647 w 545"/>
              <a:gd name="T61" fmla="*/ 2147483647 h 198"/>
              <a:gd name="T62" fmla="*/ 2147483647 w 545"/>
              <a:gd name="T63" fmla="*/ 2147483647 h 198"/>
              <a:gd name="T64" fmla="*/ 2147483647 w 545"/>
              <a:gd name="T65" fmla="*/ 2147483647 h 198"/>
              <a:gd name="T66" fmla="*/ 2147483647 w 545"/>
              <a:gd name="T67" fmla="*/ 2147483647 h 198"/>
              <a:gd name="T68" fmla="*/ 2147483647 w 545"/>
              <a:gd name="T69" fmla="*/ 2147483647 h 198"/>
              <a:gd name="T70" fmla="*/ 2147483647 w 545"/>
              <a:gd name="T71" fmla="*/ 2147483647 h 19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45"/>
              <a:gd name="T109" fmla="*/ 0 h 198"/>
              <a:gd name="T110" fmla="*/ 545 w 545"/>
              <a:gd name="T111" fmla="*/ 198 h 198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45" h="198">
                <a:moveTo>
                  <a:pt x="544" y="99"/>
                </a:moveTo>
                <a:lnTo>
                  <a:pt x="544" y="91"/>
                </a:lnTo>
                <a:lnTo>
                  <a:pt x="540" y="82"/>
                </a:lnTo>
                <a:lnTo>
                  <a:pt x="535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50"/>
                </a:lnTo>
                <a:lnTo>
                  <a:pt x="495" y="42"/>
                </a:lnTo>
                <a:lnTo>
                  <a:pt x="481" y="36"/>
                </a:lnTo>
                <a:lnTo>
                  <a:pt x="465" y="30"/>
                </a:lnTo>
                <a:lnTo>
                  <a:pt x="447" y="24"/>
                </a:lnTo>
                <a:lnTo>
                  <a:pt x="428" y="18"/>
                </a:lnTo>
                <a:lnTo>
                  <a:pt x="408" y="14"/>
                </a:lnTo>
                <a:lnTo>
                  <a:pt x="387" y="10"/>
                </a:lnTo>
                <a:lnTo>
                  <a:pt x="365" y="6"/>
                </a:lnTo>
                <a:lnTo>
                  <a:pt x="343" y="4"/>
                </a:lnTo>
                <a:lnTo>
                  <a:pt x="320" y="2"/>
                </a:lnTo>
                <a:lnTo>
                  <a:pt x="296" y="1"/>
                </a:lnTo>
                <a:lnTo>
                  <a:pt x="272" y="0"/>
                </a:lnTo>
                <a:lnTo>
                  <a:pt x="248" y="1"/>
                </a:lnTo>
                <a:lnTo>
                  <a:pt x="225" y="2"/>
                </a:lnTo>
                <a:lnTo>
                  <a:pt x="202" y="4"/>
                </a:lnTo>
                <a:lnTo>
                  <a:pt x="179" y="6"/>
                </a:lnTo>
                <a:lnTo>
                  <a:pt x="157" y="10"/>
                </a:lnTo>
                <a:lnTo>
                  <a:pt x="136" y="14"/>
                </a:lnTo>
                <a:lnTo>
                  <a:pt x="116" y="18"/>
                </a:lnTo>
                <a:lnTo>
                  <a:pt x="97" y="24"/>
                </a:lnTo>
                <a:lnTo>
                  <a:pt x="79" y="30"/>
                </a:lnTo>
                <a:lnTo>
                  <a:pt x="63" y="36"/>
                </a:lnTo>
                <a:lnTo>
                  <a:pt x="49" y="42"/>
                </a:lnTo>
                <a:lnTo>
                  <a:pt x="37" y="50"/>
                </a:lnTo>
                <a:lnTo>
                  <a:pt x="25" y="57"/>
                </a:lnTo>
                <a:lnTo>
                  <a:pt x="16" y="65"/>
                </a:lnTo>
                <a:lnTo>
                  <a:pt x="9" y="73"/>
                </a:lnTo>
                <a:lnTo>
                  <a:pt x="4" y="82"/>
                </a:lnTo>
                <a:lnTo>
                  <a:pt x="1" y="91"/>
                </a:lnTo>
                <a:lnTo>
                  <a:pt x="0" y="99"/>
                </a:lnTo>
                <a:lnTo>
                  <a:pt x="1" y="108"/>
                </a:lnTo>
                <a:lnTo>
                  <a:pt x="4" y="116"/>
                </a:lnTo>
                <a:lnTo>
                  <a:pt x="9" y="124"/>
                </a:lnTo>
                <a:lnTo>
                  <a:pt x="16" y="133"/>
                </a:lnTo>
                <a:lnTo>
                  <a:pt x="25" y="141"/>
                </a:lnTo>
                <a:lnTo>
                  <a:pt x="37" y="148"/>
                </a:lnTo>
                <a:lnTo>
                  <a:pt x="49" y="155"/>
                </a:lnTo>
                <a:lnTo>
                  <a:pt x="63" y="162"/>
                </a:lnTo>
                <a:lnTo>
                  <a:pt x="79" y="169"/>
                </a:lnTo>
                <a:lnTo>
                  <a:pt x="97" y="175"/>
                </a:lnTo>
                <a:lnTo>
                  <a:pt x="116" y="180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6"/>
                </a:lnTo>
                <a:lnTo>
                  <a:pt x="248" y="197"/>
                </a:lnTo>
                <a:lnTo>
                  <a:pt x="272" y="197"/>
                </a:lnTo>
                <a:lnTo>
                  <a:pt x="296" y="197"/>
                </a:lnTo>
                <a:lnTo>
                  <a:pt x="320" y="196"/>
                </a:lnTo>
                <a:lnTo>
                  <a:pt x="343" y="194"/>
                </a:lnTo>
                <a:lnTo>
                  <a:pt x="365" y="191"/>
                </a:lnTo>
                <a:lnTo>
                  <a:pt x="387" y="188"/>
                </a:lnTo>
                <a:lnTo>
                  <a:pt x="408" y="184"/>
                </a:lnTo>
                <a:lnTo>
                  <a:pt x="428" y="180"/>
                </a:lnTo>
                <a:lnTo>
                  <a:pt x="447" y="175"/>
                </a:lnTo>
                <a:lnTo>
                  <a:pt x="465" y="169"/>
                </a:lnTo>
                <a:lnTo>
                  <a:pt x="481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1"/>
                </a:lnTo>
                <a:lnTo>
                  <a:pt x="528" y="133"/>
                </a:lnTo>
                <a:lnTo>
                  <a:pt x="535" y="124"/>
                </a:lnTo>
                <a:lnTo>
                  <a:pt x="540" y="116"/>
                </a:lnTo>
                <a:lnTo>
                  <a:pt x="544" y="108"/>
                </a:lnTo>
                <a:lnTo>
                  <a:pt x="544" y="9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4" name="Freeform 7"/>
          <p:cNvSpPr>
            <a:spLocks/>
          </p:cNvSpPr>
          <p:nvPr/>
        </p:nvSpPr>
        <p:spPr bwMode="auto">
          <a:xfrm>
            <a:off x="8034338" y="1076325"/>
            <a:ext cx="865187" cy="314325"/>
          </a:xfrm>
          <a:custGeom>
            <a:avLst/>
            <a:gdLst>
              <a:gd name="T0" fmla="*/ 2147483647 w 545"/>
              <a:gd name="T1" fmla="*/ 2147483647 h 198"/>
              <a:gd name="T2" fmla="*/ 2147483647 w 545"/>
              <a:gd name="T3" fmla="*/ 2147483647 h 198"/>
              <a:gd name="T4" fmla="*/ 2147483647 w 545"/>
              <a:gd name="T5" fmla="*/ 2147483647 h 198"/>
              <a:gd name="T6" fmla="*/ 2147483647 w 545"/>
              <a:gd name="T7" fmla="*/ 2147483647 h 198"/>
              <a:gd name="T8" fmla="*/ 2147483647 w 545"/>
              <a:gd name="T9" fmla="*/ 2147483647 h 198"/>
              <a:gd name="T10" fmla="*/ 2147483647 w 545"/>
              <a:gd name="T11" fmla="*/ 2147483647 h 198"/>
              <a:gd name="T12" fmla="*/ 2147483647 w 545"/>
              <a:gd name="T13" fmla="*/ 2147483647 h 198"/>
              <a:gd name="T14" fmla="*/ 2147483647 w 545"/>
              <a:gd name="T15" fmla="*/ 2147483647 h 198"/>
              <a:gd name="T16" fmla="*/ 2147483647 w 545"/>
              <a:gd name="T17" fmla="*/ 2147483647 h 198"/>
              <a:gd name="T18" fmla="*/ 2147483647 w 545"/>
              <a:gd name="T19" fmla="*/ 2147483647 h 198"/>
              <a:gd name="T20" fmla="*/ 2147483647 w 545"/>
              <a:gd name="T21" fmla="*/ 2147483647 h 198"/>
              <a:gd name="T22" fmla="*/ 2147483647 w 545"/>
              <a:gd name="T23" fmla="*/ 2147483647 h 198"/>
              <a:gd name="T24" fmla="*/ 2147483647 w 545"/>
              <a:gd name="T25" fmla="*/ 2147483647 h 198"/>
              <a:gd name="T26" fmla="*/ 2147483647 w 545"/>
              <a:gd name="T27" fmla="*/ 2147483647 h 198"/>
              <a:gd name="T28" fmla="*/ 2147483647 w 545"/>
              <a:gd name="T29" fmla="*/ 2147483647 h 198"/>
              <a:gd name="T30" fmla="*/ 2147483647 w 545"/>
              <a:gd name="T31" fmla="*/ 2147483647 h 198"/>
              <a:gd name="T32" fmla="*/ 2147483647 w 545"/>
              <a:gd name="T33" fmla="*/ 2147483647 h 198"/>
              <a:gd name="T34" fmla="*/ 2147483647 w 545"/>
              <a:gd name="T35" fmla="*/ 2147483647 h 198"/>
              <a:gd name="T36" fmla="*/ 2147483647 w 545"/>
              <a:gd name="T37" fmla="*/ 2147483647 h 198"/>
              <a:gd name="T38" fmla="*/ 2147483647 w 545"/>
              <a:gd name="T39" fmla="*/ 2147483647 h 198"/>
              <a:gd name="T40" fmla="*/ 2147483647 w 545"/>
              <a:gd name="T41" fmla="*/ 2147483647 h 198"/>
              <a:gd name="T42" fmla="*/ 2147483647 w 545"/>
              <a:gd name="T43" fmla="*/ 2147483647 h 198"/>
              <a:gd name="T44" fmla="*/ 2147483647 w 545"/>
              <a:gd name="T45" fmla="*/ 2147483647 h 198"/>
              <a:gd name="T46" fmla="*/ 2147483647 w 545"/>
              <a:gd name="T47" fmla="*/ 2147483647 h 198"/>
              <a:gd name="T48" fmla="*/ 2147483647 w 545"/>
              <a:gd name="T49" fmla="*/ 2147483647 h 198"/>
              <a:gd name="T50" fmla="*/ 2147483647 w 545"/>
              <a:gd name="T51" fmla="*/ 2147483647 h 198"/>
              <a:gd name="T52" fmla="*/ 2147483647 w 545"/>
              <a:gd name="T53" fmla="*/ 2147483647 h 198"/>
              <a:gd name="T54" fmla="*/ 2147483647 w 545"/>
              <a:gd name="T55" fmla="*/ 2147483647 h 198"/>
              <a:gd name="T56" fmla="*/ 2147483647 w 545"/>
              <a:gd name="T57" fmla="*/ 2147483647 h 198"/>
              <a:gd name="T58" fmla="*/ 2147483647 w 545"/>
              <a:gd name="T59" fmla="*/ 2147483647 h 198"/>
              <a:gd name="T60" fmla="*/ 2147483647 w 545"/>
              <a:gd name="T61" fmla="*/ 2147483647 h 198"/>
              <a:gd name="T62" fmla="*/ 2147483647 w 545"/>
              <a:gd name="T63" fmla="*/ 2147483647 h 198"/>
              <a:gd name="T64" fmla="*/ 2147483647 w 545"/>
              <a:gd name="T65" fmla="*/ 2147483647 h 198"/>
              <a:gd name="T66" fmla="*/ 2147483647 w 545"/>
              <a:gd name="T67" fmla="*/ 2147483647 h 198"/>
              <a:gd name="T68" fmla="*/ 2147483647 w 545"/>
              <a:gd name="T69" fmla="*/ 2147483647 h 198"/>
              <a:gd name="T70" fmla="*/ 2147483647 w 545"/>
              <a:gd name="T71" fmla="*/ 2147483647 h 19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45"/>
              <a:gd name="T109" fmla="*/ 0 h 198"/>
              <a:gd name="T110" fmla="*/ 545 w 545"/>
              <a:gd name="T111" fmla="*/ 198 h 198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45" h="198">
                <a:moveTo>
                  <a:pt x="0" y="99"/>
                </a:moveTo>
                <a:lnTo>
                  <a:pt x="1" y="107"/>
                </a:lnTo>
                <a:lnTo>
                  <a:pt x="4" y="116"/>
                </a:lnTo>
                <a:lnTo>
                  <a:pt x="9" y="124"/>
                </a:lnTo>
                <a:lnTo>
                  <a:pt x="16" y="133"/>
                </a:lnTo>
                <a:lnTo>
                  <a:pt x="26" y="140"/>
                </a:lnTo>
                <a:lnTo>
                  <a:pt x="36" y="148"/>
                </a:lnTo>
                <a:lnTo>
                  <a:pt x="49" y="155"/>
                </a:lnTo>
                <a:lnTo>
                  <a:pt x="64" y="162"/>
                </a:lnTo>
                <a:lnTo>
                  <a:pt x="80" y="169"/>
                </a:lnTo>
                <a:lnTo>
                  <a:pt x="97" y="174"/>
                </a:lnTo>
                <a:lnTo>
                  <a:pt x="116" y="179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6"/>
                </a:lnTo>
                <a:lnTo>
                  <a:pt x="248" y="197"/>
                </a:lnTo>
                <a:lnTo>
                  <a:pt x="272" y="197"/>
                </a:lnTo>
                <a:lnTo>
                  <a:pt x="296" y="197"/>
                </a:lnTo>
                <a:lnTo>
                  <a:pt x="319" y="196"/>
                </a:lnTo>
                <a:lnTo>
                  <a:pt x="343" y="194"/>
                </a:lnTo>
                <a:lnTo>
                  <a:pt x="365" y="191"/>
                </a:lnTo>
                <a:lnTo>
                  <a:pt x="387" y="188"/>
                </a:lnTo>
                <a:lnTo>
                  <a:pt x="408" y="184"/>
                </a:lnTo>
                <a:lnTo>
                  <a:pt x="429" y="179"/>
                </a:lnTo>
                <a:lnTo>
                  <a:pt x="447" y="174"/>
                </a:lnTo>
                <a:lnTo>
                  <a:pt x="464" y="169"/>
                </a:lnTo>
                <a:lnTo>
                  <a:pt x="480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0"/>
                </a:lnTo>
                <a:lnTo>
                  <a:pt x="528" y="133"/>
                </a:lnTo>
                <a:lnTo>
                  <a:pt x="535" y="124"/>
                </a:lnTo>
                <a:lnTo>
                  <a:pt x="540" y="116"/>
                </a:lnTo>
                <a:lnTo>
                  <a:pt x="543" y="107"/>
                </a:lnTo>
                <a:lnTo>
                  <a:pt x="544" y="99"/>
                </a:lnTo>
                <a:lnTo>
                  <a:pt x="543" y="90"/>
                </a:lnTo>
                <a:lnTo>
                  <a:pt x="540" y="81"/>
                </a:lnTo>
                <a:lnTo>
                  <a:pt x="535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50"/>
                </a:lnTo>
                <a:lnTo>
                  <a:pt x="495" y="42"/>
                </a:lnTo>
                <a:lnTo>
                  <a:pt x="480" y="35"/>
                </a:lnTo>
                <a:lnTo>
                  <a:pt x="464" y="29"/>
                </a:lnTo>
                <a:lnTo>
                  <a:pt x="447" y="24"/>
                </a:lnTo>
                <a:lnTo>
                  <a:pt x="428" y="18"/>
                </a:lnTo>
                <a:lnTo>
                  <a:pt x="408" y="14"/>
                </a:lnTo>
                <a:lnTo>
                  <a:pt x="387" y="9"/>
                </a:lnTo>
                <a:lnTo>
                  <a:pt x="365" y="6"/>
                </a:lnTo>
                <a:lnTo>
                  <a:pt x="342" y="3"/>
                </a:lnTo>
                <a:lnTo>
                  <a:pt x="319" y="2"/>
                </a:lnTo>
                <a:lnTo>
                  <a:pt x="296" y="1"/>
                </a:lnTo>
                <a:lnTo>
                  <a:pt x="272" y="0"/>
                </a:lnTo>
                <a:lnTo>
                  <a:pt x="248" y="1"/>
                </a:lnTo>
                <a:lnTo>
                  <a:pt x="225" y="2"/>
                </a:lnTo>
                <a:lnTo>
                  <a:pt x="202" y="4"/>
                </a:lnTo>
                <a:lnTo>
                  <a:pt x="179" y="6"/>
                </a:lnTo>
                <a:lnTo>
                  <a:pt x="157" y="9"/>
                </a:lnTo>
                <a:lnTo>
                  <a:pt x="136" y="14"/>
                </a:lnTo>
                <a:lnTo>
                  <a:pt x="116" y="18"/>
                </a:lnTo>
                <a:lnTo>
                  <a:pt x="97" y="24"/>
                </a:lnTo>
                <a:lnTo>
                  <a:pt x="80" y="29"/>
                </a:lnTo>
                <a:lnTo>
                  <a:pt x="64" y="35"/>
                </a:lnTo>
                <a:lnTo>
                  <a:pt x="49" y="42"/>
                </a:lnTo>
                <a:lnTo>
                  <a:pt x="36" y="50"/>
                </a:lnTo>
                <a:lnTo>
                  <a:pt x="26" y="57"/>
                </a:lnTo>
                <a:lnTo>
                  <a:pt x="16" y="65"/>
                </a:lnTo>
                <a:lnTo>
                  <a:pt x="9" y="73"/>
                </a:lnTo>
                <a:lnTo>
                  <a:pt x="4" y="82"/>
                </a:lnTo>
                <a:lnTo>
                  <a:pt x="1" y="90"/>
                </a:lnTo>
                <a:lnTo>
                  <a:pt x="0" y="9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5" name="Freeform 8"/>
          <p:cNvSpPr>
            <a:spLocks/>
          </p:cNvSpPr>
          <p:nvPr/>
        </p:nvSpPr>
        <p:spPr bwMode="auto">
          <a:xfrm>
            <a:off x="5638800" y="1446213"/>
            <a:ext cx="1068388" cy="687387"/>
          </a:xfrm>
          <a:custGeom>
            <a:avLst/>
            <a:gdLst>
              <a:gd name="T0" fmla="*/ 0 w 673"/>
              <a:gd name="T1" fmla="*/ 2147483647 h 433"/>
              <a:gd name="T2" fmla="*/ 2147483647 w 673"/>
              <a:gd name="T3" fmla="*/ 0 h 433"/>
              <a:gd name="T4" fmla="*/ 2147483647 w 673"/>
              <a:gd name="T5" fmla="*/ 2147483647 h 433"/>
              <a:gd name="T6" fmla="*/ 2147483647 w 673"/>
              <a:gd name="T7" fmla="*/ 2147483647 h 433"/>
              <a:gd name="T8" fmla="*/ 0 w 673"/>
              <a:gd name="T9" fmla="*/ 2147483647 h 4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3"/>
              <a:gd name="T16" fmla="*/ 0 h 433"/>
              <a:gd name="T17" fmla="*/ 673 w 673"/>
              <a:gd name="T18" fmla="*/ 433 h 4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3" h="433">
                <a:moveTo>
                  <a:pt x="0" y="217"/>
                </a:moveTo>
                <a:lnTo>
                  <a:pt x="331" y="0"/>
                </a:lnTo>
                <a:lnTo>
                  <a:pt x="672" y="224"/>
                </a:lnTo>
                <a:lnTo>
                  <a:pt x="331" y="432"/>
                </a:lnTo>
                <a:lnTo>
                  <a:pt x="0" y="217"/>
                </a:lnTo>
              </a:path>
            </a:pathLst>
          </a:custGeom>
          <a:noFill/>
          <a:ln w="381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6" name="Rectangle 10"/>
          <p:cNvSpPr>
            <a:spLocks noChangeArrowheads="1"/>
          </p:cNvSpPr>
          <p:nvPr/>
        </p:nvSpPr>
        <p:spPr bwMode="auto">
          <a:xfrm>
            <a:off x="8151813" y="1076325"/>
            <a:ext cx="5318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age</a:t>
            </a:r>
          </a:p>
        </p:txBody>
      </p:sp>
      <p:sp>
        <p:nvSpPr>
          <p:cNvPr id="52237" name="Rectangle 11"/>
          <p:cNvSpPr>
            <a:spLocks noChangeArrowheads="1"/>
          </p:cNvSpPr>
          <p:nvPr/>
        </p:nvSpPr>
        <p:spPr bwMode="auto">
          <a:xfrm>
            <a:off x="6964363" y="1049338"/>
            <a:ext cx="8366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pname</a:t>
            </a:r>
          </a:p>
        </p:txBody>
      </p:sp>
      <p:sp>
        <p:nvSpPr>
          <p:cNvPr id="52238" name="Rectangle 12"/>
          <p:cNvSpPr>
            <a:spLocks noChangeArrowheads="1"/>
          </p:cNvSpPr>
          <p:nvPr/>
        </p:nvSpPr>
        <p:spPr bwMode="auto">
          <a:xfrm>
            <a:off x="7473950" y="1597025"/>
            <a:ext cx="1344613" cy="333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Dependents</a:t>
            </a:r>
          </a:p>
        </p:txBody>
      </p:sp>
      <p:sp>
        <p:nvSpPr>
          <p:cNvPr id="52239" name="Rectangle 13"/>
          <p:cNvSpPr>
            <a:spLocks noChangeArrowheads="1"/>
          </p:cNvSpPr>
          <p:nvPr/>
        </p:nvSpPr>
        <p:spPr bwMode="auto">
          <a:xfrm>
            <a:off x="5754688" y="1581150"/>
            <a:ext cx="869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Covers</a:t>
            </a:r>
          </a:p>
        </p:txBody>
      </p:sp>
      <p:grpSp>
        <p:nvGrpSpPr>
          <p:cNvPr id="52240" name="Group 25"/>
          <p:cNvGrpSpPr>
            <a:grpSpLocks/>
          </p:cNvGrpSpPr>
          <p:nvPr/>
        </p:nvGrpSpPr>
        <p:grpSpPr bwMode="auto">
          <a:xfrm>
            <a:off x="2900363" y="838200"/>
            <a:ext cx="2454275" cy="1055688"/>
            <a:chOff x="1827" y="768"/>
            <a:chExt cx="1546" cy="665"/>
          </a:xfrm>
        </p:grpSpPr>
        <p:sp>
          <p:nvSpPr>
            <p:cNvPr id="52248" name="Freeform 14"/>
            <p:cNvSpPr>
              <a:spLocks/>
            </p:cNvSpPr>
            <p:nvPr/>
          </p:nvSpPr>
          <p:spPr bwMode="auto">
            <a:xfrm>
              <a:off x="1827" y="924"/>
              <a:ext cx="545" cy="198"/>
            </a:xfrm>
            <a:custGeom>
              <a:avLst/>
              <a:gdLst>
                <a:gd name="T0" fmla="*/ 543 w 545"/>
                <a:gd name="T1" fmla="*/ 90 h 198"/>
                <a:gd name="T2" fmla="*/ 535 w 545"/>
                <a:gd name="T3" fmla="*/ 73 h 198"/>
                <a:gd name="T4" fmla="*/ 519 w 545"/>
                <a:gd name="T5" fmla="*/ 57 h 198"/>
                <a:gd name="T6" fmla="*/ 495 w 545"/>
                <a:gd name="T7" fmla="*/ 42 h 198"/>
                <a:gd name="T8" fmla="*/ 464 w 545"/>
                <a:gd name="T9" fmla="*/ 29 h 198"/>
                <a:gd name="T10" fmla="*/ 428 w 545"/>
                <a:gd name="T11" fmla="*/ 18 h 198"/>
                <a:gd name="T12" fmla="*/ 387 w 545"/>
                <a:gd name="T13" fmla="*/ 9 h 198"/>
                <a:gd name="T14" fmla="*/ 343 w 545"/>
                <a:gd name="T15" fmla="*/ 3 h 198"/>
                <a:gd name="T16" fmla="*/ 296 w 545"/>
                <a:gd name="T17" fmla="*/ 1 h 198"/>
                <a:gd name="T18" fmla="*/ 248 w 545"/>
                <a:gd name="T19" fmla="*/ 1 h 198"/>
                <a:gd name="T20" fmla="*/ 202 w 545"/>
                <a:gd name="T21" fmla="*/ 3 h 198"/>
                <a:gd name="T22" fmla="*/ 157 w 545"/>
                <a:gd name="T23" fmla="*/ 9 h 198"/>
                <a:gd name="T24" fmla="*/ 116 w 545"/>
                <a:gd name="T25" fmla="*/ 18 h 198"/>
                <a:gd name="T26" fmla="*/ 80 w 545"/>
                <a:gd name="T27" fmla="*/ 29 h 198"/>
                <a:gd name="T28" fmla="*/ 49 w 545"/>
                <a:gd name="T29" fmla="*/ 42 h 198"/>
                <a:gd name="T30" fmla="*/ 25 w 545"/>
                <a:gd name="T31" fmla="*/ 57 h 198"/>
                <a:gd name="T32" fmla="*/ 9 w 545"/>
                <a:gd name="T33" fmla="*/ 73 h 198"/>
                <a:gd name="T34" fmla="*/ 1 w 545"/>
                <a:gd name="T35" fmla="*/ 90 h 198"/>
                <a:gd name="T36" fmla="*/ 1 w 545"/>
                <a:gd name="T37" fmla="*/ 107 h 198"/>
                <a:gd name="T38" fmla="*/ 9 w 545"/>
                <a:gd name="T39" fmla="*/ 124 h 198"/>
                <a:gd name="T40" fmla="*/ 25 w 545"/>
                <a:gd name="T41" fmla="*/ 140 h 198"/>
                <a:gd name="T42" fmla="*/ 49 w 545"/>
                <a:gd name="T43" fmla="*/ 155 h 198"/>
                <a:gd name="T44" fmla="*/ 80 w 545"/>
                <a:gd name="T45" fmla="*/ 168 h 198"/>
                <a:gd name="T46" fmla="*/ 116 w 545"/>
                <a:gd name="T47" fmla="*/ 179 h 198"/>
                <a:gd name="T48" fmla="*/ 157 w 545"/>
                <a:gd name="T49" fmla="*/ 188 h 198"/>
                <a:gd name="T50" fmla="*/ 202 w 545"/>
                <a:gd name="T51" fmla="*/ 194 h 198"/>
                <a:gd name="T52" fmla="*/ 248 w 545"/>
                <a:gd name="T53" fmla="*/ 197 h 198"/>
                <a:gd name="T54" fmla="*/ 296 w 545"/>
                <a:gd name="T55" fmla="*/ 197 h 198"/>
                <a:gd name="T56" fmla="*/ 343 w 545"/>
                <a:gd name="T57" fmla="*/ 194 h 198"/>
                <a:gd name="T58" fmla="*/ 387 w 545"/>
                <a:gd name="T59" fmla="*/ 188 h 198"/>
                <a:gd name="T60" fmla="*/ 428 w 545"/>
                <a:gd name="T61" fmla="*/ 179 h 198"/>
                <a:gd name="T62" fmla="*/ 464 w 545"/>
                <a:gd name="T63" fmla="*/ 168 h 198"/>
                <a:gd name="T64" fmla="*/ 495 w 545"/>
                <a:gd name="T65" fmla="*/ 155 h 198"/>
                <a:gd name="T66" fmla="*/ 519 w 545"/>
                <a:gd name="T67" fmla="*/ 140 h 198"/>
                <a:gd name="T68" fmla="*/ 535 w 545"/>
                <a:gd name="T69" fmla="*/ 124 h 198"/>
                <a:gd name="T70" fmla="*/ 543 w 545"/>
                <a:gd name="T71" fmla="*/ 107 h 19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45"/>
                <a:gd name="T109" fmla="*/ 0 h 198"/>
                <a:gd name="T110" fmla="*/ 545 w 545"/>
                <a:gd name="T111" fmla="*/ 198 h 19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45" h="198">
                  <a:moveTo>
                    <a:pt x="544" y="99"/>
                  </a:moveTo>
                  <a:lnTo>
                    <a:pt x="543" y="90"/>
                  </a:lnTo>
                  <a:lnTo>
                    <a:pt x="540" y="81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0" y="35"/>
                  </a:lnTo>
                  <a:lnTo>
                    <a:pt x="464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9"/>
                  </a:lnTo>
                  <a:lnTo>
                    <a:pt x="365" y="6"/>
                  </a:lnTo>
                  <a:lnTo>
                    <a:pt x="343" y="3"/>
                  </a:lnTo>
                  <a:lnTo>
                    <a:pt x="319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3"/>
                  </a:lnTo>
                  <a:lnTo>
                    <a:pt x="179" y="6"/>
                  </a:lnTo>
                  <a:lnTo>
                    <a:pt x="157" y="9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4" y="35"/>
                  </a:lnTo>
                  <a:lnTo>
                    <a:pt x="49" y="42"/>
                  </a:lnTo>
                  <a:lnTo>
                    <a:pt x="36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3"/>
                  </a:lnTo>
                  <a:lnTo>
                    <a:pt x="4" y="81"/>
                  </a:lnTo>
                  <a:lnTo>
                    <a:pt x="1" y="90"/>
                  </a:lnTo>
                  <a:lnTo>
                    <a:pt x="0" y="99"/>
                  </a:ln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0"/>
                  </a:lnTo>
                  <a:lnTo>
                    <a:pt x="36" y="148"/>
                  </a:lnTo>
                  <a:lnTo>
                    <a:pt x="49" y="155"/>
                  </a:lnTo>
                  <a:lnTo>
                    <a:pt x="64" y="162"/>
                  </a:lnTo>
                  <a:lnTo>
                    <a:pt x="80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5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19" y="195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8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4" y="168"/>
                  </a:lnTo>
                  <a:lnTo>
                    <a:pt x="480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3" y="107"/>
                  </a:lnTo>
                  <a:lnTo>
                    <a:pt x="544" y="9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9" name="Freeform 15"/>
            <p:cNvSpPr>
              <a:spLocks/>
            </p:cNvSpPr>
            <p:nvPr/>
          </p:nvSpPr>
          <p:spPr bwMode="auto">
            <a:xfrm>
              <a:off x="2827" y="924"/>
              <a:ext cx="546" cy="198"/>
            </a:xfrm>
            <a:custGeom>
              <a:avLst/>
              <a:gdLst>
                <a:gd name="T0" fmla="*/ 1 w 546"/>
                <a:gd name="T1" fmla="*/ 107 h 198"/>
                <a:gd name="T2" fmla="*/ 9 w 546"/>
                <a:gd name="T3" fmla="*/ 124 h 198"/>
                <a:gd name="T4" fmla="*/ 26 w 546"/>
                <a:gd name="T5" fmla="*/ 140 h 198"/>
                <a:gd name="T6" fmla="*/ 50 w 546"/>
                <a:gd name="T7" fmla="*/ 155 h 198"/>
                <a:gd name="T8" fmla="*/ 80 w 546"/>
                <a:gd name="T9" fmla="*/ 168 h 198"/>
                <a:gd name="T10" fmla="*/ 117 w 546"/>
                <a:gd name="T11" fmla="*/ 179 h 198"/>
                <a:gd name="T12" fmla="*/ 157 w 546"/>
                <a:gd name="T13" fmla="*/ 188 h 198"/>
                <a:gd name="T14" fmla="*/ 202 w 546"/>
                <a:gd name="T15" fmla="*/ 194 h 198"/>
                <a:gd name="T16" fmla="*/ 249 w 546"/>
                <a:gd name="T17" fmla="*/ 197 h 198"/>
                <a:gd name="T18" fmla="*/ 296 w 546"/>
                <a:gd name="T19" fmla="*/ 197 h 198"/>
                <a:gd name="T20" fmla="*/ 343 w 546"/>
                <a:gd name="T21" fmla="*/ 194 h 198"/>
                <a:gd name="T22" fmla="*/ 388 w 546"/>
                <a:gd name="T23" fmla="*/ 188 h 198"/>
                <a:gd name="T24" fmla="*/ 428 w 546"/>
                <a:gd name="T25" fmla="*/ 179 h 198"/>
                <a:gd name="T26" fmla="*/ 465 w 546"/>
                <a:gd name="T27" fmla="*/ 168 h 198"/>
                <a:gd name="T28" fmla="*/ 495 w 546"/>
                <a:gd name="T29" fmla="*/ 155 h 198"/>
                <a:gd name="T30" fmla="*/ 519 w 546"/>
                <a:gd name="T31" fmla="*/ 140 h 198"/>
                <a:gd name="T32" fmla="*/ 536 w 546"/>
                <a:gd name="T33" fmla="*/ 124 h 198"/>
                <a:gd name="T34" fmla="*/ 544 w 546"/>
                <a:gd name="T35" fmla="*/ 107 h 198"/>
                <a:gd name="T36" fmla="*/ 544 w 546"/>
                <a:gd name="T37" fmla="*/ 90 h 198"/>
                <a:gd name="T38" fmla="*/ 536 w 546"/>
                <a:gd name="T39" fmla="*/ 73 h 198"/>
                <a:gd name="T40" fmla="*/ 519 w 546"/>
                <a:gd name="T41" fmla="*/ 57 h 198"/>
                <a:gd name="T42" fmla="*/ 495 w 546"/>
                <a:gd name="T43" fmla="*/ 42 h 198"/>
                <a:gd name="T44" fmla="*/ 465 w 546"/>
                <a:gd name="T45" fmla="*/ 29 h 198"/>
                <a:gd name="T46" fmla="*/ 428 w 546"/>
                <a:gd name="T47" fmla="*/ 18 h 198"/>
                <a:gd name="T48" fmla="*/ 388 w 546"/>
                <a:gd name="T49" fmla="*/ 9 h 198"/>
                <a:gd name="T50" fmla="*/ 343 w 546"/>
                <a:gd name="T51" fmla="*/ 3 h 198"/>
                <a:gd name="T52" fmla="*/ 296 w 546"/>
                <a:gd name="T53" fmla="*/ 1 h 198"/>
                <a:gd name="T54" fmla="*/ 249 w 546"/>
                <a:gd name="T55" fmla="*/ 1 h 198"/>
                <a:gd name="T56" fmla="*/ 202 w 546"/>
                <a:gd name="T57" fmla="*/ 3 h 198"/>
                <a:gd name="T58" fmla="*/ 157 w 546"/>
                <a:gd name="T59" fmla="*/ 9 h 198"/>
                <a:gd name="T60" fmla="*/ 117 w 546"/>
                <a:gd name="T61" fmla="*/ 18 h 198"/>
                <a:gd name="T62" fmla="*/ 80 w 546"/>
                <a:gd name="T63" fmla="*/ 29 h 198"/>
                <a:gd name="T64" fmla="*/ 50 w 546"/>
                <a:gd name="T65" fmla="*/ 42 h 198"/>
                <a:gd name="T66" fmla="*/ 26 w 546"/>
                <a:gd name="T67" fmla="*/ 57 h 198"/>
                <a:gd name="T68" fmla="*/ 9 w 546"/>
                <a:gd name="T69" fmla="*/ 73 h 198"/>
                <a:gd name="T70" fmla="*/ 1 w 546"/>
                <a:gd name="T71" fmla="*/ 90 h 19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46"/>
                <a:gd name="T109" fmla="*/ 0 h 198"/>
                <a:gd name="T110" fmla="*/ 546 w 546"/>
                <a:gd name="T111" fmla="*/ 198 h 19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46" h="198">
                  <a:moveTo>
                    <a:pt x="0" y="99"/>
                  </a:moveTo>
                  <a:lnTo>
                    <a:pt x="1" y="107"/>
                  </a:lnTo>
                  <a:lnTo>
                    <a:pt x="5" y="116"/>
                  </a:lnTo>
                  <a:lnTo>
                    <a:pt x="9" y="124"/>
                  </a:lnTo>
                  <a:lnTo>
                    <a:pt x="17" y="132"/>
                  </a:lnTo>
                  <a:lnTo>
                    <a:pt x="26" y="140"/>
                  </a:lnTo>
                  <a:lnTo>
                    <a:pt x="37" y="148"/>
                  </a:lnTo>
                  <a:lnTo>
                    <a:pt x="50" y="155"/>
                  </a:lnTo>
                  <a:lnTo>
                    <a:pt x="64" y="162"/>
                  </a:lnTo>
                  <a:lnTo>
                    <a:pt x="80" y="168"/>
                  </a:lnTo>
                  <a:lnTo>
                    <a:pt x="98" y="174"/>
                  </a:lnTo>
                  <a:lnTo>
                    <a:pt x="117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5"/>
                  </a:lnTo>
                  <a:lnTo>
                    <a:pt x="249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20" y="195"/>
                  </a:lnTo>
                  <a:lnTo>
                    <a:pt x="343" y="194"/>
                  </a:lnTo>
                  <a:lnTo>
                    <a:pt x="366" y="191"/>
                  </a:lnTo>
                  <a:lnTo>
                    <a:pt x="388" y="188"/>
                  </a:lnTo>
                  <a:lnTo>
                    <a:pt x="409" y="184"/>
                  </a:lnTo>
                  <a:lnTo>
                    <a:pt x="428" y="179"/>
                  </a:lnTo>
                  <a:lnTo>
                    <a:pt x="448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6" y="124"/>
                  </a:lnTo>
                  <a:lnTo>
                    <a:pt x="540" y="116"/>
                  </a:lnTo>
                  <a:lnTo>
                    <a:pt x="544" y="107"/>
                  </a:lnTo>
                  <a:lnTo>
                    <a:pt x="545" y="99"/>
                  </a:lnTo>
                  <a:lnTo>
                    <a:pt x="544" y="90"/>
                  </a:lnTo>
                  <a:lnTo>
                    <a:pt x="540" y="81"/>
                  </a:lnTo>
                  <a:lnTo>
                    <a:pt x="536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9" y="13"/>
                  </a:lnTo>
                  <a:lnTo>
                    <a:pt x="388" y="9"/>
                  </a:lnTo>
                  <a:lnTo>
                    <a:pt x="366" y="6"/>
                  </a:lnTo>
                  <a:lnTo>
                    <a:pt x="343" y="3"/>
                  </a:lnTo>
                  <a:lnTo>
                    <a:pt x="320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9" y="1"/>
                  </a:lnTo>
                  <a:lnTo>
                    <a:pt x="225" y="2"/>
                  </a:lnTo>
                  <a:lnTo>
                    <a:pt x="202" y="3"/>
                  </a:lnTo>
                  <a:lnTo>
                    <a:pt x="179" y="6"/>
                  </a:lnTo>
                  <a:lnTo>
                    <a:pt x="157" y="9"/>
                  </a:lnTo>
                  <a:lnTo>
                    <a:pt x="136" y="13"/>
                  </a:lnTo>
                  <a:lnTo>
                    <a:pt x="117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4" y="35"/>
                  </a:lnTo>
                  <a:lnTo>
                    <a:pt x="50" y="42"/>
                  </a:lnTo>
                  <a:lnTo>
                    <a:pt x="37" y="49"/>
                  </a:lnTo>
                  <a:lnTo>
                    <a:pt x="26" y="57"/>
                  </a:lnTo>
                  <a:lnTo>
                    <a:pt x="17" y="65"/>
                  </a:lnTo>
                  <a:lnTo>
                    <a:pt x="9" y="73"/>
                  </a:lnTo>
                  <a:lnTo>
                    <a:pt x="5" y="81"/>
                  </a:lnTo>
                  <a:lnTo>
                    <a:pt x="1" y="90"/>
                  </a:lnTo>
                  <a:lnTo>
                    <a:pt x="0" y="9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0" name="Freeform 16"/>
            <p:cNvSpPr>
              <a:spLocks/>
            </p:cNvSpPr>
            <p:nvPr/>
          </p:nvSpPr>
          <p:spPr bwMode="auto">
            <a:xfrm>
              <a:off x="2317" y="1242"/>
              <a:ext cx="820" cy="170"/>
            </a:xfrm>
            <a:custGeom>
              <a:avLst/>
              <a:gdLst>
                <a:gd name="T0" fmla="*/ 819 w 820"/>
                <a:gd name="T1" fmla="*/ 169 h 170"/>
                <a:gd name="T2" fmla="*/ 819 w 820"/>
                <a:gd name="T3" fmla="*/ 0 h 170"/>
                <a:gd name="T4" fmla="*/ 0 w 820"/>
                <a:gd name="T5" fmla="*/ 0 h 170"/>
                <a:gd name="T6" fmla="*/ 0 w 820"/>
                <a:gd name="T7" fmla="*/ 169 h 170"/>
                <a:gd name="T8" fmla="*/ 819 w 820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0"/>
                <a:gd name="T16" fmla="*/ 0 h 170"/>
                <a:gd name="T17" fmla="*/ 820 w 820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0" h="170">
                  <a:moveTo>
                    <a:pt x="819" y="169"/>
                  </a:moveTo>
                  <a:lnTo>
                    <a:pt x="819" y="0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819" y="16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1" name="Freeform 17"/>
            <p:cNvSpPr>
              <a:spLocks/>
            </p:cNvSpPr>
            <p:nvPr/>
          </p:nvSpPr>
          <p:spPr bwMode="auto">
            <a:xfrm>
              <a:off x="2317" y="779"/>
              <a:ext cx="545" cy="198"/>
            </a:xfrm>
            <a:custGeom>
              <a:avLst/>
              <a:gdLst>
                <a:gd name="T0" fmla="*/ 543 w 545"/>
                <a:gd name="T1" fmla="*/ 90 h 198"/>
                <a:gd name="T2" fmla="*/ 535 w 545"/>
                <a:gd name="T3" fmla="*/ 73 h 198"/>
                <a:gd name="T4" fmla="*/ 519 w 545"/>
                <a:gd name="T5" fmla="*/ 57 h 198"/>
                <a:gd name="T6" fmla="*/ 495 w 545"/>
                <a:gd name="T7" fmla="*/ 42 h 198"/>
                <a:gd name="T8" fmla="*/ 465 w 545"/>
                <a:gd name="T9" fmla="*/ 29 h 198"/>
                <a:gd name="T10" fmla="*/ 428 w 545"/>
                <a:gd name="T11" fmla="*/ 18 h 198"/>
                <a:gd name="T12" fmla="*/ 387 w 545"/>
                <a:gd name="T13" fmla="*/ 10 h 198"/>
                <a:gd name="T14" fmla="*/ 343 w 545"/>
                <a:gd name="T15" fmla="*/ 4 h 198"/>
                <a:gd name="T16" fmla="*/ 296 w 545"/>
                <a:gd name="T17" fmla="*/ 1 h 198"/>
                <a:gd name="T18" fmla="*/ 248 w 545"/>
                <a:gd name="T19" fmla="*/ 1 h 198"/>
                <a:gd name="T20" fmla="*/ 202 w 545"/>
                <a:gd name="T21" fmla="*/ 4 h 198"/>
                <a:gd name="T22" fmla="*/ 157 w 545"/>
                <a:gd name="T23" fmla="*/ 10 h 198"/>
                <a:gd name="T24" fmla="*/ 116 w 545"/>
                <a:gd name="T25" fmla="*/ 18 h 198"/>
                <a:gd name="T26" fmla="*/ 79 w 545"/>
                <a:gd name="T27" fmla="*/ 29 h 198"/>
                <a:gd name="T28" fmla="*/ 49 w 545"/>
                <a:gd name="T29" fmla="*/ 42 h 198"/>
                <a:gd name="T30" fmla="*/ 25 w 545"/>
                <a:gd name="T31" fmla="*/ 57 h 198"/>
                <a:gd name="T32" fmla="*/ 9 w 545"/>
                <a:gd name="T33" fmla="*/ 73 h 198"/>
                <a:gd name="T34" fmla="*/ 1 w 545"/>
                <a:gd name="T35" fmla="*/ 90 h 198"/>
                <a:gd name="T36" fmla="*/ 1 w 545"/>
                <a:gd name="T37" fmla="*/ 107 h 198"/>
                <a:gd name="T38" fmla="*/ 9 w 545"/>
                <a:gd name="T39" fmla="*/ 124 h 198"/>
                <a:gd name="T40" fmla="*/ 25 w 545"/>
                <a:gd name="T41" fmla="*/ 140 h 198"/>
                <a:gd name="T42" fmla="*/ 49 w 545"/>
                <a:gd name="T43" fmla="*/ 155 h 198"/>
                <a:gd name="T44" fmla="*/ 79 w 545"/>
                <a:gd name="T45" fmla="*/ 168 h 198"/>
                <a:gd name="T46" fmla="*/ 116 w 545"/>
                <a:gd name="T47" fmla="*/ 179 h 198"/>
                <a:gd name="T48" fmla="*/ 157 w 545"/>
                <a:gd name="T49" fmla="*/ 188 h 198"/>
                <a:gd name="T50" fmla="*/ 202 w 545"/>
                <a:gd name="T51" fmla="*/ 194 h 198"/>
                <a:gd name="T52" fmla="*/ 248 w 545"/>
                <a:gd name="T53" fmla="*/ 197 h 198"/>
                <a:gd name="T54" fmla="*/ 296 w 545"/>
                <a:gd name="T55" fmla="*/ 197 h 198"/>
                <a:gd name="T56" fmla="*/ 343 w 545"/>
                <a:gd name="T57" fmla="*/ 194 h 198"/>
                <a:gd name="T58" fmla="*/ 387 w 545"/>
                <a:gd name="T59" fmla="*/ 188 h 198"/>
                <a:gd name="T60" fmla="*/ 428 w 545"/>
                <a:gd name="T61" fmla="*/ 179 h 198"/>
                <a:gd name="T62" fmla="*/ 465 w 545"/>
                <a:gd name="T63" fmla="*/ 168 h 198"/>
                <a:gd name="T64" fmla="*/ 495 w 545"/>
                <a:gd name="T65" fmla="*/ 155 h 198"/>
                <a:gd name="T66" fmla="*/ 519 w 545"/>
                <a:gd name="T67" fmla="*/ 140 h 198"/>
                <a:gd name="T68" fmla="*/ 535 w 545"/>
                <a:gd name="T69" fmla="*/ 124 h 198"/>
                <a:gd name="T70" fmla="*/ 543 w 545"/>
                <a:gd name="T71" fmla="*/ 107 h 19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45"/>
                <a:gd name="T109" fmla="*/ 0 h 198"/>
                <a:gd name="T110" fmla="*/ 545 w 545"/>
                <a:gd name="T111" fmla="*/ 198 h 19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45" h="198">
                  <a:moveTo>
                    <a:pt x="544" y="99"/>
                  </a:moveTo>
                  <a:lnTo>
                    <a:pt x="543" y="90"/>
                  </a:lnTo>
                  <a:lnTo>
                    <a:pt x="540" y="82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10"/>
                  </a:lnTo>
                  <a:lnTo>
                    <a:pt x="365" y="6"/>
                  </a:lnTo>
                  <a:lnTo>
                    <a:pt x="343" y="4"/>
                  </a:lnTo>
                  <a:lnTo>
                    <a:pt x="319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4"/>
                  </a:lnTo>
                  <a:lnTo>
                    <a:pt x="179" y="6"/>
                  </a:lnTo>
                  <a:lnTo>
                    <a:pt x="157" y="10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79" y="29"/>
                  </a:lnTo>
                  <a:lnTo>
                    <a:pt x="63" y="35"/>
                  </a:lnTo>
                  <a:lnTo>
                    <a:pt x="49" y="42"/>
                  </a:lnTo>
                  <a:lnTo>
                    <a:pt x="37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3"/>
                  </a:lnTo>
                  <a:lnTo>
                    <a:pt x="4" y="82"/>
                  </a:lnTo>
                  <a:lnTo>
                    <a:pt x="1" y="90"/>
                  </a:lnTo>
                  <a:lnTo>
                    <a:pt x="0" y="99"/>
                  </a:ln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0"/>
                  </a:lnTo>
                  <a:lnTo>
                    <a:pt x="37" y="148"/>
                  </a:lnTo>
                  <a:lnTo>
                    <a:pt x="49" y="155"/>
                  </a:lnTo>
                  <a:lnTo>
                    <a:pt x="63" y="162"/>
                  </a:lnTo>
                  <a:lnTo>
                    <a:pt x="79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6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19" y="196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8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3" y="107"/>
                  </a:lnTo>
                  <a:lnTo>
                    <a:pt x="544" y="9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2" name="Rectangle 18"/>
            <p:cNvSpPr>
              <a:spLocks noChangeArrowheads="1"/>
            </p:cNvSpPr>
            <p:nvPr/>
          </p:nvSpPr>
          <p:spPr bwMode="auto">
            <a:xfrm>
              <a:off x="2345" y="768"/>
              <a:ext cx="44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 b="1"/>
                <a:t>name</a:t>
              </a:r>
            </a:p>
          </p:txBody>
        </p:sp>
        <p:sp>
          <p:nvSpPr>
            <p:cNvPr id="52253" name="Rectangle 19"/>
            <p:cNvSpPr>
              <a:spLocks noChangeArrowheads="1"/>
            </p:cNvSpPr>
            <p:nvPr/>
          </p:nvSpPr>
          <p:spPr bwMode="auto">
            <a:xfrm>
              <a:off x="2358" y="1223"/>
              <a:ext cx="79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 b="1"/>
                <a:t>Employees</a:t>
              </a:r>
            </a:p>
          </p:txBody>
        </p:sp>
        <p:sp>
          <p:nvSpPr>
            <p:cNvPr id="52254" name="Rectangle 20"/>
            <p:cNvSpPr>
              <a:spLocks noChangeArrowheads="1"/>
            </p:cNvSpPr>
            <p:nvPr/>
          </p:nvSpPr>
          <p:spPr bwMode="auto">
            <a:xfrm>
              <a:off x="1971" y="899"/>
              <a:ext cx="3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 b="1" u="sng"/>
                <a:t>ssn</a:t>
              </a:r>
            </a:p>
          </p:txBody>
        </p:sp>
        <p:sp>
          <p:nvSpPr>
            <p:cNvPr id="52255" name="Rectangle 21"/>
            <p:cNvSpPr>
              <a:spLocks noChangeArrowheads="1"/>
            </p:cNvSpPr>
            <p:nvPr/>
          </p:nvSpPr>
          <p:spPr bwMode="auto">
            <a:xfrm>
              <a:off x="2998" y="904"/>
              <a:ext cx="2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 b="1"/>
                <a:t>lot</a:t>
              </a:r>
            </a:p>
          </p:txBody>
        </p:sp>
        <p:sp>
          <p:nvSpPr>
            <p:cNvPr id="52256" name="Line 22"/>
            <p:cNvSpPr>
              <a:spLocks noChangeShapeType="1"/>
            </p:cNvSpPr>
            <p:nvPr/>
          </p:nvSpPr>
          <p:spPr bwMode="auto">
            <a:xfrm>
              <a:off x="2097" y="1137"/>
              <a:ext cx="318" cy="9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7" name="Line 23"/>
            <p:cNvSpPr>
              <a:spLocks noChangeShapeType="1"/>
            </p:cNvSpPr>
            <p:nvPr/>
          </p:nvSpPr>
          <p:spPr bwMode="auto">
            <a:xfrm>
              <a:off x="2582" y="993"/>
              <a:ext cx="0" cy="24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8" name="Line 24"/>
            <p:cNvSpPr>
              <a:spLocks noChangeShapeType="1"/>
            </p:cNvSpPr>
            <p:nvPr/>
          </p:nvSpPr>
          <p:spPr bwMode="auto">
            <a:xfrm flipH="1">
              <a:off x="2809" y="1137"/>
              <a:ext cx="296" cy="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41" name="Line 26"/>
          <p:cNvSpPr>
            <a:spLocks noChangeShapeType="1"/>
          </p:cNvSpPr>
          <p:nvPr/>
        </p:nvSpPr>
        <p:spPr bwMode="auto">
          <a:xfrm>
            <a:off x="6696075" y="1736725"/>
            <a:ext cx="795338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stealth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Line 27"/>
          <p:cNvSpPr>
            <a:spLocks noChangeShapeType="1"/>
          </p:cNvSpPr>
          <p:nvPr/>
        </p:nvSpPr>
        <p:spPr bwMode="auto">
          <a:xfrm>
            <a:off x="7413625" y="1393825"/>
            <a:ext cx="322263" cy="184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3" name="Line 28"/>
          <p:cNvSpPr>
            <a:spLocks noChangeShapeType="1"/>
          </p:cNvSpPr>
          <p:nvPr/>
        </p:nvSpPr>
        <p:spPr bwMode="auto">
          <a:xfrm flipH="1">
            <a:off x="8223250" y="1423988"/>
            <a:ext cx="271463" cy="1698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4" name="Line 29"/>
          <p:cNvSpPr>
            <a:spLocks noChangeShapeType="1"/>
          </p:cNvSpPr>
          <p:nvPr/>
        </p:nvSpPr>
        <p:spPr bwMode="auto">
          <a:xfrm>
            <a:off x="7029450" y="1311275"/>
            <a:ext cx="676275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5" name="Line 79"/>
          <p:cNvSpPr>
            <a:spLocks noChangeShapeType="1"/>
          </p:cNvSpPr>
          <p:nvPr/>
        </p:nvSpPr>
        <p:spPr bwMode="auto">
          <a:xfrm flipH="1">
            <a:off x="4946650" y="1752600"/>
            <a:ext cx="6985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6" name="Line 86"/>
          <p:cNvSpPr>
            <a:spLocks noChangeShapeType="1"/>
          </p:cNvSpPr>
          <p:nvPr/>
        </p:nvSpPr>
        <p:spPr bwMode="auto">
          <a:xfrm flipH="1">
            <a:off x="6172200" y="2663825"/>
            <a:ext cx="7938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8" name="Rectangle 88"/>
          <p:cNvSpPr>
            <a:spLocks noChangeArrowheads="1"/>
          </p:cNvSpPr>
          <p:nvPr/>
        </p:nvSpPr>
        <p:spPr bwMode="auto">
          <a:xfrm>
            <a:off x="152400" y="2819400"/>
            <a:ext cx="2895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x-none" sz="2000" b="1">
                <a:solidFill>
                  <a:schemeClr val="tx1"/>
                </a:solidFill>
                <a:latin typeface="Tahoma" charset="0"/>
              </a:rPr>
              <a:t>   </a:t>
            </a:r>
            <a:r>
              <a:rPr lang="en-US" altLang="x-none" sz="2000" b="1">
                <a:solidFill>
                  <a:srgbClr val="FF0000"/>
                </a:solidFill>
                <a:latin typeface="Tahoma" charset="0"/>
              </a:rPr>
              <a:t>  Key constraint on Policies would mean policy can only cover 1 dependent!</a:t>
            </a:r>
          </a:p>
        </p:txBody>
      </p:sp>
    </p:spTree>
    <p:extLst>
      <p:ext uri="{BB962C8B-B14F-4D97-AF65-F5344CB8AC3E}">
        <p14:creationId xmlns:p14="http://schemas.microsoft.com/office/powerpoint/2010/main" val="97324505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 autoUpdateAnimBg="0"/>
      <p:bldP spid="30802" grpId="0" animBg="1"/>
      <p:bldP spid="30804" grpId="0" autoUpdateAnimBg="0"/>
      <p:bldP spid="3080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a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4401515" cy="5105400"/>
          </a:xfrm>
        </p:spPr>
        <p:txBody>
          <a:bodyPr/>
          <a:lstStyle/>
          <a:p>
            <a:r>
              <a:rPr lang="en-US" sz="2800" dirty="0" smtClean="0"/>
              <a:t>Gives us a good sense of how to build a DBMS</a:t>
            </a:r>
          </a:p>
          <a:p>
            <a:r>
              <a:rPr lang="en-US" sz="2800" dirty="0" smtClean="0"/>
              <a:t>How about </a:t>
            </a:r>
            <a:r>
              <a:rPr lang="en-US" sz="2800" i="1" dirty="0" smtClean="0"/>
              <a:t>using </a:t>
            </a:r>
            <a:r>
              <a:rPr lang="en-US" sz="2800" dirty="0" smtClean="0"/>
              <a:t>one?</a:t>
            </a:r>
          </a:p>
          <a:p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59345" y="5625808"/>
            <a:ext cx="156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You are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3847" y="1715058"/>
            <a:ext cx="156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Completed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257561" y="2181192"/>
            <a:ext cx="3581400" cy="4525537"/>
          </a:xfrm>
          <a:prstGeom prst="rect">
            <a:avLst/>
          </a:prstGeom>
          <a:gradFill rotWithShape="1">
            <a:gsLst>
              <a:gs pos="0">
                <a:srgbClr val="15405B">
                  <a:tint val="50000"/>
                  <a:satMod val="300000"/>
                </a:srgbClr>
              </a:gs>
              <a:gs pos="35000">
                <a:srgbClr val="15405B">
                  <a:tint val="37000"/>
                  <a:satMod val="300000"/>
                </a:srgbClr>
              </a:gs>
              <a:gs pos="100000">
                <a:srgbClr val="15405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15405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405C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Database Management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405C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System</a:t>
            </a:r>
          </a:p>
        </p:txBody>
      </p:sp>
      <p:sp>
        <p:nvSpPr>
          <p:cNvPr id="7" name="Can 6"/>
          <p:cNvSpPr/>
          <p:nvPr/>
        </p:nvSpPr>
        <p:spPr bwMode="auto">
          <a:xfrm>
            <a:off x="5886831" y="5550421"/>
            <a:ext cx="2322853" cy="1037041"/>
          </a:xfrm>
          <a:prstGeom prst="can">
            <a:avLst>
              <a:gd name="adj" fmla="val 41129"/>
            </a:avLst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Database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427805" y="2290258"/>
            <a:ext cx="3240913" cy="639727"/>
          </a:xfrm>
          <a:prstGeom prst="rect">
            <a:avLst/>
          </a:prstGeom>
          <a:gradFill rotWithShape="1">
            <a:gsLst>
              <a:gs pos="0">
                <a:srgbClr val="15405B">
                  <a:shade val="51000"/>
                  <a:satMod val="130000"/>
                </a:srgbClr>
              </a:gs>
              <a:gs pos="80000">
                <a:srgbClr val="15405B">
                  <a:shade val="93000"/>
                  <a:satMod val="130000"/>
                </a:srgbClr>
              </a:gs>
              <a:gs pos="100000">
                <a:srgbClr val="15405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15405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Query Parsing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&amp; Optimization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427806" y="1411056"/>
            <a:ext cx="3240913" cy="68542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SQL Client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427802" y="2944678"/>
            <a:ext cx="3240913" cy="636651"/>
          </a:xfrm>
          <a:prstGeom prst="rect">
            <a:avLst/>
          </a:prstGeom>
          <a:gradFill rotWithShape="1">
            <a:gsLst>
              <a:gs pos="0">
                <a:srgbClr val="2A80B7">
                  <a:shade val="51000"/>
                  <a:satMod val="130000"/>
                </a:srgbClr>
              </a:gs>
              <a:gs pos="80000">
                <a:srgbClr val="2A80B7">
                  <a:shade val="93000"/>
                  <a:satMod val="130000"/>
                </a:srgbClr>
              </a:gs>
              <a:gs pos="100000">
                <a:srgbClr val="2A80B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2A80B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Relational Operators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427803" y="3595749"/>
            <a:ext cx="3240913" cy="62437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rgbClr val="74B5DE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Files and Index Management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427803" y="4224681"/>
            <a:ext cx="3240913" cy="612441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Buffer Management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432972" y="4837122"/>
            <a:ext cx="3240913" cy="61244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Disk Space Management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528" y="3622697"/>
            <a:ext cx="848925" cy="25892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56" y="3918857"/>
            <a:ext cx="1079198" cy="2076283"/>
          </a:xfrm>
          <a:prstGeom prst="parallelogram">
            <a:avLst>
              <a:gd name="adj" fmla="val 5994"/>
            </a:avLst>
          </a:prstGeom>
        </p:spPr>
      </p:pic>
      <p:sp>
        <p:nvSpPr>
          <p:cNvPr id="17" name="Rounded Rectangular Callout 16"/>
          <p:cNvSpPr/>
          <p:nvPr/>
        </p:nvSpPr>
        <p:spPr bwMode="auto">
          <a:xfrm>
            <a:off x="1319349" y="3161211"/>
            <a:ext cx="1074340" cy="600892"/>
          </a:xfrm>
          <a:prstGeom prst="wedgeRoundRectCallout">
            <a:avLst>
              <a:gd name="adj1" fmla="val -50839"/>
              <a:gd name="adj2" fmla="val 90761"/>
              <a:gd name="adj3" fmla="val 16667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Helvetica Neue" charset="0"/>
              </a:rPr>
              <a:t>SQL queries!</a:t>
            </a: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2553551" y="3050071"/>
            <a:ext cx="1802673" cy="1062515"/>
          </a:xfrm>
          <a:prstGeom prst="wedgeRoundRectCallout">
            <a:avLst>
              <a:gd name="adj1" fmla="val 62215"/>
              <a:gd name="adj2" fmla="val 8101"/>
              <a:gd name="adj3" fmla="val 16667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Helvetica Neue" charset="0"/>
              </a:rPr>
              <a:t>Only if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Helvetica Neue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Helvetica Neue" charset="0"/>
              </a:rPr>
              <a:t>someone already defined </a:t>
            </a:r>
            <a:r>
              <a:rPr lang="en-US" sz="1600" dirty="0" smtClean="0">
                <a:solidFill>
                  <a:schemeClr val="accent2"/>
                </a:solidFill>
              </a:rPr>
              <a:t>your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Helvetica Neue" charset="0"/>
              </a:rPr>
              <a:t> schema!</a:t>
            </a:r>
          </a:p>
        </p:txBody>
      </p:sp>
    </p:spTree>
    <p:extLst>
      <p:ext uri="{BB962C8B-B14F-4D97-AF65-F5344CB8AC3E}">
        <p14:creationId xmlns:p14="http://schemas.microsoft.com/office/powerpoint/2010/main" val="113745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x-none" sz="3200"/>
              <a:t>Binary vs. Ternary Relationships (Contd.)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Previous example: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2 binary relationships better than 1 ternary relationship.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An example in the other direction: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ternary relationship set </a:t>
            </a:r>
            <a:r>
              <a:rPr lang="en-US" altLang="x-none" sz="2400">
                <a:solidFill>
                  <a:schemeClr val="accent2"/>
                </a:solidFill>
              </a:rPr>
              <a:t>Contracts </a:t>
            </a:r>
            <a:r>
              <a:rPr lang="en-US" altLang="x-none" sz="2400"/>
              <a:t>relates entity sets </a:t>
            </a:r>
            <a:r>
              <a:rPr lang="en-US" altLang="x-none" sz="2400">
                <a:solidFill>
                  <a:schemeClr val="accent2"/>
                </a:solidFill>
              </a:rPr>
              <a:t>Parts, Departments </a:t>
            </a:r>
            <a:r>
              <a:rPr lang="en-US" altLang="x-none" sz="2400"/>
              <a:t>and</a:t>
            </a:r>
            <a:r>
              <a:rPr lang="en-US" altLang="x-none" sz="2400">
                <a:solidFill>
                  <a:schemeClr val="accent2"/>
                </a:solidFill>
              </a:rPr>
              <a:t> Suppliers</a:t>
            </a:r>
            <a:endParaRPr lang="en-US" altLang="x-none" sz="2400"/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relationship set has descriptive attribute </a:t>
            </a:r>
            <a:r>
              <a:rPr lang="en-US" altLang="x-none" sz="2400" i="1"/>
              <a:t>qty</a:t>
            </a:r>
            <a:r>
              <a:rPr lang="en-US" altLang="x-none" sz="2400"/>
              <a:t>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no combo of binary relationships is a substitute!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/>
              <a:t>See next slide…</a:t>
            </a:r>
          </a:p>
        </p:txBody>
      </p:sp>
      <p:sp>
        <p:nvSpPr>
          <p:cNvPr id="54273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 eaLnBrk="1" hangingPunct="1"/>
            <a:endParaRPr lang="en-US" altLang="x-none" sz="1400">
              <a:solidFill>
                <a:schemeClr val="tx1"/>
              </a:solidFill>
            </a:endParaRPr>
          </a:p>
          <a:p>
            <a:pPr algn="r" eaLnBrk="1" hangingPunct="1"/>
            <a:endParaRPr lang="en-US" altLang="x-none" sz="1400">
              <a:solidFill>
                <a:schemeClr val="tx2"/>
              </a:solidFill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5565739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x-none" sz="3200"/>
              <a:t>Binary vs. Ternary Relationships (Contd.)</a:t>
            </a:r>
          </a:p>
        </p:txBody>
      </p:sp>
      <p:sp>
        <p:nvSpPr>
          <p:cNvPr id="56325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5092700"/>
            <a:ext cx="7772400" cy="1460500"/>
          </a:xfrm>
        </p:spPr>
        <p:txBody>
          <a:bodyPr lIns="90488" tIns="44450" rIns="90488" bIns="44450"/>
          <a:lstStyle/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S </a:t>
            </a:r>
            <a:r>
              <a:rPr lang="ja-JP" altLang="en-US" sz="2400" dirty="0"/>
              <a:t>“</a:t>
            </a:r>
            <a:r>
              <a:rPr lang="en-US" altLang="ja-JP" sz="2400" dirty="0"/>
              <a:t>can-supply</a:t>
            </a:r>
            <a:r>
              <a:rPr lang="ja-JP" altLang="en-US" sz="2400" dirty="0"/>
              <a:t>”</a:t>
            </a:r>
            <a:r>
              <a:rPr lang="en-US" altLang="ja-JP" sz="2400" dirty="0"/>
              <a:t> P,  D </a:t>
            </a:r>
            <a:r>
              <a:rPr lang="ja-JP" altLang="en-US" sz="2400" dirty="0"/>
              <a:t>“</a:t>
            </a:r>
            <a:r>
              <a:rPr lang="en-US" altLang="ja-JP" sz="2400" dirty="0"/>
              <a:t>needs</a:t>
            </a:r>
            <a:r>
              <a:rPr lang="ja-JP" altLang="en-US" sz="2400" dirty="0"/>
              <a:t>”</a:t>
            </a:r>
            <a:r>
              <a:rPr lang="en-US" altLang="ja-JP" sz="2400" dirty="0"/>
              <a:t> P,  and D  </a:t>
            </a:r>
            <a:r>
              <a:rPr lang="ja-JP" altLang="en-US" sz="2400" dirty="0"/>
              <a:t>“</a:t>
            </a:r>
            <a:r>
              <a:rPr lang="en-US" altLang="ja-JP" sz="2400" dirty="0"/>
              <a:t>deals-with</a:t>
            </a:r>
            <a:r>
              <a:rPr lang="ja-JP" altLang="en-US" sz="2400" dirty="0"/>
              <a:t>”</a:t>
            </a:r>
            <a:r>
              <a:rPr lang="en-US" altLang="ja-JP" sz="2400" dirty="0"/>
              <a:t> S does not imply that D has agreed to buy P from 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How do we record </a:t>
            </a:r>
            <a:r>
              <a:rPr lang="en-US" altLang="x-none" sz="2400" i="1" dirty="0" err="1"/>
              <a:t>qty</a:t>
            </a:r>
            <a:r>
              <a:rPr lang="en-US" altLang="x-none" sz="2400" dirty="0"/>
              <a:t>?</a:t>
            </a:r>
          </a:p>
        </p:txBody>
      </p:sp>
      <p:sp>
        <p:nvSpPr>
          <p:cNvPr id="5632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 eaLnBrk="1" hangingPunct="1"/>
            <a:endParaRPr lang="en-US" altLang="x-none" sz="1400">
              <a:solidFill>
                <a:schemeClr val="tx1"/>
              </a:solidFill>
            </a:endParaRPr>
          </a:p>
          <a:p>
            <a:pPr algn="r" eaLnBrk="1" hangingPunct="1"/>
            <a:endParaRPr lang="en-US" altLang="x-none" sz="1400">
              <a:solidFill>
                <a:schemeClr val="tx2"/>
              </a:solidFill>
            </a:endParaRPr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6326" name="Freeform 10"/>
          <p:cNvSpPr>
            <a:spLocks/>
          </p:cNvSpPr>
          <p:nvPr/>
        </p:nvSpPr>
        <p:spPr bwMode="auto">
          <a:xfrm>
            <a:off x="1295400" y="3057525"/>
            <a:ext cx="1333500" cy="371475"/>
          </a:xfrm>
          <a:custGeom>
            <a:avLst/>
            <a:gdLst>
              <a:gd name="T0" fmla="*/ 2147483647 w 711"/>
              <a:gd name="T1" fmla="*/ 2147483647 h 203"/>
              <a:gd name="T2" fmla="*/ 2147483647 w 711"/>
              <a:gd name="T3" fmla="*/ 0 h 203"/>
              <a:gd name="T4" fmla="*/ 0 w 711"/>
              <a:gd name="T5" fmla="*/ 0 h 203"/>
              <a:gd name="T6" fmla="*/ 0 w 711"/>
              <a:gd name="T7" fmla="*/ 2147483647 h 203"/>
              <a:gd name="T8" fmla="*/ 2147483647 w 711"/>
              <a:gd name="T9" fmla="*/ 2147483647 h 2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203"/>
              <a:gd name="T17" fmla="*/ 711 w 711"/>
              <a:gd name="T18" fmla="*/ 203 h 2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203">
                <a:moveTo>
                  <a:pt x="710" y="202"/>
                </a:moveTo>
                <a:lnTo>
                  <a:pt x="710" y="0"/>
                </a:lnTo>
                <a:lnTo>
                  <a:pt x="0" y="0"/>
                </a:lnTo>
                <a:lnTo>
                  <a:pt x="0" y="202"/>
                </a:lnTo>
                <a:lnTo>
                  <a:pt x="710" y="20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7" name="Rectangle 11"/>
          <p:cNvSpPr>
            <a:spLocks noChangeArrowheads="1"/>
          </p:cNvSpPr>
          <p:nvPr/>
        </p:nvSpPr>
        <p:spPr bwMode="auto">
          <a:xfrm>
            <a:off x="1425575" y="3021013"/>
            <a:ext cx="11064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Suppliers</a:t>
            </a:r>
          </a:p>
        </p:txBody>
      </p:sp>
      <p:sp>
        <p:nvSpPr>
          <p:cNvPr id="56328" name="Freeform 18"/>
          <p:cNvSpPr>
            <a:spLocks/>
          </p:cNvSpPr>
          <p:nvPr/>
        </p:nvSpPr>
        <p:spPr bwMode="auto">
          <a:xfrm>
            <a:off x="1524000" y="1268413"/>
            <a:ext cx="1022350" cy="361950"/>
          </a:xfrm>
          <a:custGeom>
            <a:avLst/>
            <a:gdLst>
              <a:gd name="T0" fmla="*/ 2147483647 w 545"/>
              <a:gd name="T1" fmla="*/ 2147483647 h 198"/>
              <a:gd name="T2" fmla="*/ 2147483647 w 545"/>
              <a:gd name="T3" fmla="*/ 2147483647 h 198"/>
              <a:gd name="T4" fmla="*/ 2147483647 w 545"/>
              <a:gd name="T5" fmla="*/ 2147483647 h 198"/>
              <a:gd name="T6" fmla="*/ 2147483647 w 545"/>
              <a:gd name="T7" fmla="*/ 2147483647 h 198"/>
              <a:gd name="T8" fmla="*/ 2147483647 w 545"/>
              <a:gd name="T9" fmla="*/ 2147483647 h 198"/>
              <a:gd name="T10" fmla="*/ 2147483647 w 545"/>
              <a:gd name="T11" fmla="*/ 2147483647 h 198"/>
              <a:gd name="T12" fmla="*/ 2147483647 w 545"/>
              <a:gd name="T13" fmla="*/ 2147483647 h 198"/>
              <a:gd name="T14" fmla="*/ 2147483647 w 545"/>
              <a:gd name="T15" fmla="*/ 2147483647 h 198"/>
              <a:gd name="T16" fmla="*/ 2147483647 w 545"/>
              <a:gd name="T17" fmla="*/ 2147483647 h 198"/>
              <a:gd name="T18" fmla="*/ 2147483647 w 545"/>
              <a:gd name="T19" fmla="*/ 2147483647 h 198"/>
              <a:gd name="T20" fmla="*/ 2147483647 w 545"/>
              <a:gd name="T21" fmla="*/ 2147483647 h 198"/>
              <a:gd name="T22" fmla="*/ 2147483647 w 545"/>
              <a:gd name="T23" fmla="*/ 2147483647 h 198"/>
              <a:gd name="T24" fmla="*/ 2147483647 w 545"/>
              <a:gd name="T25" fmla="*/ 2147483647 h 198"/>
              <a:gd name="T26" fmla="*/ 2147483647 w 545"/>
              <a:gd name="T27" fmla="*/ 2147483647 h 198"/>
              <a:gd name="T28" fmla="*/ 2147483647 w 545"/>
              <a:gd name="T29" fmla="*/ 2147483647 h 198"/>
              <a:gd name="T30" fmla="*/ 2147483647 w 545"/>
              <a:gd name="T31" fmla="*/ 2147483647 h 198"/>
              <a:gd name="T32" fmla="*/ 2147483647 w 545"/>
              <a:gd name="T33" fmla="*/ 2147483647 h 198"/>
              <a:gd name="T34" fmla="*/ 2147483647 w 545"/>
              <a:gd name="T35" fmla="*/ 2147483647 h 198"/>
              <a:gd name="T36" fmla="*/ 2147483647 w 545"/>
              <a:gd name="T37" fmla="*/ 2147483647 h 198"/>
              <a:gd name="T38" fmla="*/ 2147483647 w 545"/>
              <a:gd name="T39" fmla="*/ 2147483647 h 198"/>
              <a:gd name="T40" fmla="*/ 2147483647 w 545"/>
              <a:gd name="T41" fmla="*/ 2147483647 h 198"/>
              <a:gd name="T42" fmla="*/ 2147483647 w 545"/>
              <a:gd name="T43" fmla="*/ 2147483647 h 198"/>
              <a:gd name="T44" fmla="*/ 2147483647 w 545"/>
              <a:gd name="T45" fmla="*/ 2147483647 h 198"/>
              <a:gd name="T46" fmla="*/ 2147483647 w 545"/>
              <a:gd name="T47" fmla="*/ 2147483647 h 198"/>
              <a:gd name="T48" fmla="*/ 2147483647 w 545"/>
              <a:gd name="T49" fmla="*/ 2147483647 h 198"/>
              <a:gd name="T50" fmla="*/ 2147483647 w 545"/>
              <a:gd name="T51" fmla="*/ 2147483647 h 198"/>
              <a:gd name="T52" fmla="*/ 2147483647 w 545"/>
              <a:gd name="T53" fmla="*/ 2147483647 h 198"/>
              <a:gd name="T54" fmla="*/ 2147483647 w 545"/>
              <a:gd name="T55" fmla="*/ 2147483647 h 198"/>
              <a:gd name="T56" fmla="*/ 2147483647 w 545"/>
              <a:gd name="T57" fmla="*/ 2147483647 h 198"/>
              <a:gd name="T58" fmla="*/ 2147483647 w 545"/>
              <a:gd name="T59" fmla="*/ 2147483647 h 198"/>
              <a:gd name="T60" fmla="*/ 2147483647 w 545"/>
              <a:gd name="T61" fmla="*/ 2147483647 h 198"/>
              <a:gd name="T62" fmla="*/ 2147483647 w 545"/>
              <a:gd name="T63" fmla="*/ 2147483647 h 198"/>
              <a:gd name="T64" fmla="*/ 2147483647 w 545"/>
              <a:gd name="T65" fmla="*/ 2147483647 h 198"/>
              <a:gd name="T66" fmla="*/ 2147483647 w 545"/>
              <a:gd name="T67" fmla="*/ 2147483647 h 198"/>
              <a:gd name="T68" fmla="*/ 2147483647 w 545"/>
              <a:gd name="T69" fmla="*/ 2147483647 h 198"/>
              <a:gd name="T70" fmla="*/ 2147483647 w 545"/>
              <a:gd name="T71" fmla="*/ 2147483647 h 19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45"/>
              <a:gd name="T109" fmla="*/ 0 h 198"/>
              <a:gd name="T110" fmla="*/ 545 w 545"/>
              <a:gd name="T111" fmla="*/ 198 h 198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45" h="198">
                <a:moveTo>
                  <a:pt x="0" y="99"/>
                </a:moveTo>
                <a:lnTo>
                  <a:pt x="1" y="107"/>
                </a:lnTo>
                <a:lnTo>
                  <a:pt x="4" y="116"/>
                </a:lnTo>
                <a:lnTo>
                  <a:pt x="9" y="124"/>
                </a:lnTo>
                <a:lnTo>
                  <a:pt x="16" y="133"/>
                </a:lnTo>
                <a:lnTo>
                  <a:pt x="26" y="140"/>
                </a:lnTo>
                <a:lnTo>
                  <a:pt x="36" y="148"/>
                </a:lnTo>
                <a:lnTo>
                  <a:pt x="49" y="155"/>
                </a:lnTo>
                <a:lnTo>
                  <a:pt x="64" y="162"/>
                </a:lnTo>
                <a:lnTo>
                  <a:pt x="80" y="169"/>
                </a:lnTo>
                <a:lnTo>
                  <a:pt x="97" y="174"/>
                </a:lnTo>
                <a:lnTo>
                  <a:pt x="116" y="179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6"/>
                </a:lnTo>
                <a:lnTo>
                  <a:pt x="248" y="197"/>
                </a:lnTo>
                <a:lnTo>
                  <a:pt x="272" y="197"/>
                </a:lnTo>
                <a:lnTo>
                  <a:pt x="296" y="197"/>
                </a:lnTo>
                <a:lnTo>
                  <a:pt x="319" y="196"/>
                </a:lnTo>
                <a:lnTo>
                  <a:pt x="343" y="194"/>
                </a:lnTo>
                <a:lnTo>
                  <a:pt x="365" y="191"/>
                </a:lnTo>
                <a:lnTo>
                  <a:pt x="387" y="188"/>
                </a:lnTo>
                <a:lnTo>
                  <a:pt x="408" y="184"/>
                </a:lnTo>
                <a:lnTo>
                  <a:pt x="429" y="179"/>
                </a:lnTo>
                <a:lnTo>
                  <a:pt x="447" y="174"/>
                </a:lnTo>
                <a:lnTo>
                  <a:pt x="464" y="169"/>
                </a:lnTo>
                <a:lnTo>
                  <a:pt x="480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0"/>
                </a:lnTo>
                <a:lnTo>
                  <a:pt x="528" y="133"/>
                </a:lnTo>
                <a:lnTo>
                  <a:pt x="535" y="124"/>
                </a:lnTo>
                <a:lnTo>
                  <a:pt x="540" y="116"/>
                </a:lnTo>
                <a:lnTo>
                  <a:pt x="543" y="107"/>
                </a:lnTo>
                <a:lnTo>
                  <a:pt x="544" y="99"/>
                </a:lnTo>
                <a:lnTo>
                  <a:pt x="543" y="90"/>
                </a:lnTo>
                <a:lnTo>
                  <a:pt x="540" y="81"/>
                </a:lnTo>
                <a:lnTo>
                  <a:pt x="535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50"/>
                </a:lnTo>
                <a:lnTo>
                  <a:pt x="495" y="42"/>
                </a:lnTo>
                <a:lnTo>
                  <a:pt x="480" y="35"/>
                </a:lnTo>
                <a:lnTo>
                  <a:pt x="464" y="29"/>
                </a:lnTo>
                <a:lnTo>
                  <a:pt x="447" y="24"/>
                </a:lnTo>
                <a:lnTo>
                  <a:pt x="428" y="18"/>
                </a:lnTo>
                <a:lnTo>
                  <a:pt x="408" y="14"/>
                </a:lnTo>
                <a:lnTo>
                  <a:pt x="387" y="9"/>
                </a:lnTo>
                <a:lnTo>
                  <a:pt x="365" y="6"/>
                </a:lnTo>
                <a:lnTo>
                  <a:pt x="342" y="3"/>
                </a:lnTo>
                <a:lnTo>
                  <a:pt x="319" y="2"/>
                </a:lnTo>
                <a:lnTo>
                  <a:pt x="296" y="1"/>
                </a:lnTo>
                <a:lnTo>
                  <a:pt x="272" y="0"/>
                </a:lnTo>
                <a:lnTo>
                  <a:pt x="248" y="1"/>
                </a:lnTo>
                <a:lnTo>
                  <a:pt x="225" y="2"/>
                </a:lnTo>
                <a:lnTo>
                  <a:pt x="202" y="4"/>
                </a:lnTo>
                <a:lnTo>
                  <a:pt x="179" y="6"/>
                </a:lnTo>
                <a:lnTo>
                  <a:pt x="157" y="9"/>
                </a:lnTo>
                <a:lnTo>
                  <a:pt x="136" y="14"/>
                </a:lnTo>
                <a:lnTo>
                  <a:pt x="116" y="18"/>
                </a:lnTo>
                <a:lnTo>
                  <a:pt x="97" y="24"/>
                </a:lnTo>
                <a:lnTo>
                  <a:pt x="80" y="29"/>
                </a:lnTo>
                <a:lnTo>
                  <a:pt x="64" y="35"/>
                </a:lnTo>
                <a:lnTo>
                  <a:pt x="49" y="42"/>
                </a:lnTo>
                <a:lnTo>
                  <a:pt x="36" y="50"/>
                </a:lnTo>
                <a:lnTo>
                  <a:pt x="26" y="57"/>
                </a:lnTo>
                <a:lnTo>
                  <a:pt x="16" y="65"/>
                </a:lnTo>
                <a:lnTo>
                  <a:pt x="9" y="73"/>
                </a:lnTo>
                <a:lnTo>
                  <a:pt x="4" y="82"/>
                </a:lnTo>
                <a:lnTo>
                  <a:pt x="1" y="90"/>
                </a:lnTo>
                <a:lnTo>
                  <a:pt x="0" y="9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9" name="Freeform 19"/>
          <p:cNvSpPr>
            <a:spLocks/>
          </p:cNvSpPr>
          <p:nvPr/>
        </p:nvSpPr>
        <p:spPr bwMode="auto">
          <a:xfrm>
            <a:off x="8818563" y="-1231900"/>
            <a:ext cx="1262062" cy="792162"/>
          </a:xfrm>
          <a:custGeom>
            <a:avLst/>
            <a:gdLst>
              <a:gd name="T0" fmla="*/ 0 w 673"/>
              <a:gd name="T1" fmla="*/ 2147483647 h 433"/>
              <a:gd name="T2" fmla="*/ 2147483647 w 673"/>
              <a:gd name="T3" fmla="*/ 0 h 433"/>
              <a:gd name="T4" fmla="*/ 2147483647 w 673"/>
              <a:gd name="T5" fmla="*/ 2147483647 h 433"/>
              <a:gd name="T6" fmla="*/ 2147483647 w 673"/>
              <a:gd name="T7" fmla="*/ 2147483647 h 433"/>
              <a:gd name="T8" fmla="*/ 0 w 673"/>
              <a:gd name="T9" fmla="*/ 2147483647 h 4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3"/>
              <a:gd name="T16" fmla="*/ 0 h 433"/>
              <a:gd name="T17" fmla="*/ 673 w 673"/>
              <a:gd name="T18" fmla="*/ 433 h 4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3" h="433">
                <a:moveTo>
                  <a:pt x="0" y="217"/>
                </a:moveTo>
                <a:lnTo>
                  <a:pt x="331" y="0"/>
                </a:lnTo>
                <a:lnTo>
                  <a:pt x="672" y="224"/>
                </a:lnTo>
                <a:lnTo>
                  <a:pt x="331" y="432"/>
                </a:lnTo>
                <a:lnTo>
                  <a:pt x="0" y="2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0" name="Freeform 20"/>
          <p:cNvSpPr>
            <a:spLocks/>
          </p:cNvSpPr>
          <p:nvPr/>
        </p:nvSpPr>
        <p:spPr bwMode="auto">
          <a:xfrm>
            <a:off x="3065463" y="2071688"/>
            <a:ext cx="1582737" cy="338137"/>
          </a:xfrm>
          <a:custGeom>
            <a:avLst/>
            <a:gdLst>
              <a:gd name="T0" fmla="*/ 2147483647 w 844"/>
              <a:gd name="T1" fmla="*/ 2147483647 h 185"/>
              <a:gd name="T2" fmla="*/ 2147483647 w 844"/>
              <a:gd name="T3" fmla="*/ 0 h 185"/>
              <a:gd name="T4" fmla="*/ 0 w 844"/>
              <a:gd name="T5" fmla="*/ 0 h 185"/>
              <a:gd name="T6" fmla="*/ 0 w 844"/>
              <a:gd name="T7" fmla="*/ 2147483647 h 185"/>
              <a:gd name="T8" fmla="*/ 2147483647 w 844"/>
              <a:gd name="T9" fmla="*/ 2147483647 h 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4"/>
              <a:gd name="T16" fmla="*/ 0 h 185"/>
              <a:gd name="T17" fmla="*/ 844 w 844"/>
              <a:gd name="T18" fmla="*/ 185 h 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4" h="185">
                <a:moveTo>
                  <a:pt x="843" y="184"/>
                </a:moveTo>
                <a:lnTo>
                  <a:pt x="843" y="0"/>
                </a:lnTo>
                <a:lnTo>
                  <a:pt x="0" y="0"/>
                </a:lnTo>
                <a:lnTo>
                  <a:pt x="0" y="184"/>
                </a:lnTo>
                <a:lnTo>
                  <a:pt x="843" y="18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1" name="Rectangle 21"/>
          <p:cNvSpPr>
            <a:spLocks noChangeArrowheads="1"/>
          </p:cNvSpPr>
          <p:nvPr/>
        </p:nvSpPr>
        <p:spPr bwMode="auto">
          <a:xfrm>
            <a:off x="1663700" y="1268413"/>
            <a:ext cx="485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qty</a:t>
            </a:r>
          </a:p>
        </p:txBody>
      </p:sp>
      <p:sp>
        <p:nvSpPr>
          <p:cNvPr id="56332" name="Rectangle 23"/>
          <p:cNvSpPr>
            <a:spLocks noChangeArrowheads="1"/>
          </p:cNvSpPr>
          <p:nvPr/>
        </p:nvSpPr>
        <p:spPr bwMode="auto">
          <a:xfrm>
            <a:off x="3117850" y="2014538"/>
            <a:ext cx="1422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Departments</a:t>
            </a:r>
          </a:p>
        </p:txBody>
      </p:sp>
      <p:sp>
        <p:nvSpPr>
          <p:cNvPr id="56333" name="Rectangle 24"/>
          <p:cNvSpPr>
            <a:spLocks noChangeArrowheads="1"/>
          </p:cNvSpPr>
          <p:nvPr/>
        </p:nvSpPr>
        <p:spPr bwMode="auto">
          <a:xfrm>
            <a:off x="1465263" y="2049463"/>
            <a:ext cx="1016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Contract</a:t>
            </a:r>
          </a:p>
        </p:txBody>
      </p:sp>
      <p:sp>
        <p:nvSpPr>
          <p:cNvPr id="56334" name="Freeform 28"/>
          <p:cNvSpPr>
            <a:spLocks/>
          </p:cNvSpPr>
          <p:nvPr/>
        </p:nvSpPr>
        <p:spPr bwMode="auto">
          <a:xfrm>
            <a:off x="152400" y="2060575"/>
            <a:ext cx="757238" cy="311150"/>
          </a:xfrm>
          <a:custGeom>
            <a:avLst/>
            <a:gdLst>
              <a:gd name="T0" fmla="*/ 2147483647 w 820"/>
              <a:gd name="T1" fmla="*/ 2147483647 h 170"/>
              <a:gd name="T2" fmla="*/ 2147483647 w 820"/>
              <a:gd name="T3" fmla="*/ 0 h 170"/>
              <a:gd name="T4" fmla="*/ 0 w 820"/>
              <a:gd name="T5" fmla="*/ 0 h 170"/>
              <a:gd name="T6" fmla="*/ 0 w 820"/>
              <a:gd name="T7" fmla="*/ 2147483647 h 170"/>
              <a:gd name="T8" fmla="*/ 2147483647 w 820"/>
              <a:gd name="T9" fmla="*/ 2147483647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20"/>
              <a:gd name="T16" fmla="*/ 0 h 170"/>
              <a:gd name="T17" fmla="*/ 820 w 820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20" h="170">
                <a:moveTo>
                  <a:pt x="819" y="169"/>
                </a:moveTo>
                <a:lnTo>
                  <a:pt x="819" y="0"/>
                </a:lnTo>
                <a:lnTo>
                  <a:pt x="0" y="0"/>
                </a:lnTo>
                <a:lnTo>
                  <a:pt x="0" y="169"/>
                </a:lnTo>
                <a:lnTo>
                  <a:pt x="819" y="16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5" name="Rectangle 31"/>
          <p:cNvSpPr>
            <a:spLocks noChangeArrowheads="1"/>
          </p:cNvSpPr>
          <p:nvPr/>
        </p:nvSpPr>
        <p:spPr bwMode="auto">
          <a:xfrm>
            <a:off x="228600" y="2025650"/>
            <a:ext cx="688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Parts</a:t>
            </a:r>
          </a:p>
        </p:txBody>
      </p:sp>
      <p:sp>
        <p:nvSpPr>
          <p:cNvPr id="56336" name="Line 37"/>
          <p:cNvSpPr>
            <a:spLocks noChangeShapeType="1"/>
          </p:cNvSpPr>
          <p:nvPr/>
        </p:nvSpPr>
        <p:spPr bwMode="auto">
          <a:xfrm>
            <a:off x="2566988" y="2259013"/>
            <a:ext cx="5572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Line 39"/>
          <p:cNvSpPr>
            <a:spLocks noChangeShapeType="1"/>
          </p:cNvSpPr>
          <p:nvPr/>
        </p:nvSpPr>
        <p:spPr bwMode="auto">
          <a:xfrm flipH="1">
            <a:off x="1905000" y="1649413"/>
            <a:ext cx="15240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Line 41"/>
          <p:cNvSpPr>
            <a:spLocks noChangeShapeType="1"/>
          </p:cNvSpPr>
          <p:nvPr/>
        </p:nvSpPr>
        <p:spPr bwMode="auto">
          <a:xfrm flipH="1">
            <a:off x="914400" y="2246313"/>
            <a:ext cx="422275" cy="127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9" name="Line 42"/>
          <p:cNvSpPr>
            <a:spLocks noChangeShapeType="1"/>
          </p:cNvSpPr>
          <p:nvPr/>
        </p:nvSpPr>
        <p:spPr bwMode="auto">
          <a:xfrm>
            <a:off x="1958975" y="2686050"/>
            <a:ext cx="22225" cy="411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0" name="Freeform 44"/>
          <p:cNvSpPr>
            <a:spLocks/>
          </p:cNvSpPr>
          <p:nvPr/>
        </p:nvSpPr>
        <p:spPr bwMode="auto">
          <a:xfrm>
            <a:off x="5316538" y="4513263"/>
            <a:ext cx="1333500" cy="371475"/>
          </a:xfrm>
          <a:custGeom>
            <a:avLst/>
            <a:gdLst>
              <a:gd name="T0" fmla="*/ 2147483647 w 711"/>
              <a:gd name="T1" fmla="*/ 2147483647 h 203"/>
              <a:gd name="T2" fmla="*/ 2147483647 w 711"/>
              <a:gd name="T3" fmla="*/ 0 h 203"/>
              <a:gd name="T4" fmla="*/ 0 w 711"/>
              <a:gd name="T5" fmla="*/ 0 h 203"/>
              <a:gd name="T6" fmla="*/ 0 w 711"/>
              <a:gd name="T7" fmla="*/ 2147483647 h 203"/>
              <a:gd name="T8" fmla="*/ 2147483647 w 711"/>
              <a:gd name="T9" fmla="*/ 2147483647 h 2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203"/>
              <a:gd name="T17" fmla="*/ 711 w 711"/>
              <a:gd name="T18" fmla="*/ 203 h 2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203">
                <a:moveTo>
                  <a:pt x="710" y="202"/>
                </a:moveTo>
                <a:lnTo>
                  <a:pt x="710" y="0"/>
                </a:lnTo>
                <a:lnTo>
                  <a:pt x="0" y="0"/>
                </a:lnTo>
                <a:lnTo>
                  <a:pt x="0" y="202"/>
                </a:lnTo>
                <a:lnTo>
                  <a:pt x="710" y="20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1" name="Rectangle 45"/>
          <p:cNvSpPr>
            <a:spLocks noChangeArrowheads="1"/>
          </p:cNvSpPr>
          <p:nvPr/>
        </p:nvSpPr>
        <p:spPr bwMode="auto">
          <a:xfrm>
            <a:off x="5446713" y="4476750"/>
            <a:ext cx="11064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Suppliers</a:t>
            </a:r>
          </a:p>
        </p:txBody>
      </p:sp>
      <p:sp>
        <p:nvSpPr>
          <p:cNvPr id="56342" name="Freeform 47"/>
          <p:cNvSpPr>
            <a:spLocks/>
          </p:cNvSpPr>
          <p:nvPr/>
        </p:nvSpPr>
        <p:spPr bwMode="auto">
          <a:xfrm>
            <a:off x="7119938" y="4237038"/>
            <a:ext cx="1262062" cy="792162"/>
          </a:xfrm>
          <a:custGeom>
            <a:avLst/>
            <a:gdLst>
              <a:gd name="T0" fmla="*/ 0 w 673"/>
              <a:gd name="T1" fmla="*/ 2147483647 h 433"/>
              <a:gd name="T2" fmla="*/ 2147483647 w 673"/>
              <a:gd name="T3" fmla="*/ 0 h 433"/>
              <a:gd name="T4" fmla="*/ 2147483647 w 673"/>
              <a:gd name="T5" fmla="*/ 2147483647 h 433"/>
              <a:gd name="T6" fmla="*/ 2147483647 w 673"/>
              <a:gd name="T7" fmla="*/ 2147483647 h 433"/>
              <a:gd name="T8" fmla="*/ 0 w 673"/>
              <a:gd name="T9" fmla="*/ 2147483647 h 4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3"/>
              <a:gd name="T16" fmla="*/ 0 h 433"/>
              <a:gd name="T17" fmla="*/ 673 w 673"/>
              <a:gd name="T18" fmla="*/ 433 h 4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3" h="433">
                <a:moveTo>
                  <a:pt x="0" y="217"/>
                </a:moveTo>
                <a:lnTo>
                  <a:pt x="331" y="0"/>
                </a:lnTo>
                <a:lnTo>
                  <a:pt x="672" y="224"/>
                </a:lnTo>
                <a:lnTo>
                  <a:pt x="331" y="432"/>
                </a:lnTo>
                <a:lnTo>
                  <a:pt x="0" y="2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3" name="Freeform 48"/>
          <p:cNvSpPr>
            <a:spLocks/>
          </p:cNvSpPr>
          <p:nvPr/>
        </p:nvSpPr>
        <p:spPr bwMode="auto">
          <a:xfrm>
            <a:off x="7086600" y="3527425"/>
            <a:ext cx="1582738" cy="338138"/>
          </a:xfrm>
          <a:custGeom>
            <a:avLst/>
            <a:gdLst>
              <a:gd name="T0" fmla="*/ 2147483647 w 844"/>
              <a:gd name="T1" fmla="*/ 2147483647 h 185"/>
              <a:gd name="T2" fmla="*/ 2147483647 w 844"/>
              <a:gd name="T3" fmla="*/ 0 h 185"/>
              <a:gd name="T4" fmla="*/ 0 w 844"/>
              <a:gd name="T5" fmla="*/ 0 h 185"/>
              <a:gd name="T6" fmla="*/ 0 w 844"/>
              <a:gd name="T7" fmla="*/ 2147483647 h 185"/>
              <a:gd name="T8" fmla="*/ 2147483647 w 844"/>
              <a:gd name="T9" fmla="*/ 2147483647 h 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4"/>
              <a:gd name="T16" fmla="*/ 0 h 185"/>
              <a:gd name="T17" fmla="*/ 844 w 844"/>
              <a:gd name="T18" fmla="*/ 185 h 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4" h="185">
                <a:moveTo>
                  <a:pt x="843" y="184"/>
                </a:moveTo>
                <a:lnTo>
                  <a:pt x="843" y="0"/>
                </a:lnTo>
                <a:lnTo>
                  <a:pt x="0" y="0"/>
                </a:lnTo>
                <a:lnTo>
                  <a:pt x="0" y="184"/>
                </a:lnTo>
                <a:lnTo>
                  <a:pt x="843" y="18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4" name="Rectangle 50"/>
          <p:cNvSpPr>
            <a:spLocks noChangeArrowheads="1"/>
          </p:cNvSpPr>
          <p:nvPr/>
        </p:nvSpPr>
        <p:spPr bwMode="auto">
          <a:xfrm>
            <a:off x="7138988" y="3470275"/>
            <a:ext cx="1422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Departments</a:t>
            </a:r>
          </a:p>
        </p:txBody>
      </p:sp>
      <p:sp>
        <p:nvSpPr>
          <p:cNvPr id="56345" name="Rectangle 51"/>
          <p:cNvSpPr>
            <a:spLocks noChangeArrowheads="1"/>
          </p:cNvSpPr>
          <p:nvPr/>
        </p:nvSpPr>
        <p:spPr bwMode="auto">
          <a:xfrm>
            <a:off x="7162800" y="4467225"/>
            <a:ext cx="11747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deals-with</a:t>
            </a:r>
          </a:p>
        </p:txBody>
      </p:sp>
      <p:sp>
        <p:nvSpPr>
          <p:cNvPr id="56346" name="Freeform 52"/>
          <p:cNvSpPr>
            <a:spLocks/>
          </p:cNvSpPr>
          <p:nvPr/>
        </p:nvSpPr>
        <p:spPr bwMode="auto">
          <a:xfrm>
            <a:off x="4038600" y="3463925"/>
            <a:ext cx="757238" cy="311150"/>
          </a:xfrm>
          <a:custGeom>
            <a:avLst/>
            <a:gdLst>
              <a:gd name="T0" fmla="*/ 2147483647 w 820"/>
              <a:gd name="T1" fmla="*/ 2147483647 h 170"/>
              <a:gd name="T2" fmla="*/ 2147483647 w 820"/>
              <a:gd name="T3" fmla="*/ 0 h 170"/>
              <a:gd name="T4" fmla="*/ 0 w 820"/>
              <a:gd name="T5" fmla="*/ 0 h 170"/>
              <a:gd name="T6" fmla="*/ 0 w 820"/>
              <a:gd name="T7" fmla="*/ 2147483647 h 170"/>
              <a:gd name="T8" fmla="*/ 2147483647 w 820"/>
              <a:gd name="T9" fmla="*/ 2147483647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20"/>
              <a:gd name="T16" fmla="*/ 0 h 170"/>
              <a:gd name="T17" fmla="*/ 820 w 820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20" h="170">
                <a:moveTo>
                  <a:pt x="819" y="169"/>
                </a:moveTo>
                <a:lnTo>
                  <a:pt x="819" y="0"/>
                </a:lnTo>
                <a:lnTo>
                  <a:pt x="0" y="0"/>
                </a:lnTo>
                <a:lnTo>
                  <a:pt x="0" y="169"/>
                </a:lnTo>
                <a:lnTo>
                  <a:pt x="819" y="16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7" name="Rectangle 53"/>
          <p:cNvSpPr>
            <a:spLocks noChangeArrowheads="1"/>
          </p:cNvSpPr>
          <p:nvPr/>
        </p:nvSpPr>
        <p:spPr bwMode="auto">
          <a:xfrm>
            <a:off x="4114800" y="3429000"/>
            <a:ext cx="688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Parts</a:t>
            </a:r>
          </a:p>
        </p:txBody>
      </p:sp>
      <p:sp>
        <p:nvSpPr>
          <p:cNvPr id="56348" name="Freeform 58"/>
          <p:cNvSpPr>
            <a:spLocks/>
          </p:cNvSpPr>
          <p:nvPr/>
        </p:nvSpPr>
        <p:spPr bwMode="auto">
          <a:xfrm>
            <a:off x="3825875" y="4111625"/>
            <a:ext cx="1262063" cy="792163"/>
          </a:xfrm>
          <a:custGeom>
            <a:avLst/>
            <a:gdLst>
              <a:gd name="T0" fmla="*/ 0 w 673"/>
              <a:gd name="T1" fmla="*/ 2147483647 h 433"/>
              <a:gd name="T2" fmla="*/ 2147483647 w 673"/>
              <a:gd name="T3" fmla="*/ 0 h 433"/>
              <a:gd name="T4" fmla="*/ 2147483647 w 673"/>
              <a:gd name="T5" fmla="*/ 2147483647 h 433"/>
              <a:gd name="T6" fmla="*/ 2147483647 w 673"/>
              <a:gd name="T7" fmla="*/ 2147483647 h 433"/>
              <a:gd name="T8" fmla="*/ 0 w 673"/>
              <a:gd name="T9" fmla="*/ 2147483647 h 4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3"/>
              <a:gd name="T16" fmla="*/ 0 h 433"/>
              <a:gd name="T17" fmla="*/ 673 w 673"/>
              <a:gd name="T18" fmla="*/ 433 h 4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3" h="433">
                <a:moveTo>
                  <a:pt x="0" y="217"/>
                </a:moveTo>
                <a:lnTo>
                  <a:pt x="331" y="0"/>
                </a:lnTo>
                <a:lnTo>
                  <a:pt x="672" y="224"/>
                </a:lnTo>
                <a:lnTo>
                  <a:pt x="331" y="432"/>
                </a:lnTo>
                <a:lnTo>
                  <a:pt x="0" y="2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9" name="Rectangle 59"/>
          <p:cNvSpPr>
            <a:spLocks noChangeArrowheads="1"/>
          </p:cNvSpPr>
          <p:nvPr/>
        </p:nvSpPr>
        <p:spPr bwMode="auto">
          <a:xfrm>
            <a:off x="3852863" y="4314825"/>
            <a:ext cx="1254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can-supply</a:t>
            </a:r>
          </a:p>
        </p:txBody>
      </p:sp>
      <p:sp>
        <p:nvSpPr>
          <p:cNvPr id="56350" name="Line 61"/>
          <p:cNvSpPr>
            <a:spLocks noChangeShapeType="1"/>
          </p:cNvSpPr>
          <p:nvPr/>
        </p:nvSpPr>
        <p:spPr bwMode="auto">
          <a:xfrm>
            <a:off x="4419600" y="3810000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1" name="Line 62"/>
          <p:cNvSpPr>
            <a:spLocks noChangeShapeType="1"/>
          </p:cNvSpPr>
          <p:nvPr/>
        </p:nvSpPr>
        <p:spPr bwMode="auto">
          <a:xfrm>
            <a:off x="5105400" y="44958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2" name="Line 63"/>
          <p:cNvSpPr>
            <a:spLocks noChangeShapeType="1"/>
          </p:cNvSpPr>
          <p:nvPr/>
        </p:nvSpPr>
        <p:spPr bwMode="auto">
          <a:xfrm flipV="1">
            <a:off x="6629400" y="4648200"/>
            <a:ext cx="533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3" name="Line 64"/>
          <p:cNvSpPr>
            <a:spLocks noChangeShapeType="1"/>
          </p:cNvSpPr>
          <p:nvPr/>
        </p:nvSpPr>
        <p:spPr bwMode="auto">
          <a:xfrm flipV="1">
            <a:off x="7772400" y="3886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4" name="Text Box 68"/>
          <p:cNvSpPr txBox="1">
            <a:spLocks noChangeArrowheads="1"/>
          </p:cNvSpPr>
          <p:nvPr/>
        </p:nvSpPr>
        <p:spPr bwMode="auto">
          <a:xfrm>
            <a:off x="4876800" y="2667000"/>
            <a:ext cx="914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sz="2400">
                <a:latin typeface="Arial Black" charset="0"/>
              </a:rPr>
              <a:t>VS.</a:t>
            </a:r>
          </a:p>
        </p:txBody>
      </p:sp>
      <p:sp>
        <p:nvSpPr>
          <p:cNvPr id="56355" name="Freeform 69"/>
          <p:cNvSpPr>
            <a:spLocks/>
          </p:cNvSpPr>
          <p:nvPr/>
        </p:nvSpPr>
        <p:spPr bwMode="auto">
          <a:xfrm>
            <a:off x="5334000" y="3276600"/>
            <a:ext cx="1262063" cy="792163"/>
          </a:xfrm>
          <a:custGeom>
            <a:avLst/>
            <a:gdLst>
              <a:gd name="T0" fmla="*/ 0 w 673"/>
              <a:gd name="T1" fmla="*/ 2147483647 h 433"/>
              <a:gd name="T2" fmla="*/ 2147483647 w 673"/>
              <a:gd name="T3" fmla="*/ 0 h 433"/>
              <a:gd name="T4" fmla="*/ 2147483647 w 673"/>
              <a:gd name="T5" fmla="*/ 2147483647 h 433"/>
              <a:gd name="T6" fmla="*/ 2147483647 w 673"/>
              <a:gd name="T7" fmla="*/ 2147483647 h 433"/>
              <a:gd name="T8" fmla="*/ 0 w 673"/>
              <a:gd name="T9" fmla="*/ 2147483647 h 4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3"/>
              <a:gd name="T16" fmla="*/ 0 h 433"/>
              <a:gd name="T17" fmla="*/ 673 w 673"/>
              <a:gd name="T18" fmla="*/ 433 h 4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3" h="433">
                <a:moveTo>
                  <a:pt x="0" y="217"/>
                </a:moveTo>
                <a:lnTo>
                  <a:pt x="331" y="0"/>
                </a:lnTo>
                <a:lnTo>
                  <a:pt x="672" y="224"/>
                </a:lnTo>
                <a:lnTo>
                  <a:pt x="331" y="432"/>
                </a:lnTo>
                <a:lnTo>
                  <a:pt x="0" y="2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6" name="Rectangle 70"/>
          <p:cNvSpPr>
            <a:spLocks noChangeArrowheads="1"/>
          </p:cNvSpPr>
          <p:nvPr/>
        </p:nvSpPr>
        <p:spPr bwMode="auto">
          <a:xfrm>
            <a:off x="5634038" y="3505200"/>
            <a:ext cx="7683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 b="1"/>
              <a:t>needs</a:t>
            </a:r>
          </a:p>
        </p:txBody>
      </p:sp>
      <p:cxnSp>
        <p:nvCxnSpPr>
          <p:cNvPr id="56357" name="AutoShape 71"/>
          <p:cNvCxnSpPr>
            <a:cxnSpLocks noChangeShapeType="1"/>
            <a:stCxn id="56347" idx="3"/>
            <a:endCxn id="56355" idx="4"/>
          </p:cNvCxnSpPr>
          <p:nvPr/>
        </p:nvCxnSpPr>
        <p:spPr bwMode="auto">
          <a:xfrm>
            <a:off x="4803775" y="3595688"/>
            <a:ext cx="530225" cy="777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8" name="AutoShape 72"/>
          <p:cNvCxnSpPr>
            <a:cxnSpLocks noChangeShapeType="1"/>
            <a:stCxn id="56355" idx="2"/>
            <a:endCxn id="56344" idx="1"/>
          </p:cNvCxnSpPr>
          <p:nvPr/>
        </p:nvCxnSpPr>
        <p:spPr bwMode="auto">
          <a:xfrm flipV="1">
            <a:off x="6594475" y="3636963"/>
            <a:ext cx="544513" cy="492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59" name="Freeform 69"/>
          <p:cNvSpPr>
            <a:spLocks/>
          </p:cNvSpPr>
          <p:nvPr/>
        </p:nvSpPr>
        <p:spPr bwMode="auto">
          <a:xfrm>
            <a:off x="1328738" y="1844675"/>
            <a:ext cx="1262062" cy="792163"/>
          </a:xfrm>
          <a:custGeom>
            <a:avLst/>
            <a:gdLst>
              <a:gd name="T0" fmla="*/ 0 w 673"/>
              <a:gd name="T1" fmla="*/ 2147483647 h 433"/>
              <a:gd name="T2" fmla="*/ 2147483647 w 673"/>
              <a:gd name="T3" fmla="*/ 0 h 433"/>
              <a:gd name="T4" fmla="*/ 2147483647 w 673"/>
              <a:gd name="T5" fmla="*/ 2147483647 h 433"/>
              <a:gd name="T6" fmla="*/ 2147483647 w 673"/>
              <a:gd name="T7" fmla="*/ 2147483647 h 433"/>
              <a:gd name="T8" fmla="*/ 0 w 673"/>
              <a:gd name="T9" fmla="*/ 2147483647 h 4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3"/>
              <a:gd name="T16" fmla="*/ 0 h 433"/>
              <a:gd name="T17" fmla="*/ 673 w 673"/>
              <a:gd name="T18" fmla="*/ 433 h 4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3" h="433">
                <a:moveTo>
                  <a:pt x="0" y="217"/>
                </a:moveTo>
                <a:lnTo>
                  <a:pt x="331" y="0"/>
                </a:lnTo>
                <a:lnTo>
                  <a:pt x="672" y="224"/>
                </a:lnTo>
                <a:lnTo>
                  <a:pt x="331" y="432"/>
                </a:lnTo>
                <a:lnTo>
                  <a:pt x="0" y="2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4397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59"/>
          <p:cNvSpPr>
            <a:spLocks/>
          </p:cNvSpPr>
          <p:nvPr/>
        </p:nvSpPr>
        <p:spPr bwMode="auto">
          <a:xfrm>
            <a:off x="2424113" y="0"/>
            <a:ext cx="6954837" cy="4976813"/>
          </a:xfrm>
          <a:custGeom>
            <a:avLst/>
            <a:gdLst>
              <a:gd name="T0" fmla="*/ 3028220 w 6954319"/>
              <a:gd name="T1" fmla="*/ 69696 h 4977310"/>
              <a:gd name="T2" fmla="*/ 2145311 w 6954319"/>
              <a:gd name="T3" fmla="*/ 193601 h 4977310"/>
              <a:gd name="T4" fmla="*/ 1974925 w 6954319"/>
              <a:gd name="T5" fmla="*/ 937024 h 4977310"/>
              <a:gd name="T6" fmla="*/ 1324362 w 6954319"/>
              <a:gd name="T7" fmla="*/ 1943745 h 4977310"/>
              <a:gd name="T8" fmla="*/ 302047 w 6954319"/>
              <a:gd name="T9" fmla="*/ 3027906 h 4977310"/>
              <a:gd name="T10" fmla="*/ 302047 w 6954319"/>
              <a:gd name="T11" fmla="*/ 4607683 h 4977310"/>
              <a:gd name="T12" fmla="*/ 2114331 w 6954319"/>
              <a:gd name="T13" fmla="*/ 4855490 h 4977310"/>
              <a:gd name="T14" fmla="*/ 4112492 w 6954319"/>
              <a:gd name="T15" fmla="*/ 4840003 h 4977310"/>
              <a:gd name="T16" fmla="*/ 6528872 w 6954319"/>
              <a:gd name="T17" fmla="*/ 4855490 h 4977310"/>
              <a:gd name="T18" fmla="*/ 6668279 w 6954319"/>
              <a:gd name="T19" fmla="*/ 4112066 h 4977310"/>
              <a:gd name="T20" fmla="*/ 6683768 w 6954319"/>
              <a:gd name="T21" fmla="*/ 2609729 h 4977310"/>
              <a:gd name="T22" fmla="*/ 5847329 w 6954319"/>
              <a:gd name="T23" fmla="*/ 1122881 h 4977310"/>
              <a:gd name="T24" fmla="*/ 4825014 w 6954319"/>
              <a:gd name="T25" fmla="*/ 178112 h 4977310"/>
              <a:gd name="T26" fmla="*/ 4004065 w 6954319"/>
              <a:gd name="T27" fmla="*/ 54209 h 4977310"/>
              <a:gd name="T28" fmla="*/ 2950771 w 6954319"/>
              <a:gd name="T29" fmla="*/ 69696 h 49773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6954319" h="4977310">
                <a:moveTo>
                  <a:pt x="3027994" y="69703"/>
                </a:moveTo>
                <a:cubicBezTo>
                  <a:pt x="2674340" y="59377"/>
                  <a:pt x="2320687" y="49051"/>
                  <a:pt x="2145151" y="193620"/>
                </a:cubicBezTo>
                <a:cubicBezTo>
                  <a:pt x="1969615" y="338189"/>
                  <a:pt x="2111593" y="645398"/>
                  <a:pt x="1974778" y="937118"/>
                </a:cubicBezTo>
                <a:cubicBezTo>
                  <a:pt x="1837963" y="1228838"/>
                  <a:pt x="1603055" y="1595424"/>
                  <a:pt x="1324263" y="1943939"/>
                </a:cubicBezTo>
                <a:cubicBezTo>
                  <a:pt x="1045471" y="2292454"/>
                  <a:pt x="472398" y="2584174"/>
                  <a:pt x="302025" y="3028208"/>
                </a:cubicBezTo>
                <a:cubicBezTo>
                  <a:pt x="131652" y="3472242"/>
                  <a:pt x="0" y="4303515"/>
                  <a:pt x="302025" y="4608143"/>
                </a:cubicBezTo>
                <a:cubicBezTo>
                  <a:pt x="604050" y="4912771"/>
                  <a:pt x="1479147" y="4817251"/>
                  <a:pt x="2114174" y="4855975"/>
                </a:cubicBezTo>
                <a:cubicBezTo>
                  <a:pt x="2749201" y="4894699"/>
                  <a:pt x="4112186" y="4840486"/>
                  <a:pt x="4112186" y="4840486"/>
                </a:cubicBezTo>
                <a:cubicBezTo>
                  <a:pt x="4847888" y="4840486"/>
                  <a:pt x="6102453" y="4977310"/>
                  <a:pt x="6528386" y="4855975"/>
                </a:cubicBezTo>
                <a:cubicBezTo>
                  <a:pt x="6954319" y="4734640"/>
                  <a:pt x="6641968" y="4486808"/>
                  <a:pt x="6667782" y="4112477"/>
                </a:cubicBezTo>
                <a:cubicBezTo>
                  <a:pt x="6693596" y="3738146"/>
                  <a:pt x="6820085" y="3108237"/>
                  <a:pt x="6683270" y="2609990"/>
                </a:cubicBezTo>
                <a:cubicBezTo>
                  <a:pt x="6546455" y="2111743"/>
                  <a:pt x="6156662" y="1528303"/>
                  <a:pt x="5846893" y="1122993"/>
                </a:cubicBezTo>
                <a:cubicBezTo>
                  <a:pt x="5537124" y="717683"/>
                  <a:pt x="5131843" y="356260"/>
                  <a:pt x="4824655" y="178130"/>
                </a:cubicBezTo>
                <a:cubicBezTo>
                  <a:pt x="4517467" y="0"/>
                  <a:pt x="4316118" y="72285"/>
                  <a:pt x="4003767" y="54214"/>
                </a:cubicBezTo>
                <a:cubicBezTo>
                  <a:pt x="3691416" y="36143"/>
                  <a:pt x="2950551" y="69703"/>
                  <a:pt x="2950551" y="69703"/>
                </a:cubicBezTo>
              </a:path>
            </a:pathLst>
          </a:custGeom>
          <a:gradFill rotWithShape="1">
            <a:gsLst>
              <a:gs pos="0">
                <a:srgbClr val="DBDCFF">
                  <a:alpha val="50000"/>
                </a:srgbClr>
              </a:gs>
              <a:gs pos="64999">
                <a:srgbClr val="A9ABFF">
                  <a:alpha val="50000"/>
                </a:srgbClr>
              </a:gs>
              <a:gs pos="100000">
                <a:srgbClr val="8387FF">
                  <a:alpha val="50000"/>
                </a:srgbClr>
              </a:gs>
            </a:gsLst>
            <a:lin ang="5400000" scaled="1"/>
          </a:gradFill>
          <a:ln>
            <a:noFill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0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r>
              <a:rPr lang="en-US" altLang="x-none"/>
              <a:t>Aggregation</a:t>
            </a:r>
          </a:p>
        </p:txBody>
      </p:sp>
      <p:sp>
        <p:nvSpPr>
          <p:cNvPr id="58371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0" y="5049838"/>
            <a:ext cx="7772400" cy="1503362"/>
          </a:xfrm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US" altLang="x-none" sz="2800" dirty="0"/>
              <a:t>Allows relationships </a:t>
            </a:r>
            <a:r>
              <a:rPr lang="en-US" altLang="x-none" sz="2800" dirty="0" smtClean="0"/>
              <a:t>to have relationships.</a:t>
            </a:r>
            <a:endParaRPr lang="en-US" altLang="x-none" sz="2800" dirty="0"/>
          </a:p>
          <a:p>
            <a:pPr>
              <a:buFontTx/>
              <a:buNone/>
            </a:pPr>
            <a:endParaRPr lang="en-US" altLang="x-none" sz="2800" dirty="0"/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en-US" altLang="x-none"/>
          </a:p>
          <a:p>
            <a:pPr eaLnBrk="1" hangingPunct="1"/>
            <a:endParaRPr lang="en-US" altLang="x-none">
              <a:solidFill>
                <a:schemeClr val="tx2"/>
              </a:solidFill>
            </a:endParaRPr>
          </a:p>
        </p:txBody>
      </p:sp>
      <p:sp>
        <p:nvSpPr>
          <p:cNvPr id="5837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5837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800600" y="98425"/>
            <a:ext cx="3008313" cy="2282825"/>
            <a:chOff x="3024" y="62"/>
            <a:chExt cx="1895" cy="1438"/>
          </a:xfrm>
        </p:grpSpPr>
        <p:sp>
          <p:nvSpPr>
            <p:cNvPr id="58409" name="Freeform 8"/>
            <p:cNvSpPr>
              <a:spLocks/>
            </p:cNvSpPr>
            <p:nvPr/>
          </p:nvSpPr>
          <p:spPr bwMode="auto">
            <a:xfrm>
              <a:off x="4353" y="1189"/>
              <a:ext cx="566" cy="241"/>
            </a:xfrm>
            <a:custGeom>
              <a:avLst/>
              <a:gdLst>
                <a:gd name="T0" fmla="*/ 563 w 566"/>
                <a:gd name="T1" fmla="*/ 109 h 241"/>
                <a:gd name="T2" fmla="*/ 555 w 566"/>
                <a:gd name="T3" fmla="*/ 89 h 241"/>
                <a:gd name="T4" fmla="*/ 538 w 566"/>
                <a:gd name="T5" fmla="*/ 69 h 241"/>
                <a:gd name="T6" fmla="*/ 513 w 566"/>
                <a:gd name="T7" fmla="*/ 51 h 241"/>
                <a:gd name="T8" fmla="*/ 482 w 566"/>
                <a:gd name="T9" fmla="*/ 35 h 241"/>
                <a:gd name="T10" fmla="*/ 444 w 566"/>
                <a:gd name="T11" fmla="*/ 22 h 241"/>
                <a:gd name="T12" fmla="*/ 401 w 566"/>
                <a:gd name="T13" fmla="*/ 12 h 241"/>
                <a:gd name="T14" fmla="*/ 355 w 566"/>
                <a:gd name="T15" fmla="*/ 4 h 241"/>
                <a:gd name="T16" fmla="*/ 307 w 566"/>
                <a:gd name="T17" fmla="*/ 1 h 241"/>
                <a:gd name="T18" fmla="*/ 258 w 566"/>
                <a:gd name="T19" fmla="*/ 1 h 241"/>
                <a:gd name="T20" fmla="*/ 209 w 566"/>
                <a:gd name="T21" fmla="*/ 4 h 241"/>
                <a:gd name="T22" fmla="*/ 163 w 566"/>
                <a:gd name="T23" fmla="*/ 12 h 241"/>
                <a:gd name="T24" fmla="*/ 120 w 566"/>
                <a:gd name="T25" fmla="*/ 22 h 241"/>
                <a:gd name="T26" fmla="*/ 83 w 566"/>
                <a:gd name="T27" fmla="*/ 35 h 241"/>
                <a:gd name="T28" fmla="*/ 51 w 566"/>
                <a:gd name="T29" fmla="*/ 51 h 241"/>
                <a:gd name="T30" fmla="*/ 27 w 566"/>
                <a:gd name="T31" fmla="*/ 69 h 241"/>
                <a:gd name="T32" fmla="*/ 10 w 566"/>
                <a:gd name="T33" fmla="*/ 89 h 241"/>
                <a:gd name="T34" fmla="*/ 2 w 566"/>
                <a:gd name="T35" fmla="*/ 109 h 241"/>
                <a:gd name="T36" fmla="*/ 2 w 566"/>
                <a:gd name="T37" fmla="*/ 130 h 241"/>
                <a:gd name="T38" fmla="*/ 10 w 566"/>
                <a:gd name="T39" fmla="*/ 151 h 241"/>
                <a:gd name="T40" fmla="*/ 27 w 566"/>
                <a:gd name="T41" fmla="*/ 170 h 241"/>
                <a:gd name="T42" fmla="*/ 51 w 566"/>
                <a:gd name="T43" fmla="*/ 188 h 241"/>
                <a:gd name="T44" fmla="*/ 83 w 566"/>
                <a:gd name="T45" fmla="*/ 205 h 241"/>
                <a:gd name="T46" fmla="*/ 120 w 566"/>
                <a:gd name="T47" fmla="*/ 218 h 241"/>
                <a:gd name="T48" fmla="*/ 163 w 566"/>
                <a:gd name="T49" fmla="*/ 228 h 241"/>
                <a:gd name="T50" fmla="*/ 209 w 566"/>
                <a:gd name="T51" fmla="*/ 236 h 241"/>
                <a:gd name="T52" fmla="*/ 258 w 566"/>
                <a:gd name="T53" fmla="*/ 239 h 241"/>
                <a:gd name="T54" fmla="*/ 307 w 566"/>
                <a:gd name="T55" fmla="*/ 239 h 241"/>
                <a:gd name="T56" fmla="*/ 355 w 566"/>
                <a:gd name="T57" fmla="*/ 236 h 241"/>
                <a:gd name="T58" fmla="*/ 401 w 566"/>
                <a:gd name="T59" fmla="*/ 228 h 241"/>
                <a:gd name="T60" fmla="*/ 444 w 566"/>
                <a:gd name="T61" fmla="*/ 218 h 241"/>
                <a:gd name="T62" fmla="*/ 482 w 566"/>
                <a:gd name="T63" fmla="*/ 205 h 241"/>
                <a:gd name="T64" fmla="*/ 513 w 566"/>
                <a:gd name="T65" fmla="*/ 188 h 241"/>
                <a:gd name="T66" fmla="*/ 538 w 566"/>
                <a:gd name="T67" fmla="*/ 170 h 241"/>
                <a:gd name="T68" fmla="*/ 555 w 566"/>
                <a:gd name="T69" fmla="*/ 151 h 241"/>
                <a:gd name="T70" fmla="*/ 563 w 566"/>
                <a:gd name="T71" fmla="*/ 130 h 24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6"/>
                <a:gd name="T109" fmla="*/ 0 h 241"/>
                <a:gd name="T110" fmla="*/ 566 w 566"/>
                <a:gd name="T111" fmla="*/ 241 h 24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6" h="241">
                  <a:moveTo>
                    <a:pt x="565" y="120"/>
                  </a:moveTo>
                  <a:lnTo>
                    <a:pt x="563" y="109"/>
                  </a:lnTo>
                  <a:lnTo>
                    <a:pt x="560" y="99"/>
                  </a:lnTo>
                  <a:lnTo>
                    <a:pt x="555" y="89"/>
                  </a:lnTo>
                  <a:lnTo>
                    <a:pt x="547" y="79"/>
                  </a:lnTo>
                  <a:lnTo>
                    <a:pt x="538" y="69"/>
                  </a:lnTo>
                  <a:lnTo>
                    <a:pt x="527" y="60"/>
                  </a:lnTo>
                  <a:lnTo>
                    <a:pt x="513" y="51"/>
                  </a:lnTo>
                  <a:lnTo>
                    <a:pt x="498" y="43"/>
                  </a:lnTo>
                  <a:lnTo>
                    <a:pt x="482" y="35"/>
                  </a:lnTo>
                  <a:lnTo>
                    <a:pt x="463" y="28"/>
                  </a:lnTo>
                  <a:lnTo>
                    <a:pt x="444" y="22"/>
                  </a:lnTo>
                  <a:lnTo>
                    <a:pt x="424" y="16"/>
                  </a:lnTo>
                  <a:lnTo>
                    <a:pt x="401" y="12"/>
                  </a:lnTo>
                  <a:lnTo>
                    <a:pt x="379" y="7"/>
                  </a:lnTo>
                  <a:lnTo>
                    <a:pt x="355" y="4"/>
                  </a:lnTo>
                  <a:lnTo>
                    <a:pt x="331" y="2"/>
                  </a:lnTo>
                  <a:lnTo>
                    <a:pt x="307" y="1"/>
                  </a:lnTo>
                  <a:lnTo>
                    <a:pt x="282" y="0"/>
                  </a:lnTo>
                  <a:lnTo>
                    <a:pt x="258" y="1"/>
                  </a:lnTo>
                  <a:lnTo>
                    <a:pt x="233" y="2"/>
                  </a:lnTo>
                  <a:lnTo>
                    <a:pt x="209" y="4"/>
                  </a:lnTo>
                  <a:lnTo>
                    <a:pt x="186" y="7"/>
                  </a:lnTo>
                  <a:lnTo>
                    <a:pt x="163" y="12"/>
                  </a:lnTo>
                  <a:lnTo>
                    <a:pt x="141" y="16"/>
                  </a:lnTo>
                  <a:lnTo>
                    <a:pt x="120" y="22"/>
                  </a:lnTo>
                  <a:lnTo>
                    <a:pt x="101" y="28"/>
                  </a:lnTo>
                  <a:lnTo>
                    <a:pt x="83" y="35"/>
                  </a:lnTo>
                  <a:lnTo>
                    <a:pt x="66" y="43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7" y="69"/>
                  </a:lnTo>
                  <a:lnTo>
                    <a:pt x="17" y="79"/>
                  </a:lnTo>
                  <a:lnTo>
                    <a:pt x="10" y="89"/>
                  </a:lnTo>
                  <a:lnTo>
                    <a:pt x="4" y="99"/>
                  </a:lnTo>
                  <a:lnTo>
                    <a:pt x="2" y="109"/>
                  </a:lnTo>
                  <a:lnTo>
                    <a:pt x="0" y="120"/>
                  </a:lnTo>
                  <a:lnTo>
                    <a:pt x="2" y="130"/>
                  </a:lnTo>
                  <a:lnTo>
                    <a:pt x="4" y="141"/>
                  </a:lnTo>
                  <a:lnTo>
                    <a:pt x="10" y="151"/>
                  </a:lnTo>
                  <a:lnTo>
                    <a:pt x="17" y="161"/>
                  </a:lnTo>
                  <a:lnTo>
                    <a:pt x="27" y="170"/>
                  </a:lnTo>
                  <a:lnTo>
                    <a:pt x="38" y="180"/>
                  </a:lnTo>
                  <a:lnTo>
                    <a:pt x="51" y="188"/>
                  </a:lnTo>
                  <a:lnTo>
                    <a:pt x="66" y="197"/>
                  </a:lnTo>
                  <a:lnTo>
                    <a:pt x="83" y="205"/>
                  </a:lnTo>
                  <a:lnTo>
                    <a:pt x="101" y="212"/>
                  </a:lnTo>
                  <a:lnTo>
                    <a:pt x="120" y="218"/>
                  </a:lnTo>
                  <a:lnTo>
                    <a:pt x="141" y="223"/>
                  </a:lnTo>
                  <a:lnTo>
                    <a:pt x="163" y="228"/>
                  </a:lnTo>
                  <a:lnTo>
                    <a:pt x="186" y="232"/>
                  </a:lnTo>
                  <a:lnTo>
                    <a:pt x="209" y="236"/>
                  </a:lnTo>
                  <a:lnTo>
                    <a:pt x="233" y="238"/>
                  </a:lnTo>
                  <a:lnTo>
                    <a:pt x="258" y="239"/>
                  </a:lnTo>
                  <a:lnTo>
                    <a:pt x="282" y="240"/>
                  </a:lnTo>
                  <a:lnTo>
                    <a:pt x="307" y="239"/>
                  </a:lnTo>
                  <a:lnTo>
                    <a:pt x="331" y="238"/>
                  </a:lnTo>
                  <a:lnTo>
                    <a:pt x="355" y="236"/>
                  </a:lnTo>
                  <a:lnTo>
                    <a:pt x="379" y="232"/>
                  </a:lnTo>
                  <a:lnTo>
                    <a:pt x="401" y="228"/>
                  </a:lnTo>
                  <a:lnTo>
                    <a:pt x="424" y="223"/>
                  </a:lnTo>
                  <a:lnTo>
                    <a:pt x="444" y="218"/>
                  </a:lnTo>
                  <a:lnTo>
                    <a:pt x="463" y="212"/>
                  </a:lnTo>
                  <a:lnTo>
                    <a:pt x="482" y="205"/>
                  </a:lnTo>
                  <a:lnTo>
                    <a:pt x="498" y="197"/>
                  </a:lnTo>
                  <a:lnTo>
                    <a:pt x="513" y="188"/>
                  </a:lnTo>
                  <a:lnTo>
                    <a:pt x="527" y="180"/>
                  </a:lnTo>
                  <a:lnTo>
                    <a:pt x="538" y="170"/>
                  </a:lnTo>
                  <a:lnTo>
                    <a:pt x="547" y="161"/>
                  </a:lnTo>
                  <a:lnTo>
                    <a:pt x="555" y="151"/>
                  </a:lnTo>
                  <a:lnTo>
                    <a:pt x="560" y="141"/>
                  </a:lnTo>
                  <a:lnTo>
                    <a:pt x="563" y="130"/>
                  </a:lnTo>
                  <a:lnTo>
                    <a:pt x="565" y="1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0" name="Freeform 9"/>
            <p:cNvSpPr>
              <a:spLocks/>
            </p:cNvSpPr>
            <p:nvPr/>
          </p:nvSpPr>
          <p:spPr bwMode="auto">
            <a:xfrm>
              <a:off x="3423" y="1105"/>
              <a:ext cx="804" cy="395"/>
            </a:xfrm>
            <a:custGeom>
              <a:avLst/>
              <a:gdLst>
                <a:gd name="T0" fmla="*/ 0 w 804"/>
                <a:gd name="T1" fmla="*/ 197 h 395"/>
                <a:gd name="T2" fmla="*/ 396 w 804"/>
                <a:gd name="T3" fmla="*/ 0 h 395"/>
                <a:gd name="T4" fmla="*/ 803 w 804"/>
                <a:gd name="T5" fmla="*/ 204 h 395"/>
                <a:gd name="T6" fmla="*/ 396 w 804"/>
                <a:gd name="T7" fmla="*/ 394 h 395"/>
                <a:gd name="T8" fmla="*/ 0 w 804"/>
                <a:gd name="T9" fmla="*/ 197 h 3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4"/>
                <a:gd name="T16" fmla="*/ 0 h 395"/>
                <a:gd name="T17" fmla="*/ 804 w 804"/>
                <a:gd name="T18" fmla="*/ 395 h 3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4" h="395">
                  <a:moveTo>
                    <a:pt x="0" y="197"/>
                  </a:moveTo>
                  <a:lnTo>
                    <a:pt x="396" y="0"/>
                  </a:lnTo>
                  <a:lnTo>
                    <a:pt x="803" y="204"/>
                  </a:lnTo>
                  <a:lnTo>
                    <a:pt x="396" y="394"/>
                  </a:lnTo>
                  <a:lnTo>
                    <a:pt x="0" y="19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1" name="Rectangle 10"/>
            <p:cNvSpPr>
              <a:spLocks noChangeArrowheads="1"/>
            </p:cNvSpPr>
            <p:nvPr/>
          </p:nvSpPr>
          <p:spPr bwMode="auto">
            <a:xfrm>
              <a:off x="4436" y="1202"/>
              <a:ext cx="38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600" b="1"/>
                <a:t>until</a:t>
              </a:r>
            </a:p>
          </p:txBody>
        </p:sp>
        <p:grpSp>
          <p:nvGrpSpPr>
            <p:cNvPr id="58412" name="Group 11"/>
            <p:cNvGrpSpPr>
              <a:grpSpLocks/>
            </p:cNvGrpSpPr>
            <p:nvPr/>
          </p:nvGrpSpPr>
          <p:grpSpPr bwMode="auto">
            <a:xfrm>
              <a:off x="3435" y="619"/>
              <a:ext cx="840" cy="254"/>
              <a:chOff x="3435" y="619"/>
              <a:chExt cx="840" cy="254"/>
            </a:xfrm>
          </p:grpSpPr>
          <p:sp>
            <p:nvSpPr>
              <p:cNvPr id="58425" name="Freeform 12"/>
              <p:cNvSpPr>
                <a:spLocks/>
              </p:cNvSpPr>
              <p:nvPr/>
            </p:nvSpPr>
            <p:spPr bwMode="auto">
              <a:xfrm>
                <a:off x="3435" y="626"/>
                <a:ext cx="840" cy="247"/>
              </a:xfrm>
              <a:custGeom>
                <a:avLst/>
                <a:gdLst>
                  <a:gd name="T0" fmla="*/ 839 w 840"/>
                  <a:gd name="T1" fmla="*/ 246 h 247"/>
                  <a:gd name="T2" fmla="*/ 839 w 840"/>
                  <a:gd name="T3" fmla="*/ 0 h 247"/>
                  <a:gd name="T4" fmla="*/ 0 w 840"/>
                  <a:gd name="T5" fmla="*/ 0 h 247"/>
                  <a:gd name="T6" fmla="*/ 0 w 840"/>
                  <a:gd name="T7" fmla="*/ 246 h 247"/>
                  <a:gd name="T8" fmla="*/ 839 w 840"/>
                  <a:gd name="T9" fmla="*/ 246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0"/>
                  <a:gd name="T16" fmla="*/ 0 h 247"/>
                  <a:gd name="T17" fmla="*/ 840 w 840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0" h="247">
                    <a:moveTo>
                      <a:pt x="839" y="246"/>
                    </a:moveTo>
                    <a:lnTo>
                      <a:pt x="839" y="0"/>
                    </a:lnTo>
                    <a:lnTo>
                      <a:pt x="0" y="0"/>
                    </a:lnTo>
                    <a:lnTo>
                      <a:pt x="0" y="246"/>
                    </a:lnTo>
                    <a:lnTo>
                      <a:pt x="839" y="24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26" name="Rectangle 13"/>
              <p:cNvSpPr>
                <a:spLocks noChangeArrowheads="1"/>
              </p:cNvSpPr>
              <p:nvPr/>
            </p:nvSpPr>
            <p:spPr bwMode="auto">
              <a:xfrm>
                <a:off x="3471" y="619"/>
                <a:ext cx="79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sz="1600" b="1"/>
                  <a:t>Employees</a:t>
                </a:r>
              </a:p>
            </p:txBody>
          </p:sp>
        </p:grpSp>
        <p:sp>
          <p:nvSpPr>
            <p:cNvPr id="58413" name="Rectangle 14"/>
            <p:cNvSpPr>
              <a:spLocks noChangeArrowheads="1"/>
            </p:cNvSpPr>
            <p:nvPr/>
          </p:nvSpPr>
          <p:spPr bwMode="auto">
            <a:xfrm>
              <a:off x="3494" y="1181"/>
              <a:ext cx="65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600" b="1"/>
                <a:t>Monitors</a:t>
              </a:r>
            </a:p>
          </p:txBody>
        </p:sp>
        <p:sp>
          <p:nvSpPr>
            <p:cNvPr id="58414" name="Line 15"/>
            <p:cNvSpPr>
              <a:spLocks noChangeShapeType="1"/>
            </p:cNvSpPr>
            <p:nvPr/>
          </p:nvSpPr>
          <p:spPr bwMode="auto">
            <a:xfrm>
              <a:off x="4228" y="1306"/>
              <a:ext cx="12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5" name="Line 16"/>
            <p:cNvSpPr>
              <a:spLocks noChangeShapeType="1"/>
            </p:cNvSpPr>
            <p:nvPr/>
          </p:nvSpPr>
          <p:spPr bwMode="auto">
            <a:xfrm flipV="1">
              <a:off x="3819" y="870"/>
              <a:ext cx="0" cy="22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6" name="Freeform 17"/>
            <p:cNvSpPr>
              <a:spLocks/>
            </p:cNvSpPr>
            <p:nvPr/>
          </p:nvSpPr>
          <p:spPr bwMode="auto">
            <a:xfrm>
              <a:off x="4060" y="239"/>
              <a:ext cx="565" cy="240"/>
            </a:xfrm>
            <a:custGeom>
              <a:avLst/>
              <a:gdLst>
                <a:gd name="T0" fmla="*/ 1 w 565"/>
                <a:gd name="T1" fmla="*/ 130 h 240"/>
                <a:gd name="T2" fmla="*/ 9 w 565"/>
                <a:gd name="T3" fmla="*/ 151 h 240"/>
                <a:gd name="T4" fmla="*/ 27 w 565"/>
                <a:gd name="T5" fmla="*/ 170 h 240"/>
                <a:gd name="T6" fmla="*/ 51 w 565"/>
                <a:gd name="T7" fmla="*/ 188 h 240"/>
                <a:gd name="T8" fmla="*/ 83 w 565"/>
                <a:gd name="T9" fmla="*/ 204 h 240"/>
                <a:gd name="T10" fmla="*/ 120 w 565"/>
                <a:gd name="T11" fmla="*/ 218 h 240"/>
                <a:gd name="T12" fmla="*/ 163 w 565"/>
                <a:gd name="T13" fmla="*/ 228 h 240"/>
                <a:gd name="T14" fmla="*/ 209 w 565"/>
                <a:gd name="T15" fmla="*/ 235 h 240"/>
                <a:gd name="T16" fmla="*/ 257 w 565"/>
                <a:gd name="T17" fmla="*/ 239 h 240"/>
                <a:gd name="T18" fmla="*/ 306 w 565"/>
                <a:gd name="T19" fmla="*/ 239 h 240"/>
                <a:gd name="T20" fmla="*/ 355 w 565"/>
                <a:gd name="T21" fmla="*/ 235 h 240"/>
                <a:gd name="T22" fmla="*/ 401 w 565"/>
                <a:gd name="T23" fmla="*/ 228 h 240"/>
                <a:gd name="T24" fmla="*/ 443 w 565"/>
                <a:gd name="T25" fmla="*/ 217 h 240"/>
                <a:gd name="T26" fmla="*/ 481 w 565"/>
                <a:gd name="T27" fmla="*/ 204 h 240"/>
                <a:gd name="T28" fmla="*/ 513 w 565"/>
                <a:gd name="T29" fmla="*/ 188 h 240"/>
                <a:gd name="T30" fmla="*/ 537 w 565"/>
                <a:gd name="T31" fmla="*/ 170 h 240"/>
                <a:gd name="T32" fmla="*/ 554 w 565"/>
                <a:gd name="T33" fmla="*/ 150 h 240"/>
                <a:gd name="T34" fmla="*/ 563 w 565"/>
                <a:gd name="T35" fmla="*/ 129 h 240"/>
                <a:gd name="T36" fmla="*/ 563 w 565"/>
                <a:gd name="T37" fmla="*/ 109 h 240"/>
                <a:gd name="T38" fmla="*/ 554 w 565"/>
                <a:gd name="T39" fmla="*/ 88 h 240"/>
                <a:gd name="T40" fmla="*/ 537 w 565"/>
                <a:gd name="T41" fmla="*/ 68 h 240"/>
                <a:gd name="T42" fmla="*/ 513 w 565"/>
                <a:gd name="T43" fmla="*/ 51 h 240"/>
                <a:gd name="T44" fmla="*/ 481 w 565"/>
                <a:gd name="T45" fmla="*/ 35 h 240"/>
                <a:gd name="T46" fmla="*/ 443 w 565"/>
                <a:gd name="T47" fmla="*/ 21 h 240"/>
                <a:gd name="T48" fmla="*/ 401 w 565"/>
                <a:gd name="T49" fmla="*/ 11 h 240"/>
                <a:gd name="T50" fmla="*/ 355 w 565"/>
                <a:gd name="T51" fmla="*/ 4 h 240"/>
                <a:gd name="T52" fmla="*/ 306 w 565"/>
                <a:gd name="T53" fmla="*/ 0 h 240"/>
                <a:gd name="T54" fmla="*/ 257 w 565"/>
                <a:gd name="T55" fmla="*/ 0 h 240"/>
                <a:gd name="T56" fmla="*/ 209 w 565"/>
                <a:gd name="T57" fmla="*/ 4 h 240"/>
                <a:gd name="T58" fmla="*/ 163 w 565"/>
                <a:gd name="T59" fmla="*/ 11 h 240"/>
                <a:gd name="T60" fmla="*/ 120 w 565"/>
                <a:gd name="T61" fmla="*/ 21 h 240"/>
                <a:gd name="T62" fmla="*/ 83 w 565"/>
                <a:gd name="T63" fmla="*/ 35 h 240"/>
                <a:gd name="T64" fmla="*/ 51 w 565"/>
                <a:gd name="T65" fmla="*/ 51 h 240"/>
                <a:gd name="T66" fmla="*/ 27 w 565"/>
                <a:gd name="T67" fmla="*/ 69 h 240"/>
                <a:gd name="T68" fmla="*/ 9 w 565"/>
                <a:gd name="T69" fmla="*/ 88 h 240"/>
                <a:gd name="T70" fmla="*/ 1 w 565"/>
                <a:gd name="T71" fmla="*/ 109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5"/>
                <a:gd name="T109" fmla="*/ 0 h 240"/>
                <a:gd name="T110" fmla="*/ 565 w 565"/>
                <a:gd name="T111" fmla="*/ 240 h 2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5" h="240">
                  <a:moveTo>
                    <a:pt x="0" y="119"/>
                  </a:moveTo>
                  <a:lnTo>
                    <a:pt x="1" y="130"/>
                  </a:lnTo>
                  <a:lnTo>
                    <a:pt x="4" y="140"/>
                  </a:lnTo>
                  <a:lnTo>
                    <a:pt x="9" y="151"/>
                  </a:lnTo>
                  <a:lnTo>
                    <a:pt x="17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1" y="188"/>
                  </a:lnTo>
                  <a:lnTo>
                    <a:pt x="66" y="197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0" y="218"/>
                  </a:lnTo>
                  <a:lnTo>
                    <a:pt x="141" y="223"/>
                  </a:lnTo>
                  <a:lnTo>
                    <a:pt x="163" y="228"/>
                  </a:lnTo>
                  <a:lnTo>
                    <a:pt x="185" y="232"/>
                  </a:lnTo>
                  <a:lnTo>
                    <a:pt x="209" y="235"/>
                  </a:lnTo>
                  <a:lnTo>
                    <a:pt x="233" y="237"/>
                  </a:lnTo>
                  <a:lnTo>
                    <a:pt x="257" y="239"/>
                  </a:lnTo>
                  <a:lnTo>
                    <a:pt x="282" y="239"/>
                  </a:lnTo>
                  <a:lnTo>
                    <a:pt x="306" y="239"/>
                  </a:lnTo>
                  <a:lnTo>
                    <a:pt x="331" y="237"/>
                  </a:lnTo>
                  <a:lnTo>
                    <a:pt x="355" y="235"/>
                  </a:lnTo>
                  <a:lnTo>
                    <a:pt x="378" y="231"/>
                  </a:lnTo>
                  <a:lnTo>
                    <a:pt x="401" y="228"/>
                  </a:lnTo>
                  <a:lnTo>
                    <a:pt x="423" y="223"/>
                  </a:lnTo>
                  <a:lnTo>
                    <a:pt x="443" y="217"/>
                  </a:lnTo>
                  <a:lnTo>
                    <a:pt x="463" y="211"/>
                  </a:lnTo>
                  <a:lnTo>
                    <a:pt x="481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6" y="179"/>
                  </a:lnTo>
                  <a:lnTo>
                    <a:pt x="537" y="170"/>
                  </a:lnTo>
                  <a:lnTo>
                    <a:pt x="547" y="160"/>
                  </a:lnTo>
                  <a:lnTo>
                    <a:pt x="554" y="150"/>
                  </a:lnTo>
                  <a:lnTo>
                    <a:pt x="559" y="140"/>
                  </a:lnTo>
                  <a:lnTo>
                    <a:pt x="563" y="129"/>
                  </a:lnTo>
                  <a:lnTo>
                    <a:pt x="564" y="119"/>
                  </a:lnTo>
                  <a:lnTo>
                    <a:pt x="563" y="109"/>
                  </a:lnTo>
                  <a:lnTo>
                    <a:pt x="559" y="98"/>
                  </a:lnTo>
                  <a:lnTo>
                    <a:pt x="554" y="88"/>
                  </a:lnTo>
                  <a:lnTo>
                    <a:pt x="547" y="78"/>
                  </a:lnTo>
                  <a:lnTo>
                    <a:pt x="537" y="68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1" y="35"/>
                  </a:lnTo>
                  <a:lnTo>
                    <a:pt x="463" y="27"/>
                  </a:lnTo>
                  <a:lnTo>
                    <a:pt x="443" y="21"/>
                  </a:lnTo>
                  <a:lnTo>
                    <a:pt x="423" y="16"/>
                  </a:lnTo>
                  <a:lnTo>
                    <a:pt x="401" y="11"/>
                  </a:lnTo>
                  <a:lnTo>
                    <a:pt x="378" y="7"/>
                  </a:lnTo>
                  <a:lnTo>
                    <a:pt x="355" y="4"/>
                  </a:lnTo>
                  <a:lnTo>
                    <a:pt x="331" y="1"/>
                  </a:lnTo>
                  <a:lnTo>
                    <a:pt x="306" y="0"/>
                  </a:lnTo>
                  <a:lnTo>
                    <a:pt x="282" y="0"/>
                  </a:lnTo>
                  <a:lnTo>
                    <a:pt x="257" y="0"/>
                  </a:lnTo>
                  <a:lnTo>
                    <a:pt x="233" y="1"/>
                  </a:lnTo>
                  <a:lnTo>
                    <a:pt x="209" y="4"/>
                  </a:lnTo>
                  <a:lnTo>
                    <a:pt x="185" y="7"/>
                  </a:lnTo>
                  <a:lnTo>
                    <a:pt x="163" y="11"/>
                  </a:lnTo>
                  <a:lnTo>
                    <a:pt x="141" y="16"/>
                  </a:lnTo>
                  <a:lnTo>
                    <a:pt x="120" y="21"/>
                  </a:lnTo>
                  <a:lnTo>
                    <a:pt x="100" y="27"/>
                  </a:lnTo>
                  <a:lnTo>
                    <a:pt x="83" y="35"/>
                  </a:lnTo>
                  <a:lnTo>
                    <a:pt x="66" y="42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7" y="69"/>
                  </a:lnTo>
                  <a:lnTo>
                    <a:pt x="17" y="78"/>
                  </a:lnTo>
                  <a:lnTo>
                    <a:pt x="9" y="88"/>
                  </a:lnTo>
                  <a:lnTo>
                    <a:pt x="4" y="98"/>
                  </a:lnTo>
                  <a:lnTo>
                    <a:pt x="1" y="109"/>
                  </a:lnTo>
                  <a:lnTo>
                    <a:pt x="0" y="1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7" name="Freeform 18"/>
            <p:cNvSpPr>
              <a:spLocks/>
            </p:cNvSpPr>
            <p:nvPr/>
          </p:nvSpPr>
          <p:spPr bwMode="auto">
            <a:xfrm>
              <a:off x="3024" y="239"/>
              <a:ext cx="565" cy="240"/>
            </a:xfrm>
            <a:custGeom>
              <a:avLst/>
              <a:gdLst>
                <a:gd name="T0" fmla="*/ 563 w 565"/>
                <a:gd name="T1" fmla="*/ 109 h 240"/>
                <a:gd name="T2" fmla="*/ 555 w 565"/>
                <a:gd name="T3" fmla="*/ 88 h 240"/>
                <a:gd name="T4" fmla="*/ 538 w 565"/>
                <a:gd name="T5" fmla="*/ 68 h 240"/>
                <a:gd name="T6" fmla="*/ 513 w 565"/>
                <a:gd name="T7" fmla="*/ 51 h 240"/>
                <a:gd name="T8" fmla="*/ 481 w 565"/>
                <a:gd name="T9" fmla="*/ 35 h 240"/>
                <a:gd name="T10" fmla="*/ 444 w 565"/>
                <a:gd name="T11" fmla="*/ 21 h 240"/>
                <a:gd name="T12" fmla="*/ 401 w 565"/>
                <a:gd name="T13" fmla="*/ 11 h 240"/>
                <a:gd name="T14" fmla="*/ 355 w 565"/>
                <a:gd name="T15" fmla="*/ 4 h 240"/>
                <a:gd name="T16" fmla="*/ 306 w 565"/>
                <a:gd name="T17" fmla="*/ 0 h 240"/>
                <a:gd name="T18" fmla="*/ 258 w 565"/>
                <a:gd name="T19" fmla="*/ 0 h 240"/>
                <a:gd name="T20" fmla="*/ 209 w 565"/>
                <a:gd name="T21" fmla="*/ 4 h 240"/>
                <a:gd name="T22" fmla="*/ 163 w 565"/>
                <a:gd name="T23" fmla="*/ 11 h 240"/>
                <a:gd name="T24" fmla="*/ 120 w 565"/>
                <a:gd name="T25" fmla="*/ 21 h 240"/>
                <a:gd name="T26" fmla="*/ 83 w 565"/>
                <a:gd name="T27" fmla="*/ 35 h 240"/>
                <a:gd name="T28" fmla="*/ 51 w 565"/>
                <a:gd name="T29" fmla="*/ 51 h 240"/>
                <a:gd name="T30" fmla="*/ 27 w 565"/>
                <a:gd name="T31" fmla="*/ 68 h 240"/>
                <a:gd name="T32" fmla="*/ 9 w 565"/>
                <a:gd name="T33" fmla="*/ 88 h 240"/>
                <a:gd name="T34" fmla="*/ 1 w 565"/>
                <a:gd name="T35" fmla="*/ 109 h 240"/>
                <a:gd name="T36" fmla="*/ 1 w 565"/>
                <a:gd name="T37" fmla="*/ 130 h 240"/>
                <a:gd name="T38" fmla="*/ 9 w 565"/>
                <a:gd name="T39" fmla="*/ 151 h 240"/>
                <a:gd name="T40" fmla="*/ 27 w 565"/>
                <a:gd name="T41" fmla="*/ 170 h 240"/>
                <a:gd name="T42" fmla="*/ 51 w 565"/>
                <a:gd name="T43" fmla="*/ 188 h 240"/>
                <a:gd name="T44" fmla="*/ 83 w 565"/>
                <a:gd name="T45" fmla="*/ 204 h 240"/>
                <a:gd name="T46" fmla="*/ 120 w 565"/>
                <a:gd name="T47" fmla="*/ 218 h 240"/>
                <a:gd name="T48" fmla="*/ 163 w 565"/>
                <a:gd name="T49" fmla="*/ 228 h 240"/>
                <a:gd name="T50" fmla="*/ 209 w 565"/>
                <a:gd name="T51" fmla="*/ 235 h 240"/>
                <a:gd name="T52" fmla="*/ 258 w 565"/>
                <a:gd name="T53" fmla="*/ 239 h 240"/>
                <a:gd name="T54" fmla="*/ 306 w 565"/>
                <a:gd name="T55" fmla="*/ 239 h 240"/>
                <a:gd name="T56" fmla="*/ 355 w 565"/>
                <a:gd name="T57" fmla="*/ 235 h 240"/>
                <a:gd name="T58" fmla="*/ 401 w 565"/>
                <a:gd name="T59" fmla="*/ 228 h 240"/>
                <a:gd name="T60" fmla="*/ 444 w 565"/>
                <a:gd name="T61" fmla="*/ 218 h 240"/>
                <a:gd name="T62" fmla="*/ 481 w 565"/>
                <a:gd name="T63" fmla="*/ 204 h 240"/>
                <a:gd name="T64" fmla="*/ 513 w 565"/>
                <a:gd name="T65" fmla="*/ 188 h 240"/>
                <a:gd name="T66" fmla="*/ 538 w 565"/>
                <a:gd name="T67" fmla="*/ 170 h 240"/>
                <a:gd name="T68" fmla="*/ 555 w 565"/>
                <a:gd name="T69" fmla="*/ 151 h 240"/>
                <a:gd name="T70" fmla="*/ 563 w 565"/>
                <a:gd name="T71" fmla="*/ 130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5"/>
                <a:gd name="T109" fmla="*/ 0 h 240"/>
                <a:gd name="T110" fmla="*/ 565 w 565"/>
                <a:gd name="T111" fmla="*/ 240 h 2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5" h="240">
                  <a:moveTo>
                    <a:pt x="564" y="119"/>
                  </a:moveTo>
                  <a:lnTo>
                    <a:pt x="563" y="109"/>
                  </a:lnTo>
                  <a:lnTo>
                    <a:pt x="560" y="98"/>
                  </a:lnTo>
                  <a:lnTo>
                    <a:pt x="555" y="88"/>
                  </a:lnTo>
                  <a:lnTo>
                    <a:pt x="547" y="78"/>
                  </a:lnTo>
                  <a:lnTo>
                    <a:pt x="538" y="68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1" y="35"/>
                  </a:lnTo>
                  <a:lnTo>
                    <a:pt x="464" y="27"/>
                  </a:lnTo>
                  <a:lnTo>
                    <a:pt x="444" y="21"/>
                  </a:lnTo>
                  <a:lnTo>
                    <a:pt x="423" y="16"/>
                  </a:lnTo>
                  <a:lnTo>
                    <a:pt x="401" y="11"/>
                  </a:lnTo>
                  <a:lnTo>
                    <a:pt x="379" y="7"/>
                  </a:lnTo>
                  <a:lnTo>
                    <a:pt x="355" y="4"/>
                  </a:lnTo>
                  <a:lnTo>
                    <a:pt x="331" y="1"/>
                  </a:lnTo>
                  <a:lnTo>
                    <a:pt x="306" y="0"/>
                  </a:lnTo>
                  <a:lnTo>
                    <a:pt x="282" y="0"/>
                  </a:lnTo>
                  <a:lnTo>
                    <a:pt x="258" y="0"/>
                  </a:lnTo>
                  <a:lnTo>
                    <a:pt x="233" y="1"/>
                  </a:lnTo>
                  <a:lnTo>
                    <a:pt x="209" y="4"/>
                  </a:lnTo>
                  <a:lnTo>
                    <a:pt x="185" y="7"/>
                  </a:lnTo>
                  <a:lnTo>
                    <a:pt x="163" y="11"/>
                  </a:lnTo>
                  <a:lnTo>
                    <a:pt x="141" y="16"/>
                  </a:lnTo>
                  <a:lnTo>
                    <a:pt x="120" y="21"/>
                  </a:lnTo>
                  <a:lnTo>
                    <a:pt x="101" y="27"/>
                  </a:lnTo>
                  <a:lnTo>
                    <a:pt x="83" y="35"/>
                  </a:lnTo>
                  <a:lnTo>
                    <a:pt x="66" y="42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7" y="78"/>
                  </a:lnTo>
                  <a:lnTo>
                    <a:pt x="9" y="88"/>
                  </a:lnTo>
                  <a:lnTo>
                    <a:pt x="4" y="98"/>
                  </a:lnTo>
                  <a:lnTo>
                    <a:pt x="1" y="109"/>
                  </a:lnTo>
                  <a:lnTo>
                    <a:pt x="0" y="119"/>
                  </a:lnTo>
                  <a:lnTo>
                    <a:pt x="1" y="130"/>
                  </a:lnTo>
                  <a:lnTo>
                    <a:pt x="4" y="140"/>
                  </a:lnTo>
                  <a:lnTo>
                    <a:pt x="9" y="151"/>
                  </a:lnTo>
                  <a:lnTo>
                    <a:pt x="17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1" y="188"/>
                  </a:lnTo>
                  <a:lnTo>
                    <a:pt x="66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0" y="218"/>
                  </a:lnTo>
                  <a:lnTo>
                    <a:pt x="141" y="223"/>
                  </a:lnTo>
                  <a:lnTo>
                    <a:pt x="163" y="228"/>
                  </a:lnTo>
                  <a:lnTo>
                    <a:pt x="185" y="232"/>
                  </a:lnTo>
                  <a:lnTo>
                    <a:pt x="209" y="235"/>
                  </a:lnTo>
                  <a:lnTo>
                    <a:pt x="233" y="237"/>
                  </a:lnTo>
                  <a:lnTo>
                    <a:pt x="258" y="239"/>
                  </a:lnTo>
                  <a:lnTo>
                    <a:pt x="282" y="239"/>
                  </a:lnTo>
                  <a:lnTo>
                    <a:pt x="306" y="239"/>
                  </a:lnTo>
                  <a:lnTo>
                    <a:pt x="331" y="237"/>
                  </a:lnTo>
                  <a:lnTo>
                    <a:pt x="355" y="235"/>
                  </a:lnTo>
                  <a:lnTo>
                    <a:pt x="379" y="232"/>
                  </a:lnTo>
                  <a:lnTo>
                    <a:pt x="401" y="228"/>
                  </a:lnTo>
                  <a:lnTo>
                    <a:pt x="423" y="223"/>
                  </a:lnTo>
                  <a:lnTo>
                    <a:pt x="444" y="218"/>
                  </a:lnTo>
                  <a:lnTo>
                    <a:pt x="464" y="211"/>
                  </a:lnTo>
                  <a:lnTo>
                    <a:pt x="481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6" y="179"/>
                  </a:lnTo>
                  <a:lnTo>
                    <a:pt x="538" y="170"/>
                  </a:lnTo>
                  <a:lnTo>
                    <a:pt x="547" y="160"/>
                  </a:lnTo>
                  <a:lnTo>
                    <a:pt x="555" y="151"/>
                  </a:lnTo>
                  <a:lnTo>
                    <a:pt x="560" y="140"/>
                  </a:lnTo>
                  <a:lnTo>
                    <a:pt x="563" y="130"/>
                  </a:lnTo>
                  <a:lnTo>
                    <a:pt x="564" y="1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8" name="Freeform 19"/>
            <p:cNvSpPr>
              <a:spLocks/>
            </p:cNvSpPr>
            <p:nvPr/>
          </p:nvSpPr>
          <p:spPr bwMode="auto">
            <a:xfrm>
              <a:off x="3531" y="62"/>
              <a:ext cx="565" cy="241"/>
            </a:xfrm>
            <a:custGeom>
              <a:avLst/>
              <a:gdLst>
                <a:gd name="T0" fmla="*/ 563 w 565"/>
                <a:gd name="T1" fmla="*/ 110 h 241"/>
                <a:gd name="T2" fmla="*/ 554 w 565"/>
                <a:gd name="T3" fmla="*/ 89 h 241"/>
                <a:gd name="T4" fmla="*/ 538 w 565"/>
                <a:gd name="T5" fmla="*/ 70 h 241"/>
                <a:gd name="T6" fmla="*/ 513 w 565"/>
                <a:gd name="T7" fmla="*/ 51 h 241"/>
                <a:gd name="T8" fmla="*/ 482 w 565"/>
                <a:gd name="T9" fmla="*/ 35 h 241"/>
                <a:gd name="T10" fmla="*/ 444 w 565"/>
                <a:gd name="T11" fmla="*/ 22 h 241"/>
                <a:gd name="T12" fmla="*/ 401 w 565"/>
                <a:gd name="T13" fmla="*/ 12 h 241"/>
                <a:gd name="T14" fmla="*/ 355 w 565"/>
                <a:gd name="T15" fmla="*/ 5 h 241"/>
                <a:gd name="T16" fmla="*/ 307 w 565"/>
                <a:gd name="T17" fmla="*/ 1 h 241"/>
                <a:gd name="T18" fmla="*/ 258 w 565"/>
                <a:gd name="T19" fmla="*/ 1 h 241"/>
                <a:gd name="T20" fmla="*/ 210 w 565"/>
                <a:gd name="T21" fmla="*/ 5 h 241"/>
                <a:gd name="T22" fmla="*/ 164 w 565"/>
                <a:gd name="T23" fmla="*/ 12 h 241"/>
                <a:gd name="T24" fmla="*/ 121 w 565"/>
                <a:gd name="T25" fmla="*/ 22 h 241"/>
                <a:gd name="T26" fmla="*/ 83 w 565"/>
                <a:gd name="T27" fmla="*/ 35 h 241"/>
                <a:gd name="T28" fmla="*/ 51 w 565"/>
                <a:gd name="T29" fmla="*/ 51 h 241"/>
                <a:gd name="T30" fmla="*/ 27 w 565"/>
                <a:gd name="T31" fmla="*/ 70 h 241"/>
                <a:gd name="T32" fmla="*/ 10 w 565"/>
                <a:gd name="T33" fmla="*/ 89 h 241"/>
                <a:gd name="T34" fmla="*/ 1 w 565"/>
                <a:gd name="T35" fmla="*/ 110 h 241"/>
                <a:gd name="T36" fmla="*/ 1 w 565"/>
                <a:gd name="T37" fmla="*/ 131 h 241"/>
                <a:gd name="T38" fmla="*/ 10 w 565"/>
                <a:gd name="T39" fmla="*/ 151 h 241"/>
                <a:gd name="T40" fmla="*/ 27 w 565"/>
                <a:gd name="T41" fmla="*/ 171 h 241"/>
                <a:gd name="T42" fmla="*/ 51 w 565"/>
                <a:gd name="T43" fmla="*/ 189 h 241"/>
                <a:gd name="T44" fmla="*/ 83 w 565"/>
                <a:gd name="T45" fmla="*/ 205 h 241"/>
                <a:gd name="T46" fmla="*/ 121 w 565"/>
                <a:gd name="T47" fmla="*/ 218 h 241"/>
                <a:gd name="T48" fmla="*/ 164 w 565"/>
                <a:gd name="T49" fmla="*/ 229 h 241"/>
                <a:gd name="T50" fmla="*/ 210 w 565"/>
                <a:gd name="T51" fmla="*/ 236 h 241"/>
                <a:gd name="T52" fmla="*/ 258 w 565"/>
                <a:gd name="T53" fmla="*/ 239 h 241"/>
                <a:gd name="T54" fmla="*/ 307 w 565"/>
                <a:gd name="T55" fmla="*/ 239 h 241"/>
                <a:gd name="T56" fmla="*/ 355 w 565"/>
                <a:gd name="T57" fmla="*/ 236 h 241"/>
                <a:gd name="T58" fmla="*/ 401 w 565"/>
                <a:gd name="T59" fmla="*/ 229 h 241"/>
                <a:gd name="T60" fmla="*/ 444 w 565"/>
                <a:gd name="T61" fmla="*/ 218 h 241"/>
                <a:gd name="T62" fmla="*/ 482 w 565"/>
                <a:gd name="T63" fmla="*/ 205 h 241"/>
                <a:gd name="T64" fmla="*/ 513 w 565"/>
                <a:gd name="T65" fmla="*/ 189 h 241"/>
                <a:gd name="T66" fmla="*/ 538 w 565"/>
                <a:gd name="T67" fmla="*/ 171 h 241"/>
                <a:gd name="T68" fmla="*/ 554 w 565"/>
                <a:gd name="T69" fmla="*/ 151 h 241"/>
                <a:gd name="T70" fmla="*/ 563 w 565"/>
                <a:gd name="T71" fmla="*/ 131 h 24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5"/>
                <a:gd name="T109" fmla="*/ 0 h 241"/>
                <a:gd name="T110" fmla="*/ 565 w 565"/>
                <a:gd name="T111" fmla="*/ 241 h 24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5" h="241">
                  <a:moveTo>
                    <a:pt x="564" y="120"/>
                  </a:moveTo>
                  <a:lnTo>
                    <a:pt x="563" y="110"/>
                  </a:lnTo>
                  <a:lnTo>
                    <a:pt x="560" y="100"/>
                  </a:lnTo>
                  <a:lnTo>
                    <a:pt x="554" y="89"/>
                  </a:lnTo>
                  <a:lnTo>
                    <a:pt x="547" y="79"/>
                  </a:lnTo>
                  <a:lnTo>
                    <a:pt x="538" y="70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3"/>
                  </a:lnTo>
                  <a:lnTo>
                    <a:pt x="482" y="35"/>
                  </a:lnTo>
                  <a:lnTo>
                    <a:pt x="463" y="29"/>
                  </a:lnTo>
                  <a:lnTo>
                    <a:pt x="444" y="22"/>
                  </a:lnTo>
                  <a:lnTo>
                    <a:pt x="423" y="16"/>
                  </a:lnTo>
                  <a:lnTo>
                    <a:pt x="401" y="12"/>
                  </a:lnTo>
                  <a:lnTo>
                    <a:pt x="378" y="8"/>
                  </a:lnTo>
                  <a:lnTo>
                    <a:pt x="355" y="5"/>
                  </a:lnTo>
                  <a:lnTo>
                    <a:pt x="332" y="3"/>
                  </a:lnTo>
                  <a:lnTo>
                    <a:pt x="307" y="1"/>
                  </a:lnTo>
                  <a:lnTo>
                    <a:pt x="282" y="0"/>
                  </a:lnTo>
                  <a:lnTo>
                    <a:pt x="258" y="1"/>
                  </a:lnTo>
                  <a:lnTo>
                    <a:pt x="234" y="3"/>
                  </a:lnTo>
                  <a:lnTo>
                    <a:pt x="210" y="5"/>
                  </a:lnTo>
                  <a:lnTo>
                    <a:pt x="186" y="8"/>
                  </a:lnTo>
                  <a:lnTo>
                    <a:pt x="164" y="12"/>
                  </a:lnTo>
                  <a:lnTo>
                    <a:pt x="141" y="16"/>
                  </a:lnTo>
                  <a:lnTo>
                    <a:pt x="121" y="22"/>
                  </a:lnTo>
                  <a:lnTo>
                    <a:pt x="101" y="29"/>
                  </a:lnTo>
                  <a:lnTo>
                    <a:pt x="83" y="35"/>
                  </a:lnTo>
                  <a:lnTo>
                    <a:pt x="66" y="43"/>
                  </a:lnTo>
                  <a:lnTo>
                    <a:pt x="51" y="51"/>
                  </a:lnTo>
                  <a:lnTo>
                    <a:pt x="39" y="60"/>
                  </a:lnTo>
                  <a:lnTo>
                    <a:pt x="27" y="70"/>
                  </a:lnTo>
                  <a:lnTo>
                    <a:pt x="18" y="79"/>
                  </a:lnTo>
                  <a:lnTo>
                    <a:pt x="10" y="89"/>
                  </a:lnTo>
                  <a:lnTo>
                    <a:pt x="5" y="100"/>
                  </a:lnTo>
                  <a:lnTo>
                    <a:pt x="1" y="110"/>
                  </a:lnTo>
                  <a:lnTo>
                    <a:pt x="0" y="120"/>
                  </a:lnTo>
                  <a:lnTo>
                    <a:pt x="1" y="131"/>
                  </a:lnTo>
                  <a:lnTo>
                    <a:pt x="5" y="141"/>
                  </a:lnTo>
                  <a:lnTo>
                    <a:pt x="10" y="151"/>
                  </a:lnTo>
                  <a:lnTo>
                    <a:pt x="18" y="161"/>
                  </a:lnTo>
                  <a:lnTo>
                    <a:pt x="27" y="171"/>
                  </a:lnTo>
                  <a:lnTo>
                    <a:pt x="39" y="180"/>
                  </a:lnTo>
                  <a:lnTo>
                    <a:pt x="51" y="189"/>
                  </a:lnTo>
                  <a:lnTo>
                    <a:pt x="66" y="197"/>
                  </a:lnTo>
                  <a:lnTo>
                    <a:pt x="83" y="205"/>
                  </a:lnTo>
                  <a:lnTo>
                    <a:pt x="101" y="212"/>
                  </a:lnTo>
                  <a:lnTo>
                    <a:pt x="121" y="218"/>
                  </a:lnTo>
                  <a:lnTo>
                    <a:pt x="141" y="224"/>
                  </a:lnTo>
                  <a:lnTo>
                    <a:pt x="164" y="229"/>
                  </a:lnTo>
                  <a:lnTo>
                    <a:pt x="186" y="233"/>
                  </a:lnTo>
                  <a:lnTo>
                    <a:pt x="210" y="236"/>
                  </a:lnTo>
                  <a:lnTo>
                    <a:pt x="234" y="238"/>
                  </a:lnTo>
                  <a:lnTo>
                    <a:pt x="258" y="239"/>
                  </a:lnTo>
                  <a:lnTo>
                    <a:pt x="282" y="240"/>
                  </a:lnTo>
                  <a:lnTo>
                    <a:pt x="307" y="239"/>
                  </a:lnTo>
                  <a:lnTo>
                    <a:pt x="332" y="238"/>
                  </a:lnTo>
                  <a:lnTo>
                    <a:pt x="355" y="236"/>
                  </a:lnTo>
                  <a:lnTo>
                    <a:pt x="378" y="233"/>
                  </a:lnTo>
                  <a:lnTo>
                    <a:pt x="401" y="229"/>
                  </a:lnTo>
                  <a:lnTo>
                    <a:pt x="423" y="224"/>
                  </a:lnTo>
                  <a:lnTo>
                    <a:pt x="444" y="218"/>
                  </a:lnTo>
                  <a:lnTo>
                    <a:pt x="463" y="212"/>
                  </a:lnTo>
                  <a:lnTo>
                    <a:pt x="482" y="205"/>
                  </a:lnTo>
                  <a:lnTo>
                    <a:pt x="498" y="197"/>
                  </a:lnTo>
                  <a:lnTo>
                    <a:pt x="513" y="189"/>
                  </a:lnTo>
                  <a:lnTo>
                    <a:pt x="526" y="180"/>
                  </a:lnTo>
                  <a:lnTo>
                    <a:pt x="538" y="171"/>
                  </a:lnTo>
                  <a:lnTo>
                    <a:pt x="547" y="161"/>
                  </a:lnTo>
                  <a:lnTo>
                    <a:pt x="554" y="151"/>
                  </a:lnTo>
                  <a:lnTo>
                    <a:pt x="560" y="141"/>
                  </a:lnTo>
                  <a:lnTo>
                    <a:pt x="563" y="131"/>
                  </a:lnTo>
                  <a:lnTo>
                    <a:pt x="564" y="1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9" name="Rectangle 20"/>
            <p:cNvSpPr>
              <a:spLocks noChangeArrowheads="1"/>
            </p:cNvSpPr>
            <p:nvPr/>
          </p:nvSpPr>
          <p:spPr bwMode="auto">
            <a:xfrm>
              <a:off x="4182" y="238"/>
              <a:ext cx="2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600" b="1"/>
                <a:t>lot</a:t>
              </a:r>
            </a:p>
          </p:txBody>
        </p:sp>
        <p:sp>
          <p:nvSpPr>
            <p:cNvPr id="58420" name="Rectangle 21"/>
            <p:cNvSpPr>
              <a:spLocks noChangeArrowheads="1"/>
            </p:cNvSpPr>
            <p:nvPr/>
          </p:nvSpPr>
          <p:spPr bwMode="auto">
            <a:xfrm>
              <a:off x="3611" y="96"/>
              <a:ext cx="44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600" b="1"/>
                <a:t>name</a:t>
              </a:r>
            </a:p>
          </p:txBody>
        </p:sp>
        <p:sp>
          <p:nvSpPr>
            <p:cNvPr id="58421" name="Rectangle 22"/>
            <p:cNvSpPr>
              <a:spLocks noChangeArrowheads="1"/>
            </p:cNvSpPr>
            <p:nvPr/>
          </p:nvSpPr>
          <p:spPr bwMode="auto">
            <a:xfrm>
              <a:off x="3118" y="232"/>
              <a:ext cx="3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600" b="1" u="sng"/>
                <a:t>ssn</a:t>
              </a:r>
            </a:p>
          </p:txBody>
        </p:sp>
        <p:sp>
          <p:nvSpPr>
            <p:cNvPr id="58422" name="Line 23"/>
            <p:cNvSpPr>
              <a:spLocks noChangeShapeType="1"/>
            </p:cNvSpPr>
            <p:nvPr/>
          </p:nvSpPr>
          <p:spPr bwMode="auto">
            <a:xfrm>
              <a:off x="3306" y="494"/>
              <a:ext cx="348" cy="12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3" name="Line 24"/>
            <p:cNvSpPr>
              <a:spLocks noChangeShapeType="1"/>
            </p:cNvSpPr>
            <p:nvPr/>
          </p:nvSpPr>
          <p:spPr bwMode="auto">
            <a:xfrm>
              <a:off x="3821" y="302"/>
              <a:ext cx="0" cy="3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4" name="Line 25"/>
            <p:cNvSpPr>
              <a:spLocks noChangeShapeType="1"/>
            </p:cNvSpPr>
            <p:nvPr/>
          </p:nvSpPr>
          <p:spPr bwMode="auto">
            <a:xfrm flipH="1">
              <a:off x="4009" y="484"/>
              <a:ext cx="334" cy="1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3276600" y="2362200"/>
            <a:ext cx="5781675" cy="2133600"/>
            <a:chOff x="2064" y="1488"/>
            <a:chExt cx="3642" cy="1344"/>
          </a:xfrm>
        </p:grpSpPr>
        <p:sp>
          <p:nvSpPr>
            <p:cNvPr id="58407" name="Rectangle 27"/>
            <p:cNvSpPr>
              <a:spLocks noChangeArrowheads="1"/>
            </p:cNvSpPr>
            <p:nvPr/>
          </p:nvSpPr>
          <p:spPr bwMode="auto">
            <a:xfrm>
              <a:off x="2064" y="1735"/>
              <a:ext cx="3642" cy="1097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58408" name="Line 28"/>
            <p:cNvSpPr>
              <a:spLocks noChangeShapeType="1"/>
            </p:cNvSpPr>
            <p:nvPr/>
          </p:nvSpPr>
          <p:spPr bwMode="auto">
            <a:xfrm>
              <a:off x="3820" y="1488"/>
              <a:ext cx="0" cy="22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3386138" y="2859088"/>
            <a:ext cx="5675312" cy="1497012"/>
            <a:chOff x="2133" y="1801"/>
            <a:chExt cx="3575" cy="943"/>
          </a:xfrm>
        </p:grpSpPr>
        <p:sp>
          <p:nvSpPr>
            <p:cNvPr id="58378" name="Freeform 30"/>
            <p:cNvSpPr>
              <a:spLocks/>
            </p:cNvSpPr>
            <p:nvPr/>
          </p:nvSpPr>
          <p:spPr bwMode="auto">
            <a:xfrm>
              <a:off x="4106" y="2054"/>
              <a:ext cx="565" cy="240"/>
            </a:xfrm>
            <a:custGeom>
              <a:avLst/>
              <a:gdLst>
                <a:gd name="T0" fmla="*/ 563 w 565"/>
                <a:gd name="T1" fmla="*/ 109 h 240"/>
                <a:gd name="T2" fmla="*/ 555 w 565"/>
                <a:gd name="T3" fmla="*/ 88 h 240"/>
                <a:gd name="T4" fmla="*/ 538 w 565"/>
                <a:gd name="T5" fmla="*/ 68 h 240"/>
                <a:gd name="T6" fmla="*/ 513 w 565"/>
                <a:gd name="T7" fmla="*/ 51 h 240"/>
                <a:gd name="T8" fmla="*/ 482 w 565"/>
                <a:gd name="T9" fmla="*/ 35 h 240"/>
                <a:gd name="T10" fmla="*/ 444 w 565"/>
                <a:gd name="T11" fmla="*/ 21 h 240"/>
                <a:gd name="T12" fmla="*/ 402 w 565"/>
                <a:gd name="T13" fmla="*/ 11 h 240"/>
                <a:gd name="T14" fmla="*/ 356 w 565"/>
                <a:gd name="T15" fmla="*/ 4 h 240"/>
                <a:gd name="T16" fmla="*/ 307 w 565"/>
                <a:gd name="T17" fmla="*/ 0 h 240"/>
                <a:gd name="T18" fmla="*/ 258 w 565"/>
                <a:gd name="T19" fmla="*/ 0 h 240"/>
                <a:gd name="T20" fmla="*/ 210 w 565"/>
                <a:gd name="T21" fmla="*/ 4 h 240"/>
                <a:gd name="T22" fmla="*/ 163 w 565"/>
                <a:gd name="T23" fmla="*/ 11 h 240"/>
                <a:gd name="T24" fmla="*/ 121 w 565"/>
                <a:gd name="T25" fmla="*/ 21 h 240"/>
                <a:gd name="T26" fmla="*/ 83 w 565"/>
                <a:gd name="T27" fmla="*/ 35 h 240"/>
                <a:gd name="T28" fmla="*/ 52 w 565"/>
                <a:gd name="T29" fmla="*/ 51 h 240"/>
                <a:gd name="T30" fmla="*/ 27 w 565"/>
                <a:gd name="T31" fmla="*/ 68 h 240"/>
                <a:gd name="T32" fmla="*/ 10 w 565"/>
                <a:gd name="T33" fmla="*/ 88 h 240"/>
                <a:gd name="T34" fmla="*/ 2 w 565"/>
                <a:gd name="T35" fmla="*/ 109 h 240"/>
                <a:gd name="T36" fmla="*/ 2 w 565"/>
                <a:gd name="T37" fmla="*/ 129 h 240"/>
                <a:gd name="T38" fmla="*/ 10 w 565"/>
                <a:gd name="T39" fmla="*/ 150 h 240"/>
                <a:gd name="T40" fmla="*/ 27 w 565"/>
                <a:gd name="T41" fmla="*/ 170 h 240"/>
                <a:gd name="T42" fmla="*/ 52 w 565"/>
                <a:gd name="T43" fmla="*/ 188 h 240"/>
                <a:gd name="T44" fmla="*/ 83 w 565"/>
                <a:gd name="T45" fmla="*/ 204 h 240"/>
                <a:gd name="T46" fmla="*/ 121 w 565"/>
                <a:gd name="T47" fmla="*/ 217 h 240"/>
                <a:gd name="T48" fmla="*/ 163 w 565"/>
                <a:gd name="T49" fmla="*/ 227 h 240"/>
                <a:gd name="T50" fmla="*/ 210 w 565"/>
                <a:gd name="T51" fmla="*/ 235 h 240"/>
                <a:gd name="T52" fmla="*/ 258 w 565"/>
                <a:gd name="T53" fmla="*/ 239 h 240"/>
                <a:gd name="T54" fmla="*/ 307 w 565"/>
                <a:gd name="T55" fmla="*/ 239 h 240"/>
                <a:gd name="T56" fmla="*/ 356 w 565"/>
                <a:gd name="T57" fmla="*/ 235 h 240"/>
                <a:gd name="T58" fmla="*/ 402 w 565"/>
                <a:gd name="T59" fmla="*/ 227 h 240"/>
                <a:gd name="T60" fmla="*/ 444 w 565"/>
                <a:gd name="T61" fmla="*/ 217 h 240"/>
                <a:gd name="T62" fmla="*/ 482 w 565"/>
                <a:gd name="T63" fmla="*/ 204 h 240"/>
                <a:gd name="T64" fmla="*/ 513 w 565"/>
                <a:gd name="T65" fmla="*/ 188 h 240"/>
                <a:gd name="T66" fmla="*/ 538 w 565"/>
                <a:gd name="T67" fmla="*/ 170 h 240"/>
                <a:gd name="T68" fmla="*/ 555 w 565"/>
                <a:gd name="T69" fmla="*/ 150 h 240"/>
                <a:gd name="T70" fmla="*/ 563 w 565"/>
                <a:gd name="T71" fmla="*/ 129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5"/>
                <a:gd name="T109" fmla="*/ 0 h 240"/>
                <a:gd name="T110" fmla="*/ 565 w 565"/>
                <a:gd name="T111" fmla="*/ 240 h 2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5" h="240">
                  <a:moveTo>
                    <a:pt x="564" y="119"/>
                  </a:moveTo>
                  <a:lnTo>
                    <a:pt x="563" y="109"/>
                  </a:lnTo>
                  <a:lnTo>
                    <a:pt x="560" y="98"/>
                  </a:lnTo>
                  <a:lnTo>
                    <a:pt x="555" y="88"/>
                  </a:lnTo>
                  <a:lnTo>
                    <a:pt x="547" y="78"/>
                  </a:lnTo>
                  <a:lnTo>
                    <a:pt x="538" y="68"/>
                  </a:lnTo>
                  <a:lnTo>
                    <a:pt x="527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2" y="35"/>
                  </a:lnTo>
                  <a:lnTo>
                    <a:pt x="464" y="27"/>
                  </a:lnTo>
                  <a:lnTo>
                    <a:pt x="444" y="21"/>
                  </a:lnTo>
                  <a:lnTo>
                    <a:pt x="423" y="15"/>
                  </a:lnTo>
                  <a:lnTo>
                    <a:pt x="402" y="11"/>
                  </a:lnTo>
                  <a:lnTo>
                    <a:pt x="379" y="7"/>
                  </a:lnTo>
                  <a:lnTo>
                    <a:pt x="356" y="4"/>
                  </a:lnTo>
                  <a:lnTo>
                    <a:pt x="331" y="1"/>
                  </a:lnTo>
                  <a:lnTo>
                    <a:pt x="307" y="0"/>
                  </a:lnTo>
                  <a:lnTo>
                    <a:pt x="282" y="0"/>
                  </a:lnTo>
                  <a:lnTo>
                    <a:pt x="258" y="0"/>
                  </a:lnTo>
                  <a:lnTo>
                    <a:pt x="234" y="1"/>
                  </a:lnTo>
                  <a:lnTo>
                    <a:pt x="210" y="4"/>
                  </a:lnTo>
                  <a:lnTo>
                    <a:pt x="186" y="7"/>
                  </a:lnTo>
                  <a:lnTo>
                    <a:pt x="163" y="11"/>
                  </a:lnTo>
                  <a:lnTo>
                    <a:pt x="141" y="15"/>
                  </a:lnTo>
                  <a:lnTo>
                    <a:pt x="121" y="21"/>
                  </a:lnTo>
                  <a:lnTo>
                    <a:pt x="101" y="27"/>
                  </a:lnTo>
                  <a:lnTo>
                    <a:pt x="83" y="35"/>
                  </a:lnTo>
                  <a:lnTo>
                    <a:pt x="67" y="42"/>
                  </a:lnTo>
                  <a:lnTo>
                    <a:pt x="52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8" y="78"/>
                  </a:lnTo>
                  <a:lnTo>
                    <a:pt x="10" y="88"/>
                  </a:lnTo>
                  <a:lnTo>
                    <a:pt x="5" y="98"/>
                  </a:lnTo>
                  <a:lnTo>
                    <a:pt x="2" y="109"/>
                  </a:lnTo>
                  <a:lnTo>
                    <a:pt x="0" y="119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10" y="150"/>
                  </a:lnTo>
                  <a:lnTo>
                    <a:pt x="18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2" y="188"/>
                  </a:lnTo>
                  <a:lnTo>
                    <a:pt x="67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1" y="217"/>
                  </a:lnTo>
                  <a:lnTo>
                    <a:pt x="141" y="223"/>
                  </a:lnTo>
                  <a:lnTo>
                    <a:pt x="163" y="227"/>
                  </a:lnTo>
                  <a:lnTo>
                    <a:pt x="186" y="231"/>
                  </a:lnTo>
                  <a:lnTo>
                    <a:pt x="210" y="235"/>
                  </a:lnTo>
                  <a:lnTo>
                    <a:pt x="234" y="237"/>
                  </a:lnTo>
                  <a:lnTo>
                    <a:pt x="258" y="239"/>
                  </a:lnTo>
                  <a:lnTo>
                    <a:pt x="282" y="239"/>
                  </a:lnTo>
                  <a:lnTo>
                    <a:pt x="307" y="239"/>
                  </a:lnTo>
                  <a:lnTo>
                    <a:pt x="331" y="237"/>
                  </a:lnTo>
                  <a:lnTo>
                    <a:pt x="356" y="235"/>
                  </a:lnTo>
                  <a:lnTo>
                    <a:pt x="379" y="231"/>
                  </a:lnTo>
                  <a:lnTo>
                    <a:pt x="402" y="227"/>
                  </a:lnTo>
                  <a:lnTo>
                    <a:pt x="423" y="223"/>
                  </a:lnTo>
                  <a:lnTo>
                    <a:pt x="444" y="217"/>
                  </a:lnTo>
                  <a:lnTo>
                    <a:pt x="464" y="211"/>
                  </a:lnTo>
                  <a:lnTo>
                    <a:pt x="482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7" y="179"/>
                  </a:lnTo>
                  <a:lnTo>
                    <a:pt x="538" y="170"/>
                  </a:lnTo>
                  <a:lnTo>
                    <a:pt x="547" y="160"/>
                  </a:lnTo>
                  <a:lnTo>
                    <a:pt x="555" y="150"/>
                  </a:lnTo>
                  <a:lnTo>
                    <a:pt x="560" y="140"/>
                  </a:lnTo>
                  <a:lnTo>
                    <a:pt x="563" y="129"/>
                  </a:lnTo>
                  <a:lnTo>
                    <a:pt x="564" y="1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9" name="Freeform 31"/>
            <p:cNvSpPr>
              <a:spLocks/>
            </p:cNvSpPr>
            <p:nvPr/>
          </p:nvSpPr>
          <p:spPr bwMode="auto">
            <a:xfrm>
              <a:off x="5143" y="2054"/>
              <a:ext cx="565" cy="240"/>
            </a:xfrm>
            <a:custGeom>
              <a:avLst/>
              <a:gdLst>
                <a:gd name="T0" fmla="*/ 1 w 565"/>
                <a:gd name="T1" fmla="*/ 129 h 240"/>
                <a:gd name="T2" fmla="*/ 9 w 565"/>
                <a:gd name="T3" fmla="*/ 150 h 240"/>
                <a:gd name="T4" fmla="*/ 27 w 565"/>
                <a:gd name="T5" fmla="*/ 170 h 240"/>
                <a:gd name="T6" fmla="*/ 51 w 565"/>
                <a:gd name="T7" fmla="*/ 188 h 240"/>
                <a:gd name="T8" fmla="*/ 83 w 565"/>
                <a:gd name="T9" fmla="*/ 204 h 240"/>
                <a:gd name="T10" fmla="*/ 120 w 565"/>
                <a:gd name="T11" fmla="*/ 217 h 240"/>
                <a:gd name="T12" fmla="*/ 163 w 565"/>
                <a:gd name="T13" fmla="*/ 227 h 240"/>
                <a:gd name="T14" fmla="*/ 209 w 565"/>
                <a:gd name="T15" fmla="*/ 235 h 240"/>
                <a:gd name="T16" fmla="*/ 257 w 565"/>
                <a:gd name="T17" fmla="*/ 239 h 240"/>
                <a:gd name="T18" fmla="*/ 306 w 565"/>
                <a:gd name="T19" fmla="*/ 239 h 240"/>
                <a:gd name="T20" fmla="*/ 355 w 565"/>
                <a:gd name="T21" fmla="*/ 235 h 240"/>
                <a:gd name="T22" fmla="*/ 401 w 565"/>
                <a:gd name="T23" fmla="*/ 227 h 240"/>
                <a:gd name="T24" fmla="*/ 443 w 565"/>
                <a:gd name="T25" fmla="*/ 217 h 240"/>
                <a:gd name="T26" fmla="*/ 481 w 565"/>
                <a:gd name="T27" fmla="*/ 204 h 240"/>
                <a:gd name="T28" fmla="*/ 513 w 565"/>
                <a:gd name="T29" fmla="*/ 188 h 240"/>
                <a:gd name="T30" fmla="*/ 537 w 565"/>
                <a:gd name="T31" fmla="*/ 169 h 240"/>
                <a:gd name="T32" fmla="*/ 554 w 565"/>
                <a:gd name="T33" fmla="*/ 150 h 240"/>
                <a:gd name="T34" fmla="*/ 563 w 565"/>
                <a:gd name="T35" fmla="*/ 129 h 240"/>
                <a:gd name="T36" fmla="*/ 563 w 565"/>
                <a:gd name="T37" fmla="*/ 108 h 240"/>
                <a:gd name="T38" fmla="*/ 554 w 565"/>
                <a:gd name="T39" fmla="*/ 88 h 240"/>
                <a:gd name="T40" fmla="*/ 537 w 565"/>
                <a:gd name="T41" fmla="*/ 68 h 240"/>
                <a:gd name="T42" fmla="*/ 513 w 565"/>
                <a:gd name="T43" fmla="*/ 50 h 240"/>
                <a:gd name="T44" fmla="*/ 481 w 565"/>
                <a:gd name="T45" fmla="*/ 35 h 240"/>
                <a:gd name="T46" fmla="*/ 443 w 565"/>
                <a:gd name="T47" fmla="*/ 21 h 240"/>
                <a:gd name="T48" fmla="*/ 401 w 565"/>
                <a:gd name="T49" fmla="*/ 11 h 240"/>
                <a:gd name="T50" fmla="*/ 355 w 565"/>
                <a:gd name="T51" fmla="*/ 4 h 240"/>
                <a:gd name="T52" fmla="*/ 306 w 565"/>
                <a:gd name="T53" fmla="*/ 0 h 240"/>
                <a:gd name="T54" fmla="*/ 257 w 565"/>
                <a:gd name="T55" fmla="*/ 0 h 240"/>
                <a:gd name="T56" fmla="*/ 209 w 565"/>
                <a:gd name="T57" fmla="*/ 4 h 240"/>
                <a:gd name="T58" fmla="*/ 163 w 565"/>
                <a:gd name="T59" fmla="*/ 11 h 240"/>
                <a:gd name="T60" fmla="*/ 120 w 565"/>
                <a:gd name="T61" fmla="*/ 21 h 240"/>
                <a:gd name="T62" fmla="*/ 83 w 565"/>
                <a:gd name="T63" fmla="*/ 35 h 240"/>
                <a:gd name="T64" fmla="*/ 51 w 565"/>
                <a:gd name="T65" fmla="*/ 51 h 240"/>
                <a:gd name="T66" fmla="*/ 27 w 565"/>
                <a:gd name="T67" fmla="*/ 68 h 240"/>
                <a:gd name="T68" fmla="*/ 9 w 565"/>
                <a:gd name="T69" fmla="*/ 88 h 240"/>
                <a:gd name="T70" fmla="*/ 1 w 565"/>
                <a:gd name="T71" fmla="*/ 109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5"/>
                <a:gd name="T109" fmla="*/ 0 h 240"/>
                <a:gd name="T110" fmla="*/ 565 w 565"/>
                <a:gd name="T111" fmla="*/ 240 h 2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5" h="240">
                  <a:moveTo>
                    <a:pt x="0" y="119"/>
                  </a:moveTo>
                  <a:lnTo>
                    <a:pt x="1" y="129"/>
                  </a:lnTo>
                  <a:lnTo>
                    <a:pt x="4" y="140"/>
                  </a:lnTo>
                  <a:lnTo>
                    <a:pt x="9" y="150"/>
                  </a:lnTo>
                  <a:lnTo>
                    <a:pt x="17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1" y="188"/>
                  </a:lnTo>
                  <a:lnTo>
                    <a:pt x="66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0" y="217"/>
                  </a:lnTo>
                  <a:lnTo>
                    <a:pt x="141" y="223"/>
                  </a:lnTo>
                  <a:lnTo>
                    <a:pt x="163" y="227"/>
                  </a:lnTo>
                  <a:lnTo>
                    <a:pt x="185" y="231"/>
                  </a:lnTo>
                  <a:lnTo>
                    <a:pt x="209" y="235"/>
                  </a:lnTo>
                  <a:lnTo>
                    <a:pt x="233" y="237"/>
                  </a:lnTo>
                  <a:lnTo>
                    <a:pt x="257" y="239"/>
                  </a:lnTo>
                  <a:lnTo>
                    <a:pt x="282" y="239"/>
                  </a:lnTo>
                  <a:lnTo>
                    <a:pt x="306" y="239"/>
                  </a:lnTo>
                  <a:lnTo>
                    <a:pt x="331" y="237"/>
                  </a:lnTo>
                  <a:lnTo>
                    <a:pt x="355" y="235"/>
                  </a:lnTo>
                  <a:lnTo>
                    <a:pt x="378" y="231"/>
                  </a:lnTo>
                  <a:lnTo>
                    <a:pt x="401" y="227"/>
                  </a:lnTo>
                  <a:lnTo>
                    <a:pt x="423" y="223"/>
                  </a:lnTo>
                  <a:lnTo>
                    <a:pt x="443" y="217"/>
                  </a:lnTo>
                  <a:lnTo>
                    <a:pt x="463" y="211"/>
                  </a:lnTo>
                  <a:lnTo>
                    <a:pt x="481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6" y="179"/>
                  </a:lnTo>
                  <a:lnTo>
                    <a:pt x="537" y="169"/>
                  </a:lnTo>
                  <a:lnTo>
                    <a:pt x="547" y="160"/>
                  </a:lnTo>
                  <a:lnTo>
                    <a:pt x="554" y="150"/>
                  </a:lnTo>
                  <a:lnTo>
                    <a:pt x="559" y="140"/>
                  </a:lnTo>
                  <a:lnTo>
                    <a:pt x="563" y="129"/>
                  </a:lnTo>
                  <a:lnTo>
                    <a:pt x="564" y="119"/>
                  </a:lnTo>
                  <a:lnTo>
                    <a:pt x="563" y="108"/>
                  </a:lnTo>
                  <a:lnTo>
                    <a:pt x="559" y="98"/>
                  </a:lnTo>
                  <a:lnTo>
                    <a:pt x="554" y="88"/>
                  </a:lnTo>
                  <a:lnTo>
                    <a:pt x="547" y="78"/>
                  </a:lnTo>
                  <a:lnTo>
                    <a:pt x="537" y="68"/>
                  </a:lnTo>
                  <a:lnTo>
                    <a:pt x="526" y="59"/>
                  </a:lnTo>
                  <a:lnTo>
                    <a:pt x="513" y="50"/>
                  </a:lnTo>
                  <a:lnTo>
                    <a:pt x="498" y="42"/>
                  </a:lnTo>
                  <a:lnTo>
                    <a:pt x="481" y="35"/>
                  </a:lnTo>
                  <a:lnTo>
                    <a:pt x="463" y="27"/>
                  </a:lnTo>
                  <a:lnTo>
                    <a:pt x="443" y="21"/>
                  </a:lnTo>
                  <a:lnTo>
                    <a:pt x="423" y="15"/>
                  </a:lnTo>
                  <a:lnTo>
                    <a:pt x="401" y="11"/>
                  </a:lnTo>
                  <a:lnTo>
                    <a:pt x="378" y="6"/>
                  </a:lnTo>
                  <a:lnTo>
                    <a:pt x="355" y="4"/>
                  </a:lnTo>
                  <a:lnTo>
                    <a:pt x="331" y="1"/>
                  </a:lnTo>
                  <a:lnTo>
                    <a:pt x="306" y="0"/>
                  </a:lnTo>
                  <a:lnTo>
                    <a:pt x="282" y="0"/>
                  </a:lnTo>
                  <a:lnTo>
                    <a:pt x="257" y="0"/>
                  </a:lnTo>
                  <a:lnTo>
                    <a:pt x="233" y="1"/>
                  </a:lnTo>
                  <a:lnTo>
                    <a:pt x="209" y="4"/>
                  </a:lnTo>
                  <a:lnTo>
                    <a:pt x="185" y="7"/>
                  </a:lnTo>
                  <a:lnTo>
                    <a:pt x="163" y="11"/>
                  </a:lnTo>
                  <a:lnTo>
                    <a:pt x="141" y="16"/>
                  </a:lnTo>
                  <a:lnTo>
                    <a:pt x="120" y="21"/>
                  </a:lnTo>
                  <a:lnTo>
                    <a:pt x="100" y="27"/>
                  </a:lnTo>
                  <a:lnTo>
                    <a:pt x="83" y="35"/>
                  </a:lnTo>
                  <a:lnTo>
                    <a:pt x="66" y="42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7" y="78"/>
                  </a:lnTo>
                  <a:lnTo>
                    <a:pt x="9" y="88"/>
                  </a:lnTo>
                  <a:lnTo>
                    <a:pt x="4" y="98"/>
                  </a:lnTo>
                  <a:lnTo>
                    <a:pt x="1" y="109"/>
                  </a:lnTo>
                  <a:lnTo>
                    <a:pt x="0" y="1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0" name="Freeform 32"/>
            <p:cNvSpPr>
              <a:spLocks/>
            </p:cNvSpPr>
            <p:nvPr/>
          </p:nvSpPr>
          <p:spPr bwMode="auto">
            <a:xfrm>
              <a:off x="2645" y="1819"/>
              <a:ext cx="737" cy="231"/>
            </a:xfrm>
            <a:custGeom>
              <a:avLst/>
              <a:gdLst>
                <a:gd name="T0" fmla="*/ 736 w 737"/>
                <a:gd name="T1" fmla="*/ 105 h 231"/>
                <a:gd name="T2" fmla="*/ 724 w 737"/>
                <a:gd name="T3" fmla="*/ 85 h 231"/>
                <a:gd name="T4" fmla="*/ 702 w 737"/>
                <a:gd name="T5" fmla="*/ 67 h 231"/>
                <a:gd name="T6" fmla="*/ 670 w 737"/>
                <a:gd name="T7" fmla="*/ 48 h 231"/>
                <a:gd name="T8" fmla="*/ 628 w 737"/>
                <a:gd name="T9" fmla="*/ 33 h 231"/>
                <a:gd name="T10" fmla="*/ 579 w 737"/>
                <a:gd name="T11" fmla="*/ 21 h 231"/>
                <a:gd name="T12" fmla="*/ 524 w 737"/>
                <a:gd name="T13" fmla="*/ 10 h 231"/>
                <a:gd name="T14" fmla="*/ 464 w 737"/>
                <a:gd name="T15" fmla="*/ 3 h 231"/>
                <a:gd name="T16" fmla="*/ 400 w 737"/>
                <a:gd name="T17" fmla="*/ 0 h 231"/>
                <a:gd name="T18" fmla="*/ 336 w 737"/>
                <a:gd name="T19" fmla="*/ 0 h 231"/>
                <a:gd name="T20" fmla="*/ 274 w 737"/>
                <a:gd name="T21" fmla="*/ 3 h 231"/>
                <a:gd name="T22" fmla="*/ 214 w 737"/>
                <a:gd name="T23" fmla="*/ 10 h 231"/>
                <a:gd name="T24" fmla="*/ 157 w 737"/>
                <a:gd name="T25" fmla="*/ 21 h 231"/>
                <a:gd name="T26" fmla="*/ 108 w 737"/>
                <a:gd name="T27" fmla="*/ 33 h 231"/>
                <a:gd name="T28" fmla="*/ 66 w 737"/>
                <a:gd name="T29" fmla="*/ 48 h 231"/>
                <a:gd name="T30" fmla="*/ 35 w 737"/>
                <a:gd name="T31" fmla="*/ 67 h 231"/>
                <a:gd name="T32" fmla="*/ 13 w 737"/>
                <a:gd name="T33" fmla="*/ 85 h 231"/>
                <a:gd name="T34" fmla="*/ 1 w 737"/>
                <a:gd name="T35" fmla="*/ 105 h 231"/>
                <a:gd name="T36" fmla="*/ 1 w 737"/>
                <a:gd name="T37" fmla="*/ 125 h 231"/>
                <a:gd name="T38" fmla="*/ 13 w 737"/>
                <a:gd name="T39" fmla="*/ 144 h 231"/>
                <a:gd name="T40" fmla="*/ 35 w 737"/>
                <a:gd name="T41" fmla="*/ 163 h 231"/>
                <a:gd name="T42" fmla="*/ 66 w 737"/>
                <a:gd name="T43" fmla="*/ 181 h 231"/>
                <a:gd name="T44" fmla="*/ 108 w 737"/>
                <a:gd name="T45" fmla="*/ 196 h 231"/>
                <a:gd name="T46" fmla="*/ 157 w 737"/>
                <a:gd name="T47" fmla="*/ 208 h 231"/>
                <a:gd name="T48" fmla="*/ 214 w 737"/>
                <a:gd name="T49" fmla="*/ 219 h 231"/>
                <a:gd name="T50" fmla="*/ 274 w 737"/>
                <a:gd name="T51" fmla="*/ 226 h 231"/>
                <a:gd name="T52" fmla="*/ 336 w 737"/>
                <a:gd name="T53" fmla="*/ 229 h 231"/>
                <a:gd name="T54" fmla="*/ 400 w 737"/>
                <a:gd name="T55" fmla="*/ 229 h 231"/>
                <a:gd name="T56" fmla="*/ 464 w 737"/>
                <a:gd name="T57" fmla="*/ 226 h 231"/>
                <a:gd name="T58" fmla="*/ 524 w 737"/>
                <a:gd name="T59" fmla="*/ 219 h 231"/>
                <a:gd name="T60" fmla="*/ 579 w 737"/>
                <a:gd name="T61" fmla="*/ 208 h 231"/>
                <a:gd name="T62" fmla="*/ 628 w 737"/>
                <a:gd name="T63" fmla="*/ 196 h 231"/>
                <a:gd name="T64" fmla="*/ 670 w 737"/>
                <a:gd name="T65" fmla="*/ 181 h 231"/>
                <a:gd name="T66" fmla="*/ 702 w 737"/>
                <a:gd name="T67" fmla="*/ 163 h 231"/>
                <a:gd name="T68" fmla="*/ 724 w 737"/>
                <a:gd name="T69" fmla="*/ 144 h 231"/>
                <a:gd name="T70" fmla="*/ 736 w 737"/>
                <a:gd name="T71" fmla="*/ 125 h 23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37"/>
                <a:gd name="T109" fmla="*/ 0 h 231"/>
                <a:gd name="T110" fmla="*/ 737 w 737"/>
                <a:gd name="T111" fmla="*/ 231 h 23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37" h="231">
                  <a:moveTo>
                    <a:pt x="736" y="115"/>
                  </a:moveTo>
                  <a:lnTo>
                    <a:pt x="736" y="105"/>
                  </a:lnTo>
                  <a:lnTo>
                    <a:pt x="730" y="94"/>
                  </a:lnTo>
                  <a:lnTo>
                    <a:pt x="724" y="85"/>
                  </a:lnTo>
                  <a:lnTo>
                    <a:pt x="715" y="75"/>
                  </a:lnTo>
                  <a:lnTo>
                    <a:pt x="702" y="67"/>
                  </a:lnTo>
                  <a:lnTo>
                    <a:pt x="687" y="57"/>
                  </a:lnTo>
                  <a:lnTo>
                    <a:pt x="670" y="48"/>
                  </a:lnTo>
                  <a:lnTo>
                    <a:pt x="651" y="41"/>
                  </a:lnTo>
                  <a:lnTo>
                    <a:pt x="628" y="33"/>
                  </a:lnTo>
                  <a:lnTo>
                    <a:pt x="605" y="27"/>
                  </a:lnTo>
                  <a:lnTo>
                    <a:pt x="579" y="21"/>
                  </a:lnTo>
                  <a:lnTo>
                    <a:pt x="552" y="15"/>
                  </a:lnTo>
                  <a:lnTo>
                    <a:pt x="524" y="10"/>
                  </a:lnTo>
                  <a:lnTo>
                    <a:pt x="494" y="7"/>
                  </a:lnTo>
                  <a:lnTo>
                    <a:pt x="464" y="3"/>
                  </a:lnTo>
                  <a:lnTo>
                    <a:pt x="433" y="1"/>
                  </a:lnTo>
                  <a:lnTo>
                    <a:pt x="400" y="0"/>
                  </a:lnTo>
                  <a:lnTo>
                    <a:pt x="368" y="0"/>
                  </a:lnTo>
                  <a:lnTo>
                    <a:pt x="336" y="0"/>
                  </a:lnTo>
                  <a:lnTo>
                    <a:pt x="305" y="1"/>
                  </a:lnTo>
                  <a:lnTo>
                    <a:pt x="274" y="3"/>
                  </a:lnTo>
                  <a:lnTo>
                    <a:pt x="242" y="7"/>
                  </a:lnTo>
                  <a:lnTo>
                    <a:pt x="214" y="10"/>
                  </a:lnTo>
                  <a:lnTo>
                    <a:pt x="184" y="15"/>
                  </a:lnTo>
                  <a:lnTo>
                    <a:pt x="157" y="21"/>
                  </a:lnTo>
                  <a:lnTo>
                    <a:pt x="131" y="27"/>
                  </a:lnTo>
                  <a:lnTo>
                    <a:pt x="108" y="33"/>
                  </a:lnTo>
                  <a:lnTo>
                    <a:pt x="86" y="41"/>
                  </a:lnTo>
                  <a:lnTo>
                    <a:pt x="66" y="48"/>
                  </a:lnTo>
                  <a:lnTo>
                    <a:pt x="50" y="57"/>
                  </a:lnTo>
                  <a:lnTo>
                    <a:pt x="35" y="67"/>
                  </a:lnTo>
                  <a:lnTo>
                    <a:pt x="23" y="75"/>
                  </a:lnTo>
                  <a:lnTo>
                    <a:pt x="13" y="85"/>
                  </a:lnTo>
                  <a:lnTo>
                    <a:pt x="6" y="94"/>
                  </a:lnTo>
                  <a:lnTo>
                    <a:pt x="1" y="105"/>
                  </a:lnTo>
                  <a:lnTo>
                    <a:pt x="0" y="115"/>
                  </a:lnTo>
                  <a:lnTo>
                    <a:pt x="1" y="125"/>
                  </a:lnTo>
                  <a:lnTo>
                    <a:pt x="6" y="135"/>
                  </a:lnTo>
                  <a:lnTo>
                    <a:pt x="13" y="144"/>
                  </a:lnTo>
                  <a:lnTo>
                    <a:pt x="23" y="154"/>
                  </a:lnTo>
                  <a:lnTo>
                    <a:pt x="35" y="163"/>
                  </a:lnTo>
                  <a:lnTo>
                    <a:pt x="50" y="172"/>
                  </a:lnTo>
                  <a:lnTo>
                    <a:pt x="66" y="181"/>
                  </a:lnTo>
                  <a:lnTo>
                    <a:pt x="86" y="188"/>
                  </a:lnTo>
                  <a:lnTo>
                    <a:pt x="108" y="196"/>
                  </a:lnTo>
                  <a:lnTo>
                    <a:pt x="131" y="203"/>
                  </a:lnTo>
                  <a:lnTo>
                    <a:pt x="157" y="208"/>
                  </a:lnTo>
                  <a:lnTo>
                    <a:pt x="184" y="214"/>
                  </a:lnTo>
                  <a:lnTo>
                    <a:pt x="214" y="219"/>
                  </a:lnTo>
                  <a:lnTo>
                    <a:pt x="242" y="223"/>
                  </a:lnTo>
                  <a:lnTo>
                    <a:pt x="274" y="226"/>
                  </a:lnTo>
                  <a:lnTo>
                    <a:pt x="305" y="228"/>
                  </a:lnTo>
                  <a:lnTo>
                    <a:pt x="336" y="229"/>
                  </a:lnTo>
                  <a:lnTo>
                    <a:pt x="368" y="230"/>
                  </a:lnTo>
                  <a:lnTo>
                    <a:pt x="400" y="229"/>
                  </a:lnTo>
                  <a:lnTo>
                    <a:pt x="433" y="228"/>
                  </a:lnTo>
                  <a:lnTo>
                    <a:pt x="464" y="226"/>
                  </a:lnTo>
                  <a:lnTo>
                    <a:pt x="494" y="223"/>
                  </a:lnTo>
                  <a:lnTo>
                    <a:pt x="524" y="219"/>
                  </a:lnTo>
                  <a:lnTo>
                    <a:pt x="552" y="214"/>
                  </a:lnTo>
                  <a:lnTo>
                    <a:pt x="579" y="208"/>
                  </a:lnTo>
                  <a:lnTo>
                    <a:pt x="605" y="203"/>
                  </a:lnTo>
                  <a:lnTo>
                    <a:pt x="628" y="196"/>
                  </a:lnTo>
                  <a:lnTo>
                    <a:pt x="651" y="188"/>
                  </a:lnTo>
                  <a:lnTo>
                    <a:pt x="670" y="181"/>
                  </a:lnTo>
                  <a:lnTo>
                    <a:pt x="687" y="172"/>
                  </a:lnTo>
                  <a:lnTo>
                    <a:pt x="702" y="163"/>
                  </a:lnTo>
                  <a:lnTo>
                    <a:pt x="715" y="154"/>
                  </a:lnTo>
                  <a:lnTo>
                    <a:pt x="724" y="144"/>
                  </a:lnTo>
                  <a:lnTo>
                    <a:pt x="730" y="135"/>
                  </a:lnTo>
                  <a:lnTo>
                    <a:pt x="736" y="125"/>
                  </a:lnTo>
                  <a:lnTo>
                    <a:pt x="736" y="11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1" name="Freeform 33"/>
            <p:cNvSpPr>
              <a:spLocks/>
            </p:cNvSpPr>
            <p:nvPr/>
          </p:nvSpPr>
          <p:spPr bwMode="auto">
            <a:xfrm>
              <a:off x="2133" y="2054"/>
              <a:ext cx="565" cy="240"/>
            </a:xfrm>
            <a:custGeom>
              <a:avLst/>
              <a:gdLst>
                <a:gd name="T0" fmla="*/ 563 w 565"/>
                <a:gd name="T1" fmla="*/ 109 h 240"/>
                <a:gd name="T2" fmla="*/ 555 w 565"/>
                <a:gd name="T3" fmla="*/ 88 h 240"/>
                <a:gd name="T4" fmla="*/ 538 w 565"/>
                <a:gd name="T5" fmla="*/ 68 h 240"/>
                <a:gd name="T6" fmla="*/ 513 w 565"/>
                <a:gd name="T7" fmla="*/ 51 h 240"/>
                <a:gd name="T8" fmla="*/ 481 w 565"/>
                <a:gd name="T9" fmla="*/ 35 h 240"/>
                <a:gd name="T10" fmla="*/ 444 w 565"/>
                <a:gd name="T11" fmla="*/ 21 h 240"/>
                <a:gd name="T12" fmla="*/ 401 w 565"/>
                <a:gd name="T13" fmla="*/ 11 h 240"/>
                <a:gd name="T14" fmla="*/ 355 w 565"/>
                <a:gd name="T15" fmla="*/ 4 h 240"/>
                <a:gd name="T16" fmla="*/ 306 w 565"/>
                <a:gd name="T17" fmla="*/ 0 h 240"/>
                <a:gd name="T18" fmla="*/ 258 w 565"/>
                <a:gd name="T19" fmla="*/ 0 h 240"/>
                <a:gd name="T20" fmla="*/ 209 w 565"/>
                <a:gd name="T21" fmla="*/ 4 h 240"/>
                <a:gd name="T22" fmla="*/ 163 w 565"/>
                <a:gd name="T23" fmla="*/ 11 h 240"/>
                <a:gd name="T24" fmla="*/ 120 w 565"/>
                <a:gd name="T25" fmla="*/ 21 h 240"/>
                <a:gd name="T26" fmla="*/ 83 w 565"/>
                <a:gd name="T27" fmla="*/ 35 h 240"/>
                <a:gd name="T28" fmla="*/ 51 w 565"/>
                <a:gd name="T29" fmla="*/ 51 h 240"/>
                <a:gd name="T30" fmla="*/ 27 w 565"/>
                <a:gd name="T31" fmla="*/ 68 h 240"/>
                <a:gd name="T32" fmla="*/ 9 w 565"/>
                <a:gd name="T33" fmla="*/ 88 h 240"/>
                <a:gd name="T34" fmla="*/ 1 w 565"/>
                <a:gd name="T35" fmla="*/ 109 h 240"/>
                <a:gd name="T36" fmla="*/ 1 w 565"/>
                <a:gd name="T37" fmla="*/ 129 h 240"/>
                <a:gd name="T38" fmla="*/ 9 w 565"/>
                <a:gd name="T39" fmla="*/ 150 h 240"/>
                <a:gd name="T40" fmla="*/ 27 w 565"/>
                <a:gd name="T41" fmla="*/ 170 h 240"/>
                <a:gd name="T42" fmla="*/ 51 w 565"/>
                <a:gd name="T43" fmla="*/ 188 h 240"/>
                <a:gd name="T44" fmla="*/ 83 w 565"/>
                <a:gd name="T45" fmla="*/ 204 h 240"/>
                <a:gd name="T46" fmla="*/ 120 w 565"/>
                <a:gd name="T47" fmla="*/ 217 h 240"/>
                <a:gd name="T48" fmla="*/ 163 w 565"/>
                <a:gd name="T49" fmla="*/ 227 h 240"/>
                <a:gd name="T50" fmla="*/ 209 w 565"/>
                <a:gd name="T51" fmla="*/ 235 h 240"/>
                <a:gd name="T52" fmla="*/ 258 w 565"/>
                <a:gd name="T53" fmla="*/ 239 h 240"/>
                <a:gd name="T54" fmla="*/ 306 w 565"/>
                <a:gd name="T55" fmla="*/ 239 h 240"/>
                <a:gd name="T56" fmla="*/ 355 w 565"/>
                <a:gd name="T57" fmla="*/ 235 h 240"/>
                <a:gd name="T58" fmla="*/ 401 w 565"/>
                <a:gd name="T59" fmla="*/ 227 h 240"/>
                <a:gd name="T60" fmla="*/ 444 w 565"/>
                <a:gd name="T61" fmla="*/ 217 h 240"/>
                <a:gd name="T62" fmla="*/ 481 w 565"/>
                <a:gd name="T63" fmla="*/ 204 h 240"/>
                <a:gd name="T64" fmla="*/ 513 w 565"/>
                <a:gd name="T65" fmla="*/ 188 h 240"/>
                <a:gd name="T66" fmla="*/ 538 w 565"/>
                <a:gd name="T67" fmla="*/ 170 h 240"/>
                <a:gd name="T68" fmla="*/ 555 w 565"/>
                <a:gd name="T69" fmla="*/ 150 h 240"/>
                <a:gd name="T70" fmla="*/ 563 w 565"/>
                <a:gd name="T71" fmla="*/ 129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5"/>
                <a:gd name="T109" fmla="*/ 0 h 240"/>
                <a:gd name="T110" fmla="*/ 565 w 565"/>
                <a:gd name="T111" fmla="*/ 240 h 2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5" h="240">
                  <a:moveTo>
                    <a:pt x="564" y="119"/>
                  </a:moveTo>
                  <a:lnTo>
                    <a:pt x="563" y="109"/>
                  </a:lnTo>
                  <a:lnTo>
                    <a:pt x="560" y="98"/>
                  </a:lnTo>
                  <a:lnTo>
                    <a:pt x="555" y="88"/>
                  </a:lnTo>
                  <a:lnTo>
                    <a:pt x="547" y="78"/>
                  </a:lnTo>
                  <a:lnTo>
                    <a:pt x="538" y="68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1" y="35"/>
                  </a:lnTo>
                  <a:lnTo>
                    <a:pt x="464" y="27"/>
                  </a:lnTo>
                  <a:lnTo>
                    <a:pt x="444" y="21"/>
                  </a:lnTo>
                  <a:lnTo>
                    <a:pt x="423" y="15"/>
                  </a:lnTo>
                  <a:lnTo>
                    <a:pt x="401" y="11"/>
                  </a:lnTo>
                  <a:lnTo>
                    <a:pt x="379" y="7"/>
                  </a:lnTo>
                  <a:lnTo>
                    <a:pt x="355" y="4"/>
                  </a:lnTo>
                  <a:lnTo>
                    <a:pt x="331" y="1"/>
                  </a:lnTo>
                  <a:lnTo>
                    <a:pt x="306" y="0"/>
                  </a:lnTo>
                  <a:lnTo>
                    <a:pt x="282" y="0"/>
                  </a:lnTo>
                  <a:lnTo>
                    <a:pt x="258" y="0"/>
                  </a:lnTo>
                  <a:lnTo>
                    <a:pt x="233" y="1"/>
                  </a:lnTo>
                  <a:lnTo>
                    <a:pt x="209" y="4"/>
                  </a:lnTo>
                  <a:lnTo>
                    <a:pt x="185" y="7"/>
                  </a:lnTo>
                  <a:lnTo>
                    <a:pt x="163" y="11"/>
                  </a:lnTo>
                  <a:lnTo>
                    <a:pt x="141" y="15"/>
                  </a:lnTo>
                  <a:lnTo>
                    <a:pt x="120" y="21"/>
                  </a:lnTo>
                  <a:lnTo>
                    <a:pt x="101" y="27"/>
                  </a:lnTo>
                  <a:lnTo>
                    <a:pt x="83" y="35"/>
                  </a:lnTo>
                  <a:lnTo>
                    <a:pt x="66" y="42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7" y="78"/>
                  </a:lnTo>
                  <a:lnTo>
                    <a:pt x="9" y="88"/>
                  </a:lnTo>
                  <a:lnTo>
                    <a:pt x="4" y="98"/>
                  </a:lnTo>
                  <a:lnTo>
                    <a:pt x="1" y="109"/>
                  </a:lnTo>
                  <a:lnTo>
                    <a:pt x="0" y="119"/>
                  </a:lnTo>
                  <a:lnTo>
                    <a:pt x="1" y="129"/>
                  </a:lnTo>
                  <a:lnTo>
                    <a:pt x="4" y="140"/>
                  </a:lnTo>
                  <a:lnTo>
                    <a:pt x="9" y="150"/>
                  </a:lnTo>
                  <a:lnTo>
                    <a:pt x="17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1" y="188"/>
                  </a:lnTo>
                  <a:lnTo>
                    <a:pt x="66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0" y="217"/>
                  </a:lnTo>
                  <a:lnTo>
                    <a:pt x="141" y="223"/>
                  </a:lnTo>
                  <a:lnTo>
                    <a:pt x="163" y="227"/>
                  </a:lnTo>
                  <a:lnTo>
                    <a:pt x="185" y="231"/>
                  </a:lnTo>
                  <a:lnTo>
                    <a:pt x="209" y="235"/>
                  </a:lnTo>
                  <a:lnTo>
                    <a:pt x="233" y="237"/>
                  </a:lnTo>
                  <a:lnTo>
                    <a:pt x="258" y="239"/>
                  </a:lnTo>
                  <a:lnTo>
                    <a:pt x="282" y="239"/>
                  </a:lnTo>
                  <a:lnTo>
                    <a:pt x="306" y="239"/>
                  </a:lnTo>
                  <a:lnTo>
                    <a:pt x="331" y="237"/>
                  </a:lnTo>
                  <a:lnTo>
                    <a:pt x="355" y="235"/>
                  </a:lnTo>
                  <a:lnTo>
                    <a:pt x="379" y="231"/>
                  </a:lnTo>
                  <a:lnTo>
                    <a:pt x="401" y="227"/>
                  </a:lnTo>
                  <a:lnTo>
                    <a:pt x="423" y="223"/>
                  </a:lnTo>
                  <a:lnTo>
                    <a:pt x="444" y="217"/>
                  </a:lnTo>
                  <a:lnTo>
                    <a:pt x="464" y="211"/>
                  </a:lnTo>
                  <a:lnTo>
                    <a:pt x="481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6" y="179"/>
                  </a:lnTo>
                  <a:lnTo>
                    <a:pt x="538" y="170"/>
                  </a:lnTo>
                  <a:lnTo>
                    <a:pt x="547" y="160"/>
                  </a:lnTo>
                  <a:lnTo>
                    <a:pt x="555" y="150"/>
                  </a:lnTo>
                  <a:lnTo>
                    <a:pt x="560" y="140"/>
                  </a:lnTo>
                  <a:lnTo>
                    <a:pt x="563" y="129"/>
                  </a:lnTo>
                  <a:lnTo>
                    <a:pt x="564" y="1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2" name="Freeform 34"/>
            <p:cNvSpPr>
              <a:spLocks/>
            </p:cNvSpPr>
            <p:nvPr/>
          </p:nvSpPr>
          <p:spPr bwMode="auto">
            <a:xfrm>
              <a:off x="3169" y="2054"/>
              <a:ext cx="714" cy="240"/>
            </a:xfrm>
            <a:custGeom>
              <a:avLst/>
              <a:gdLst>
                <a:gd name="T0" fmla="*/ 2 w 714"/>
                <a:gd name="T1" fmla="*/ 129 h 240"/>
                <a:gd name="T2" fmla="*/ 12 w 714"/>
                <a:gd name="T3" fmla="*/ 150 h 240"/>
                <a:gd name="T4" fmla="*/ 34 w 714"/>
                <a:gd name="T5" fmla="*/ 170 h 240"/>
                <a:gd name="T6" fmla="*/ 64 w 714"/>
                <a:gd name="T7" fmla="*/ 188 h 240"/>
                <a:gd name="T8" fmla="*/ 104 w 714"/>
                <a:gd name="T9" fmla="*/ 204 h 240"/>
                <a:gd name="T10" fmla="*/ 152 w 714"/>
                <a:gd name="T11" fmla="*/ 217 h 240"/>
                <a:gd name="T12" fmla="*/ 206 w 714"/>
                <a:gd name="T13" fmla="*/ 227 h 240"/>
                <a:gd name="T14" fmla="*/ 265 w 714"/>
                <a:gd name="T15" fmla="*/ 235 h 240"/>
                <a:gd name="T16" fmla="*/ 326 w 714"/>
                <a:gd name="T17" fmla="*/ 239 h 240"/>
                <a:gd name="T18" fmla="*/ 388 w 714"/>
                <a:gd name="T19" fmla="*/ 239 h 240"/>
                <a:gd name="T20" fmla="*/ 450 w 714"/>
                <a:gd name="T21" fmla="*/ 235 h 240"/>
                <a:gd name="T22" fmla="*/ 508 w 714"/>
                <a:gd name="T23" fmla="*/ 227 h 240"/>
                <a:gd name="T24" fmla="*/ 561 w 714"/>
                <a:gd name="T25" fmla="*/ 217 h 240"/>
                <a:gd name="T26" fmla="*/ 609 w 714"/>
                <a:gd name="T27" fmla="*/ 204 h 240"/>
                <a:gd name="T28" fmla="*/ 648 w 714"/>
                <a:gd name="T29" fmla="*/ 188 h 240"/>
                <a:gd name="T30" fmla="*/ 680 w 714"/>
                <a:gd name="T31" fmla="*/ 169 h 240"/>
                <a:gd name="T32" fmla="*/ 701 w 714"/>
                <a:gd name="T33" fmla="*/ 150 h 240"/>
                <a:gd name="T34" fmla="*/ 711 w 714"/>
                <a:gd name="T35" fmla="*/ 129 h 240"/>
                <a:gd name="T36" fmla="*/ 711 w 714"/>
                <a:gd name="T37" fmla="*/ 108 h 240"/>
                <a:gd name="T38" fmla="*/ 701 w 714"/>
                <a:gd name="T39" fmla="*/ 88 h 240"/>
                <a:gd name="T40" fmla="*/ 680 w 714"/>
                <a:gd name="T41" fmla="*/ 68 h 240"/>
                <a:gd name="T42" fmla="*/ 648 w 714"/>
                <a:gd name="T43" fmla="*/ 50 h 240"/>
                <a:gd name="T44" fmla="*/ 609 w 714"/>
                <a:gd name="T45" fmla="*/ 35 h 240"/>
                <a:gd name="T46" fmla="*/ 561 w 714"/>
                <a:gd name="T47" fmla="*/ 21 h 240"/>
                <a:gd name="T48" fmla="*/ 508 w 714"/>
                <a:gd name="T49" fmla="*/ 11 h 240"/>
                <a:gd name="T50" fmla="*/ 448 w 714"/>
                <a:gd name="T51" fmla="*/ 4 h 240"/>
                <a:gd name="T52" fmla="*/ 388 w 714"/>
                <a:gd name="T53" fmla="*/ 0 h 240"/>
                <a:gd name="T54" fmla="*/ 326 w 714"/>
                <a:gd name="T55" fmla="*/ 0 h 240"/>
                <a:gd name="T56" fmla="*/ 264 w 714"/>
                <a:gd name="T57" fmla="*/ 4 h 240"/>
                <a:gd name="T58" fmla="*/ 206 w 714"/>
                <a:gd name="T59" fmla="*/ 11 h 240"/>
                <a:gd name="T60" fmla="*/ 152 w 714"/>
                <a:gd name="T61" fmla="*/ 21 h 240"/>
                <a:gd name="T62" fmla="*/ 104 w 714"/>
                <a:gd name="T63" fmla="*/ 35 h 240"/>
                <a:gd name="T64" fmla="*/ 64 w 714"/>
                <a:gd name="T65" fmla="*/ 51 h 240"/>
                <a:gd name="T66" fmla="*/ 34 w 714"/>
                <a:gd name="T67" fmla="*/ 68 h 240"/>
                <a:gd name="T68" fmla="*/ 12 w 714"/>
                <a:gd name="T69" fmla="*/ 88 h 240"/>
                <a:gd name="T70" fmla="*/ 2 w 714"/>
                <a:gd name="T71" fmla="*/ 109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14"/>
                <a:gd name="T109" fmla="*/ 0 h 240"/>
                <a:gd name="T110" fmla="*/ 714 w 714"/>
                <a:gd name="T111" fmla="*/ 240 h 2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14" h="240">
                  <a:moveTo>
                    <a:pt x="0" y="119"/>
                  </a:moveTo>
                  <a:lnTo>
                    <a:pt x="2" y="129"/>
                  </a:lnTo>
                  <a:lnTo>
                    <a:pt x="6" y="140"/>
                  </a:lnTo>
                  <a:lnTo>
                    <a:pt x="12" y="150"/>
                  </a:lnTo>
                  <a:lnTo>
                    <a:pt x="22" y="160"/>
                  </a:lnTo>
                  <a:lnTo>
                    <a:pt x="34" y="170"/>
                  </a:lnTo>
                  <a:lnTo>
                    <a:pt x="48" y="179"/>
                  </a:lnTo>
                  <a:lnTo>
                    <a:pt x="64" y="188"/>
                  </a:lnTo>
                  <a:lnTo>
                    <a:pt x="83" y="196"/>
                  </a:lnTo>
                  <a:lnTo>
                    <a:pt x="104" y="204"/>
                  </a:lnTo>
                  <a:lnTo>
                    <a:pt x="127" y="211"/>
                  </a:lnTo>
                  <a:lnTo>
                    <a:pt x="152" y="217"/>
                  </a:lnTo>
                  <a:lnTo>
                    <a:pt x="178" y="223"/>
                  </a:lnTo>
                  <a:lnTo>
                    <a:pt x="206" y="227"/>
                  </a:lnTo>
                  <a:lnTo>
                    <a:pt x="235" y="231"/>
                  </a:lnTo>
                  <a:lnTo>
                    <a:pt x="265" y="235"/>
                  </a:lnTo>
                  <a:lnTo>
                    <a:pt x="295" y="237"/>
                  </a:lnTo>
                  <a:lnTo>
                    <a:pt x="326" y="239"/>
                  </a:lnTo>
                  <a:lnTo>
                    <a:pt x="356" y="239"/>
                  </a:lnTo>
                  <a:lnTo>
                    <a:pt x="388" y="239"/>
                  </a:lnTo>
                  <a:lnTo>
                    <a:pt x="418" y="237"/>
                  </a:lnTo>
                  <a:lnTo>
                    <a:pt x="450" y="235"/>
                  </a:lnTo>
                  <a:lnTo>
                    <a:pt x="479" y="231"/>
                  </a:lnTo>
                  <a:lnTo>
                    <a:pt x="508" y="227"/>
                  </a:lnTo>
                  <a:lnTo>
                    <a:pt x="534" y="223"/>
                  </a:lnTo>
                  <a:lnTo>
                    <a:pt x="561" y="217"/>
                  </a:lnTo>
                  <a:lnTo>
                    <a:pt x="586" y="211"/>
                  </a:lnTo>
                  <a:lnTo>
                    <a:pt x="609" y="204"/>
                  </a:lnTo>
                  <a:lnTo>
                    <a:pt x="629" y="196"/>
                  </a:lnTo>
                  <a:lnTo>
                    <a:pt x="648" y="188"/>
                  </a:lnTo>
                  <a:lnTo>
                    <a:pt x="666" y="179"/>
                  </a:lnTo>
                  <a:lnTo>
                    <a:pt x="680" y="169"/>
                  </a:lnTo>
                  <a:lnTo>
                    <a:pt x="691" y="160"/>
                  </a:lnTo>
                  <a:lnTo>
                    <a:pt x="701" y="150"/>
                  </a:lnTo>
                  <a:lnTo>
                    <a:pt x="707" y="140"/>
                  </a:lnTo>
                  <a:lnTo>
                    <a:pt x="711" y="129"/>
                  </a:lnTo>
                  <a:lnTo>
                    <a:pt x="713" y="119"/>
                  </a:lnTo>
                  <a:lnTo>
                    <a:pt x="711" y="108"/>
                  </a:lnTo>
                  <a:lnTo>
                    <a:pt x="707" y="98"/>
                  </a:lnTo>
                  <a:lnTo>
                    <a:pt x="701" y="88"/>
                  </a:lnTo>
                  <a:lnTo>
                    <a:pt x="691" y="78"/>
                  </a:lnTo>
                  <a:lnTo>
                    <a:pt x="680" y="68"/>
                  </a:lnTo>
                  <a:lnTo>
                    <a:pt x="666" y="59"/>
                  </a:lnTo>
                  <a:lnTo>
                    <a:pt x="648" y="50"/>
                  </a:lnTo>
                  <a:lnTo>
                    <a:pt x="629" y="42"/>
                  </a:lnTo>
                  <a:lnTo>
                    <a:pt x="609" y="35"/>
                  </a:lnTo>
                  <a:lnTo>
                    <a:pt x="585" y="27"/>
                  </a:lnTo>
                  <a:lnTo>
                    <a:pt x="561" y="21"/>
                  </a:lnTo>
                  <a:lnTo>
                    <a:pt x="534" y="15"/>
                  </a:lnTo>
                  <a:lnTo>
                    <a:pt x="508" y="11"/>
                  </a:lnTo>
                  <a:lnTo>
                    <a:pt x="479" y="6"/>
                  </a:lnTo>
                  <a:lnTo>
                    <a:pt x="448" y="4"/>
                  </a:lnTo>
                  <a:lnTo>
                    <a:pt x="418" y="1"/>
                  </a:lnTo>
                  <a:lnTo>
                    <a:pt x="388" y="0"/>
                  </a:lnTo>
                  <a:lnTo>
                    <a:pt x="356" y="0"/>
                  </a:lnTo>
                  <a:lnTo>
                    <a:pt x="326" y="0"/>
                  </a:lnTo>
                  <a:lnTo>
                    <a:pt x="295" y="1"/>
                  </a:lnTo>
                  <a:lnTo>
                    <a:pt x="264" y="4"/>
                  </a:lnTo>
                  <a:lnTo>
                    <a:pt x="235" y="7"/>
                  </a:lnTo>
                  <a:lnTo>
                    <a:pt x="206" y="11"/>
                  </a:lnTo>
                  <a:lnTo>
                    <a:pt x="178" y="16"/>
                  </a:lnTo>
                  <a:lnTo>
                    <a:pt x="152" y="21"/>
                  </a:lnTo>
                  <a:lnTo>
                    <a:pt x="127" y="27"/>
                  </a:lnTo>
                  <a:lnTo>
                    <a:pt x="104" y="35"/>
                  </a:lnTo>
                  <a:lnTo>
                    <a:pt x="83" y="42"/>
                  </a:lnTo>
                  <a:lnTo>
                    <a:pt x="64" y="51"/>
                  </a:lnTo>
                  <a:lnTo>
                    <a:pt x="48" y="60"/>
                  </a:lnTo>
                  <a:lnTo>
                    <a:pt x="34" y="68"/>
                  </a:lnTo>
                  <a:lnTo>
                    <a:pt x="22" y="78"/>
                  </a:lnTo>
                  <a:lnTo>
                    <a:pt x="12" y="88"/>
                  </a:lnTo>
                  <a:lnTo>
                    <a:pt x="6" y="98"/>
                  </a:lnTo>
                  <a:lnTo>
                    <a:pt x="2" y="109"/>
                  </a:lnTo>
                  <a:lnTo>
                    <a:pt x="0" y="1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3" name="Freeform 35"/>
            <p:cNvSpPr>
              <a:spLocks/>
            </p:cNvSpPr>
            <p:nvPr/>
          </p:nvSpPr>
          <p:spPr bwMode="auto">
            <a:xfrm>
              <a:off x="4614" y="1877"/>
              <a:ext cx="565" cy="241"/>
            </a:xfrm>
            <a:custGeom>
              <a:avLst/>
              <a:gdLst>
                <a:gd name="T0" fmla="*/ 563 w 565"/>
                <a:gd name="T1" fmla="*/ 110 h 241"/>
                <a:gd name="T2" fmla="*/ 554 w 565"/>
                <a:gd name="T3" fmla="*/ 89 h 241"/>
                <a:gd name="T4" fmla="*/ 538 w 565"/>
                <a:gd name="T5" fmla="*/ 70 h 241"/>
                <a:gd name="T6" fmla="*/ 513 w 565"/>
                <a:gd name="T7" fmla="*/ 51 h 241"/>
                <a:gd name="T8" fmla="*/ 482 w 565"/>
                <a:gd name="T9" fmla="*/ 35 h 241"/>
                <a:gd name="T10" fmla="*/ 444 w 565"/>
                <a:gd name="T11" fmla="*/ 22 h 241"/>
                <a:gd name="T12" fmla="*/ 401 w 565"/>
                <a:gd name="T13" fmla="*/ 11 h 241"/>
                <a:gd name="T14" fmla="*/ 355 w 565"/>
                <a:gd name="T15" fmla="*/ 4 h 241"/>
                <a:gd name="T16" fmla="*/ 307 w 565"/>
                <a:gd name="T17" fmla="*/ 1 h 241"/>
                <a:gd name="T18" fmla="*/ 257 w 565"/>
                <a:gd name="T19" fmla="*/ 1 h 241"/>
                <a:gd name="T20" fmla="*/ 209 w 565"/>
                <a:gd name="T21" fmla="*/ 4 h 241"/>
                <a:gd name="T22" fmla="*/ 163 w 565"/>
                <a:gd name="T23" fmla="*/ 11 h 241"/>
                <a:gd name="T24" fmla="*/ 120 w 565"/>
                <a:gd name="T25" fmla="*/ 22 h 241"/>
                <a:gd name="T26" fmla="*/ 83 w 565"/>
                <a:gd name="T27" fmla="*/ 35 h 241"/>
                <a:gd name="T28" fmla="*/ 51 w 565"/>
                <a:gd name="T29" fmla="*/ 51 h 241"/>
                <a:gd name="T30" fmla="*/ 26 w 565"/>
                <a:gd name="T31" fmla="*/ 70 h 241"/>
                <a:gd name="T32" fmla="*/ 10 w 565"/>
                <a:gd name="T33" fmla="*/ 89 h 241"/>
                <a:gd name="T34" fmla="*/ 1 w 565"/>
                <a:gd name="T35" fmla="*/ 110 h 241"/>
                <a:gd name="T36" fmla="*/ 1 w 565"/>
                <a:gd name="T37" fmla="*/ 131 h 241"/>
                <a:gd name="T38" fmla="*/ 10 w 565"/>
                <a:gd name="T39" fmla="*/ 151 h 241"/>
                <a:gd name="T40" fmla="*/ 26 w 565"/>
                <a:gd name="T41" fmla="*/ 171 h 241"/>
                <a:gd name="T42" fmla="*/ 51 w 565"/>
                <a:gd name="T43" fmla="*/ 189 h 241"/>
                <a:gd name="T44" fmla="*/ 83 w 565"/>
                <a:gd name="T45" fmla="*/ 205 h 241"/>
                <a:gd name="T46" fmla="*/ 120 w 565"/>
                <a:gd name="T47" fmla="*/ 218 h 241"/>
                <a:gd name="T48" fmla="*/ 163 w 565"/>
                <a:gd name="T49" fmla="*/ 229 h 241"/>
                <a:gd name="T50" fmla="*/ 209 w 565"/>
                <a:gd name="T51" fmla="*/ 236 h 241"/>
                <a:gd name="T52" fmla="*/ 257 w 565"/>
                <a:gd name="T53" fmla="*/ 239 h 241"/>
                <a:gd name="T54" fmla="*/ 307 w 565"/>
                <a:gd name="T55" fmla="*/ 239 h 241"/>
                <a:gd name="T56" fmla="*/ 355 w 565"/>
                <a:gd name="T57" fmla="*/ 236 h 241"/>
                <a:gd name="T58" fmla="*/ 401 w 565"/>
                <a:gd name="T59" fmla="*/ 229 h 241"/>
                <a:gd name="T60" fmla="*/ 444 w 565"/>
                <a:gd name="T61" fmla="*/ 218 h 241"/>
                <a:gd name="T62" fmla="*/ 482 w 565"/>
                <a:gd name="T63" fmla="*/ 205 h 241"/>
                <a:gd name="T64" fmla="*/ 513 w 565"/>
                <a:gd name="T65" fmla="*/ 189 h 241"/>
                <a:gd name="T66" fmla="*/ 538 w 565"/>
                <a:gd name="T67" fmla="*/ 171 h 241"/>
                <a:gd name="T68" fmla="*/ 554 w 565"/>
                <a:gd name="T69" fmla="*/ 151 h 241"/>
                <a:gd name="T70" fmla="*/ 563 w 565"/>
                <a:gd name="T71" fmla="*/ 131 h 24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5"/>
                <a:gd name="T109" fmla="*/ 0 h 241"/>
                <a:gd name="T110" fmla="*/ 565 w 565"/>
                <a:gd name="T111" fmla="*/ 241 h 24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5" h="241">
                  <a:moveTo>
                    <a:pt x="564" y="120"/>
                  </a:moveTo>
                  <a:lnTo>
                    <a:pt x="563" y="110"/>
                  </a:lnTo>
                  <a:lnTo>
                    <a:pt x="560" y="99"/>
                  </a:lnTo>
                  <a:lnTo>
                    <a:pt x="554" y="89"/>
                  </a:lnTo>
                  <a:lnTo>
                    <a:pt x="547" y="79"/>
                  </a:lnTo>
                  <a:lnTo>
                    <a:pt x="538" y="70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3"/>
                  </a:lnTo>
                  <a:lnTo>
                    <a:pt x="482" y="35"/>
                  </a:lnTo>
                  <a:lnTo>
                    <a:pt x="463" y="29"/>
                  </a:lnTo>
                  <a:lnTo>
                    <a:pt x="444" y="22"/>
                  </a:lnTo>
                  <a:lnTo>
                    <a:pt x="423" y="16"/>
                  </a:lnTo>
                  <a:lnTo>
                    <a:pt x="401" y="11"/>
                  </a:lnTo>
                  <a:lnTo>
                    <a:pt x="378" y="8"/>
                  </a:lnTo>
                  <a:lnTo>
                    <a:pt x="355" y="4"/>
                  </a:lnTo>
                  <a:lnTo>
                    <a:pt x="331" y="2"/>
                  </a:lnTo>
                  <a:lnTo>
                    <a:pt x="307" y="1"/>
                  </a:lnTo>
                  <a:lnTo>
                    <a:pt x="282" y="0"/>
                  </a:lnTo>
                  <a:lnTo>
                    <a:pt x="257" y="1"/>
                  </a:lnTo>
                  <a:lnTo>
                    <a:pt x="233" y="2"/>
                  </a:lnTo>
                  <a:lnTo>
                    <a:pt x="209" y="4"/>
                  </a:lnTo>
                  <a:lnTo>
                    <a:pt x="186" y="8"/>
                  </a:lnTo>
                  <a:lnTo>
                    <a:pt x="163" y="11"/>
                  </a:lnTo>
                  <a:lnTo>
                    <a:pt x="141" y="16"/>
                  </a:lnTo>
                  <a:lnTo>
                    <a:pt x="120" y="22"/>
                  </a:lnTo>
                  <a:lnTo>
                    <a:pt x="101" y="29"/>
                  </a:lnTo>
                  <a:lnTo>
                    <a:pt x="83" y="35"/>
                  </a:lnTo>
                  <a:lnTo>
                    <a:pt x="66" y="43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6" y="70"/>
                  </a:lnTo>
                  <a:lnTo>
                    <a:pt x="17" y="79"/>
                  </a:lnTo>
                  <a:lnTo>
                    <a:pt x="10" y="89"/>
                  </a:lnTo>
                  <a:lnTo>
                    <a:pt x="4" y="99"/>
                  </a:lnTo>
                  <a:lnTo>
                    <a:pt x="1" y="110"/>
                  </a:lnTo>
                  <a:lnTo>
                    <a:pt x="0" y="120"/>
                  </a:lnTo>
                  <a:lnTo>
                    <a:pt x="1" y="131"/>
                  </a:lnTo>
                  <a:lnTo>
                    <a:pt x="4" y="141"/>
                  </a:lnTo>
                  <a:lnTo>
                    <a:pt x="10" y="151"/>
                  </a:lnTo>
                  <a:lnTo>
                    <a:pt x="17" y="161"/>
                  </a:lnTo>
                  <a:lnTo>
                    <a:pt x="26" y="171"/>
                  </a:lnTo>
                  <a:lnTo>
                    <a:pt x="38" y="180"/>
                  </a:lnTo>
                  <a:lnTo>
                    <a:pt x="51" y="189"/>
                  </a:lnTo>
                  <a:lnTo>
                    <a:pt x="66" y="197"/>
                  </a:lnTo>
                  <a:lnTo>
                    <a:pt x="83" y="205"/>
                  </a:lnTo>
                  <a:lnTo>
                    <a:pt x="101" y="212"/>
                  </a:lnTo>
                  <a:lnTo>
                    <a:pt x="120" y="218"/>
                  </a:lnTo>
                  <a:lnTo>
                    <a:pt x="141" y="224"/>
                  </a:lnTo>
                  <a:lnTo>
                    <a:pt x="163" y="229"/>
                  </a:lnTo>
                  <a:lnTo>
                    <a:pt x="186" y="233"/>
                  </a:lnTo>
                  <a:lnTo>
                    <a:pt x="209" y="236"/>
                  </a:lnTo>
                  <a:lnTo>
                    <a:pt x="233" y="238"/>
                  </a:lnTo>
                  <a:lnTo>
                    <a:pt x="257" y="239"/>
                  </a:lnTo>
                  <a:lnTo>
                    <a:pt x="282" y="240"/>
                  </a:lnTo>
                  <a:lnTo>
                    <a:pt x="307" y="239"/>
                  </a:lnTo>
                  <a:lnTo>
                    <a:pt x="331" y="238"/>
                  </a:lnTo>
                  <a:lnTo>
                    <a:pt x="355" y="236"/>
                  </a:lnTo>
                  <a:lnTo>
                    <a:pt x="378" y="233"/>
                  </a:lnTo>
                  <a:lnTo>
                    <a:pt x="401" y="229"/>
                  </a:lnTo>
                  <a:lnTo>
                    <a:pt x="423" y="224"/>
                  </a:lnTo>
                  <a:lnTo>
                    <a:pt x="444" y="218"/>
                  </a:lnTo>
                  <a:lnTo>
                    <a:pt x="463" y="212"/>
                  </a:lnTo>
                  <a:lnTo>
                    <a:pt x="482" y="205"/>
                  </a:lnTo>
                  <a:lnTo>
                    <a:pt x="498" y="197"/>
                  </a:lnTo>
                  <a:lnTo>
                    <a:pt x="513" y="189"/>
                  </a:lnTo>
                  <a:lnTo>
                    <a:pt x="526" y="180"/>
                  </a:lnTo>
                  <a:lnTo>
                    <a:pt x="538" y="171"/>
                  </a:lnTo>
                  <a:lnTo>
                    <a:pt x="547" y="161"/>
                  </a:lnTo>
                  <a:lnTo>
                    <a:pt x="554" y="151"/>
                  </a:lnTo>
                  <a:lnTo>
                    <a:pt x="560" y="141"/>
                  </a:lnTo>
                  <a:lnTo>
                    <a:pt x="563" y="131"/>
                  </a:lnTo>
                  <a:lnTo>
                    <a:pt x="564" y="1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4" name="Freeform 36"/>
            <p:cNvSpPr>
              <a:spLocks/>
            </p:cNvSpPr>
            <p:nvPr/>
          </p:nvSpPr>
          <p:spPr bwMode="auto">
            <a:xfrm>
              <a:off x="4614" y="2441"/>
              <a:ext cx="854" cy="244"/>
            </a:xfrm>
            <a:custGeom>
              <a:avLst/>
              <a:gdLst>
                <a:gd name="T0" fmla="*/ 853 w 854"/>
                <a:gd name="T1" fmla="*/ 243 h 244"/>
                <a:gd name="T2" fmla="*/ 853 w 854"/>
                <a:gd name="T3" fmla="*/ 0 h 244"/>
                <a:gd name="T4" fmla="*/ 0 w 854"/>
                <a:gd name="T5" fmla="*/ 0 h 244"/>
                <a:gd name="T6" fmla="*/ 0 w 854"/>
                <a:gd name="T7" fmla="*/ 243 h 244"/>
                <a:gd name="T8" fmla="*/ 853 w 854"/>
                <a:gd name="T9" fmla="*/ 243 h 2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4"/>
                <a:gd name="T16" fmla="*/ 0 h 244"/>
                <a:gd name="T17" fmla="*/ 854 w 854"/>
                <a:gd name="T18" fmla="*/ 244 h 2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4" h="244">
                  <a:moveTo>
                    <a:pt x="853" y="243"/>
                  </a:moveTo>
                  <a:lnTo>
                    <a:pt x="853" y="0"/>
                  </a:lnTo>
                  <a:lnTo>
                    <a:pt x="0" y="0"/>
                  </a:lnTo>
                  <a:lnTo>
                    <a:pt x="0" y="243"/>
                  </a:lnTo>
                  <a:lnTo>
                    <a:pt x="853" y="24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5" name="Freeform 37"/>
            <p:cNvSpPr>
              <a:spLocks/>
            </p:cNvSpPr>
            <p:nvPr/>
          </p:nvSpPr>
          <p:spPr bwMode="auto">
            <a:xfrm>
              <a:off x="2640" y="2441"/>
              <a:ext cx="565" cy="247"/>
            </a:xfrm>
            <a:custGeom>
              <a:avLst/>
              <a:gdLst>
                <a:gd name="T0" fmla="*/ 564 w 565"/>
                <a:gd name="T1" fmla="*/ 246 h 247"/>
                <a:gd name="T2" fmla="*/ 564 w 565"/>
                <a:gd name="T3" fmla="*/ 0 h 247"/>
                <a:gd name="T4" fmla="*/ 0 w 565"/>
                <a:gd name="T5" fmla="*/ 0 h 247"/>
                <a:gd name="T6" fmla="*/ 0 w 565"/>
                <a:gd name="T7" fmla="*/ 246 h 247"/>
                <a:gd name="T8" fmla="*/ 564 w 565"/>
                <a:gd name="T9" fmla="*/ 246 h 2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5"/>
                <a:gd name="T16" fmla="*/ 0 h 247"/>
                <a:gd name="T17" fmla="*/ 565 w 565"/>
                <a:gd name="T18" fmla="*/ 247 h 2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5" h="247">
                  <a:moveTo>
                    <a:pt x="564" y="246"/>
                  </a:moveTo>
                  <a:lnTo>
                    <a:pt x="564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64" y="24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6" name="Freeform 38"/>
            <p:cNvSpPr>
              <a:spLocks/>
            </p:cNvSpPr>
            <p:nvPr/>
          </p:nvSpPr>
          <p:spPr bwMode="auto">
            <a:xfrm>
              <a:off x="3600" y="2349"/>
              <a:ext cx="820" cy="395"/>
            </a:xfrm>
            <a:custGeom>
              <a:avLst/>
              <a:gdLst>
                <a:gd name="T0" fmla="*/ 0 w 820"/>
                <a:gd name="T1" fmla="*/ 198 h 395"/>
                <a:gd name="T2" fmla="*/ 404 w 820"/>
                <a:gd name="T3" fmla="*/ 0 h 395"/>
                <a:gd name="T4" fmla="*/ 819 w 820"/>
                <a:gd name="T5" fmla="*/ 204 h 395"/>
                <a:gd name="T6" fmla="*/ 404 w 820"/>
                <a:gd name="T7" fmla="*/ 394 h 395"/>
                <a:gd name="T8" fmla="*/ 0 w 820"/>
                <a:gd name="T9" fmla="*/ 198 h 3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0"/>
                <a:gd name="T16" fmla="*/ 0 h 395"/>
                <a:gd name="T17" fmla="*/ 820 w 820"/>
                <a:gd name="T18" fmla="*/ 395 h 3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0" h="395">
                  <a:moveTo>
                    <a:pt x="0" y="198"/>
                  </a:moveTo>
                  <a:lnTo>
                    <a:pt x="404" y="0"/>
                  </a:lnTo>
                  <a:lnTo>
                    <a:pt x="819" y="204"/>
                  </a:lnTo>
                  <a:lnTo>
                    <a:pt x="404" y="394"/>
                  </a:lnTo>
                  <a:lnTo>
                    <a:pt x="0" y="19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7" name="Rectangle 39"/>
            <p:cNvSpPr>
              <a:spLocks noChangeArrowheads="1"/>
            </p:cNvSpPr>
            <p:nvPr/>
          </p:nvSpPr>
          <p:spPr bwMode="auto">
            <a:xfrm>
              <a:off x="5155" y="2071"/>
              <a:ext cx="54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600" b="1"/>
                <a:t>budget</a:t>
              </a:r>
            </a:p>
          </p:txBody>
        </p:sp>
        <p:sp>
          <p:nvSpPr>
            <p:cNvPr id="58388" name="Rectangle 40"/>
            <p:cNvSpPr>
              <a:spLocks noChangeArrowheads="1"/>
            </p:cNvSpPr>
            <p:nvPr/>
          </p:nvSpPr>
          <p:spPr bwMode="auto">
            <a:xfrm>
              <a:off x="4200" y="2060"/>
              <a:ext cx="3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600" b="1" u="sng"/>
                <a:t>did</a:t>
              </a:r>
            </a:p>
          </p:txBody>
        </p:sp>
        <p:sp>
          <p:nvSpPr>
            <p:cNvPr id="58389" name="Rectangle 41"/>
            <p:cNvSpPr>
              <a:spLocks noChangeArrowheads="1"/>
            </p:cNvSpPr>
            <p:nvPr/>
          </p:nvSpPr>
          <p:spPr bwMode="auto">
            <a:xfrm>
              <a:off x="2289" y="2047"/>
              <a:ext cx="3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600" b="1" u="sng"/>
                <a:t>pid</a:t>
              </a:r>
            </a:p>
          </p:txBody>
        </p:sp>
        <p:sp>
          <p:nvSpPr>
            <p:cNvPr id="58390" name="Rectangle 42"/>
            <p:cNvSpPr>
              <a:spLocks noChangeArrowheads="1"/>
            </p:cNvSpPr>
            <p:nvPr/>
          </p:nvSpPr>
          <p:spPr bwMode="auto">
            <a:xfrm>
              <a:off x="2628" y="1818"/>
              <a:ext cx="76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600" b="1"/>
                <a:t>started_on</a:t>
              </a:r>
            </a:p>
          </p:txBody>
        </p:sp>
        <p:sp>
          <p:nvSpPr>
            <p:cNvPr id="58391" name="Rectangle 43"/>
            <p:cNvSpPr>
              <a:spLocks noChangeArrowheads="1"/>
            </p:cNvSpPr>
            <p:nvPr/>
          </p:nvSpPr>
          <p:spPr bwMode="auto">
            <a:xfrm>
              <a:off x="3249" y="2053"/>
              <a:ext cx="61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600" b="1"/>
                <a:t>pbudget</a:t>
              </a:r>
            </a:p>
          </p:txBody>
        </p:sp>
        <p:sp>
          <p:nvSpPr>
            <p:cNvPr id="58392" name="Rectangle 44"/>
            <p:cNvSpPr>
              <a:spLocks noChangeArrowheads="1"/>
            </p:cNvSpPr>
            <p:nvPr/>
          </p:nvSpPr>
          <p:spPr bwMode="auto">
            <a:xfrm>
              <a:off x="4636" y="1893"/>
              <a:ext cx="52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600" b="1"/>
                <a:t>dname</a:t>
              </a:r>
            </a:p>
          </p:txBody>
        </p:sp>
        <p:sp>
          <p:nvSpPr>
            <p:cNvPr id="58393" name="Rectangle 45"/>
            <p:cNvSpPr>
              <a:spLocks noChangeArrowheads="1"/>
            </p:cNvSpPr>
            <p:nvPr/>
          </p:nvSpPr>
          <p:spPr bwMode="auto">
            <a:xfrm>
              <a:off x="4560" y="2449"/>
              <a:ext cx="89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600" b="1"/>
                <a:t>Departments</a:t>
              </a:r>
            </a:p>
          </p:txBody>
        </p:sp>
        <p:sp>
          <p:nvSpPr>
            <p:cNvPr id="58394" name="Rectangle 46"/>
            <p:cNvSpPr>
              <a:spLocks noChangeArrowheads="1"/>
            </p:cNvSpPr>
            <p:nvPr/>
          </p:nvSpPr>
          <p:spPr bwMode="auto">
            <a:xfrm>
              <a:off x="2607" y="2460"/>
              <a:ext cx="61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600" b="1"/>
                <a:t>Projects</a:t>
              </a:r>
            </a:p>
          </p:txBody>
        </p:sp>
        <p:sp>
          <p:nvSpPr>
            <p:cNvPr id="58395" name="Rectangle 47"/>
            <p:cNvSpPr>
              <a:spLocks noChangeArrowheads="1"/>
            </p:cNvSpPr>
            <p:nvPr/>
          </p:nvSpPr>
          <p:spPr bwMode="auto">
            <a:xfrm>
              <a:off x="3660" y="2434"/>
              <a:ext cx="70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600" b="1"/>
                <a:t>Sponsors</a:t>
              </a:r>
            </a:p>
          </p:txBody>
        </p:sp>
        <p:sp>
          <p:nvSpPr>
            <p:cNvPr id="58396" name="Line 48"/>
            <p:cNvSpPr>
              <a:spLocks noChangeShapeType="1"/>
            </p:cNvSpPr>
            <p:nvPr/>
          </p:nvSpPr>
          <p:spPr bwMode="auto">
            <a:xfrm>
              <a:off x="2414" y="2304"/>
              <a:ext cx="385" cy="1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7" name="Line 49"/>
            <p:cNvSpPr>
              <a:spLocks noChangeShapeType="1"/>
            </p:cNvSpPr>
            <p:nvPr/>
          </p:nvSpPr>
          <p:spPr bwMode="auto">
            <a:xfrm>
              <a:off x="2974" y="2052"/>
              <a:ext cx="6" cy="37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8" name="Line 50"/>
            <p:cNvSpPr>
              <a:spLocks noChangeShapeType="1"/>
            </p:cNvSpPr>
            <p:nvPr/>
          </p:nvSpPr>
          <p:spPr bwMode="auto">
            <a:xfrm flipH="1">
              <a:off x="3116" y="2304"/>
              <a:ext cx="382" cy="1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9" name="Line 51"/>
            <p:cNvSpPr>
              <a:spLocks noChangeShapeType="1"/>
            </p:cNvSpPr>
            <p:nvPr/>
          </p:nvSpPr>
          <p:spPr bwMode="auto">
            <a:xfrm>
              <a:off x="4391" y="2295"/>
              <a:ext cx="309" cy="14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0" name="Line 52"/>
            <p:cNvSpPr>
              <a:spLocks noChangeShapeType="1"/>
            </p:cNvSpPr>
            <p:nvPr/>
          </p:nvSpPr>
          <p:spPr bwMode="auto">
            <a:xfrm>
              <a:off x="4886" y="2122"/>
              <a:ext cx="0" cy="32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1" name="Line 53"/>
            <p:cNvSpPr>
              <a:spLocks noChangeShapeType="1"/>
            </p:cNvSpPr>
            <p:nvPr/>
          </p:nvSpPr>
          <p:spPr bwMode="auto">
            <a:xfrm flipH="1">
              <a:off x="5132" y="2304"/>
              <a:ext cx="219" cy="14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2" name="Line 54"/>
            <p:cNvSpPr>
              <a:spLocks noChangeShapeType="1"/>
            </p:cNvSpPr>
            <p:nvPr/>
          </p:nvSpPr>
          <p:spPr bwMode="auto">
            <a:xfrm flipH="1">
              <a:off x="3194" y="2549"/>
              <a:ext cx="41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3" name="Line 55"/>
            <p:cNvSpPr>
              <a:spLocks noChangeShapeType="1"/>
            </p:cNvSpPr>
            <p:nvPr/>
          </p:nvSpPr>
          <p:spPr bwMode="auto">
            <a:xfrm>
              <a:off x="4440" y="2554"/>
              <a:ext cx="151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4" name="Freeform 56"/>
            <p:cNvSpPr>
              <a:spLocks/>
            </p:cNvSpPr>
            <p:nvPr/>
          </p:nvSpPr>
          <p:spPr bwMode="auto">
            <a:xfrm>
              <a:off x="3792" y="1801"/>
              <a:ext cx="565" cy="240"/>
            </a:xfrm>
            <a:custGeom>
              <a:avLst/>
              <a:gdLst>
                <a:gd name="T0" fmla="*/ 563 w 565"/>
                <a:gd name="T1" fmla="*/ 109 h 240"/>
                <a:gd name="T2" fmla="*/ 555 w 565"/>
                <a:gd name="T3" fmla="*/ 88 h 240"/>
                <a:gd name="T4" fmla="*/ 538 w 565"/>
                <a:gd name="T5" fmla="*/ 68 h 240"/>
                <a:gd name="T6" fmla="*/ 513 w 565"/>
                <a:gd name="T7" fmla="*/ 51 h 240"/>
                <a:gd name="T8" fmla="*/ 482 w 565"/>
                <a:gd name="T9" fmla="*/ 35 h 240"/>
                <a:gd name="T10" fmla="*/ 444 w 565"/>
                <a:gd name="T11" fmla="*/ 21 h 240"/>
                <a:gd name="T12" fmla="*/ 402 w 565"/>
                <a:gd name="T13" fmla="*/ 11 h 240"/>
                <a:gd name="T14" fmla="*/ 356 w 565"/>
                <a:gd name="T15" fmla="*/ 4 h 240"/>
                <a:gd name="T16" fmla="*/ 307 w 565"/>
                <a:gd name="T17" fmla="*/ 0 h 240"/>
                <a:gd name="T18" fmla="*/ 258 w 565"/>
                <a:gd name="T19" fmla="*/ 0 h 240"/>
                <a:gd name="T20" fmla="*/ 210 w 565"/>
                <a:gd name="T21" fmla="*/ 4 h 240"/>
                <a:gd name="T22" fmla="*/ 163 w 565"/>
                <a:gd name="T23" fmla="*/ 11 h 240"/>
                <a:gd name="T24" fmla="*/ 121 w 565"/>
                <a:gd name="T25" fmla="*/ 21 h 240"/>
                <a:gd name="T26" fmla="*/ 83 w 565"/>
                <a:gd name="T27" fmla="*/ 35 h 240"/>
                <a:gd name="T28" fmla="*/ 52 w 565"/>
                <a:gd name="T29" fmla="*/ 51 h 240"/>
                <a:gd name="T30" fmla="*/ 27 w 565"/>
                <a:gd name="T31" fmla="*/ 68 h 240"/>
                <a:gd name="T32" fmla="*/ 10 w 565"/>
                <a:gd name="T33" fmla="*/ 88 h 240"/>
                <a:gd name="T34" fmla="*/ 2 w 565"/>
                <a:gd name="T35" fmla="*/ 109 h 240"/>
                <a:gd name="T36" fmla="*/ 2 w 565"/>
                <a:gd name="T37" fmla="*/ 129 h 240"/>
                <a:gd name="T38" fmla="*/ 10 w 565"/>
                <a:gd name="T39" fmla="*/ 150 h 240"/>
                <a:gd name="T40" fmla="*/ 27 w 565"/>
                <a:gd name="T41" fmla="*/ 170 h 240"/>
                <a:gd name="T42" fmla="*/ 52 w 565"/>
                <a:gd name="T43" fmla="*/ 188 h 240"/>
                <a:gd name="T44" fmla="*/ 83 w 565"/>
                <a:gd name="T45" fmla="*/ 204 h 240"/>
                <a:gd name="T46" fmla="*/ 121 w 565"/>
                <a:gd name="T47" fmla="*/ 217 h 240"/>
                <a:gd name="T48" fmla="*/ 163 w 565"/>
                <a:gd name="T49" fmla="*/ 227 h 240"/>
                <a:gd name="T50" fmla="*/ 210 w 565"/>
                <a:gd name="T51" fmla="*/ 235 h 240"/>
                <a:gd name="T52" fmla="*/ 258 w 565"/>
                <a:gd name="T53" fmla="*/ 239 h 240"/>
                <a:gd name="T54" fmla="*/ 307 w 565"/>
                <a:gd name="T55" fmla="*/ 239 h 240"/>
                <a:gd name="T56" fmla="*/ 356 w 565"/>
                <a:gd name="T57" fmla="*/ 235 h 240"/>
                <a:gd name="T58" fmla="*/ 402 w 565"/>
                <a:gd name="T59" fmla="*/ 227 h 240"/>
                <a:gd name="T60" fmla="*/ 444 w 565"/>
                <a:gd name="T61" fmla="*/ 217 h 240"/>
                <a:gd name="T62" fmla="*/ 482 w 565"/>
                <a:gd name="T63" fmla="*/ 204 h 240"/>
                <a:gd name="T64" fmla="*/ 513 w 565"/>
                <a:gd name="T65" fmla="*/ 188 h 240"/>
                <a:gd name="T66" fmla="*/ 538 w 565"/>
                <a:gd name="T67" fmla="*/ 170 h 240"/>
                <a:gd name="T68" fmla="*/ 555 w 565"/>
                <a:gd name="T69" fmla="*/ 150 h 240"/>
                <a:gd name="T70" fmla="*/ 563 w 565"/>
                <a:gd name="T71" fmla="*/ 129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5"/>
                <a:gd name="T109" fmla="*/ 0 h 240"/>
                <a:gd name="T110" fmla="*/ 565 w 565"/>
                <a:gd name="T111" fmla="*/ 240 h 2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5" h="240">
                  <a:moveTo>
                    <a:pt x="564" y="119"/>
                  </a:moveTo>
                  <a:lnTo>
                    <a:pt x="563" y="109"/>
                  </a:lnTo>
                  <a:lnTo>
                    <a:pt x="560" y="98"/>
                  </a:lnTo>
                  <a:lnTo>
                    <a:pt x="555" y="88"/>
                  </a:lnTo>
                  <a:lnTo>
                    <a:pt x="547" y="78"/>
                  </a:lnTo>
                  <a:lnTo>
                    <a:pt x="538" y="68"/>
                  </a:lnTo>
                  <a:lnTo>
                    <a:pt x="527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2" y="35"/>
                  </a:lnTo>
                  <a:lnTo>
                    <a:pt x="464" y="27"/>
                  </a:lnTo>
                  <a:lnTo>
                    <a:pt x="444" y="21"/>
                  </a:lnTo>
                  <a:lnTo>
                    <a:pt x="423" y="15"/>
                  </a:lnTo>
                  <a:lnTo>
                    <a:pt x="402" y="11"/>
                  </a:lnTo>
                  <a:lnTo>
                    <a:pt x="379" y="7"/>
                  </a:lnTo>
                  <a:lnTo>
                    <a:pt x="356" y="4"/>
                  </a:lnTo>
                  <a:lnTo>
                    <a:pt x="331" y="1"/>
                  </a:lnTo>
                  <a:lnTo>
                    <a:pt x="307" y="0"/>
                  </a:lnTo>
                  <a:lnTo>
                    <a:pt x="282" y="0"/>
                  </a:lnTo>
                  <a:lnTo>
                    <a:pt x="258" y="0"/>
                  </a:lnTo>
                  <a:lnTo>
                    <a:pt x="234" y="1"/>
                  </a:lnTo>
                  <a:lnTo>
                    <a:pt x="210" y="4"/>
                  </a:lnTo>
                  <a:lnTo>
                    <a:pt x="186" y="7"/>
                  </a:lnTo>
                  <a:lnTo>
                    <a:pt x="163" y="11"/>
                  </a:lnTo>
                  <a:lnTo>
                    <a:pt x="141" y="15"/>
                  </a:lnTo>
                  <a:lnTo>
                    <a:pt x="121" y="21"/>
                  </a:lnTo>
                  <a:lnTo>
                    <a:pt x="101" y="27"/>
                  </a:lnTo>
                  <a:lnTo>
                    <a:pt x="83" y="35"/>
                  </a:lnTo>
                  <a:lnTo>
                    <a:pt x="67" y="42"/>
                  </a:lnTo>
                  <a:lnTo>
                    <a:pt x="52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8" y="78"/>
                  </a:lnTo>
                  <a:lnTo>
                    <a:pt x="10" y="88"/>
                  </a:lnTo>
                  <a:lnTo>
                    <a:pt x="5" y="98"/>
                  </a:lnTo>
                  <a:lnTo>
                    <a:pt x="2" y="109"/>
                  </a:lnTo>
                  <a:lnTo>
                    <a:pt x="0" y="119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10" y="150"/>
                  </a:lnTo>
                  <a:lnTo>
                    <a:pt x="18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2" y="188"/>
                  </a:lnTo>
                  <a:lnTo>
                    <a:pt x="67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1" y="217"/>
                  </a:lnTo>
                  <a:lnTo>
                    <a:pt x="141" y="223"/>
                  </a:lnTo>
                  <a:lnTo>
                    <a:pt x="163" y="227"/>
                  </a:lnTo>
                  <a:lnTo>
                    <a:pt x="186" y="231"/>
                  </a:lnTo>
                  <a:lnTo>
                    <a:pt x="210" y="235"/>
                  </a:lnTo>
                  <a:lnTo>
                    <a:pt x="234" y="237"/>
                  </a:lnTo>
                  <a:lnTo>
                    <a:pt x="258" y="239"/>
                  </a:lnTo>
                  <a:lnTo>
                    <a:pt x="282" y="239"/>
                  </a:lnTo>
                  <a:lnTo>
                    <a:pt x="307" y="239"/>
                  </a:lnTo>
                  <a:lnTo>
                    <a:pt x="331" y="237"/>
                  </a:lnTo>
                  <a:lnTo>
                    <a:pt x="356" y="235"/>
                  </a:lnTo>
                  <a:lnTo>
                    <a:pt x="379" y="231"/>
                  </a:lnTo>
                  <a:lnTo>
                    <a:pt x="402" y="227"/>
                  </a:lnTo>
                  <a:lnTo>
                    <a:pt x="423" y="223"/>
                  </a:lnTo>
                  <a:lnTo>
                    <a:pt x="444" y="217"/>
                  </a:lnTo>
                  <a:lnTo>
                    <a:pt x="464" y="211"/>
                  </a:lnTo>
                  <a:lnTo>
                    <a:pt x="482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7" y="179"/>
                  </a:lnTo>
                  <a:lnTo>
                    <a:pt x="538" y="170"/>
                  </a:lnTo>
                  <a:lnTo>
                    <a:pt x="547" y="160"/>
                  </a:lnTo>
                  <a:lnTo>
                    <a:pt x="555" y="150"/>
                  </a:lnTo>
                  <a:lnTo>
                    <a:pt x="560" y="140"/>
                  </a:lnTo>
                  <a:lnTo>
                    <a:pt x="563" y="129"/>
                  </a:lnTo>
                  <a:lnTo>
                    <a:pt x="564" y="1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5" name="Rectangle 57"/>
            <p:cNvSpPr>
              <a:spLocks noChangeArrowheads="1"/>
            </p:cNvSpPr>
            <p:nvPr/>
          </p:nvSpPr>
          <p:spPr bwMode="auto">
            <a:xfrm>
              <a:off x="3888" y="1801"/>
              <a:ext cx="44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600" b="1"/>
                <a:t>since</a:t>
              </a:r>
            </a:p>
          </p:txBody>
        </p:sp>
        <p:sp>
          <p:nvSpPr>
            <p:cNvPr id="58406" name="Line 58"/>
            <p:cNvSpPr>
              <a:spLocks noChangeShapeType="1"/>
            </p:cNvSpPr>
            <p:nvPr/>
          </p:nvSpPr>
          <p:spPr bwMode="auto">
            <a:xfrm flipV="1">
              <a:off x="4032" y="2041"/>
              <a:ext cx="48" cy="3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193608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reeform 112"/>
          <p:cNvSpPr>
            <a:spLocks/>
          </p:cNvSpPr>
          <p:nvPr/>
        </p:nvSpPr>
        <p:spPr bwMode="auto">
          <a:xfrm>
            <a:off x="58738" y="2325688"/>
            <a:ext cx="4694237" cy="4187825"/>
          </a:xfrm>
          <a:custGeom>
            <a:avLst/>
            <a:gdLst>
              <a:gd name="T0" fmla="*/ 2171536 w 4693003"/>
              <a:gd name="T1" fmla="*/ 136840 h 4187343"/>
              <a:gd name="T2" fmla="*/ 1520850 w 4693003"/>
              <a:gd name="T3" fmla="*/ 245279 h 4187343"/>
              <a:gd name="T4" fmla="*/ 978611 w 4693003"/>
              <a:gd name="T5" fmla="*/ 524123 h 4187343"/>
              <a:gd name="T6" fmla="*/ 963118 w 4693003"/>
              <a:gd name="T7" fmla="*/ 1050829 h 4187343"/>
              <a:gd name="T8" fmla="*/ 978611 w 4693003"/>
              <a:gd name="T9" fmla="*/ 1825395 h 4187343"/>
              <a:gd name="T10" fmla="*/ 932133 w 4693003"/>
              <a:gd name="T11" fmla="*/ 2181696 h 4187343"/>
              <a:gd name="T12" fmla="*/ 482850 w 4693003"/>
              <a:gd name="T13" fmla="*/ 2491523 h 4187343"/>
              <a:gd name="T14" fmla="*/ 234970 w 4693003"/>
              <a:gd name="T15" fmla="*/ 2646437 h 4187343"/>
              <a:gd name="T16" fmla="*/ 33567 w 4693003"/>
              <a:gd name="T17" fmla="*/ 2847824 h 4187343"/>
              <a:gd name="T18" fmla="*/ 33567 w 4693003"/>
              <a:gd name="T19" fmla="*/ 3126668 h 4187343"/>
              <a:gd name="T20" fmla="*/ 172999 w 4693003"/>
              <a:gd name="T21" fmla="*/ 3297072 h 4187343"/>
              <a:gd name="T22" fmla="*/ 575805 w 4693003"/>
              <a:gd name="T23" fmla="*/ 3668864 h 4187343"/>
              <a:gd name="T24" fmla="*/ 1768730 w 4693003"/>
              <a:gd name="T25" fmla="*/ 4149097 h 4187343"/>
              <a:gd name="T26" fmla="*/ 3689804 w 4693003"/>
              <a:gd name="T27" fmla="*/ 3901235 h 4187343"/>
              <a:gd name="T28" fmla="*/ 4355983 w 4693003"/>
              <a:gd name="T29" fmla="*/ 3544934 h 4187343"/>
              <a:gd name="T30" fmla="*/ 4619356 w 4693003"/>
              <a:gd name="T31" fmla="*/ 3080194 h 4187343"/>
              <a:gd name="T32" fmla="*/ 4619356 w 4693003"/>
              <a:gd name="T33" fmla="*/ 2708402 h 4187343"/>
              <a:gd name="T34" fmla="*/ 4170073 w 4693003"/>
              <a:gd name="T35" fmla="*/ 2537997 h 4187343"/>
              <a:gd name="T36" fmla="*/ 3705297 w 4693003"/>
              <a:gd name="T37" fmla="*/ 2429558 h 4187343"/>
              <a:gd name="T38" fmla="*/ 3658820 w 4693003"/>
              <a:gd name="T39" fmla="*/ 2119731 h 4187343"/>
              <a:gd name="T40" fmla="*/ 3658820 w 4693003"/>
              <a:gd name="T41" fmla="*/ 1593025 h 4187343"/>
              <a:gd name="T42" fmla="*/ 3596850 w 4693003"/>
              <a:gd name="T43" fmla="*/ 384701 h 4187343"/>
              <a:gd name="T44" fmla="*/ 2775745 w 4693003"/>
              <a:gd name="T45" fmla="*/ 43892 h 4187343"/>
              <a:gd name="T46" fmla="*/ 2171536 w 4693003"/>
              <a:gd name="T47" fmla="*/ 136840 h 418734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693003" h="4187343">
                <a:moveTo>
                  <a:pt x="2170965" y="136824"/>
                </a:moveTo>
                <a:cubicBezTo>
                  <a:pt x="1961871" y="170385"/>
                  <a:pt x="1719219" y="180711"/>
                  <a:pt x="1520450" y="245251"/>
                </a:cubicBezTo>
                <a:cubicBezTo>
                  <a:pt x="1321681" y="309791"/>
                  <a:pt x="1071285" y="389820"/>
                  <a:pt x="978354" y="524063"/>
                </a:cubicBezTo>
                <a:cubicBezTo>
                  <a:pt x="885423" y="658306"/>
                  <a:pt x="962865" y="833854"/>
                  <a:pt x="962865" y="1050708"/>
                </a:cubicBezTo>
                <a:cubicBezTo>
                  <a:pt x="962865" y="1267562"/>
                  <a:pt x="983517" y="1636729"/>
                  <a:pt x="978354" y="1825185"/>
                </a:cubicBezTo>
                <a:cubicBezTo>
                  <a:pt x="973191" y="2013641"/>
                  <a:pt x="1014493" y="2070437"/>
                  <a:pt x="931888" y="2181445"/>
                </a:cubicBezTo>
                <a:cubicBezTo>
                  <a:pt x="849283" y="2292453"/>
                  <a:pt x="598886" y="2413788"/>
                  <a:pt x="482723" y="2491236"/>
                </a:cubicBezTo>
                <a:cubicBezTo>
                  <a:pt x="366560" y="2568684"/>
                  <a:pt x="309769" y="2586755"/>
                  <a:pt x="234908" y="2646132"/>
                </a:cubicBezTo>
                <a:cubicBezTo>
                  <a:pt x="160047" y="2705509"/>
                  <a:pt x="67116" y="2767467"/>
                  <a:pt x="33558" y="2847496"/>
                </a:cubicBezTo>
                <a:cubicBezTo>
                  <a:pt x="0" y="2927525"/>
                  <a:pt x="10325" y="3051442"/>
                  <a:pt x="33558" y="3126308"/>
                </a:cubicBezTo>
                <a:cubicBezTo>
                  <a:pt x="56791" y="3201174"/>
                  <a:pt x="82605" y="3206337"/>
                  <a:pt x="172954" y="3296693"/>
                </a:cubicBezTo>
                <a:cubicBezTo>
                  <a:pt x="263303" y="3387049"/>
                  <a:pt x="309769" y="3526454"/>
                  <a:pt x="575654" y="3668442"/>
                </a:cubicBezTo>
                <a:cubicBezTo>
                  <a:pt x="841539" y="3810430"/>
                  <a:pt x="1249402" y="4109895"/>
                  <a:pt x="1768265" y="4148619"/>
                </a:cubicBezTo>
                <a:cubicBezTo>
                  <a:pt x="2287128" y="4187343"/>
                  <a:pt x="3257739" y="4001468"/>
                  <a:pt x="3688834" y="3900786"/>
                </a:cubicBezTo>
                <a:cubicBezTo>
                  <a:pt x="4119930" y="3800104"/>
                  <a:pt x="4199953" y="3681351"/>
                  <a:pt x="4354838" y="3544526"/>
                </a:cubicBezTo>
                <a:cubicBezTo>
                  <a:pt x="4509723" y="3407702"/>
                  <a:pt x="4574258" y="3219245"/>
                  <a:pt x="4618142" y="3079839"/>
                </a:cubicBezTo>
                <a:cubicBezTo>
                  <a:pt x="4662026" y="2940433"/>
                  <a:pt x="4693003" y="2798446"/>
                  <a:pt x="4618142" y="2708090"/>
                </a:cubicBezTo>
                <a:cubicBezTo>
                  <a:pt x="4543281" y="2617734"/>
                  <a:pt x="4321280" y="2584174"/>
                  <a:pt x="4168977" y="2537705"/>
                </a:cubicBezTo>
                <a:cubicBezTo>
                  <a:pt x="4016674" y="2491236"/>
                  <a:pt x="3789509" y="2498981"/>
                  <a:pt x="3704323" y="2429278"/>
                </a:cubicBezTo>
                <a:cubicBezTo>
                  <a:pt x="3619137" y="2359575"/>
                  <a:pt x="3665602" y="2258893"/>
                  <a:pt x="3657858" y="2119487"/>
                </a:cubicBezTo>
                <a:cubicBezTo>
                  <a:pt x="3650114" y="1980081"/>
                  <a:pt x="3668184" y="1881980"/>
                  <a:pt x="3657858" y="1592842"/>
                </a:cubicBezTo>
                <a:cubicBezTo>
                  <a:pt x="3647532" y="1303704"/>
                  <a:pt x="3743044" y="642816"/>
                  <a:pt x="3595904" y="384657"/>
                </a:cubicBezTo>
                <a:cubicBezTo>
                  <a:pt x="3448764" y="126498"/>
                  <a:pt x="3007342" y="87774"/>
                  <a:pt x="2775015" y="43887"/>
                </a:cubicBezTo>
                <a:cubicBezTo>
                  <a:pt x="2542688" y="0"/>
                  <a:pt x="2380059" y="103263"/>
                  <a:pt x="2170965" y="136824"/>
                </a:cubicBezTo>
                <a:close/>
              </a:path>
            </a:pathLst>
          </a:custGeom>
          <a:solidFill>
            <a:srgbClr val="800000">
              <a:alpha val="21176"/>
            </a:srgbClr>
          </a:solidFill>
          <a:ln>
            <a:noFill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11"/>
          <p:cNvSpPr>
            <a:spLocks/>
          </p:cNvSpPr>
          <p:nvPr/>
        </p:nvSpPr>
        <p:spPr bwMode="auto">
          <a:xfrm>
            <a:off x="4089400" y="820738"/>
            <a:ext cx="5241925" cy="4064000"/>
          </a:xfrm>
          <a:custGeom>
            <a:avLst/>
            <a:gdLst>
              <a:gd name="T0" fmla="*/ 2282397 w 6954319"/>
              <a:gd name="T1" fmla="*/ 56913 h 4977310"/>
              <a:gd name="T2" fmla="*/ 1616941 w 6954319"/>
              <a:gd name="T3" fmla="*/ 158092 h 4977310"/>
              <a:gd name="T4" fmla="*/ 1488519 w 6954319"/>
              <a:gd name="T5" fmla="*/ 765162 h 4977310"/>
              <a:gd name="T6" fmla="*/ 998184 w 6954319"/>
              <a:gd name="T7" fmla="*/ 1587236 h 4977310"/>
              <a:gd name="T8" fmla="*/ 227656 w 6954319"/>
              <a:gd name="T9" fmla="*/ 2472548 h 4977310"/>
              <a:gd name="T10" fmla="*/ 227656 w 6954319"/>
              <a:gd name="T11" fmla="*/ 3762573 h 4977310"/>
              <a:gd name="T12" fmla="*/ 1593591 w 6954319"/>
              <a:gd name="T13" fmla="*/ 3964929 h 4977310"/>
              <a:gd name="T14" fmla="*/ 3099623 w 6954319"/>
              <a:gd name="T15" fmla="*/ 3952282 h 4977310"/>
              <a:gd name="T16" fmla="*/ 4920871 w 6954319"/>
              <a:gd name="T17" fmla="*/ 3964929 h 4977310"/>
              <a:gd name="T18" fmla="*/ 5025943 w 6954319"/>
              <a:gd name="T19" fmla="*/ 3357859 h 4977310"/>
              <a:gd name="T20" fmla="*/ 5037618 w 6954319"/>
              <a:gd name="T21" fmla="*/ 2131071 h 4977310"/>
              <a:gd name="T22" fmla="*/ 4407186 w 6954319"/>
              <a:gd name="T23" fmla="*/ 916930 h 4977310"/>
              <a:gd name="T24" fmla="*/ 3636658 w 6954319"/>
              <a:gd name="T25" fmla="*/ 145444 h 4977310"/>
              <a:gd name="T26" fmla="*/ 3017901 w 6954319"/>
              <a:gd name="T27" fmla="*/ 44266 h 4977310"/>
              <a:gd name="T28" fmla="*/ 2224023 w 6954319"/>
              <a:gd name="T29" fmla="*/ 56913 h 49773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6954319" h="4977310">
                <a:moveTo>
                  <a:pt x="3027994" y="69703"/>
                </a:moveTo>
                <a:cubicBezTo>
                  <a:pt x="2674340" y="59377"/>
                  <a:pt x="2320687" y="49051"/>
                  <a:pt x="2145151" y="193620"/>
                </a:cubicBezTo>
                <a:cubicBezTo>
                  <a:pt x="1969615" y="338189"/>
                  <a:pt x="2111593" y="645398"/>
                  <a:pt x="1974778" y="937118"/>
                </a:cubicBezTo>
                <a:cubicBezTo>
                  <a:pt x="1837963" y="1228838"/>
                  <a:pt x="1603055" y="1595424"/>
                  <a:pt x="1324263" y="1943939"/>
                </a:cubicBezTo>
                <a:cubicBezTo>
                  <a:pt x="1045471" y="2292454"/>
                  <a:pt x="472398" y="2584174"/>
                  <a:pt x="302025" y="3028208"/>
                </a:cubicBezTo>
                <a:cubicBezTo>
                  <a:pt x="131652" y="3472242"/>
                  <a:pt x="0" y="4303515"/>
                  <a:pt x="302025" y="4608143"/>
                </a:cubicBezTo>
                <a:cubicBezTo>
                  <a:pt x="604050" y="4912771"/>
                  <a:pt x="1479147" y="4817251"/>
                  <a:pt x="2114174" y="4855975"/>
                </a:cubicBezTo>
                <a:cubicBezTo>
                  <a:pt x="2749201" y="4894699"/>
                  <a:pt x="4112186" y="4840486"/>
                  <a:pt x="4112186" y="4840486"/>
                </a:cubicBezTo>
                <a:cubicBezTo>
                  <a:pt x="4847888" y="4840486"/>
                  <a:pt x="6102453" y="4977310"/>
                  <a:pt x="6528386" y="4855975"/>
                </a:cubicBezTo>
                <a:cubicBezTo>
                  <a:pt x="6954319" y="4734640"/>
                  <a:pt x="6641968" y="4486808"/>
                  <a:pt x="6667782" y="4112477"/>
                </a:cubicBezTo>
                <a:cubicBezTo>
                  <a:pt x="6693596" y="3738146"/>
                  <a:pt x="6820085" y="3108237"/>
                  <a:pt x="6683270" y="2609990"/>
                </a:cubicBezTo>
                <a:cubicBezTo>
                  <a:pt x="6546455" y="2111743"/>
                  <a:pt x="6156662" y="1528303"/>
                  <a:pt x="5846893" y="1122993"/>
                </a:cubicBezTo>
                <a:cubicBezTo>
                  <a:pt x="5537124" y="717683"/>
                  <a:pt x="5131843" y="356260"/>
                  <a:pt x="4824655" y="178130"/>
                </a:cubicBezTo>
                <a:cubicBezTo>
                  <a:pt x="4517467" y="0"/>
                  <a:pt x="4316118" y="72285"/>
                  <a:pt x="4003767" y="54214"/>
                </a:cubicBezTo>
                <a:cubicBezTo>
                  <a:pt x="3691416" y="36143"/>
                  <a:pt x="2950551" y="69703"/>
                  <a:pt x="2950551" y="69703"/>
                </a:cubicBezTo>
              </a:path>
            </a:pathLst>
          </a:custGeom>
          <a:gradFill rotWithShape="1">
            <a:gsLst>
              <a:gs pos="0">
                <a:srgbClr val="DBDCFF">
                  <a:alpha val="50000"/>
                </a:srgbClr>
              </a:gs>
              <a:gs pos="64999">
                <a:srgbClr val="A9ABFF">
                  <a:alpha val="50000"/>
                </a:srgbClr>
              </a:gs>
              <a:gs pos="100000">
                <a:srgbClr val="8387FF">
                  <a:alpha val="50000"/>
                </a:srgbClr>
              </a:gs>
            </a:gsLst>
            <a:lin ang="5400000" scaled="1"/>
          </a:gradFill>
          <a:ln>
            <a:noFill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solidFill>
                  <a:srgbClr val="C6C6EA"/>
                </a:solidFill>
              </a:rPr>
              <a:t>Aggregation </a:t>
            </a:r>
            <a:r>
              <a:rPr lang="en-US" altLang="x-none"/>
              <a:t>vs. </a:t>
            </a:r>
            <a:r>
              <a:rPr lang="en-US" altLang="x-none">
                <a:solidFill>
                  <a:srgbClr val="B77373"/>
                </a:solidFill>
              </a:rPr>
              <a:t>Ternary</a:t>
            </a:r>
          </a:p>
        </p:txBody>
      </p:sp>
      <p:grpSp>
        <p:nvGrpSpPr>
          <p:cNvPr id="60420" name="Group 56"/>
          <p:cNvGrpSpPr>
            <a:grpSpLocks/>
          </p:cNvGrpSpPr>
          <p:nvPr/>
        </p:nvGrpSpPr>
        <p:grpSpPr bwMode="auto">
          <a:xfrm>
            <a:off x="4648200" y="954088"/>
            <a:ext cx="4430713" cy="3348037"/>
            <a:chOff x="3359150" y="1135062"/>
            <a:chExt cx="5821362" cy="4397375"/>
          </a:xfrm>
        </p:grpSpPr>
        <p:grpSp>
          <p:nvGrpSpPr>
            <p:cNvPr id="60469" name="Group 7"/>
            <p:cNvGrpSpPr>
              <a:grpSpLocks/>
            </p:cNvGrpSpPr>
            <p:nvPr/>
          </p:nvGrpSpPr>
          <p:grpSpPr bwMode="auto">
            <a:xfrm>
              <a:off x="4883150" y="1135062"/>
              <a:ext cx="3008313" cy="2282825"/>
              <a:chOff x="3024" y="62"/>
              <a:chExt cx="1895" cy="1438"/>
            </a:xfrm>
          </p:grpSpPr>
          <p:sp>
            <p:nvSpPr>
              <p:cNvPr id="60503" name="Freeform 8"/>
              <p:cNvSpPr>
                <a:spLocks/>
              </p:cNvSpPr>
              <p:nvPr/>
            </p:nvSpPr>
            <p:spPr bwMode="auto">
              <a:xfrm>
                <a:off x="4353" y="1189"/>
                <a:ext cx="566" cy="242"/>
              </a:xfrm>
              <a:custGeom>
                <a:avLst/>
                <a:gdLst>
                  <a:gd name="T0" fmla="*/ 563 w 566"/>
                  <a:gd name="T1" fmla="*/ 109 h 241"/>
                  <a:gd name="T2" fmla="*/ 555 w 566"/>
                  <a:gd name="T3" fmla="*/ 89 h 241"/>
                  <a:gd name="T4" fmla="*/ 538 w 566"/>
                  <a:gd name="T5" fmla="*/ 69 h 241"/>
                  <a:gd name="T6" fmla="*/ 513 w 566"/>
                  <a:gd name="T7" fmla="*/ 51 h 241"/>
                  <a:gd name="T8" fmla="*/ 482 w 566"/>
                  <a:gd name="T9" fmla="*/ 35 h 241"/>
                  <a:gd name="T10" fmla="*/ 444 w 566"/>
                  <a:gd name="T11" fmla="*/ 22 h 241"/>
                  <a:gd name="T12" fmla="*/ 401 w 566"/>
                  <a:gd name="T13" fmla="*/ 12 h 241"/>
                  <a:gd name="T14" fmla="*/ 355 w 566"/>
                  <a:gd name="T15" fmla="*/ 4 h 241"/>
                  <a:gd name="T16" fmla="*/ 307 w 566"/>
                  <a:gd name="T17" fmla="*/ 1 h 241"/>
                  <a:gd name="T18" fmla="*/ 258 w 566"/>
                  <a:gd name="T19" fmla="*/ 1 h 241"/>
                  <a:gd name="T20" fmla="*/ 209 w 566"/>
                  <a:gd name="T21" fmla="*/ 4 h 241"/>
                  <a:gd name="T22" fmla="*/ 163 w 566"/>
                  <a:gd name="T23" fmla="*/ 12 h 241"/>
                  <a:gd name="T24" fmla="*/ 120 w 566"/>
                  <a:gd name="T25" fmla="*/ 22 h 241"/>
                  <a:gd name="T26" fmla="*/ 83 w 566"/>
                  <a:gd name="T27" fmla="*/ 35 h 241"/>
                  <a:gd name="T28" fmla="*/ 51 w 566"/>
                  <a:gd name="T29" fmla="*/ 51 h 241"/>
                  <a:gd name="T30" fmla="*/ 27 w 566"/>
                  <a:gd name="T31" fmla="*/ 69 h 241"/>
                  <a:gd name="T32" fmla="*/ 10 w 566"/>
                  <a:gd name="T33" fmla="*/ 89 h 241"/>
                  <a:gd name="T34" fmla="*/ 2 w 566"/>
                  <a:gd name="T35" fmla="*/ 109 h 241"/>
                  <a:gd name="T36" fmla="*/ 2 w 566"/>
                  <a:gd name="T37" fmla="*/ 133 h 241"/>
                  <a:gd name="T38" fmla="*/ 10 w 566"/>
                  <a:gd name="T39" fmla="*/ 154 h 241"/>
                  <a:gd name="T40" fmla="*/ 27 w 566"/>
                  <a:gd name="T41" fmla="*/ 173 h 241"/>
                  <a:gd name="T42" fmla="*/ 51 w 566"/>
                  <a:gd name="T43" fmla="*/ 191 h 241"/>
                  <a:gd name="T44" fmla="*/ 83 w 566"/>
                  <a:gd name="T45" fmla="*/ 208 h 241"/>
                  <a:gd name="T46" fmla="*/ 120 w 566"/>
                  <a:gd name="T47" fmla="*/ 221 h 241"/>
                  <a:gd name="T48" fmla="*/ 163 w 566"/>
                  <a:gd name="T49" fmla="*/ 231 h 241"/>
                  <a:gd name="T50" fmla="*/ 209 w 566"/>
                  <a:gd name="T51" fmla="*/ 239 h 241"/>
                  <a:gd name="T52" fmla="*/ 258 w 566"/>
                  <a:gd name="T53" fmla="*/ 242 h 241"/>
                  <a:gd name="T54" fmla="*/ 307 w 566"/>
                  <a:gd name="T55" fmla="*/ 242 h 241"/>
                  <a:gd name="T56" fmla="*/ 355 w 566"/>
                  <a:gd name="T57" fmla="*/ 239 h 241"/>
                  <a:gd name="T58" fmla="*/ 401 w 566"/>
                  <a:gd name="T59" fmla="*/ 231 h 241"/>
                  <a:gd name="T60" fmla="*/ 444 w 566"/>
                  <a:gd name="T61" fmla="*/ 221 h 241"/>
                  <a:gd name="T62" fmla="*/ 482 w 566"/>
                  <a:gd name="T63" fmla="*/ 208 h 241"/>
                  <a:gd name="T64" fmla="*/ 513 w 566"/>
                  <a:gd name="T65" fmla="*/ 191 h 241"/>
                  <a:gd name="T66" fmla="*/ 538 w 566"/>
                  <a:gd name="T67" fmla="*/ 173 h 241"/>
                  <a:gd name="T68" fmla="*/ 555 w 566"/>
                  <a:gd name="T69" fmla="*/ 154 h 241"/>
                  <a:gd name="T70" fmla="*/ 563 w 566"/>
                  <a:gd name="T71" fmla="*/ 133 h 24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66"/>
                  <a:gd name="T109" fmla="*/ 0 h 241"/>
                  <a:gd name="T110" fmla="*/ 566 w 566"/>
                  <a:gd name="T111" fmla="*/ 241 h 24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66" h="241">
                    <a:moveTo>
                      <a:pt x="565" y="120"/>
                    </a:moveTo>
                    <a:lnTo>
                      <a:pt x="563" y="109"/>
                    </a:lnTo>
                    <a:lnTo>
                      <a:pt x="560" y="99"/>
                    </a:lnTo>
                    <a:lnTo>
                      <a:pt x="555" y="89"/>
                    </a:lnTo>
                    <a:lnTo>
                      <a:pt x="547" y="79"/>
                    </a:lnTo>
                    <a:lnTo>
                      <a:pt x="538" y="69"/>
                    </a:lnTo>
                    <a:lnTo>
                      <a:pt x="527" y="60"/>
                    </a:lnTo>
                    <a:lnTo>
                      <a:pt x="513" y="51"/>
                    </a:lnTo>
                    <a:lnTo>
                      <a:pt x="498" y="43"/>
                    </a:lnTo>
                    <a:lnTo>
                      <a:pt x="482" y="35"/>
                    </a:lnTo>
                    <a:lnTo>
                      <a:pt x="463" y="28"/>
                    </a:lnTo>
                    <a:lnTo>
                      <a:pt x="444" y="22"/>
                    </a:lnTo>
                    <a:lnTo>
                      <a:pt x="424" y="16"/>
                    </a:lnTo>
                    <a:lnTo>
                      <a:pt x="401" y="12"/>
                    </a:lnTo>
                    <a:lnTo>
                      <a:pt x="379" y="7"/>
                    </a:lnTo>
                    <a:lnTo>
                      <a:pt x="355" y="4"/>
                    </a:lnTo>
                    <a:lnTo>
                      <a:pt x="331" y="2"/>
                    </a:lnTo>
                    <a:lnTo>
                      <a:pt x="307" y="1"/>
                    </a:lnTo>
                    <a:lnTo>
                      <a:pt x="282" y="0"/>
                    </a:lnTo>
                    <a:lnTo>
                      <a:pt x="258" y="1"/>
                    </a:lnTo>
                    <a:lnTo>
                      <a:pt x="233" y="2"/>
                    </a:lnTo>
                    <a:lnTo>
                      <a:pt x="209" y="4"/>
                    </a:lnTo>
                    <a:lnTo>
                      <a:pt x="186" y="7"/>
                    </a:lnTo>
                    <a:lnTo>
                      <a:pt x="163" y="12"/>
                    </a:lnTo>
                    <a:lnTo>
                      <a:pt x="141" y="16"/>
                    </a:lnTo>
                    <a:lnTo>
                      <a:pt x="120" y="22"/>
                    </a:lnTo>
                    <a:lnTo>
                      <a:pt x="101" y="28"/>
                    </a:lnTo>
                    <a:lnTo>
                      <a:pt x="83" y="35"/>
                    </a:lnTo>
                    <a:lnTo>
                      <a:pt x="66" y="43"/>
                    </a:lnTo>
                    <a:lnTo>
                      <a:pt x="51" y="51"/>
                    </a:lnTo>
                    <a:lnTo>
                      <a:pt x="38" y="60"/>
                    </a:lnTo>
                    <a:lnTo>
                      <a:pt x="27" y="69"/>
                    </a:lnTo>
                    <a:lnTo>
                      <a:pt x="17" y="79"/>
                    </a:lnTo>
                    <a:lnTo>
                      <a:pt x="10" y="89"/>
                    </a:lnTo>
                    <a:lnTo>
                      <a:pt x="4" y="99"/>
                    </a:lnTo>
                    <a:lnTo>
                      <a:pt x="2" y="109"/>
                    </a:lnTo>
                    <a:lnTo>
                      <a:pt x="0" y="120"/>
                    </a:lnTo>
                    <a:lnTo>
                      <a:pt x="2" y="130"/>
                    </a:lnTo>
                    <a:lnTo>
                      <a:pt x="4" y="141"/>
                    </a:lnTo>
                    <a:lnTo>
                      <a:pt x="10" y="151"/>
                    </a:lnTo>
                    <a:lnTo>
                      <a:pt x="17" y="161"/>
                    </a:lnTo>
                    <a:lnTo>
                      <a:pt x="27" y="170"/>
                    </a:lnTo>
                    <a:lnTo>
                      <a:pt x="38" y="180"/>
                    </a:lnTo>
                    <a:lnTo>
                      <a:pt x="51" y="188"/>
                    </a:lnTo>
                    <a:lnTo>
                      <a:pt x="66" y="197"/>
                    </a:lnTo>
                    <a:lnTo>
                      <a:pt x="83" y="205"/>
                    </a:lnTo>
                    <a:lnTo>
                      <a:pt x="101" y="212"/>
                    </a:lnTo>
                    <a:lnTo>
                      <a:pt x="120" y="218"/>
                    </a:lnTo>
                    <a:lnTo>
                      <a:pt x="141" y="223"/>
                    </a:lnTo>
                    <a:lnTo>
                      <a:pt x="163" y="228"/>
                    </a:lnTo>
                    <a:lnTo>
                      <a:pt x="186" y="232"/>
                    </a:lnTo>
                    <a:lnTo>
                      <a:pt x="209" y="236"/>
                    </a:lnTo>
                    <a:lnTo>
                      <a:pt x="233" y="238"/>
                    </a:lnTo>
                    <a:lnTo>
                      <a:pt x="258" y="239"/>
                    </a:lnTo>
                    <a:lnTo>
                      <a:pt x="282" y="240"/>
                    </a:lnTo>
                    <a:lnTo>
                      <a:pt x="307" y="239"/>
                    </a:lnTo>
                    <a:lnTo>
                      <a:pt x="331" y="238"/>
                    </a:lnTo>
                    <a:lnTo>
                      <a:pt x="355" y="236"/>
                    </a:lnTo>
                    <a:lnTo>
                      <a:pt x="379" y="232"/>
                    </a:lnTo>
                    <a:lnTo>
                      <a:pt x="401" y="228"/>
                    </a:lnTo>
                    <a:lnTo>
                      <a:pt x="424" y="223"/>
                    </a:lnTo>
                    <a:lnTo>
                      <a:pt x="444" y="218"/>
                    </a:lnTo>
                    <a:lnTo>
                      <a:pt x="463" y="212"/>
                    </a:lnTo>
                    <a:lnTo>
                      <a:pt x="482" y="205"/>
                    </a:lnTo>
                    <a:lnTo>
                      <a:pt x="498" y="197"/>
                    </a:lnTo>
                    <a:lnTo>
                      <a:pt x="513" y="188"/>
                    </a:lnTo>
                    <a:lnTo>
                      <a:pt x="527" y="180"/>
                    </a:lnTo>
                    <a:lnTo>
                      <a:pt x="538" y="170"/>
                    </a:lnTo>
                    <a:lnTo>
                      <a:pt x="547" y="161"/>
                    </a:lnTo>
                    <a:lnTo>
                      <a:pt x="555" y="151"/>
                    </a:lnTo>
                    <a:lnTo>
                      <a:pt x="560" y="141"/>
                    </a:lnTo>
                    <a:lnTo>
                      <a:pt x="563" y="130"/>
                    </a:lnTo>
                    <a:lnTo>
                      <a:pt x="565" y="12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4" name="Freeform 9"/>
              <p:cNvSpPr>
                <a:spLocks/>
              </p:cNvSpPr>
              <p:nvPr/>
            </p:nvSpPr>
            <p:spPr bwMode="auto">
              <a:xfrm>
                <a:off x="3424" y="1105"/>
                <a:ext cx="803" cy="395"/>
              </a:xfrm>
              <a:custGeom>
                <a:avLst/>
                <a:gdLst>
                  <a:gd name="T0" fmla="*/ 0 w 804"/>
                  <a:gd name="T1" fmla="*/ 197 h 395"/>
                  <a:gd name="T2" fmla="*/ 396 w 804"/>
                  <a:gd name="T3" fmla="*/ 0 h 395"/>
                  <a:gd name="T4" fmla="*/ 800 w 804"/>
                  <a:gd name="T5" fmla="*/ 204 h 395"/>
                  <a:gd name="T6" fmla="*/ 396 w 804"/>
                  <a:gd name="T7" fmla="*/ 394 h 395"/>
                  <a:gd name="T8" fmla="*/ 0 w 804"/>
                  <a:gd name="T9" fmla="*/ 197 h 3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4"/>
                  <a:gd name="T16" fmla="*/ 0 h 395"/>
                  <a:gd name="T17" fmla="*/ 804 w 804"/>
                  <a:gd name="T18" fmla="*/ 395 h 3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4" h="395">
                    <a:moveTo>
                      <a:pt x="0" y="197"/>
                    </a:moveTo>
                    <a:lnTo>
                      <a:pt x="396" y="0"/>
                    </a:lnTo>
                    <a:lnTo>
                      <a:pt x="803" y="204"/>
                    </a:lnTo>
                    <a:lnTo>
                      <a:pt x="396" y="394"/>
                    </a:lnTo>
                    <a:lnTo>
                      <a:pt x="0" y="19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5" name="Rectangle 10"/>
              <p:cNvSpPr>
                <a:spLocks noChangeArrowheads="1"/>
              </p:cNvSpPr>
              <p:nvPr/>
            </p:nvSpPr>
            <p:spPr bwMode="auto">
              <a:xfrm>
                <a:off x="4436" y="1202"/>
                <a:ext cx="420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b="1"/>
                  <a:t>until</a:t>
                </a:r>
              </a:p>
            </p:txBody>
          </p:sp>
          <p:grpSp>
            <p:nvGrpSpPr>
              <p:cNvPr id="60506" name="Group 11"/>
              <p:cNvGrpSpPr>
                <a:grpSpLocks/>
              </p:cNvGrpSpPr>
              <p:nvPr/>
            </p:nvGrpSpPr>
            <p:grpSpPr bwMode="auto">
              <a:xfrm>
                <a:off x="3435" y="619"/>
                <a:ext cx="860" cy="254"/>
                <a:chOff x="3435" y="619"/>
                <a:chExt cx="860" cy="254"/>
              </a:xfrm>
            </p:grpSpPr>
            <p:sp>
              <p:nvSpPr>
                <p:cNvPr id="60519" name="Freeform 12"/>
                <p:cNvSpPr>
                  <a:spLocks/>
                </p:cNvSpPr>
                <p:nvPr/>
              </p:nvSpPr>
              <p:spPr bwMode="auto">
                <a:xfrm>
                  <a:off x="3437" y="625"/>
                  <a:ext cx="840" cy="248"/>
                </a:xfrm>
                <a:custGeom>
                  <a:avLst/>
                  <a:gdLst>
                    <a:gd name="T0" fmla="*/ 839 w 840"/>
                    <a:gd name="T1" fmla="*/ 249 h 247"/>
                    <a:gd name="T2" fmla="*/ 839 w 840"/>
                    <a:gd name="T3" fmla="*/ 0 h 247"/>
                    <a:gd name="T4" fmla="*/ 0 w 840"/>
                    <a:gd name="T5" fmla="*/ 0 h 247"/>
                    <a:gd name="T6" fmla="*/ 0 w 840"/>
                    <a:gd name="T7" fmla="*/ 249 h 247"/>
                    <a:gd name="T8" fmla="*/ 839 w 840"/>
                    <a:gd name="T9" fmla="*/ 249 h 2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0"/>
                    <a:gd name="T16" fmla="*/ 0 h 247"/>
                    <a:gd name="T17" fmla="*/ 840 w 840"/>
                    <a:gd name="T18" fmla="*/ 247 h 2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0" h="247">
                      <a:moveTo>
                        <a:pt x="839" y="246"/>
                      </a:moveTo>
                      <a:lnTo>
                        <a:pt x="839" y="0"/>
                      </a:lnTo>
                      <a:lnTo>
                        <a:pt x="0" y="0"/>
                      </a:lnTo>
                      <a:lnTo>
                        <a:pt x="0" y="246"/>
                      </a:lnTo>
                      <a:lnTo>
                        <a:pt x="839" y="246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520" name="Rectangle 13"/>
                <p:cNvSpPr>
                  <a:spLocks noChangeArrowheads="1"/>
                </p:cNvSpPr>
                <p:nvPr/>
              </p:nvSpPr>
              <p:spPr bwMode="auto">
                <a:xfrm>
                  <a:off x="3471" y="619"/>
                  <a:ext cx="824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1pPr>
                  <a:lvl2pPr marL="742950" indent="-28575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2pPr>
                  <a:lvl3pPr marL="1143000" indent="-22860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3pPr>
                  <a:lvl4pPr marL="1600200" indent="-22860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4pPr>
                  <a:lvl5pPr marL="2057400" indent="-22860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9pPr>
                </a:lstStyle>
                <a:p>
                  <a:r>
                    <a:rPr lang="en-US" altLang="x-none" b="1"/>
                    <a:t>Employees</a:t>
                  </a:r>
                </a:p>
              </p:txBody>
            </p:sp>
          </p:grpSp>
          <p:sp>
            <p:nvSpPr>
              <p:cNvPr id="60507" name="Rectangle 14"/>
              <p:cNvSpPr>
                <a:spLocks noChangeArrowheads="1"/>
              </p:cNvSpPr>
              <p:nvPr/>
            </p:nvSpPr>
            <p:spPr bwMode="auto">
              <a:xfrm>
                <a:off x="3494" y="1181"/>
                <a:ext cx="689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b="1"/>
                  <a:t>Monitors</a:t>
                </a:r>
              </a:p>
            </p:txBody>
          </p:sp>
          <p:sp>
            <p:nvSpPr>
              <p:cNvPr id="11" name="Line 15"/>
              <p:cNvSpPr>
                <a:spLocks noChangeShapeType="1"/>
              </p:cNvSpPr>
              <p:nvPr/>
            </p:nvSpPr>
            <p:spPr bwMode="auto">
              <a:xfrm>
                <a:off x="4228" y="1306"/>
                <a:ext cx="12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050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12" name="Line 16"/>
              <p:cNvSpPr>
                <a:spLocks noChangeShapeType="1"/>
              </p:cNvSpPr>
              <p:nvPr/>
            </p:nvSpPr>
            <p:spPr bwMode="auto">
              <a:xfrm flipV="1">
                <a:off x="3819" y="870"/>
                <a:ext cx="0" cy="23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050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60510" name="Freeform 17"/>
              <p:cNvSpPr>
                <a:spLocks/>
              </p:cNvSpPr>
              <p:nvPr/>
            </p:nvSpPr>
            <p:spPr bwMode="auto">
              <a:xfrm>
                <a:off x="4060" y="239"/>
                <a:ext cx="565" cy="240"/>
              </a:xfrm>
              <a:custGeom>
                <a:avLst/>
                <a:gdLst>
                  <a:gd name="T0" fmla="*/ 1 w 565"/>
                  <a:gd name="T1" fmla="*/ 130 h 240"/>
                  <a:gd name="T2" fmla="*/ 9 w 565"/>
                  <a:gd name="T3" fmla="*/ 151 h 240"/>
                  <a:gd name="T4" fmla="*/ 27 w 565"/>
                  <a:gd name="T5" fmla="*/ 170 h 240"/>
                  <a:gd name="T6" fmla="*/ 51 w 565"/>
                  <a:gd name="T7" fmla="*/ 188 h 240"/>
                  <a:gd name="T8" fmla="*/ 83 w 565"/>
                  <a:gd name="T9" fmla="*/ 204 h 240"/>
                  <a:gd name="T10" fmla="*/ 120 w 565"/>
                  <a:gd name="T11" fmla="*/ 218 h 240"/>
                  <a:gd name="T12" fmla="*/ 163 w 565"/>
                  <a:gd name="T13" fmla="*/ 228 h 240"/>
                  <a:gd name="T14" fmla="*/ 209 w 565"/>
                  <a:gd name="T15" fmla="*/ 235 h 240"/>
                  <a:gd name="T16" fmla="*/ 257 w 565"/>
                  <a:gd name="T17" fmla="*/ 239 h 240"/>
                  <a:gd name="T18" fmla="*/ 306 w 565"/>
                  <a:gd name="T19" fmla="*/ 239 h 240"/>
                  <a:gd name="T20" fmla="*/ 355 w 565"/>
                  <a:gd name="T21" fmla="*/ 235 h 240"/>
                  <a:gd name="T22" fmla="*/ 401 w 565"/>
                  <a:gd name="T23" fmla="*/ 228 h 240"/>
                  <a:gd name="T24" fmla="*/ 443 w 565"/>
                  <a:gd name="T25" fmla="*/ 217 h 240"/>
                  <a:gd name="T26" fmla="*/ 481 w 565"/>
                  <a:gd name="T27" fmla="*/ 204 h 240"/>
                  <a:gd name="T28" fmla="*/ 513 w 565"/>
                  <a:gd name="T29" fmla="*/ 188 h 240"/>
                  <a:gd name="T30" fmla="*/ 537 w 565"/>
                  <a:gd name="T31" fmla="*/ 170 h 240"/>
                  <a:gd name="T32" fmla="*/ 554 w 565"/>
                  <a:gd name="T33" fmla="*/ 150 h 240"/>
                  <a:gd name="T34" fmla="*/ 563 w 565"/>
                  <a:gd name="T35" fmla="*/ 129 h 240"/>
                  <a:gd name="T36" fmla="*/ 563 w 565"/>
                  <a:gd name="T37" fmla="*/ 109 h 240"/>
                  <a:gd name="T38" fmla="*/ 554 w 565"/>
                  <a:gd name="T39" fmla="*/ 88 h 240"/>
                  <a:gd name="T40" fmla="*/ 537 w 565"/>
                  <a:gd name="T41" fmla="*/ 68 h 240"/>
                  <a:gd name="T42" fmla="*/ 513 w 565"/>
                  <a:gd name="T43" fmla="*/ 51 h 240"/>
                  <a:gd name="T44" fmla="*/ 481 w 565"/>
                  <a:gd name="T45" fmla="*/ 35 h 240"/>
                  <a:gd name="T46" fmla="*/ 443 w 565"/>
                  <a:gd name="T47" fmla="*/ 21 h 240"/>
                  <a:gd name="T48" fmla="*/ 401 w 565"/>
                  <a:gd name="T49" fmla="*/ 11 h 240"/>
                  <a:gd name="T50" fmla="*/ 355 w 565"/>
                  <a:gd name="T51" fmla="*/ 4 h 240"/>
                  <a:gd name="T52" fmla="*/ 306 w 565"/>
                  <a:gd name="T53" fmla="*/ 0 h 240"/>
                  <a:gd name="T54" fmla="*/ 257 w 565"/>
                  <a:gd name="T55" fmla="*/ 0 h 240"/>
                  <a:gd name="T56" fmla="*/ 209 w 565"/>
                  <a:gd name="T57" fmla="*/ 4 h 240"/>
                  <a:gd name="T58" fmla="*/ 163 w 565"/>
                  <a:gd name="T59" fmla="*/ 11 h 240"/>
                  <a:gd name="T60" fmla="*/ 120 w 565"/>
                  <a:gd name="T61" fmla="*/ 21 h 240"/>
                  <a:gd name="T62" fmla="*/ 83 w 565"/>
                  <a:gd name="T63" fmla="*/ 35 h 240"/>
                  <a:gd name="T64" fmla="*/ 51 w 565"/>
                  <a:gd name="T65" fmla="*/ 51 h 240"/>
                  <a:gd name="T66" fmla="*/ 27 w 565"/>
                  <a:gd name="T67" fmla="*/ 69 h 240"/>
                  <a:gd name="T68" fmla="*/ 9 w 565"/>
                  <a:gd name="T69" fmla="*/ 88 h 240"/>
                  <a:gd name="T70" fmla="*/ 1 w 565"/>
                  <a:gd name="T71" fmla="*/ 109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65"/>
                  <a:gd name="T109" fmla="*/ 0 h 240"/>
                  <a:gd name="T110" fmla="*/ 565 w 565"/>
                  <a:gd name="T111" fmla="*/ 240 h 24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65" h="240">
                    <a:moveTo>
                      <a:pt x="0" y="119"/>
                    </a:moveTo>
                    <a:lnTo>
                      <a:pt x="1" y="130"/>
                    </a:lnTo>
                    <a:lnTo>
                      <a:pt x="4" y="140"/>
                    </a:lnTo>
                    <a:lnTo>
                      <a:pt x="9" y="151"/>
                    </a:lnTo>
                    <a:lnTo>
                      <a:pt x="17" y="160"/>
                    </a:lnTo>
                    <a:lnTo>
                      <a:pt x="27" y="170"/>
                    </a:lnTo>
                    <a:lnTo>
                      <a:pt x="38" y="179"/>
                    </a:lnTo>
                    <a:lnTo>
                      <a:pt x="51" y="188"/>
                    </a:lnTo>
                    <a:lnTo>
                      <a:pt x="66" y="197"/>
                    </a:lnTo>
                    <a:lnTo>
                      <a:pt x="83" y="204"/>
                    </a:lnTo>
                    <a:lnTo>
                      <a:pt x="101" y="211"/>
                    </a:lnTo>
                    <a:lnTo>
                      <a:pt x="120" y="218"/>
                    </a:lnTo>
                    <a:lnTo>
                      <a:pt x="141" y="223"/>
                    </a:lnTo>
                    <a:lnTo>
                      <a:pt x="163" y="228"/>
                    </a:lnTo>
                    <a:lnTo>
                      <a:pt x="185" y="232"/>
                    </a:lnTo>
                    <a:lnTo>
                      <a:pt x="209" y="235"/>
                    </a:lnTo>
                    <a:lnTo>
                      <a:pt x="233" y="237"/>
                    </a:lnTo>
                    <a:lnTo>
                      <a:pt x="257" y="239"/>
                    </a:lnTo>
                    <a:lnTo>
                      <a:pt x="282" y="239"/>
                    </a:lnTo>
                    <a:lnTo>
                      <a:pt x="306" y="239"/>
                    </a:lnTo>
                    <a:lnTo>
                      <a:pt x="331" y="237"/>
                    </a:lnTo>
                    <a:lnTo>
                      <a:pt x="355" y="235"/>
                    </a:lnTo>
                    <a:lnTo>
                      <a:pt x="378" y="231"/>
                    </a:lnTo>
                    <a:lnTo>
                      <a:pt x="401" y="228"/>
                    </a:lnTo>
                    <a:lnTo>
                      <a:pt x="423" y="223"/>
                    </a:lnTo>
                    <a:lnTo>
                      <a:pt x="443" y="217"/>
                    </a:lnTo>
                    <a:lnTo>
                      <a:pt x="463" y="211"/>
                    </a:lnTo>
                    <a:lnTo>
                      <a:pt x="481" y="204"/>
                    </a:lnTo>
                    <a:lnTo>
                      <a:pt x="498" y="196"/>
                    </a:lnTo>
                    <a:lnTo>
                      <a:pt x="513" y="188"/>
                    </a:lnTo>
                    <a:lnTo>
                      <a:pt x="526" y="179"/>
                    </a:lnTo>
                    <a:lnTo>
                      <a:pt x="537" y="170"/>
                    </a:lnTo>
                    <a:lnTo>
                      <a:pt x="547" y="160"/>
                    </a:lnTo>
                    <a:lnTo>
                      <a:pt x="554" y="150"/>
                    </a:lnTo>
                    <a:lnTo>
                      <a:pt x="559" y="140"/>
                    </a:lnTo>
                    <a:lnTo>
                      <a:pt x="563" y="129"/>
                    </a:lnTo>
                    <a:lnTo>
                      <a:pt x="564" y="119"/>
                    </a:lnTo>
                    <a:lnTo>
                      <a:pt x="563" y="109"/>
                    </a:lnTo>
                    <a:lnTo>
                      <a:pt x="559" y="98"/>
                    </a:lnTo>
                    <a:lnTo>
                      <a:pt x="554" y="88"/>
                    </a:lnTo>
                    <a:lnTo>
                      <a:pt x="547" y="78"/>
                    </a:lnTo>
                    <a:lnTo>
                      <a:pt x="537" y="68"/>
                    </a:lnTo>
                    <a:lnTo>
                      <a:pt x="526" y="60"/>
                    </a:lnTo>
                    <a:lnTo>
                      <a:pt x="513" y="51"/>
                    </a:lnTo>
                    <a:lnTo>
                      <a:pt x="498" y="42"/>
                    </a:lnTo>
                    <a:lnTo>
                      <a:pt x="481" y="35"/>
                    </a:lnTo>
                    <a:lnTo>
                      <a:pt x="463" y="27"/>
                    </a:lnTo>
                    <a:lnTo>
                      <a:pt x="443" y="21"/>
                    </a:lnTo>
                    <a:lnTo>
                      <a:pt x="423" y="16"/>
                    </a:lnTo>
                    <a:lnTo>
                      <a:pt x="401" y="11"/>
                    </a:lnTo>
                    <a:lnTo>
                      <a:pt x="378" y="7"/>
                    </a:lnTo>
                    <a:lnTo>
                      <a:pt x="355" y="4"/>
                    </a:lnTo>
                    <a:lnTo>
                      <a:pt x="331" y="1"/>
                    </a:lnTo>
                    <a:lnTo>
                      <a:pt x="306" y="0"/>
                    </a:lnTo>
                    <a:lnTo>
                      <a:pt x="282" y="0"/>
                    </a:lnTo>
                    <a:lnTo>
                      <a:pt x="257" y="0"/>
                    </a:lnTo>
                    <a:lnTo>
                      <a:pt x="233" y="1"/>
                    </a:lnTo>
                    <a:lnTo>
                      <a:pt x="209" y="4"/>
                    </a:lnTo>
                    <a:lnTo>
                      <a:pt x="185" y="7"/>
                    </a:lnTo>
                    <a:lnTo>
                      <a:pt x="163" y="11"/>
                    </a:lnTo>
                    <a:lnTo>
                      <a:pt x="141" y="16"/>
                    </a:lnTo>
                    <a:lnTo>
                      <a:pt x="120" y="21"/>
                    </a:lnTo>
                    <a:lnTo>
                      <a:pt x="100" y="27"/>
                    </a:lnTo>
                    <a:lnTo>
                      <a:pt x="83" y="35"/>
                    </a:lnTo>
                    <a:lnTo>
                      <a:pt x="66" y="42"/>
                    </a:lnTo>
                    <a:lnTo>
                      <a:pt x="51" y="51"/>
                    </a:lnTo>
                    <a:lnTo>
                      <a:pt x="38" y="60"/>
                    </a:lnTo>
                    <a:lnTo>
                      <a:pt x="27" y="69"/>
                    </a:lnTo>
                    <a:lnTo>
                      <a:pt x="17" y="78"/>
                    </a:lnTo>
                    <a:lnTo>
                      <a:pt x="9" y="88"/>
                    </a:lnTo>
                    <a:lnTo>
                      <a:pt x="4" y="98"/>
                    </a:lnTo>
                    <a:lnTo>
                      <a:pt x="1" y="109"/>
                    </a:lnTo>
                    <a:lnTo>
                      <a:pt x="0" y="1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1" name="Freeform 18"/>
              <p:cNvSpPr>
                <a:spLocks/>
              </p:cNvSpPr>
              <p:nvPr/>
            </p:nvSpPr>
            <p:spPr bwMode="auto">
              <a:xfrm>
                <a:off x="3024" y="239"/>
                <a:ext cx="565" cy="240"/>
              </a:xfrm>
              <a:custGeom>
                <a:avLst/>
                <a:gdLst>
                  <a:gd name="T0" fmla="*/ 563 w 565"/>
                  <a:gd name="T1" fmla="*/ 109 h 240"/>
                  <a:gd name="T2" fmla="*/ 555 w 565"/>
                  <a:gd name="T3" fmla="*/ 88 h 240"/>
                  <a:gd name="T4" fmla="*/ 538 w 565"/>
                  <a:gd name="T5" fmla="*/ 68 h 240"/>
                  <a:gd name="T6" fmla="*/ 513 w 565"/>
                  <a:gd name="T7" fmla="*/ 51 h 240"/>
                  <a:gd name="T8" fmla="*/ 481 w 565"/>
                  <a:gd name="T9" fmla="*/ 35 h 240"/>
                  <a:gd name="T10" fmla="*/ 444 w 565"/>
                  <a:gd name="T11" fmla="*/ 21 h 240"/>
                  <a:gd name="T12" fmla="*/ 401 w 565"/>
                  <a:gd name="T13" fmla="*/ 11 h 240"/>
                  <a:gd name="T14" fmla="*/ 355 w 565"/>
                  <a:gd name="T15" fmla="*/ 4 h 240"/>
                  <a:gd name="T16" fmla="*/ 306 w 565"/>
                  <a:gd name="T17" fmla="*/ 0 h 240"/>
                  <a:gd name="T18" fmla="*/ 258 w 565"/>
                  <a:gd name="T19" fmla="*/ 0 h 240"/>
                  <a:gd name="T20" fmla="*/ 209 w 565"/>
                  <a:gd name="T21" fmla="*/ 4 h 240"/>
                  <a:gd name="T22" fmla="*/ 163 w 565"/>
                  <a:gd name="T23" fmla="*/ 11 h 240"/>
                  <a:gd name="T24" fmla="*/ 120 w 565"/>
                  <a:gd name="T25" fmla="*/ 21 h 240"/>
                  <a:gd name="T26" fmla="*/ 83 w 565"/>
                  <a:gd name="T27" fmla="*/ 35 h 240"/>
                  <a:gd name="T28" fmla="*/ 51 w 565"/>
                  <a:gd name="T29" fmla="*/ 51 h 240"/>
                  <a:gd name="T30" fmla="*/ 27 w 565"/>
                  <a:gd name="T31" fmla="*/ 68 h 240"/>
                  <a:gd name="T32" fmla="*/ 9 w 565"/>
                  <a:gd name="T33" fmla="*/ 88 h 240"/>
                  <a:gd name="T34" fmla="*/ 1 w 565"/>
                  <a:gd name="T35" fmla="*/ 109 h 240"/>
                  <a:gd name="T36" fmla="*/ 1 w 565"/>
                  <a:gd name="T37" fmla="*/ 130 h 240"/>
                  <a:gd name="T38" fmla="*/ 9 w 565"/>
                  <a:gd name="T39" fmla="*/ 151 h 240"/>
                  <a:gd name="T40" fmla="*/ 27 w 565"/>
                  <a:gd name="T41" fmla="*/ 170 h 240"/>
                  <a:gd name="T42" fmla="*/ 51 w 565"/>
                  <a:gd name="T43" fmla="*/ 188 h 240"/>
                  <a:gd name="T44" fmla="*/ 83 w 565"/>
                  <a:gd name="T45" fmla="*/ 204 h 240"/>
                  <a:gd name="T46" fmla="*/ 120 w 565"/>
                  <a:gd name="T47" fmla="*/ 218 h 240"/>
                  <a:gd name="T48" fmla="*/ 163 w 565"/>
                  <a:gd name="T49" fmla="*/ 228 h 240"/>
                  <a:gd name="T50" fmla="*/ 209 w 565"/>
                  <a:gd name="T51" fmla="*/ 235 h 240"/>
                  <a:gd name="T52" fmla="*/ 258 w 565"/>
                  <a:gd name="T53" fmla="*/ 239 h 240"/>
                  <a:gd name="T54" fmla="*/ 306 w 565"/>
                  <a:gd name="T55" fmla="*/ 239 h 240"/>
                  <a:gd name="T56" fmla="*/ 355 w 565"/>
                  <a:gd name="T57" fmla="*/ 235 h 240"/>
                  <a:gd name="T58" fmla="*/ 401 w 565"/>
                  <a:gd name="T59" fmla="*/ 228 h 240"/>
                  <a:gd name="T60" fmla="*/ 444 w 565"/>
                  <a:gd name="T61" fmla="*/ 218 h 240"/>
                  <a:gd name="T62" fmla="*/ 481 w 565"/>
                  <a:gd name="T63" fmla="*/ 204 h 240"/>
                  <a:gd name="T64" fmla="*/ 513 w 565"/>
                  <a:gd name="T65" fmla="*/ 188 h 240"/>
                  <a:gd name="T66" fmla="*/ 538 w 565"/>
                  <a:gd name="T67" fmla="*/ 170 h 240"/>
                  <a:gd name="T68" fmla="*/ 555 w 565"/>
                  <a:gd name="T69" fmla="*/ 151 h 240"/>
                  <a:gd name="T70" fmla="*/ 563 w 565"/>
                  <a:gd name="T71" fmla="*/ 130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65"/>
                  <a:gd name="T109" fmla="*/ 0 h 240"/>
                  <a:gd name="T110" fmla="*/ 565 w 565"/>
                  <a:gd name="T111" fmla="*/ 240 h 24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65" h="240">
                    <a:moveTo>
                      <a:pt x="564" y="119"/>
                    </a:moveTo>
                    <a:lnTo>
                      <a:pt x="563" y="109"/>
                    </a:lnTo>
                    <a:lnTo>
                      <a:pt x="560" y="98"/>
                    </a:lnTo>
                    <a:lnTo>
                      <a:pt x="555" y="88"/>
                    </a:lnTo>
                    <a:lnTo>
                      <a:pt x="547" y="78"/>
                    </a:lnTo>
                    <a:lnTo>
                      <a:pt x="538" y="68"/>
                    </a:lnTo>
                    <a:lnTo>
                      <a:pt x="526" y="60"/>
                    </a:lnTo>
                    <a:lnTo>
                      <a:pt x="513" y="51"/>
                    </a:lnTo>
                    <a:lnTo>
                      <a:pt x="498" y="42"/>
                    </a:lnTo>
                    <a:lnTo>
                      <a:pt x="481" y="35"/>
                    </a:lnTo>
                    <a:lnTo>
                      <a:pt x="464" y="27"/>
                    </a:lnTo>
                    <a:lnTo>
                      <a:pt x="444" y="21"/>
                    </a:lnTo>
                    <a:lnTo>
                      <a:pt x="423" y="16"/>
                    </a:lnTo>
                    <a:lnTo>
                      <a:pt x="401" y="11"/>
                    </a:lnTo>
                    <a:lnTo>
                      <a:pt x="379" y="7"/>
                    </a:lnTo>
                    <a:lnTo>
                      <a:pt x="355" y="4"/>
                    </a:lnTo>
                    <a:lnTo>
                      <a:pt x="331" y="1"/>
                    </a:lnTo>
                    <a:lnTo>
                      <a:pt x="306" y="0"/>
                    </a:lnTo>
                    <a:lnTo>
                      <a:pt x="282" y="0"/>
                    </a:lnTo>
                    <a:lnTo>
                      <a:pt x="258" y="0"/>
                    </a:lnTo>
                    <a:lnTo>
                      <a:pt x="233" y="1"/>
                    </a:lnTo>
                    <a:lnTo>
                      <a:pt x="209" y="4"/>
                    </a:lnTo>
                    <a:lnTo>
                      <a:pt x="185" y="7"/>
                    </a:lnTo>
                    <a:lnTo>
                      <a:pt x="163" y="11"/>
                    </a:lnTo>
                    <a:lnTo>
                      <a:pt x="141" y="16"/>
                    </a:lnTo>
                    <a:lnTo>
                      <a:pt x="120" y="21"/>
                    </a:lnTo>
                    <a:lnTo>
                      <a:pt x="101" y="27"/>
                    </a:lnTo>
                    <a:lnTo>
                      <a:pt x="83" y="35"/>
                    </a:lnTo>
                    <a:lnTo>
                      <a:pt x="66" y="42"/>
                    </a:lnTo>
                    <a:lnTo>
                      <a:pt x="51" y="51"/>
                    </a:lnTo>
                    <a:lnTo>
                      <a:pt x="38" y="60"/>
                    </a:lnTo>
                    <a:lnTo>
                      <a:pt x="27" y="68"/>
                    </a:lnTo>
                    <a:lnTo>
                      <a:pt x="17" y="78"/>
                    </a:lnTo>
                    <a:lnTo>
                      <a:pt x="9" y="88"/>
                    </a:lnTo>
                    <a:lnTo>
                      <a:pt x="4" y="98"/>
                    </a:lnTo>
                    <a:lnTo>
                      <a:pt x="1" y="109"/>
                    </a:lnTo>
                    <a:lnTo>
                      <a:pt x="0" y="119"/>
                    </a:lnTo>
                    <a:lnTo>
                      <a:pt x="1" y="130"/>
                    </a:lnTo>
                    <a:lnTo>
                      <a:pt x="4" y="140"/>
                    </a:lnTo>
                    <a:lnTo>
                      <a:pt x="9" y="151"/>
                    </a:lnTo>
                    <a:lnTo>
                      <a:pt x="17" y="160"/>
                    </a:lnTo>
                    <a:lnTo>
                      <a:pt x="27" y="170"/>
                    </a:lnTo>
                    <a:lnTo>
                      <a:pt x="38" y="179"/>
                    </a:lnTo>
                    <a:lnTo>
                      <a:pt x="51" y="188"/>
                    </a:lnTo>
                    <a:lnTo>
                      <a:pt x="66" y="196"/>
                    </a:lnTo>
                    <a:lnTo>
                      <a:pt x="83" y="204"/>
                    </a:lnTo>
                    <a:lnTo>
                      <a:pt x="101" y="211"/>
                    </a:lnTo>
                    <a:lnTo>
                      <a:pt x="120" y="218"/>
                    </a:lnTo>
                    <a:lnTo>
                      <a:pt x="141" y="223"/>
                    </a:lnTo>
                    <a:lnTo>
                      <a:pt x="163" y="228"/>
                    </a:lnTo>
                    <a:lnTo>
                      <a:pt x="185" y="232"/>
                    </a:lnTo>
                    <a:lnTo>
                      <a:pt x="209" y="235"/>
                    </a:lnTo>
                    <a:lnTo>
                      <a:pt x="233" y="237"/>
                    </a:lnTo>
                    <a:lnTo>
                      <a:pt x="258" y="239"/>
                    </a:lnTo>
                    <a:lnTo>
                      <a:pt x="282" y="239"/>
                    </a:lnTo>
                    <a:lnTo>
                      <a:pt x="306" y="239"/>
                    </a:lnTo>
                    <a:lnTo>
                      <a:pt x="331" y="237"/>
                    </a:lnTo>
                    <a:lnTo>
                      <a:pt x="355" y="235"/>
                    </a:lnTo>
                    <a:lnTo>
                      <a:pt x="379" y="232"/>
                    </a:lnTo>
                    <a:lnTo>
                      <a:pt x="401" y="228"/>
                    </a:lnTo>
                    <a:lnTo>
                      <a:pt x="423" y="223"/>
                    </a:lnTo>
                    <a:lnTo>
                      <a:pt x="444" y="218"/>
                    </a:lnTo>
                    <a:lnTo>
                      <a:pt x="464" y="211"/>
                    </a:lnTo>
                    <a:lnTo>
                      <a:pt x="481" y="204"/>
                    </a:lnTo>
                    <a:lnTo>
                      <a:pt x="498" y="196"/>
                    </a:lnTo>
                    <a:lnTo>
                      <a:pt x="513" y="188"/>
                    </a:lnTo>
                    <a:lnTo>
                      <a:pt x="526" y="179"/>
                    </a:lnTo>
                    <a:lnTo>
                      <a:pt x="538" y="170"/>
                    </a:lnTo>
                    <a:lnTo>
                      <a:pt x="547" y="160"/>
                    </a:lnTo>
                    <a:lnTo>
                      <a:pt x="555" y="151"/>
                    </a:lnTo>
                    <a:lnTo>
                      <a:pt x="560" y="140"/>
                    </a:lnTo>
                    <a:lnTo>
                      <a:pt x="563" y="130"/>
                    </a:lnTo>
                    <a:lnTo>
                      <a:pt x="564" y="1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2" name="Freeform 19"/>
              <p:cNvSpPr>
                <a:spLocks/>
              </p:cNvSpPr>
              <p:nvPr/>
            </p:nvSpPr>
            <p:spPr bwMode="auto">
              <a:xfrm>
                <a:off x="3533" y="62"/>
                <a:ext cx="564" cy="242"/>
              </a:xfrm>
              <a:custGeom>
                <a:avLst/>
                <a:gdLst>
                  <a:gd name="T0" fmla="*/ 560 w 565"/>
                  <a:gd name="T1" fmla="*/ 110 h 241"/>
                  <a:gd name="T2" fmla="*/ 551 w 565"/>
                  <a:gd name="T3" fmla="*/ 89 h 241"/>
                  <a:gd name="T4" fmla="*/ 535 w 565"/>
                  <a:gd name="T5" fmla="*/ 70 h 241"/>
                  <a:gd name="T6" fmla="*/ 510 w 565"/>
                  <a:gd name="T7" fmla="*/ 51 h 241"/>
                  <a:gd name="T8" fmla="*/ 479 w 565"/>
                  <a:gd name="T9" fmla="*/ 35 h 241"/>
                  <a:gd name="T10" fmla="*/ 441 w 565"/>
                  <a:gd name="T11" fmla="*/ 22 h 241"/>
                  <a:gd name="T12" fmla="*/ 398 w 565"/>
                  <a:gd name="T13" fmla="*/ 12 h 241"/>
                  <a:gd name="T14" fmla="*/ 352 w 565"/>
                  <a:gd name="T15" fmla="*/ 5 h 241"/>
                  <a:gd name="T16" fmla="*/ 304 w 565"/>
                  <a:gd name="T17" fmla="*/ 1 h 241"/>
                  <a:gd name="T18" fmla="*/ 258 w 565"/>
                  <a:gd name="T19" fmla="*/ 1 h 241"/>
                  <a:gd name="T20" fmla="*/ 210 w 565"/>
                  <a:gd name="T21" fmla="*/ 5 h 241"/>
                  <a:gd name="T22" fmla="*/ 164 w 565"/>
                  <a:gd name="T23" fmla="*/ 12 h 241"/>
                  <a:gd name="T24" fmla="*/ 121 w 565"/>
                  <a:gd name="T25" fmla="*/ 22 h 241"/>
                  <a:gd name="T26" fmla="*/ 83 w 565"/>
                  <a:gd name="T27" fmla="*/ 35 h 241"/>
                  <a:gd name="T28" fmla="*/ 51 w 565"/>
                  <a:gd name="T29" fmla="*/ 51 h 241"/>
                  <a:gd name="T30" fmla="*/ 27 w 565"/>
                  <a:gd name="T31" fmla="*/ 70 h 241"/>
                  <a:gd name="T32" fmla="*/ 10 w 565"/>
                  <a:gd name="T33" fmla="*/ 89 h 241"/>
                  <a:gd name="T34" fmla="*/ 1 w 565"/>
                  <a:gd name="T35" fmla="*/ 110 h 241"/>
                  <a:gd name="T36" fmla="*/ 1 w 565"/>
                  <a:gd name="T37" fmla="*/ 134 h 241"/>
                  <a:gd name="T38" fmla="*/ 10 w 565"/>
                  <a:gd name="T39" fmla="*/ 154 h 241"/>
                  <a:gd name="T40" fmla="*/ 27 w 565"/>
                  <a:gd name="T41" fmla="*/ 174 h 241"/>
                  <a:gd name="T42" fmla="*/ 51 w 565"/>
                  <a:gd name="T43" fmla="*/ 192 h 241"/>
                  <a:gd name="T44" fmla="*/ 83 w 565"/>
                  <a:gd name="T45" fmla="*/ 208 h 241"/>
                  <a:gd name="T46" fmla="*/ 121 w 565"/>
                  <a:gd name="T47" fmla="*/ 221 h 241"/>
                  <a:gd name="T48" fmla="*/ 164 w 565"/>
                  <a:gd name="T49" fmla="*/ 232 h 241"/>
                  <a:gd name="T50" fmla="*/ 210 w 565"/>
                  <a:gd name="T51" fmla="*/ 239 h 241"/>
                  <a:gd name="T52" fmla="*/ 258 w 565"/>
                  <a:gd name="T53" fmla="*/ 242 h 241"/>
                  <a:gd name="T54" fmla="*/ 304 w 565"/>
                  <a:gd name="T55" fmla="*/ 242 h 241"/>
                  <a:gd name="T56" fmla="*/ 352 w 565"/>
                  <a:gd name="T57" fmla="*/ 239 h 241"/>
                  <a:gd name="T58" fmla="*/ 398 w 565"/>
                  <a:gd name="T59" fmla="*/ 232 h 241"/>
                  <a:gd name="T60" fmla="*/ 441 w 565"/>
                  <a:gd name="T61" fmla="*/ 221 h 241"/>
                  <a:gd name="T62" fmla="*/ 479 w 565"/>
                  <a:gd name="T63" fmla="*/ 208 h 241"/>
                  <a:gd name="T64" fmla="*/ 510 w 565"/>
                  <a:gd name="T65" fmla="*/ 192 h 241"/>
                  <a:gd name="T66" fmla="*/ 535 w 565"/>
                  <a:gd name="T67" fmla="*/ 174 h 241"/>
                  <a:gd name="T68" fmla="*/ 551 w 565"/>
                  <a:gd name="T69" fmla="*/ 154 h 241"/>
                  <a:gd name="T70" fmla="*/ 560 w 565"/>
                  <a:gd name="T71" fmla="*/ 134 h 24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65"/>
                  <a:gd name="T109" fmla="*/ 0 h 241"/>
                  <a:gd name="T110" fmla="*/ 565 w 565"/>
                  <a:gd name="T111" fmla="*/ 241 h 24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65" h="241">
                    <a:moveTo>
                      <a:pt x="564" y="120"/>
                    </a:moveTo>
                    <a:lnTo>
                      <a:pt x="563" y="110"/>
                    </a:lnTo>
                    <a:lnTo>
                      <a:pt x="560" y="100"/>
                    </a:lnTo>
                    <a:lnTo>
                      <a:pt x="554" y="89"/>
                    </a:lnTo>
                    <a:lnTo>
                      <a:pt x="547" y="79"/>
                    </a:lnTo>
                    <a:lnTo>
                      <a:pt x="538" y="70"/>
                    </a:lnTo>
                    <a:lnTo>
                      <a:pt x="526" y="60"/>
                    </a:lnTo>
                    <a:lnTo>
                      <a:pt x="513" y="51"/>
                    </a:lnTo>
                    <a:lnTo>
                      <a:pt x="498" y="43"/>
                    </a:lnTo>
                    <a:lnTo>
                      <a:pt x="482" y="35"/>
                    </a:lnTo>
                    <a:lnTo>
                      <a:pt x="463" y="29"/>
                    </a:lnTo>
                    <a:lnTo>
                      <a:pt x="444" y="22"/>
                    </a:lnTo>
                    <a:lnTo>
                      <a:pt x="423" y="16"/>
                    </a:lnTo>
                    <a:lnTo>
                      <a:pt x="401" y="12"/>
                    </a:lnTo>
                    <a:lnTo>
                      <a:pt x="378" y="8"/>
                    </a:lnTo>
                    <a:lnTo>
                      <a:pt x="355" y="5"/>
                    </a:lnTo>
                    <a:lnTo>
                      <a:pt x="332" y="3"/>
                    </a:lnTo>
                    <a:lnTo>
                      <a:pt x="307" y="1"/>
                    </a:lnTo>
                    <a:lnTo>
                      <a:pt x="282" y="0"/>
                    </a:lnTo>
                    <a:lnTo>
                      <a:pt x="258" y="1"/>
                    </a:lnTo>
                    <a:lnTo>
                      <a:pt x="234" y="3"/>
                    </a:lnTo>
                    <a:lnTo>
                      <a:pt x="210" y="5"/>
                    </a:lnTo>
                    <a:lnTo>
                      <a:pt x="186" y="8"/>
                    </a:lnTo>
                    <a:lnTo>
                      <a:pt x="164" y="12"/>
                    </a:lnTo>
                    <a:lnTo>
                      <a:pt x="141" y="16"/>
                    </a:lnTo>
                    <a:lnTo>
                      <a:pt x="121" y="22"/>
                    </a:lnTo>
                    <a:lnTo>
                      <a:pt x="101" y="29"/>
                    </a:lnTo>
                    <a:lnTo>
                      <a:pt x="83" y="35"/>
                    </a:lnTo>
                    <a:lnTo>
                      <a:pt x="66" y="43"/>
                    </a:lnTo>
                    <a:lnTo>
                      <a:pt x="51" y="51"/>
                    </a:lnTo>
                    <a:lnTo>
                      <a:pt x="39" y="60"/>
                    </a:lnTo>
                    <a:lnTo>
                      <a:pt x="27" y="70"/>
                    </a:lnTo>
                    <a:lnTo>
                      <a:pt x="18" y="79"/>
                    </a:lnTo>
                    <a:lnTo>
                      <a:pt x="10" y="89"/>
                    </a:lnTo>
                    <a:lnTo>
                      <a:pt x="5" y="100"/>
                    </a:lnTo>
                    <a:lnTo>
                      <a:pt x="1" y="110"/>
                    </a:lnTo>
                    <a:lnTo>
                      <a:pt x="0" y="120"/>
                    </a:lnTo>
                    <a:lnTo>
                      <a:pt x="1" y="131"/>
                    </a:lnTo>
                    <a:lnTo>
                      <a:pt x="5" y="141"/>
                    </a:lnTo>
                    <a:lnTo>
                      <a:pt x="10" y="151"/>
                    </a:lnTo>
                    <a:lnTo>
                      <a:pt x="18" y="161"/>
                    </a:lnTo>
                    <a:lnTo>
                      <a:pt x="27" y="171"/>
                    </a:lnTo>
                    <a:lnTo>
                      <a:pt x="39" y="180"/>
                    </a:lnTo>
                    <a:lnTo>
                      <a:pt x="51" y="189"/>
                    </a:lnTo>
                    <a:lnTo>
                      <a:pt x="66" y="197"/>
                    </a:lnTo>
                    <a:lnTo>
                      <a:pt x="83" y="205"/>
                    </a:lnTo>
                    <a:lnTo>
                      <a:pt x="101" y="212"/>
                    </a:lnTo>
                    <a:lnTo>
                      <a:pt x="121" y="218"/>
                    </a:lnTo>
                    <a:lnTo>
                      <a:pt x="141" y="224"/>
                    </a:lnTo>
                    <a:lnTo>
                      <a:pt x="164" y="229"/>
                    </a:lnTo>
                    <a:lnTo>
                      <a:pt x="186" y="233"/>
                    </a:lnTo>
                    <a:lnTo>
                      <a:pt x="210" y="236"/>
                    </a:lnTo>
                    <a:lnTo>
                      <a:pt x="234" y="238"/>
                    </a:lnTo>
                    <a:lnTo>
                      <a:pt x="258" y="239"/>
                    </a:lnTo>
                    <a:lnTo>
                      <a:pt x="282" y="240"/>
                    </a:lnTo>
                    <a:lnTo>
                      <a:pt x="307" y="239"/>
                    </a:lnTo>
                    <a:lnTo>
                      <a:pt x="332" y="238"/>
                    </a:lnTo>
                    <a:lnTo>
                      <a:pt x="355" y="236"/>
                    </a:lnTo>
                    <a:lnTo>
                      <a:pt x="378" y="233"/>
                    </a:lnTo>
                    <a:lnTo>
                      <a:pt x="401" y="229"/>
                    </a:lnTo>
                    <a:lnTo>
                      <a:pt x="423" y="224"/>
                    </a:lnTo>
                    <a:lnTo>
                      <a:pt x="444" y="218"/>
                    </a:lnTo>
                    <a:lnTo>
                      <a:pt x="463" y="212"/>
                    </a:lnTo>
                    <a:lnTo>
                      <a:pt x="482" y="205"/>
                    </a:lnTo>
                    <a:lnTo>
                      <a:pt x="498" y="197"/>
                    </a:lnTo>
                    <a:lnTo>
                      <a:pt x="513" y="189"/>
                    </a:lnTo>
                    <a:lnTo>
                      <a:pt x="526" y="180"/>
                    </a:lnTo>
                    <a:lnTo>
                      <a:pt x="538" y="171"/>
                    </a:lnTo>
                    <a:lnTo>
                      <a:pt x="547" y="161"/>
                    </a:lnTo>
                    <a:lnTo>
                      <a:pt x="554" y="151"/>
                    </a:lnTo>
                    <a:lnTo>
                      <a:pt x="560" y="141"/>
                    </a:lnTo>
                    <a:lnTo>
                      <a:pt x="563" y="131"/>
                    </a:lnTo>
                    <a:lnTo>
                      <a:pt x="564" y="12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3" name="Rectangle 20"/>
              <p:cNvSpPr>
                <a:spLocks noChangeArrowheads="1"/>
              </p:cNvSpPr>
              <p:nvPr/>
            </p:nvSpPr>
            <p:spPr bwMode="auto">
              <a:xfrm>
                <a:off x="4182" y="238"/>
                <a:ext cx="30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b="1"/>
                  <a:t>lot</a:t>
                </a:r>
              </a:p>
            </p:txBody>
          </p:sp>
          <p:sp>
            <p:nvSpPr>
              <p:cNvPr id="60514" name="Rectangle 21"/>
              <p:cNvSpPr>
                <a:spLocks noChangeArrowheads="1"/>
              </p:cNvSpPr>
              <p:nvPr/>
            </p:nvSpPr>
            <p:spPr bwMode="auto">
              <a:xfrm>
                <a:off x="3611" y="96"/>
                <a:ext cx="484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b="1"/>
                  <a:t>name</a:t>
                </a:r>
              </a:p>
            </p:txBody>
          </p:sp>
          <p:sp>
            <p:nvSpPr>
              <p:cNvPr id="60515" name="Rectangle 22"/>
              <p:cNvSpPr>
                <a:spLocks noChangeArrowheads="1"/>
              </p:cNvSpPr>
              <p:nvPr/>
            </p:nvSpPr>
            <p:spPr bwMode="auto">
              <a:xfrm>
                <a:off x="3118" y="232"/>
                <a:ext cx="371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b="1" u="sng"/>
                  <a:t>ssn</a:t>
                </a:r>
              </a:p>
            </p:txBody>
          </p:sp>
          <p:sp>
            <p:nvSpPr>
              <p:cNvPr id="19" name="Line 23"/>
              <p:cNvSpPr>
                <a:spLocks noChangeShapeType="1"/>
              </p:cNvSpPr>
              <p:nvPr/>
            </p:nvSpPr>
            <p:spPr bwMode="auto">
              <a:xfrm>
                <a:off x="3307" y="494"/>
                <a:ext cx="347" cy="12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050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0" name="Line 24"/>
              <p:cNvSpPr>
                <a:spLocks noChangeShapeType="1"/>
              </p:cNvSpPr>
              <p:nvPr/>
            </p:nvSpPr>
            <p:spPr bwMode="auto">
              <a:xfrm>
                <a:off x="3821" y="302"/>
                <a:ext cx="0" cy="307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050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1" name="Line 25"/>
              <p:cNvSpPr>
                <a:spLocks noChangeShapeType="1"/>
              </p:cNvSpPr>
              <p:nvPr/>
            </p:nvSpPr>
            <p:spPr bwMode="auto">
              <a:xfrm flipH="1">
                <a:off x="4010" y="484"/>
                <a:ext cx="334" cy="13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050">
                  <a:ea typeface="Osaka" charset="-128"/>
                  <a:cs typeface="Osaka" charset="-128"/>
                </a:endParaRPr>
              </a:p>
            </p:txBody>
          </p:sp>
        </p:grpSp>
        <p:grpSp>
          <p:nvGrpSpPr>
            <p:cNvPr id="60470" name="Group 26"/>
            <p:cNvGrpSpPr>
              <a:grpSpLocks/>
            </p:cNvGrpSpPr>
            <p:nvPr/>
          </p:nvGrpSpPr>
          <p:grpSpPr bwMode="auto">
            <a:xfrm>
              <a:off x="3359150" y="3398837"/>
              <a:ext cx="5781675" cy="2133600"/>
              <a:chOff x="2064" y="1488"/>
              <a:chExt cx="3642" cy="1344"/>
            </a:xfrm>
          </p:grpSpPr>
          <p:sp>
            <p:nvSpPr>
              <p:cNvPr id="60501" name="Rectangle 27"/>
              <p:cNvSpPr>
                <a:spLocks noChangeArrowheads="1"/>
              </p:cNvSpPr>
              <p:nvPr/>
            </p:nvSpPr>
            <p:spPr bwMode="auto">
              <a:xfrm>
                <a:off x="2064" y="1735"/>
                <a:ext cx="3642" cy="1097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endParaRPr lang="x-none" altLang="x-none" sz="1000"/>
              </a:p>
            </p:txBody>
          </p:sp>
          <p:sp>
            <p:nvSpPr>
              <p:cNvPr id="26" name="Line 28"/>
              <p:cNvSpPr>
                <a:spLocks noChangeShapeType="1"/>
              </p:cNvSpPr>
              <p:nvPr/>
            </p:nvSpPr>
            <p:spPr bwMode="auto">
              <a:xfrm>
                <a:off x="3821" y="1488"/>
                <a:ext cx="0" cy="22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050">
                  <a:ea typeface="Osaka" charset="-128"/>
                  <a:cs typeface="Osaka" charset="-128"/>
                </a:endParaRPr>
              </a:p>
            </p:txBody>
          </p:sp>
        </p:grpSp>
        <p:grpSp>
          <p:nvGrpSpPr>
            <p:cNvPr id="60471" name="Group 29"/>
            <p:cNvGrpSpPr>
              <a:grpSpLocks/>
            </p:cNvGrpSpPr>
            <p:nvPr/>
          </p:nvGrpSpPr>
          <p:grpSpPr bwMode="auto">
            <a:xfrm>
              <a:off x="3468688" y="3895725"/>
              <a:ext cx="5711824" cy="1497012"/>
              <a:chOff x="2133" y="1801"/>
              <a:chExt cx="3598" cy="943"/>
            </a:xfrm>
          </p:grpSpPr>
          <p:sp>
            <p:nvSpPr>
              <p:cNvPr id="60472" name="Freeform 30"/>
              <p:cNvSpPr>
                <a:spLocks/>
              </p:cNvSpPr>
              <p:nvPr/>
            </p:nvSpPr>
            <p:spPr bwMode="auto">
              <a:xfrm>
                <a:off x="4106" y="2054"/>
                <a:ext cx="565" cy="239"/>
              </a:xfrm>
              <a:custGeom>
                <a:avLst/>
                <a:gdLst>
                  <a:gd name="T0" fmla="*/ 563 w 565"/>
                  <a:gd name="T1" fmla="*/ 109 h 240"/>
                  <a:gd name="T2" fmla="*/ 555 w 565"/>
                  <a:gd name="T3" fmla="*/ 88 h 240"/>
                  <a:gd name="T4" fmla="*/ 538 w 565"/>
                  <a:gd name="T5" fmla="*/ 68 h 240"/>
                  <a:gd name="T6" fmla="*/ 513 w 565"/>
                  <a:gd name="T7" fmla="*/ 51 h 240"/>
                  <a:gd name="T8" fmla="*/ 482 w 565"/>
                  <a:gd name="T9" fmla="*/ 35 h 240"/>
                  <a:gd name="T10" fmla="*/ 444 w 565"/>
                  <a:gd name="T11" fmla="*/ 21 h 240"/>
                  <a:gd name="T12" fmla="*/ 402 w 565"/>
                  <a:gd name="T13" fmla="*/ 11 h 240"/>
                  <a:gd name="T14" fmla="*/ 356 w 565"/>
                  <a:gd name="T15" fmla="*/ 4 h 240"/>
                  <a:gd name="T16" fmla="*/ 307 w 565"/>
                  <a:gd name="T17" fmla="*/ 0 h 240"/>
                  <a:gd name="T18" fmla="*/ 258 w 565"/>
                  <a:gd name="T19" fmla="*/ 0 h 240"/>
                  <a:gd name="T20" fmla="*/ 210 w 565"/>
                  <a:gd name="T21" fmla="*/ 4 h 240"/>
                  <a:gd name="T22" fmla="*/ 163 w 565"/>
                  <a:gd name="T23" fmla="*/ 11 h 240"/>
                  <a:gd name="T24" fmla="*/ 121 w 565"/>
                  <a:gd name="T25" fmla="*/ 21 h 240"/>
                  <a:gd name="T26" fmla="*/ 83 w 565"/>
                  <a:gd name="T27" fmla="*/ 35 h 240"/>
                  <a:gd name="T28" fmla="*/ 52 w 565"/>
                  <a:gd name="T29" fmla="*/ 51 h 240"/>
                  <a:gd name="T30" fmla="*/ 27 w 565"/>
                  <a:gd name="T31" fmla="*/ 68 h 240"/>
                  <a:gd name="T32" fmla="*/ 10 w 565"/>
                  <a:gd name="T33" fmla="*/ 88 h 240"/>
                  <a:gd name="T34" fmla="*/ 2 w 565"/>
                  <a:gd name="T35" fmla="*/ 109 h 240"/>
                  <a:gd name="T36" fmla="*/ 2 w 565"/>
                  <a:gd name="T37" fmla="*/ 126 h 240"/>
                  <a:gd name="T38" fmla="*/ 10 w 565"/>
                  <a:gd name="T39" fmla="*/ 147 h 240"/>
                  <a:gd name="T40" fmla="*/ 27 w 565"/>
                  <a:gd name="T41" fmla="*/ 167 h 240"/>
                  <a:gd name="T42" fmla="*/ 52 w 565"/>
                  <a:gd name="T43" fmla="*/ 185 h 240"/>
                  <a:gd name="T44" fmla="*/ 83 w 565"/>
                  <a:gd name="T45" fmla="*/ 201 h 240"/>
                  <a:gd name="T46" fmla="*/ 121 w 565"/>
                  <a:gd name="T47" fmla="*/ 214 h 240"/>
                  <a:gd name="T48" fmla="*/ 163 w 565"/>
                  <a:gd name="T49" fmla="*/ 224 h 240"/>
                  <a:gd name="T50" fmla="*/ 210 w 565"/>
                  <a:gd name="T51" fmla="*/ 232 h 240"/>
                  <a:gd name="T52" fmla="*/ 258 w 565"/>
                  <a:gd name="T53" fmla="*/ 236 h 240"/>
                  <a:gd name="T54" fmla="*/ 307 w 565"/>
                  <a:gd name="T55" fmla="*/ 236 h 240"/>
                  <a:gd name="T56" fmla="*/ 356 w 565"/>
                  <a:gd name="T57" fmla="*/ 232 h 240"/>
                  <a:gd name="T58" fmla="*/ 402 w 565"/>
                  <a:gd name="T59" fmla="*/ 224 h 240"/>
                  <a:gd name="T60" fmla="*/ 444 w 565"/>
                  <a:gd name="T61" fmla="*/ 214 h 240"/>
                  <a:gd name="T62" fmla="*/ 482 w 565"/>
                  <a:gd name="T63" fmla="*/ 201 h 240"/>
                  <a:gd name="T64" fmla="*/ 513 w 565"/>
                  <a:gd name="T65" fmla="*/ 185 h 240"/>
                  <a:gd name="T66" fmla="*/ 538 w 565"/>
                  <a:gd name="T67" fmla="*/ 167 h 240"/>
                  <a:gd name="T68" fmla="*/ 555 w 565"/>
                  <a:gd name="T69" fmla="*/ 147 h 240"/>
                  <a:gd name="T70" fmla="*/ 563 w 565"/>
                  <a:gd name="T71" fmla="*/ 126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65"/>
                  <a:gd name="T109" fmla="*/ 0 h 240"/>
                  <a:gd name="T110" fmla="*/ 565 w 565"/>
                  <a:gd name="T111" fmla="*/ 240 h 24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65" h="240">
                    <a:moveTo>
                      <a:pt x="564" y="119"/>
                    </a:moveTo>
                    <a:lnTo>
                      <a:pt x="563" y="109"/>
                    </a:lnTo>
                    <a:lnTo>
                      <a:pt x="560" y="98"/>
                    </a:lnTo>
                    <a:lnTo>
                      <a:pt x="555" y="88"/>
                    </a:lnTo>
                    <a:lnTo>
                      <a:pt x="547" y="78"/>
                    </a:lnTo>
                    <a:lnTo>
                      <a:pt x="538" y="68"/>
                    </a:lnTo>
                    <a:lnTo>
                      <a:pt x="527" y="60"/>
                    </a:lnTo>
                    <a:lnTo>
                      <a:pt x="513" y="51"/>
                    </a:lnTo>
                    <a:lnTo>
                      <a:pt x="498" y="42"/>
                    </a:lnTo>
                    <a:lnTo>
                      <a:pt x="482" y="35"/>
                    </a:lnTo>
                    <a:lnTo>
                      <a:pt x="464" y="27"/>
                    </a:lnTo>
                    <a:lnTo>
                      <a:pt x="444" y="21"/>
                    </a:lnTo>
                    <a:lnTo>
                      <a:pt x="423" y="15"/>
                    </a:lnTo>
                    <a:lnTo>
                      <a:pt x="402" y="11"/>
                    </a:lnTo>
                    <a:lnTo>
                      <a:pt x="379" y="7"/>
                    </a:lnTo>
                    <a:lnTo>
                      <a:pt x="356" y="4"/>
                    </a:lnTo>
                    <a:lnTo>
                      <a:pt x="331" y="1"/>
                    </a:lnTo>
                    <a:lnTo>
                      <a:pt x="307" y="0"/>
                    </a:lnTo>
                    <a:lnTo>
                      <a:pt x="282" y="0"/>
                    </a:lnTo>
                    <a:lnTo>
                      <a:pt x="258" y="0"/>
                    </a:lnTo>
                    <a:lnTo>
                      <a:pt x="234" y="1"/>
                    </a:lnTo>
                    <a:lnTo>
                      <a:pt x="210" y="4"/>
                    </a:lnTo>
                    <a:lnTo>
                      <a:pt x="186" y="7"/>
                    </a:lnTo>
                    <a:lnTo>
                      <a:pt x="163" y="11"/>
                    </a:lnTo>
                    <a:lnTo>
                      <a:pt x="141" y="15"/>
                    </a:lnTo>
                    <a:lnTo>
                      <a:pt x="121" y="21"/>
                    </a:lnTo>
                    <a:lnTo>
                      <a:pt x="101" y="27"/>
                    </a:lnTo>
                    <a:lnTo>
                      <a:pt x="83" y="35"/>
                    </a:lnTo>
                    <a:lnTo>
                      <a:pt x="67" y="42"/>
                    </a:lnTo>
                    <a:lnTo>
                      <a:pt x="52" y="51"/>
                    </a:lnTo>
                    <a:lnTo>
                      <a:pt x="38" y="60"/>
                    </a:lnTo>
                    <a:lnTo>
                      <a:pt x="27" y="68"/>
                    </a:lnTo>
                    <a:lnTo>
                      <a:pt x="18" y="78"/>
                    </a:lnTo>
                    <a:lnTo>
                      <a:pt x="10" y="88"/>
                    </a:lnTo>
                    <a:lnTo>
                      <a:pt x="5" y="98"/>
                    </a:lnTo>
                    <a:lnTo>
                      <a:pt x="2" y="109"/>
                    </a:lnTo>
                    <a:lnTo>
                      <a:pt x="0" y="119"/>
                    </a:lnTo>
                    <a:lnTo>
                      <a:pt x="2" y="129"/>
                    </a:lnTo>
                    <a:lnTo>
                      <a:pt x="5" y="140"/>
                    </a:lnTo>
                    <a:lnTo>
                      <a:pt x="10" y="150"/>
                    </a:lnTo>
                    <a:lnTo>
                      <a:pt x="18" y="160"/>
                    </a:lnTo>
                    <a:lnTo>
                      <a:pt x="27" y="170"/>
                    </a:lnTo>
                    <a:lnTo>
                      <a:pt x="38" y="179"/>
                    </a:lnTo>
                    <a:lnTo>
                      <a:pt x="52" y="188"/>
                    </a:lnTo>
                    <a:lnTo>
                      <a:pt x="67" y="196"/>
                    </a:lnTo>
                    <a:lnTo>
                      <a:pt x="83" y="204"/>
                    </a:lnTo>
                    <a:lnTo>
                      <a:pt x="101" y="211"/>
                    </a:lnTo>
                    <a:lnTo>
                      <a:pt x="121" y="217"/>
                    </a:lnTo>
                    <a:lnTo>
                      <a:pt x="141" y="223"/>
                    </a:lnTo>
                    <a:lnTo>
                      <a:pt x="163" y="227"/>
                    </a:lnTo>
                    <a:lnTo>
                      <a:pt x="186" y="231"/>
                    </a:lnTo>
                    <a:lnTo>
                      <a:pt x="210" y="235"/>
                    </a:lnTo>
                    <a:lnTo>
                      <a:pt x="234" y="237"/>
                    </a:lnTo>
                    <a:lnTo>
                      <a:pt x="258" y="239"/>
                    </a:lnTo>
                    <a:lnTo>
                      <a:pt x="282" y="239"/>
                    </a:lnTo>
                    <a:lnTo>
                      <a:pt x="307" y="239"/>
                    </a:lnTo>
                    <a:lnTo>
                      <a:pt x="331" y="237"/>
                    </a:lnTo>
                    <a:lnTo>
                      <a:pt x="356" y="235"/>
                    </a:lnTo>
                    <a:lnTo>
                      <a:pt x="379" y="231"/>
                    </a:lnTo>
                    <a:lnTo>
                      <a:pt x="402" y="227"/>
                    </a:lnTo>
                    <a:lnTo>
                      <a:pt x="423" y="223"/>
                    </a:lnTo>
                    <a:lnTo>
                      <a:pt x="444" y="217"/>
                    </a:lnTo>
                    <a:lnTo>
                      <a:pt x="464" y="211"/>
                    </a:lnTo>
                    <a:lnTo>
                      <a:pt x="482" y="204"/>
                    </a:lnTo>
                    <a:lnTo>
                      <a:pt x="498" y="196"/>
                    </a:lnTo>
                    <a:lnTo>
                      <a:pt x="513" y="188"/>
                    </a:lnTo>
                    <a:lnTo>
                      <a:pt x="527" y="179"/>
                    </a:lnTo>
                    <a:lnTo>
                      <a:pt x="538" y="170"/>
                    </a:lnTo>
                    <a:lnTo>
                      <a:pt x="547" y="160"/>
                    </a:lnTo>
                    <a:lnTo>
                      <a:pt x="555" y="150"/>
                    </a:lnTo>
                    <a:lnTo>
                      <a:pt x="560" y="140"/>
                    </a:lnTo>
                    <a:lnTo>
                      <a:pt x="563" y="129"/>
                    </a:lnTo>
                    <a:lnTo>
                      <a:pt x="564" y="1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3" name="Freeform 31"/>
              <p:cNvSpPr>
                <a:spLocks/>
              </p:cNvSpPr>
              <p:nvPr/>
            </p:nvSpPr>
            <p:spPr bwMode="auto">
              <a:xfrm>
                <a:off x="5144" y="2054"/>
                <a:ext cx="564" cy="239"/>
              </a:xfrm>
              <a:custGeom>
                <a:avLst/>
                <a:gdLst>
                  <a:gd name="T0" fmla="*/ 1 w 565"/>
                  <a:gd name="T1" fmla="*/ 126 h 240"/>
                  <a:gd name="T2" fmla="*/ 9 w 565"/>
                  <a:gd name="T3" fmla="*/ 147 h 240"/>
                  <a:gd name="T4" fmla="*/ 27 w 565"/>
                  <a:gd name="T5" fmla="*/ 167 h 240"/>
                  <a:gd name="T6" fmla="*/ 51 w 565"/>
                  <a:gd name="T7" fmla="*/ 185 h 240"/>
                  <a:gd name="T8" fmla="*/ 83 w 565"/>
                  <a:gd name="T9" fmla="*/ 201 h 240"/>
                  <a:gd name="T10" fmla="*/ 120 w 565"/>
                  <a:gd name="T11" fmla="*/ 214 h 240"/>
                  <a:gd name="T12" fmla="*/ 163 w 565"/>
                  <a:gd name="T13" fmla="*/ 224 h 240"/>
                  <a:gd name="T14" fmla="*/ 209 w 565"/>
                  <a:gd name="T15" fmla="*/ 232 h 240"/>
                  <a:gd name="T16" fmla="*/ 257 w 565"/>
                  <a:gd name="T17" fmla="*/ 236 h 240"/>
                  <a:gd name="T18" fmla="*/ 303 w 565"/>
                  <a:gd name="T19" fmla="*/ 236 h 240"/>
                  <a:gd name="T20" fmla="*/ 352 w 565"/>
                  <a:gd name="T21" fmla="*/ 232 h 240"/>
                  <a:gd name="T22" fmla="*/ 398 w 565"/>
                  <a:gd name="T23" fmla="*/ 224 h 240"/>
                  <a:gd name="T24" fmla="*/ 440 w 565"/>
                  <a:gd name="T25" fmla="*/ 214 h 240"/>
                  <a:gd name="T26" fmla="*/ 478 w 565"/>
                  <a:gd name="T27" fmla="*/ 201 h 240"/>
                  <a:gd name="T28" fmla="*/ 510 w 565"/>
                  <a:gd name="T29" fmla="*/ 185 h 240"/>
                  <a:gd name="T30" fmla="*/ 534 w 565"/>
                  <a:gd name="T31" fmla="*/ 166 h 240"/>
                  <a:gd name="T32" fmla="*/ 551 w 565"/>
                  <a:gd name="T33" fmla="*/ 147 h 240"/>
                  <a:gd name="T34" fmla="*/ 560 w 565"/>
                  <a:gd name="T35" fmla="*/ 126 h 240"/>
                  <a:gd name="T36" fmla="*/ 560 w 565"/>
                  <a:gd name="T37" fmla="*/ 108 h 240"/>
                  <a:gd name="T38" fmla="*/ 551 w 565"/>
                  <a:gd name="T39" fmla="*/ 88 h 240"/>
                  <a:gd name="T40" fmla="*/ 534 w 565"/>
                  <a:gd name="T41" fmla="*/ 68 h 240"/>
                  <a:gd name="T42" fmla="*/ 510 w 565"/>
                  <a:gd name="T43" fmla="*/ 50 h 240"/>
                  <a:gd name="T44" fmla="*/ 478 w 565"/>
                  <a:gd name="T45" fmla="*/ 35 h 240"/>
                  <a:gd name="T46" fmla="*/ 440 w 565"/>
                  <a:gd name="T47" fmla="*/ 21 h 240"/>
                  <a:gd name="T48" fmla="*/ 398 w 565"/>
                  <a:gd name="T49" fmla="*/ 11 h 240"/>
                  <a:gd name="T50" fmla="*/ 352 w 565"/>
                  <a:gd name="T51" fmla="*/ 4 h 240"/>
                  <a:gd name="T52" fmla="*/ 303 w 565"/>
                  <a:gd name="T53" fmla="*/ 0 h 240"/>
                  <a:gd name="T54" fmla="*/ 257 w 565"/>
                  <a:gd name="T55" fmla="*/ 0 h 240"/>
                  <a:gd name="T56" fmla="*/ 209 w 565"/>
                  <a:gd name="T57" fmla="*/ 4 h 240"/>
                  <a:gd name="T58" fmla="*/ 163 w 565"/>
                  <a:gd name="T59" fmla="*/ 11 h 240"/>
                  <a:gd name="T60" fmla="*/ 120 w 565"/>
                  <a:gd name="T61" fmla="*/ 21 h 240"/>
                  <a:gd name="T62" fmla="*/ 83 w 565"/>
                  <a:gd name="T63" fmla="*/ 35 h 240"/>
                  <a:gd name="T64" fmla="*/ 51 w 565"/>
                  <a:gd name="T65" fmla="*/ 51 h 240"/>
                  <a:gd name="T66" fmla="*/ 27 w 565"/>
                  <a:gd name="T67" fmla="*/ 68 h 240"/>
                  <a:gd name="T68" fmla="*/ 9 w 565"/>
                  <a:gd name="T69" fmla="*/ 88 h 240"/>
                  <a:gd name="T70" fmla="*/ 1 w 565"/>
                  <a:gd name="T71" fmla="*/ 109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65"/>
                  <a:gd name="T109" fmla="*/ 0 h 240"/>
                  <a:gd name="T110" fmla="*/ 565 w 565"/>
                  <a:gd name="T111" fmla="*/ 240 h 24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65" h="240">
                    <a:moveTo>
                      <a:pt x="0" y="119"/>
                    </a:moveTo>
                    <a:lnTo>
                      <a:pt x="1" y="129"/>
                    </a:lnTo>
                    <a:lnTo>
                      <a:pt x="4" y="140"/>
                    </a:lnTo>
                    <a:lnTo>
                      <a:pt x="9" y="150"/>
                    </a:lnTo>
                    <a:lnTo>
                      <a:pt x="17" y="160"/>
                    </a:lnTo>
                    <a:lnTo>
                      <a:pt x="27" y="170"/>
                    </a:lnTo>
                    <a:lnTo>
                      <a:pt x="38" y="179"/>
                    </a:lnTo>
                    <a:lnTo>
                      <a:pt x="51" y="188"/>
                    </a:lnTo>
                    <a:lnTo>
                      <a:pt x="66" y="196"/>
                    </a:lnTo>
                    <a:lnTo>
                      <a:pt x="83" y="204"/>
                    </a:lnTo>
                    <a:lnTo>
                      <a:pt x="101" y="211"/>
                    </a:lnTo>
                    <a:lnTo>
                      <a:pt x="120" y="217"/>
                    </a:lnTo>
                    <a:lnTo>
                      <a:pt x="141" y="223"/>
                    </a:lnTo>
                    <a:lnTo>
                      <a:pt x="163" y="227"/>
                    </a:lnTo>
                    <a:lnTo>
                      <a:pt x="185" y="231"/>
                    </a:lnTo>
                    <a:lnTo>
                      <a:pt x="209" y="235"/>
                    </a:lnTo>
                    <a:lnTo>
                      <a:pt x="233" y="237"/>
                    </a:lnTo>
                    <a:lnTo>
                      <a:pt x="257" y="239"/>
                    </a:lnTo>
                    <a:lnTo>
                      <a:pt x="282" y="239"/>
                    </a:lnTo>
                    <a:lnTo>
                      <a:pt x="306" y="239"/>
                    </a:lnTo>
                    <a:lnTo>
                      <a:pt x="331" y="237"/>
                    </a:lnTo>
                    <a:lnTo>
                      <a:pt x="355" y="235"/>
                    </a:lnTo>
                    <a:lnTo>
                      <a:pt x="378" y="231"/>
                    </a:lnTo>
                    <a:lnTo>
                      <a:pt x="401" y="227"/>
                    </a:lnTo>
                    <a:lnTo>
                      <a:pt x="423" y="223"/>
                    </a:lnTo>
                    <a:lnTo>
                      <a:pt x="443" y="217"/>
                    </a:lnTo>
                    <a:lnTo>
                      <a:pt x="463" y="211"/>
                    </a:lnTo>
                    <a:lnTo>
                      <a:pt x="481" y="204"/>
                    </a:lnTo>
                    <a:lnTo>
                      <a:pt x="498" y="196"/>
                    </a:lnTo>
                    <a:lnTo>
                      <a:pt x="513" y="188"/>
                    </a:lnTo>
                    <a:lnTo>
                      <a:pt x="526" y="179"/>
                    </a:lnTo>
                    <a:lnTo>
                      <a:pt x="537" y="169"/>
                    </a:lnTo>
                    <a:lnTo>
                      <a:pt x="547" y="160"/>
                    </a:lnTo>
                    <a:lnTo>
                      <a:pt x="554" y="150"/>
                    </a:lnTo>
                    <a:lnTo>
                      <a:pt x="559" y="140"/>
                    </a:lnTo>
                    <a:lnTo>
                      <a:pt x="563" y="129"/>
                    </a:lnTo>
                    <a:lnTo>
                      <a:pt x="564" y="119"/>
                    </a:lnTo>
                    <a:lnTo>
                      <a:pt x="563" y="108"/>
                    </a:lnTo>
                    <a:lnTo>
                      <a:pt x="559" y="98"/>
                    </a:lnTo>
                    <a:lnTo>
                      <a:pt x="554" y="88"/>
                    </a:lnTo>
                    <a:lnTo>
                      <a:pt x="547" y="78"/>
                    </a:lnTo>
                    <a:lnTo>
                      <a:pt x="537" y="68"/>
                    </a:lnTo>
                    <a:lnTo>
                      <a:pt x="526" y="59"/>
                    </a:lnTo>
                    <a:lnTo>
                      <a:pt x="513" y="50"/>
                    </a:lnTo>
                    <a:lnTo>
                      <a:pt x="498" y="42"/>
                    </a:lnTo>
                    <a:lnTo>
                      <a:pt x="481" y="35"/>
                    </a:lnTo>
                    <a:lnTo>
                      <a:pt x="463" y="27"/>
                    </a:lnTo>
                    <a:lnTo>
                      <a:pt x="443" y="21"/>
                    </a:lnTo>
                    <a:lnTo>
                      <a:pt x="423" y="15"/>
                    </a:lnTo>
                    <a:lnTo>
                      <a:pt x="401" y="11"/>
                    </a:lnTo>
                    <a:lnTo>
                      <a:pt x="378" y="6"/>
                    </a:lnTo>
                    <a:lnTo>
                      <a:pt x="355" y="4"/>
                    </a:lnTo>
                    <a:lnTo>
                      <a:pt x="331" y="1"/>
                    </a:lnTo>
                    <a:lnTo>
                      <a:pt x="306" y="0"/>
                    </a:lnTo>
                    <a:lnTo>
                      <a:pt x="282" y="0"/>
                    </a:lnTo>
                    <a:lnTo>
                      <a:pt x="257" y="0"/>
                    </a:lnTo>
                    <a:lnTo>
                      <a:pt x="233" y="1"/>
                    </a:lnTo>
                    <a:lnTo>
                      <a:pt x="209" y="4"/>
                    </a:lnTo>
                    <a:lnTo>
                      <a:pt x="185" y="7"/>
                    </a:lnTo>
                    <a:lnTo>
                      <a:pt x="163" y="11"/>
                    </a:lnTo>
                    <a:lnTo>
                      <a:pt x="141" y="16"/>
                    </a:lnTo>
                    <a:lnTo>
                      <a:pt x="120" y="21"/>
                    </a:lnTo>
                    <a:lnTo>
                      <a:pt x="100" y="27"/>
                    </a:lnTo>
                    <a:lnTo>
                      <a:pt x="83" y="35"/>
                    </a:lnTo>
                    <a:lnTo>
                      <a:pt x="66" y="42"/>
                    </a:lnTo>
                    <a:lnTo>
                      <a:pt x="51" y="51"/>
                    </a:lnTo>
                    <a:lnTo>
                      <a:pt x="38" y="60"/>
                    </a:lnTo>
                    <a:lnTo>
                      <a:pt x="27" y="68"/>
                    </a:lnTo>
                    <a:lnTo>
                      <a:pt x="17" y="78"/>
                    </a:lnTo>
                    <a:lnTo>
                      <a:pt x="9" y="88"/>
                    </a:lnTo>
                    <a:lnTo>
                      <a:pt x="4" y="98"/>
                    </a:lnTo>
                    <a:lnTo>
                      <a:pt x="1" y="109"/>
                    </a:lnTo>
                    <a:lnTo>
                      <a:pt x="0" y="1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4" name="Freeform 32"/>
              <p:cNvSpPr>
                <a:spLocks/>
              </p:cNvSpPr>
              <p:nvPr/>
            </p:nvSpPr>
            <p:spPr bwMode="auto">
              <a:xfrm>
                <a:off x="2646" y="1819"/>
                <a:ext cx="736" cy="231"/>
              </a:xfrm>
              <a:custGeom>
                <a:avLst/>
                <a:gdLst>
                  <a:gd name="T0" fmla="*/ 733 w 737"/>
                  <a:gd name="T1" fmla="*/ 105 h 231"/>
                  <a:gd name="T2" fmla="*/ 721 w 737"/>
                  <a:gd name="T3" fmla="*/ 85 h 231"/>
                  <a:gd name="T4" fmla="*/ 699 w 737"/>
                  <a:gd name="T5" fmla="*/ 67 h 231"/>
                  <a:gd name="T6" fmla="*/ 667 w 737"/>
                  <a:gd name="T7" fmla="*/ 48 h 231"/>
                  <a:gd name="T8" fmla="*/ 625 w 737"/>
                  <a:gd name="T9" fmla="*/ 33 h 231"/>
                  <a:gd name="T10" fmla="*/ 576 w 737"/>
                  <a:gd name="T11" fmla="*/ 21 h 231"/>
                  <a:gd name="T12" fmla="*/ 521 w 737"/>
                  <a:gd name="T13" fmla="*/ 10 h 231"/>
                  <a:gd name="T14" fmla="*/ 461 w 737"/>
                  <a:gd name="T15" fmla="*/ 3 h 231"/>
                  <a:gd name="T16" fmla="*/ 397 w 737"/>
                  <a:gd name="T17" fmla="*/ 0 h 231"/>
                  <a:gd name="T18" fmla="*/ 336 w 737"/>
                  <a:gd name="T19" fmla="*/ 0 h 231"/>
                  <a:gd name="T20" fmla="*/ 274 w 737"/>
                  <a:gd name="T21" fmla="*/ 3 h 231"/>
                  <a:gd name="T22" fmla="*/ 214 w 737"/>
                  <a:gd name="T23" fmla="*/ 10 h 231"/>
                  <a:gd name="T24" fmla="*/ 157 w 737"/>
                  <a:gd name="T25" fmla="*/ 21 h 231"/>
                  <a:gd name="T26" fmla="*/ 108 w 737"/>
                  <a:gd name="T27" fmla="*/ 33 h 231"/>
                  <a:gd name="T28" fmla="*/ 66 w 737"/>
                  <a:gd name="T29" fmla="*/ 48 h 231"/>
                  <a:gd name="T30" fmla="*/ 35 w 737"/>
                  <a:gd name="T31" fmla="*/ 67 h 231"/>
                  <a:gd name="T32" fmla="*/ 13 w 737"/>
                  <a:gd name="T33" fmla="*/ 85 h 231"/>
                  <a:gd name="T34" fmla="*/ 1 w 737"/>
                  <a:gd name="T35" fmla="*/ 105 h 231"/>
                  <a:gd name="T36" fmla="*/ 1 w 737"/>
                  <a:gd name="T37" fmla="*/ 125 h 231"/>
                  <a:gd name="T38" fmla="*/ 13 w 737"/>
                  <a:gd name="T39" fmla="*/ 144 h 231"/>
                  <a:gd name="T40" fmla="*/ 35 w 737"/>
                  <a:gd name="T41" fmla="*/ 163 h 231"/>
                  <a:gd name="T42" fmla="*/ 66 w 737"/>
                  <a:gd name="T43" fmla="*/ 181 h 231"/>
                  <a:gd name="T44" fmla="*/ 108 w 737"/>
                  <a:gd name="T45" fmla="*/ 196 h 231"/>
                  <a:gd name="T46" fmla="*/ 157 w 737"/>
                  <a:gd name="T47" fmla="*/ 208 h 231"/>
                  <a:gd name="T48" fmla="*/ 214 w 737"/>
                  <a:gd name="T49" fmla="*/ 219 h 231"/>
                  <a:gd name="T50" fmla="*/ 274 w 737"/>
                  <a:gd name="T51" fmla="*/ 226 h 231"/>
                  <a:gd name="T52" fmla="*/ 336 w 737"/>
                  <a:gd name="T53" fmla="*/ 229 h 231"/>
                  <a:gd name="T54" fmla="*/ 397 w 737"/>
                  <a:gd name="T55" fmla="*/ 229 h 231"/>
                  <a:gd name="T56" fmla="*/ 461 w 737"/>
                  <a:gd name="T57" fmla="*/ 226 h 231"/>
                  <a:gd name="T58" fmla="*/ 521 w 737"/>
                  <a:gd name="T59" fmla="*/ 219 h 231"/>
                  <a:gd name="T60" fmla="*/ 576 w 737"/>
                  <a:gd name="T61" fmla="*/ 208 h 231"/>
                  <a:gd name="T62" fmla="*/ 625 w 737"/>
                  <a:gd name="T63" fmla="*/ 196 h 231"/>
                  <a:gd name="T64" fmla="*/ 667 w 737"/>
                  <a:gd name="T65" fmla="*/ 181 h 231"/>
                  <a:gd name="T66" fmla="*/ 699 w 737"/>
                  <a:gd name="T67" fmla="*/ 163 h 231"/>
                  <a:gd name="T68" fmla="*/ 721 w 737"/>
                  <a:gd name="T69" fmla="*/ 144 h 231"/>
                  <a:gd name="T70" fmla="*/ 733 w 737"/>
                  <a:gd name="T71" fmla="*/ 125 h 23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37"/>
                  <a:gd name="T109" fmla="*/ 0 h 231"/>
                  <a:gd name="T110" fmla="*/ 737 w 737"/>
                  <a:gd name="T111" fmla="*/ 231 h 23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37" h="231">
                    <a:moveTo>
                      <a:pt x="736" y="115"/>
                    </a:moveTo>
                    <a:lnTo>
                      <a:pt x="736" y="105"/>
                    </a:lnTo>
                    <a:lnTo>
                      <a:pt x="730" y="94"/>
                    </a:lnTo>
                    <a:lnTo>
                      <a:pt x="724" y="85"/>
                    </a:lnTo>
                    <a:lnTo>
                      <a:pt x="715" y="75"/>
                    </a:lnTo>
                    <a:lnTo>
                      <a:pt x="702" y="67"/>
                    </a:lnTo>
                    <a:lnTo>
                      <a:pt x="687" y="57"/>
                    </a:lnTo>
                    <a:lnTo>
                      <a:pt x="670" y="48"/>
                    </a:lnTo>
                    <a:lnTo>
                      <a:pt x="651" y="41"/>
                    </a:lnTo>
                    <a:lnTo>
                      <a:pt x="628" y="33"/>
                    </a:lnTo>
                    <a:lnTo>
                      <a:pt x="605" y="27"/>
                    </a:lnTo>
                    <a:lnTo>
                      <a:pt x="579" y="21"/>
                    </a:lnTo>
                    <a:lnTo>
                      <a:pt x="552" y="15"/>
                    </a:lnTo>
                    <a:lnTo>
                      <a:pt x="524" y="10"/>
                    </a:lnTo>
                    <a:lnTo>
                      <a:pt x="494" y="7"/>
                    </a:lnTo>
                    <a:lnTo>
                      <a:pt x="464" y="3"/>
                    </a:lnTo>
                    <a:lnTo>
                      <a:pt x="433" y="1"/>
                    </a:lnTo>
                    <a:lnTo>
                      <a:pt x="400" y="0"/>
                    </a:lnTo>
                    <a:lnTo>
                      <a:pt x="368" y="0"/>
                    </a:lnTo>
                    <a:lnTo>
                      <a:pt x="336" y="0"/>
                    </a:lnTo>
                    <a:lnTo>
                      <a:pt x="305" y="1"/>
                    </a:lnTo>
                    <a:lnTo>
                      <a:pt x="274" y="3"/>
                    </a:lnTo>
                    <a:lnTo>
                      <a:pt x="242" y="7"/>
                    </a:lnTo>
                    <a:lnTo>
                      <a:pt x="214" y="10"/>
                    </a:lnTo>
                    <a:lnTo>
                      <a:pt x="184" y="15"/>
                    </a:lnTo>
                    <a:lnTo>
                      <a:pt x="157" y="21"/>
                    </a:lnTo>
                    <a:lnTo>
                      <a:pt x="131" y="27"/>
                    </a:lnTo>
                    <a:lnTo>
                      <a:pt x="108" y="33"/>
                    </a:lnTo>
                    <a:lnTo>
                      <a:pt x="86" y="41"/>
                    </a:lnTo>
                    <a:lnTo>
                      <a:pt x="66" y="48"/>
                    </a:lnTo>
                    <a:lnTo>
                      <a:pt x="50" y="57"/>
                    </a:lnTo>
                    <a:lnTo>
                      <a:pt x="35" y="67"/>
                    </a:lnTo>
                    <a:lnTo>
                      <a:pt x="23" y="75"/>
                    </a:lnTo>
                    <a:lnTo>
                      <a:pt x="13" y="85"/>
                    </a:lnTo>
                    <a:lnTo>
                      <a:pt x="6" y="94"/>
                    </a:lnTo>
                    <a:lnTo>
                      <a:pt x="1" y="105"/>
                    </a:lnTo>
                    <a:lnTo>
                      <a:pt x="0" y="115"/>
                    </a:lnTo>
                    <a:lnTo>
                      <a:pt x="1" y="125"/>
                    </a:lnTo>
                    <a:lnTo>
                      <a:pt x="6" y="135"/>
                    </a:lnTo>
                    <a:lnTo>
                      <a:pt x="13" y="144"/>
                    </a:lnTo>
                    <a:lnTo>
                      <a:pt x="23" y="154"/>
                    </a:lnTo>
                    <a:lnTo>
                      <a:pt x="35" y="163"/>
                    </a:lnTo>
                    <a:lnTo>
                      <a:pt x="50" y="172"/>
                    </a:lnTo>
                    <a:lnTo>
                      <a:pt x="66" y="181"/>
                    </a:lnTo>
                    <a:lnTo>
                      <a:pt x="86" y="188"/>
                    </a:lnTo>
                    <a:lnTo>
                      <a:pt x="108" y="196"/>
                    </a:lnTo>
                    <a:lnTo>
                      <a:pt x="131" y="203"/>
                    </a:lnTo>
                    <a:lnTo>
                      <a:pt x="157" y="208"/>
                    </a:lnTo>
                    <a:lnTo>
                      <a:pt x="184" y="214"/>
                    </a:lnTo>
                    <a:lnTo>
                      <a:pt x="214" y="219"/>
                    </a:lnTo>
                    <a:lnTo>
                      <a:pt x="242" y="223"/>
                    </a:lnTo>
                    <a:lnTo>
                      <a:pt x="274" y="226"/>
                    </a:lnTo>
                    <a:lnTo>
                      <a:pt x="305" y="228"/>
                    </a:lnTo>
                    <a:lnTo>
                      <a:pt x="336" y="229"/>
                    </a:lnTo>
                    <a:lnTo>
                      <a:pt x="368" y="230"/>
                    </a:lnTo>
                    <a:lnTo>
                      <a:pt x="400" y="229"/>
                    </a:lnTo>
                    <a:lnTo>
                      <a:pt x="433" y="228"/>
                    </a:lnTo>
                    <a:lnTo>
                      <a:pt x="464" y="226"/>
                    </a:lnTo>
                    <a:lnTo>
                      <a:pt x="494" y="223"/>
                    </a:lnTo>
                    <a:lnTo>
                      <a:pt x="524" y="219"/>
                    </a:lnTo>
                    <a:lnTo>
                      <a:pt x="552" y="214"/>
                    </a:lnTo>
                    <a:lnTo>
                      <a:pt x="579" y="208"/>
                    </a:lnTo>
                    <a:lnTo>
                      <a:pt x="605" y="203"/>
                    </a:lnTo>
                    <a:lnTo>
                      <a:pt x="628" y="196"/>
                    </a:lnTo>
                    <a:lnTo>
                      <a:pt x="651" y="188"/>
                    </a:lnTo>
                    <a:lnTo>
                      <a:pt x="670" y="181"/>
                    </a:lnTo>
                    <a:lnTo>
                      <a:pt x="687" y="172"/>
                    </a:lnTo>
                    <a:lnTo>
                      <a:pt x="702" y="163"/>
                    </a:lnTo>
                    <a:lnTo>
                      <a:pt x="715" y="154"/>
                    </a:lnTo>
                    <a:lnTo>
                      <a:pt x="724" y="144"/>
                    </a:lnTo>
                    <a:lnTo>
                      <a:pt x="730" y="135"/>
                    </a:lnTo>
                    <a:lnTo>
                      <a:pt x="736" y="125"/>
                    </a:lnTo>
                    <a:lnTo>
                      <a:pt x="736" y="115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5" name="Freeform 33"/>
              <p:cNvSpPr>
                <a:spLocks/>
              </p:cNvSpPr>
              <p:nvPr/>
            </p:nvSpPr>
            <p:spPr bwMode="auto">
              <a:xfrm>
                <a:off x="2135" y="2054"/>
                <a:ext cx="565" cy="239"/>
              </a:xfrm>
              <a:custGeom>
                <a:avLst/>
                <a:gdLst>
                  <a:gd name="T0" fmla="*/ 563 w 565"/>
                  <a:gd name="T1" fmla="*/ 109 h 240"/>
                  <a:gd name="T2" fmla="*/ 555 w 565"/>
                  <a:gd name="T3" fmla="*/ 88 h 240"/>
                  <a:gd name="T4" fmla="*/ 538 w 565"/>
                  <a:gd name="T5" fmla="*/ 68 h 240"/>
                  <a:gd name="T6" fmla="*/ 513 w 565"/>
                  <a:gd name="T7" fmla="*/ 51 h 240"/>
                  <a:gd name="T8" fmla="*/ 481 w 565"/>
                  <a:gd name="T9" fmla="*/ 35 h 240"/>
                  <a:gd name="T10" fmla="*/ 444 w 565"/>
                  <a:gd name="T11" fmla="*/ 21 h 240"/>
                  <a:gd name="T12" fmla="*/ 401 w 565"/>
                  <a:gd name="T13" fmla="*/ 11 h 240"/>
                  <a:gd name="T14" fmla="*/ 355 w 565"/>
                  <a:gd name="T15" fmla="*/ 4 h 240"/>
                  <a:gd name="T16" fmla="*/ 306 w 565"/>
                  <a:gd name="T17" fmla="*/ 0 h 240"/>
                  <a:gd name="T18" fmla="*/ 258 w 565"/>
                  <a:gd name="T19" fmla="*/ 0 h 240"/>
                  <a:gd name="T20" fmla="*/ 209 w 565"/>
                  <a:gd name="T21" fmla="*/ 4 h 240"/>
                  <a:gd name="T22" fmla="*/ 163 w 565"/>
                  <a:gd name="T23" fmla="*/ 11 h 240"/>
                  <a:gd name="T24" fmla="*/ 120 w 565"/>
                  <a:gd name="T25" fmla="*/ 21 h 240"/>
                  <a:gd name="T26" fmla="*/ 83 w 565"/>
                  <a:gd name="T27" fmla="*/ 35 h 240"/>
                  <a:gd name="T28" fmla="*/ 51 w 565"/>
                  <a:gd name="T29" fmla="*/ 51 h 240"/>
                  <a:gd name="T30" fmla="*/ 27 w 565"/>
                  <a:gd name="T31" fmla="*/ 68 h 240"/>
                  <a:gd name="T32" fmla="*/ 9 w 565"/>
                  <a:gd name="T33" fmla="*/ 88 h 240"/>
                  <a:gd name="T34" fmla="*/ 1 w 565"/>
                  <a:gd name="T35" fmla="*/ 109 h 240"/>
                  <a:gd name="T36" fmla="*/ 1 w 565"/>
                  <a:gd name="T37" fmla="*/ 126 h 240"/>
                  <a:gd name="T38" fmla="*/ 9 w 565"/>
                  <a:gd name="T39" fmla="*/ 147 h 240"/>
                  <a:gd name="T40" fmla="*/ 27 w 565"/>
                  <a:gd name="T41" fmla="*/ 167 h 240"/>
                  <a:gd name="T42" fmla="*/ 51 w 565"/>
                  <a:gd name="T43" fmla="*/ 185 h 240"/>
                  <a:gd name="T44" fmla="*/ 83 w 565"/>
                  <a:gd name="T45" fmla="*/ 201 h 240"/>
                  <a:gd name="T46" fmla="*/ 120 w 565"/>
                  <a:gd name="T47" fmla="*/ 214 h 240"/>
                  <a:gd name="T48" fmla="*/ 163 w 565"/>
                  <a:gd name="T49" fmla="*/ 224 h 240"/>
                  <a:gd name="T50" fmla="*/ 209 w 565"/>
                  <a:gd name="T51" fmla="*/ 232 h 240"/>
                  <a:gd name="T52" fmla="*/ 258 w 565"/>
                  <a:gd name="T53" fmla="*/ 236 h 240"/>
                  <a:gd name="T54" fmla="*/ 306 w 565"/>
                  <a:gd name="T55" fmla="*/ 236 h 240"/>
                  <a:gd name="T56" fmla="*/ 355 w 565"/>
                  <a:gd name="T57" fmla="*/ 232 h 240"/>
                  <a:gd name="T58" fmla="*/ 401 w 565"/>
                  <a:gd name="T59" fmla="*/ 224 h 240"/>
                  <a:gd name="T60" fmla="*/ 444 w 565"/>
                  <a:gd name="T61" fmla="*/ 214 h 240"/>
                  <a:gd name="T62" fmla="*/ 481 w 565"/>
                  <a:gd name="T63" fmla="*/ 201 h 240"/>
                  <a:gd name="T64" fmla="*/ 513 w 565"/>
                  <a:gd name="T65" fmla="*/ 185 h 240"/>
                  <a:gd name="T66" fmla="*/ 538 w 565"/>
                  <a:gd name="T67" fmla="*/ 167 h 240"/>
                  <a:gd name="T68" fmla="*/ 555 w 565"/>
                  <a:gd name="T69" fmla="*/ 147 h 240"/>
                  <a:gd name="T70" fmla="*/ 563 w 565"/>
                  <a:gd name="T71" fmla="*/ 126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65"/>
                  <a:gd name="T109" fmla="*/ 0 h 240"/>
                  <a:gd name="T110" fmla="*/ 565 w 565"/>
                  <a:gd name="T111" fmla="*/ 240 h 24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65" h="240">
                    <a:moveTo>
                      <a:pt x="564" y="119"/>
                    </a:moveTo>
                    <a:lnTo>
                      <a:pt x="563" y="109"/>
                    </a:lnTo>
                    <a:lnTo>
                      <a:pt x="560" y="98"/>
                    </a:lnTo>
                    <a:lnTo>
                      <a:pt x="555" y="88"/>
                    </a:lnTo>
                    <a:lnTo>
                      <a:pt x="547" y="78"/>
                    </a:lnTo>
                    <a:lnTo>
                      <a:pt x="538" y="68"/>
                    </a:lnTo>
                    <a:lnTo>
                      <a:pt x="526" y="60"/>
                    </a:lnTo>
                    <a:lnTo>
                      <a:pt x="513" y="51"/>
                    </a:lnTo>
                    <a:lnTo>
                      <a:pt x="498" y="42"/>
                    </a:lnTo>
                    <a:lnTo>
                      <a:pt x="481" y="35"/>
                    </a:lnTo>
                    <a:lnTo>
                      <a:pt x="464" y="27"/>
                    </a:lnTo>
                    <a:lnTo>
                      <a:pt x="444" y="21"/>
                    </a:lnTo>
                    <a:lnTo>
                      <a:pt x="423" y="15"/>
                    </a:lnTo>
                    <a:lnTo>
                      <a:pt x="401" y="11"/>
                    </a:lnTo>
                    <a:lnTo>
                      <a:pt x="379" y="7"/>
                    </a:lnTo>
                    <a:lnTo>
                      <a:pt x="355" y="4"/>
                    </a:lnTo>
                    <a:lnTo>
                      <a:pt x="331" y="1"/>
                    </a:lnTo>
                    <a:lnTo>
                      <a:pt x="306" y="0"/>
                    </a:lnTo>
                    <a:lnTo>
                      <a:pt x="282" y="0"/>
                    </a:lnTo>
                    <a:lnTo>
                      <a:pt x="258" y="0"/>
                    </a:lnTo>
                    <a:lnTo>
                      <a:pt x="233" y="1"/>
                    </a:lnTo>
                    <a:lnTo>
                      <a:pt x="209" y="4"/>
                    </a:lnTo>
                    <a:lnTo>
                      <a:pt x="185" y="7"/>
                    </a:lnTo>
                    <a:lnTo>
                      <a:pt x="163" y="11"/>
                    </a:lnTo>
                    <a:lnTo>
                      <a:pt x="141" y="15"/>
                    </a:lnTo>
                    <a:lnTo>
                      <a:pt x="120" y="21"/>
                    </a:lnTo>
                    <a:lnTo>
                      <a:pt x="101" y="27"/>
                    </a:lnTo>
                    <a:lnTo>
                      <a:pt x="83" y="35"/>
                    </a:lnTo>
                    <a:lnTo>
                      <a:pt x="66" y="42"/>
                    </a:lnTo>
                    <a:lnTo>
                      <a:pt x="51" y="51"/>
                    </a:lnTo>
                    <a:lnTo>
                      <a:pt x="38" y="60"/>
                    </a:lnTo>
                    <a:lnTo>
                      <a:pt x="27" y="68"/>
                    </a:lnTo>
                    <a:lnTo>
                      <a:pt x="17" y="78"/>
                    </a:lnTo>
                    <a:lnTo>
                      <a:pt x="9" y="88"/>
                    </a:lnTo>
                    <a:lnTo>
                      <a:pt x="4" y="98"/>
                    </a:lnTo>
                    <a:lnTo>
                      <a:pt x="1" y="109"/>
                    </a:lnTo>
                    <a:lnTo>
                      <a:pt x="0" y="119"/>
                    </a:lnTo>
                    <a:lnTo>
                      <a:pt x="1" y="129"/>
                    </a:lnTo>
                    <a:lnTo>
                      <a:pt x="4" y="140"/>
                    </a:lnTo>
                    <a:lnTo>
                      <a:pt x="9" y="150"/>
                    </a:lnTo>
                    <a:lnTo>
                      <a:pt x="17" y="160"/>
                    </a:lnTo>
                    <a:lnTo>
                      <a:pt x="27" y="170"/>
                    </a:lnTo>
                    <a:lnTo>
                      <a:pt x="38" y="179"/>
                    </a:lnTo>
                    <a:lnTo>
                      <a:pt x="51" y="188"/>
                    </a:lnTo>
                    <a:lnTo>
                      <a:pt x="66" y="196"/>
                    </a:lnTo>
                    <a:lnTo>
                      <a:pt x="83" y="204"/>
                    </a:lnTo>
                    <a:lnTo>
                      <a:pt x="101" y="211"/>
                    </a:lnTo>
                    <a:lnTo>
                      <a:pt x="120" y="217"/>
                    </a:lnTo>
                    <a:lnTo>
                      <a:pt x="141" y="223"/>
                    </a:lnTo>
                    <a:lnTo>
                      <a:pt x="163" y="227"/>
                    </a:lnTo>
                    <a:lnTo>
                      <a:pt x="185" y="231"/>
                    </a:lnTo>
                    <a:lnTo>
                      <a:pt x="209" y="235"/>
                    </a:lnTo>
                    <a:lnTo>
                      <a:pt x="233" y="237"/>
                    </a:lnTo>
                    <a:lnTo>
                      <a:pt x="258" y="239"/>
                    </a:lnTo>
                    <a:lnTo>
                      <a:pt x="282" y="239"/>
                    </a:lnTo>
                    <a:lnTo>
                      <a:pt x="306" y="239"/>
                    </a:lnTo>
                    <a:lnTo>
                      <a:pt x="331" y="237"/>
                    </a:lnTo>
                    <a:lnTo>
                      <a:pt x="355" y="235"/>
                    </a:lnTo>
                    <a:lnTo>
                      <a:pt x="379" y="231"/>
                    </a:lnTo>
                    <a:lnTo>
                      <a:pt x="401" y="227"/>
                    </a:lnTo>
                    <a:lnTo>
                      <a:pt x="423" y="223"/>
                    </a:lnTo>
                    <a:lnTo>
                      <a:pt x="444" y="217"/>
                    </a:lnTo>
                    <a:lnTo>
                      <a:pt x="464" y="211"/>
                    </a:lnTo>
                    <a:lnTo>
                      <a:pt x="481" y="204"/>
                    </a:lnTo>
                    <a:lnTo>
                      <a:pt x="498" y="196"/>
                    </a:lnTo>
                    <a:lnTo>
                      <a:pt x="513" y="188"/>
                    </a:lnTo>
                    <a:lnTo>
                      <a:pt x="526" y="179"/>
                    </a:lnTo>
                    <a:lnTo>
                      <a:pt x="538" y="170"/>
                    </a:lnTo>
                    <a:lnTo>
                      <a:pt x="547" y="160"/>
                    </a:lnTo>
                    <a:lnTo>
                      <a:pt x="555" y="150"/>
                    </a:lnTo>
                    <a:lnTo>
                      <a:pt x="560" y="140"/>
                    </a:lnTo>
                    <a:lnTo>
                      <a:pt x="563" y="129"/>
                    </a:lnTo>
                    <a:lnTo>
                      <a:pt x="564" y="1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6" name="Freeform 34"/>
              <p:cNvSpPr>
                <a:spLocks/>
              </p:cNvSpPr>
              <p:nvPr/>
            </p:nvSpPr>
            <p:spPr bwMode="auto">
              <a:xfrm>
                <a:off x="3169" y="2054"/>
                <a:ext cx="715" cy="239"/>
              </a:xfrm>
              <a:custGeom>
                <a:avLst/>
                <a:gdLst>
                  <a:gd name="T0" fmla="*/ 2 w 714"/>
                  <a:gd name="T1" fmla="*/ 126 h 240"/>
                  <a:gd name="T2" fmla="*/ 12 w 714"/>
                  <a:gd name="T3" fmla="*/ 147 h 240"/>
                  <a:gd name="T4" fmla="*/ 34 w 714"/>
                  <a:gd name="T5" fmla="*/ 167 h 240"/>
                  <a:gd name="T6" fmla="*/ 64 w 714"/>
                  <a:gd name="T7" fmla="*/ 185 h 240"/>
                  <a:gd name="T8" fmla="*/ 104 w 714"/>
                  <a:gd name="T9" fmla="*/ 201 h 240"/>
                  <a:gd name="T10" fmla="*/ 152 w 714"/>
                  <a:gd name="T11" fmla="*/ 214 h 240"/>
                  <a:gd name="T12" fmla="*/ 206 w 714"/>
                  <a:gd name="T13" fmla="*/ 224 h 240"/>
                  <a:gd name="T14" fmla="*/ 265 w 714"/>
                  <a:gd name="T15" fmla="*/ 232 h 240"/>
                  <a:gd name="T16" fmla="*/ 326 w 714"/>
                  <a:gd name="T17" fmla="*/ 236 h 240"/>
                  <a:gd name="T18" fmla="*/ 391 w 714"/>
                  <a:gd name="T19" fmla="*/ 236 h 240"/>
                  <a:gd name="T20" fmla="*/ 453 w 714"/>
                  <a:gd name="T21" fmla="*/ 232 h 240"/>
                  <a:gd name="T22" fmla="*/ 511 w 714"/>
                  <a:gd name="T23" fmla="*/ 224 h 240"/>
                  <a:gd name="T24" fmla="*/ 564 w 714"/>
                  <a:gd name="T25" fmla="*/ 214 h 240"/>
                  <a:gd name="T26" fmla="*/ 612 w 714"/>
                  <a:gd name="T27" fmla="*/ 201 h 240"/>
                  <a:gd name="T28" fmla="*/ 651 w 714"/>
                  <a:gd name="T29" fmla="*/ 185 h 240"/>
                  <a:gd name="T30" fmla="*/ 683 w 714"/>
                  <a:gd name="T31" fmla="*/ 166 h 240"/>
                  <a:gd name="T32" fmla="*/ 704 w 714"/>
                  <a:gd name="T33" fmla="*/ 147 h 240"/>
                  <a:gd name="T34" fmla="*/ 714 w 714"/>
                  <a:gd name="T35" fmla="*/ 126 h 240"/>
                  <a:gd name="T36" fmla="*/ 714 w 714"/>
                  <a:gd name="T37" fmla="*/ 108 h 240"/>
                  <a:gd name="T38" fmla="*/ 704 w 714"/>
                  <a:gd name="T39" fmla="*/ 88 h 240"/>
                  <a:gd name="T40" fmla="*/ 683 w 714"/>
                  <a:gd name="T41" fmla="*/ 68 h 240"/>
                  <a:gd name="T42" fmla="*/ 651 w 714"/>
                  <a:gd name="T43" fmla="*/ 50 h 240"/>
                  <a:gd name="T44" fmla="*/ 612 w 714"/>
                  <a:gd name="T45" fmla="*/ 35 h 240"/>
                  <a:gd name="T46" fmla="*/ 564 w 714"/>
                  <a:gd name="T47" fmla="*/ 21 h 240"/>
                  <a:gd name="T48" fmla="*/ 511 w 714"/>
                  <a:gd name="T49" fmla="*/ 11 h 240"/>
                  <a:gd name="T50" fmla="*/ 451 w 714"/>
                  <a:gd name="T51" fmla="*/ 4 h 240"/>
                  <a:gd name="T52" fmla="*/ 391 w 714"/>
                  <a:gd name="T53" fmla="*/ 0 h 240"/>
                  <a:gd name="T54" fmla="*/ 326 w 714"/>
                  <a:gd name="T55" fmla="*/ 0 h 240"/>
                  <a:gd name="T56" fmla="*/ 264 w 714"/>
                  <a:gd name="T57" fmla="*/ 4 h 240"/>
                  <a:gd name="T58" fmla="*/ 206 w 714"/>
                  <a:gd name="T59" fmla="*/ 11 h 240"/>
                  <a:gd name="T60" fmla="*/ 152 w 714"/>
                  <a:gd name="T61" fmla="*/ 21 h 240"/>
                  <a:gd name="T62" fmla="*/ 104 w 714"/>
                  <a:gd name="T63" fmla="*/ 35 h 240"/>
                  <a:gd name="T64" fmla="*/ 64 w 714"/>
                  <a:gd name="T65" fmla="*/ 51 h 240"/>
                  <a:gd name="T66" fmla="*/ 34 w 714"/>
                  <a:gd name="T67" fmla="*/ 68 h 240"/>
                  <a:gd name="T68" fmla="*/ 12 w 714"/>
                  <a:gd name="T69" fmla="*/ 88 h 240"/>
                  <a:gd name="T70" fmla="*/ 2 w 714"/>
                  <a:gd name="T71" fmla="*/ 109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14"/>
                  <a:gd name="T109" fmla="*/ 0 h 240"/>
                  <a:gd name="T110" fmla="*/ 714 w 714"/>
                  <a:gd name="T111" fmla="*/ 240 h 24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14" h="240">
                    <a:moveTo>
                      <a:pt x="0" y="119"/>
                    </a:moveTo>
                    <a:lnTo>
                      <a:pt x="2" y="129"/>
                    </a:lnTo>
                    <a:lnTo>
                      <a:pt x="6" y="140"/>
                    </a:lnTo>
                    <a:lnTo>
                      <a:pt x="12" y="150"/>
                    </a:lnTo>
                    <a:lnTo>
                      <a:pt x="22" y="160"/>
                    </a:lnTo>
                    <a:lnTo>
                      <a:pt x="34" y="170"/>
                    </a:lnTo>
                    <a:lnTo>
                      <a:pt x="48" y="179"/>
                    </a:lnTo>
                    <a:lnTo>
                      <a:pt x="64" y="188"/>
                    </a:lnTo>
                    <a:lnTo>
                      <a:pt x="83" y="196"/>
                    </a:lnTo>
                    <a:lnTo>
                      <a:pt x="104" y="204"/>
                    </a:lnTo>
                    <a:lnTo>
                      <a:pt x="127" y="211"/>
                    </a:lnTo>
                    <a:lnTo>
                      <a:pt x="152" y="217"/>
                    </a:lnTo>
                    <a:lnTo>
                      <a:pt x="178" y="223"/>
                    </a:lnTo>
                    <a:lnTo>
                      <a:pt x="206" y="227"/>
                    </a:lnTo>
                    <a:lnTo>
                      <a:pt x="235" y="231"/>
                    </a:lnTo>
                    <a:lnTo>
                      <a:pt x="265" y="235"/>
                    </a:lnTo>
                    <a:lnTo>
                      <a:pt x="295" y="237"/>
                    </a:lnTo>
                    <a:lnTo>
                      <a:pt x="326" y="239"/>
                    </a:lnTo>
                    <a:lnTo>
                      <a:pt x="356" y="239"/>
                    </a:lnTo>
                    <a:lnTo>
                      <a:pt x="388" y="239"/>
                    </a:lnTo>
                    <a:lnTo>
                      <a:pt x="418" y="237"/>
                    </a:lnTo>
                    <a:lnTo>
                      <a:pt x="450" y="235"/>
                    </a:lnTo>
                    <a:lnTo>
                      <a:pt x="479" y="231"/>
                    </a:lnTo>
                    <a:lnTo>
                      <a:pt x="508" y="227"/>
                    </a:lnTo>
                    <a:lnTo>
                      <a:pt x="534" y="223"/>
                    </a:lnTo>
                    <a:lnTo>
                      <a:pt x="561" y="217"/>
                    </a:lnTo>
                    <a:lnTo>
                      <a:pt x="586" y="211"/>
                    </a:lnTo>
                    <a:lnTo>
                      <a:pt x="609" y="204"/>
                    </a:lnTo>
                    <a:lnTo>
                      <a:pt x="629" y="196"/>
                    </a:lnTo>
                    <a:lnTo>
                      <a:pt x="648" y="188"/>
                    </a:lnTo>
                    <a:lnTo>
                      <a:pt x="666" y="179"/>
                    </a:lnTo>
                    <a:lnTo>
                      <a:pt x="680" y="169"/>
                    </a:lnTo>
                    <a:lnTo>
                      <a:pt x="691" y="160"/>
                    </a:lnTo>
                    <a:lnTo>
                      <a:pt x="701" y="150"/>
                    </a:lnTo>
                    <a:lnTo>
                      <a:pt x="707" y="140"/>
                    </a:lnTo>
                    <a:lnTo>
                      <a:pt x="711" y="129"/>
                    </a:lnTo>
                    <a:lnTo>
                      <a:pt x="713" y="119"/>
                    </a:lnTo>
                    <a:lnTo>
                      <a:pt x="711" y="108"/>
                    </a:lnTo>
                    <a:lnTo>
                      <a:pt x="707" y="98"/>
                    </a:lnTo>
                    <a:lnTo>
                      <a:pt x="701" y="88"/>
                    </a:lnTo>
                    <a:lnTo>
                      <a:pt x="691" y="78"/>
                    </a:lnTo>
                    <a:lnTo>
                      <a:pt x="680" y="68"/>
                    </a:lnTo>
                    <a:lnTo>
                      <a:pt x="666" y="59"/>
                    </a:lnTo>
                    <a:lnTo>
                      <a:pt x="648" y="50"/>
                    </a:lnTo>
                    <a:lnTo>
                      <a:pt x="629" y="42"/>
                    </a:lnTo>
                    <a:lnTo>
                      <a:pt x="609" y="35"/>
                    </a:lnTo>
                    <a:lnTo>
                      <a:pt x="585" y="27"/>
                    </a:lnTo>
                    <a:lnTo>
                      <a:pt x="561" y="21"/>
                    </a:lnTo>
                    <a:lnTo>
                      <a:pt x="534" y="15"/>
                    </a:lnTo>
                    <a:lnTo>
                      <a:pt x="508" y="11"/>
                    </a:lnTo>
                    <a:lnTo>
                      <a:pt x="479" y="6"/>
                    </a:lnTo>
                    <a:lnTo>
                      <a:pt x="448" y="4"/>
                    </a:lnTo>
                    <a:lnTo>
                      <a:pt x="418" y="1"/>
                    </a:lnTo>
                    <a:lnTo>
                      <a:pt x="388" y="0"/>
                    </a:lnTo>
                    <a:lnTo>
                      <a:pt x="356" y="0"/>
                    </a:lnTo>
                    <a:lnTo>
                      <a:pt x="326" y="0"/>
                    </a:lnTo>
                    <a:lnTo>
                      <a:pt x="295" y="1"/>
                    </a:lnTo>
                    <a:lnTo>
                      <a:pt x="264" y="4"/>
                    </a:lnTo>
                    <a:lnTo>
                      <a:pt x="235" y="7"/>
                    </a:lnTo>
                    <a:lnTo>
                      <a:pt x="206" y="11"/>
                    </a:lnTo>
                    <a:lnTo>
                      <a:pt x="178" y="16"/>
                    </a:lnTo>
                    <a:lnTo>
                      <a:pt x="152" y="21"/>
                    </a:lnTo>
                    <a:lnTo>
                      <a:pt x="127" y="27"/>
                    </a:lnTo>
                    <a:lnTo>
                      <a:pt x="104" y="35"/>
                    </a:lnTo>
                    <a:lnTo>
                      <a:pt x="83" y="42"/>
                    </a:lnTo>
                    <a:lnTo>
                      <a:pt x="64" y="51"/>
                    </a:lnTo>
                    <a:lnTo>
                      <a:pt x="48" y="60"/>
                    </a:lnTo>
                    <a:lnTo>
                      <a:pt x="34" y="68"/>
                    </a:lnTo>
                    <a:lnTo>
                      <a:pt x="22" y="78"/>
                    </a:lnTo>
                    <a:lnTo>
                      <a:pt x="12" y="88"/>
                    </a:lnTo>
                    <a:lnTo>
                      <a:pt x="6" y="98"/>
                    </a:lnTo>
                    <a:lnTo>
                      <a:pt x="2" y="109"/>
                    </a:lnTo>
                    <a:lnTo>
                      <a:pt x="0" y="1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7" name="Freeform 35"/>
              <p:cNvSpPr>
                <a:spLocks/>
              </p:cNvSpPr>
              <p:nvPr/>
            </p:nvSpPr>
            <p:spPr bwMode="auto">
              <a:xfrm>
                <a:off x="4614" y="1877"/>
                <a:ext cx="565" cy="240"/>
              </a:xfrm>
              <a:custGeom>
                <a:avLst/>
                <a:gdLst>
                  <a:gd name="T0" fmla="*/ 563 w 565"/>
                  <a:gd name="T1" fmla="*/ 110 h 241"/>
                  <a:gd name="T2" fmla="*/ 554 w 565"/>
                  <a:gd name="T3" fmla="*/ 89 h 241"/>
                  <a:gd name="T4" fmla="*/ 538 w 565"/>
                  <a:gd name="T5" fmla="*/ 70 h 241"/>
                  <a:gd name="T6" fmla="*/ 513 w 565"/>
                  <a:gd name="T7" fmla="*/ 51 h 241"/>
                  <a:gd name="T8" fmla="*/ 482 w 565"/>
                  <a:gd name="T9" fmla="*/ 35 h 241"/>
                  <a:gd name="T10" fmla="*/ 444 w 565"/>
                  <a:gd name="T11" fmla="*/ 22 h 241"/>
                  <a:gd name="T12" fmla="*/ 401 w 565"/>
                  <a:gd name="T13" fmla="*/ 11 h 241"/>
                  <a:gd name="T14" fmla="*/ 355 w 565"/>
                  <a:gd name="T15" fmla="*/ 4 h 241"/>
                  <a:gd name="T16" fmla="*/ 307 w 565"/>
                  <a:gd name="T17" fmla="*/ 1 h 241"/>
                  <a:gd name="T18" fmla="*/ 257 w 565"/>
                  <a:gd name="T19" fmla="*/ 1 h 241"/>
                  <a:gd name="T20" fmla="*/ 209 w 565"/>
                  <a:gd name="T21" fmla="*/ 4 h 241"/>
                  <a:gd name="T22" fmla="*/ 163 w 565"/>
                  <a:gd name="T23" fmla="*/ 11 h 241"/>
                  <a:gd name="T24" fmla="*/ 120 w 565"/>
                  <a:gd name="T25" fmla="*/ 22 h 241"/>
                  <a:gd name="T26" fmla="*/ 83 w 565"/>
                  <a:gd name="T27" fmla="*/ 35 h 241"/>
                  <a:gd name="T28" fmla="*/ 51 w 565"/>
                  <a:gd name="T29" fmla="*/ 51 h 241"/>
                  <a:gd name="T30" fmla="*/ 26 w 565"/>
                  <a:gd name="T31" fmla="*/ 70 h 241"/>
                  <a:gd name="T32" fmla="*/ 10 w 565"/>
                  <a:gd name="T33" fmla="*/ 89 h 241"/>
                  <a:gd name="T34" fmla="*/ 1 w 565"/>
                  <a:gd name="T35" fmla="*/ 110 h 241"/>
                  <a:gd name="T36" fmla="*/ 1 w 565"/>
                  <a:gd name="T37" fmla="*/ 128 h 241"/>
                  <a:gd name="T38" fmla="*/ 10 w 565"/>
                  <a:gd name="T39" fmla="*/ 148 h 241"/>
                  <a:gd name="T40" fmla="*/ 26 w 565"/>
                  <a:gd name="T41" fmla="*/ 168 h 241"/>
                  <a:gd name="T42" fmla="*/ 51 w 565"/>
                  <a:gd name="T43" fmla="*/ 186 h 241"/>
                  <a:gd name="T44" fmla="*/ 83 w 565"/>
                  <a:gd name="T45" fmla="*/ 202 h 241"/>
                  <a:gd name="T46" fmla="*/ 120 w 565"/>
                  <a:gd name="T47" fmla="*/ 215 h 241"/>
                  <a:gd name="T48" fmla="*/ 163 w 565"/>
                  <a:gd name="T49" fmla="*/ 226 h 241"/>
                  <a:gd name="T50" fmla="*/ 209 w 565"/>
                  <a:gd name="T51" fmla="*/ 233 h 241"/>
                  <a:gd name="T52" fmla="*/ 257 w 565"/>
                  <a:gd name="T53" fmla="*/ 236 h 241"/>
                  <a:gd name="T54" fmla="*/ 307 w 565"/>
                  <a:gd name="T55" fmla="*/ 236 h 241"/>
                  <a:gd name="T56" fmla="*/ 355 w 565"/>
                  <a:gd name="T57" fmla="*/ 233 h 241"/>
                  <a:gd name="T58" fmla="*/ 401 w 565"/>
                  <a:gd name="T59" fmla="*/ 226 h 241"/>
                  <a:gd name="T60" fmla="*/ 444 w 565"/>
                  <a:gd name="T61" fmla="*/ 215 h 241"/>
                  <a:gd name="T62" fmla="*/ 482 w 565"/>
                  <a:gd name="T63" fmla="*/ 202 h 241"/>
                  <a:gd name="T64" fmla="*/ 513 w 565"/>
                  <a:gd name="T65" fmla="*/ 186 h 241"/>
                  <a:gd name="T66" fmla="*/ 538 w 565"/>
                  <a:gd name="T67" fmla="*/ 168 h 241"/>
                  <a:gd name="T68" fmla="*/ 554 w 565"/>
                  <a:gd name="T69" fmla="*/ 148 h 241"/>
                  <a:gd name="T70" fmla="*/ 563 w 565"/>
                  <a:gd name="T71" fmla="*/ 128 h 24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65"/>
                  <a:gd name="T109" fmla="*/ 0 h 241"/>
                  <a:gd name="T110" fmla="*/ 565 w 565"/>
                  <a:gd name="T111" fmla="*/ 241 h 24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65" h="241">
                    <a:moveTo>
                      <a:pt x="564" y="120"/>
                    </a:moveTo>
                    <a:lnTo>
                      <a:pt x="563" y="110"/>
                    </a:lnTo>
                    <a:lnTo>
                      <a:pt x="560" y="99"/>
                    </a:lnTo>
                    <a:lnTo>
                      <a:pt x="554" y="89"/>
                    </a:lnTo>
                    <a:lnTo>
                      <a:pt x="547" y="79"/>
                    </a:lnTo>
                    <a:lnTo>
                      <a:pt x="538" y="70"/>
                    </a:lnTo>
                    <a:lnTo>
                      <a:pt x="526" y="60"/>
                    </a:lnTo>
                    <a:lnTo>
                      <a:pt x="513" y="51"/>
                    </a:lnTo>
                    <a:lnTo>
                      <a:pt x="498" y="43"/>
                    </a:lnTo>
                    <a:lnTo>
                      <a:pt x="482" y="35"/>
                    </a:lnTo>
                    <a:lnTo>
                      <a:pt x="463" y="29"/>
                    </a:lnTo>
                    <a:lnTo>
                      <a:pt x="444" y="22"/>
                    </a:lnTo>
                    <a:lnTo>
                      <a:pt x="423" y="16"/>
                    </a:lnTo>
                    <a:lnTo>
                      <a:pt x="401" y="11"/>
                    </a:lnTo>
                    <a:lnTo>
                      <a:pt x="378" y="8"/>
                    </a:lnTo>
                    <a:lnTo>
                      <a:pt x="355" y="4"/>
                    </a:lnTo>
                    <a:lnTo>
                      <a:pt x="331" y="2"/>
                    </a:lnTo>
                    <a:lnTo>
                      <a:pt x="307" y="1"/>
                    </a:lnTo>
                    <a:lnTo>
                      <a:pt x="282" y="0"/>
                    </a:lnTo>
                    <a:lnTo>
                      <a:pt x="257" y="1"/>
                    </a:lnTo>
                    <a:lnTo>
                      <a:pt x="233" y="2"/>
                    </a:lnTo>
                    <a:lnTo>
                      <a:pt x="209" y="4"/>
                    </a:lnTo>
                    <a:lnTo>
                      <a:pt x="186" y="8"/>
                    </a:lnTo>
                    <a:lnTo>
                      <a:pt x="163" y="11"/>
                    </a:lnTo>
                    <a:lnTo>
                      <a:pt x="141" y="16"/>
                    </a:lnTo>
                    <a:lnTo>
                      <a:pt x="120" y="22"/>
                    </a:lnTo>
                    <a:lnTo>
                      <a:pt x="101" y="29"/>
                    </a:lnTo>
                    <a:lnTo>
                      <a:pt x="83" y="35"/>
                    </a:lnTo>
                    <a:lnTo>
                      <a:pt x="66" y="43"/>
                    </a:lnTo>
                    <a:lnTo>
                      <a:pt x="51" y="51"/>
                    </a:lnTo>
                    <a:lnTo>
                      <a:pt x="38" y="60"/>
                    </a:lnTo>
                    <a:lnTo>
                      <a:pt x="26" y="70"/>
                    </a:lnTo>
                    <a:lnTo>
                      <a:pt x="17" y="79"/>
                    </a:lnTo>
                    <a:lnTo>
                      <a:pt x="10" y="89"/>
                    </a:lnTo>
                    <a:lnTo>
                      <a:pt x="4" y="99"/>
                    </a:lnTo>
                    <a:lnTo>
                      <a:pt x="1" y="110"/>
                    </a:lnTo>
                    <a:lnTo>
                      <a:pt x="0" y="120"/>
                    </a:lnTo>
                    <a:lnTo>
                      <a:pt x="1" y="131"/>
                    </a:lnTo>
                    <a:lnTo>
                      <a:pt x="4" y="141"/>
                    </a:lnTo>
                    <a:lnTo>
                      <a:pt x="10" y="151"/>
                    </a:lnTo>
                    <a:lnTo>
                      <a:pt x="17" y="161"/>
                    </a:lnTo>
                    <a:lnTo>
                      <a:pt x="26" y="171"/>
                    </a:lnTo>
                    <a:lnTo>
                      <a:pt x="38" y="180"/>
                    </a:lnTo>
                    <a:lnTo>
                      <a:pt x="51" y="189"/>
                    </a:lnTo>
                    <a:lnTo>
                      <a:pt x="66" y="197"/>
                    </a:lnTo>
                    <a:lnTo>
                      <a:pt x="83" y="205"/>
                    </a:lnTo>
                    <a:lnTo>
                      <a:pt x="101" y="212"/>
                    </a:lnTo>
                    <a:lnTo>
                      <a:pt x="120" y="218"/>
                    </a:lnTo>
                    <a:lnTo>
                      <a:pt x="141" y="224"/>
                    </a:lnTo>
                    <a:lnTo>
                      <a:pt x="163" y="229"/>
                    </a:lnTo>
                    <a:lnTo>
                      <a:pt x="186" y="233"/>
                    </a:lnTo>
                    <a:lnTo>
                      <a:pt x="209" y="236"/>
                    </a:lnTo>
                    <a:lnTo>
                      <a:pt x="233" y="238"/>
                    </a:lnTo>
                    <a:lnTo>
                      <a:pt x="257" y="239"/>
                    </a:lnTo>
                    <a:lnTo>
                      <a:pt x="282" y="240"/>
                    </a:lnTo>
                    <a:lnTo>
                      <a:pt x="307" y="239"/>
                    </a:lnTo>
                    <a:lnTo>
                      <a:pt x="331" y="238"/>
                    </a:lnTo>
                    <a:lnTo>
                      <a:pt x="355" y="236"/>
                    </a:lnTo>
                    <a:lnTo>
                      <a:pt x="378" y="233"/>
                    </a:lnTo>
                    <a:lnTo>
                      <a:pt x="401" y="229"/>
                    </a:lnTo>
                    <a:lnTo>
                      <a:pt x="423" y="224"/>
                    </a:lnTo>
                    <a:lnTo>
                      <a:pt x="444" y="218"/>
                    </a:lnTo>
                    <a:lnTo>
                      <a:pt x="463" y="212"/>
                    </a:lnTo>
                    <a:lnTo>
                      <a:pt x="482" y="205"/>
                    </a:lnTo>
                    <a:lnTo>
                      <a:pt x="498" y="197"/>
                    </a:lnTo>
                    <a:lnTo>
                      <a:pt x="513" y="189"/>
                    </a:lnTo>
                    <a:lnTo>
                      <a:pt x="526" y="180"/>
                    </a:lnTo>
                    <a:lnTo>
                      <a:pt x="538" y="171"/>
                    </a:lnTo>
                    <a:lnTo>
                      <a:pt x="547" y="161"/>
                    </a:lnTo>
                    <a:lnTo>
                      <a:pt x="554" y="151"/>
                    </a:lnTo>
                    <a:lnTo>
                      <a:pt x="560" y="141"/>
                    </a:lnTo>
                    <a:lnTo>
                      <a:pt x="563" y="131"/>
                    </a:lnTo>
                    <a:lnTo>
                      <a:pt x="564" y="12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8" name="Freeform 36"/>
              <p:cNvSpPr>
                <a:spLocks/>
              </p:cNvSpPr>
              <p:nvPr/>
            </p:nvSpPr>
            <p:spPr bwMode="auto">
              <a:xfrm>
                <a:off x="4614" y="2441"/>
                <a:ext cx="854" cy="244"/>
              </a:xfrm>
              <a:custGeom>
                <a:avLst/>
                <a:gdLst>
                  <a:gd name="T0" fmla="*/ 853 w 854"/>
                  <a:gd name="T1" fmla="*/ 243 h 244"/>
                  <a:gd name="T2" fmla="*/ 853 w 854"/>
                  <a:gd name="T3" fmla="*/ 0 h 244"/>
                  <a:gd name="T4" fmla="*/ 0 w 854"/>
                  <a:gd name="T5" fmla="*/ 0 h 244"/>
                  <a:gd name="T6" fmla="*/ 0 w 854"/>
                  <a:gd name="T7" fmla="*/ 243 h 244"/>
                  <a:gd name="T8" fmla="*/ 853 w 854"/>
                  <a:gd name="T9" fmla="*/ 243 h 2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54"/>
                  <a:gd name="T16" fmla="*/ 0 h 244"/>
                  <a:gd name="T17" fmla="*/ 854 w 854"/>
                  <a:gd name="T18" fmla="*/ 244 h 2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54" h="244">
                    <a:moveTo>
                      <a:pt x="853" y="243"/>
                    </a:moveTo>
                    <a:lnTo>
                      <a:pt x="853" y="0"/>
                    </a:lnTo>
                    <a:lnTo>
                      <a:pt x="0" y="0"/>
                    </a:lnTo>
                    <a:lnTo>
                      <a:pt x="0" y="243"/>
                    </a:lnTo>
                    <a:lnTo>
                      <a:pt x="853" y="24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9" name="Freeform 37"/>
              <p:cNvSpPr>
                <a:spLocks/>
              </p:cNvSpPr>
              <p:nvPr/>
            </p:nvSpPr>
            <p:spPr bwMode="auto">
              <a:xfrm>
                <a:off x="2642" y="2441"/>
                <a:ext cx="565" cy="247"/>
              </a:xfrm>
              <a:custGeom>
                <a:avLst/>
                <a:gdLst>
                  <a:gd name="T0" fmla="*/ 564 w 565"/>
                  <a:gd name="T1" fmla="*/ 246 h 247"/>
                  <a:gd name="T2" fmla="*/ 564 w 565"/>
                  <a:gd name="T3" fmla="*/ 0 h 247"/>
                  <a:gd name="T4" fmla="*/ 0 w 565"/>
                  <a:gd name="T5" fmla="*/ 0 h 247"/>
                  <a:gd name="T6" fmla="*/ 0 w 565"/>
                  <a:gd name="T7" fmla="*/ 246 h 247"/>
                  <a:gd name="T8" fmla="*/ 564 w 565"/>
                  <a:gd name="T9" fmla="*/ 246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247"/>
                  <a:gd name="T17" fmla="*/ 565 w 565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247">
                    <a:moveTo>
                      <a:pt x="564" y="246"/>
                    </a:moveTo>
                    <a:lnTo>
                      <a:pt x="564" y="0"/>
                    </a:lnTo>
                    <a:lnTo>
                      <a:pt x="0" y="0"/>
                    </a:lnTo>
                    <a:lnTo>
                      <a:pt x="0" y="246"/>
                    </a:lnTo>
                    <a:lnTo>
                      <a:pt x="564" y="24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0" name="Freeform 38"/>
              <p:cNvSpPr>
                <a:spLocks/>
              </p:cNvSpPr>
              <p:nvPr/>
            </p:nvSpPr>
            <p:spPr bwMode="auto">
              <a:xfrm>
                <a:off x="3600" y="2349"/>
                <a:ext cx="820" cy="395"/>
              </a:xfrm>
              <a:custGeom>
                <a:avLst/>
                <a:gdLst>
                  <a:gd name="T0" fmla="*/ 0 w 820"/>
                  <a:gd name="T1" fmla="*/ 198 h 395"/>
                  <a:gd name="T2" fmla="*/ 404 w 820"/>
                  <a:gd name="T3" fmla="*/ 0 h 395"/>
                  <a:gd name="T4" fmla="*/ 819 w 820"/>
                  <a:gd name="T5" fmla="*/ 204 h 395"/>
                  <a:gd name="T6" fmla="*/ 404 w 820"/>
                  <a:gd name="T7" fmla="*/ 394 h 395"/>
                  <a:gd name="T8" fmla="*/ 0 w 820"/>
                  <a:gd name="T9" fmla="*/ 198 h 3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0"/>
                  <a:gd name="T16" fmla="*/ 0 h 395"/>
                  <a:gd name="T17" fmla="*/ 820 w 820"/>
                  <a:gd name="T18" fmla="*/ 395 h 3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0" h="395">
                    <a:moveTo>
                      <a:pt x="0" y="198"/>
                    </a:moveTo>
                    <a:lnTo>
                      <a:pt x="404" y="0"/>
                    </a:lnTo>
                    <a:lnTo>
                      <a:pt x="819" y="204"/>
                    </a:lnTo>
                    <a:lnTo>
                      <a:pt x="404" y="394"/>
                    </a:lnTo>
                    <a:lnTo>
                      <a:pt x="0" y="198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1" name="Rectangle 39"/>
              <p:cNvSpPr>
                <a:spLocks noChangeArrowheads="1"/>
              </p:cNvSpPr>
              <p:nvPr/>
            </p:nvSpPr>
            <p:spPr bwMode="auto">
              <a:xfrm>
                <a:off x="5155" y="2071"/>
                <a:ext cx="576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b="1"/>
                  <a:t>budget</a:t>
                </a:r>
              </a:p>
            </p:txBody>
          </p:sp>
          <p:sp>
            <p:nvSpPr>
              <p:cNvPr id="60482" name="Rectangle 40"/>
              <p:cNvSpPr>
                <a:spLocks noChangeArrowheads="1"/>
              </p:cNvSpPr>
              <p:nvPr/>
            </p:nvSpPr>
            <p:spPr bwMode="auto">
              <a:xfrm>
                <a:off x="4200" y="2060"/>
                <a:ext cx="342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b="1" u="sng"/>
                  <a:t>did</a:t>
                </a:r>
              </a:p>
            </p:txBody>
          </p:sp>
          <p:sp>
            <p:nvSpPr>
              <p:cNvPr id="60483" name="Rectangle 41"/>
              <p:cNvSpPr>
                <a:spLocks noChangeArrowheads="1"/>
              </p:cNvSpPr>
              <p:nvPr/>
            </p:nvSpPr>
            <p:spPr bwMode="auto">
              <a:xfrm>
                <a:off x="2289" y="2047"/>
                <a:ext cx="342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b="1" u="sng"/>
                  <a:t>pid</a:t>
                </a:r>
              </a:p>
            </p:txBody>
          </p:sp>
          <p:sp>
            <p:nvSpPr>
              <p:cNvPr id="60484" name="Rectangle 42"/>
              <p:cNvSpPr>
                <a:spLocks noChangeArrowheads="1"/>
              </p:cNvSpPr>
              <p:nvPr/>
            </p:nvSpPr>
            <p:spPr bwMode="auto">
              <a:xfrm>
                <a:off x="2628" y="1818"/>
                <a:ext cx="802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b="1"/>
                  <a:t>started_on</a:t>
                </a:r>
              </a:p>
            </p:txBody>
          </p:sp>
          <p:sp>
            <p:nvSpPr>
              <p:cNvPr id="60485" name="Rectangle 43"/>
              <p:cNvSpPr>
                <a:spLocks noChangeArrowheads="1"/>
              </p:cNvSpPr>
              <p:nvPr/>
            </p:nvSpPr>
            <p:spPr bwMode="auto">
              <a:xfrm>
                <a:off x="3249" y="2053"/>
                <a:ext cx="65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b="1"/>
                  <a:t>pbudget</a:t>
                </a:r>
              </a:p>
            </p:txBody>
          </p:sp>
          <p:sp>
            <p:nvSpPr>
              <p:cNvPr id="60486" name="Rectangle 44"/>
              <p:cNvSpPr>
                <a:spLocks noChangeArrowheads="1"/>
              </p:cNvSpPr>
              <p:nvPr/>
            </p:nvSpPr>
            <p:spPr bwMode="auto">
              <a:xfrm>
                <a:off x="4636" y="1893"/>
                <a:ext cx="562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b="1"/>
                  <a:t>dname</a:t>
                </a:r>
              </a:p>
            </p:txBody>
          </p:sp>
          <p:sp>
            <p:nvSpPr>
              <p:cNvPr id="60487" name="Rectangle 45"/>
              <p:cNvSpPr>
                <a:spLocks noChangeArrowheads="1"/>
              </p:cNvSpPr>
              <p:nvPr/>
            </p:nvSpPr>
            <p:spPr bwMode="auto">
              <a:xfrm>
                <a:off x="4560" y="2449"/>
                <a:ext cx="930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b="1"/>
                  <a:t>Departments</a:t>
                </a:r>
              </a:p>
            </p:txBody>
          </p:sp>
          <p:sp>
            <p:nvSpPr>
              <p:cNvPr id="60488" name="Rectangle 46"/>
              <p:cNvSpPr>
                <a:spLocks noChangeArrowheads="1"/>
              </p:cNvSpPr>
              <p:nvPr/>
            </p:nvSpPr>
            <p:spPr bwMode="auto">
              <a:xfrm>
                <a:off x="2607" y="2460"/>
                <a:ext cx="654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b="1"/>
                  <a:t>Projects</a:t>
                </a:r>
              </a:p>
            </p:txBody>
          </p:sp>
          <p:sp>
            <p:nvSpPr>
              <p:cNvPr id="60489" name="Rectangle 47"/>
              <p:cNvSpPr>
                <a:spLocks noChangeArrowheads="1"/>
              </p:cNvSpPr>
              <p:nvPr/>
            </p:nvSpPr>
            <p:spPr bwMode="auto">
              <a:xfrm>
                <a:off x="3660" y="2434"/>
                <a:ext cx="739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b="1"/>
                  <a:t>Sponsors</a:t>
                </a:r>
              </a:p>
            </p:txBody>
          </p:sp>
          <p:sp>
            <p:nvSpPr>
              <p:cNvPr id="46" name="Line 48"/>
              <p:cNvSpPr>
                <a:spLocks noChangeShapeType="1"/>
              </p:cNvSpPr>
              <p:nvPr/>
            </p:nvSpPr>
            <p:spPr bwMode="auto">
              <a:xfrm>
                <a:off x="2416" y="2304"/>
                <a:ext cx="385" cy="137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050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47" name="Line 49"/>
              <p:cNvSpPr>
                <a:spLocks noChangeShapeType="1"/>
              </p:cNvSpPr>
              <p:nvPr/>
            </p:nvSpPr>
            <p:spPr bwMode="auto">
              <a:xfrm>
                <a:off x="2977" y="2052"/>
                <a:ext cx="8" cy="37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050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48" name="Line 50"/>
              <p:cNvSpPr>
                <a:spLocks noChangeShapeType="1"/>
              </p:cNvSpPr>
              <p:nvPr/>
            </p:nvSpPr>
            <p:spPr bwMode="auto">
              <a:xfrm flipH="1">
                <a:off x="3116" y="2304"/>
                <a:ext cx="382" cy="137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050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49" name="Line 51"/>
              <p:cNvSpPr>
                <a:spLocks noChangeShapeType="1"/>
              </p:cNvSpPr>
              <p:nvPr/>
            </p:nvSpPr>
            <p:spPr bwMode="auto">
              <a:xfrm>
                <a:off x="4391" y="2295"/>
                <a:ext cx="309" cy="14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050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50" name="Line 52"/>
              <p:cNvSpPr>
                <a:spLocks noChangeShapeType="1"/>
              </p:cNvSpPr>
              <p:nvPr/>
            </p:nvSpPr>
            <p:spPr bwMode="auto">
              <a:xfrm>
                <a:off x="4886" y="2121"/>
                <a:ext cx="0" cy="327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050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51" name="Line 53"/>
              <p:cNvSpPr>
                <a:spLocks noChangeShapeType="1"/>
              </p:cNvSpPr>
              <p:nvPr/>
            </p:nvSpPr>
            <p:spPr bwMode="auto">
              <a:xfrm flipH="1">
                <a:off x="5132" y="2304"/>
                <a:ext cx="219" cy="14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050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52" name="Line 54"/>
              <p:cNvSpPr>
                <a:spLocks noChangeShapeType="1"/>
              </p:cNvSpPr>
              <p:nvPr/>
            </p:nvSpPr>
            <p:spPr bwMode="auto">
              <a:xfrm flipH="1">
                <a:off x="3194" y="2550"/>
                <a:ext cx="41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050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53" name="Line 55"/>
              <p:cNvSpPr>
                <a:spLocks noChangeShapeType="1"/>
              </p:cNvSpPr>
              <p:nvPr/>
            </p:nvSpPr>
            <p:spPr bwMode="auto">
              <a:xfrm>
                <a:off x="4441" y="2554"/>
                <a:ext cx="150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050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60498" name="Freeform 56"/>
              <p:cNvSpPr>
                <a:spLocks/>
              </p:cNvSpPr>
              <p:nvPr/>
            </p:nvSpPr>
            <p:spPr bwMode="auto">
              <a:xfrm>
                <a:off x="3792" y="1801"/>
                <a:ext cx="565" cy="240"/>
              </a:xfrm>
              <a:custGeom>
                <a:avLst/>
                <a:gdLst>
                  <a:gd name="T0" fmla="*/ 563 w 565"/>
                  <a:gd name="T1" fmla="*/ 109 h 240"/>
                  <a:gd name="T2" fmla="*/ 555 w 565"/>
                  <a:gd name="T3" fmla="*/ 88 h 240"/>
                  <a:gd name="T4" fmla="*/ 538 w 565"/>
                  <a:gd name="T5" fmla="*/ 68 h 240"/>
                  <a:gd name="T6" fmla="*/ 513 w 565"/>
                  <a:gd name="T7" fmla="*/ 51 h 240"/>
                  <a:gd name="T8" fmla="*/ 482 w 565"/>
                  <a:gd name="T9" fmla="*/ 35 h 240"/>
                  <a:gd name="T10" fmla="*/ 444 w 565"/>
                  <a:gd name="T11" fmla="*/ 21 h 240"/>
                  <a:gd name="T12" fmla="*/ 402 w 565"/>
                  <a:gd name="T13" fmla="*/ 11 h 240"/>
                  <a:gd name="T14" fmla="*/ 356 w 565"/>
                  <a:gd name="T15" fmla="*/ 4 h 240"/>
                  <a:gd name="T16" fmla="*/ 307 w 565"/>
                  <a:gd name="T17" fmla="*/ 0 h 240"/>
                  <a:gd name="T18" fmla="*/ 258 w 565"/>
                  <a:gd name="T19" fmla="*/ 0 h 240"/>
                  <a:gd name="T20" fmla="*/ 210 w 565"/>
                  <a:gd name="T21" fmla="*/ 4 h 240"/>
                  <a:gd name="T22" fmla="*/ 163 w 565"/>
                  <a:gd name="T23" fmla="*/ 11 h 240"/>
                  <a:gd name="T24" fmla="*/ 121 w 565"/>
                  <a:gd name="T25" fmla="*/ 21 h 240"/>
                  <a:gd name="T26" fmla="*/ 83 w 565"/>
                  <a:gd name="T27" fmla="*/ 35 h 240"/>
                  <a:gd name="T28" fmla="*/ 52 w 565"/>
                  <a:gd name="T29" fmla="*/ 51 h 240"/>
                  <a:gd name="T30" fmla="*/ 27 w 565"/>
                  <a:gd name="T31" fmla="*/ 68 h 240"/>
                  <a:gd name="T32" fmla="*/ 10 w 565"/>
                  <a:gd name="T33" fmla="*/ 88 h 240"/>
                  <a:gd name="T34" fmla="*/ 2 w 565"/>
                  <a:gd name="T35" fmla="*/ 109 h 240"/>
                  <a:gd name="T36" fmla="*/ 2 w 565"/>
                  <a:gd name="T37" fmla="*/ 129 h 240"/>
                  <a:gd name="T38" fmla="*/ 10 w 565"/>
                  <a:gd name="T39" fmla="*/ 150 h 240"/>
                  <a:gd name="T40" fmla="*/ 27 w 565"/>
                  <a:gd name="T41" fmla="*/ 170 h 240"/>
                  <a:gd name="T42" fmla="*/ 52 w 565"/>
                  <a:gd name="T43" fmla="*/ 188 h 240"/>
                  <a:gd name="T44" fmla="*/ 83 w 565"/>
                  <a:gd name="T45" fmla="*/ 204 h 240"/>
                  <a:gd name="T46" fmla="*/ 121 w 565"/>
                  <a:gd name="T47" fmla="*/ 217 h 240"/>
                  <a:gd name="T48" fmla="*/ 163 w 565"/>
                  <a:gd name="T49" fmla="*/ 227 h 240"/>
                  <a:gd name="T50" fmla="*/ 210 w 565"/>
                  <a:gd name="T51" fmla="*/ 235 h 240"/>
                  <a:gd name="T52" fmla="*/ 258 w 565"/>
                  <a:gd name="T53" fmla="*/ 239 h 240"/>
                  <a:gd name="T54" fmla="*/ 307 w 565"/>
                  <a:gd name="T55" fmla="*/ 239 h 240"/>
                  <a:gd name="T56" fmla="*/ 356 w 565"/>
                  <a:gd name="T57" fmla="*/ 235 h 240"/>
                  <a:gd name="T58" fmla="*/ 402 w 565"/>
                  <a:gd name="T59" fmla="*/ 227 h 240"/>
                  <a:gd name="T60" fmla="*/ 444 w 565"/>
                  <a:gd name="T61" fmla="*/ 217 h 240"/>
                  <a:gd name="T62" fmla="*/ 482 w 565"/>
                  <a:gd name="T63" fmla="*/ 204 h 240"/>
                  <a:gd name="T64" fmla="*/ 513 w 565"/>
                  <a:gd name="T65" fmla="*/ 188 h 240"/>
                  <a:gd name="T66" fmla="*/ 538 w 565"/>
                  <a:gd name="T67" fmla="*/ 170 h 240"/>
                  <a:gd name="T68" fmla="*/ 555 w 565"/>
                  <a:gd name="T69" fmla="*/ 150 h 240"/>
                  <a:gd name="T70" fmla="*/ 563 w 565"/>
                  <a:gd name="T71" fmla="*/ 129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65"/>
                  <a:gd name="T109" fmla="*/ 0 h 240"/>
                  <a:gd name="T110" fmla="*/ 565 w 565"/>
                  <a:gd name="T111" fmla="*/ 240 h 24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65" h="240">
                    <a:moveTo>
                      <a:pt x="564" y="119"/>
                    </a:moveTo>
                    <a:lnTo>
                      <a:pt x="563" y="109"/>
                    </a:lnTo>
                    <a:lnTo>
                      <a:pt x="560" y="98"/>
                    </a:lnTo>
                    <a:lnTo>
                      <a:pt x="555" y="88"/>
                    </a:lnTo>
                    <a:lnTo>
                      <a:pt x="547" y="78"/>
                    </a:lnTo>
                    <a:lnTo>
                      <a:pt x="538" y="68"/>
                    </a:lnTo>
                    <a:lnTo>
                      <a:pt x="527" y="60"/>
                    </a:lnTo>
                    <a:lnTo>
                      <a:pt x="513" y="51"/>
                    </a:lnTo>
                    <a:lnTo>
                      <a:pt x="498" y="42"/>
                    </a:lnTo>
                    <a:lnTo>
                      <a:pt x="482" y="35"/>
                    </a:lnTo>
                    <a:lnTo>
                      <a:pt x="464" y="27"/>
                    </a:lnTo>
                    <a:lnTo>
                      <a:pt x="444" y="21"/>
                    </a:lnTo>
                    <a:lnTo>
                      <a:pt x="423" y="15"/>
                    </a:lnTo>
                    <a:lnTo>
                      <a:pt x="402" y="11"/>
                    </a:lnTo>
                    <a:lnTo>
                      <a:pt x="379" y="7"/>
                    </a:lnTo>
                    <a:lnTo>
                      <a:pt x="356" y="4"/>
                    </a:lnTo>
                    <a:lnTo>
                      <a:pt x="331" y="1"/>
                    </a:lnTo>
                    <a:lnTo>
                      <a:pt x="307" y="0"/>
                    </a:lnTo>
                    <a:lnTo>
                      <a:pt x="282" y="0"/>
                    </a:lnTo>
                    <a:lnTo>
                      <a:pt x="258" y="0"/>
                    </a:lnTo>
                    <a:lnTo>
                      <a:pt x="234" y="1"/>
                    </a:lnTo>
                    <a:lnTo>
                      <a:pt x="210" y="4"/>
                    </a:lnTo>
                    <a:lnTo>
                      <a:pt x="186" y="7"/>
                    </a:lnTo>
                    <a:lnTo>
                      <a:pt x="163" y="11"/>
                    </a:lnTo>
                    <a:lnTo>
                      <a:pt x="141" y="15"/>
                    </a:lnTo>
                    <a:lnTo>
                      <a:pt x="121" y="21"/>
                    </a:lnTo>
                    <a:lnTo>
                      <a:pt x="101" y="27"/>
                    </a:lnTo>
                    <a:lnTo>
                      <a:pt x="83" y="35"/>
                    </a:lnTo>
                    <a:lnTo>
                      <a:pt x="67" y="42"/>
                    </a:lnTo>
                    <a:lnTo>
                      <a:pt x="52" y="51"/>
                    </a:lnTo>
                    <a:lnTo>
                      <a:pt x="38" y="60"/>
                    </a:lnTo>
                    <a:lnTo>
                      <a:pt x="27" y="68"/>
                    </a:lnTo>
                    <a:lnTo>
                      <a:pt x="18" y="78"/>
                    </a:lnTo>
                    <a:lnTo>
                      <a:pt x="10" y="88"/>
                    </a:lnTo>
                    <a:lnTo>
                      <a:pt x="5" y="98"/>
                    </a:lnTo>
                    <a:lnTo>
                      <a:pt x="2" y="109"/>
                    </a:lnTo>
                    <a:lnTo>
                      <a:pt x="0" y="119"/>
                    </a:lnTo>
                    <a:lnTo>
                      <a:pt x="2" y="129"/>
                    </a:lnTo>
                    <a:lnTo>
                      <a:pt x="5" y="140"/>
                    </a:lnTo>
                    <a:lnTo>
                      <a:pt x="10" y="150"/>
                    </a:lnTo>
                    <a:lnTo>
                      <a:pt x="18" y="160"/>
                    </a:lnTo>
                    <a:lnTo>
                      <a:pt x="27" y="170"/>
                    </a:lnTo>
                    <a:lnTo>
                      <a:pt x="38" y="179"/>
                    </a:lnTo>
                    <a:lnTo>
                      <a:pt x="52" y="188"/>
                    </a:lnTo>
                    <a:lnTo>
                      <a:pt x="67" y="196"/>
                    </a:lnTo>
                    <a:lnTo>
                      <a:pt x="83" y="204"/>
                    </a:lnTo>
                    <a:lnTo>
                      <a:pt x="101" y="211"/>
                    </a:lnTo>
                    <a:lnTo>
                      <a:pt x="121" y="217"/>
                    </a:lnTo>
                    <a:lnTo>
                      <a:pt x="141" y="223"/>
                    </a:lnTo>
                    <a:lnTo>
                      <a:pt x="163" y="227"/>
                    </a:lnTo>
                    <a:lnTo>
                      <a:pt x="186" y="231"/>
                    </a:lnTo>
                    <a:lnTo>
                      <a:pt x="210" y="235"/>
                    </a:lnTo>
                    <a:lnTo>
                      <a:pt x="234" y="237"/>
                    </a:lnTo>
                    <a:lnTo>
                      <a:pt x="258" y="239"/>
                    </a:lnTo>
                    <a:lnTo>
                      <a:pt x="282" y="239"/>
                    </a:lnTo>
                    <a:lnTo>
                      <a:pt x="307" y="239"/>
                    </a:lnTo>
                    <a:lnTo>
                      <a:pt x="331" y="237"/>
                    </a:lnTo>
                    <a:lnTo>
                      <a:pt x="356" y="235"/>
                    </a:lnTo>
                    <a:lnTo>
                      <a:pt x="379" y="231"/>
                    </a:lnTo>
                    <a:lnTo>
                      <a:pt x="402" y="227"/>
                    </a:lnTo>
                    <a:lnTo>
                      <a:pt x="423" y="223"/>
                    </a:lnTo>
                    <a:lnTo>
                      <a:pt x="444" y="217"/>
                    </a:lnTo>
                    <a:lnTo>
                      <a:pt x="464" y="211"/>
                    </a:lnTo>
                    <a:lnTo>
                      <a:pt x="482" y="204"/>
                    </a:lnTo>
                    <a:lnTo>
                      <a:pt x="498" y="196"/>
                    </a:lnTo>
                    <a:lnTo>
                      <a:pt x="513" y="188"/>
                    </a:lnTo>
                    <a:lnTo>
                      <a:pt x="527" y="179"/>
                    </a:lnTo>
                    <a:lnTo>
                      <a:pt x="538" y="170"/>
                    </a:lnTo>
                    <a:lnTo>
                      <a:pt x="547" y="160"/>
                    </a:lnTo>
                    <a:lnTo>
                      <a:pt x="555" y="150"/>
                    </a:lnTo>
                    <a:lnTo>
                      <a:pt x="560" y="140"/>
                    </a:lnTo>
                    <a:lnTo>
                      <a:pt x="563" y="129"/>
                    </a:lnTo>
                    <a:lnTo>
                      <a:pt x="564" y="1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9" name="Rectangle 57"/>
              <p:cNvSpPr>
                <a:spLocks noChangeArrowheads="1"/>
              </p:cNvSpPr>
              <p:nvPr/>
            </p:nvSpPr>
            <p:spPr bwMode="auto">
              <a:xfrm>
                <a:off x="3888" y="1801"/>
                <a:ext cx="47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b="1"/>
                  <a:t>since</a:t>
                </a:r>
              </a:p>
            </p:txBody>
          </p:sp>
          <p:sp>
            <p:nvSpPr>
              <p:cNvPr id="56" name="Line 58"/>
              <p:cNvSpPr>
                <a:spLocks noChangeShapeType="1"/>
              </p:cNvSpPr>
              <p:nvPr/>
            </p:nvSpPr>
            <p:spPr bwMode="auto">
              <a:xfrm flipV="1">
                <a:off x="4032" y="2041"/>
                <a:ext cx="49" cy="33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050">
                  <a:ea typeface="Osaka" charset="-128"/>
                  <a:cs typeface="Osaka" charset="-128"/>
                </a:endParaRPr>
              </a:p>
            </p:txBody>
          </p:sp>
        </p:grpSp>
      </p:grpSp>
      <p:grpSp>
        <p:nvGrpSpPr>
          <p:cNvPr id="60421" name="Group 110"/>
          <p:cNvGrpSpPr>
            <a:grpSpLocks/>
          </p:cNvGrpSpPr>
          <p:nvPr/>
        </p:nvGrpSpPr>
        <p:grpSpPr bwMode="auto">
          <a:xfrm>
            <a:off x="193675" y="2668588"/>
            <a:ext cx="4346575" cy="3600450"/>
            <a:chOff x="363342" y="3257799"/>
            <a:chExt cx="4347542" cy="3599600"/>
          </a:xfrm>
        </p:grpSpPr>
        <p:grpSp>
          <p:nvGrpSpPr>
            <p:cNvPr id="60422" name="Group 7"/>
            <p:cNvGrpSpPr>
              <a:grpSpLocks/>
            </p:cNvGrpSpPr>
            <p:nvPr/>
          </p:nvGrpSpPr>
          <p:grpSpPr bwMode="auto">
            <a:xfrm>
              <a:off x="1439957" y="3257799"/>
              <a:ext cx="2289771" cy="1976817"/>
              <a:chOff x="3024" y="62"/>
              <a:chExt cx="1895" cy="1636"/>
            </a:xfrm>
          </p:grpSpPr>
          <p:sp>
            <p:nvSpPr>
              <p:cNvPr id="60451" name="Freeform 8"/>
              <p:cNvSpPr>
                <a:spLocks/>
              </p:cNvSpPr>
              <p:nvPr/>
            </p:nvSpPr>
            <p:spPr bwMode="auto">
              <a:xfrm>
                <a:off x="4353" y="1189"/>
                <a:ext cx="566" cy="243"/>
              </a:xfrm>
              <a:custGeom>
                <a:avLst/>
                <a:gdLst>
                  <a:gd name="T0" fmla="*/ 563 w 566"/>
                  <a:gd name="T1" fmla="*/ 112 h 241"/>
                  <a:gd name="T2" fmla="*/ 555 w 566"/>
                  <a:gd name="T3" fmla="*/ 92 h 241"/>
                  <a:gd name="T4" fmla="*/ 538 w 566"/>
                  <a:gd name="T5" fmla="*/ 72 h 241"/>
                  <a:gd name="T6" fmla="*/ 513 w 566"/>
                  <a:gd name="T7" fmla="*/ 51 h 241"/>
                  <a:gd name="T8" fmla="*/ 482 w 566"/>
                  <a:gd name="T9" fmla="*/ 35 h 241"/>
                  <a:gd name="T10" fmla="*/ 444 w 566"/>
                  <a:gd name="T11" fmla="*/ 22 h 241"/>
                  <a:gd name="T12" fmla="*/ 401 w 566"/>
                  <a:gd name="T13" fmla="*/ 12 h 241"/>
                  <a:gd name="T14" fmla="*/ 355 w 566"/>
                  <a:gd name="T15" fmla="*/ 4 h 241"/>
                  <a:gd name="T16" fmla="*/ 307 w 566"/>
                  <a:gd name="T17" fmla="*/ 1 h 241"/>
                  <a:gd name="T18" fmla="*/ 258 w 566"/>
                  <a:gd name="T19" fmla="*/ 1 h 241"/>
                  <a:gd name="T20" fmla="*/ 209 w 566"/>
                  <a:gd name="T21" fmla="*/ 4 h 241"/>
                  <a:gd name="T22" fmla="*/ 163 w 566"/>
                  <a:gd name="T23" fmla="*/ 12 h 241"/>
                  <a:gd name="T24" fmla="*/ 120 w 566"/>
                  <a:gd name="T25" fmla="*/ 22 h 241"/>
                  <a:gd name="T26" fmla="*/ 83 w 566"/>
                  <a:gd name="T27" fmla="*/ 35 h 241"/>
                  <a:gd name="T28" fmla="*/ 51 w 566"/>
                  <a:gd name="T29" fmla="*/ 51 h 241"/>
                  <a:gd name="T30" fmla="*/ 27 w 566"/>
                  <a:gd name="T31" fmla="*/ 72 h 241"/>
                  <a:gd name="T32" fmla="*/ 10 w 566"/>
                  <a:gd name="T33" fmla="*/ 92 h 241"/>
                  <a:gd name="T34" fmla="*/ 2 w 566"/>
                  <a:gd name="T35" fmla="*/ 112 h 241"/>
                  <a:gd name="T36" fmla="*/ 2 w 566"/>
                  <a:gd name="T37" fmla="*/ 133 h 241"/>
                  <a:gd name="T38" fmla="*/ 10 w 566"/>
                  <a:gd name="T39" fmla="*/ 154 h 241"/>
                  <a:gd name="T40" fmla="*/ 27 w 566"/>
                  <a:gd name="T41" fmla="*/ 173 h 241"/>
                  <a:gd name="T42" fmla="*/ 51 w 566"/>
                  <a:gd name="T43" fmla="*/ 194 h 241"/>
                  <a:gd name="T44" fmla="*/ 83 w 566"/>
                  <a:gd name="T45" fmla="*/ 211 h 241"/>
                  <a:gd name="T46" fmla="*/ 120 w 566"/>
                  <a:gd name="T47" fmla="*/ 224 h 241"/>
                  <a:gd name="T48" fmla="*/ 163 w 566"/>
                  <a:gd name="T49" fmla="*/ 234 h 241"/>
                  <a:gd name="T50" fmla="*/ 209 w 566"/>
                  <a:gd name="T51" fmla="*/ 242 h 241"/>
                  <a:gd name="T52" fmla="*/ 258 w 566"/>
                  <a:gd name="T53" fmla="*/ 245 h 241"/>
                  <a:gd name="T54" fmla="*/ 307 w 566"/>
                  <a:gd name="T55" fmla="*/ 245 h 241"/>
                  <a:gd name="T56" fmla="*/ 355 w 566"/>
                  <a:gd name="T57" fmla="*/ 242 h 241"/>
                  <a:gd name="T58" fmla="*/ 401 w 566"/>
                  <a:gd name="T59" fmla="*/ 234 h 241"/>
                  <a:gd name="T60" fmla="*/ 444 w 566"/>
                  <a:gd name="T61" fmla="*/ 224 h 241"/>
                  <a:gd name="T62" fmla="*/ 482 w 566"/>
                  <a:gd name="T63" fmla="*/ 211 h 241"/>
                  <a:gd name="T64" fmla="*/ 513 w 566"/>
                  <a:gd name="T65" fmla="*/ 194 h 241"/>
                  <a:gd name="T66" fmla="*/ 538 w 566"/>
                  <a:gd name="T67" fmla="*/ 173 h 241"/>
                  <a:gd name="T68" fmla="*/ 555 w 566"/>
                  <a:gd name="T69" fmla="*/ 154 h 241"/>
                  <a:gd name="T70" fmla="*/ 563 w 566"/>
                  <a:gd name="T71" fmla="*/ 133 h 24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66"/>
                  <a:gd name="T109" fmla="*/ 0 h 241"/>
                  <a:gd name="T110" fmla="*/ 566 w 566"/>
                  <a:gd name="T111" fmla="*/ 241 h 24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66" h="241">
                    <a:moveTo>
                      <a:pt x="565" y="120"/>
                    </a:moveTo>
                    <a:lnTo>
                      <a:pt x="563" y="109"/>
                    </a:lnTo>
                    <a:lnTo>
                      <a:pt x="560" y="99"/>
                    </a:lnTo>
                    <a:lnTo>
                      <a:pt x="555" y="89"/>
                    </a:lnTo>
                    <a:lnTo>
                      <a:pt x="547" y="79"/>
                    </a:lnTo>
                    <a:lnTo>
                      <a:pt x="538" y="69"/>
                    </a:lnTo>
                    <a:lnTo>
                      <a:pt x="527" y="60"/>
                    </a:lnTo>
                    <a:lnTo>
                      <a:pt x="513" y="51"/>
                    </a:lnTo>
                    <a:lnTo>
                      <a:pt x="498" y="43"/>
                    </a:lnTo>
                    <a:lnTo>
                      <a:pt x="482" y="35"/>
                    </a:lnTo>
                    <a:lnTo>
                      <a:pt x="463" y="28"/>
                    </a:lnTo>
                    <a:lnTo>
                      <a:pt x="444" y="22"/>
                    </a:lnTo>
                    <a:lnTo>
                      <a:pt x="424" y="16"/>
                    </a:lnTo>
                    <a:lnTo>
                      <a:pt x="401" y="12"/>
                    </a:lnTo>
                    <a:lnTo>
                      <a:pt x="379" y="7"/>
                    </a:lnTo>
                    <a:lnTo>
                      <a:pt x="355" y="4"/>
                    </a:lnTo>
                    <a:lnTo>
                      <a:pt x="331" y="2"/>
                    </a:lnTo>
                    <a:lnTo>
                      <a:pt x="307" y="1"/>
                    </a:lnTo>
                    <a:lnTo>
                      <a:pt x="282" y="0"/>
                    </a:lnTo>
                    <a:lnTo>
                      <a:pt x="258" y="1"/>
                    </a:lnTo>
                    <a:lnTo>
                      <a:pt x="233" y="2"/>
                    </a:lnTo>
                    <a:lnTo>
                      <a:pt x="209" y="4"/>
                    </a:lnTo>
                    <a:lnTo>
                      <a:pt x="186" y="7"/>
                    </a:lnTo>
                    <a:lnTo>
                      <a:pt x="163" y="12"/>
                    </a:lnTo>
                    <a:lnTo>
                      <a:pt x="141" y="16"/>
                    </a:lnTo>
                    <a:lnTo>
                      <a:pt x="120" y="22"/>
                    </a:lnTo>
                    <a:lnTo>
                      <a:pt x="101" y="28"/>
                    </a:lnTo>
                    <a:lnTo>
                      <a:pt x="83" y="35"/>
                    </a:lnTo>
                    <a:lnTo>
                      <a:pt x="66" y="43"/>
                    </a:lnTo>
                    <a:lnTo>
                      <a:pt x="51" y="51"/>
                    </a:lnTo>
                    <a:lnTo>
                      <a:pt x="38" y="60"/>
                    </a:lnTo>
                    <a:lnTo>
                      <a:pt x="27" y="69"/>
                    </a:lnTo>
                    <a:lnTo>
                      <a:pt x="17" y="79"/>
                    </a:lnTo>
                    <a:lnTo>
                      <a:pt x="10" y="89"/>
                    </a:lnTo>
                    <a:lnTo>
                      <a:pt x="4" y="99"/>
                    </a:lnTo>
                    <a:lnTo>
                      <a:pt x="2" y="109"/>
                    </a:lnTo>
                    <a:lnTo>
                      <a:pt x="0" y="120"/>
                    </a:lnTo>
                    <a:lnTo>
                      <a:pt x="2" y="130"/>
                    </a:lnTo>
                    <a:lnTo>
                      <a:pt x="4" y="141"/>
                    </a:lnTo>
                    <a:lnTo>
                      <a:pt x="10" y="151"/>
                    </a:lnTo>
                    <a:lnTo>
                      <a:pt x="17" y="161"/>
                    </a:lnTo>
                    <a:lnTo>
                      <a:pt x="27" y="170"/>
                    </a:lnTo>
                    <a:lnTo>
                      <a:pt x="38" y="180"/>
                    </a:lnTo>
                    <a:lnTo>
                      <a:pt x="51" y="188"/>
                    </a:lnTo>
                    <a:lnTo>
                      <a:pt x="66" y="197"/>
                    </a:lnTo>
                    <a:lnTo>
                      <a:pt x="83" y="205"/>
                    </a:lnTo>
                    <a:lnTo>
                      <a:pt x="101" y="212"/>
                    </a:lnTo>
                    <a:lnTo>
                      <a:pt x="120" y="218"/>
                    </a:lnTo>
                    <a:lnTo>
                      <a:pt x="141" y="223"/>
                    </a:lnTo>
                    <a:lnTo>
                      <a:pt x="163" y="228"/>
                    </a:lnTo>
                    <a:lnTo>
                      <a:pt x="186" y="232"/>
                    </a:lnTo>
                    <a:lnTo>
                      <a:pt x="209" y="236"/>
                    </a:lnTo>
                    <a:lnTo>
                      <a:pt x="233" y="238"/>
                    </a:lnTo>
                    <a:lnTo>
                      <a:pt x="258" y="239"/>
                    </a:lnTo>
                    <a:lnTo>
                      <a:pt x="282" y="240"/>
                    </a:lnTo>
                    <a:lnTo>
                      <a:pt x="307" y="239"/>
                    </a:lnTo>
                    <a:lnTo>
                      <a:pt x="331" y="238"/>
                    </a:lnTo>
                    <a:lnTo>
                      <a:pt x="355" y="236"/>
                    </a:lnTo>
                    <a:lnTo>
                      <a:pt x="379" y="232"/>
                    </a:lnTo>
                    <a:lnTo>
                      <a:pt x="401" y="228"/>
                    </a:lnTo>
                    <a:lnTo>
                      <a:pt x="424" y="223"/>
                    </a:lnTo>
                    <a:lnTo>
                      <a:pt x="444" y="218"/>
                    </a:lnTo>
                    <a:lnTo>
                      <a:pt x="463" y="212"/>
                    </a:lnTo>
                    <a:lnTo>
                      <a:pt x="482" y="205"/>
                    </a:lnTo>
                    <a:lnTo>
                      <a:pt x="498" y="197"/>
                    </a:lnTo>
                    <a:lnTo>
                      <a:pt x="513" y="188"/>
                    </a:lnTo>
                    <a:lnTo>
                      <a:pt x="527" y="180"/>
                    </a:lnTo>
                    <a:lnTo>
                      <a:pt x="538" y="170"/>
                    </a:lnTo>
                    <a:lnTo>
                      <a:pt x="547" y="161"/>
                    </a:lnTo>
                    <a:lnTo>
                      <a:pt x="555" y="151"/>
                    </a:lnTo>
                    <a:lnTo>
                      <a:pt x="560" y="141"/>
                    </a:lnTo>
                    <a:lnTo>
                      <a:pt x="563" y="130"/>
                    </a:lnTo>
                    <a:lnTo>
                      <a:pt x="565" y="12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2" name="Freeform 9"/>
              <p:cNvSpPr>
                <a:spLocks/>
              </p:cNvSpPr>
              <p:nvPr/>
            </p:nvSpPr>
            <p:spPr bwMode="auto">
              <a:xfrm>
                <a:off x="3423" y="1105"/>
                <a:ext cx="803" cy="595"/>
              </a:xfrm>
              <a:custGeom>
                <a:avLst/>
                <a:gdLst>
                  <a:gd name="T0" fmla="*/ 0 w 804"/>
                  <a:gd name="T1" fmla="*/ 673 h 395"/>
                  <a:gd name="T2" fmla="*/ 396 w 804"/>
                  <a:gd name="T3" fmla="*/ 0 h 395"/>
                  <a:gd name="T4" fmla="*/ 800 w 804"/>
                  <a:gd name="T5" fmla="*/ 696 h 395"/>
                  <a:gd name="T6" fmla="*/ 396 w 804"/>
                  <a:gd name="T7" fmla="*/ 1345 h 395"/>
                  <a:gd name="T8" fmla="*/ 0 w 804"/>
                  <a:gd name="T9" fmla="*/ 673 h 3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4"/>
                  <a:gd name="T16" fmla="*/ 0 h 395"/>
                  <a:gd name="T17" fmla="*/ 804 w 804"/>
                  <a:gd name="T18" fmla="*/ 395 h 3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4" h="395">
                    <a:moveTo>
                      <a:pt x="0" y="197"/>
                    </a:moveTo>
                    <a:lnTo>
                      <a:pt x="396" y="0"/>
                    </a:lnTo>
                    <a:lnTo>
                      <a:pt x="803" y="204"/>
                    </a:lnTo>
                    <a:lnTo>
                      <a:pt x="396" y="394"/>
                    </a:lnTo>
                    <a:lnTo>
                      <a:pt x="0" y="19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3" name="Rectangle 10"/>
              <p:cNvSpPr>
                <a:spLocks noChangeArrowheads="1"/>
              </p:cNvSpPr>
              <p:nvPr/>
            </p:nvSpPr>
            <p:spPr bwMode="auto">
              <a:xfrm>
                <a:off x="4436" y="1202"/>
                <a:ext cx="420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b="1"/>
                  <a:t>until</a:t>
                </a:r>
              </a:p>
            </p:txBody>
          </p:sp>
          <p:grpSp>
            <p:nvGrpSpPr>
              <p:cNvPr id="60454" name="Group 11"/>
              <p:cNvGrpSpPr>
                <a:grpSpLocks/>
              </p:cNvGrpSpPr>
              <p:nvPr/>
            </p:nvGrpSpPr>
            <p:grpSpPr bwMode="auto">
              <a:xfrm>
                <a:off x="3435" y="619"/>
                <a:ext cx="860" cy="254"/>
                <a:chOff x="3435" y="619"/>
                <a:chExt cx="860" cy="254"/>
              </a:xfrm>
            </p:grpSpPr>
            <p:sp>
              <p:nvSpPr>
                <p:cNvPr id="60467" name="Freeform 12"/>
                <p:cNvSpPr>
                  <a:spLocks/>
                </p:cNvSpPr>
                <p:nvPr/>
              </p:nvSpPr>
              <p:spPr bwMode="auto">
                <a:xfrm>
                  <a:off x="3435" y="625"/>
                  <a:ext cx="840" cy="248"/>
                </a:xfrm>
                <a:custGeom>
                  <a:avLst/>
                  <a:gdLst>
                    <a:gd name="T0" fmla="*/ 839 w 840"/>
                    <a:gd name="T1" fmla="*/ 249 h 247"/>
                    <a:gd name="T2" fmla="*/ 839 w 840"/>
                    <a:gd name="T3" fmla="*/ 0 h 247"/>
                    <a:gd name="T4" fmla="*/ 0 w 840"/>
                    <a:gd name="T5" fmla="*/ 0 h 247"/>
                    <a:gd name="T6" fmla="*/ 0 w 840"/>
                    <a:gd name="T7" fmla="*/ 249 h 247"/>
                    <a:gd name="T8" fmla="*/ 839 w 840"/>
                    <a:gd name="T9" fmla="*/ 249 h 2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0"/>
                    <a:gd name="T16" fmla="*/ 0 h 247"/>
                    <a:gd name="T17" fmla="*/ 840 w 840"/>
                    <a:gd name="T18" fmla="*/ 247 h 2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0" h="247">
                      <a:moveTo>
                        <a:pt x="839" y="246"/>
                      </a:moveTo>
                      <a:lnTo>
                        <a:pt x="839" y="0"/>
                      </a:lnTo>
                      <a:lnTo>
                        <a:pt x="0" y="0"/>
                      </a:lnTo>
                      <a:lnTo>
                        <a:pt x="0" y="246"/>
                      </a:lnTo>
                      <a:lnTo>
                        <a:pt x="839" y="246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468" name="Rectangle 13"/>
                <p:cNvSpPr>
                  <a:spLocks noChangeArrowheads="1"/>
                </p:cNvSpPr>
                <p:nvPr/>
              </p:nvSpPr>
              <p:spPr bwMode="auto">
                <a:xfrm>
                  <a:off x="3471" y="619"/>
                  <a:ext cx="824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1pPr>
                  <a:lvl2pPr marL="742950" indent="-28575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2pPr>
                  <a:lvl3pPr marL="1143000" indent="-22860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3pPr>
                  <a:lvl4pPr marL="1600200" indent="-22860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4pPr>
                  <a:lvl5pPr marL="2057400" indent="-228600" eaLnBrk="0" hangingPunct="0"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9pPr>
                </a:lstStyle>
                <a:p>
                  <a:r>
                    <a:rPr lang="en-US" altLang="x-none" b="1"/>
                    <a:t>Employees</a:t>
                  </a:r>
                </a:p>
              </p:txBody>
            </p:sp>
          </p:grpSp>
          <p:sp>
            <p:nvSpPr>
              <p:cNvPr id="60455" name="Rectangle 14"/>
              <p:cNvSpPr>
                <a:spLocks noChangeArrowheads="1"/>
              </p:cNvSpPr>
              <p:nvPr/>
            </p:nvSpPr>
            <p:spPr bwMode="auto">
              <a:xfrm>
                <a:off x="3494" y="1181"/>
                <a:ext cx="763" cy="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b="1"/>
                  <a:t>Monitors</a:t>
                </a:r>
                <a:br>
                  <a:rPr lang="en-US" altLang="x-none" b="1"/>
                </a:br>
                <a:r>
                  <a:rPr lang="en-US" altLang="x-none" b="1"/>
                  <a:t>Sponsors</a:t>
                </a:r>
              </a:p>
            </p:txBody>
          </p:sp>
          <p:sp>
            <p:nvSpPr>
              <p:cNvPr id="98" name="Line 15"/>
              <p:cNvSpPr>
                <a:spLocks noChangeShapeType="1"/>
              </p:cNvSpPr>
              <p:nvPr/>
            </p:nvSpPr>
            <p:spPr bwMode="auto">
              <a:xfrm flipV="1">
                <a:off x="4138" y="1306"/>
                <a:ext cx="216" cy="6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050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99" name="Line 16"/>
              <p:cNvSpPr>
                <a:spLocks noChangeShapeType="1"/>
              </p:cNvSpPr>
              <p:nvPr/>
            </p:nvSpPr>
            <p:spPr bwMode="auto">
              <a:xfrm flipV="1">
                <a:off x="3819" y="870"/>
                <a:ext cx="0" cy="23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050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60458" name="Freeform 17"/>
              <p:cNvSpPr>
                <a:spLocks/>
              </p:cNvSpPr>
              <p:nvPr/>
            </p:nvSpPr>
            <p:spPr bwMode="auto">
              <a:xfrm>
                <a:off x="4059" y="239"/>
                <a:ext cx="565" cy="240"/>
              </a:xfrm>
              <a:custGeom>
                <a:avLst/>
                <a:gdLst>
                  <a:gd name="T0" fmla="*/ 1 w 565"/>
                  <a:gd name="T1" fmla="*/ 130 h 240"/>
                  <a:gd name="T2" fmla="*/ 9 w 565"/>
                  <a:gd name="T3" fmla="*/ 151 h 240"/>
                  <a:gd name="T4" fmla="*/ 27 w 565"/>
                  <a:gd name="T5" fmla="*/ 170 h 240"/>
                  <a:gd name="T6" fmla="*/ 51 w 565"/>
                  <a:gd name="T7" fmla="*/ 188 h 240"/>
                  <a:gd name="T8" fmla="*/ 83 w 565"/>
                  <a:gd name="T9" fmla="*/ 204 h 240"/>
                  <a:gd name="T10" fmla="*/ 120 w 565"/>
                  <a:gd name="T11" fmla="*/ 218 h 240"/>
                  <a:gd name="T12" fmla="*/ 163 w 565"/>
                  <a:gd name="T13" fmla="*/ 228 h 240"/>
                  <a:gd name="T14" fmla="*/ 209 w 565"/>
                  <a:gd name="T15" fmla="*/ 235 h 240"/>
                  <a:gd name="T16" fmla="*/ 257 w 565"/>
                  <a:gd name="T17" fmla="*/ 239 h 240"/>
                  <a:gd name="T18" fmla="*/ 306 w 565"/>
                  <a:gd name="T19" fmla="*/ 239 h 240"/>
                  <a:gd name="T20" fmla="*/ 355 w 565"/>
                  <a:gd name="T21" fmla="*/ 235 h 240"/>
                  <a:gd name="T22" fmla="*/ 401 w 565"/>
                  <a:gd name="T23" fmla="*/ 228 h 240"/>
                  <a:gd name="T24" fmla="*/ 443 w 565"/>
                  <a:gd name="T25" fmla="*/ 217 h 240"/>
                  <a:gd name="T26" fmla="*/ 481 w 565"/>
                  <a:gd name="T27" fmla="*/ 204 h 240"/>
                  <a:gd name="T28" fmla="*/ 513 w 565"/>
                  <a:gd name="T29" fmla="*/ 188 h 240"/>
                  <a:gd name="T30" fmla="*/ 537 w 565"/>
                  <a:gd name="T31" fmla="*/ 170 h 240"/>
                  <a:gd name="T32" fmla="*/ 554 w 565"/>
                  <a:gd name="T33" fmla="*/ 150 h 240"/>
                  <a:gd name="T34" fmla="*/ 563 w 565"/>
                  <a:gd name="T35" fmla="*/ 129 h 240"/>
                  <a:gd name="T36" fmla="*/ 563 w 565"/>
                  <a:gd name="T37" fmla="*/ 109 h 240"/>
                  <a:gd name="T38" fmla="*/ 554 w 565"/>
                  <a:gd name="T39" fmla="*/ 88 h 240"/>
                  <a:gd name="T40" fmla="*/ 537 w 565"/>
                  <a:gd name="T41" fmla="*/ 68 h 240"/>
                  <a:gd name="T42" fmla="*/ 513 w 565"/>
                  <a:gd name="T43" fmla="*/ 51 h 240"/>
                  <a:gd name="T44" fmla="*/ 481 w 565"/>
                  <a:gd name="T45" fmla="*/ 35 h 240"/>
                  <a:gd name="T46" fmla="*/ 443 w 565"/>
                  <a:gd name="T47" fmla="*/ 21 h 240"/>
                  <a:gd name="T48" fmla="*/ 401 w 565"/>
                  <a:gd name="T49" fmla="*/ 11 h 240"/>
                  <a:gd name="T50" fmla="*/ 355 w 565"/>
                  <a:gd name="T51" fmla="*/ 4 h 240"/>
                  <a:gd name="T52" fmla="*/ 306 w 565"/>
                  <a:gd name="T53" fmla="*/ 0 h 240"/>
                  <a:gd name="T54" fmla="*/ 257 w 565"/>
                  <a:gd name="T55" fmla="*/ 0 h 240"/>
                  <a:gd name="T56" fmla="*/ 209 w 565"/>
                  <a:gd name="T57" fmla="*/ 4 h 240"/>
                  <a:gd name="T58" fmla="*/ 163 w 565"/>
                  <a:gd name="T59" fmla="*/ 11 h 240"/>
                  <a:gd name="T60" fmla="*/ 120 w 565"/>
                  <a:gd name="T61" fmla="*/ 21 h 240"/>
                  <a:gd name="T62" fmla="*/ 83 w 565"/>
                  <a:gd name="T63" fmla="*/ 35 h 240"/>
                  <a:gd name="T64" fmla="*/ 51 w 565"/>
                  <a:gd name="T65" fmla="*/ 51 h 240"/>
                  <a:gd name="T66" fmla="*/ 27 w 565"/>
                  <a:gd name="T67" fmla="*/ 69 h 240"/>
                  <a:gd name="T68" fmla="*/ 9 w 565"/>
                  <a:gd name="T69" fmla="*/ 88 h 240"/>
                  <a:gd name="T70" fmla="*/ 1 w 565"/>
                  <a:gd name="T71" fmla="*/ 109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65"/>
                  <a:gd name="T109" fmla="*/ 0 h 240"/>
                  <a:gd name="T110" fmla="*/ 565 w 565"/>
                  <a:gd name="T111" fmla="*/ 240 h 24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65" h="240">
                    <a:moveTo>
                      <a:pt x="0" y="119"/>
                    </a:moveTo>
                    <a:lnTo>
                      <a:pt x="1" y="130"/>
                    </a:lnTo>
                    <a:lnTo>
                      <a:pt x="4" y="140"/>
                    </a:lnTo>
                    <a:lnTo>
                      <a:pt x="9" y="151"/>
                    </a:lnTo>
                    <a:lnTo>
                      <a:pt x="17" y="160"/>
                    </a:lnTo>
                    <a:lnTo>
                      <a:pt x="27" y="170"/>
                    </a:lnTo>
                    <a:lnTo>
                      <a:pt x="38" y="179"/>
                    </a:lnTo>
                    <a:lnTo>
                      <a:pt x="51" y="188"/>
                    </a:lnTo>
                    <a:lnTo>
                      <a:pt x="66" y="197"/>
                    </a:lnTo>
                    <a:lnTo>
                      <a:pt x="83" y="204"/>
                    </a:lnTo>
                    <a:lnTo>
                      <a:pt x="101" y="211"/>
                    </a:lnTo>
                    <a:lnTo>
                      <a:pt x="120" y="218"/>
                    </a:lnTo>
                    <a:lnTo>
                      <a:pt x="141" y="223"/>
                    </a:lnTo>
                    <a:lnTo>
                      <a:pt x="163" y="228"/>
                    </a:lnTo>
                    <a:lnTo>
                      <a:pt x="185" y="232"/>
                    </a:lnTo>
                    <a:lnTo>
                      <a:pt x="209" y="235"/>
                    </a:lnTo>
                    <a:lnTo>
                      <a:pt x="233" y="237"/>
                    </a:lnTo>
                    <a:lnTo>
                      <a:pt x="257" y="239"/>
                    </a:lnTo>
                    <a:lnTo>
                      <a:pt x="282" y="239"/>
                    </a:lnTo>
                    <a:lnTo>
                      <a:pt x="306" y="239"/>
                    </a:lnTo>
                    <a:lnTo>
                      <a:pt x="331" y="237"/>
                    </a:lnTo>
                    <a:lnTo>
                      <a:pt x="355" y="235"/>
                    </a:lnTo>
                    <a:lnTo>
                      <a:pt x="378" y="231"/>
                    </a:lnTo>
                    <a:lnTo>
                      <a:pt x="401" y="228"/>
                    </a:lnTo>
                    <a:lnTo>
                      <a:pt x="423" y="223"/>
                    </a:lnTo>
                    <a:lnTo>
                      <a:pt x="443" y="217"/>
                    </a:lnTo>
                    <a:lnTo>
                      <a:pt x="463" y="211"/>
                    </a:lnTo>
                    <a:lnTo>
                      <a:pt x="481" y="204"/>
                    </a:lnTo>
                    <a:lnTo>
                      <a:pt x="498" y="196"/>
                    </a:lnTo>
                    <a:lnTo>
                      <a:pt x="513" y="188"/>
                    </a:lnTo>
                    <a:lnTo>
                      <a:pt x="526" y="179"/>
                    </a:lnTo>
                    <a:lnTo>
                      <a:pt x="537" y="170"/>
                    </a:lnTo>
                    <a:lnTo>
                      <a:pt x="547" y="160"/>
                    </a:lnTo>
                    <a:lnTo>
                      <a:pt x="554" y="150"/>
                    </a:lnTo>
                    <a:lnTo>
                      <a:pt x="559" y="140"/>
                    </a:lnTo>
                    <a:lnTo>
                      <a:pt x="563" y="129"/>
                    </a:lnTo>
                    <a:lnTo>
                      <a:pt x="564" y="119"/>
                    </a:lnTo>
                    <a:lnTo>
                      <a:pt x="563" y="109"/>
                    </a:lnTo>
                    <a:lnTo>
                      <a:pt x="559" y="98"/>
                    </a:lnTo>
                    <a:lnTo>
                      <a:pt x="554" y="88"/>
                    </a:lnTo>
                    <a:lnTo>
                      <a:pt x="547" y="78"/>
                    </a:lnTo>
                    <a:lnTo>
                      <a:pt x="537" y="68"/>
                    </a:lnTo>
                    <a:lnTo>
                      <a:pt x="526" y="60"/>
                    </a:lnTo>
                    <a:lnTo>
                      <a:pt x="513" y="51"/>
                    </a:lnTo>
                    <a:lnTo>
                      <a:pt x="498" y="42"/>
                    </a:lnTo>
                    <a:lnTo>
                      <a:pt x="481" y="35"/>
                    </a:lnTo>
                    <a:lnTo>
                      <a:pt x="463" y="27"/>
                    </a:lnTo>
                    <a:lnTo>
                      <a:pt x="443" y="21"/>
                    </a:lnTo>
                    <a:lnTo>
                      <a:pt x="423" y="16"/>
                    </a:lnTo>
                    <a:lnTo>
                      <a:pt x="401" y="11"/>
                    </a:lnTo>
                    <a:lnTo>
                      <a:pt x="378" y="7"/>
                    </a:lnTo>
                    <a:lnTo>
                      <a:pt x="355" y="4"/>
                    </a:lnTo>
                    <a:lnTo>
                      <a:pt x="331" y="1"/>
                    </a:lnTo>
                    <a:lnTo>
                      <a:pt x="306" y="0"/>
                    </a:lnTo>
                    <a:lnTo>
                      <a:pt x="282" y="0"/>
                    </a:lnTo>
                    <a:lnTo>
                      <a:pt x="257" y="0"/>
                    </a:lnTo>
                    <a:lnTo>
                      <a:pt x="233" y="1"/>
                    </a:lnTo>
                    <a:lnTo>
                      <a:pt x="209" y="4"/>
                    </a:lnTo>
                    <a:lnTo>
                      <a:pt x="185" y="7"/>
                    </a:lnTo>
                    <a:lnTo>
                      <a:pt x="163" y="11"/>
                    </a:lnTo>
                    <a:lnTo>
                      <a:pt x="141" y="16"/>
                    </a:lnTo>
                    <a:lnTo>
                      <a:pt x="120" y="21"/>
                    </a:lnTo>
                    <a:lnTo>
                      <a:pt x="100" y="27"/>
                    </a:lnTo>
                    <a:lnTo>
                      <a:pt x="83" y="35"/>
                    </a:lnTo>
                    <a:lnTo>
                      <a:pt x="66" y="42"/>
                    </a:lnTo>
                    <a:lnTo>
                      <a:pt x="51" y="51"/>
                    </a:lnTo>
                    <a:lnTo>
                      <a:pt x="38" y="60"/>
                    </a:lnTo>
                    <a:lnTo>
                      <a:pt x="27" y="69"/>
                    </a:lnTo>
                    <a:lnTo>
                      <a:pt x="17" y="78"/>
                    </a:lnTo>
                    <a:lnTo>
                      <a:pt x="9" y="88"/>
                    </a:lnTo>
                    <a:lnTo>
                      <a:pt x="4" y="98"/>
                    </a:lnTo>
                    <a:lnTo>
                      <a:pt x="1" y="109"/>
                    </a:lnTo>
                    <a:lnTo>
                      <a:pt x="0" y="1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9" name="Freeform 18"/>
              <p:cNvSpPr>
                <a:spLocks/>
              </p:cNvSpPr>
              <p:nvPr/>
            </p:nvSpPr>
            <p:spPr bwMode="auto">
              <a:xfrm>
                <a:off x="3024" y="239"/>
                <a:ext cx="565" cy="240"/>
              </a:xfrm>
              <a:custGeom>
                <a:avLst/>
                <a:gdLst>
                  <a:gd name="T0" fmla="*/ 563 w 565"/>
                  <a:gd name="T1" fmla="*/ 109 h 240"/>
                  <a:gd name="T2" fmla="*/ 555 w 565"/>
                  <a:gd name="T3" fmla="*/ 88 h 240"/>
                  <a:gd name="T4" fmla="*/ 538 w 565"/>
                  <a:gd name="T5" fmla="*/ 68 h 240"/>
                  <a:gd name="T6" fmla="*/ 513 w 565"/>
                  <a:gd name="T7" fmla="*/ 51 h 240"/>
                  <a:gd name="T8" fmla="*/ 481 w 565"/>
                  <a:gd name="T9" fmla="*/ 35 h 240"/>
                  <a:gd name="T10" fmla="*/ 444 w 565"/>
                  <a:gd name="T11" fmla="*/ 21 h 240"/>
                  <a:gd name="T12" fmla="*/ 401 w 565"/>
                  <a:gd name="T13" fmla="*/ 11 h 240"/>
                  <a:gd name="T14" fmla="*/ 355 w 565"/>
                  <a:gd name="T15" fmla="*/ 4 h 240"/>
                  <a:gd name="T16" fmla="*/ 306 w 565"/>
                  <a:gd name="T17" fmla="*/ 0 h 240"/>
                  <a:gd name="T18" fmla="*/ 258 w 565"/>
                  <a:gd name="T19" fmla="*/ 0 h 240"/>
                  <a:gd name="T20" fmla="*/ 209 w 565"/>
                  <a:gd name="T21" fmla="*/ 4 h 240"/>
                  <a:gd name="T22" fmla="*/ 163 w 565"/>
                  <a:gd name="T23" fmla="*/ 11 h 240"/>
                  <a:gd name="T24" fmla="*/ 120 w 565"/>
                  <a:gd name="T25" fmla="*/ 21 h 240"/>
                  <a:gd name="T26" fmla="*/ 83 w 565"/>
                  <a:gd name="T27" fmla="*/ 35 h 240"/>
                  <a:gd name="T28" fmla="*/ 51 w 565"/>
                  <a:gd name="T29" fmla="*/ 51 h 240"/>
                  <a:gd name="T30" fmla="*/ 27 w 565"/>
                  <a:gd name="T31" fmla="*/ 68 h 240"/>
                  <a:gd name="T32" fmla="*/ 9 w 565"/>
                  <a:gd name="T33" fmla="*/ 88 h 240"/>
                  <a:gd name="T34" fmla="*/ 1 w 565"/>
                  <a:gd name="T35" fmla="*/ 109 h 240"/>
                  <a:gd name="T36" fmla="*/ 1 w 565"/>
                  <a:gd name="T37" fmla="*/ 130 h 240"/>
                  <a:gd name="T38" fmla="*/ 9 w 565"/>
                  <a:gd name="T39" fmla="*/ 151 h 240"/>
                  <a:gd name="T40" fmla="*/ 27 w 565"/>
                  <a:gd name="T41" fmla="*/ 170 h 240"/>
                  <a:gd name="T42" fmla="*/ 51 w 565"/>
                  <a:gd name="T43" fmla="*/ 188 h 240"/>
                  <a:gd name="T44" fmla="*/ 83 w 565"/>
                  <a:gd name="T45" fmla="*/ 204 h 240"/>
                  <a:gd name="T46" fmla="*/ 120 w 565"/>
                  <a:gd name="T47" fmla="*/ 218 h 240"/>
                  <a:gd name="T48" fmla="*/ 163 w 565"/>
                  <a:gd name="T49" fmla="*/ 228 h 240"/>
                  <a:gd name="T50" fmla="*/ 209 w 565"/>
                  <a:gd name="T51" fmla="*/ 235 h 240"/>
                  <a:gd name="T52" fmla="*/ 258 w 565"/>
                  <a:gd name="T53" fmla="*/ 239 h 240"/>
                  <a:gd name="T54" fmla="*/ 306 w 565"/>
                  <a:gd name="T55" fmla="*/ 239 h 240"/>
                  <a:gd name="T56" fmla="*/ 355 w 565"/>
                  <a:gd name="T57" fmla="*/ 235 h 240"/>
                  <a:gd name="T58" fmla="*/ 401 w 565"/>
                  <a:gd name="T59" fmla="*/ 228 h 240"/>
                  <a:gd name="T60" fmla="*/ 444 w 565"/>
                  <a:gd name="T61" fmla="*/ 218 h 240"/>
                  <a:gd name="T62" fmla="*/ 481 w 565"/>
                  <a:gd name="T63" fmla="*/ 204 h 240"/>
                  <a:gd name="T64" fmla="*/ 513 w 565"/>
                  <a:gd name="T65" fmla="*/ 188 h 240"/>
                  <a:gd name="T66" fmla="*/ 538 w 565"/>
                  <a:gd name="T67" fmla="*/ 170 h 240"/>
                  <a:gd name="T68" fmla="*/ 555 w 565"/>
                  <a:gd name="T69" fmla="*/ 151 h 240"/>
                  <a:gd name="T70" fmla="*/ 563 w 565"/>
                  <a:gd name="T71" fmla="*/ 130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65"/>
                  <a:gd name="T109" fmla="*/ 0 h 240"/>
                  <a:gd name="T110" fmla="*/ 565 w 565"/>
                  <a:gd name="T111" fmla="*/ 240 h 24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65" h="240">
                    <a:moveTo>
                      <a:pt x="564" y="119"/>
                    </a:moveTo>
                    <a:lnTo>
                      <a:pt x="563" y="109"/>
                    </a:lnTo>
                    <a:lnTo>
                      <a:pt x="560" y="98"/>
                    </a:lnTo>
                    <a:lnTo>
                      <a:pt x="555" y="88"/>
                    </a:lnTo>
                    <a:lnTo>
                      <a:pt x="547" y="78"/>
                    </a:lnTo>
                    <a:lnTo>
                      <a:pt x="538" y="68"/>
                    </a:lnTo>
                    <a:lnTo>
                      <a:pt x="526" y="60"/>
                    </a:lnTo>
                    <a:lnTo>
                      <a:pt x="513" y="51"/>
                    </a:lnTo>
                    <a:lnTo>
                      <a:pt x="498" y="42"/>
                    </a:lnTo>
                    <a:lnTo>
                      <a:pt x="481" y="35"/>
                    </a:lnTo>
                    <a:lnTo>
                      <a:pt x="464" y="27"/>
                    </a:lnTo>
                    <a:lnTo>
                      <a:pt x="444" y="21"/>
                    </a:lnTo>
                    <a:lnTo>
                      <a:pt x="423" y="16"/>
                    </a:lnTo>
                    <a:lnTo>
                      <a:pt x="401" y="11"/>
                    </a:lnTo>
                    <a:lnTo>
                      <a:pt x="379" y="7"/>
                    </a:lnTo>
                    <a:lnTo>
                      <a:pt x="355" y="4"/>
                    </a:lnTo>
                    <a:lnTo>
                      <a:pt x="331" y="1"/>
                    </a:lnTo>
                    <a:lnTo>
                      <a:pt x="306" y="0"/>
                    </a:lnTo>
                    <a:lnTo>
                      <a:pt x="282" y="0"/>
                    </a:lnTo>
                    <a:lnTo>
                      <a:pt x="258" y="0"/>
                    </a:lnTo>
                    <a:lnTo>
                      <a:pt x="233" y="1"/>
                    </a:lnTo>
                    <a:lnTo>
                      <a:pt x="209" y="4"/>
                    </a:lnTo>
                    <a:lnTo>
                      <a:pt x="185" y="7"/>
                    </a:lnTo>
                    <a:lnTo>
                      <a:pt x="163" y="11"/>
                    </a:lnTo>
                    <a:lnTo>
                      <a:pt x="141" y="16"/>
                    </a:lnTo>
                    <a:lnTo>
                      <a:pt x="120" y="21"/>
                    </a:lnTo>
                    <a:lnTo>
                      <a:pt x="101" y="27"/>
                    </a:lnTo>
                    <a:lnTo>
                      <a:pt x="83" y="35"/>
                    </a:lnTo>
                    <a:lnTo>
                      <a:pt x="66" y="42"/>
                    </a:lnTo>
                    <a:lnTo>
                      <a:pt x="51" y="51"/>
                    </a:lnTo>
                    <a:lnTo>
                      <a:pt x="38" y="60"/>
                    </a:lnTo>
                    <a:lnTo>
                      <a:pt x="27" y="68"/>
                    </a:lnTo>
                    <a:lnTo>
                      <a:pt x="17" y="78"/>
                    </a:lnTo>
                    <a:lnTo>
                      <a:pt x="9" y="88"/>
                    </a:lnTo>
                    <a:lnTo>
                      <a:pt x="4" y="98"/>
                    </a:lnTo>
                    <a:lnTo>
                      <a:pt x="1" y="109"/>
                    </a:lnTo>
                    <a:lnTo>
                      <a:pt x="0" y="119"/>
                    </a:lnTo>
                    <a:lnTo>
                      <a:pt x="1" y="130"/>
                    </a:lnTo>
                    <a:lnTo>
                      <a:pt x="4" y="140"/>
                    </a:lnTo>
                    <a:lnTo>
                      <a:pt x="9" y="151"/>
                    </a:lnTo>
                    <a:lnTo>
                      <a:pt x="17" y="160"/>
                    </a:lnTo>
                    <a:lnTo>
                      <a:pt x="27" y="170"/>
                    </a:lnTo>
                    <a:lnTo>
                      <a:pt x="38" y="179"/>
                    </a:lnTo>
                    <a:lnTo>
                      <a:pt x="51" y="188"/>
                    </a:lnTo>
                    <a:lnTo>
                      <a:pt x="66" y="196"/>
                    </a:lnTo>
                    <a:lnTo>
                      <a:pt x="83" y="204"/>
                    </a:lnTo>
                    <a:lnTo>
                      <a:pt x="101" y="211"/>
                    </a:lnTo>
                    <a:lnTo>
                      <a:pt x="120" y="218"/>
                    </a:lnTo>
                    <a:lnTo>
                      <a:pt x="141" y="223"/>
                    </a:lnTo>
                    <a:lnTo>
                      <a:pt x="163" y="228"/>
                    </a:lnTo>
                    <a:lnTo>
                      <a:pt x="185" y="232"/>
                    </a:lnTo>
                    <a:lnTo>
                      <a:pt x="209" y="235"/>
                    </a:lnTo>
                    <a:lnTo>
                      <a:pt x="233" y="237"/>
                    </a:lnTo>
                    <a:lnTo>
                      <a:pt x="258" y="239"/>
                    </a:lnTo>
                    <a:lnTo>
                      <a:pt x="282" y="239"/>
                    </a:lnTo>
                    <a:lnTo>
                      <a:pt x="306" y="239"/>
                    </a:lnTo>
                    <a:lnTo>
                      <a:pt x="331" y="237"/>
                    </a:lnTo>
                    <a:lnTo>
                      <a:pt x="355" y="235"/>
                    </a:lnTo>
                    <a:lnTo>
                      <a:pt x="379" y="232"/>
                    </a:lnTo>
                    <a:lnTo>
                      <a:pt x="401" y="228"/>
                    </a:lnTo>
                    <a:lnTo>
                      <a:pt x="423" y="223"/>
                    </a:lnTo>
                    <a:lnTo>
                      <a:pt x="444" y="218"/>
                    </a:lnTo>
                    <a:lnTo>
                      <a:pt x="464" y="211"/>
                    </a:lnTo>
                    <a:lnTo>
                      <a:pt x="481" y="204"/>
                    </a:lnTo>
                    <a:lnTo>
                      <a:pt x="498" y="196"/>
                    </a:lnTo>
                    <a:lnTo>
                      <a:pt x="513" y="188"/>
                    </a:lnTo>
                    <a:lnTo>
                      <a:pt x="526" y="179"/>
                    </a:lnTo>
                    <a:lnTo>
                      <a:pt x="538" y="170"/>
                    </a:lnTo>
                    <a:lnTo>
                      <a:pt x="547" y="160"/>
                    </a:lnTo>
                    <a:lnTo>
                      <a:pt x="555" y="151"/>
                    </a:lnTo>
                    <a:lnTo>
                      <a:pt x="560" y="140"/>
                    </a:lnTo>
                    <a:lnTo>
                      <a:pt x="563" y="130"/>
                    </a:lnTo>
                    <a:lnTo>
                      <a:pt x="564" y="1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0" name="Freeform 19"/>
              <p:cNvSpPr>
                <a:spLocks/>
              </p:cNvSpPr>
              <p:nvPr/>
            </p:nvSpPr>
            <p:spPr bwMode="auto">
              <a:xfrm>
                <a:off x="3531" y="62"/>
                <a:ext cx="565" cy="242"/>
              </a:xfrm>
              <a:custGeom>
                <a:avLst/>
                <a:gdLst>
                  <a:gd name="T0" fmla="*/ 563 w 565"/>
                  <a:gd name="T1" fmla="*/ 110 h 241"/>
                  <a:gd name="T2" fmla="*/ 554 w 565"/>
                  <a:gd name="T3" fmla="*/ 89 h 241"/>
                  <a:gd name="T4" fmla="*/ 538 w 565"/>
                  <a:gd name="T5" fmla="*/ 70 h 241"/>
                  <a:gd name="T6" fmla="*/ 513 w 565"/>
                  <a:gd name="T7" fmla="*/ 51 h 241"/>
                  <a:gd name="T8" fmla="*/ 482 w 565"/>
                  <a:gd name="T9" fmla="*/ 35 h 241"/>
                  <a:gd name="T10" fmla="*/ 444 w 565"/>
                  <a:gd name="T11" fmla="*/ 22 h 241"/>
                  <a:gd name="T12" fmla="*/ 401 w 565"/>
                  <a:gd name="T13" fmla="*/ 12 h 241"/>
                  <a:gd name="T14" fmla="*/ 355 w 565"/>
                  <a:gd name="T15" fmla="*/ 5 h 241"/>
                  <a:gd name="T16" fmla="*/ 307 w 565"/>
                  <a:gd name="T17" fmla="*/ 1 h 241"/>
                  <a:gd name="T18" fmla="*/ 258 w 565"/>
                  <a:gd name="T19" fmla="*/ 1 h 241"/>
                  <a:gd name="T20" fmla="*/ 210 w 565"/>
                  <a:gd name="T21" fmla="*/ 5 h 241"/>
                  <a:gd name="T22" fmla="*/ 164 w 565"/>
                  <a:gd name="T23" fmla="*/ 12 h 241"/>
                  <a:gd name="T24" fmla="*/ 121 w 565"/>
                  <a:gd name="T25" fmla="*/ 22 h 241"/>
                  <a:gd name="T26" fmla="*/ 83 w 565"/>
                  <a:gd name="T27" fmla="*/ 35 h 241"/>
                  <a:gd name="T28" fmla="*/ 51 w 565"/>
                  <a:gd name="T29" fmla="*/ 51 h 241"/>
                  <a:gd name="T30" fmla="*/ 27 w 565"/>
                  <a:gd name="T31" fmla="*/ 70 h 241"/>
                  <a:gd name="T32" fmla="*/ 10 w 565"/>
                  <a:gd name="T33" fmla="*/ 89 h 241"/>
                  <a:gd name="T34" fmla="*/ 1 w 565"/>
                  <a:gd name="T35" fmla="*/ 110 h 241"/>
                  <a:gd name="T36" fmla="*/ 1 w 565"/>
                  <a:gd name="T37" fmla="*/ 134 h 241"/>
                  <a:gd name="T38" fmla="*/ 10 w 565"/>
                  <a:gd name="T39" fmla="*/ 154 h 241"/>
                  <a:gd name="T40" fmla="*/ 27 w 565"/>
                  <a:gd name="T41" fmla="*/ 174 h 241"/>
                  <a:gd name="T42" fmla="*/ 51 w 565"/>
                  <a:gd name="T43" fmla="*/ 192 h 241"/>
                  <a:gd name="T44" fmla="*/ 83 w 565"/>
                  <a:gd name="T45" fmla="*/ 208 h 241"/>
                  <a:gd name="T46" fmla="*/ 121 w 565"/>
                  <a:gd name="T47" fmla="*/ 221 h 241"/>
                  <a:gd name="T48" fmla="*/ 164 w 565"/>
                  <a:gd name="T49" fmla="*/ 232 h 241"/>
                  <a:gd name="T50" fmla="*/ 210 w 565"/>
                  <a:gd name="T51" fmla="*/ 239 h 241"/>
                  <a:gd name="T52" fmla="*/ 258 w 565"/>
                  <a:gd name="T53" fmla="*/ 242 h 241"/>
                  <a:gd name="T54" fmla="*/ 307 w 565"/>
                  <a:gd name="T55" fmla="*/ 242 h 241"/>
                  <a:gd name="T56" fmla="*/ 355 w 565"/>
                  <a:gd name="T57" fmla="*/ 239 h 241"/>
                  <a:gd name="T58" fmla="*/ 401 w 565"/>
                  <a:gd name="T59" fmla="*/ 232 h 241"/>
                  <a:gd name="T60" fmla="*/ 444 w 565"/>
                  <a:gd name="T61" fmla="*/ 221 h 241"/>
                  <a:gd name="T62" fmla="*/ 482 w 565"/>
                  <a:gd name="T63" fmla="*/ 208 h 241"/>
                  <a:gd name="T64" fmla="*/ 513 w 565"/>
                  <a:gd name="T65" fmla="*/ 192 h 241"/>
                  <a:gd name="T66" fmla="*/ 538 w 565"/>
                  <a:gd name="T67" fmla="*/ 174 h 241"/>
                  <a:gd name="T68" fmla="*/ 554 w 565"/>
                  <a:gd name="T69" fmla="*/ 154 h 241"/>
                  <a:gd name="T70" fmla="*/ 563 w 565"/>
                  <a:gd name="T71" fmla="*/ 134 h 24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65"/>
                  <a:gd name="T109" fmla="*/ 0 h 241"/>
                  <a:gd name="T110" fmla="*/ 565 w 565"/>
                  <a:gd name="T111" fmla="*/ 241 h 24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65" h="241">
                    <a:moveTo>
                      <a:pt x="564" y="120"/>
                    </a:moveTo>
                    <a:lnTo>
                      <a:pt x="563" y="110"/>
                    </a:lnTo>
                    <a:lnTo>
                      <a:pt x="560" y="100"/>
                    </a:lnTo>
                    <a:lnTo>
                      <a:pt x="554" y="89"/>
                    </a:lnTo>
                    <a:lnTo>
                      <a:pt x="547" y="79"/>
                    </a:lnTo>
                    <a:lnTo>
                      <a:pt x="538" y="70"/>
                    </a:lnTo>
                    <a:lnTo>
                      <a:pt x="526" y="60"/>
                    </a:lnTo>
                    <a:lnTo>
                      <a:pt x="513" y="51"/>
                    </a:lnTo>
                    <a:lnTo>
                      <a:pt x="498" y="43"/>
                    </a:lnTo>
                    <a:lnTo>
                      <a:pt x="482" y="35"/>
                    </a:lnTo>
                    <a:lnTo>
                      <a:pt x="463" y="29"/>
                    </a:lnTo>
                    <a:lnTo>
                      <a:pt x="444" y="22"/>
                    </a:lnTo>
                    <a:lnTo>
                      <a:pt x="423" y="16"/>
                    </a:lnTo>
                    <a:lnTo>
                      <a:pt x="401" y="12"/>
                    </a:lnTo>
                    <a:lnTo>
                      <a:pt x="378" y="8"/>
                    </a:lnTo>
                    <a:lnTo>
                      <a:pt x="355" y="5"/>
                    </a:lnTo>
                    <a:lnTo>
                      <a:pt x="332" y="3"/>
                    </a:lnTo>
                    <a:lnTo>
                      <a:pt x="307" y="1"/>
                    </a:lnTo>
                    <a:lnTo>
                      <a:pt x="282" y="0"/>
                    </a:lnTo>
                    <a:lnTo>
                      <a:pt x="258" y="1"/>
                    </a:lnTo>
                    <a:lnTo>
                      <a:pt x="234" y="3"/>
                    </a:lnTo>
                    <a:lnTo>
                      <a:pt x="210" y="5"/>
                    </a:lnTo>
                    <a:lnTo>
                      <a:pt x="186" y="8"/>
                    </a:lnTo>
                    <a:lnTo>
                      <a:pt x="164" y="12"/>
                    </a:lnTo>
                    <a:lnTo>
                      <a:pt x="141" y="16"/>
                    </a:lnTo>
                    <a:lnTo>
                      <a:pt x="121" y="22"/>
                    </a:lnTo>
                    <a:lnTo>
                      <a:pt x="101" y="29"/>
                    </a:lnTo>
                    <a:lnTo>
                      <a:pt x="83" y="35"/>
                    </a:lnTo>
                    <a:lnTo>
                      <a:pt x="66" y="43"/>
                    </a:lnTo>
                    <a:lnTo>
                      <a:pt x="51" y="51"/>
                    </a:lnTo>
                    <a:lnTo>
                      <a:pt x="39" y="60"/>
                    </a:lnTo>
                    <a:lnTo>
                      <a:pt x="27" y="70"/>
                    </a:lnTo>
                    <a:lnTo>
                      <a:pt x="18" y="79"/>
                    </a:lnTo>
                    <a:lnTo>
                      <a:pt x="10" y="89"/>
                    </a:lnTo>
                    <a:lnTo>
                      <a:pt x="5" y="100"/>
                    </a:lnTo>
                    <a:lnTo>
                      <a:pt x="1" y="110"/>
                    </a:lnTo>
                    <a:lnTo>
                      <a:pt x="0" y="120"/>
                    </a:lnTo>
                    <a:lnTo>
                      <a:pt x="1" y="131"/>
                    </a:lnTo>
                    <a:lnTo>
                      <a:pt x="5" y="141"/>
                    </a:lnTo>
                    <a:lnTo>
                      <a:pt x="10" y="151"/>
                    </a:lnTo>
                    <a:lnTo>
                      <a:pt x="18" y="161"/>
                    </a:lnTo>
                    <a:lnTo>
                      <a:pt x="27" y="171"/>
                    </a:lnTo>
                    <a:lnTo>
                      <a:pt x="39" y="180"/>
                    </a:lnTo>
                    <a:lnTo>
                      <a:pt x="51" y="189"/>
                    </a:lnTo>
                    <a:lnTo>
                      <a:pt x="66" y="197"/>
                    </a:lnTo>
                    <a:lnTo>
                      <a:pt x="83" y="205"/>
                    </a:lnTo>
                    <a:lnTo>
                      <a:pt x="101" y="212"/>
                    </a:lnTo>
                    <a:lnTo>
                      <a:pt x="121" y="218"/>
                    </a:lnTo>
                    <a:lnTo>
                      <a:pt x="141" y="224"/>
                    </a:lnTo>
                    <a:lnTo>
                      <a:pt x="164" y="229"/>
                    </a:lnTo>
                    <a:lnTo>
                      <a:pt x="186" y="233"/>
                    </a:lnTo>
                    <a:lnTo>
                      <a:pt x="210" y="236"/>
                    </a:lnTo>
                    <a:lnTo>
                      <a:pt x="234" y="238"/>
                    </a:lnTo>
                    <a:lnTo>
                      <a:pt x="258" y="239"/>
                    </a:lnTo>
                    <a:lnTo>
                      <a:pt x="282" y="240"/>
                    </a:lnTo>
                    <a:lnTo>
                      <a:pt x="307" y="239"/>
                    </a:lnTo>
                    <a:lnTo>
                      <a:pt x="332" y="238"/>
                    </a:lnTo>
                    <a:lnTo>
                      <a:pt x="355" y="236"/>
                    </a:lnTo>
                    <a:lnTo>
                      <a:pt x="378" y="233"/>
                    </a:lnTo>
                    <a:lnTo>
                      <a:pt x="401" y="229"/>
                    </a:lnTo>
                    <a:lnTo>
                      <a:pt x="423" y="224"/>
                    </a:lnTo>
                    <a:lnTo>
                      <a:pt x="444" y="218"/>
                    </a:lnTo>
                    <a:lnTo>
                      <a:pt x="463" y="212"/>
                    </a:lnTo>
                    <a:lnTo>
                      <a:pt x="482" y="205"/>
                    </a:lnTo>
                    <a:lnTo>
                      <a:pt x="498" y="197"/>
                    </a:lnTo>
                    <a:lnTo>
                      <a:pt x="513" y="189"/>
                    </a:lnTo>
                    <a:lnTo>
                      <a:pt x="526" y="180"/>
                    </a:lnTo>
                    <a:lnTo>
                      <a:pt x="538" y="171"/>
                    </a:lnTo>
                    <a:lnTo>
                      <a:pt x="547" y="161"/>
                    </a:lnTo>
                    <a:lnTo>
                      <a:pt x="554" y="151"/>
                    </a:lnTo>
                    <a:lnTo>
                      <a:pt x="560" y="141"/>
                    </a:lnTo>
                    <a:lnTo>
                      <a:pt x="563" y="131"/>
                    </a:lnTo>
                    <a:lnTo>
                      <a:pt x="564" y="12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1" name="Rectangle 20"/>
              <p:cNvSpPr>
                <a:spLocks noChangeArrowheads="1"/>
              </p:cNvSpPr>
              <p:nvPr/>
            </p:nvSpPr>
            <p:spPr bwMode="auto">
              <a:xfrm>
                <a:off x="4182" y="238"/>
                <a:ext cx="30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b="1"/>
                  <a:t>lot</a:t>
                </a:r>
              </a:p>
            </p:txBody>
          </p:sp>
          <p:sp>
            <p:nvSpPr>
              <p:cNvPr id="60462" name="Rectangle 21"/>
              <p:cNvSpPr>
                <a:spLocks noChangeArrowheads="1"/>
              </p:cNvSpPr>
              <p:nvPr/>
            </p:nvSpPr>
            <p:spPr bwMode="auto">
              <a:xfrm>
                <a:off x="3611" y="96"/>
                <a:ext cx="484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b="1"/>
                  <a:t>name</a:t>
                </a:r>
              </a:p>
            </p:txBody>
          </p:sp>
          <p:sp>
            <p:nvSpPr>
              <p:cNvPr id="60463" name="Rectangle 22"/>
              <p:cNvSpPr>
                <a:spLocks noChangeArrowheads="1"/>
              </p:cNvSpPr>
              <p:nvPr/>
            </p:nvSpPr>
            <p:spPr bwMode="auto">
              <a:xfrm>
                <a:off x="3118" y="232"/>
                <a:ext cx="371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b="1" u="sng"/>
                  <a:t>ssn</a:t>
                </a:r>
              </a:p>
            </p:txBody>
          </p:sp>
          <p:sp>
            <p:nvSpPr>
              <p:cNvPr id="106" name="Line 23"/>
              <p:cNvSpPr>
                <a:spLocks noChangeShapeType="1"/>
              </p:cNvSpPr>
              <p:nvPr/>
            </p:nvSpPr>
            <p:spPr bwMode="auto">
              <a:xfrm>
                <a:off x="3306" y="494"/>
                <a:ext cx="347" cy="12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050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107" name="Line 24"/>
              <p:cNvSpPr>
                <a:spLocks noChangeShapeType="1"/>
              </p:cNvSpPr>
              <p:nvPr/>
            </p:nvSpPr>
            <p:spPr bwMode="auto">
              <a:xfrm>
                <a:off x="3820" y="302"/>
                <a:ext cx="0" cy="307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050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108" name="Line 25"/>
              <p:cNvSpPr>
                <a:spLocks noChangeShapeType="1"/>
              </p:cNvSpPr>
              <p:nvPr/>
            </p:nvSpPr>
            <p:spPr bwMode="auto">
              <a:xfrm flipH="1">
                <a:off x="4010" y="484"/>
                <a:ext cx="334" cy="13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050">
                  <a:ea typeface="Osaka" charset="-128"/>
                  <a:cs typeface="Osaka" charset="-128"/>
                </a:endParaRPr>
              </a:p>
            </p:txBody>
          </p:sp>
        </p:grpSp>
        <p:grpSp>
          <p:nvGrpSpPr>
            <p:cNvPr id="60423" name="Group 29"/>
            <p:cNvGrpSpPr>
              <a:grpSpLocks/>
            </p:cNvGrpSpPr>
            <p:nvPr/>
          </p:nvGrpSpPr>
          <p:grpSpPr bwMode="auto">
            <a:xfrm>
              <a:off x="363342" y="5048536"/>
              <a:ext cx="4347542" cy="1808863"/>
              <a:chOff x="2133" y="1544"/>
              <a:chExt cx="3598" cy="1497"/>
            </a:xfrm>
          </p:grpSpPr>
          <p:sp>
            <p:nvSpPr>
              <p:cNvPr id="60424" name="Freeform 30"/>
              <p:cNvSpPr>
                <a:spLocks/>
              </p:cNvSpPr>
              <p:nvPr/>
            </p:nvSpPr>
            <p:spPr bwMode="auto">
              <a:xfrm>
                <a:off x="4224" y="2801"/>
                <a:ext cx="565" cy="240"/>
              </a:xfrm>
              <a:custGeom>
                <a:avLst/>
                <a:gdLst>
                  <a:gd name="T0" fmla="*/ 563 w 565"/>
                  <a:gd name="T1" fmla="*/ 109 h 240"/>
                  <a:gd name="T2" fmla="*/ 555 w 565"/>
                  <a:gd name="T3" fmla="*/ 88 h 240"/>
                  <a:gd name="T4" fmla="*/ 538 w 565"/>
                  <a:gd name="T5" fmla="*/ 68 h 240"/>
                  <a:gd name="T6" fmla="*/ 513 w 565"/>
                  <a:gd name="T7" fmla="*/ 51 h 240"/>
                  <a:gd name="T8" fmla="*/ 482 w 565"/>
                  <a:gd name="T9" fmla="*/ 35 h 240"/>
                  <a:gd name="T10" fmla="*/ 444 w 565"/>
                  <a:gd name="T11" fmla="*/ 21 h 240"/>
                  <a:gd name="T12" fmla="*/ 402 w 565"/>
                  <a:gd name="T13" fmla="*/ 11 h 240"/>
                  <a:gd name="T14" fmla="*/ 356 w 565"/>
                  <a:gd name="T15" fmla="*/ 4 h 240"/>
                  <a:gd name="T16" fmla="*/ 307 w 565"/>
                  <a:gd name="T17" fmla="*/ 0 h 240"/>
                  <a:gd name="T18" fmla="*/ 258 w 565"/>
                  <a:gd name="T19" fmla="*/ 0 h 240"/>
                  <a:gd name="T20" fmla="*/ 210 w 565"/>
                  <a:gd name="T21" fmla="*/ 4 h 240"/>
                  <a:gd name="T22" fmla="*/ 163 w 565"/>
                  <a:gd name="T23" fmla="*/ 11 h 240"/>
                  <a:gd name="T24" fmla="*/ 121 w 565"/>
                  <a:gd name="T25" fmla="*/ 21 h 240"/>
                  <a:gd name="T26" fmla="*/ 83 w 565"/>
                  <a:gd name="T27" fmla="*/ 35 h 240"/>
                  <a:gd name="T28" fmla="*/ 52 w 565"/>
                  <a:gd name="T29" fmla="*/ 51 h 240"/>
                  <a:gd name="T30" fmla="*/ 27 w 565"/>
                  <a:gd name="T31" fmla="*/ 68 h 240"/>
                  <a:gd name="T32" fmla="*/ 10 w 565"/>
                  <a:gd name="T33" fmla="*/ 88 h 240"/>
                  <a:gd name="T34" fmla="*/ 2 w 565"/>
                  <a:gd name="T35" fmla="*/ 109 h 240"/>
                  <a:gd name="T36" fmla="*/ 2 w 565"/>
                  <a:gd name="T37" fmla="*/ 129 h 240"/>
                  <a:gd name="T38" fmla="*/ 10 w 565"/>
                  <a:gd name="T39" fmla="*/ 150 h 240"/>
                  <a:gd name="T40" fmla="*/ 27 w 565"/>
                  <a:gd name="T41" fmla="*/ 170 h 240"/>
                  <a:gd name="T42" fmla="*/ 52 w 565"/>
                  <a:gd name="T43" fmla="*/ 188 h 240"/>
                  <a:gd name="T44" fmla="*/ 83 w 565"/>
                  <a:gd name="T45" fmla="*/ 204 h 240"/>
                  <a:gd name="T46" fmla="*/ 121 w 565"/>
                  <a:gd name="T47" fmla="*/ 217 h 240"/>
                  <a:gd name="T48" fmla="*/ 163 w 565"/>
                  <a:gd name="T49" fmla="*/ 227 h 240"/>
                  <a:gd name="T50" fmla="*/ 210 w 565"/>
                  <a:gd name="T51" fmla="*/ 235 h 240"/>
                  <a:gd name="T52" fmla="*/ 258 w 565"/>
                  <a:gd name="T53" fmla="*/ 239 h 240"/>
                  <a:gd name="T54" fmla="*/ 307 w 565"/>
                  <a:gd name="T55" fmla="*/ 239 h 240"/>
                  <a:gd name="T56" fmla="*/ 356 w 565"/>
                  <a:gd name="T57" fmla="*/ 235 h 240"/>
                  <a:gd name="T58" fmla="*/ 402 w 565"/>
                  <a:gd name="T59" fmla="*/ 227 h 240"/>
                  <a:gd name="T60" fmla="*/ 444 w 565"/>
                  <a:gd name="T61" fmla="*/ 217 h 240"/>
                  <a:gd name="T62" fmla="*/ 482 w 565"/>
                  <a:gd name="T63" fmla="*/ 204 h 240"/>
                  <a:gd name="T64" fmla="*/ 513 w 565"/>
                  <a:gd name="T65" fmla="*/ 188 h 240"/>
                  <a:gd name="T66" fmla="*/ 538 w 565"/>
                  <a:gd name="T67" fmla="*/ 170 h 240"/>
                  <a:gd name="T68" fmla="*/ 555 w 565"/>
                  <a:gd name="T69" fmla="*/ 150 h 240"/>
                  <a:gd name="T70" fmla="*/ 563 w 565"/>
                  <a:gd name="T71" fmla="*/ 129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65"/>
                  <a:gd name="T109" fmla="*/ 0 h 240"/>
                  <a:gd name="T110" fmla="*/ 565 w 565"/>
                  <a:gd name="T111" fmla="*/ 240 h 24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65" h="240">
                    <a:moveTo>
                      <a:pt x="564" y="119"/>
                    </a:moveTo>
                    <a:lnTo>
                      <a:pt x="563" y="109"/>
                    </a:lnTo>
                    <a:lnTo>
                      <a:pt x="560" y="98"/>
                    </a:lnTo>
                    <a:lnTo>
                      <a:pt x="555" y="88"/>
                    </a:lnTo>
                    <a:lnTo>
                      <a:pt x="547" y="78"/>
                    </a:lnTo>
                    <a:lnTo>
                      <a:pt x="538" y="68"/>
                    </a:lnTo>
                    <a:lnTo>
                      <a:pt x="527" y="60"/>
                    </a:lnTo>
                    <a:lnTo>
                      <a:pt x="513" y="51"/>
                    </a:lnTo>
                    <a:lnTo>
                      <a:pt x="498" y="42"/>
                    </a:lnTo>
                    <a:lnTo>
                      <a:pt x="482" y="35"/>
                    </a:lnTo>
                    <a:lnTo>
                      <a:pt x="464" y="27"/>
                    </a:lnTo>
                    <a:lnTo>
                      <a:pt x="444" y="21"/>
                    </a:lnTo>
                    <a:lnTo>
                      <a:pt x="423" y="15"/>
                    </a:lnTo>
                    <a:lnTo>
                      <a:pt x="402" y="11"/>
                    </a:lnTo>
                    <a:lnTo>
                      <a:pt x="379" y="7"/>
                    </a:lnTo>
                    <a:lnTo>
                      <a:pt x="356" y="4"/>
                    </a:lnTo>
                    <a:lnTo>
                      <a:pt x="331" y="1"/>
                    </a:lnTo>
                    <a:lnTo>
                      <a:pt x="307" y="0"/>
                    </a:lnTo>
                    <a:lnTo>
                      <a:pt x="282" y="0"/>
                    </a:lnTo>
                    <a:lnTo>
                      <a:pt x="258" y="0"/>
                    </a:lnTo>
                    <a:lnTo>
                      <a:pt x="234" y="1"/>
                    </a:lnTo>
                    <a:lnTo>
                      <a:pt x="210" y="4"/>
                    </a:lnTo>
                    <a:lnTo>
                      <a:pt x="186" y="7"/>
                    </a:lnTo>
                    <a:lnTo>
                      <a:pt x="163" y="11"/>
                    </a:lnTo>
                    <a:lnTo>
                      <a:pt x="141" y="15"/>
                    </a:lnTo>
                    <a:lnTo>
                      <a:pt x="121" y="21"/>
                    </a:lnTo>
                    <a:lnTo>
                      <a:pt x="101" y="27"/>
                    </a:lnTo>
                    <a:lnTo>
                      <a:pt x="83" y="35"/>
                    </a:lnTo>
                    <a:lnTo>
                      <a:pt x="67" y="42"/>
                    </a:lnTo>
                    <a:lnTo>
                      <a:pt x="52" y="51"/>
                    </a:lnTo>
                    <a:lnTo>
                      <a:pt x="38" y="60"/>
                    </a:lnTo>
                    <a:lnTo>
                      <a:pt x="27" y="68"/>
                    </a:lnTo>
                    <a:lnTo>
                      <a:pt x="18" y="78"/>
                    </a:lnTo>
                    <a:lnTo>
                      <a:pt x="10" y="88"/>
                    </a:lnTo>
                    <a:lnTo>
                      <a:pt x="5" y="98"/>
                    </a:lnTo>
                    <a:lnTo>
                      <a:pt x="2" y="109"/>
                    </a:lnTo>
                    <a:lnTo>
                      <a:pt x="0" y="119"/>
                    </a:lnTo>
                    <a:lnTo>
                      <a:pt x="2" y="129"/>
                    </a:lnTo>
                    <a:lnTo>
                      <a:pt x="5" y="140"/>
                    </a:lnTo>
                    <a:lnTo>
                      <a:pt x="10" y="150"/>
                    </a:lnTo>
                    <a:lnTo>
                      <a:pt x="18" y="160"/>
                    </a:lnTo>
                    <a:lnTo>
                      <a:pt x="27" y="170"/>
                    </a:lnTo>
                    <a:lnTo>
                      <a:pt x="38" y="179"/>
                    </a:lnTo>
                    <a:lnTo>
                      <a:pt x="52" y="188"/>
                    </a:lnTo>
                    <a:lnTo>
                      <a:pt x="67" y="196"/>
                    </a:lnTo>
                    <a:lnTo>
                      <a:pt x="83" y="204"/>
                    </a:lnTo>
                    <a:lnTo>
                      <a:pt x="101" y="211"/>
                    </a:lnTo>
                    <a:lnTo>
                      <a:pt x="121" y="217"/>
                    </a:lnTo>
                    <a:lnTo>
                      <a:pt x="141" y="223"/>
                    </a:lnTo>
                    <a:lnTo>
                      <a:pt x="163" y="227"/>
                    </a:lnTo>
                    <a:lnTo>
                      <a:pt x="186" y="231"/>
                    </a:lnTo>
                    <a:lnTo>
                      <a:pt x="210" y="235"/>
                    </a:lnTo>
                    <a:lnTo>
                      <a:pt x="234" y="237"/>
                    </a:lnTo>
                    <a:lnTo>
                      <a:pt x="258" y="239"/>
                    </a:lnTo>
                    <a:lnTo>
                      <a:pt x="282" y="239"/>
                    </a:lnTo>
                    <a:lnTo>
                      <a:pt x="307" y="239"/>
                    </a:lnTo>
                    <a:lnTo>
                      <a:pt x="331" y="237"/>
                    </a:lnTo>
                    <a:lnTo>
                      <a:pt x="356" y="235"/>
                    </a:lnTo>
                    <a:lnTo>
                      <a:pt x="379" y="231"/>
                    </a:lnTo>
                    <a:lnTo>
                      <a:pt x="402" y="227"/>
                    </a:lnTo>
                    <a:lnTo>
                      <a:pt x="423" y="223"/>
                    </a:lnTo>
                    <a:lnTo>
                      <a:pt x="444" y="217"/>
                    </a:lnTo>
                    <a:lnTo>
                      <a:pt x="464" y="211"/>
                    </a:lnTo>
                    <a:lnTo>
                      <a:pt x="482" y="204"/>
                    </a:lnTo>
                    <a:lnTo>
                      <a:pt x="498" y="196"/>
                    </a:lnTo>
                    <a:lnTo>
                      <a:pt x="513" y="188"/>
                    </a:lnTo>
                    <a:lnTo>
                      <a:pt x="527" y="179"/>
                    </a:lnTo>
                    <a:lnTo>
                      <a:pt x="538" y="170"/>
                    </a:lnTo>
                    <a:lnTo>
                      <a:pt x="547" y="160"/>
                    </a:lnTo>
                    <a:lnTo>
                      <a:pt x="555" y="150"/>
                    </a:lnTo>
                    <a:lnTo>
                      <a:pt x="560" y="140"/>
                    </a:lnTo>
                    <a:lnTo>
                      <a:pt x="563" y="129"/>
                    </a:lnTo>
                    <a:lnTo>
                      <a:pt x="564" y="1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5" name="Freeform 31"/>
              <p:cNvSpPr>
                <a:spLocks/>
              </p:cNvSpPr>
              <p:nvPr/>
            </p:nvSpPr>
            <p:spPr bwMode="auto">
              <a:xfrm>
                <a:off x="5144" y="2053"/>
                <a:ext cx="564" cy="239"/>
              </a:xfrm>
              <a:custGeom>
                <a:avLst/>
                <a:gdLst>
                  <a:gd name="T0" fmla="*/ 1 w 565"/>
                  <a:gd name="T1" fmla="*/ 126 h 240"/>
                  <a:gd name="T2" fmla="*/ 9 w 565"/>
                  <a:gd name="T3" fmla="*/ 147 h 240"/>
                  <a:gd name="T4" fmla="*/ 27 w 565"/>
                  <a:gd name="T5" fmla="*/ 167 h 240"/>
                  <a:gd name="T6" fmla="*/ 51 w 565"/>
                  <a:gd name="T7" fmla="*/ 185 h 240"/>
                  <a:gd name="T8" fmla="*/ 83 w 565"/>
                  <a:gd name="T9" fmla="*/ 201 h 240"/>
                  <a:gd name="T10" fmla="*/ 120 w 565"/>
                  <a:gd name="T11" fmla="*/ 214 h 240"/>
                  <a:gd name="T12" fmla="*/ 163 w 565"/>
                  <a:gd name="T13" fmla="*/ 224 h 240"/>
                  <a:gd name="T14" fmla="*/ 209 w 565"/>
                  <a:gd name="T15" fmla="*/ 232 h 240"/>
                  <a:gd name="T16" fmla="*/ 257 w 565"/>
                  <a:gd name="T17" fmla="*/ 236 h 240"/>
                  <a:gd name="T18" fmla="*/ 303 w 565"/>
                  <a:gd name="T19" fmla="*/ 236 h 240"/>
                  <a:gd name="T20" fmla="*/ 352 w 565"/>
                  <a:gd name="T21" fmla="*/ 232 h 240"/>
                  <a:gd name="T22" fmla="*/ 398 w 565"/>
                  <a:gd name="T23" fmla="*/ 224 h 240"/>
                  <a:gd name="T24" fmla="*/ 440 w 565"/>
                  <a:gd name="T25" fmla="*/ 214 h 240"/>
                  <a:gd name="T26" fmla="*/ 478 w 565"/>
                  <a:gd name="T27" fmla="*/ 201 h 240"/>
                  <a:gd name="T28" fmla="*/ 510 w 565"/>
                  <a:gd name="T29" fmla="*/ 185 h 240"/>
                  <a:gd name="T30" fmla="*/ 534 w 565"/>
                  <a:gd name="T31" fmla="*/ 166 h 240"/>
                  <a:gd name="T32" fmla="*/ 551 w 565"/>
                  <a:gd name="T33" fmla="*/ 147 h 240"/>
                  <a:gd name="T34" fmla="*/ 560 w 565"/>
                  <a:gd name="T35" fmla="*/ 126 h 240"/>
                  <a:gd name="T36" fmla="*/ 560 w 565"/>
                  <a:gd name="T37" fmla="*/ 108 h 240"/>
                  <a:gd name="T38" fmla="*/ 551 w 565"/>
                  <a:gd name="T39" fmla="*/ 88 h 240"/>
                  <a:gd name="T40" fmla="*/ 534 w 565"/>
                  <a:gd name="T41" fmla="*/ 68 h 240"/>
                  <a:gd name="T42" fmla="*/ 510 w 565"/>
                  <a:gd name="T43" fmla="*/ 50 h 240"/>
                  <a:gd name="T44" fmla="*/ 478 w 565"/>
                  <a:gd name="T45" fmla="*/ 35 h 240"/>
                  <a:gd name="T46" fmla="*/ 440 w 565"/>
                  <a:gd name="T47" fmla="*/ 21 h 240"/>
                  <a:gd name="T48" fmla="*/ 398 w 565"/>
                  <a:gd name="T49" fmla="*/ 11 h 240"/>
                  <a:gd name="T50" fmla="*/ 352 w 565"/>
                  <a:gd name="T51" fmla="*/ 4 h 240"/>
                  <a:gd name="T52" fmla="*/ 303 w 565"/>
                  <a:gd name="T53" fmla="*/ 0 h 240"/>
                  <a:gd name="T54" fmla="*/ 257 w 565"/>
                  <a:gd name="T55" fmla="*/ 0 h 240"/>
                  <a:gd name="T56" fmla="*/ 209 w 565"/>
                  <a:gd name="T57" fmla="*/ 4 h 240"/>
                  <a:gd name="T58" fmla="*/ 163 w 565"/>
                  <a:gd name="T59" fmla="*/ 11 h 240"/>
                  <a:gd name="T60" fmla="*/ 120 w 565"/>
                  <a:gd name="T61" fmla="*/ 21 h 240"/>
                  <a:gd name="T62" fmla="*/ 83 w 565"/>
                  <a:gd name="T63" fmla="*/ 35 h 240"/>
                  <a:gd name="T64" fmla="*/ 51 w 565"/>
                  <a:gd name="T65" fmla="*/ 51 h 240"/>
                  <a:gd name="T66" fmla="*/ 27 w 565"/>
                  <a:gd name="T67" fmla="*/ 68 h 240"/>
                  <a:gd name="T68" fmla="*/ 9 w 565"/>
                  <a:gd name="T69" fmla="*/ 88 h 240"/>
                  <a:gd name="T70" fmla="*/ 1 w 565"/>
                  <a:gd name="T71" fmla="*/ 109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65"/>
                  <a:gd name="T109" fmla="*/ 0 h 240"/>
                  <a:gd name="T110" fmla="*/ 565 w 565"/>
                  <a:gd name="T111" fmla="*/ 240 h 24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65" h="240">
                    <a:moveTo>
                      <a:pt x="0" y="119"/>
                    </a:moveTo>
                    <a:lnTo>
                      <a:pt x="1" y="129"/>
                    </a:lnTo>
                    <a:lnTo>
                      <a:pt x="4" y="140"/>
                    </a:lnTo>
                    <a:lnTo>
                      <a:pt x="9" y="150"/>
                    </a:lnTo>
                    <a:lnTo>
                      <a:pt x="17" y="160"/>
                    </a:lnTo>
                    <a:lnTo>
                      <a:pt x="27" y="170"/>
                    </a:lnTo>
                    <a:lnTo>
                      <a:pt x="38" y="179"/>
                    </a:lnTo>
                    <a:lnTo>
                      <a:pt x="51" y="188"/>
                    </a:lnTo>
                    <a:lnTo>
                      <a:pt x="66" y="196"/>
                    </a:lnTo>
                    <a:lnTo>
                      <a:pt x="83" y="204"/>
                    </a:lnTo>
                    <a:lnTo>
                      <a:pt x="101" y="211"/>
                    </a:lnTo>
                    <a:lnTo>
                      <a:pt x="120" y="217"/>
                    </a:lnTo>
                    <a:lnTo>
                      <a:pt x="141" y="223"/>
                    </a:lnTo>
                    <a:lnTo>
                      <a:pt x="163" y="227"/>
                    </a:lnTo>
                    <a:lnTo>
                      <a:pt x="185" y="231"/>
                    </a:lnTo>
                    <a:lnTo>
                      <a:pt x="209" y="235"/>
                    </a:lnTo>
                    <a:lnTo>
                      <a:pt x="233" y="237"/>
                    </a:lnTo>
                    <a:lnTo>
                      <a:pt x="257" y="239"/>
                    </a:lnTo>
                    <a:lnTo>
                      <a:pt x="282" y="239"/>
                    </a:lnTo>
                    <a:lnTo>
                      <a:pt x="306" y="239"/>
                    </a:lnTo>
                    <a:lnTo>
                      <a:pt x="331" y="237"/>
                    </a:lnTo>
                    <a:lnTo>
                      <a:pt x="355" y="235"/>
                    </a:lnTo>
                    <a:lnTo>
                      <a:pt x="378" y="231"/>
                    </a:lnTo>
                    <a:lnTo>
                      <a:pt x="401" y="227"/>
                    </a:lnTo>
                    <a:lnTo>
                      <a:pt x="423" y="223"/>
                    </a:lnTo>
                    <a:lnTo>
                      <a:pt x="443" y="217"/>
                    </a:lnTo>
                    <a:lnTo>
                      <a:pt x="463" y="211"/>
                    </a:lnTo>
                    <a:lnTo>
                      <a:pt x="481" y="204"/>
                    </a:lnTo>
                    <a:lnTo>
                      <a:pt x="498" y="196"/>
                    </a:lnTo>
                    <a:lnTo>
                      <a:pt x="513" y="188"/>
                    </a:lnTo>
                    <a:lnTo>
                      <a:pt x="526" y="179"/>
                    </a:lnTo>
                    <a:lnTo>
                      <a:pt x="537" y="169"/>
                    </a:lnTo>
                    <a:lnTo>
                      <a:pt x="547" y="160"/>
                    </a:lnTo>
                    <a:lnTo>
                      <a:pt x="554" y="150"/>
                    </a:lnTo>
                    <a:lnTo>
                      <a:pt x="559" y="140"/>
                    </a:lnTo>
                    <a:lnTo>
                      <a:pt x="563" y="129"/>
                    </a:lnTo>
                    <a:lnTo>
                      <a:pt x="564" y="119"/>
                    </a:lnTo>
                    <a:lnTo>
                      <a:pt x="563" y="108"/>
                    </a:lnTo>
                    <a:lnTo>
                      <a:pt x="559" y="98"/>
                    </a:lnTo>
                    <a:lnTo>
                      <a:pt x="554" y="88"/>
                    </a:lnTo>
                    <a:lnTo>
                      <a:pt x="547" y="78"/>
                    </a:lnTo>
                    <a:lnTo>
                      <a:pt x="537" y="68"/>
                    </a:lnTo>
                    <a:lnTo>
                      <a:pt x="526" y="59"/>
                    </a:lnTo>
                    <a:lnTo>
                      <a:pt x="513" y="50"/>
                    </a:lnTo>
                    <a:lnTo>
                      <a:pt x="498" y="42"/>
                    </a:lnTo>
                    <a:lnTo>
                      <a:pt x="481" y="35"/>
                    </a:lnTo>
                    <a:lnTo>
                      <a:pt x="463" y="27"/>
                    </a:lnTo>
                    <a:lnTo>
                      <a:pt x="443" y="21"/>
                    </a:lnTo>
                    <a:lnTo>
                      <a:pt x="423" y="15"/>
                    </a:lnTo>
                    <a:lnTo>
                      <a:pt x="401" y="11"/>
                    </a:lnTo>
                    <a:lnTo>
                      <a:pt x="378" y="6"/>
                    </a:lnTo>
                    <a:lnTo>
                      <a:pt x="355" y="4"/>
                    </a:lnTo>
                    <a:lnTo>
                      <a:pt x="331" y="1"/>
                    </a:lnTo>
                    <a:lnTo>
                      <a:pt x="306" y="0"/>
                    </a:lnTo>
                    <a:lnTo>
                      <a:pt x="282" y="0"/>
                    </a:lnTo>
                    <a:lnTo>
                      <a:pt x="257" y="0"/>
                    </a:lnTo>
                    <a:lnTo>
                      <a:pt x="233" y="1"/>
                    </a:lnTo>
                    <a:lnTo>
                      <a:pt x="209" y="4"/>
                    </a:lnTo>
                    <a:lnTo>
                      <a:pt x="185" y="7"/>
                    </a:lnTo>
                    <a:lnTo>
                      <a:pt x="163" y="11"/>
                    </a:lnTo>
                    <a:lnTo>
                      <a:pt x="141" y="16"/>
                    </a:lnTo>
                    <a:lnTo>
                      <a:pt x="120" y="21"/>
                    </a:lnTo>
                    <a:lnTo>
                      <a:pt x="100" y="27"/>
                    </a:lnTo>
                    <a:lnTo>
                      <a:pt x="83" y="35"/>
                    </a:lnTo>
                    <a:lnTo>
                      <a:pt x="66" y="42"/>
                    </a:lnTo>
                    <a:lnTo>
                      <a:pt x="51" y="51"/>
                    </a:lnTo>
                    <a:lnTo>
                      <a:pt x="38" y="60"/>
                    </a:lnTo>
                    <a:lnTo>
                      <a:pt x="27" y="68"/>
                    </a:lnTo>
                    <a:lnTo>
                      <a:pt x="17" y="78"/>
                    </a:lnTo>
                    <a:lnTo>
                      <a:pt x="9" y="88"/>
                    </a:lnTo>
                    <a:lnTo>
                      <a:pt x="4" y="98"/>
                    </a:lnTo>
                    <a:lnTo>
                      <a:pt x="1" y="109"/>
                    </a:lnTo>
                    <a:lnTo>
                      <a:pt x="0" y="1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6" name="Freeform 32"/>
              <p:cNvSpPr>
                <a:spLocks/>
              </p:cNvSpPr>
              <p:nvPr/>
            </p:nvSpPr>
            <p:spPr bwMode="auto">
              <a:xfrm>
                <a:off x="2645" y="1818"/>
                <a:ext cx="736" cy="231"/>
              </a:xfrm>
              <a:custGeom>
                <a:avLst/>
                <a:gdLst>
                  <a:gd name="T0" fmla="*/ 733 w 737"/>
                  <a:gd name="T1" fmla="*/ 105 h 231"/>
                  <a:gd name="T2" fmla="*/ 721 w 737"/>
                  <a:gd name="T3" fmla="*/ 85 h 231"/>
                  <a:gd name="T4" fmla="*/ 699 w 737"/>
                  <a:gd name="T5" fmla="*/ 67 h 231"/>
                  <a:gd name="T6" fmla="*/ 667 w 737"/>
                  <a:gd name="T7" fmla="*/ 48 h 231"/>
                  <a:gd name="T8" fmla="*/ 625 w 737"/>
                  <a:gd name="T9" fmla="*/ 33 h 231"/>
                  <a:gd name="T10" fmla="*/ 576 w 737"/>
                  <a:gd name="T11" fmla="*/ 21 h 231"/>
                  <a:gd name="T12" fmla="*/ 521 w 737"/>
                  <a:gd name="T13" fmla="*/ 10 h 231"/>
                  <a:gd name="T14" fmla="*/ 461 w 737"/>
                  <a:gd name="T15" fmla="*/ 3 h 231"/>
                  <a:gd name="T16" fmla="*/ 397 w 737"/>
                  <a:gd name="T17" fmla="*/ 0 h 231"/>
                  <a:gd name="T18" fmla="*/ 336 w 737"/>
                  <a:gd name="T19" fmla="*/ 0 h 231"/>
                  <a:gd name="T20" fmla="*/ 274 w 737"/>
                  <a:gd name="T21" fmla="*/ 3 h 231"/>
                  <a:gd name="T22" fmla="*/ 214 w 737"/>
                  <a:gd name="T23" fmla="*/ 10 h 231"/>
                  <a:gd name="T24" fmla="*/ 157 w 737"/>
                  <a:gd name="T25" fmla="*/ 21 h 231"/>
                  <a:gd name="T26" fmla="*/ 108 w 737"/>
                  <a:gd name="T27" fmla="*/ 33 h 231"/>
                  <a:gd name="T28" fmla="*/ 66 w 737"/>
                  <a:gd name="T29" fmla="*/ 48 h 231"/>
                  <a:gd name="T30" fmla="*/ 35 w 737"/>
                  <a:gd name="T31" fmla="*/ 67 h 231"/>
                  <a:gd name="T32" fmla="*/ 13 w 737"/>
                  <a:gd name="T33" fmla="*/ 85 h 231"/>
                  <a:gd name="T34" fmla="*/ 1 w 737"/>
                  <a:gd name="T35" fmla="*/ 105 h 231"/>
                  <a:gd name="T36" fmla="*/ 1 w 737"/>
                  <a:gd name="T37" fmla="*/ 125 h 231"/>
                  <a:gd name="T38" fmla="*/ 13 w 737"/>
                  <a:gd name="T39" fmla="*/ 144 h 231"/>
                  <a:gd name="T40" fmla="*/ 35 w 737"/>
                  <a:gd name="T41" fmla="*/ 163 h 231"/>
                  <a:gd name="T42" fmla="*/ 66 w 737"/>
                  <a:gd name="T43" fmla="*/ 181 h 231"/>
                  <a:gd name="T44" fmla="*/ 108 w 737"/>
                  <a:gd name="T45" fmla="*/ 196 h 231"/>
                  <a:gd name="T46" fmla="*/ 157 w 737"/>
                  <a:gd name="T47" fmla="*/ 208 h 231"/>
                  <a:gd name="T48" fmla="*/ 214 w 737"/>
                  <a:gd name="T49" fmla="*/ 219 h 231"/>
                  <a:gd name="T50" fmla="*/ 274 w 737"/>
                  <a:gd name="T51" fmla="*/ 226 h 231"/>
                  <a:gd name="T52" fmla="*/ 336 w 737"/>
                  <a:gd name="T53" fmla="*/ 229 h 231"/>
                  <a:gd name="T54" fmla="*/ 397 w 737"/>
                  <a:gd name="T55" fmla="*/ 229 h 231"/>
                  <a:gd name="T56" fmla="*/ 461 w 737"/>
                  <a:gd name="T57" fmla="*/ 226 h 231"/>
                  <a:gd name="T58" fmla="*/ 521 w 737"/>
                  <a:gd name="T59" fmla="*/ 219 h 231"/>
                  <a:gd name="T60" fmla="*/ 576 w 737"/>
                  <a:gd name="T61" fmla="*/ 208 h 231"/>
                  <a:gd name="T62" fmla="*/ 625 w 737"/>
                  <a:gd name="T63" fmla="*/ 196 h 231"/>
                  <a:gd name="T64" fmla="*/ 667 w 737"/>
                  <a:gd name="T65" fmla="*/ 181 h 231"/>
                  <a:gd name="T66" fmla="*/ 699 w 737"/>
                  <a:gd name="T67" fmla="*/ 163 h 231"/>
                  <a:gd name="T68" fmla="*/ 721 w 737"/>
                  <a:gd name="T69" fmla="*/ 144 h 231"/>
                  <a:gd name="T70" fmla="*/ 733 w 737"/>
                  <a:gd name="T71" fmla="*/ 125 h 23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37"/>
                  <a:gd name="T109" fmla="*/ 0 h 231"/>
                  <a:gd name="T110" fmla="*/ 737 w 737"/>
                  <a:gd name="T111" fmla="*/ 231 h 23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37" h="231">
                    <a:moveTo>
                      <a:pt x="736" y="115"/>
                    </a:moveTo>
                    <a:lnTo>
                      <a:pt x="736" y="105"/>
                    </a:lnTo>
                    <a:lnTo>
                      <a:pt x="730" y="94"/>
                    </a:lnTo>
                    <a:lnTo>
                      <a:pt x="724" y="85"/>
                    </a:lnTo>
                    <a:lnTo>
                      <a:pt x="715" y="75"/>
                    </a:lnTo>
                    <a:lnTo>
                      <a:pt x="702" y="67"/>
                    </a:lnTo>
                    <a:lnTo>
                      <a:pt x="687" y="57"/>
                    </a:lnTo>
                    <a:lnTo>
                      <a:pt x="670" y="48"/>
                    </a:lnTo>
                    <a:lnTo>
                      <a:pt x="651" y="41"/>
                    </a:lnTo>
                    <a:lnTo>
                      <a:pt x="628" y="33"/>
                    </a:lnTo>
                    <a:lnTo>
                      <a:pt x="605" y="27"/>
                    </a:lnTo>
                    <a:lnTo>
                      <a:pt x="579" y="21"/>
                    </a:lnTo>
                    <a:lnTo>
                      <a:pt x="552" y="15"/>
                    </a:lnTo>
                    <a:lnTo>
                      <a:pt x="524" y="10"/>
                    </a:lnTo>
                    <a:lnTo>
                      <a:pt x="494" y="7"/>
                    </a:lnTo>
                    <a:lnTo>
                      <a:pt x="464" y="3"/>
                    </a:lnTo>
                    <a:lnTo>
                      <a:pt x="433" y="1"/>
                    </a:lnTo>
                    <a:lnTo>
                      <a:pt x="400" y="0"/>
                    </a:lnTo>
                    <a:lnTo>
                      <a:pt x="368" y="0"/>
                    </a:lnTo>
                    <a:lnTo>
                      <a:pt x="336" y="0"/>
                    </a:lnTo>
                    <a:lnTo>
                      <a:pt x="305" y="1"/>
                    </a:lnTo>
                    <a:lnTo>
                      <a:pt x="274" y="3"/>
                    </a:lnTo>
                    <a:lnTo>
                      <a:pt x="242" y="7"/>
                    </a:lnTo>
                    <a:lnTo>
                      <a:pt x="214" y="10"/>
                    </a:lnTo>
                    <a:lnTo>
                      <a:pt x="184" y="15"/>
                    </a:lnTo>
                    <a:lnTo>
                      <a:pt x="157" y="21"/>
                    </a:lnTo>
                    <a:lnTo>
                      <a:pt x="131" y="27"/>
                    </a:lnTo>
                    <a:lnTo>
                      <a:pt x="108" y="33"/>
                    </a:lnTo>
                    <a:lnTo>
                      <a:pt x="86" y="41"/>
                    </a:lnTo>
                    <a:lnTo>
                      <a:pt x="66" y="48"/>
                    </a:lnTo>
                    <a:lnTo>
                      <a:pt x="50" y="57"/>
                    </a:lnTo>
                    <a:lnTo>
                      <a:pt x="35" y="67"/>
                    </a:lnTo>
                    <a:lnTo>
                      <a:pt x="23" y="75"/>
                    </a:lnTo>
                    <a:lnTo>
                      <a:pt x="13" y="85"/>
                    </a:lnTo>
                    <a:lnTo>
                      <a:pt x="6" y="94"/>
                    </a:lnTo>
                    <a:lnTo>
                      <a:pt x="1" y="105"/>
                    </a:lnTo>
                    <a:lnTo>
                      <a:pt x="0" y="115"/>
                    </a:lnTo>
                    <a:lnTo>
                      <a:pt x="1" y="125"/>
                    </a:lnTo>
                    <a:lnTo>
                      <a:pt x="6" y="135"/>
                    </a:lnTo>
                    <a:lnTo>
                      <a:pt x="13" y="144"/>
                    </a:lnTo>
                    <a:lnTo>
                      <a:pt x="23" y="154"/>
                    </a:lnTo>
                    <a:lnTo>
                      <a:pt x="35" y="163"/>
                    </a:lnTo>
                    <a:lnTo>
                      <a:pt x="50" y="172"/>
                    </a:lnTo>
                    <a:lnTo>
                      <a:pt x="66" y="181"/>
                    </a:lnTo>
                    <a:lnTo>
                      <a:pt x="86" y="188"/>
                    </a:lnTo>
                    <a:lnTo>
                      <a:pt x="108" y="196"/>
                    </a:lnTo>
                    <a:lnTo>
                      <a:pt x="131" y="203"/>
                    </a:lnTo>
                    <a:lnTo>
                      <a:pt x="157" y="208"/>
                    </a:lnTo>
                    <a:lnTo>
                      <a:pt x="184" y="214"/>
                    </a:lnTo>
                    <a:lnTo>
                      <a:pt x="214" y="219"/>
                    </a:lnTo>
                    <a:lnTo>
                      <a:pt x="242" y="223"/>
                    </a:lnTo>
                    <a:lnTo>
                      <a:pt x="274" y="226"/>
                    </a:lnTo>
                    <a:lnTo>
                      <a:pt x="305" y="228"/>
                    </a:lnTo>
                    <a:lnTo>
                      <a:pt x="336" y="229"/>
                    </a:lnTo>
                    <a:lnTo>
                      <a:pt x="368" y="230"/>
                    </a:lnTo>
                    <a:lnTo>
                      <a:pt x="400" y="229"/>
                    </a:lnTo>
                    <a:lnTo>
                      <a:pt x="433" y="228"/>
                    </a:lnTo>
                    <a:lnTo>
                      <a:pt x="464" y="226"/>
                    </a:lnTo>
                    <a:lnTo>
                      <a:pt x="494" y="223"/>
                    </a:lnTo>
                    <a:lnTo>
                      <a:pt x="524" y="219"/>
                    </a:lnTo>
                    <a:lnTo>
                      <a:pt x="552" y="214"/>
                    </a:lnTo>
                    <a:lnTo>
                      <a:pt x="579" y="208"/>
                    </a:lnTo>
                    <a:lnTo>
                      <a:pt x="605" y="203"/>
                    </a:lnTo>
                    <a:lnTo>
                      <a:pt x="628" y="196"/>
                    </a:lnTo>
                    <a:lnTo>
                      <a:pt x="651" y="188"/>
                    </a:lnTo>
                    <a:lnTo>
                      <a:pt x="670" y="181"/>
                    </a:lnTo>
                    <a:lnTo>
                      <a:pt x="687" y="172"/>
                    </a:lnTo>
                    <a:lnTo>
                      <a:pt x="702" y="163"/>
                    </a:lnTo>
                    <a:lnTo>
                      <a:pt x="715" y="154"/>
                    </a:lnTo>
                    <a:lnTo>
                      <a:pt x="724" y="144"/>
                    </a:lnTo>
                    <a:lnTo>
                      <a:pt x="730" y="135"/>
                    </a:lnTo>
                    <a:lnTo>
                      <a:pt x="736" y="125"/>
                    </a:lnTo>
                    <a:lnTo>
                      <a:pt x="736" y="115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7" name="Freeform 33"/>
              <p:cNvSpPr>
                <a:spLocks/>
              </p:cNvSpPr>
              <p:nvPr/>
            </p:nvSpPr>
            <p:spPr bwMode="auto">
              <a:xfrm>
                <a:off x="2133" y="2053"/>
                <a:ext cx="565" cy="239"/>
              </a:xfrm>
              <a:custGeom>
                <a:avLst/>
                <a:gdLst>
                  <a:gd name="T0" fmla="*/ 563 w 565"/>
                  <a:gd name="T1" fmla="*/ 109 h 240"/>
                  <a:gd name="T2" fmla="*/ 555 w 565"/>
                  <a:gd name="T3" fmla="*/ 88 h 240"/>
                  <a:gd name="T4" fmla="*/ 538 w 565"/>
                  <a:gd name="T5" fmla="*/ 68 h 240"/>
                  <a:gd name="T6" fmla="*/ 513 w 565"/>
                  <a:gd name="T7" fmla="*/ 51 h 240"/>
                  <a:gd name="T8" fmla="*/ 481 w 565"/>
                  <a:gd name="T9" fmla="*/ 35 h 240"/>
                  <a:gd name="T10" fmla="*/ 444 w 565"/>
                  <a:gd name="T11" fmla="*/ 21 h 240"/>
                  <a:gd name="T12" fmla="*/ 401 w 565"/>
                  <a:gd name="T13" fmla="*/ 11 h 240"/>
                  <a:gd name="T14" fmla="*/ 355 w 565"/>
                  <a:gd name="T15" fmla="*/ 4 h 240"/>
                  <a:gd name="T16" fmla="*/ 306 w 565"/>
                  <a:gd name="T17" fmla="*/ 0 h 240"/>
                  <a:gd name="T18" fmla="*/ 258 w 565"/>
                  <a:gd name="T19" fmla="*/ 0 h 240"/>
                  <a:gd name="T20" fmla="*/ 209 w 565"/>
                  <a:gd name="T21" fmla="*/ 4 h 240"/>
                  <a:gd name="T22" fmla="*/ 163 w 565"/>
                  <a:gd name="T23" fmla="*/ 11 h 240"/>
                  <a:gd name="T24" fmla="*/ 120 w 565"/>
                  <a:gd name="T25" fmla="*/ 21 h 240"/>
                  <a:gd name="T26" fmla="*/ 83 w 565"/>
                  <a:gd name="T27" fmla="*/ 35 h 240"/>
                  <a:gd name="T28" fmla="*/ 51 w 565"/>
                  <a:gd name="T29" fmla="*/ 51 h 240"/>
                  <a:gd name="T30" fmla="*/ 27 w 565"/>
                  <a:gd name="T31" fmla="*/ 68 h 240"/>
                  <a:gd name="T32" fmla="*/ 9 w 565"/>
                  <a:gd name="T33" fmla="*/ 88 h 240"/>
                  <a:gd name="T34" fmla="*/ 1 w 565"/>
                  <a:gd name="T35" fmla="*/ 109 h 240"/>
                  <a:gd name="T36" fmla="*/ 1 w 565"/>
                  <a:gd name="T37" fmla="*/ 126 h 240"/>
                  <a:gd name="T38" fmla="*/ 9 w 565"/>
                  <a:gd name="T39" fmla="*/ 147 h 240"/>
                  <a:gd name="T40" fmla="*/ 27 w 565"/>
                  <a:gd name="T41" fmla="*/ 167 h 240"/>
                  <a:gd name="T42" fmla="*/ 51 w 565"/>
                  <a:gd name="T43" fmla="*/ 185 h 240"/>
                  <a:gd name="T44" fmla="*/ 83 w 565"/>
                  <a:gd name="T45" fmla="*/ 201 h 240"/>
                  <a:gd name="T46" fmla="*/ 120 w 565"/>
                  <a:gd name="T47" fmla="*/ 214 h 240"/>
                  <a:gd name="T48" fmla="*/ 163 w 565"/>
                  <a:gd name="T49" fmla="*/ 224 h 240"/>
                  <a:gd name="T50" fmla="*/ 209 w 565"/>
                  <a:gd name="T51" fmla="*/ 232 h 240"/>
                  <a:gd name="T52" fmla="*/ 258 w 565"/>
                  <a:gd name="T53" fmla="*/ 236 h 240"/>
                  <a:gd name="T54" fmla="*/ 306 w 565"/>
                  <a:gd name="T55" fmla="*/ 236 h 240"/>
                  <a:gd name="T56" fmla="*/ 355 w 565"/>
                  <a:gd name="T57" fmla="*/ 232 h 240"/>
                  <a:gd name="T58" fmla="*/ 401 w 565"/>
                  <a:gd name="T59" fmla="*/ 224 h 240"/>
                  <a:gd name="T60" fmla="*/ 444 w 565"/>
                  <a:gd name="T61" fmla="*/ 214 h 240"/>
                  <a:gd name="T62" fmla="*/ 481 w 565"/>
                  <a:gd name="T63" fmla="*/ 201 h 240"/>
                  <a:gd name="T64" fmla="*/ 513 w 565"/>
                  <a:gd name="T65" fmla="*/ 185 h 240"/>
                  <a:gd name="T66" fmla="*/ 538 w 565"/>
                  <a:gd name="T67" fmla="*/ 167 h 240"/>
                  <a:gd name="T68" fmla="*/ 555 w 565"/>
                  <a:gd name="T69" fmla="*/ 147 h 240"/>
                  <a:gd name="T70" fmla="*/ 563 w 565"/>
                  <a:gd name="T71" fmla="*/ 126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65"/>
                  <a:gd name="T109" fmla="*/ 0 h 240"/>
                  <a:gd name="T110" fmla="*/ 565 w 565"/>
                  <a:gd name="T111" fmla="*/ 240 h 24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65" h="240">
                    <a:moveTo>
                      <a:pt x="564" y="119"/>
                    </a:moveTo>
                    <a:lnTo>
                      <a:pt x="563" y="109"/>
                    </a:lnTo>
                    <a:lnTo>
                      <a:pt x="560" y="98"/>
                    </a:lnTo>
                    <a:lnTo>
                      <a:pt x="555" y="88"/>
                    </a:lnTo>
                    <a:lnTo>
                      <a:pt x="547" y="78"/>
                    </a:lnTo>
                    <a:lnTo>
                      <a:pt x="538" y="68"/>
                    </a:lnTo>
                    <a:lnTo>
                      <a:pt x="526" y="60"/>
                    </a:lnTo>
                    <a:lnTo>
                      <a:pt x="513" y="51"/>
                    </a:lnTo>
                    <a:lnTo>
                      <a:pt x="498" y="42"/>
                    </a:lnTo>
                    <a:lnTo>
                      <a:pt x="481" y="35"/>
                    </a:lnTo>
                    <a:lnTo>
                      <a:pt x="464" y="27"/>
                    </a:lnTo>
                    <a:lnTo>
                      <a:pt x="444" y="21"/>
                    </a:lnTo>
                    <a:lnTo>
                      <a:pt x="423" y="15"/>
                    </a:lnTo>
                    <a:lnTo>
                      <a:pt x="401" y="11"/>
                    </a:lnTo>
                    <a:lnTo>
                      <a:pt x="379" y="7"/>
                    </a:lnTo>
                    <a:lnTo>
                      <a:pt x="355" y="4"/>
                    </a:lnTo>
                    <a:lnTo>
                      <a:pt x="331" y="1"/>
                    </a:lnTo>
                    <a:lnTo>
                      <a:pt x="306" y="0"/>
                    </a:lnTo>
                    <a:lnTo>
                      <a:pt x="282" y="0"/>
                    </a:lnTo>
                    <a:lnTo>
                      <a:pt x="258" y="0"/>
                    </a:lnTo>
                    <a:lnTo>
                      <a:pt x="233" y="1"/>
                    </a:lnTo>
                    <a:lnTo>
                      <a:pt x="209" y="4"/>
                    </a:lnTo>
                    <a:lnTo>
                      <a:pt x="185" y="7"/>
                    </a:lnTo>
                    <a:lnTo>
                      <a:pt x="163" y="11"/>
                    </a:lnTo>
                    <a:lnTo>
                      <a:pt x="141" y="15"/>
                    </a:lnTo>
                    <a:lnTo>
                      <a:pt x="120" y="21"/>
                    </a:lnTo>
                    <a:lnTo>
                      <a:pt x="101" y="27"/>
                    </a:lnTo>
                    <a:lnTo>
                      <a:pt x="83" y="35"/>
                    </a:lnTo>
                    <a:lnTo>
                      <a:pt x="66" y="42"/>
                    </a:lnTo>
                    <a:lnTo>
                      <a:pt x="51" y="51"/>
                    </a:lnTo>
                    <a:lnTo>
                      <a:pt x="38" y="60"/>
                    </a:lnTo>
                    <a:lnTo>
                      <a:pt x="27" y="68"/>
                    </a:lnTo>
                    <a:lnTo>
                      <a:pt x="17" y="78"/>
                    </a:lnTo>
                    <a:lnTo>
                      <a:pt x="9" y="88"/>
                    </a:lnTo>
                    <a:lnTo>
                      <a:pt x="4" y="98"/>
                    </a:lnTo>
                    <a:lnTo>
                      <a:pt x="1" y="109"/>
                    </a:lnTo>
                    <a:lnTo>
                      <a:pt x="0" y="119"/>
                    </a:lnTo>
                    <a:lnTo>
                      <a:pt x="1" y="129"/>
                    </a:lnTo>
                    <a:lnTo>
                      <a:pt x="4" y="140"/>
                    </a:lnTo>
                    <a:lnTo>
                      <a:pt x="9" y="150"/>
                    </a:lnTo>
                    <a:lnTo>
                      <a:pt x="17" y="160"/>
                    </a:lnTo>
                    <a:lnTo>
                      <a:pt x="27" y="170"/>
                    </a:lnTo>
                    <a:lnTo>
                      <a:pt x="38" y="179"/>
                    </a:lnTo>
                    <a:lnTo>
                      <a:pt x="51" y="188"/>
                    </a:lnTo>
                    <a:lnTo>
                      <a:pt x="66" y="196"/>
                    </a:lnTo>
                    <a:lnTo>
                      <a:pt x="83" y="204"/>
                    </a:lnTo>
                    <a:lnTo>
                      <a:pt x="101" y="211"/>
                    </a:lnTo>
                    <a:lnTo>
                      <a:pt x="120" y="217"/>
                    </a:lnTo>
                    <a:lnTo>
                      <a:pt x="141" y="223"/>
                    </a:lnTo>
                    <a:lnTo>
                      <a:pt x="163" y="227"/>
                    </a:lnTo>
                    <a:lnTo>
                      <a:pt x="185" y="231"/>
                    </a:lnTo>
                    <a:lnTo>
                      <a:pt x="209" y="235"/>
                    </a:lnTo>
                    <a:lnTo>
                      <a:pt x="233" y="237"/>
                    </a:lnTo>
                    <a:lnTo>
                      <a:pt x="258" y="239"/>
                    </a:lnTo>
                    <a:lnTo>
                      <a:pt x="282" y="239"/>
                    </a:lnTo>
                    <a:lnTo>
                      <a:pt x="306" y="239"/>
                    </a:lnTo>
                    <a:lnTo>
                      <a:pt x="331" y="237"/>
                    </a:lnTo>
                    <a:lnTo>
                      <a:pt x="355" y="235"/>
                    </a:lnTo>
                    <a:lnTo>
                      <a:pt x="379" y="231"/>
                    </a:lnTo>
                    <a:lnTo>
                      <a:pt x="401" y="227"/>
                    </a:lnTo>
                    <a:lnTo>
                      <a:pt x="423" y="223"/>
                    </a:lnTo>
                    <a:lnTo>
                      <a:pt x="444" y="217"/>
                    </a:lnTo>
                    <a:lnTo>
                      <a:pt x="464" y="211"/>
                    </a:lnTo>
                    <a:lnTo>
                      <a:pt x="481" y="204"/>
                    </a:lnTo>
                    <a:lnTo>
                      <a:pt x="498" y="196"/>
                    </a:lnTo>
                    <a:lnTo>
                      <a:pt x="513" y="188"/>
                    </a:lnTo>
                    <a:lnTo>
                      <a:pt x="526" y="179"/>
                    </a:lnTo>
                    <a:lnTo>
                      <a:pt x="538" y="170"/>
                    </a:lnTo>
                    <a:lnTo>
                      <a:pt x="547" y="160"/>
                    </a:lnTo>
                    <a:lnTo>
                      <a:pt x="555" y="150"/>
                    </a:lnTo>
                    <a:lnTo>
                      <a:pt x="560" y="140"/>
                    </a:lnTo>
                    <a:lnTo>
                      <a:pt x="563" y="129"/>
                    </a:lnTo>
                    <a:lnTo>
                      <a:pt x="564" y="1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8" name="Freeform 34"/>
              <p:cNvSpPr>
                <a:spLocks/>
              </p:cNvSpPr>
              <p:nvPr/>
            </p:nvSpPr>
            <p:spPr bwMode="auto">
              <a:xfrm>
                <a:off x="3180" y="2801"/>
                <a:ext cx="714" cy="240"/>
              </a:xfrm>
              <a:custGeom>
                <a:avLst/>
                <a:gdLst>
                  <a:gd name="T0" fmla="*/ 2 w 714"/>
                  <a:gd name="T1" fmla="*/ 129 h 240"/>
                  <a:gd name="T2" fmla="*/ 12 w 714"/>
                  <a:gd name="T3" fmla="*/ 150 h 240"/>
                  <a:gd name="T4" fmla="*/ 34 w 714"/>
                  <a:gd name="T5" fmla="*/ 170 h 240"/>
                  <a:gd name="T6" fmla="*/ 64 w 714"/>
                  <a:gd name="T7" fmla="*/ 188 h 240"/>
                  <a:gd name="T8" fmla="*/ 104 w 714"/>
                  <a:gd name="T9" fmla="*/ 204 h 240"/>
                  <a:gd name="T10" fmla="*/ 152 w 714"/>
                  <a:gd name="T11" fmla="*/ 217 h 240"/>
                  <a:gd name="T12" fmla="*/ 206 w 714"/>
                  <a:gd name="T13" fmla="*/ 227 h 240"/>
                  <a:gd name="T14" fmla="*/ 265 w 714"/>
                  <a:gd name="T15" fmla="*/ 235 h 240"/>
                  <a:gd name="T16" fmla="*/ 326 w 714"/>
                  <a:gd name="T17" fmla="*/ 239 h 240"/>
                  <a:gd name="T18" fmla="*/ 388 w 714"/>
                  <a:gd name="T19" fmla="*/ 239 h 240"/>
                  <a:gd name="T20" fmla="*/ 450 w 714"/>
                  <a:gd name="T21" fmla="*/ 235 h 240"/>
                  <a:gd name="T22" fmla="*/ 508 w 714"/>
                  <a:gd name="T23" fmla="*/ 227 h 240"/>
                  <a:gd name="T24" fmla="*/ 561 w 714"/>
                  <a:gd name="T25" fmla="*/ 217 h 240"/>
                  <a:gd name="T26" fmla="*/ 609 w 714"/>
                  <a:gd name="T27" fmla="*/ 204 h 240"/>
                  <a:gd name="T28" fmla="*/ 648 w 714"/>
                  <a:gd name="T29" fmla="*/ 188 h 240"/>
                  <a:gd name="T30" fmla="*/ 680 w 714"/>
                  <a:gd name="T31" fmla="*/ 169 h 240"/>
                  <a:gd name="T32" fmla="*/ 701 w 714"/>
                  <a:gd name="T33" fmla="*/ 150 h 240"/>
                  <a:gd name="T34" fmla="*/ 711 w 714"/>
                  <a:gd name="T35" fmla="*/ 129 h 240"/>
                  <a:gd name="T36" fmla="*/ 711 w 714"/>
                  <a:gd name="T37" fmla="*/ 108 h 240"/>
                  <a:gd name="T38" fmla="*/ 701 w 714"/>
                  <a:gd name="T39" fmla="*/ 88 h 240"/>
                  <a:gd name="T40" fmla="*/ 680 w 714"/>
                  <a:gd name="T41" fmla="*/ 68 h 240"/>
                  <a:gd name="T42" fmla="*/ 648 w 714"/>
                  <a:gd name="T43" fmla="*/ 50 h 240"/>
                  <a:gd name="T44" fmla="*/ 609 w 714"/>
                  <a:gd name="T45" fmla="*/ 35 h 240"/>
                  <a:gd name="T46" fmla="*/ 561 w 714"/>
                  <a:gd name="T47" fmla="*/ 21 h 240"/>
                  <a:gd name="T48" fmla="*/ 508 w 714"/>
                  <a:gd name="T49" fmla="*/ 11 h 240"/>
                  <a:gd name="T50" fmla="*/ 448 w 714"/>
                  <a:gd name="T51" fmla="*/ 4 h 240"/>
                  <a:gd name="T52" fmla="*/ 388 w 714"/>
                  <a:gd name="T53" fmla="*/ 0 h 240"/>
                  <a:gd name="T54" fmla="*/ 326 w 714"/>
                  <a:gd name="T55" fmla="*/ 0 h 240"/>
                  <a:gd name="T56" fmla="*/ 264 w 714"/>
                  <a:gd name="T57" fmla="*/ 4 h 240"/>
                  <a:gd name="T58" fmla="*/ 206 w 714"/>
                  <a:gd name="T59" fmla="*/ 11 h 240"/>
                  <a:gd name="T60" fmla="*/ 152 w 714"/>
                  <a:gd name="T61" fmla="*/ 21 h 240"/>
                  <a:gd name="T62" fmla="*/ 104 w 714"/>
                  <a:gd name="T63" fmla="*/ 35 h 240"/>
                  <a:gd name="T64" fmla="*/ 64 w 714"/>
                  <a:gd name="T65" fmla="*/ 51 h 240"/>
                  <a:gd name="T66" fmla="*/ 34 w 714"/>
                  <a:gd name="T67" fmla="*/ 68 h 240"/>
                  <a:gd name="T68" fmla="*/ 12 w 714"/>
                  <a:gd name="T69" fmla="*/ 88 h 240"/>
                  <a:gd name="T70" fmla="*/ 2 w 714"/>
                  <a:gd name="T71" fmla="*/ 109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14"/>
                  <a:gd name="T109" fmla="*/ 0 h 240"/>
                  <a:gd name="T110" fmla="*/ 714 w 714"/>
                  <a:gd name="T111" fmla="*/ 240 h 24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14" h="240">
                    <a:moveTo>
                      <a:pt x="0" y="119"/>
                    </a:moveTo>
                    <a:lnTo>
                      <a:pt x="2" y="129"/>
                    </a:lnTo>
                    <a:lnTo>
                      <a:pt x="6" y="140"/>
                    </a:lnTo>
                    <a:lnTo>
                      <a:pt x="12" y="150"/>
                    </a:lnTo>
                    <a:lnTo>
                      <a:pt x="22" y="160"/>
                    </a:lnTo>
                    <a:lnTo>
                      <a:pt x="34" y="170"/>
                    </a:lnTo>
                    <a:lnTo>
                      <a:pt x="48" y="179"/>
                    </a:lnTo>
                    <a:lnTo>
                      <a:pt x="64" y="188"/>
                    </a:lnTo>
                    <a:lnTo>
                      <a:pt x="83" y="196"/>
                    </a:lnTo>
                    <a:lnTo>
                      <a:pt x="104" y="204"/>
                    </a:lnTo>
                    <a:lnTo>
                      <a:pt x="127" y="211"/>
                    </a:lnTo>
                    <a:lnTo>
                      <a:pt x="152" y="217"/>
                    </a:lnTo>
                    <a:lnTo>
                      <a:pt x="178" y="223"/>
                    </a:lnTo>
                    <a:lnTo>
                      <a:pt x="206" y="227"/>
                    </a:lnTo>
                    <a:lnTo>
                      <a:pt x="235" y="231"/>
                    </a:lnTo>
                    <a:lnTo>
                      <a:pt x="265" y="235"/>
                    </a:lnTo>
                    <a:lnTo>
                      <a:pt x="295" y="237"/>
                    </a:lnTo>
                    <a:lnTo>
                      <a:pt x="326" y="239"/>
                    </a:lnTo>
                    <a:lnTo>
                      <a:pt x="356" y="239"/>
                    </a:lnTo>
                    <a:lnTo>
                      <a:pt x="388" y="239"/>
                    </a:lnTo>
                    <a:lnTo>
                      <a:pt x="418" y="237"/>
                    </a:lnTo>
                    <a:lnTo>
                      <a:pt x="450" y="235"/>
                    </a:lnTo>
                    <a:lnTo>
                      <a:pt x="479" y="231"/>
                    </a:lnTo>
                    <a:lnTo>
                      <a:pt x="508" y="227"/>
                    </a:lnTo>
                    <a:lnTo>
                      <a:pt x="534" y="223"/>
                    </a:lnTo>
                    <a:lnTo>
                      <a:pt x="561" y="217"/>
                    </a:lnTo>
                    <a:lnTo>
                      <a:pt x="586" y="211"/>
                    </a:lnTo>
                    <a:lnTo>
                      <a:pt x="609" y="204"/>
                    </a:lnTo>
                    <a:lnTo>
                      <a:pt x="629" y="196"/>
                    </a:lnTo>
                    <a:lnTo>
                      <a:pt x="648" y="188"/>
                    </a:lnTo>
                    <a:lnTo>
                      <a:pt x="666" y="179"/>
                    </a:lnTo>
                    <a:lnTo>
                      <a:pt x="680" y="169"/>
                    </a:lnTo>
                    <a:lnTo>
                      <a:pt x="691" y="160"/>
                    </a:lnTo>
                    <a:lnTo>
                      <a:pt x="701" y="150"/>
                    </a:lnTo>
                    <a:lnTo>
                      <a:pt x="707" y="140"/>
                    </a:lnTo>
                    <a:lnTo>
                      <a:pt x="711" y="129"/>
                    </a:lnTo>
                    <a:lnTo>
                      <a:pt x="713" y="119"/>
                    </a:lnTo>
                    <a:lnTo>
                      <a:pt x="711" y="108"/>
                    </a:lnTo>
                    <a:lnTo>
                      <a:pt x="707" y="98"/>
                    </a:lnTo>
                    <a:lnTo>
                      <a:pt x="701" y="88"/>
                    </a:lnTo>
                    <a:lnTo>
                      <a:pt x="691" y="78"/>
                    </a:lnTo>
                    <a:lnTo>
                      <a:pt x="680" y="68"/>
                    </a:lnTo>
                    <a:lnTo>
                      <a:pt x="666" y="59"/>
                    </a:lnTo>
                    <a:lnTo>
                      <a:pt x="648" y="50"/>
                    </a:lnTo>
                    <a:lnTo>
                      <a:pt x="629" y="42"/>
                    </a:lnTo>
                    <a:lnTo>
                      <a:pt x="609" y="35"/>
                    </a:lnTo>
                    <a:lnTo>
                      <a:pt x="585" y="27"/>
                    </a:lnTo>
                    <a:lnTo>
                      <a:pt x="561" y="21"/>
                    </a:lnTo>
                    <a:lnTo>
                      <a:pt x="534" y="15"/>
                    </a:lnTo>
                    <a:lnTo>
                      <a:pt x="508" y="11"/>
                    </a:lnTo>
                    <a:lnTo>
                      <a:pt x="479" y="6"/>
                    </a:lnTo>
                    <a:lnTo>
                      <a:pt x="448" y="4"/>
                    </a:lnTo>
                    <a:lnTo>
                      <a:pt x="418" y="1"/>
                    </a:lnTo>
                    <a:lnTo>
                      <a:pt x="388" y="0"/>
                    </a:lnTo>
                    <a:lnTo>
                      <a:pt x="356" y="0"/>
                    </a:lnTo>
                    <a:lnTo>
                      <a:pt x="326" y="0"/>
                    </a:lnTo>
                    <a:lnTo>
                      <a:pt x="295" y="1"/>
                    </a:lnTo>
                    <a:lnTo>
                      <a:pt x="264" y="4"/>
                    </a:lnTo>
                    <a:lnTo>
                      <a:pt x="235" y="7"/>
                    </a:lnTo>
                    <a:lnTo>
                      <a:pt x="206" y="11"/>
                    </a:lnTo>
                    <a:lnTo>
                      <a:pt x="178" y="16"/>
                    </a:lnTo>
                    <a:lnTo>
                      <a:pt x="152" y="21"/>
                    </a:lnTo>
                    <a:lnTo>
                      <a:pt x="127" y="27"/>
                    </a:lnTo>
                    <a:lnTo>
                      <a:pt x="104" y="35"/>
                    </a:lnTo>
                    <a:lnTo>
                      <a:pt x="83" y="42"/>
                    </a:lnTo>
                    <a:lnTo>
                      <a:pt x="64" y="51"/>
                    </a:lnTo>
                    <a:lnTo>
                      <a:pt x="48" y="60"/>
                    </a:lnTo>
                    <a:lnTo>
                      <a:pt x="34" y="68"/>
                    </a:lnTo>
                    <a:lnTo>
                      <a:pt x="22" y="78"/>
                    </a:lnTo>
                    <a:lnTo>
                      <a:pt x="12" y="88"/>
                    </a:lnTo>
                    <a:lnTo>
                      <a:pt x="6" y="98"/>
                    </a:lnTo>
                    <a:lnTo>
                      <a:pt x="2" y="109"/>
                    </a:lnTo>
                    <a:lnTo>
                      <a:pt x="0" y="1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9" name="Freeform 35"/>
              <p:cNvSpPr>
                <a:spLocks/>
              </p:cNvSpPr>
              <p:nvPr/>
            </p:nvSpPr>
            <p:spPr bwMode="auto">
              <a:xfrm>
                <a:off x="4614" y="1877"/>
                <a:ext cx="565" cy="239"/>
              </a:xfrm>
              <a:custGeom>
                <a:avLst/>
                <a:gdLst>
                  <a:gd name="T0" fmla="*/ 563 w 565"/>
                  <a:gd name="T1" fmla="*/ 107 h 241"/>
                  <a:gd name="T2" fmla="*/ 554 w 565"/>
                  <a:gd name="T3" fmla="*/ 86 h 241"/>
                  <a:gd name="T4" fmla="*/ 538 w 565"/>
                  <a:gd name="T5" fmla="*/ 67 h 241"/>
                  <a:gd name="T6" fmla="*/ 513 w 565"/>
                  <a:gd name="T7" fmla="*/ 51 h 241"/>
                  <a:gd name="T8" fmla="*/ 482 w 565"/>
                  <a:gd name="T9" fmla="*/ 35 h 241"/>
                  <a:gd name="T10" fmla="*/ 444 w 565"/>
                  <a:gd name="T11" fmla="*/ 22 h 241"/>
                  <a:gd name="T12" fmla="*/ 401 w 565"/>
                  <a:gd name="T13" fmla="*/ 11 h 241"/>
                  <a:gd name="T14" fmla="*/ 355 w 565"/>
                  <a:gd name="T15" fmla="*/ 4 h 241"/>
                  <a:gd name="T16" fmla="*/ 307 w 565"/>
                  <a:gd name="T17" fmla="*/ 1 h 241"/>
                  <a:gd name="T18" fmla="*/ 257 w 565"/>
                  <a:gd name="T19" fmla="*/ 1 h 241"/>
                  <a:gd name="T20" fmla="*/ 209 w 565"/>
                  <a:gd name="T21" fmla="*/ 4 h 241"/>
                  <a:gd name="T22" fmla="*/ 163 w 565"/>
                  <a:gd name="T23" fmla="*/ 11 h 241"/>
                  <a:gd name="T24" fmla="*/ 120 w 565"/>
                  <a:gd name="T25" fmla="*/ 22 h 241"/>
                  <a:gd name="T26" fmla="*/ 83 w 565"/>
                  <a:gd name="T27" fmla="*/ 35 h 241"/>
                  <a:gd name="T28" fmla="*/ 51 w 565"/>
                  <a:gd name="T29" fmla="*/ 51 h 241"/>
                  <a:gd name="T30" fmla="*/ 26 w 565"/>
                  <a:gd name="T31" fmla="*/ 67 h 241"/>
                  <a:gd name="T32" fmla="*/ 10 w 565"/>
                  <a:gd name="T33" fmla="*/ 86 h 241"/>
                  <a:gd name="T34" fmla="*/ 1 w 565"/>
                  <a:gd name="T35" fmla="*/ 107 h 241"/>
                  <a:gd name="T36" fmla="*/ 1 w 565"/>
                  <a:gd name="T37" fmla="*/ 128 h 241"/>
                  <a:gd name="T38" fmla="*/ 10 w 565"/>
                  <a:gd name="T39" fmla="*/ 148 h 241"/>
                  <a:gd name="T40" fmla="*/ 26 w 565"/>
                  <a:gd name="T41" fmla="*/ 168 h 241"/>
                  <a:gd name="T42" fmla="*/ 51 w 565"/>
                  <a:gd name="T43" fmla="*/ 183 h 241"/>
                  <a:gd name="T44" fmla="*/ 83 w 565"/>
                  <a:gd name="T45" fmla="*/ 199 h 241"/>
                  <a:gd name="T46" fmla="*/ 120 w 565"/>
                  <a:gd name="T47" fmla="*/ 212 h 241"/>
                  <a:gd name="T48" fmla="*/ 163 w 565"/>
                  <a:gd name="T49" fmla="*/ 223 h 241"/>
                  <a:gd name="T50" fmla="*/ 209 w 565"/>
                  <a:gd name="T51" fmla="*/ 230 h 241"/>
                  <a:gd name="T52" fmla="*/ 257 w 565"/>
                  <a:gd name="T53" fmla="*/ 233 h 241"/>
                  <a:gd name="T54" fmla="*/ 307 w 565"/>
                  <a:gd name="T55" fmla="*/ 233 h 241"/>
                  <a:gd name="T56" fmla="*/ 355 w 565"/>
                  <a:gd name="T57" fmla="*/ 230 h 241"/>
                  <a:gd name="T58" fmla="*/ 401 w 565"/>
                  <a:gd name="T59" fmla="*/ 223 h 241"/>
                  <a:gd name="T60" fmla="*/ 444 w 565"/>
                  <a:gd name="T61" fmla="*/ 212 h 241"/>
                  <a:gd name="T62" fmla="*/ 482 w 565"/>
                  <a:gd name="T63" fmla="*/ 199 h 241"/>
                  <a:gd name="T64" fmla="*/ 513 w 565"/>
                  <a:gd name="T65" fmla="*/ 183 h 241"/>
                  <a:gd name="T66" fmla="*/ 538 w 565"/>
                  <a:gd name="T67" fmla="*/ 168 h 241"/>
                  <a:gd name="T68" fmla="*/ 554 w 565"/>
                  <a:gd name="T69" fmla="*/ 148 h 241"/>
                  <a:gd name="T70" fmla="*/ 563 w 565"/>
                  <a:gd name="T71" fmla="*/ 128 h 24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65"/>
                  <a:gd name="T109" fmla="*/ 0 h 241"/>
                  <a:gd name="T110" fmla="*/ 565 w 565"/>
                  <a:gd name="T111" fmla="*/ 241 h 24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65" h="241">
                    <a:moveTo>
                      <a:pt x="564" y="120"/>
                    </a:moveTo>
                    <a:lnTo>
                      <a:pt x="563" y="110"/>
                    </a:lnTo>
                    <a:lnTo>
                      <a:pt x="560" y="99"/>
                    </a:lnTo>
                    <a:lnTo>
                      <a:pt x="554" y="89"/>
                    </a:lnTo>
                    <a:lnTo>
                      <a:pt x="547" y="79"/>
                    </a:lnTo>
                    <a:lnTo>
                      <a:pt x="538" y="70"/>
                    </a:lnTo>
                    <a:lnTo>
                      <a:pt x="526" y="60"/>
                    </a:lnTo>
                    <a:lnTo>
                      <a:pt x="513" y="51"/>
                    </a:lnTo>
                    <a:lnTo>
                      <a:pt x="498" y="43"/>
                    </a:lnTo>
                    <a:lnTo>
                      <a:pt x="482" y="35"/>
                    </a:lnTo>
                    <a:lnTo>
                      <a:pt x="463" y="29"/>
                    </a:lnTo>
                    <a:lnTo>
                      <a:pt x="444" y="22"/>
                    </a:lnTo>
                    <a:lnTo>
                      <a:pt x="423" y="16"/>
                    </a:lnTo>
                    <a:lnTo>
                      <a:pt x="401" y="11"/>
                    </a:lnTo>
                    <a:lnTo>
                      <a:pt x="378" y="8"/>
                    </a:lnTo>
                    <a:lnTo>
                      <a:pt x="355" y="4"/>
                    </a:lnTo>
                    <a:lnTo>
                      <a:pt x="331" y="2"/>
                    </a:lnTo>
                    <a:lnTo>
                      <a:pt x="307" y="1"/>
                    </a:lnTo>
                    <a:lnTo>
                      <a:pt x="282" y="0"/>
                    </a:lnTo>
                    <a:lnTo>
                      <a:pt x="257" y="1"/>
                    </a:lnTo>
                    <a:lnTo>
                      <a:pt x="233" y="2"/>
                    </a:lnTo>
                    <a:lnTo>
                      <a:pt x="209" y="4"/>
                    </a:lnTo>
                    <a:lnTo>
                      <a:pt x="186" y="8"/>
                    </a:lnTo>
                    <a:lnTo>
                      <a:pt x="163" y="11"/>
                    </a:lnTo>
                    <a:lnTo>
                      <a:pt x="141" y="16"/>
                    </a:lnTo>
                    <a:lnTo>
                      <a:pt x="120" y="22"/>
                    </a:lnTo>
                    <a:lnTo>
                      <a:pt x="101" y="29"/>
                    </a:lnTo>
                    <a:lnTo>
                      <a:pt x="83" y="35"/>
                    </a:lnTo>
                    <a:lnTo>
                      <a:pt x="66" y="43"/>
                    </a:lnTo>
                    <a:lnTo>
                      <a:pt x="51" y="51"/>
                    </a:lnTo>
                    <a:lnTo>
                      <a:pt x="38" y="60"/>
                    </a:lnTo>
                    <a:lnTo>
                      <a:pt x="26" y="70"/>
                    </a:lnTo>
                    <a:lnTo>
                      <a:pt x="17" y="79"/>
                    </a:lnTo>
                    <a:lnTo>
                      <a:pt x="10" y="89"/>
                    </a:lnTo>
                    <a:lnTo>
                      <a:pt x="4" y="99"/>
                    </a:lnTo>
                    <a:lnTo>
                      <a:pt x="1" y="110"/>
                    </a:lnTo>
                    <a:lnTo>
                      <a:pt x="0" y="120"/>
                    </a:lnTo>
                    <a:lnTo>
                      <a:pt x="1" y="131"/>
                    </a:lnTo>
                    <a:lnTo>
                      <a:pt x="4" y="141"/>
                    </a:lnTo>
                    <a:lnTo>
                      <a:pt x="10" y="151"/>
                    </a:lnTo>
                    <a:lnTo>
                      <a:pt x="17" y="161"/>
                    </a:lnTo>
                    <a:lnTo>
                      <a:pt x="26" y="171"/>
                    </a:lnTo>
                    <a:lnTo>
                      <a:pt x="38" y="180"/>
                    </a:lnTo>
                    <a:lnTo>
                      <a:pt x="51" y="189"/>
                    </a:lnTo>
                    <a:lnTo>
                      <a:pt x="66" y="197"/>
                    </a:lnTo>
                    <a:lnTo>
                      <a:pt x="83" y="205"/>
                    </a:lnTo>
                    <a:lnTo>
                      <a:pt x="101" y="212"/>
                    </a:lnTo>
                    <a:lnTo>
                      <a:pt x="120" y="218"/>
                    </a:lnTo>
                    <a:lnTo>
                      <a:pt x="141" y="224"/>
                    </a:lnTo>
                    <a:lnTo>
                      <a:pt x="163" y="229"/>
                    </a:lnTo>
                    <a:lnTo>
                      <a:pt x="186" y="233"/>
                    </a:lnTo>
                    <a:lnTo>
                      <a:pt x="209" y="236"/>
                    </a:lnTo>
                    <a:lnTo>
                      <a:pt x="233" y="238"/>
                    </a:lnTo>
                    <a:lnTo>
                      <a:pt x="257" y="239"/>
                    </a:lnTo>
                    <a:lnTo>
                      <a:pt x="282" y="240"/>
                    </a:lnTo>
                    <a:lnTo>
                      <a:pt x="307" y="239"/>
                    </a:lnTo>
                    <a:lnTo>
                      <a:pt x="331" y="238"/>
                    </a:lnTo>
                    <a:lnTo>
                      <a:pt x="355" y="236"/>
                    </a:lnTo>
                    <a:lnTo>
                      <a:pt x="378" y="233"/>
                    </a:lnTo>
                    <a:lnTo>
                      <a:pt x="401" y="229"/>
                    </a:lnTo>
                    <a:lnTo>
                      <a:pt x="423" y="224"/>
                    </a:lnTo>
                    <a:lnTo>
                      <a:pt x="444" y="218"/>
                    </a:lnTo>
                    <a:lnTo>
                      <a:pt x="463" y="212"/>
                    </a:lnTo>
                    <a:lnTo>
                      <a:pt x="482" y="205"/>
                    </a:lnTo>
                    <a:lnTo>
                      <a:pt x="498" y="197"/>
                    </a:lnTo>
                    <a:lnTo>
                      <a:pt x="513" y="189"/>
                    </a:lnTo>
                    <a:lnTo>
                      <a:pt x="526" y="180"/>
                    </a:lnTo>
                    <a:lnTo>
                      <a:pt x="538" y="171"/>
                    </a:lnTo>
                    <a:lnTo>
                      <a:pt x="547" y="161"/>
                    </a:lnTo>
                    <a:lnTo>
                      <a:pt x="554" y="151"/>
                    </a:lnTo>
                    <a:lnTo>
                      <a:pt x="560" y="141"/>
                    </a:lnTo>
                    <a:lnTo>
                      <a:pt x="563" y="131"/>
                    </a:lnTo>
                    <a:lnTo>
                      <a:pt x="564" y="12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0" name="Freeform 36"/>
              <p:cNvSpPr>
                <a:spLocks/>
              </p:cNvSpPr>
              <p:nvPr/>
            </p:nvSpPr>
            <p:spPr bwMode="auto">
              <a:xfrm>
                <a:off x="4614" y="2441"/>
                <a:ext cx="854" cy="244"/>
              </a:xfrm>
              <a:custGeom>
                <a:avLst/>
                <a:gdLst>
                  <a:gd name="T0" fmla="*/ 853 w 854"/>
                  <a:gd name="T1" fmla="*/ 243 h 244"/>
                  <a:gd name="T2" fmla="*/ 853 w 854"/>
                  <a:gd name="T3" fmla="*/ 0 h 244"/>
                  <a:gd name="T4" fmla="*/ 0 w 854"/>
                  <a:gd name="T5" fmla="*/ 0 h 244"/>
                  <a:gd name="T6" fmla="*/ 0 w 854"/>
                  <a:gd name="T7" fmla="*/ 243 h 244"/>
                  <a:gd name="T8" fmla="*/ 853 w 854"/>
                  <a:gd name="T9" fmla="*/ 243 h 2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54"/>
                  <a:gd name="T16" fmla="*/ 0 h 244"/>
                  <a:gd name="T17" fmla="*/ 854 w 854"/>
                  <a:gd name="T18" fmla="*/ 244 h 2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54" h="244">
                    <a:moveTo>
                      <a:pt x="853" y="243"/>
                    </a:moveTo>
                    <a:lnTo>
                      <a:pt x="853" y="0"/>
                    </a:lnTo>
                    <a:lnTo>
                      <a:pt x="0" y="0"/>
                    </a:lnTo>
                    <a:lnTo>
                      <a:pt x="0" y="243"/>
                    </a:lnTo>
                    <a:lnTo>
                      <a:pt x="853" y="24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1" name="Freeform 37"/>
              <p:cNvSpPr>
                <a:spLocks/>
              </p:cNvSpPr>
              <p:nvPr/>
            </p:nvSpPr>
            <p:spPr bwMode="auto">
              <a:xfrm>
                <a:off x="2640" y="2441"/>
                <a:ext cx="565" cy="247"/>
              </a:xfrm>
              <a:custGeom>
                <a:avLst/>
                <a:gdLst>
                  <a:gd name="T0" fmla="*/ 564 w 565"/>
                  <a:gd name="T1" fmla="*/ 246 h 247"/>
                  <a:gd name="T2" fmla="*/ 564 w 565"/>
                  <a:gd name="T3" fmla="*/ 0 h 247"/>
                  <a:gd name="T4" fmla="*/ 0 w 565"/>
                  <a:gd name="T5" fmla="*/ 0 h 247"/>
                  <a:gd name="T6" fmla="*/ 0 w 565"/>
                  <a:gd name="T7" fmla="*/ 246 h 247"/>
                  <a:gd name="T8" fmla="*/ 564 w 565"/>
                  <a:gd name="T9" fmla="*/ 246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247"/>
                  <a:gd name="T17" fmla="*/ 565 w 565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247">
                    <a:moveTo>
                      <a:pt x="564" y="246"/>
                    </a:moveTo>
                    <a:lnTo>
                      <a:pt x="564" y="0"/>
                    </a:lnTo>
                    <a:lnTo>
                      <a:pt x="0" y="0"/>
                    </a:lnTo>
                    <a:lnTo>
                      <a:pt x="0" y="246"/>
                    </a:lnTo>
                    <a:lnTo>
                      <a:pt x="564" y="24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2" name="Rectangle 39"/>
              <p:cNvSpPr>
                <a:spLocks noChangeArrowheads="1"/>
              </p:cNvSpPr>
              <p:nvPr/>
            </p:nvSpPr>
            <p:spPr bwMode="auto">
              <a:xfrm>
                <a:off x="5155" y="2071"/>
                <a:ext cx="576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b="1"/>
                  <a:t>budget</a:t>
                </a:r>
              </a:p>
            </p:txBody>
          </p:sp>
          <p:sp>
            <p:nvSpPr>
              <p:cNvPr id="60433" name="Rectangle 40"/>
              <p:cNvSpPr>
                <a:spLocks noChangeArrowheads="1"/>
              </p:cNvSpPr>
              <p:nvPr/>
            </p:nvSpPr>
            <p:spPr bwMode="auto">
              <a:xfrm>
                <a:off x="4329" y="2814"/>
                <a:ext cx="342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b="1" u="sng"/>
                  <a:t>did</a:t>
                </a:r>
              </a:p>
            </p:txBody>
          </p:sp>
          <p:sp>
            <p:nvSpPr>
              <p:cNvPr id="60434" name="Rectangle 41"/>
              <p:cNvSpPr>
                <a:spLocks noChangeArrowheads="1"/>
              </p:cNvSpPr>
              <p:nvPr/>
            </p:nvSpPr>
            <p:spPr bwMode="auto">
              <a:xfrm>
                <a:off x="2289" y="2047"/>
                <a:ext cx="342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b="1" u="sng"/>
                  <a:t>pid</a:t>
                </a:r>
              </a:p>
            </p:txBody>
          </p:sp>
          <p:sp>
            <p:nvSpPr>
              <p:cNvPr id="60435" name="Rectangle 42"/>
              <p:cNvSpPr>
                <a:spLocks noChangeArrowheads="1"/>
              </p:cNvSpPr>
              <p:nvPr/>
            </p:nvSpPr>
            <p:spPr bwMode="auto">
              <a:xfrm>
                <a:off x="2628" y="1818"/>
                <a:ext cx="802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b="1"/>
                  <a:t>started_on</a:t>
                </a:r>
              </a:p>
            </p:txBody>
          </p:sp>
          <p:sp>
            <p:nvSpPr>
              <p:cNvPr id="60436" name="Rectangle 43"/>
              <p:cNvSpPr>
                <a:spLocks noChangeArrowheads="1"/>
              </p:cNvSpPr>
              <p:nvPr/>
            </p:nvSpPr>
            <p:spPr bwMode="auto">
              <a:xfrm>
                <a:off x="3185" y="2814"/>
                <a:ext cx="65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b="1"/>
                  <a:t>pbudget</a:t>
                </a:r>
              </a:p>
            </p:txBody>
          </p:sp>
          <p:sp>
            <p:nvSpPr>
              <p:cNvPr id="60437" name="Rectangle 44"/>
              <p:cNvSpPr>
                <a:spLocks noChangeArrowheads="1"/>
              </p:cNvSpPr>
              <p:nvPr/>
            </p:nvSpPr>
            <p:spPr bwMode="auto">
              <a:xfrm>
                <a:off x="4636" y="1893"/>
                <a:ext cx="562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b="1"/>
                  <a:t>dname</a:t>
                </a:r>
              </a:p>
            </p:txBody>
          </p:sp>
          <p:sp>
            <p:nvSpPr>
              <p:cNvPr id="60438" name="Rectangle 45"/>
              <p:cNvSpPr>
                <a:spLocks noChangeArrowheads="1"/>
              </p:cNvSpPr>
              <p:nvPr/>
            </p:nvSpPr>
            <p:spPr bwMode="auto">
              <a:xfrm>
                <a:off x="4560" y="2449"/>
                <a:ext cx="930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b="1"/>
                  <a:t>Departments</a:t>
                </a:r>
              </a:p>
            </p:txBody>
          </p:sp>
          <p:sp>
            <p:nvSpPr>
              <p:cNvPr id="60439" name="Rectangle 46"/>
              <p:cNvSpPr>
                <a:spLocks noChangeArrowheads="1"/>
              </p:cNvSpPr>
              <p:nvPr/>
            </p:nvSpPr>
            <p:spPr bwMode="auto">
              <a:xfrm>
                <a:off x="2607" y="2460"/>
                <a:ext cx="654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b="1"/>
                  <a:t>Projects</a:t>
                </a:r>
              </a:p>
            </p:txBody>
          </p:sp>
          <p:sp>
            <p:nvSpPr>
              <p:cNvPr id="80" name="Line 48"/>
              <p:cNvSpPr>
                <a:spLocks noChangeShapeType="1"/>
              </p:cNvSpPr>
              <p:nvPr/>
            </p:nvSpPr>
            <p:spPr bwMode="auto">
              <a:xfrm>
                <a:off x="2414" y="2304"/>
                <a:ext cx="385" cy="135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050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81" name="Line 49"/>
              <p:cNvSpPr>
                <a:spLocks noChangeShapeType="1"/>
              </p:cNvSpPr>
              <p:nvPr/>
            </p:nvSpPr>
            <p:spPr bwMode="auto">
              <a:xfrm>
                <a:off x="2974" y="2052"/>
                <a:ext cx="7" cy="37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050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82" name="Line 50"/>
              <p:cNvSpPr>
                <a:spLocks noChangeShapeType="1"/>
              </p:cNvSpPr>
              <p:nvPr/>
            </p:nvSpPr>
            <p:spPr bwMode="auto">
              <a:xfrm flipH="1" flipV="1">
                <a:off x="3205" y="2588"/>
                <a:ext cx="310" cy="21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050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83" name="Line 51"/>
              <p:cNvSpPr>
                <a:spLocks noChangeShapeType="1"/>
              </p:cNvSpPr>
              <p:nvPr/>
            </p:nvSpPr>
            <p:spPr bwMode="auto">
              <a:xfrm flipV="1">
                <a:off x="4460" y="2685"/>
                <a:ext cx="300" cy="10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050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84" name="Line 52"/>
              <p:cNvSpPr>
                <a:spLocks noChangeShapeType="1"/>
              </p:cNvSpPr>
              <p:nvPr/>
            </p:nvSpPr>
            <p:spPr bwMode="auto">
              <a:xfrm>
                <a:off x="4886" y="2122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050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85" name="Line 53"/>
              <p:cNvSpPr>
                <a:spLocks noChangeShapeType="1"/>
              </p:cNvSpPr>
              <p:nvPr/>
            </p:nvSpPr>
            <p:spPr bwMode="auto">
              <a:xfrm flipH="1">
                <a:off x="5132" y="2304"/>
                <a:ext cx="219" cy="14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050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86" name="Line 54"/>
              <p:cNvSpPr>
                <a:spLocks noChangeShapeType="1"/>
              </p:cNvSpPr>
              <p:nvPr/>
            </p:nvSpPr>
            <p:spPr bwMode="auto">
              <a:xfrm flipH="1">
                <a:off x="3193" y="1579"/>
                <a:ext cx="418" cy="96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050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87" name="Line 55"/>
              <p:cNvSpPr>
                <a:spLocks noChangeShapeType="1"/>
              </p:cNvSpPr>
              <p:nvPr/>
            </p:nvSpPr>
            <p:spPr bwMode="auto">
              <a:xfrm>
                <a:off x="3956" y="1613"/>
                <a:ext cx="635" cy="93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050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60448" name="Freeform 56"/>
              <p:cNvSpPr>
                <a:spLocks/>
              </p:cNvSpPr>
              <p:nvPr/>
            </p:nvSpPr>
            <p:spPr bwMode="auto">
              <a:xfrm>
                <a:off x="4307" y="1544"/>
                <a:ext cx="565" cy="240"/>
              </a:xfrm>
              <a:custGeom>
                <a:avLst/>
                <a:gdLst>
                  <a:gd name="T0" fmla="*/ 563 w 565"/>
                  <a:gd name="T1" fmla="*/ 109 h 240"/>
                  <a:gd name="T2" fmla="*/ 555 w 565"/>
                  <a:gd name="T3" fmla="*/ 88 h 240"/>
                  <a:gd name="T4" fmla="*/ 538 w 565"/>
                  <a:gd name="T5" fmla="*/ 68 h 240"/>
                  <a:gd name="T6" fmla="*/ 513 w 565"/>
                  <a:gd name="T7" fmla="*/ 51 h 240"/>
                  <a:gd name="T8" fmla="*/ 482 w 565"/>
                  <a:gd name="T9" fmla="*/ 35 h 240"/>
                  <a:gd name="T10" fmla="*/ 444 w 565"/>
                  <a:gd name="T11" fmla="*/ 21 h 240"/>
                  <a:gd name="T12" fmla="*/ 402 w 565"/>
                  <a:gd name="T13" fmla="*/ 11 h 240"/>
                  <a:gd name="T14" fmla="*/ 356 w 565"/>
                  <a:gd name="T15" fmla="*/ 4 h 240"/>
                  <a:gd name="T16" fmla="*/ 307 w 565"/>
                  <a:gd name="T17" fmla="*/ 0 h 240"/>
                  <a:gd name="T18" fmla="*/ 258 w 565"/>
                  <a:gd name="T19" fmla="*/ 0 h 240"/>
                  <a:gd name="T20" fmla="*/ 210 w 565"/>
                  <a:gd name="T21" fmla="*/ 4 h 240"/>
                  <a:gd name="T22" fmla="*/ 163 w 565"/>
                  <a:gd name="T23" fmla="*/ 11 h 240"/>
                  <a:gd name="T24" fmla="*/ 121 w 565"/>
                  <a:gd name="T25" fmla="*/ 21 h 240"/>
                  <a:gd name="T26" fmla="*/ 83 w 565"/>
                  <a:gd name="T27" fmla="*/ 35 h 240"/>
                  <a:gd name="T28" fmla="*/ 52 w 565"/>
                  <a:gd name="T29" fmla="*/ 51 h 240"/>
                  <a:gd name="T30" fmla="*/ 27 w 565"/>
                  <a:gd name="T31" fmla="*/ 68 h 240"/>
                  <a:gd name="T32" fmla="*/ 10 w 565"/>
                  <a:gd name="T33" fmla="*/ 88 h 240"/>
                  <a:gd name="T34" fmla="*/ 2 w 565"/>
                  <a:gd name="T35" fmla="*/ 109 h 240"/>
                  <a:gd name="T36" fmla="*/ 2 w 565"/>
                  <a:gd name="T37" fmla="*/ 129 h 240"/>
                  <a:gd name="T38" fmla="*/ 10 w 565"/>
                  <a:gd name="T39" fmla="*/ 150 h 240"/>
                  <a:gd name="T40" fmla="*/ 27 w 565"/>
                  <a:gd name="T41" fmla="*/ 170 h 240"/>
                  <a:gd name="T42" fmla="*/ 52 w 565"/>
                  <a:gd name="T43" fmla="*/ 188 h 240"/>
                  <a:gd name="T44" fmla="*/ 83 w 565"/>
                  <a:gd name="T45" fmla="*/ 204 h 240"/>
                  <a:gd name="T46" fmla="*/ 121 w 565"/>
                  <a:gd name="T47" fmla="*/ 217 h 240"/>
                  <a:gd name="T48" fmla="*/ 163 w 565"/>
                  <a:gd name="T49" fmla="*/ 227 h 240"/>
                  <a:gd name="T50" fmla="*/ 210 w 565"/>
                  <a:gd name="T51" fmla="*/ 235 h 240"/>
                  <a:gd name="T52" fmla="*/ 258 w 565"/>
                  <a:gd name="T53" fmla="*/ 239 h 240"/>
                  <a:gd name="T54" fmla="*/ 307 w 565"/>
                  <a:gd name="T55" fmla="*/ 239 h 240"/>
                  <a:gd name="T56" fmla="*/ 356 w 565"/>
                  <a:gd name="T57" fmla="*/ 235 h 240"/>
                  <a:gd name="T58" fmla="*/ 402 w 565"/>
                  <a:gd name="T59" fmla="*/ 227 h 240"/>
                  <a:gd name="T60" fmla="*/ 444 w 565"/>
                  <a:gd name="T61" fmla="*/ 217 h 240"/>
                  <a:gd name="T62" fmla="*/ 482 w 565"/>
                  <a:gd name="T63" fmla="*/ 204 h 240"/>
                  <a:gd name="T64" fmla="*/ 513 w 565"/>
                  <a:gd name="T65" fmla="*/ 188 h 240"/>
                  <a:gd name="T66" fmla="*/ 538 w 565"/>
                  <a:gd name="T67" fmla="*/ 170 h 240"/>
                  <a:gd name="T68" fmla="*/ 555 w 565"/>
                  <a:gd name="T69" fmla="*/ 150 h 240"/>
                  <a:gd name="T70" fmla="*/ 563 w 565"/>
                  <a:gd name="T71" fmla="*/ 129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65"/>
                  <a:gd name="T109" fmla="*/ 0 h 240"/>
                  <a:gd name="T110" fmla="*/ 565 w 565"/>
                  <a:gd name="T111" fmla="*/ 240 h 24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65" h="240">
                    <a:moveTo>
                      <a:pt x="564" y="119"/>
                    </a:moveTo>
                    <a:lnTo>
                      <a:pt x="563" y="109"/>
                    </a:lnTo>
                    <a:lnTo>
                      <a:pt x="560" y="98"/>
                    </a:lnTo>
                    <a:lnTo>
                      <a:pt x="555" y="88"/>
                    </a:lnTo>
                    <a:lnTo>
                      <a:pt x="547" y="78"/>
                    </a:lnTo>
                    <a:lnTo>
                      <a:pt x="538" y="68"/>
                    </a:lnTo>
                    <a:lnTo>
                      <a:pt x="527" y="60"/>
                    </a:lnTo>
                    <a:lnTo>
                      <a:pt x="513" y="51"/>
                    </a:lnTo>
                    <a:lnTo>
                      <a:pt x="498" y="42"/>
                    </a:lnTo>
                    <a:lnTo>
                      <a:pt x="482" y="35"/>
                    </a:lnTo>
                    <a:lnTo>
                      <a:pt x="464" y="27"/>
                    </a:lnTo>
                    <a:lnTo>
                      <a:pt x="444" y="21"/>
                    </a:lnTo>
                    <a:lnTo>
                      <a:pt x="423" y="15"/>
                    </a:lnTo>
                    <a:lnTo>
                      <a:pt x="402" y="11"/>
                    </a:lnTo>
                    <a:lnTo>
                      <a:pt x="379" y="7"/>
                    </a:lnTo>
                    <a:lnTo>
                      <a:pt x="356" y="4"/>
                    </a:lnTo>
                    <a:lnTo>
                      <a:pt x="331" y="1"/>
                    </a:lnTo>
                    <a:lnTo>
                      <a:pt x="307" y="0"/>
                    </a:lnTo>
                    <a:lnTo>
                      <a:pt x="282" y="0"/>
                    </a:lnTo>
                    <a:lnTo>
                      <a:pt x="258" y="0"/>
                    </a:lnTo>
                    <a:lnTo>
                      <a:pt x="234" y="1"/>
                    </a:lnTo>
                    <a:lnTo>
                      <a:pt x="210" y="4"/>
                    </a:lnTo>
                    <a:lnTo>
                      <a:pt x="186" y="7"/>
                    </a:lnTo>
                    <a:lnTo>
                      <a:pt x="163" y="11"/>
                    </a:lnTo>
                    <a:lnTo>
                      <a:pt x="141" y="15"/>
                    </a:lnTo>
                    <a:lnTo>
                      <a:pt x="121" y="21"/>
                    </a:lnTo>
                    <a:lnTo>
                      <a:pt x="101" y="27"/>
                    </a:lnTo>
                    <a:lnTo>
                      <a:pt x="83" y="35"/>
                    </a:lnTo>
                    <a:lnTo>
                      <a:pt x="67" y="42"/>
                    </a:lnTo>
                    <a:lnTo>
                      <a:pt x="52" y="51"/>
                    </a:lnTo>
                    <a:lnTo>
                      <a:pt x="38" y="60"/>
                    </a:lnTo>
                    <a:lnTo>
                      <a:pt x="27" y="68"/>
                    </a:lnTo>
                    <a:lnTo>
                      <a:pt x="18" y="78"/>
                    </a:lnTo>
                    <a:lnTo>
                      <a:pt x="10" y="88"/>
                    </a:lnTo>
                    <a:lnTo>
                      <a:pt x="5" y="98"/>
                    </a:lnTo>
                    <a:lnTo>
                      <a:pt x="2" y="109"/>
                    </a:lnTo>
                    <a:lnTo>
                      <a:pt x="0" y="119"/>
                    </a:lnTo>
                    <a:lnTo>
                      <a:pt x="2" y="129"/>
                    </a:lnTo>
                    <a:lnTo>
                      <a:pt x="5" y="140"/>
                    </a:lnTo>
                    <a:lnTo>
                      <a:pt x="10" y="150"/>
                    </a:lnTo>
                    <a:lnTo>
                      <a:pt x="18" y="160"/>
                    </a:lnTo>
                    <a:lnTo>
                      <a:pt x="27" y="170"/>
                    </a:lnTo>
                    <a:lnTo>
                      <a:pt x="38" y="179"/>
                    </a:lnTo>
                    <a:lnTo>
                      <a:pt x="52" y="188"/>
                    </a:lnTo>
                    <a:lnTo>
                      <a:pt x="67" y="196"/>
                    </a:lnTo>
                    <a:lnTo>
                      <a:pt x="83" y="204"/>
                    </a:lnTo>
                    <a:lnTo>
                      <a:pt x="101" y="211"/>
                    </a:lnTo>
                    <a:lnTo>
                      <a:pt x="121" y="217"/>
                    </a:lnTo>
                    <a:lnTo>
                      <a:pt x="141" y="223"/>
                    </a:lnTo>
                    <a:lnTo>
                      <a:pt x="163" y="227"/>
                    </a:lnTo>
                    <a:lnTo>
                      <a:pt x="186" y="231"/>
                    </a:lnTo>
                    <a:lnTo>
                      <a:pt x="210" y="235"/>
                    </a:lnTo>
                    <a:lnTo>
                      <a:pt x="234" y="237"/>
                    </a:lnTo>
                    <a:lnTo>
                      <a:pt x="258" y="239"/>
                    </a:lnTo>
                    <a:lnTo>
                      <a:pt x="282" y="239"/>
                    </a:lnTo>
                    <a:lnTo>
                      <a:pt x="307" y="239"/>
                    </a:lnTo>
                    <a:lnTo>
                      <a:pt x="331" y="237"/>
                    </a:lnTo>
                    <a:lnTo>
                      <a:pt x="356" y="235"/>
                    </a:lnTo>
                    <a:lnTo>
                      <a:pt x="379" y="231"/>
                    </a:lnTo>
                    <a:lnTo>
                      <a:pt x="402" y="227"/>
                    </a:lnTo>
                    <a:lnTo>
                      <a:pt x="423" y="223"/>
                    </a:lnTo>
                    <a:lnTo>
                      <a:pt x="444" y="217"/>
                    </a:lnTo>
                    <a:lnTo>
                      <a:pt x="464" y="211"/>
                    </a:lnTo>
                    <a:lnTo>
                      <a:pt x="482" y="204"/>
                    </a:lnTo>
                    <a:lnTo>
                      <a:pt x="498" y="196"/>
                    </a:lnTo>
                    <a:lnTo>
                      <a:pt x="513" y="188"/>
                    </a:lnTo>
                    <a:lnTo>
                      <a:pt x="527" y="179"/>
                    </a:lnTo>
                    <a:lnTo>
                      <a:pt x="538" y="170"/>
                    </a:lnTo>
                    <a:lnTo>
                      <a:pt x="547" y="160"/>
                    </a:lnTo>
                    <a:lnTo>
                      <a:pt x="555" y="150"/>
                    </a:lnTo>
                    <a:lnTo>
                      <a:pt x="560" y="140"/>
                    </a:lnTo>
                    <a:lnTo>
                      <a:pt x="563" y="129"/>
                    </a:lnTo>
                    <a:lnTo>
                      <a:pt x="564" y="1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9" name="Rectangle 57"/>
              <p:cNvSpPr>
                <a:spLocks noChangeArrowheads="1"/>
              </p:cNvSpPr>
              <p:nvPr/>
            </p:nvSpPr>
            <p:spPr bwMode="auto">
              <a:xfrm>
                <a:off x="4403" y="1544"/>
                <a:ext cx="47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b="1"/>
                  <a:t>since</a:t>
                </a:r>
              </a:p>
            </p:txBody>
          </p:sp>
          <p:sp>
            <p:nvSpPr>
              <p:cNvPr id="90" name="Line 58"/>
              <p:cNvSpPr>
                <a:spLocks noChangeShapeType="1"/>
              </p:cNvSpPr>
              <p:nvPr/>
            </p:nvSpPr>
            <p:spPr bwMode="auto">
              <a:xfrm flipH="1" flipV="1">
                <a:off x="4010" y="1548"/>
                <a:ext cx="310" cy="12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050">
                  <a:ea typeface="Osaka" charset="-128"/>
                  <a:cs typeface="Osaka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00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What do we change below to label the weak entity?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T/F: In the ternary relationship below, </a:t>
            </a:r>
          </a:p>
          <a:p>
            <a:pPr lvl="1"/>
            <a:r>
              <a:rPr lang="en-US" sz="2000" dirty="0" smtClean="0"/>
              <a:t>An employee can have many policies</a:t>
            </a:r>
          </a:p>
          <a:p>
            <a:pPr lvl="1"/>
            <a:r>
              <a:rPr lang="en-US" sz="2000" dirty="0" smtClean="0"/>
              <a:t>A dependent can be covered by more than one policy</a:t>
            </a:r>
          </a:p>
          <a:p>
            <a:pPr lvl="1"/>
            <a:r>
              <a:rPr lang="en-US" sz="2000" dirty="0" smtClean="0"/>
              <a:t>A dependent can be covered by no policy</a:t>
            </a:r>
          </a:p>
          <a:p>
            <a:pPr lvl="1"/>
            <a:r>
              <a:rPr lang="en-US" sz="2000" dirty="0" smtClean="0"/>
              <a:t>A dependent’s partial key is completed by association with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both </a:t>
            </a:r>
            <a:r>
              <a:rPr lang="en-US" sz="2000" u="sng" dirty="0" err="1" smtClean="0"/>
              <a:t>ssn</a:t>
            </a:r>
            <a:r>
              <a:rPr lang="en-US" sz="2000" u="sng" dirty="0" smtClean="0"/>
              <a:t> </a:t>
            </a:r>
            <a:r>
              <a:rPr lang="en-US" sz="2000" dirty="0" smtClean="0"/>
              <a:t>and </a:t>
            </a:r>
            <a:r>
              <a:rPr lang="en-US" sz="2000" u="sng" dirty="0" err="1" smtClean="0"/>
              <a:t>policyid</a:t>
            </a:r>
            <a:endParaRPr lang="en-US" sz="2000" u="sng" dirty="0" smtClean="0"/>
          </a:p>
          <a:p>
            <a:pPr lvl="1"/>
            <a:r>
              <a:rPr lang="en-US" sz="2000" dirty="0" smtClean="0"/>
              <a:t>Each policy only covers</a:t>
            </a:r>
            <a:br>
              <a:rPr lang="en-US" sz="2000" dirty="0" smtClean="0"/>
            </a:br>
            <a:r>
              <a:rPr lang="en-US" sz="2000" dirty="0" smtClean="0"/>
              <a:t>one person: an employee</a:t>
            </a:r>
            <a:br>
              <a:rPr lang="en-US" sz="2000" dirty="0" smtClean="0"/>
            </a:br>
            <a:r>
              <a:rPr lang="en-US" sz="2000" dirty="0" smtClean="0"/>
              <a:t>or a dependent</a:t>
            </a:r>
          </a:p>
        </p:txBody>
      </p:sp>
      <p:sp>
        <p:nvSpPr>
          <p:cNvPr id="5" name="Diamond 4"/>
          <p:cNvSpPr/>
          <p:nvPr/>
        </p:nvSpPr>
        <p:spPr bwMode="auto">
          <a:xfrm>
            <a:off x="3701143" y="2052574"/>
            <a:ext cx="1692492" cy="689113"/>
          </a:xfrm>
          <a:prstGeom prst="diamond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smtClean="0">
                <a:solidFill>
                  <a:srgbClr val="000000"/>
                </a:solidFill>
              </a:rPr>
              <a:t>Saved 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792452" y="2178469"/>
            <a:ext cx="1417983" cy="437322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rPr>
              <a:t>File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5676094" y="2157645"/>
            <a:ext cx="1735280" cy="437322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rPr>
              <a:t>Folder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54" name="Straight Connector 53"/>
          <p:cNvCxnSpPr>
            <a:stCxn id="51" idx="3"/>
            <a:endCxn id="5" idx="1"/>
          </p:cNvCxnSpPr>
          <p:nvPr/>
        </p:nvCxnSpPr>
        <p:spPr bwMode="auto">
          <a:xfrm>
            <a:off x="3210435" y="2397130"/>
            <a:ext cx="490708" cy="1"/>
          </a:xfrm>
          <a:prstGeom prst="line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5" idx="3"/>
            <a:endCxn id="52" idx="1"/>
          </p:cNvCxnSpPr>
          <p:nvPr/>
        </p:nvCxnSpPr>
        <p:spPr bwMode="auto">
          <a:xfrm flipV="1">
            <a:off x="5393635" y="2376306"/>
            <a:ext cx="282459" cy="20825"/>
          </a:xfrm>
          <a:prstGeom prst="line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781261" y="594533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Osaka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Osaka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Osaka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Osaka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Osaka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Osaka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Osaka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Osaka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Osaka" charset="0"/>
                <a:cs typeface="ＭＳ Ｐゴシック" charset="0"/>
              </a:defRPr>
            </a:lvl9pPr>
          </a:lstStyle>
          <a:p>
            <a:pPr algn="r" eaLnBrk="1" hangingPunct="1"/>
            <a:endParaRPr lang="en-US" altLang="x-none" sz="1400" smtClean="0">
              <a:solidFill>
                <a:schemeClr val="tx1"/>
              </a:solidFill>
            </a:endParaRPr>
          </a:p>
          <a:p>
            <a:pPr algn="r" eaLnBrk="1" hangingPunct="1"/>
            <a:endParaRPr lang="en-US" altLang="x-none" sz="140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026" y="4751888"/>
            <a:ext cx="4189343" cy="190023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9078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r>
              <a:rPr lang="en-US" altLang="x-none" sz="3200"/>
              <a:t>Conceptual Design Using the ER Model</a:t>
            </a:r>
          </a:p>
        </p:txBody>
      </p:sp>
      <p:sp>
        <p:nvSpPr>
          <p:cNvPr id="61445" name="Rectangle 5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r>
              <a:rPr lang="en-US" altLang="x-none" sz="2400"/>
              <a:t>ER modeling </a:t>
            </a:r>
            <a:r>
              <a:rPr lang="en-US" altLang="x-none" sz="2400" i="1"/>
              <a:t>can</a:t>
            </a:r>
            <a:r>
              <a:rPr lang="en-US" altLang="x-none" sz="2400"/>
              <a:t> get tricky!</a:t>
            </a:r>
            <a:endParaRPr lang="en-US" altLang="x-none" sz="2400" u="sng">
              <a:solidFill>
                <a:schemeClr val="accent2"/>
              </a:solidFill>
            </a:endParaRPr>
          </a:p>
          <a:p>
            <a:r>
              <a:rPr lang="en-US" altLang="x-none" sz="2400" u="sng" dirty="0">
                <a:solidFill>
                  <a:schemeClr val="accent2"/>
                </a:solidFill>
              </a:rPr>
              <a:t>Design choices:</a:t>
            </a:r>
            <a:endParaRPr lang="en-US" altLang="x-none" sz="2400" dirty="0">
              <a:solidFill>
                <a:schemeClr val="accent2"/>
              </a:solidFill>
            </a:endParaRPr>
          </a:p>
          <a:p>
            <a:pPr lvl="1"/>
            <a:r>
              <a:rPr lang="en-US" altLang="x-none" sz="2400" dirty="0">
                <a:solidFill>
                  <a:srgbClr val="FF0000"/>
                </a:solidFill>
              </a:rPr>
              <a:t>Entity or attribute</a:t>
            </a:r>
            <a:r>
              <a:rPr lang="en-US" altLang="x-none" sz="2400" dirty="0"/>
              <a:t>?</a:t>
            </a:r>
          </a:p>
          <a:p>
            <a:pPr lvl="1"/>
            <a:r>
              <a:rPr lang="en-US" altLang="x-none" sz="2400" dirty="0">
                <a:solidFill>
                  <a:srgbClr val="FF0000"/>
                </a:solidFill>
              </a:rPr>
              <a:t>Entity or relationship</a:t>
            </a:r>
            <a:r>
              <a:rPr lang="en-US" altLang="x-none" sz="2400" dirty="0"/>
              <a:t>?</a:t>
            </a:r>
          </a:p>
          <a:p>
            <a:pPr lvl="1"/>
            <a:r>
              <a:rPr lang="en-US" altLang="x-none" sz="2400" dirty="0"/>
              <a:t>Relationships: </a:t>
            </a:r>
            <a:r>
              <a:rPr lang="en-US" altLang="x-none" sz="2400" dirty="0">
                <a:solidFill>
                  <a:srgbClr val="FF0000"/>
                </a:solidFill>
              </a:rPr>
              <a:t>Binary or ternary</a:t>
            </a:r>
            <a:r>
              <a:rPr lang="en-US" altLang="x-none" sz="2400" dirty="0"/>
              <a:t>? </a:t>
            </a:r>
            <a:r>
              <a:rPr lang="en-US" altLang="x-none" sz="2400" dirty="0">
                <a:solidFill>
                  <a:srgbClr val="FF0000"/>
                </a:solidFill>
              </a:rPr>
              <a:t>Aggregation</a:t>
            </a:r>
            <a:r>
              <a:rPr lang="en-US" altLang="x-none" sz="2400" dirty="0"/>
              <a:t>?</a:t>
            </a:r>
          </a:p>
          <a:p>
            <a:r>
              <a:rPr lang="en-US" altLang="x-none" sz="2400" dirty="0"/>
              <a:t>ER Model goals and limitations:</a:t>
            </a:r>
          </a:p>
          <a:p>
            <a:pPr lvl="1"/>
            <a:r>
              <a:rPr lang="en-US" altLang="x-none" sz="2400" dirty="0"/>
              <a:t>Lots of semantics can (and should) be captured.</a:t>
            </a:r>
          </a:p>
          <a:p>
            <a:pPr lvl="1"/>
            <a:r>
              <a:rPr lang="en-US" altLang="x-none" sz="2400" dirty="0"/>
              <a:t>Some constraints </a:t>
            </a:r>
            <a:r>
              <a:rPr lang="en-US" altLang="x-none" sz="2400" i="1" dirty="0"/>
              <a:t>cannot </a:t>
            </a:r>
            <a:r>
              <a:rPr lang="en-US" altLang="x-none" sz="2400" dirty="0"/>
              <a:t>be captured in ER.</a:t>
            </a:r>
          </a:p>
          <a:p>
            <a:pPr lvl="2"/>
            <a:r>
              <a:rPr lang="en-US" altLang="x-none" sz="2000" dirty="0"/>
              <a:t>We</a:t>
            </a:r>
            <a:r>
              <a:rPr lang="ja-JP" altLang="en-US" sz="2000" dirty="0"/>
              <a:t>’</a:t>
            </a:r>
            <a:r>
              <a:rPr lang="en-US" altLang="ja-JP" sz="2000" dirty="0" err="1"/>
              <a:t>ll</a:t>
            </a:r>
            <a:r>
              <a:rPr lang="en-US" altLang="ja-JP" sz="2000" dirty="0"/>
              <a:t> refine things in our logical (relational) design</a:t>
            </a:r>
            <a:endParaRPr lang="en-US" altLang="x-none" sz="2000" dirty="0"/>
          </a:p>
        </p:txBody>
      </p:sp>
      <p:sp>
        <p:nvSpPr>
          <p:cNvPr id="6144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/>
            <a:endParaRPr lang="en-US" altLang="x-none" sz="1400">
              <a:solidFill>
                <a:schemeClr val="tx1"/>
              </a:solidFill>
            </a:endParaRPr>
          </a:p>
          <a:p>
            <a:pPr algn="r"/>
            <a:endParaRPr lang="en-US" altLang="x-none" sz="1400">
              <a:solidFill>
                <a:schemeClr val="tx2"/>
              </a:solidFill>
            </a:endParaRP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6890036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Picture 7">
            <a:hlinkClick r:id="rId3"/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FDFDF"/>
              </a:clrFrom>
              <a:clrTo>
                <a:srgbClr val="DFDFD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88" y="0"/>
            <a:ext cx="2792412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Entity vs. Attribute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2800"/>
              <a:t>“</a:t>
            </a:r>
            <a:r>
              <a:rPr lang="en-US" altLang="ja-JP" sz="2800"/>
              <a:t>Address</a:t>
            </a:r>
            <a:r>
              <a:rPr lang="ja-JP" altLang="en-US" sz="2800"/>
              <a:t>”</a:t>
            </a:r>
            <a:r>
              <a:rPr lang="en-US" altLang="ja-JP" sz="2800"/>
              <a:t>: </a:t>
            </a:r>
          </a:p>
          <a:p>
            <a:pPr lvl="1"/>
            <a:r>
              <a:rPr lang="en-US" altLang="x-none" sz="2400"/>
              <a:t>attribute of Employees? </a:t>
            </a:r>
          </a:p>
          <a:p>
            <a:pPr lvl="1"/>
            <a:r>
              <a:rPr lang="en-US" altLang="x-none" sz="2400"/>
              <a:t>Entity of its own?</a:t>
            </a:r>
          </a:p>
          <a:p>
            <a:r>
              <a:rPr lang="en-US" altLang="x-none" sz="2800"/>
              <a:t>It depends!  Semantics and usage.</a:t>
            </a:r>
          </a:p>
          <a:p>
            <a:pPr lvl="1"/>
            <a:r>
              <a:rPr lang="en-US" altLang="x-none" sz="2400"/>
              <a:t> Several addresses per employee? </a:t>
            </a:r>
          </a:p>
          <a:p>
            <a:pPr lvl="2"/>
            <a:r>
              <a:rPr lang="en-US" altLang="x-none" sz="2000"/>
              <a:t>must be an entity</a:t>
            </a:r>
          </a:p>
          <a:p>
            <a:pPr lvl="2"/>
            <a:r>
              <a:rPr lang="en-US" altLang="x-none" sz="2000"/>
              <a:t>atomic attribute types (no set-valued attributes!)</a:t>
            </a:r>
          </a:p>
          <a:p>
            <a:pPr lvl="1"/>
            <a:r>
              <a:rPr lang="en-US" altLang="x-none" sz="2400"/>
              <a:t> Care about structure? (city, street, etc.) </a:t>
            </a:r>
          </a:p>
          <a:p>
            <a:pPr lvl="2"/>
            <a:r>
              <a:rPr lang="en-US" altLang="x-none" sz="2000"/>
              <a:t>must be an entity! </a:t>
            </a:r>
          </a:p>
          <a:p>
            <a:pPr lvl="2"/>
            <a:r>
              <a:rPr lang="en-US" altLang="x-none" sz="2000"/>
              <a:t>atomic attribute types (no tuple-valued attributes!)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/>
            <a:endParaRPr lang="en-US" altLang="x-none" sz="1400">
              <a:solidFill>
                <a:schemeClr val="tx1"/>
              </a:solidFill>
            </a:endParaRPr>
          </a:p>
          <a:p>
            <a:pPr algn="r"/>
            <a:endParaRPr lang="en-US" altLang="x-none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73893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79"/>
          <p:cNvSpPr>
            <a:spLocks/>
          </p:cNvSpPr>
          <p:nvPr/>
        </p:nvSpPr>
        <p:spPr bwMode="auto">
          <a:xfrm>
            <a:off x="3525838" y="3838575"/>
            <a:ext cx="5624512" cy="2552700"/>
          </a:xfrm>
          <a:custGeom>
            <a:avLst/>
            <a:gdLst>
              <a:gd name="T0" fmla="*/ 2730947 w 5624893"/>
              <a:gd name="T1" fmla="*/ 95501 h 2553195"/>
              <a:gd name="T2" fmla="*/ 1677803 w 5624893"/>
              <a:gd name="T3" fmla="*/ 2581 h 2553195"/>
              <a:gd name="T4" fmla="*/ 547222 w 5624893"/>
              <a:gd name="T5" fmla="*/ 80014 h 2553195"/>
              <a:gd name="T6" fmla="*/ 113574 w 5624893"/>
              <a:gd name="T7" fmla="*/ 374259 h 2553195"/>
              <a:gd name="T8" fmla="*/ 36138 w 5624893"/>
              <a:gd name="T9" fmla="*/ 622044 h 2553195"/>
              <a:gd name="T10" fmla="*/ 36138 w 5624893"/>
              <a:gd name="T11" fmla="*/ 978234 h 2553195"/>
              <a:gd name="T12" fmla="*/ 252961 w 5624893"/>
              <a:gd name="T13" fmla="*/ 1473804 h 2553195"/>
              <a:gd name="T14" fmla="*/ 624659 w 5624893"/>
              <a:gd name="T15" fmla="*/ 1768049 h 2553195"/>
              <a:gd name="T16" fmla="*/ 1120256 w 5624893"/>
              <a:gd name="T17" fmla="*/ 2248132 h 2553195"/>
              <a:gd name="T18" fmla="*/ 1832677 w 5624893"/>
              <a:gd name="T19" fmla="*/ 2464943 h 2553195"/>
              <a:gd name="T20" fmla="*/ 2854847 w 5624893"/>
              <a:gd name="T21" fmla="*/ 2418484 h 2553195"/>
              <a:gd name="T22" fmla="*/ 3969940 w 5624893"/>
              <a:gd name="T23" fmla="*/ 2372024 h 2553195"/>
              <a:gd name="T24" fmla="*/ 4481024 w 5624893"/>
              <a:gd name="T25" fmla="*/ 2464943 h 2553195"/>
              <a:gd name="T26" fmla="*/ 5023084 w 5624893"/>
              <a:gd name="T27" fmla="*/ 1845481 h 2553195"/>
              <a:gd name="T28" fmla="*/ 5301858 w 5624893"/>
              <a:gd name="T29" fmla="*/ 1597696 h 2553195"/>
              <a:gd name="T30" fmla="*/ 5549656 w 5624893"/>
              <a:gd name="T31" fmla="*/ 1318938 h 2553195"/>
              <a:gd name="T32" fmla="*/ 5518681 w 5624893"/>
              <a:gd name="T33" fmla="*/ 931775 h 2553195"/>
              <a:gd name="T34" fmla="*/ 5611606 w 5624893"/>
              <a:gd name="T35" fmla="*/ 622044 h 2553195"/>
              <a:gd name="T36" fmla="*/ 5441244 w 5624893"/>
              <a:gd name="T37" fmla="*/ 343286 h 2553195"/>
              <a:gd name="T38" fmla="*/ 4775286 w 5624893"/>
              <a:gd name="T39" fmla="*/ 327799 h 2553195"/>
              <a:gd name="T40" fmla="*/ 4527487 w 5624893"/>
              <a:gd name="T41" fmla="*/ 188420 h 2553195"/>
              <a:gd name="T42" fmla="*/ 3938965 w 5624893"/>
              <a:gd name="T43" fmla="*/ 141960 h 2553195"/>
              <a:gd name="T44" fmla="*/ 2730947 w 5624893"/>
              <a:gd name="T45" fmla="*/ 95501 h 255319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5624893" h="2553195">
                <a:moveTo>
                  <a:pt x="2731132" y="95520"/>
                </a:moveTo>
                <a:cubicBezTo>
                  <a:pt x="2354246" y="72286"/>
                  <a:pt x="2041896" y="5164"/>
                  <a:pt x="1677917" y="2582"/>
                </a:cubicBezTo>
                <a:cubicBezTo>
                  <a:pt x="1313938" y="0"/>
                  <a:pt x="807981" y="18072"/>
                  <a:pt x="547259" y="80030"/>
                </a:cubicBezTo>
                <a:cubicBezTo>
                  <a:pt x="286537" y="141988"/>
                  <a:pt x="198769" y="283976"/>
                  <a:pt x="113582" y="374332"/>
                </a:cubicBezTo>
                <a:cubicBezTo>
                  <a:pt x="28396" y="464688"/>
                  <a:pt x="49047" y="521483"/>
                  <a:pt x="36140" y="622165"/>
                </a:cubicBezTo>
                <a:cubicBezTo>
                  <a:pt x="23233" y="722847"/>
                  <a:pt x="0" y="836437"/>
                  <a:pt x="36140" y="978424"/>
                </a:cubicBezTo>
                <a:cubicBezTo>
                  <a:pt x="72280" y="1120412"/>
                  <a:pt x="154885" y="1342429"/>
                  <a:pt x="252978" y="1474090"/>
                </a:cubicBezTo>
                <a:cubicBezTo>
                  <a:pt x="351071" y="1605751"/>
                  <a:pt x="480142" y="1639312"/>
                  <a:pt x="624701" y="1768392"/>
                </a:cubicBezTo>
                <a:cubicBezTo>
                  <a:pt x="769260" y="1897472"/>
                  <a:pt x="918982" y="2132397"/>
                  <a:pt x="1120332" y="2248568"/>
                </a:cubicBezTo>
                <a:cubicBezTo>
                  <a:pt x="1321682" y="2364740"/>
                  <a:pt x="1543683" y="2437024"/>
                  <a:pt x="1832801" y="2465421"/>
                </a:cubicBezTo>
                <a:cubicBezTo>
                  <a:pt x="2121919" y="2493818"/>
                  <a:pt x="2855040" y="2418953"/>
                  <a:pt x="2855040" y="2418953"/>
                </a:cubicBezTo>
                <a:cubicBezTo>
                  <a:pt x="3211275" y="2403464"/>
                  <a:pt x="3699161" y="2364739"/>
                  <a:pt x="3970209" y="2372484"/>
                </a:cubicBezTo>
                <a:cubicBezTo>
                  <a:pt x="4241257" y="2380229"/>
                  <a:pt x="4305792" y="2553195"/>
                  <a:pt x="4481328" y="2465421"/>
                </a:cubicBezTo>
                <a:cubicBezTo>
                  <a:pt x="4656864" y="2377647"/>
                  <a:pt x="4886609" y="1990408"/>
                  <a:pt x="5023424" y="1845839"/>
                </a:cubicBezTo>
                <a:cubicBezTo>
                  <a:pt x="5160239" y="1701270"/>
                  <a:pt x="5214449" y="1685780"/>
                  <a:pt x="5302217" y="1598006"/>
                </a:cubicBezTo>
                <a:cubicBezTo>
                  <a:pt x="5389985" y="1510232"/>
                  <a:pt x="5513892" y="1430202"/>
                  <a:pt x="5550032" y="1319194"/>
                </a:cubicBezTo>
                <a:cubicBezTo>
                  <a:pt x="5586172" y="1208186"/>
                  <a:pt x="5508729" y="1048127"/>
                  <a:pt x="5519055" y="931956"/>
                </a:cubicBezTo>
                <a:cubicBezTo>
                  <a:pt x="5529381" y="815785"/>
                  <a:pt x="5624893" y="720266"/>
                  <a:pt x="5611986" y="622165"/>
                </a:cubicBezTo>
                <a:cubicBezTo>
                  <a:pt x="5599079" y="524064"/>
                  <a:pt x="5581009" y="392403"/>
                  <a:pt x="5441613" y="343353"/>
                </a:cubicBezTo>
                <a:cubicBezTo>
                  <a:pt x="5302217" y="294303"/>
                  <a:pt x="4927912" y="353679"/>
                  <a:pt x="4775609" y="327863"/>
                </a:cubicBezTo>
                <a:cubicBezTo>
                  <a:pt x="4623306" y="302047"/>
                  <a:pt x="4667190" y="219436"/>
                  <a:pt x="4527794" y="188457"/>
                </a:cubicBezTo>
                <a:cubicBezTo>
                  <a:pt x="4388398" y="157478"/>
                  <a:pt x="4233513" y="157477"/>
                  <a:pt x="3939232" y="141988"/>
                </a:cubicBezTo>
                <a:cubicBezTo>
                  <a:pt x="3644951" y="126499"/>
                  <a:pt x="3108018" y="118754"/>
                  <a:pt x="2731132" y="95520"/>
                </a:cubicBezTo>
                <a:close/>
              </a:path>
            </a:pathLst>
          </a:custGeom>
          <a:solidFill>
            <a:srgbClr val="800000">
              <a:alpha val="25098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79" name="Freeform 78"/>
          <p:cNvSpPr>
            <a:spLocks/>
          </p:cNvSpPr>
          <p:nvPr/>
        </p:nvSpPr>
        <p:spPr bwMode="auto">
          <a:xfrm>
            <a:off x="3092450" y="1017588"/>
            <a:ext cx="6019800" cy="1958975"/>
          </a:xfrm>
          <a:custGeom>
            <a:avLst/>
            <a:gdLst>
              <a:gd name="T0" fmla="*/ 1027394 w 6019848"/>
              <a:gd name="T1" fmla="*/ 190994 h 1959428"/>
              <a:gd name="T2" fmla="*/ 330418 w 6019848"/>
              <a:gd name="T3" fmla="*/ 454256 h 1959428"/>
              <a:gd name="T4" fmla="*/ 67116 w 6019848"/>
              <a:gd name="T5" fmla="*/ 763975 h 1959428"/>
              <a:gd name="T6" fmla="*/ 67116 w 6019848"/>
              <a:gd name="T7" fmla="*/ 1367928 h 1959428"/>
              <a:gd name="T8" fmla="*/ 469813 w 6019848"/>
              <a:gd name="T9" fmla="*/ 1847993 h 1959428"/>
              <a:gd name="T10" fmla="*/ 1879252 w 6019848"/>
              <a:gd name="T11" fmla="*/ 1770564 h 1959428"/>
              <a:gd name="T12" fmla="*/ 3660411 w 6019848"/>
              <a:gd name="T13" fmla="*/ 1956395 h 1959428"/>
              <a:gd name="T14" fmla="*/ 4961431 w 6019848"/>
              <a:gd name="T15" fmla="*/ 1786049 h 1959428"/>
              <a:gd name="T16" fmla="*/ 5735848 w 6019848"/>
              <a:gd name="T17" fmla="*/ 1801535 h 1959428"/>
              <a:gd name="T18" fmla="*/ 5813290 w 6019848"/>
              <a:gd name="T19" fmla="*/ 1538273 h 1959428"/>
              <a:gd name="T20" fmla="*/ 5952685 w 6019848"/>
              <a:gd name="T21" fmla="*/ 1182097 h 1959428"/>
              <a:gd name="T22" fmla="*/ 5999149 w 6019848"/>
              <a:gd name="T23" fmla="*/ 872377 h 1959428"/>
              <a:gd name="T24" fmla="*/ 5828778 w 6019848"/>
              <a:gd name="T25" fmla="*/ 562658 h 1959428"/>
              <a:gd name="T26" fmla="*/ 4899478 w 6019848"/>
              <a:gd name="T27" fmla="*/ 82592 h 1959428"/>
              <a:gd name="T28" fmla="*/ 3908224 w 6019848"/>
              <a:gd name="T29" fmla="*/ 67106 h 1959428"/>
              <a:gd name="T30" fmla="*/ 2514274 w 6019848"/>
              <a:gd name="T31" fmla="*/ 67106 h 1959428"/>
              <a:gd name="T32" fmla="*/ 1027394 w 6019848"/>
              <a:gd name="T33" fmla="*/ 190994 h 195942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019848" h="1959428">
                <a:moveTo>
                  <a:pt x="1027402" y="191038"/>
                </a:moveTo>
                <a:cubicBezTo>
                  <a:pt x="663423" y="255578"/>
                  <a:pt x="490468" y="358842"/>
                  <a:pt x="330421" y="454361"/>
                </a:cubicBezTo>
                <a:cubicBezTo>
                  <a:pt x="170374" y="549880"/>
                  <a:pt x="111001" y="611838"/>
                  <a:pt x="67117" y="764152"/>
                </a:cubicBezTo>
                <a:cubicBezTo>
                  <a:pt x="23233" y="916466"/>
                  <a:pt x="0" y="1187533"/>
                  <a:pt x="67117" y="1368244"/>
                </a:cubicBezTo>
                <a:cubicBezTo>
                  <a:pt x="134234" y="1548955"/>
                  <a:pt x="167792" y="1781299"/>
                  <a:pt x="469817" y="1848420"/>
                </a:cubicBezTo>
                <a:cubicBezTo>
                  <a:pt x="771842" y="1915541"/>
                  <a:pt x="1347497" y="1752902"/>
                  <a:pt x="1879267" y="1770973"/>
                </a:cubicBezTo>
                <a:cubicBezTo>
                  <a:pt x="2411037" y="1789044"/>
                  <a:pt x="3146739" y="1954266"/>
                  <a:pt x="3660440" y="1956847"/>
                </a:cubicBezTo>
                <a:cubicBezTo>
                  <a:pt x="4174141" y="1959428"/>
                  <a:pt x="4615562" y="1812278"/>
                  <a:pt x="4961471" y="1786462"/>
                </a:cubicBezTo>
                <a:cubicBezTo>
                  <a:pt x="5307380" y="1760646"/>
                  <a:pt x="5593917" y="1843257"/>
                  <a:pt x="5735894" y="1801952"/>
                </a:cubicBezTo>
                <a:cubicBezTo>
                  <a:pt x="5877871" y="1760647"/>
                  <a:pt x="5777196" y="1641893"/>
                  <a:pt x="5813336" y="1538629"/>
                </a:cubicBezTo>
                <a:cubicBezTo>
                  <a:pt x="5849476" y="1435365"/>
                  <a:pt x="5921755" y="1293378"/>
                  <a:pt x="5952732" y="1182370"/>
                </a:cubicBezTo>
                <a:cubicBezTo>
                  <a:pt x="5983709" y="1071362"/>
                  <a:pt x="6019848" y="975843"/>
                  <a:pt x="5999197" y="872579"/>
                </a:cubicBezTo>
                <a:cubicBezTo>
                  <a:pt x="5978546" y="769315"/>
                  <a:pt x="6012104" y="694449"/>
                  <a:pt x="5828824" y="562788"/>
                </a:cubicBezTo>
                <a:cubicBezTo>
                  <a:pt x="5645544" y="431127"/>
                  <a:pt x="5219612" y="165222"/>
                  <a:pt x="4899517" y="82611"/>
                </a:cubicBezTo>
                <a:cubicBezTo>
                  <a:pt x="4579422" y="0"/>
                  <a:pt x="3908255" y="67122"/>
                  <a:pt x="3908255" y="67122"/>
                </a:cubicBezTo>
                <a:cubicBezTo>
                  <a:pt x="3510718" y="64541"/>
                  <a:pt x="2991855" y="51633"/>
                  <a:pt x="2514294" y="67122"/>
                </a:cubicBezTo>
                <a:cubicBezTo>
                  <a:pt x="2036733" y="82611"/>
                  <a:pt x="1391381" y="126498"/>
                  <a:pt x="1027402" y="191038"/>
                </a:cubicBezTo>
                <a:close/>
              </a:path>
            </a:pathLst>
          </a:custGeom>
          <a:gradFill rotWithShape="1">
            <a:gsLst>
              <a:gs pos="0">
                <a:srgbClr val="DBDCFF">
                  <a:alpha val="25000"/>
                </a:srgbClr>
              </a:gs>
              <a:gs pos="64999">
                <a:srgbClr val="A9ABFF">
                  <a:alpha val="25000"/>
                </a:srgbClr>
              </a:gs>
              <a:gs pos="100000">
                <a:srgbClr val="8387FF">
                  <a:alpha val="25000"/>
                </a:srgbClr>
              </a:gs>
            </a:gsLst>
            <a:lin ang="5400000" scaled="1"/>
          </a:gra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5542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r>
              <a:rPr lang="en-US" altLang="x-none" dirty="0"/>
              <a:t>Entity vs. Attribute (Cont.)</a:t>
            </a:r>
          </a:p>
        </p:txBody>
      </p:sp>
      <p:sp>
        <p:nvSpPr>
          <p:cNvPr id="65539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/>
            <a:endParaRPr lang="en-US" altLang="x-none" sz="1400">
              <a:solidFill>
                <a:schemeClr val="tx1"/>
              </a:solidFill>
            </a:endParaRPr>
          </a:p>
          <a:p>
            <a:pPr algn="r"/>
            <a:endParaRPr lang="en-US" altLang="x-none" sz="1400">
              <a:solidFill>
                <a:schemeClr val="tx2"/>
              </a:solidFill>
            </a:endParaRPr>
          </a:p>
        </p:txBody>
      </p:sp>
      <p:sp>
        <p:nvSpPr>
          <p:cNvPr id="65543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828800"/>
            <a:ext cx="3298825" cy="4648200"/>
          </a:xfrm>
        </p:spPr>
        <p:txBody>
          <a:bodyPr lIns="90488" tIns="44450" rIns="90488" bIns="44450"/>
          <a:lstStyle/>
          <a:p>
            <a:r>
              <a:rPr lang="en-US" altLang="x-none" sz="2000"/>
              <a:t>Works_In2:  employee cannot work in a department for &gt;1 period.</a:t>
            </a:r>
          </a:p>
          <a:p>
            <a:endParaRPr lang="en-US" altLang="x-none" sz="2000"/>
          </a:p>
          <a:p>
            <a:r>
              <a:rPr lang="en-US" altLang="x-none" sz="2000"/>
              <a:t>Like multiple addresses per employee!</a:t>
            </a:r>
            <a:endParaRPr lang="en-US" altLang="x-none" sz="2000" i="1">
              <a:solidFill>
                <a:schemeClr val="accent2"/>
              </a:solidFill>
            </a:endParaRPr>
          </a:p>
        </p:txBody>
      </p:sp>
      <p:sp>
        <p:nvSpPr>
          <p:cNvPr id="6554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6554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grpSp>
        <p:nvGrpSpPr>
          <p:cNvPr id="65544" name="Group 6"/>
          <p:cNvGrpSpPr>
            <a:grpSpLocks/>
          </p:cNvGrpSpPr>
          <p:nvPr/>
        </p:nvGrpSpPr>
        <p:grpSpPr bwMode="auto">
          <a:xfrm>
            <a:off x="3267075" y="1458913"/>
            <a:ext cx="2278063" cy="1190625"/>
            <a:chOff x="2058" y="919"/>
            <a:chExt cx="1435" cy="750"/>
          </a:xfrm>
        </p:grpSpPr>
        <p:sp>
          <p:nvSpPr>
            <p:cNvPr id="65604" name="Freeform 7"/>
            <p:cNvSpPr>
              <a:spLocks/>
            </p:cNvSpPr>
            <p:nvPr/>
          </p:nvSpPr>
          <p:spPr bwMode="auto">
            <a:xfrm>
              <a:off x="2512" y="919"/>
              <a:ext cx="626" cy="214"/>
            </a:xfrm>
            <a:custGeom>
              <a:avLst/>
              <a:gdLst>
                <a:gd name="T0" fmla="*/ 623 w 626"/>
                <a:gd name="T1" fmla="*/ 97 h 214"/>
                <a:gd name="T2" fmla="*/ 613 w 626"/>
                <a:gd name="T3" fmla="*/ 79 h 214"/>
                <a:gd name="T4" fmla="*/ 595 w 626"/>
                <a:gd name="T5" fmla="*/ 62 h 214"/>
                <a:gd name="T6" fmla="*/ 568 w 626"/>
                <a:gd name="T7" fmla="*/ 45 h 214"/>
                <a:gd name="T8" fmla="*/ 533 w 626"/>
                <a:gd name="T9" fmla="*/ 32 h 214"/>
                <a:gd name="T10" fmla="*/ 491 w 626"/>
                <a:gd name="T11" fmla="*/ 19 h 214"/>
                <a:gd name="T12" fmla="*/ 444 w 626"/>
                <a:gd name="T13" fmla="*/ 10 h 214"/>
                <a:gd name="T14" fmla="*/ 394 w 626"/>
                <a:gd name="T15" fmla="*/ 4 h 214"/>
                <a:gd name="T16" fmla="*/ 339 w 626"/>
                <a:gd name="T17" fmla="*/ 1 h 214"/>
                <a:gd name="T18" fmla="*/ 285 w 626"/>
                <a:gd name="T19" fmla="*/ 1 h 214"/>
                <a:gd name="T20" fmla="*/ 232 w 626"/>
                <a:gd name="T21" fmla="*/ 4 h 214"/>
                <a:gd name="T22" fmla="*/ 180 w 626"/>
                <a:gd name="T23" fmla="*/ 10 h 214"/>
                <a:gd name="T24" fmla="*/ 133 w 626"/>
                <a:gd name="T25" fmla="*/ 19 h 214"/>
                <a:gd name="T26" fmla="*/ 91 w 626"/>
                <a:gd name="T27" fmla="*/ 32 h 214"/>
                <a:gd name="T28" fmla="*/ 56 w 626"/>
                <a:gd name="T29" fmla="*/ 45 h 214"/>
                <a:gd name="T30" fmla="*/ 29 w 626"/>
                <a:gd name="T31" fmla="*/ 62 h 214"/>
                <a:gd name="T32" fmla="*/ 11 w 626"/>
                <a:gd name="T33" fmla="*/ 79 h 214"/>
                <a:gd name="T34" fmla="*/ 1 w 626"/>
                <a:gd name="T35" fmla="*/ 97 h 214"/>
                <a:gd name="T36" fmla="*/ 1 w 626"/>
                <a:gd name="T37" fmla="*/ 116 h 214"/>
                <a:gd name="T38" fmla="*/ 11 w 626"/>
                <a:gd name="T39" fmla="*/ 134 h 214"/>
                <a:gd name="T40" fmla="*/ 29 w 626"/>
                <a:gd name="T41" fmla="*/ 152 h 214"/>
                <a:gd name="T42" fmla="*/ 56 w 626"/>
                <a:gd name="T43" fmla="*/ 168 h 214"/>
                <a:gd name="T44" fmla="*/ 91 w 626"/>
                <a:gd name="T45" fmla="*/ 182 h 214"/>
                <a:gd name="T46" fmla="*/ 133 w 626"/>
                <a:gd name="T47" fmla="*/ 194 h 214"/>
                <a:gd name="T48" fmla="*/ 180 w 626"/>
                <a:gd name="T49" fmla="*/ 203 h 214"/>
                <a:gd name="T50" fmla="*/ 232 w 626"/>
                <a:gd name="T51" fmla="*/ 210 h 214"/>
                <a:gd name="T52" fmla="*/ 285 w 626"/>
                <a:gd name="T53" fmla="*/ 213 h 214"/>
                <a:gd name="T54" fmla="*/ 339 w 626"/>
                <a:gd name="T55" fmla="*/ 213 h 214"/>
                <a:gd name="T56" fmla="*/ 394 w 626"/>
                <a:gd name="T57" fmla="*/ 210 h 214"/>
                <a:gd name="T58" fmla="*/ 444 w 626"/>
                <a:gd name="T59" fmla="*/ 203 h 214"/>
                <a:gd name="T60" fmla="*/ 491 w 626"/>
                <a:gd name="T61" fmla="*/ 194 h 214"/>
                <a:gd name="T62" fmla="*/ 533 w 626"/>
                <a:gd name="T63" fmla="*/ 182 h 214"/>
                <a:gd name="T64" fmla="*/ 568 w 626"/>
                <a:gd name="T65" fmla="*/ 168 h 214"/>
                <a:gd name="T66" fmla="*/ 595 w 626"/>
                <a:gd name="T67" fmla="*/ 152 h 214"/>
                <a:gd name="T68" fmla="*/ 613 w 626"/>
                <a:gd name="T69" fmla="*/ 134 h 214"/>
                <a:gd name="T70" fmla="*/ 623 w 626"/>
                <a:gd name="T71" fmla="*/ 116 h 21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26"/>
                <a:gd name="T109" fmla="*/ 0 h 214"/>
                <a:gd name="T110" fmla="*/ 626 w 626"/>
                <a:gd name="T111" fmla="*/ 214 h 21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26" h="214">
                  <a:moveTo>
                    <a:pt x="625" y="107"/>
                  </a:moveTo>
                  <a:lnTo>
                    <a:pt x="623" y="97"/>
                  </a:lnTo>
                  <a:lnTo>
                    <a:pt x="620" y="88"/>
                  </a:lnTo>
                  <a:lnTo>
                    <a:pt x="613" y="79"/>
                  </a:lnTo>
                  <a:lnTo>
                    <a:pt x="606" y="70"/>
                  </a:lnTo>
                  <a:lnTo>
                    <a:pt x="595" y="62"/>
                  </a:lnTo>
                  <a:lnTo>
                    <a:pt x="583" y="53"/>
                  </a:lnTo>
                  <a:lnTo>
                    <a:pt x="568" y="45"/>
                  </a:lnTo>
                  <a:lnTo>
                    <a:pt x="552" y="38"/>
                  </a:lnTo>
                  <a:lnTo>
                    <a:pt x="533" y="32"/>
                  </a:lnTo>
                  <a:lnTo>
                    <a:pt x="513" y="25"/>
                  </a:lnTo>
                  <a:lnTo>
                    <a:pt x="491" y="19"/>
                  </a:lnTo>
                  <a:lnTo>
                    <a:pt x="468" y="14"/>
                  </a:lnTo>
                  <a:lnTo>
                    <a:pt x="444" y="10"/>
                  </a:lnTo>
                  <a:lnTo>
                    <a:pt x="418" y="6"/>
                  </a:lnTo>
                  <a:lnTo>
                    <a:pt x="394" y="4"/>
                  </a:lnTo>
                  <a:lnTo>
                    <a:pt x="366" y="2"/>
                  </a:lnTo>
                  <a:lnTo>
                    <a:pt x="339" y="1"/>
                  </a:lnTo>
                  <a:lnTo>
                    <a:pt x="312" y="0"/>
                  </a:lnTo>
                  <a:lnTo>
                    <a:pt x="285" y="1"/>
                  </a:lnTo>
                  <a:lnTo>
                    <a:pt x="258" y="2"/>
                  </a:lnTo>
                  <a:lnTo>
                    <a:pt x="232" y="4"/>
                  </a:lnTo>
                  <a:lnTo>
                    <a:pt x="206" y="6"/>
                  </a:lnTo>
                  <a:lnTo>
                    <a:pt x="180" y="10"/>
                  </a:lnTo>
                  <a:lnTo>
                    <a:pt x="156" y="14"/>
                  </a:lnTo>
                  <a:lnTo>
                    <a:pt x="133" y="19"/>
                  </a:lnTo>
                  <a:lnTo>
                    <a:pt x="112" y="25"/>
                  </a:lnTo>
                  <a:lnTo>
                    <a:pt x="91" y="32"/>
                  </a:lnTo>
                  <a:lnTo>
                    <a:pt x="72" y="38"/>
                  </a:lnTo>
                  <a:lnTo>
                    <a:pt x="56" y="45"/>
                  </a:lnTo>
                  <a:lnTo>
                    <a:pt x="43" y="53"/>
                  </a:lnTo>
                  <a:lnTo>
                    <a:pt x="29" y="62"/>
                  </a:lnTo>
                  <a:lnTo>
                    <a:pt x="19" y="70"/>
                  </a:lnTo>
                  <a:lnTo>
                    <a:pt x="11" y="79"/>
                  </a:lnTo>
                  <a:lnTo>
                    <a:pt x="4" y="88"/>
                  </a:lnTo>
                  <a:lnTo>
                    <a:pt x="1" y="97"/>
                  </a:lnTo>
                  <a:lnTo>
                    <a:pt x="0" y="107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11" y="134"/>
                  </a:lnTo>
                  <a:lnTo>
                    <a:pt x="19" y="143"/>
                  </a:lnTo>
                  <a:lnTo>
                    <a:pt x="29" y="152"/>
                  </a:lnTo>
                  <a:lnTo>
                    <a:pt x="43" y="160"/>
                  </a:lnTo>
                  <a:lnTo>
                    <a:pt x="56" y="168"/>
                  </a:lnTo>
                  <a:lnTo>
                    <a:pt x="72" y="175"/>
                  </a:lnTo>
                  <a:lnTo>
                    <a:pt x="91" y="182"/>
                  </a:lnTo>
                  <a:lnTo>
                    <a:pt x="112" y="189"/>
                  </a:lnTo>
                  <a:lnTo>
                    <a:pt x="133" y="194"/>
                  </a:lnTo>
                  <a:lnTo>
                    <a:pt x="156" y="199"/>
                  </a:lnTo>
                  <a:lnTo>
                    <a:pt x="180" y="203"/>
                  </a:lnTo>
                  <a:lnTo>
                    <a:pt x="206" y="207"/>
                  </a:lnTo>
                  <a:lnTo>
                    <a:pt x="232" y="210"/>
                  </a:lnTo>
                  <a:lnTo>
                    <a:pt x="258" y="212"/>
                  </a:lnTo>
                  <a:lnTo>
                    <a:pt x="285" y="213"/>
                  </a:lnTo>
                  <a:lnTo>
                    <a:pt x="312" y="213"/>
                  </a:lnTo>
                  <a:lnTo>
                    <a:pt x="339" y="213"/>
                  </a:lnTo>
                  <a:lnTo>
                    <a:pt x="366" y="212"/>
                  </a:lnTo>
                  <a:lnTo>
                    <a:pt x="394" y="210"/>
                  </a:lnTo>
                  <a:lnTo>
                    <a:pt x="418" y="207"/>
                  </a:lnTo>
                  <a:lnTo>
                    <a:pt x="444" y="203"/>
                  </a:lnTo>
                  <a:lnTo>
                    <a:pt x="468" y="199"/>
                  </a:lnTo>
                  <a:lnTo>
                    <a:pt x="491" y="194"/>
                  </a:lnTo>
                  <a:lnTo>
                    <a:pt x="513" y="189"/>
                  </a:lnTo>
                  <a:lnTo>
                    <a:pt x="533" y="182"/>
                  </a:lnTo>
                  <a:lnTo>
                    <a:pt x="552" y="175"/>
                  </a:lnTo>
                  <a:lnTo>
                    <a:pt x="568" y="168"/>
                  </a:lnTo>
                  <a:lnTo>
                    <a:pt x="583" y="160"/>
                  </a:lnTo>
                  <a:lnTo>
                    <a:pt x="595" y="152"/>
                  </a:lnTo>
                  <a:lnTo>
                    <a:pt x="606" y="143"/>
                  </a:lnTo>
                  <a:lnTo>
                    <a:pt x="613" y="134"/>
                  </a:lnTo>
                  <a:lnTo>
                    <a:pt x="620" y="125"/>
                  </a:lnTo>
                  <a:lnTo>
                    <a:pt x="623" y="116"/>
                  </a:lnTo>
                  <a:lnTo>
                    <a:pt x="625" y="10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5" name="Freeform 8"/>
            <p:cNvSpPr>
              <a:spLocks/>
            </p:cNvSpPr>
            <p:nvPr/>
          </p:nvSpPr>
          <p:spPr bwMode="auto">
            <a:xfrm>
              <a:off x="2058" y="1117"/>
              <a:ext cx="506" cy="214"/>
            </a:xfrm>
            <a:custGeom>
              <a:avLst/>
              <a:gdLst>
                <a:gd name="T0" fmla="*/ 504 w 506"/>
                <a:gd name="T1" fmla="*/ 97 h 214"/>
                <a:gd name="T2" fmla="*/ 497 w 506"/>
                <a:gd name="T3" fmla="*/ 79 h 214"/>
                <a:gd name="T4" fmla="*/ 482 w 506"/>
                <a:gd name="T5" fmla="*/ 61 h 214"/>
                <a:gd name="T6" fmla="*/ 459 w 506"/>
                <a:gd name="T7" fmla="*/ 45 h 214"/>
                <a:gd name="T8" fmla="*/ 431 w 506"/>
                <a:gd name="T9" fmla="*/ 31 h 214"/>
                <a:gd name="T10" fmla="*/ 397 w 506"/>
                <a:gd name="T11" fmla="*/ 19 h 214"/>
                <a:gd name="T12" fmla="*/ 359 w 506"/>
                <a:gd name="T13" fmla="*/ 10 h 214"/>
                <a:gd name="T14" fmla="*/ 318 w 506"/>
                <a:gd name="T15" fmla="*/ 3 h 214"/>
                <a:gd name="T16" fmla="*/ 274 w 506"/>
                <a:gd name="T17" fmla="*/ 0 h 214"/>
                <a:gd name="T18" fmla="*/ 230 w 506"/>
                <a:gd name="T19" fmla="*/ 0 h 214"/>
                <a:gd name="T20" fmla="*/ 187 w 506"/>
                <a:gd name="T21" fmla="*/ 3 h 214"/>
                <a:gd name="T22" fmla="*/ 145 w 506"/>
                <a:gd name="T23" fmla="*/ 10 h 214"/>
                <a:gd name="T24" fmla="*/ 108 w 506"/>
                <a:gd name="T25" fmla="*/ 19 h 214"/>
                <a:gd name="T26" fmla="*/ 74 w 506"/>
                <a:gd name="T27" fmla="*/ 31 h 214"/>
                <a:gd name="T28" fmla="*/ 45 w 506"/>
                <a:gd name="T29" fmla="*/ 45 h 214"/>
                <a:gd name="T30" fmla="*/ 24 w 506"/>
                <a:gd name="T31" fmla="*/ 61 h 214"/>
                <a:gd name="T32" fmla="*/ 8 w 506"/>
                <a:gd name="T33" fmla="*/ 79 h 214"/>
                <a:gd name="T34" fmla="*/ 1 w 506"/>
                <a:gd name="T35" fmla="*/ 97 h 214"/>
                <a:gd name="T36" fmla="*/ 1 w 506"/>
                <a:gd name="T37" fmla="*/ 116 h 214"/>
                <a:gd name="T38" fmla="*/ 8 w 506"/>
                <a:gd name="T39" fmla="*/ 134 h 214"/>
                <a:gd name="T40" fmla="*/ 24 w 506"/>
                <a:gd name="T41" fmla="*/ 151 h 214"/>
                <a:gd name="T42" fmla="*/ 45 w 506"/>
                <a:gd name="T43" fmla="*/ 168 h 214"/>
                <a:gd name="T44" fmla="*/ 74 w 506"/>
                <a:gd name="T45" fmla="*/ 182 h 214"/>
                <a:gd name="T46" fmla="*/ 108 w 506"/>
                <a:gd name="T47" fmla="*/ 194 h 214"/>
                <a:gd name="T48" fmla="*/ 145 w 506"/>
                <a:gd name="T49" fmla="*/ 203 h 214"/>
                <a:gd name="T50" fmla="*/ 187 w 506"/>
                <a:gd name="T51" fmla="*/ 209 h 214"/>
                <a:gd name="T52" fmla="*/ 230 w 506"/>
                <a:gd name="T53" fmla="*/ 213 h 214"/>
                <a:gd name="T54" fmla="*/ 274 w 506"/>
                <a:gd name="T55" fmla="*/ 213 h 214"/>
                <a:gd name="T56" fmla="*/ 318 w 506"/>
                <a:gd name="T57" fmla="*/ 209 h 214"/>
                <a:gd name="T58" fmla="*/ 359 w 506"/>
                <a:gd name="T59" fmla="*/ 203 h 214"/>
                <a:gd name="T60" fmla="*/ 397 w 506"/>
                <a:gd name="T61" fmla="*/ 194 h 214"/>
                <a:gd name="T62" fmla="*/ 431 w 506"/>
                <a:gd name="T63" fmla="*/ 182 h 214"/>
                <a:gd name="T64" fmla="*/ 459 w 506"/>
                <a:gd name="T65" fmla="*/ 168 h 214"/>
                <a:gd name="T66" fmla="*/ 482 w 506"/>
                <a:gd name="T67" fmla="*/ 151 h 214"/>
                <a:gd name="T68" fmla="*/ 497 w 506"/>
                <a:gd name="T69" fmla="*/ 134 h 214"/>
                <a:gd name="T70" fmla="*/ 504 w 506"/>
                <a:gd name="T71" fmla="*/ 116 h 21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6"/>
                <a:gd name="T109" fmla="*/ 0 h 214"/>
                <a:gd name="T110" fmla="*/ 506 w 506"/>
                <a:gd name="T111" fmla="*/ 214 h 21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6" h="214">
                  <a:moveTo>
                    <a:pt x="505" y="107"/>
                  </a:moveTo>
                  <a:lnTo>
                    <a:pt x="504" y="97"/>
                  </a:lnTo>
                  <a:lnTo>
                    <a:pt x="501" y="88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2" y="61"/>
                  </a:lnTo>
                  <a:lnTo>
                    <a:pt x="471" y="53"/>
                  </a:lnTo>
                  <a:lnTo>
                    <a:pt x="459" y="45"/>
                  </a:lnTo>
                  <a:lnTo>
                    <a:pt x="446" y="38"/>
                  </a:lnTo>
                  <a:lnTo>
                    <a:pt x="431" y="31"/>
                  </a:lnTo>
                  <a:lnTo>
                    <a:pt x="415" y="25"/>
                  </a:lnTo>
                  <a:lnTo>
                    <a:pt x="397" y="19"/>
                  </a:lnTo>
                  <a:lnTo>
                    <a:pt x="379" y="14"/>
                  </a:lnTo>
                  <a:lnTo>
                    <a:pt x="359" y="10"/>
                  </a:lnTo>
                  <a:lnTo>
                    <a:pt x="339" y="6"/>
                  </a:lnTo>
                  <a:lnTo>
                    <a:pt x="318" y="3"/>
                  </a:lnTo>
                  <a:lnTo>
                    <a:pt x="296" y="1"/>
                  </a:lnTo>
                  <a:lnTo>
                    <a:pt x="274" y="0"/>
                  </a:lnTo>
                  <a:lnTo>
                    <a:pt x="252" y="0"/>
                  </a:lnTo>
                  <a:lnTo>
                    <a:pt x="230" y="0"/>
                  </a:lnTo>
                  <a:lnTo>
                    <a:pt x="209" y="1"/>
                  </a:lnTo>
                  <a:lnTo>
                    <a:pt x="187" y="3"/>
                  </a:lnTo>
                  <a:lnTo>
                    <a:pt x="166" y="6"/>
                  </a:lnTo>
                  <a:lnTo>
                    <a:pt x="145" y="10"/>
                  </a:lnTo>
                  <a:lnTo>
                    <a:pt x="126" y="14"/>
                  </a:lnTo>
                  <a:lnTo>
                    <a:pt x="108" y="19"/>
                  </a:lnTo>
                  <a:lnTo>
                    <a:pt x="90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5" y="45"/>
                  </a:lnTo>
                  <a:lnTo>
                    <a:pt x="33" y="53"/>
                  </a:lnTo>
                  <a:lnTo>
                    <a:pt x="24" y="61"/>
                  </a:lnTo>
                  <a:lnTo>
                    <a:pt x="15" y="70"/>
                  </a:lnTo>
                  <a:lnTo>
                    <a:pt x="8" y="79"/>
                  </a:lnTo>
                  <a:lnTo>
                    <a:pt x="4" y="88"/>
                  </a:lnTo>
                  <a:lnTo>
                    <a:pt x="1" y="97"/>
                  </a:lnTo>
                  <a:lnTo>
                    <a:pt x="0" y="107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8" y="134"/>
                  </a:lnTo>
                  <a:lnTo>
                    <a:pt x="15" y="143"/>
                  </a:lnTo>
                  <a:lnTo>
                    <a:pt x="24" y="151"/>
                  </a:lnTo>
                  <a:lnTo>
                    <a:pt x="33" y="160"/>
                  </a:lnTo>
                  <a:lnTo>
                    <a:pt x="45" y="168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0" y="188"/>
                  </a:lnTo>
                  <a:lnTo>
                    <a:pt x="108" y="194"/>
                  </a:lnTo>
                  <a:lnTo>
                    <a:pt x="126" y="199"/>
                  </a:lnTo>
                  <a:lnTo>
                    <a:pt x="145" y="203"/>
                  </a:lnTo>
                  <a:lnTo>
                    <a:pt x="166" y="207"/>
                  </a:lnTo>
                  <a:lnTo>
                    <a:pt x="187" y="209"/>
                  </a:lnTo>
                  <a:lnTo>
                    <a:pt x="209" y="211"/>
                  </a:lnTo>
                  <a:lnTo>
                    <a:pt x="230" y="213"/>
                  </a:lnTo>
                  <a:lnTo>
                    <a:pt x="252" y="213"/>
                  </a:lnTo>
                  <a:lnTo>
                    <a:pt x="274" y="213"/>
                  </a:lnTo>
                  <a:lnTo>
                    <a:pt x="296" y="211"/>
                  </a:lnTo>
                  <a:lnTo>
                    <a:pt x="318" y="209"/>
                  </a:lnTo>
                  <a:lnTo>
                    <a:pt x="339" y="207"/>
                  </a:lnTo>
                  <a:lnTo>
                    <a:pt x="359" y="203"/>
                  </a:lnTo>
                  <a:lnTo>
                    <a:pt x="379" y="199"/>
                  </a:lnTo>
                  <a:lnTo>
                    <a:pt x="397" y="194"/>
                  </a:lnTo>
                  <a:lnTo>
                    <a:pt x="415" y="188"/>
                  </a:lnTo>
                  <a:lnTo>
                    <a:pt x="431" y="182"/>
                  </a:lnTo>
                  <a:lnTo>
                    <a:pt x="446" y="175"/>
                  </a:lnTo>
                  <a:lnTo>
                    <a:pt x="459" y="168"/>
                  </a:lnTo>
                  <a:lnTo>
                    <a:pt x="471" y="160"/>
                  </a:lnTo>
                  <a:lnTo>
                    <a:pt x="482" y="151"/>
                  </a:lnTo>
                  <a:lnTo>
                    <a:pt x="490" y="143"/>
                  </a:lnTo>
                  <a:lnTo>
                    <a:pt x="497" y="134"/>
                  </a:lnTo>
                  <a:lnTo>
                    <a:pt x="501" y="125"/>
                  </a:lnTo>
                  <a:lnTo>
                    <a:pt x="504" y="116"/>
                  </a:lnTo>
                  <a:lnTo>
                    <a:pt x="505" y="10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6" name="Freeform 9"/>
            <p:cNvSpPr>
              <a:spLocks/>
            </p:cNvSpPr>
            <p:nvPr/>
          </p:nvSpPr>
          <p:spPr bwMode="auto">
            <a:xfrm>
              <a:off x="2986" y="1117"/>
              <a:ext cx="507" cy="214"/>
            </a:xfrm>
            <a:custGeom>
              <a:avLst/>
              <a:gdLst>
                <a:gd name="T0" fmla="*/ 1 w 507"/>
                <a:gd name="T1" fmla="*/ 116 h 214"/>
                <a:gd name="T2" fmla="*/ 9 w 507"/>
                <a:gd name="T3" fmla="*/ 134 h 214"/>
                <a:gd name="T4" fmla="*/ 24 w 507"/>
                <a:gd name="T5" fmla="*/ 151 h 214"/>
                <a:gd name="T6" fmla="*/ 46 w 507"/>
                <a:gd name="T7" fmla="*/ 168 h 214"/>
                <a:gd name="T8" fmla="*/ 74 w 507"/>
                <a:gd name="T9" fmla="*/ 182 h 214"/>
                <a:gd name="T10" fmla="*/ 108 w 507"/>
                <a:gd name="T11" fmla="*/ 194 h 214"/>
                <a:gd name="T12" fmla="*/ 146 w 507"/>
                <a:gd name="T13" fmla="*/ 203 h 214"/>
                <a:gd name="T14" fmla="*/ 188 w 507"/>
                <a:gd name="T15" fmla="*/ 209 h 214"/>
                <a:gd name="T16" fmla="*/ 231 w 507"/>
                <a:gd name="T17" fmla="*/ 213 h 214"/>
                <a:gd name="T18" fmla="*/ 275 w 507"/>
                <a:gd name="T19" fmla="*/ 213 h 214"/>
                <a:gd name="T20" fmla="*/ 319 w 507"/>
                <a:gd name="T21" fmla="*/ 209 h 214"/>
                <a:gd name="T22" fmla="*/ 360 w 507"/>
                <a:gd name="T23" fmla="*/ 203 h 214"/>
                <a:gd name="T24" fmla="*/ 398 w 507"/>
                <a:gd name="T25" fmla="*/ 193 h 214"/>
                <a:gd name="T26" fmla="*/ 432 w 507"/>
                <a:gd name="T27" fmla="*/ 182 h 214"/>
                <a:gd name="T28" fmla="*/ 460 w 507"/>
                <a:gd name="T29" fmla="*/ 167 h 214"/>
                <a:gd name="T30" fmla="*/ 482 w 507"/>
                <a:gd name="T31" fmla="*/ 151 h 214"/>
                <a:gd name="T32" fmla="*/ 497 w 507"/>
                <a:gd name="T33" fmla="*/ 134 h 214"/>
                <a:gd name="T34" fmla="*/ 505 w 507"/>
                <a:gd name="T35" fmla="*/ 115 h 214"/>
                <a:gd name="T36" fmla="*/ 505 w 507"/>
                <a:gd name="T37" fmla="*/ 97 h 214"/>
                <a:gd name="T38" fmla="*/ 497 w 507"/>
                <a:gd name="T39" fmla="*/ 79 h 214"/>
                <a:gd name="T40" fmla="*/ 482 w 507"/>
                <a:gd name="T41" fmla="*/ 61 h 214"/>
                <a:gd name="T42" fmla="*/ 460 w 507"/>
                <a:gd name="T43" fmla="*/ 45 h 214"/>
                <a:gd name="T44" fmla="*/ 432 w 507"/>
                <a:gd name="T45" fmla="*/ 31 h 214"/>
                <a:gd name="T46" fmla="*/ 398 w 507"/>
                <a:gd name="T47" fmla="*/ 19 h 214"/>
                <a:gd name="T48" fmla="*/ 360 w 507"/>
                <a:gd name="T49" fmla="*/ 10 h 214"/>
                <a:gd name="T50" fmla="*/ 318 w 507"/>
                <a:gd name="T51" fmla="*/ 3 h 214"/>
                <a:gd name="T52" fmla="*/ 275 w 507"/>
                <a:gd name="T53" fmla="*/ 0 h 214"/>
                <a:gd name="T54" fmla="*/ 231 w 507"/>
                <a:gd name="T55" fmla="*/ 0 h 214"/>
                <a:gd name="T56" fmla="*/ 187 w 507"/>
                <a:gd name="T57" fmla="*/ 3 h 214"/>
                <a:gd name="T58" fmla="*/ 146 w 507"/>
                <a:gd name="T59" fmla="*/ 10 h 214"/>
                <a:gd name="T60" fmla="*/ 108 w 507"/>
                <a:gd name="T61" fmla="*/ 19 h 214"/>
                <a:gd name="T62" fmla="*/ 74 w 507"/>
                <a:gd name="T63" fmla="*/ 31 h 214"/>
                <a:gd name="T64" fmla="*/ 46 w 507"/>
                <a:gd name="T65" fmla="*/ 45 h 214"/>
                <a:gd name="T66" fmla="*/ 24 w 507"/>
                <a:gd name="T67" fmla="*/ 62 h 214"/>
                <a:gd name="T68" fmla="*/ 9 w 507"/>
                <a:gd name="T69" fmla="*/ 79 h 214"/>
                <a:gd name="T70" fmla="*/ 1 w 507"/>
                <a:gd name="T71" fmla="*/ 97 h 21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7"/>
                <a:gd name="T109" fmla="*/ 0 h 214"/>
                <a:gd name="T110" fmla="*/ 507 w 507"/>
                <a:gd name="T111" fmla="*/ 214 h 21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7" h="214">
                  <a:moveTo>
                    <a:pt x="0" y="107"/>
                  </a:moveTo>
                  <a:lnTo>
                    <a:pt x="1" y="116"/>
                  </a:lnTo>
                  <a:lnTo>
                    <a:pt x="4" y="125"/>
                  </a:lnTo>
                  <a:lnTo>
                    <a:pt x="9" y="134"/>
                  </a:lnTo>
                  <a:lnTo>
                    <a:pt x="16" y="143"/>
                  </a:lnTo>
                  <a:lnTo>
                    <a:pt x="24" y="151"/>
                  </a:lnTo>
                  <a:lnTo>
                    <a:pt x="34" y="160"/>
                  </a:lnTo>
                  <a:lnTo>
                    <a:pt x="46" y="168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1" y="188"/>
                  </a:lnTo>
                  <a:lnTo>
                    <a:pt x="108" y="194"/>
                  </a:lnTo>
                  <a:lnTo>
                    <a:pt x="127" y="199"/>
                  </a:lnTo>
                  <a:lnTo>
                    <a:pt x="146" y="203"/>
                  </a:lnTo>
                  <a:lnTo>
                    <a:pt x="166" y="207"/>
                  </a:lnTo>
                  <a:lnTo>
                    <a:pt x="188" y="209"/>
                  </a:lnTo>
                  <a:lnTo>
                    <a:pt x="209" y="211"/>
                  </a:lnTo>
                  <a:lnTo>
                    <a:pt x="231" y="213"/>
                  </a:lnTo>
                  <a:lnTo>
                    <a:pt x="253" y="213"/>
                  </a:lnTo>
                  <a:lnTo>
                    <a:pt x="275" y="213"/>
                  </a:lnTo>
                  <a:lnTo>
                    <a:pt x="297" y="211"/>
                  </a:lnTo>
                  <a:lnTo>
                    <a:pt x="319" y="209"/>
                  </a:lnTo>
                  <a:lnTo>
                    <a:pt x="340" y="207"/>
                  </a:lnTo>
                  <a:lnTo>
                    <a:pt x="360" y="203"/>
                  </a:lnTo>
                  <a:lnTo>
                    <a:pt x="379" y="199"/>
                  </a:lnTo>
                  <a:lnTo>
                    <a:pt x="398" y="193"/>
                  </a:lnTo>
                  <a:lnTo>
                    <a:pt x="416" y="188"/>
                  </a:lnTo>
                  <a:lnTo>
                    <a:pt x="432" y="182"/>
                  </a:lnTo>
                  <a:lnTo>
                    <a:pt x="446" y="175"/>
                  </a:lnTo>
                  <a:lnTo>
                    <a:pt x="460" y="167"/>
                  </a:lnTo>
                  <a:lnTo>
                    <a:pt x="472" y="160"/>
                  </a:lnTo>
                  <a:lnTo>
                    <a:pt x="482" y="151"/>
                  </a:lnTo>
                  <a:lnTo>
                    <a:pt x="490" y="143"/>
                  </a:lnTo>
                  <a:lnTo>
                    <a:pt x="497" y="134"/>
                  </a:lnTo>
                  <a:lnTo>
                    <a:pt x="502" y="125"/>
                  </a:lnTo>
                  <a:lnTo>
                    <a:pt x="505" y="115"/>
                  </a:lnTo>
                  <a:lnTo>
                    <a:pt x="506" y="107"/>
                  </a:lnTo>
                  <a:lnTo>
                    <a:pt x="505" y="97"/>
                  </a:lnTo>
                  <a:lnTo>
                    <a:pt x="502" y="88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2" y="61"/>
                  </a:lnTo>
                  <a:lnTo>
                    <a:pt x="472" y="53"/>
                  </a:lnTo>
                  <a:lnTo>
                    <a:pt x="460" y="45"/>
                  </a:lnTo>
                  <a:lnTo>
                    <a:pt x="446" y="38"/>
                  </a:lnTo>
                  <a:lnTo>
                    <a:pt x="432" y="31"/>
                  </a:lnTo>
                  <a:lnTo>
                    <a:pt x="415" y="25"/>
                  </a:lnTo>
                  <a:lnTo>
                    <a:pt x="398" y="19"/>
                  </a:lnTo>
                  <a:lnTo>
                    <a:pt x="379" y="14"/>
                  </a:lnTo>
                  <a:lnTo>
                    <a:pt x="360" y="10"/>
                  </a:lnTo>
                  <a:lnTo>
                    <a:pt x="340" y="6"/>
                  </a:lnTo>
                  <a:lnTo>
                    <a:pt x="318" y="3"/>
                  </a:lnTo>
                  <a:lnTo>
                    <a:pt x="297" y="1"/>
                  </a:lnTo>
                  <a:lnTo>
                    <a:pt x="275" y="0"/>
                  </a:lnTo>
                  <a:lnTo>
                    <a:pt x="253" y="0"/>
                  </a:lnTo>
                  <a:lnTo>
                    <a:pt x="231" y="0"/>
                  </a:lnTo>
                  <a:lnTo>
                    <a:pt x="209" y="1"/>
                  </a:lnTo>
                  <a:lnTo>
                    <a:pt x="187" y="3"/>
                  </a:lnTo>
                  <a:lnTo>
                    <a:pt x="166" y="6"/>
                  </a:lnTo>
                  <a:lnTo>
                    <a:pt x="146" y="10"/>
                  </a:lnTo>
                  <a:lnTo>
                    <a:pt x="127" y="14"/>
                  </a:lnTo>
                  <a:lnTo>
                    <a:pt x="108" y="19"/>
                  </a:lnTo>
                  <a:lnTo>
                    <a:pt x="90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6" y="45"/>
                  </a:lnTo>
                  <a:lnTo>
                    <a:pt x="34" y="53"/>
                  </a:lnTo>
                  <a:lnTo>
                    <a:pt x="24" y="62"/>
                  </a:lnTo>
                  <a:lnTo>
                    <a:pt x="16" y="70"/>
                  </a:lnTo>
                  <a:lnTo>
                    <a:pt x="9" y="79"/>
                  </a:lnTo>
                  <a:lnTo>
                    <a:pt x="4" y="88"/>
                  </a:lnTo>
                  <a:lnTo>
                    <a:pt x="1" y="97"/>
                  </a:lnTo>
                  <a:lnTo>
                    <a:pt x="0" y="10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7" name="Freeform 10"/>
            <p:cNvSpPr>
              <a:spLocks/>
            </p:cNvSpPr>
            <p:nvPr/>
          </p:nvSpPr>
          <p:spPr bwMode="auto">
            <a:xfrm>
              <a:off x="2417" y="1461"/>
              <a:ext cx="742" cy="201"/>
            </a:xfrm>
            <a:custGeom>
              <a:avLst/>
              <a:gdLst>
                <a:gd name="T0" fmla="*/ 741 w 742"/>
                <a:gd name="T1" fmla="*/ 200 h 201"/>
                <a:gd name="T2" fmla="*/ 741 w 742"/>
                <a:gd name="T3" fmla="*/ 0 h 201"/>
                <a:gd name="T4" fmla="*/ 0 w 742"/>
                <a:gd name="T5" fmla="*/ 0 h 201"/>
                <a:gd name="T6" fmla="*/ 0 w 742"/>
                <a:gd name="T7" fmla="*/ 200 h 201"/>
                <a:gd name="T8" fmla="*/ 741 w 742"/>
                <a:gd name="T9" fmla="*/ 20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2"/>
                <a:gd name="T16" fmla="*/ 0 h 201"/>
                <a:gd name="T17" fmla="*/ 742 w 742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2" h="201">
                  <a:moveTo>
                    <a:pt x="741" y="200"/>
                  </a:moveTo>
                  <a:lnTo>
                    <a:pt x="741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741" y="2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8" name="Rectangle 11"/>
            <p:cNvSpPr>
              <a:spLocks noChangeArrowheads="1"/>
            </p:cNvSpPr>
            <p:nvPr/>
          </p:nvSpPr>
          <p:spPr bwMode="auto">
            <a:xfrm>
              <a:off x="2619" y="931"/>
              <a:ext cx="44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600" b="1"/>
                <a:t>name</a:t>
              </a:r>
            </a:p>
          </p:txBody>
        </p:sp>
        <p:sp>
          <p:nvSpPr>
            <p:cNvPr id="65609" name="Rectangle 12"/>
            <p:cNvSpPr>
              <a:spLocks noChangeArrowheads="1"/>
            </p:cNvSpPr>
            <p:nvPr/>
          </p:nvSpPr>
          <p:spPr bwMode="auto">
            <a:xfrm>
              <a:off x="2393" y="1459"/>
              <a:ext cx="79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600" b="1"/>
                <a:t>Employees</a:t>
              </a:r>
            </a:p>
          </p:txBody>
        </p:sp>
        <p:sp>
          <p:nvSpPr>
            <p:cNvPr id="65610" name="Rectangle 13"/>
            <p:cNvSpPr>
              <a:spLocks noChangeArrowheads="1"/>
            </p:cNvSpPr>
            <p:nvPr/>
          </p:nvSpPr>
          <p:spPr bwMode="auto">
            <a:xfrm>
              <a:off x="2177" y="1095"/>
              <a:ext cx="3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600" b="1" u="sng"/>
                <a:t>ssn</a:t>
              </a:r>
            </a:p>
          </p:txBody>
        </p:sp>
        <p:sp>
          <p:nvSpPr>
            <p:cNvPr id="65611" name="Rectangle 14"/>
            <p:cNvSpPr>
              <a:spLocks noChangeArrowheads="1"/>
            </p:cNvSpPr>
            <p:nvPr/>
          </p:nvSpPr>
          <p:spPr bwMode="auto">
            <a:xfrm>
              <a:off x="3131" y="1100"/>
              <a:ext cx="2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600" b="1"/>
                <a:t>lot</a:t>
              </a:r>
            </a:p>
          </p:txBody>
        </p:sp>
        <p:sp>
          <p:nvSpPr>
            <p:cNvPr id="65612" name="Line 15"/>
            <p:cNvSpPr>
              <a:spLocks noChangeShapeType="1"/>
            </p:cNvSpPr>
            <p:nvPr/>
          </p:nvSpPr>
          <p:spPr bwMode="auto">
            <a:xfrm flipH="1">
              <a:off x="3164" y="1565"/>
              <a:ext cx="24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3" name="Line 16"/>
            <p:cNvSpPr>
              <a:spLocks noChangeShapeType="1"/>
            </p:cNvSpPr>
            <p:nvPr/>
          </p:nvSpPr>
          <p:spPr bwMode="auto">
            <a:xfrm>
              <a:off x="2298" y="1338"/>
              <a:ext cx="338" cy="11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4" name="Line 17"/>
            <p:cNvSpPr>
              <a:spLocks noChangeShapeType="1"/>
            </p:cNvSpPr>
            <p:nvPr/>
          </p:nvSpPr>
          <p:spPr bwMode="auto">
            <a:xfrm flipH="1">
              <a:off x="2780" y="1132"/>
              <a:ext cx="48" cy="3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5" name="Line 18"/>
            <p:cNvSpPr>
              <a:spLocks noChangeShapeType="1"/>
            </p:cNvSpPr>
            <p:nvPr/>
          </p:nvSpPr>
          <p:spPr bwMode="auto">
            <a:xfrm flipH="1">
              <a:off x="3010" y="1338"/>
              <a:ext cx="220" cy="11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45" name="Freeform 19"/>
          <p:cNvSpPr>
            <a:spLocks/>
          </p:cNvSpPr>
          <p:nvPr/>
        </p:nvSpPr>
        <p:spPr bwMode="auto">
          <a:xfrm>
            <a:off x="5368925" y="2190750"/>
            <a:ext cx="1566863" cy="569913"/>
          </a:xfrm>
          <a:custGeom>
            <a:avLst/>
            <a:gdLst>
              <a:gd name="T0" fmla="*/ 0 w 987"/>
              <a:gd name="T1" fmla="*/ 2147483647 h 359"/>
              <a:gd name="T2" fmla="*/ 2147483647 w 987"/>
              <a:gd name="T3" fmla="*/ 0 h 359"/>
              <a:gd name="T4" fmla="*/ 2147483647 w 987"/>
              <a:gd name="T5" fmla="*/ 2147483647 h 359"/>
              <a:gd name="T6" fmla="*/ 2147483647 w 987"/>
              <a:gd name="T7" fmla="*/ 2147483647 h 359"/>
              <a:gd name="T8" fmla="*/ 0 w 987"/>
              <a:gd name="T9" fmla="*/ 2147483647 h 3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7"/>
              <a:gd name="T16" fmla="*/ 0 h 359"/>
              <a:gd name="T17" fmla="*/ 987 w 987"/>
              <a:gd name="T18" fmla="*/ 359 h 3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7" h="359">
                <a:moveTo>
                  <a:pt x="0" y="179"/>
                </a:moveTo>
                <a:lnTo>
                  <a:pt x="487" y="0"/>
                </a:lnTo>
                <a:lnTo>
                  <a:pt x="986" y="185"/>
                </a:lnTo>
                <a:lnTo>
                  <a:pt x="487" y="358"/>
                </a:lnTo>
                <a:lnTo>
                  <a:pt x="0" y="17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6" name="Rectangle 20"/>
          <p:cNvSpPr>
            <a:spLocks noChangeArrowheads="1"/>
          </p:cNvSpPr>
          <p:nvPr/>
        </p:nvSpPr>
        <p:spPr bwMode="auto">
          <a:xfrm>
            <a:off x="5514975" y="2312988"/>
            <a:ext cx="12080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Works_In2</a:t>
            </a:r>
          </a:p>
        </p:txBody>
      </p:sp>
      <p:sp>
        <p:nvSpPr>
          <p:cNvPr id="65547" name="Freeform 21"/>
          <p:cNvSpPr>
            <a:spLocks/>
          </p:cNvSpPr>
          <p:nvPr/>
        </p:nvSpPr>
        <p:spPr bwMode="auto">
          <a:xfrm>
            <a:off x="5294313" y="1336675"/>
            <a:ext cx="804862" cy="339725"/>
          </a:xfrm>
          <a:custGeom>
            <a:avLst/>
            <a:gdLst>
              <a:gd name="T0" fmla="*/ 2147483647 w 507"/>
              <a:gd name="T1" fmla="*/ 2147483647 h 214"/>
              <a:gd name="T2" fmla="*/ 2147483647 w 507"/>
              <a:gd name="T3" fmla="*/ 2147483647 h 214"/>
              <a:gd name="T4" fmla="*/ 2147483647 w 507"/>
              <a:gd name="T5" fmla="*/ 2147483647 h 214"/>
              <a:gd name="T6" fmla="*/ 2147483647 w 507"/>
              <a:gd name="T7" fmla="*/ 2147483647 h 214"/>
              <a:gd name="T8" fmla="*/ 2147483647 w 507"/>
              <a:gd name="T9" fmla="*/ 2147483647 h 214"/>
              <a:gd name="T10" fmla="*/ 2147483647 w 507"/>
              <a:gd name="T11" fmla="*/ 2147483647 h 214"/>
              <a:gd name="T12" fmla="*/ 2147483647 w 507"/>
              <a:gd name="T13" fmla="*/ 2147483647 h 214"/>
              <a:gd name="T14" fmla="*/ 2147483647 w 507"/>
              <a:gd name="T15" fmla="*/ 2147483647 h 214"/>
              <a:gd name="T16" fmla="*/ 2147483647 w 507"/>
              <a:gd name="T17" fmla="*/ 2147483647 h 214"/>
              <a:gd name="T18" fmla="*/ 2147483647 w 507"/>
              <a:gd name="T19" fmla="*/ 2147483647 h 214"/>
              <a:gd name="T20" fmla="*/ 2147483647 w 507"/>
              <a:gd name="T21" fmla="*/ 2147483647 h 214"/>
              <a:gd name="T22" fmla="*/ 2147483647 w 507"/>
              <a:gd name="T23" fmla="*/ 2147483647 h 214"/>
              <a:gd name="T24" fmla="*/ 2147483647 w 507"/>
              <a:gd name="T25" fmla="*/ 2147483647 h 214"/>
              <a:gd name="T26" fmla="*/ 2147483647 w 507"/>
              <a:gd name="T27" fmla="*/ 2147483647 h 214"/>
              <a:gd name="T28" fmla="*/ 2147483647 w 507"/>
              <a:gd name="T29" fmla="*/ 2147483647 h 214"/>
              <a:gd name="T30" fmla="*/ 2147483647 w 507"/>
              <a:gd name="T31" fmla="*/ 2147483647 h 214"/>
              <a:gd name="T32" fmla="*/ 2147483647 w 507"/>
              <a:gd name="T33" fmla="*/ 2147483647 h 214"/>
              <a:gd name="T34" fmla="*/ 2147483647 w 507"/>
              <a:gd name="T35" fmla="*/ 2147483647 h 214"/>
              <a:gd name="T36" fmla="*/ 2147483647 w 507"/>
              <a:gd name="T37" fmla="*/ 2147483647 h 214"/>
              <a:gd name="T38" fmla="*/ 2147483647 w 507"/>
              <a:gd name="T39" fmla="*/ 2147483647 h 214"/>
              <a:gd name="T40" fmla="*/ 2147483647 w 507"/>
              <a:gd name="T41" fmla="*/ 2147483647 h 214"/>
              <a:gd name="T42" fmla="*/ 2147483647 w 507"/>
              <a:gd name="T43" fmla="*/ 2147483647 h 214"/>
              <a:gd name="T44" fmla="*/ 2147483647 w 507"/>
              <a:gd name="T45" fmla="*/ 2147483647 h 214"/>
              <a:gd name="T46" fmla="*/ 2147483647 w 507"/>
              <a:gd name="T47" fmla="*/ 2147483647 h 214"/>
              <a:gd name="T48" fmla="*/ 2147483647 w 507"/>
              <a:gd name="T49" fmla="*/ 2147483647 h 214"/>
              <a:gd name="T50" fmla="*/ 2147483647 w 507"/>
              <a:gd name="T51" fmla="*/ 2147483647 h 214"/>
              <a:gd name="T52" fmla="*/ 2147483647 w 507"/>
              <a:gd name="T53" fmla="*/ 0 h 214"/>
              <a:gd name="T54" fmla="*/ 2147483647 w 507"/>
              <a:gd name="T55" fmla="*/ 0 h 214"/>
              <a:gd name="T56" fmla="*/ 2147483647 w 507"/>
              <a:gd name="T57" fmla="*/ 2147483647 h 214"/>
              <a:gd name="T58" fmla="*/ 2147483647 w 507"/>
              <a:gd name="T59" fmla="*/ 2147483647 h 214"/>
              <a:gd name="T60" fmla="*/ 2147483647 w 507"/>
              <a:gd name="T61" fmla="*/ 2147483647 h 214"/>
              <a:gd name="T62" fmla="*/ 2147483647 w 507"/>
              <a:gd name="T63" fmla="*/ 2147483647 h 214"/>
              <a:gd name="T64" fmla="*/ 2147483647 w 507"/>
              <a:gd name="T65" fmla="*/ 2147483647 h 214"/>
              <a:gd name="T66" fmla="*/ 2147483647 w 507"/>
              <a:gd name="T67" fmla="*/ 2147483647 h 214"/>
              <a:gd name="T68" fmla="*/ 2147483647 w 507"/>
              <a:gd name="T69" fmla="*/ 2147483647 h 214"/>
              <a:gd name="T70" fmla="*/ 2147483647 w 507"/>
              <a:gd name="T71" fmla="*/ 2147483647 h 2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07"/>
              <a:gd name="T109" fmla="*/ 0 h 214"/>
              <a:gd name="T110" fmla="*/ 507 w 507"/>
              <a:gd name="T111" fmla="*/ 214 h 21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07" h="214">
                <a:moveTo>
                  <a:pt x="0" y="106"/>
                </a:moveTo>
                <a:lnTo>
                  <a:pt x="1" y="116"/>
                </a:lnTo>
                <a:lnTo>
                  <a:pt x="4" y="124"/>
                </a:lnTo>
                <a:lnTo>
                  <a:pt x="9" y="134"/>
                </a:lnTo>
                <a:lnTo>
                  <a:pt x="15" y="143"/>
                </a:lnTo>
                <a:lnTo>
                  <a:pt x="24" y="151"/>
                </a:lnTo>
                <a:lnTo>
                  <a:pt x="34" y="160"/>
                </a:lnTo>
                <a:lnTo>
                  <a:pt x="46" y="167"/>
                </a:lnTo>
                <a:lnTo>
                  <a:pt x="60" y="175"/>
                </a:lnTo>
                <a:lnTo>
                  <a:pt x="75" y="182"/>
                </a:lnTo>
                <a:lnTo>
                  <a:pt x="90" y="188"/>
                </a:lnTo>
                <a:lnTo>
                  <a:pt x="108" y="194"/>
                </a:lnTo>
                <a:lnTo>
                  <a:pt x="127" y="199"/>
                </a:lnTo>
                <a:lnTo>
                  <a:pt x="146" y="203"/>
                </a:lnTo>
                <a:lnTo>
                  <a:pt x="167" y="206"/>
                </a:lnTo>
                <a:lnTo>
                  <a:pt x="187" y="209"/>
                </a:lnTo>
                <a:lnTo>
                  <a:pt x="209" y="211"/>
                </a:lnTo>
                <a:lnTo>
                  <a:pt x="231" y="212"/>
                </a:lnTo>
                <a:lnTo>
                  <a:pt x="253" y="213"/>
                </a:lnTo>
                <a:lnTo>
                  <a:pt x="275" y="212"/>
                </a:lnTo>
                <a:lnTo>
                  <a:pt x="297" y="211"/>
                </a:lnTo>
                <a:lnTo>
                  <a:pt x="318" y="209"/>
                </a:lnTo>
                <a:lnTo>
                  <a:pt x="340" y="206"/>
                </a:lnTo>
                <a:lnTo>
                  <a:pt x="360" y="202"/>
                </a:lnTo>
                <a:lnTo>
                  <a:pt x="379" y="199"/>
                </a:lnTo>
                <a:lnTo>
                  <a:pt x="398" y="194"/>
                </a:lnTo>
                <a:lnTo>
                  <a:pt x="415" y="188"/>
                </a:lnTo>
                <a:lnTo>
                  <a:pt x="432" y="181"/>
                </a:lnTo>
                <a:lnTo>
                  <a:pt x="447" y="174"/>
                </a:lnTo>
                <a:lnTo>
                  <a:pt x="460" y="167"/>
                </a:lnTo>
                <a:lnTo>
                  <a:pt x="472" y="160"/>
                </a:lnTo>
                <a:lnTo>
                  <a:pt x="482" y="151"/>
                </a:lnTo>
                <a:lnTo>
                  <a:pt x="490" y="142"/>
                </a:lnTo>
                <a:lnTo>
                  <a:pt x="497" y="133"/>
                </a:lnTo>
                <a:lnTo>
                  <a:pt x="502" y="124"/>
                </a:lnTo>
                <a:lnTo>
                  <a:pt x="505" y="115"/>
                </a:lnTo>
                <a:lnTo>
                  <a:pt x="506" y="106"/>
                </a:lnTo>
                <a:lnTo>
                  <a:pt x="505" y="97"/>
                </a:lnTo>
                <a:lnTo>
                  <a:pt x="502" y="87"/>
                </a:lnTo>
                <a:lnTo>
                  <a:pt x="497" y="79"/>
                </a:lnTo>
                <a:lnTo>
                  <a:pt x="490" y="70"/>
                </a:lnTo>
                <a:lnTo>
                  <a:pt x="482" y="61"/>
                </a:lnTo>
                <a:lnTo>
                  <a:pt x="472" y="53"/>
                </a:lnTo>
                <a:lnTo>
                  <a:pt x="460" y="45"/>
                </a:lnTo>
                <a:lnTo>
                  <a:pt x="447" y="38"/>
                </a:lnTo>
                <a:lnTo>
                  <a:pt x="432" y="31"/>
                </a:lnTo>
                <a:lnTo>
                  <a:pt x="415" y="24"/>
                </a:lnTo>
                <a:lnTo>
                  <a:pt x="398" y="19"/>
                </a:lnTo>
                <a:lnTo>
                  <a:pt x="379" y="14"/>
                </a:lnTo>
                <a:lnTo>
                  <a:pt x="360" y="10"/>
                </a:lnTo>
                <a:lnTo>
                  <a:pt x="340" y="6"/>
                </a:lnTo>
                <a:lnTo>
                  <a:pt x="318" y="3"/>
                </a:lnTo>
                <a:lnTo>
                  <a:pt x="297" y="1"/>
                </a:lnTo>
                <a:lnTo>
                  <a:pt x="275" y="0"/>
                </a:lnTo>
                <a:lnTo>
                  <a:pt x="253" y="0"/>
                </a:lnTo>
                <a:lnTo>
                  <a:pt x="231" y="0"/>
                </a:lnTo>
                <a:lnTo>
                  <a:pt x="209" y="1"/>
                </a:lnTo>
                <a:lnTo>
                  <a:pt x="187" y="3"/>
                </a:lnTo>
                <a:lnTo>
                  <a:pt x="167" y="6"/>
                </a:lnTo>
                <a:lnTo>
                  <a:pt x="146" y="10"/>
                </a:lnTo>
                <a:lnTo>
                  <a:pt x="127" y="14"/>
                </a:lnTo>
                <a:lnTo>
                  <a:pt x="108" y="19"/>
                </a:lnTo>
                <a:lnTo>
                  <a:pt x="90" y="25"/>
                </a:lnTo>
                <a:lnTo>
                  <a:pt x="75" y="31"/>
                </a:lnTo>
                <a:lnTo>
                  <a:pt x="60" y="38"/>
                </a:lnTo>
                <a:lnTo>
                  <a:pt x="46" y="45"/>
                </a:lnTo>
                <a:lnTo>
                  <a:pt x="34" y="53"/>
                </a:lnTo>
                <a:lnTo>
                  <a:pt x="24" y="61"/>
                </a:lnTo>
                <a:lnTo>
                  <a:pt x="15" y="70"/>
                </a:lnTo>
                <a:lnTo>
                  <a:pt x="9" y="79"/>
                </a:lnTo>
                <a:lnTo>
                  <a:pt x="4" y="87"/>
                </a:lnTo>
                <a:lnTo>
                  <a:pt x="1" y="97"/>
                </a:lnTo>
                <a:lnTo>
                  <a:pt x="0" y="10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8" name="Freeform 22"/>
          <p:cNvSpPr>
            <a:spLocks/>
          </p:cNvSpPr>
          <p:nvPr/>
        </p:nvSpPr>
        <p:spPr bwMode="auto">
          <a:xfrm>
            <a:off x="6197600" y="1336675"/>
            <a:ext cx="803275" cy="339725"/>
          </a:xfrm>
          <a:custGeom>
            <a:avLst/>
            <a:gdLst>
              <a:gd name="T0" fmla="*/ 2147483647 w 506"/>
              <a:gd name="T1" fmla="*/ 2147483647 h 214"/>
              <a:gd name="T2" fmla="*/ 2147483647 w 506"/>
              <a:gd name="T3" fmla="*/ 2147483647 h 214"/>
              <a:gd name="T4" fmla="*/ 2147483647 w 506"/>
              <a:gd name="T5" fmla="*/ 2147483647 h 214"/>
              <a:gd name="T6" fmla="*/ 2147483647 w 506"/>
              <a:gd name="T7" fmla="*/ 2147483647 h 214"/>
              <a:gd name="T8" fmla="*/ 2147483647 w 506"/>
              <a:gd name="T9" fmla="*/ 2147483647 h 214"/>
              <a:gd name="T10" fmla="*/ 2147483647 w 506"/>
              <a:gd name="T11" fmla="*/ 2147483647 h 214"/>
              <a:gd name="T12" fmla="*/ 2147483647 w 506"/>
              <a:gd name="T13" fmla="*/ 2147483647 h 214"/>
              <a:gd name="T14" fmla="*/ 2147483647 w 506"/>
              <a:gd name="T15" fmla="*/ 2147483647 h 214"/>
              <a:gd name="T16" fmla="*/ 2147483647 w 506"/>
              <a:gd name="T17" fmla="*/ 2147483647 h 214"/>
              <a:gd name="T18" fmla="*/ 2147483647 w 506"/>
              <a:gd name="T19" fmla="*/ 2147483647 h 214"/>
              <a:gd name="T20" fmla="*/ 2147483647 w 506"/>
              <a:gd name="T21" fmla="*/ 2147483647 h 214"/>
              <a:gd name="T22" fmla="*/ 2147483647 w 506"/>
              <a:gd name="T23" fmla="*/ 2147483647 h 214"/>
              <a:gd name="T24" fmla="*/ 2147483647 w 506"/>
              <a:gd name="T25" fmla="*/ 2147483647 h 214"/>
              <a:gd name="T26" fmla="*/ 2147483647 w 506"/>
              <a:gd name="T27" fmla="*/ 2147483647 h 214"/>
              <a:gd name="T28" fmla="*/ 2147483647 w 506"/>
              <a:gd name="T29" fmla="*/ 2147483647 h 214"/>
              <a:gd name="T30" fmla="*/ 2147483647 w 506"/>
              <a:gd name="T31" fmla="*/ 2147483647 h 214"/>
              <a:gd name="T32" fmla="*/ 2147483647 w 506"/>
              <a:gd name="T33" fmla="*/ 2147483647 h 214"/>
              <a:gd name="T34" fmla="*/ 2147483647 w 506"/>
              <a:gd name="T35" fmla="*/ 2147483647 h 214"/>
              <a:gd name="T36" fmla="*/ 2147483647 w 506"/>
              <a:gd name="T37" fmla="*/ 2147483647 h 214"/>
              <a:gd name="T38" fmla="*/ 2147483647 w 506"/>
              <a:gd name="T39" fmla="*/ 2147483647 h 214"/>
              <a:gd name="T40" fmla="*/ 2147483647 w 506"/>
              <a:gd name="T41" fmla="*/ 2147483647 h 214"/>
              <a:gd name="T42" fmla="*/ 2147483647 w 506"/>
              <a:gd name="T43" fmla="*/ 2147483647 h 214"/>
              <a:gd name="T44" fmla="*/ 2147483647 w 506"/>
              <a:gd name="T45" fmla="*/ 2147483647 h 214"/>
              <a:gd name="T46" fmla="*/ 2147483647 w 506"/>
              <a:gd name="T47" fmla="*/ 2147483647 h 214"/>
              <a:gd name="T48" fmla="*/ 2147483647 w 506"/>
              <a:gd name="T49" fmla="*/ 2147483647 h 214"/>
              <a:gd name="T50" fmla="*/ 2147483647 w 506"/>
              <a:gd name="T51" fmla="*/ 2147483647 h 214"/>
              <a:gd name="T52" fmla="*/ 2147483647 w 506"/>
              <a:gd name="T53" fmla="*/ 0 h 214"/>
              <a:gd name="T54" fmla="*/ 2147483647 w 506"/>
              <a:gd name="T55" fmla="*/ 0 h 214"/>
              <a:gd name="T56" fmla="*/ 2147483647 w 506"/>
              <a:gd name="T57" fmla="*/ 2147483647 h 214"/>
              <a:gd name="T58" fmla="*/ 2147483647 w 506"/>
              <a:gd name="T59" fmla="*/ 2147483647 h 214"/>
              <a:gd name="T60" fmla="*/ 2147483647 w 506"/>
              <a:gd name="T61" fmla="*/ 2147483647 h 214"/>
              <a:gd name="T62" fmla="*/ 2147483647 w 506"/>
              <a:gd name="T63" fmla="*/ 2147483647 h 214"/>
              <a:gd name="T64" fmla="*/ 2147483647 w 506"/>
              <a:gd name="T65" fmla="*/ 2147483647 h 214"/>
              <a:gd name="T66" fmla="*/ 2147483647 w 506"/>
              <a:gd name="T67" fmla="*/ 2147483647 h 214"/>
              <a:gd name="T68" fmla="*/ 2147483647 w 506"/>
              <a:gd name="T69" fmla="*/ 2147483647 h 214"/>
              <a:gd name="T70" fmla="*/ 2147483647 w 506"/>
              <a:gd name="T71" fmla="*/ 2147483647 h 2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06"/>
              <a:gd name="T109" fmla="*/ 0 h 214"/>
              <a:gd name="T110" fmla="*/ 506 w 506"/>
              <a:gd name="T111" fmla="*/ 214 h 21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06" h="214">
                <a:moveTo>
                  <a:pt x="0" y="106"/>
                </a:moveTo>
                <a:lnTo>
                  <a:pt x="1" y="116"/>
                </a:lnTo>
                <a:lnTo>
                  <a:pt x="4" y="124"/>
                </a:lnTo>
                <a:lnTo>
                  <a:pt x="8" y="134"/>
                </a:lnTo>
                <a:lnTo>
                  <a:pt x="15" y="143"/>
                </a:lnTo>
                <a:lnTo>
                  <a:pt x="23" y="151"/>
                </a:lnTo>
                <a:lnTo>
                  <a:pt x="34" y="160"/>
                </a:lnTo>
                <a:lnTo>
                  <a:pt x="46" y="167"/>
                </a:lnTo>
                <a:lnTo>
                  <a:pt x="59" y="175"/>
                </a:lnTo>
                <a:lnTo>
                  <a:pt x="74" y="182"/>
                </a:lnTo>
                <a:lnTo>
                  <a:pt x="90" y="188"/>
                </a:lnTo>
                <a:lnTo>
                  <a:pt x="108" y="194"/>
                </a:lnTo>
                <a:lnTo>
                  <a:pt x="126" y="199"/>
                </a:lnTo>
                <a:lnTo>
                  <a:pt x="146" y="203"/>
                </a:lnTo>
                <a:lnTo>
                  <a:pt x="166" y="206"/>
                </a:lnTo>
                <a:lnTo>
                  <a:pt x="187" y="209"/>
                </a:lnTo>
                <a:lnTo>
                  <a:pt x="209" y="211"/>
                </a:lnTo>
                <a:lnTo>
                  <a:pt x="231" y="212"/>
                </a:lnTo>
                <a:lnTo>
                  <a:pt x="253" y="213"/>
                </a:lnTo>
                <a:lnTo>
                  <a:pt x="275" y="212"/>
                </a:lnTo>
                <a:lnTo>
                  <a:pt x="296" y="211"/>
                </a:lnTo>
                <a:lnTo>
                  <a:pt x="318" y="209"/>
                </a:lnTo>
                <a:lnTo>
                  <a:pt x="339" y="206"/>
                </a:lnTo>
                <a:lnTo>
                  <a:pt x="360" y="202"/>
                </a:lnTo>
                <a:lnTo>
                  <a:pt x="379" y="199"/>
                </a:lnTo>
                <a:lnTo>
                  <a:pt x="397" y="194"/>
                </a:lnTo>
                <a:lnTo>
                  <a:pt x="415" y="188"/>
                </a:lnTo>
                <a:lnTo>
                  <a:pt x="431" y="181"/>
                </a:lnTo>
                <a:lnTo>
                  <a:pt x="446" y="174"/>
                </a:lnTo>
                <a:lnTo>
                  <a:pt x="460" y="167"/>
                </a:lnTo>
                <a:lnTo>
                  <a:pt x="472" y="160"/>
                </a:lnTo>
                <a:lnTo>
                  <a:pt x="481" y="151"/>
                </a:lnTo>
                <a:lnTo>
                  <a:pt x="490" y="142"/>
                </a:lnTo>
                <a:lnTo>
                  <a:pt x="497" y="133"/>
                </a:lnTo>
                <a:lnTo>
                  <a:pt x="501" y="124"/>
                </a:lnTo>
                <a:lnTo>
                  <a:pt x="504" y="115"/>
                </a:lnTo>
                <a:lnTo>
                  <a:pt x="505" y="106"/>
                </a:lnTo>
                <a:lnTo>
                  <a:pt x="504" y="97"/>
                </a:lnTo>
                <a:lnTo>
                  <a:pt x="501" y="87"/>
                </a:lnTo>
                <a:lnTo>
                  <a:pt x="497" y="79"/>
                </a:lnTo>
                <a:lnTo>
                  <a:pt x="490" y="70"/>
                </a:lnTo>
                <a:lnTo>
                  <a:pt x="481" y="61"/>
                </a:lnTo>
                <a:lnTo>
                  <a:pt x="472" y="53"/>
                </a:lnTo>
                <a:lnTo>
                  <a:pt x="460" y="45"/>
                </a:lnTo>
                <a:lnTo>
                  <a:pt x="446" y="38"/>
                </a:lnTo>
                <a:lnTo>
                  <a:pt x="431" y="31"/>
                </a:lnTo>
                <a:lnTo>
                  <a:pt x="415" y="24"/>
                </a:lnTo>
                <a:lnTo>
                  <a:pt x="397" y="19"/>
                </a:lnTo>
                <a:lnTo>
                  <a:pt x="379" y="14"/>
                </a:lnTo>
                <a:lnTo>
                  <a:pt x="359" y="10"/>
                </a:lnTo>
                <a:lnTo>
                  <a:pt x="339" y="6"/>
                </a:lnTo>
                <a:lnTo>
                  <a:pt x="318" y="3"/>
                </a:lnTo>
                <a:lnTo>
                  <a:pt x="296" y="1"/>
                </a:lnTo>
                <a:lnTo>
                  <a:pt x="275" y="0"/>
                </a:lnTo>
                <a:lnTo>
                  <a:pt x="253" y="0"/>
                </a:lnTo>
                <a:lnTo>
                  <a:pt x="231" y="0"/>
                </a:lnTo>
                <a:lnTo>
                  <a:pt x="209" y="1"/>
                </a:lnTo>
                <a:lnTo>
                  <a:pt x="187" y="3"/>
                </a:lnTo>
                <a:lnTo>
                  <a:pt x="166" y="6"/>
                </a:lnTo>
                <a:lnTo>
                  <a:pt x="146" y="10"/>
                </a:lnTo>
                <a:lnTo>
                  <a:pt x="126" y="14"/>
                </a:lnTo>
                <a:lnTo>
                  <a:pt x="107" y="19"/>
                </a:lnTo>
                <a:lnTo>
                  <a:pt x="90" y="25"/>
                </a:lnTo>
                <a:lnTo>
                  <a:pt x="74" y="31"/>
                </a:lnTo>
                <a:lnTo>
                  <a:pt x="59" y="38"/>
                </a:lnTo>
                <a:lnTo>
                  <a:pt x="46" y="45"/>
                </a:lnTo>
                <a:lnTo>
                  <a:pt x="34" y="53"/>
                </a:lnTo>
                <a:lnTo>
                  <a:pt x="23" y="61"/>
                </a:lnTo>
                <a:lnTo>
                  <a:pt x="15" y="70"/>
                </a:lnTo>
                <a:lnTo>
                  <a:pt x="8" y="79"/>
                </a:lnTo>
                <a:lnTo>
                  <a:pt x="4" y="87"/>
                </a:lnTo>
                <a:lnTo>
                  <a:pt x="1" y="97"/>
                </a:lnTo>
                <a:lnTo>
                  <a:pt x="0" y="10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9" name="Rectangle 23"/>
          <p:cNvSpPr>
            <a:spLocks noChangeArrowheads="1"/>
          </p:cNvSpPr>
          <p:nvPr/>
        </p:nvSpPr>
        <p:spPr bwMode="auto">
          <a:xfrm>
            <a:off x="5399088" y="1308100"/>
            <a:ext cx="631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from</a:t>
            </a:r>
          </a:p>
        </p:txBody>
      </p:sp>
      <p:sp>
        <p:nvSpPr>
          <p:cNvPr id="65550" name="Rectangle 24"/>
          <p:cNvSpPr>
            <a:spLocks noChangeArrowheads="1"/>
          </p:cNvSpPr>
          <p:nvPr/>
        </p:nvSpPr>
        <p:spPr bwMode="auto">
          <a:xfrm>
            <a:off x="6435725" y="1287463"/>
            <a:ext cx="3730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to</a:t>
            </a:r>
          </a:p>
        </p:txBody>
      </p:sp>
      <p:sp>
        <p:nvSpPr>
          <p:cNvPr id="65551" name="Line 25"/>
          <p:cNvSpPr>
            <a:spLocks noChangeShapeType="1"/>
          </p:cNvSpPr>
          <p:nvPr/>
        </p:nvSpPr>
        <p:spPr bwMode="auto">
          <a:xfrm flipH="1">
            <a:off x="6424613" y="1698625"/>
            <a:ext cx="74612" cy="6111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2" name="Freeform 26"/>
          <p:cNvSpPr>
            <a:spLocks/>
          </p:cNvSpPr>
          <p:nvPr/>
        </p:nvSpPr>
        <p:spPr bwMode="auto">
          <a:xfrm>
            <a:off x="8178800" y="1782763"/>
            <a:ext cx="803275" cy="339725"/>
          </a:xfrm>
          <a:custGeom>
            <a:avLst/>
            <a:gdLst>
              <a:gd name="T0" fmla="*/ 2147483647 w 506"/>
              <a:gd name="T1" fmla="*/ 2147483647 h 214"/>
              <a:gd name="T2" fmla="*/ 2147483647 w 506"/>
              <a:gd name="T3" fmla="*/ 2147483647 h 214"/>
              <a:gd name="T4" fmla="*/ 2147483647 w 506"/>
              <a:gd name="T5" fmla="*/ 2147483647 h 214"/>
              <a:gd name="T6" fmla="*/ 2147483647 w 506"/>
              <a:gd name="T7" fmla="*/ 2147483647 h 214"/>
              <a:gd name="T8" fmla="*/ 2147483647 w 506"/>
              <a:gd name="T9" fmla="*/ 2147483647 h 214"/>
              <a:gd name="T10" fmla="*/ 2147483647 w 506"/>
              <a:gd name="T11" fmla="*/ 2147483647 h 214"/>
              <a:gd name="T12" fmla="*/ 2147483647 w 506"/>
              <a:gd name="T13" fmla="*/ 2147483647 h 214"/>
              <a:gd name="T14" fmla="*/ 2147483647 w 506"/>
              <a:gd name="T15" fmla="*/ 2147483647 h 214"/>
              <a:gd name="T16" fmla="*/ 2147483647 w 506"/>
              <a:gd name="T17" fmla="*/ 2147483647 h 214"/>
              <a:gd name="T18" fmla="*/ 2147483647 w 506"/>
              <a:gd name="T19" fmla="*/ 2147483647 h 214"/>
              <a:gd name="T20" fmla="*/ 2147483647 w 506"/>
              <a:gd name="T21" fmla="*/ 2147483647 h 214"/>
              <a:gd name="T22" fmla="*/ 2147483647 w 506"/>
              <a:gd name="T23" fmla="*/ 2147483647 h 214"/>
              <a:gd name="T24" fmla="*/ 2147483647 w 506"/>
              <a:gd name="T25" fmla="*/ 2147483647 h 214"/>
              <a:gd name="T26" fmla="*/ 2147483647 w 506"/>
              <a:gd name="T27" fmla="*/ 2147483647 h 214"/>
              <a:gd name="T28" fmla="*/ 2147483647 w 506"/>
              <a:gd name="T29" fmla="*/ 2147483647 h 214"/>
              <a:gd name="T30" fmla="*/ 2147483647 w 506"/>
              <a:gd name="T31" fmla="*/ 2147483647 h 214"/>
              <a:gd name="T32" fmla="*/ 2147483647 w 506"/>
              <a:gd name="T33" fmla="*/ 2147483647 h 214"/>
              <a:gd name="T34" fmla="*/ 2147483647 w 506"/>
              <a:gd name="T35" fmla="*/ 2147483647 h 214"/>
              <a:gd name="T36" fmla="*/ 2147483647 w 506"/>
              <a:gd name="T37" fmla="*/ 2147483647 h 214"/>
              <a:gd name="T38" fmla="*/ 2147483647 w 506"/>
              <a:gd name="T39" fmla="*/ 2147483647 h 214"/>
              <a:gd name="T40" fmla="*/ 2147483647 w 506"/>
              <a:gd name="T41" fmla="*/ 2147483647 h 214"/>
              <a:gd name="T42" fmla="*/ 2147483647 w 506"/>
              <a:gd name="T43" fmla="*/ 2147483647 h 214"/>
              <a:gd name="T44" fmla="*/ 2147483647 w 506"/>
              <a:gd name="T45" fmla="*/ 2147483647 h 214"/>
              <a:gd name="T46" fmla="*/ 2147483647 w 506"/>
              <a:gd name="T47" fmla="*/ 2147483647 h 214"/>
              <a:gd name="T48" fmla="*/ 2147483647 w 506"/>
              <a:gd name="T49" fmla="*/ 2147483647 h 214"/>
              <a:gd name="T50" fmla="*/ 2147483647 w 506"/>
              <a:gd name="T51" fmla="*/ 2147483647 h 214"/>
              <a:gd name="T52" fmla="*/ 2147483647 w 506"/>
              <a:gd name="T53" fmla="*/ 0 h 214"/>
              <a:gd name="T54" fmla="*/ 2147483647 w 506"/>
              <a:gd name="T55" fmla="*/ 0 h 214"/>
              <a:gd name="T56" fmla="*/ 2147483647 w 506"/>
              <a:gd name="T57" fmla="*/ 2147483647 h 214"/>
              <a:gd name="T58" fmla="*/ 2147483647 w 506"/>
              <a:gd name="T59" fmla="*/ 2147483647 h 214"/>
              <a:gd name="T60" fmla="*/ 2147483647 w 506"/>
              <a:gd name="T61" fmla="*/ 2147483647 h 214"/>
              <a:gd name="T62" fmla="*/ 2147483647 w 506"/>
              <a:gd name="T63" fmla="*/ 2147483647 h 214"/>
              <a:gd name="T64" fmla="*/ 2147483647 w 506"/>
              <a:gd name="T65" fmla="*/ 2147483647 h 214"/>
              <a:gd name="T66" fmla="*/ 2147483647 w 506"/>
              <a:gd name="T67" fmla="*/ 2147483647 h 214"/>
              <a:gd name="T68" fmla="*/ 2147483647 w 506"/>
              <a:gd name="T69" fmla="*/ 2147483647 h 214"/>
              <a:gd name="T70" fmla="*/ 2147483647 w 506"/>
              <a:gd name="T71" fmla="*/ 2147483647 h 2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06"/>
              <a:gd name="T109" fmla="*/ 0 h 214"/>
              <a:gd name="T110" fmla="*/ 506 w 506"/>
              <a:gd name="T111" fmla="*/ 214 h 21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06" h="214">
                <a:moveTo>
                  <a:pt x="0" y="107"/>
                </a:moveTo>
                <a:lnTo>
                  <a:pt x="1" y="116"/>
                </a:lnTo>
                <a:lnTo>
                  <a:pt x="4" y="125"/>
                </a:lnTo>
                <a:lnTo>
                  <a:pt x="8" y="134"/>
                </a:lnTo>
                <a:lnTo>
                  <a:pt x="15" y="143"/>
                </a:lnTo>
                <a:lnTo>
                  <a:pt x="24" y="152"/>
                </a:lnTo>
                <a:lnTo>
                  <a:pt x="34" y="160"/>
                </a:lnTo>
                <a:lnTo>
                  <a:pt x="45" y="168"/>
                </a:lnTo>
                <a:lnTo>
                  <a:pt x="59" y="175"/>
                </a:lnTo>
                <a:lnTo>
                  <a:pt x="74" y="182"/>
                </a:lnTo>
                <a:lnTo>
                  <a:pt x="90" y="188"/>
                </a:lnTo>
                <a:lnTo>
                  <a:pt x="108" y="194"/>
                </a:lnTo>
                <a:lnTo>
                  <a:pt x="126" y="199"/>
                </a:lnTo>
                <a:lnTo>
                  <a:pt x="145" y="203"/>
                </a:lnTo>
                <a:lnTo>
                  <a:pt x="166" y="207"/>
                </a:lnTo>
                <a:lnTo>
                  <a:pt x="187" y="210"/>
                </a:lnTo>
                <a:lnTo>
                  <a:pt x="209" y="212"/>
                </a:lnTo>
                <a:lnTo>
                  <a:pt x="231" y="213"/>
                </a:lnTo>
                <a:lnTo>
                  <a:pt x="252" y="213"/>
                </a:lnTo>
                <a:lnTo>
                  <a:pt x="274" y="213"/>
                </a:lnTo>
                <a:lnTo>
                  <a:pt x="296" y="212"/>
                </a:lnTo>
                <a:lnTo>
                  <a:pt x="318" y="210"/>
                </a:lnTo>
                <a:lnTo>
                  <a:pt x="339" y="207"/>
                </a:lnTo>
                <a:lnTo>
                  <a:pt x="359" y="203"/>
                </a:lnTo>
                <a:lnTo>
                  <a:pt x="379" y="199"/>
                </a:lnTo>
                <a:lnTo>
                  <a:pt x="397" y="194"/>
                </a:lnTo>
                <a:lnTo>
                  <a:pt x="415" y="188"/>
                </a:lnTo>
                <a:lnTo>
                  <a:pt x="431" y="182"/>
                </a:lnTo>
                <a:lnTo>
                  <a:pt x="446" y="175"/>
                </a:lnTo>
                <a:lnTo>
                  <a:pt x="459" y="168"/>
                </a:lnTo>
                <a:lnTo>
                  <a:pt x="471" y="160"/>
                </a:lnTo>
                <a:lnTo>
                  <a:pt x="481" y="151"/>
                </a:lnTo>
                <a:lnTo>
                  <a:pt x="490" y="143"/>
                </a:lnTo>
                <a:lnTo>
                  <a:pt x="497" y="134"/>
                </a:lnTo>
                <a:lnTo>
                  <a:pt x="501" y="125"/>
                </a:lnTo>
                <a:lnTo>
                  <a:pt x="504" y="116"/>
                </a:lnTo>
                <a:lnTo>
                  <a:pt x="505" y="106"/>
                </a:lnTo>
                <a:lnTo>
                  <a:pt x="504" y="97"/>
                </a:lnTo>
                <a:lnTo>
                  <a:pt x="501" y="88"/>
                </a:lnTo>
                <a:lnTo>
                  <a:pt x="497" y="79"/>
                </a:lnTo>
                <a:lnTo>
                  <a:pt x="490" y="70"/>
                </a:lnTo>
                <a:lnTo>
                  <a:pt x="481" y="62"/>
                </a:lnTo>
                <a:lnTo>
                  <a:pt x="471" y="53"/>
                </a:lnTo>
                <a:lnTo>
                  <a:pt x="459" y="45"/>
                </a:lnTo>
                <a:lnTo>
                  <a:pt x="446" y="38"/>
                </a:lnTo>
                <a:lnTo>
                  <a:pt x="431" y="31"/>
                </a:lnTo>
                <a:lnTo>
                  <a:pt x="415" y="25"/>
                </a:lnTo>
                <a:lnTo>
                  <a:pt x="397" y="19"/>
                </a:lnTo>
                <a:lnTo>
                  <a:pt x="379" y="14"/>
                </a:lnTo>
                <a:lnTo>
                  <a:pt x="359" y="10"/>
                </a:lnTo>
                <a:lnTo>
                  <a:pt x="339" y="6"/>
                </a:lnTo>
                <a:lnTo>
                  <a:pt x="318" y="4"/>
                </a:lnTo>
                <a:lnTo>
                  <a:pt x="296" y="2"/>
                </a:lnTo>
                <a:lnTo>
                  <a:pt x="274" y="0"/>
                </a:lnTo>
                <a:lnTo>
                  <a:pt x="252" y="0"/>
                </a:lnTo>
                <a:lnTo>
                  <a:pt x="231" y="0"/>
                </a:lnTo>
                <a:lnTo>
                  <a:pt x="209" y="2"/>
                </a:lnTo>
                <a:lnTo>
                  <a:pt x="187" y="4"/>
                </a:lnTo>
                <a:lnTo>
                  <a:pt x="166" y="7"/>
                </a:lnTo>
                <a:lnTo>
                  <a:pt x="145" y="10"/>
                </a:lnTo>
                <a:lnTo>
                  <a:pt x="126" y="15"/>
                </a:lnTo>
                <a:lnTo>
                  <a:pt x="108" y="20"/>
                </a:lnTo>
                <a:lnTo>
                  <a:pt x="90" y="25"/>
                </a:lnTo>
                <a:lnTo>
                  <a:pt x="74" y="31"/>
                </a:lnTo>
                <a:lnTo>
                  <a:pt x="59" y="38"/>
                </a:lnTo>
                <a:lnTo>
                  <a:pt x="45" y="46"/>
                </a:lnTo>
                <a:lnTo>
                  <a:pt x="34" y="54"/>
                </a:lnTo>
                <a:lnTo>
                  <a:pt x="24" y="62"/>
                </a:lnTo>
                <a:lnTo>
                  <a:pt x="15" y="70"/>
                </a:lnTo>
                <a:lnTo>
                  <a:pt x="8" y="79"/>
                </a:lnTo>
                <a:lnTo>
                  <a:pt x="4" y="88"/>
                </a:lnTo>
                <a:lnTo>
                  <a:pt x="1" y="98"/>
                </a:lnTo>
                <a:lnTo>
                  <a:pt x="0" y="10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3" name="Freeform 27"/>
          <p:cNvSpPr>
            <a:spLocks/>
          </p:cNvSpPr>
          <p:nvPr/>
        </p:nvSpPr>
        <p:spPr bwMode="auto">
          <a:xfrm>
            <a:off x="7273925" y="2330450"/>
            <a:ext cx="1411288" cy="368300"/>
          </a:xfrm>
          <a:custGeom>
            <a:avLst/>
            <a:gdLst>
              <a:gd name="T0" fmla="*/ 2147483647 w 889"/>
              <a:gd name="T1" fmla="*/ 2147483647 h 232"/>
              <a:gd name="T2" fmla="*/ 2147483647 w 889"/>
              <a:gd name="T3" fmla="*/ 0 h 232"/>
              <a:gd name="T4" fmla="*/ 0 w 889"/>
              <a:gd name="T5" fmla="*/ 0 h 232"/>
              <a:gd name="T6" fmla="*/ 0 w 889"/>
              <a:gd name="T7" fmla="*/ 2147483647 h 232"/>
              <a:gd name="T8" fmla="*/ 2147483647 w 889"/>
              <a:gd name="T9" fmla="*/ 2147483647 h 2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9"/>
              <a:gd name="T16" fmla="*/ 0 h 232"/>
              <a:gd name="T17" fmla="*/ 889 w 889"/>
              <a:gd name="T18" fmla="*/ 232 h 2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9" h="232">
                <a:moveTo>
                  <a:pt x="888" y="231"/>
                </a:moveTo>
                <a:lnTo>
                  <a:pt x="888" y="0"/>
                </a:lnTo>
                <a:lnTo>
                  <a:pt x="0" y="0"/>
                </a:lnTo>
                <a:lnTo>
                  <a:pt x="0" y="231"/>
                </a:lnTo>
                <a:lnTo>
                  <a:pt x="888" y="23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5554" name="Group 28"/>
          <p:cNvGrpSpPr>
            <a:grpSpLocks/>
          </p:cNvGrpSpPr>
          <p:nvPr/>
        </p:nvGrpSpPr>
        <p:grpSpPr bwMode="auto">
          <a:xfrm>
            <a:off x="7350125" y="1533525"/>
            <a:ext cx="979488" cy="342900"/>
            <a:chOff x="4630" y="966"/>
            <a:chExt cx="617" cy="216"/>
          </a:xfrm>
        </p:grpSpPr>
        <p:sp>
          <p:nvSpPr>
            <p:cNvPr id="65602" name="Freeform 29"/>
            <p:cNvSpPr>
              <a:spLocks/>
            </p:cNvSpPr>
            <p:nvPr/>
          </p:nvSpPr>
          <p:spPr bwMode="auto">
            <a:xfrm>
              <a:off x="4630" y="966"/>
              <a:ext cx="617" cy="215"/>
            </a:xfrm>
            <a:custGeom>
              <a:avLst/>
              <a:gdLst>
                <a:gd name="T0" fmla="*/ 616 w 617"/>
                <a:gd name="T1" fmla="*/ 98 h 215"/>
                <a:gd name="T2" fmla="*/ 606 w 617"/>
                <a:gd name="T3" fmla="*/ 79 h 215"/>
                <a:gd name="T4" fmla="*/ 587 w 617"/>
                <a:gd name="T5" fmla="*/ 62 h 215"/>
                <a:gd name="T6" fmla="*/ 561 w 617"/>
                <a:gd name="T7" fmla="*/ 46 h 215"/>
                <a:gd name="T8" fmla="*/ 525 w 617"/>
                <a:gd name="T9" fmla="*/ 32 h 215"/>
                <a:gd name="T10" fmla="*/ 485 w 617"/>
                <a:gd name="T11" fmla="*/ 20 h 215"/>
                <a:gd name="T12" fmla="*/ 437 w 617"/>
                <a:gd name="T13" fmla="*/ 10 h 215"/>
                <a:gd name="T14" fmla="*/ 387 w 617"/>
                <a:gd name="T15" fmla="*/ 4 h 215"/>
                <a:gd name="T16" fmla="*/ 335 w 617"/>
                <a:gd name="T17" fmla="*/ 1 h 215"/>
                <a:gd name="T18" fmla="*/ 280 w 617"/>
                <a:gd name="T19" fmla="*/ 1 h 215"/>
                <a:gd name="T20" fmla="*/ 228 w 617"/>
                <a:gd name="T21" fmla="*/ 4 h 215"/>
                <a:gd name="T22" fmla="*/ 178 w 617"/>
                <a:gd name="T23" fmla="*/ 10 h 215"/>
                <a:gd name="T24" fmla="*/ 131 w 617"/>
                <a:gd name="T25" fmla="*/ 20 h 215"/>
                <a:gd name="T26" fmla="*/ 90 w 617"/>
                <a:gd name="T27" fmla="*/ 32 h 215"/>
                <a:gd name="T28" fmla="*/ 54 w 617"/>
                <a:gd name="T29" fmla="*/ 46 h 215"/>
                <a:gd name="T30" fmla="*/ 29 w 617"/>
                <a:gd name="T31" fmla="*/ 62 h 215"/>
                <a:gd name="T32" fmla="*/ 10 w 617"/>
                <a:gd name="T33" fmla="*/ 79 h 215"/>
                <a:gd name="T34" fmla="*/ 1 w 617"/>
                <a:gd name="T35" fmla="*/ 98 h 215"/>
                <a:gd name="T36" fmla="*/ 1 w 617"/>
                <a:gd name="T37" fmla="*/ 116 h 215"/>
                <a:gd name="T38" fmla="*/ 10 w 617"/>
                <a:gd name="T39" fmla="*/ 135 h 215"/>
                <a:gd name="T40" fmla="*/ 29 w 617"/>
                <a:gd name="T41" fmla="*/ 152 h 215"/>
                <a:gd name="T42" fmla="*/ 54 w 617"/>
                <a:gd name="T43" fmla="*/ 168 h 215"/>
                <a:gd name="T44" fmla="*/ 90 w 617"/>
                <a:gd name="T45" fmla="*/ 183 h 215"/>
                <a:gd name="T46" fmla="*/ 131 w 617"/>
                <a:gd name="T47" fmla="*/ 194 h 215"/>
                <a:gd name="T48" fmla="*/ 178 w 617"/>
                <a:gd name="T49" fmla="*/ 204 h 215"/>
                <a:gd name="T50" fmla="*/ 228 w 617"/>
                <a:gd name="T51" fmla="*/ 210 h 215"/>
                <a:gd name="T52" fmla="*/ 280 w 617"/>
                <a:gd name="T53" fmla="*/ 213 h 215"/>
                <a:gd name="T54" fmla="*/ 335 w 617"/>
                <a:gd name="T55" fmla="*/ 213 h 215"/>
                <a:gd name="T56" fmla="*/ 387 w 617"/>
                <a:gd name="T57" fmla="*/ 210 h 215"/>
                <a:gd name="T58" fmla="*/ 437 w 617"/>
                <a:gd name="T59" fmla="*/ 204 h 215"/>
                <a:gd name="T60" fmla="*/ 485 w 617"/>
                <a:gd name="T61" fmla="*/ 194 h 215"/>
                <a:gd name="T62" fmla="*/ 525 w 617"/>
                <a:gd name="T63" fmla="*/ 183 h 215"/>
                <a:gd name="T64" fmla="*/ 561 w 617"/>
                <a:gd name="T65" fmla="*/ 168 h 215"/>
                <a:gd name="T66" fmla="*/ 587 w 617"/>
                <a:gd name="T67" fmla="*/ 152 h 215"/>
                <a:gd name="T68" fmla="*/ 606 w 617"/>
                <a:gd name="T69" fmla="*/ 135 h 215"/>
                <a:gd name="T70" fmla="*/ 616 w 617"/>
                <a:gd name="T71" fmla="*/ 116 h 21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17"/>
                <a:gd name="T109" fmla="*/ 0 h 215"/>
                <a:gd name="T110" fmla="*/ 617 w 617"/>
                <a:gd name="T111" fmla="*/ 215 h 21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17" h="215">
                  <a:moveTo>
                    <a:pt x="616" y="107"/>
                  </a:moveTo>
                  <a:lnTo>
                    <a:pt x="616" y="98"/>
                  </a:lnTo>
                  <a:lnTo>
                    <a:pt x="612" y="88"/>
                  </a:lnTo>
                  <a:lnTo>
                    <a:pt x="606" y="79"/>
                  </a:lnTo>
                  <a:lnTo>
                    <a:pt x="597" y="71"/>
                  </a:lnTo>
                  <a:lnTo>
                    <a:pt x="587" y="62"/>
                  </a:lnTo>
                  <a:lnTo>
                    <a:pt x="574" y="54"/>
                  </a:lnTo>
                  <a:lnTo>
                    <a:pt x="561" y="46"/>
                  </a:lnTo>
                  <a:lnTo>
                    <a:pt x="544" y="38"/>
                  </a:lnTo>
                  <a:lnTo>
                    <a:pt x="525" y="32"/>
                  </a:lnTo>
                  <a:lnTo>
                    <a:pt x="506" y="26"/>
                  </a:lnTo>
                  <a:lnTo>
                    <a:pt x="485" y="20"/>
                  </a:lnTo>
                  <a:lnTo>
                    <a:pt x="462" y="15"/>
                  </a:lnTo>
                  <a:lnTo>
                    <a:pt x="437" y="10"/>
                  </a:lnTo>
                  <a:lnTo>
                    <a:pt x="413" y="7"/>
                  </a:lnTo>
                  <a:lnTo>
                    <a:pt x="387" y="4"/>
                  </a:lnTo>
                  <a:lnTo>
                    <a:pt x="362" y="2"/>
                  </a:lnTo>
                  <a:lnTo>
                    <a:pt x="335" y="1"/>
                  </a:lnTo>
                  <a:lnTo>
                    <a:pt x="307" y="0"/>
                  </a:lnTo>
                  <a:lnTo>
                    <a:pt x="280" y="1"/>
                  </a:lnTo>
                  <a:lnTo>
                    <a:pt x="254" y="2"/>
                  </a:lnTo>
                  <a:lnTo>
                    <a:pt x="228" y="4"/>
                  </a:lnTo>
                  <a:lnTo>
                    <a:pt x="202" y="7"/>
                  </a:lnTo>
                  <a:lnTo>
                    <a:pt x="178" y="10"/>
                  </a:lnTo>
                  <a:lnTo>
                    <a:pt x="153" y="15"/>
                  </a:lnTo>
                  <a:lnTo>
                    <a:pt x="131" y="20"/>
                  </a:lnTo>
                  <a:lnTo>
                    <a:pt x="109" y="26"/>
                  </a:lnTo>
                  <a:lnTo>
                    <a:pt x="90" y="32"/>
                  </a:lnTo>
                  <a:lnTo>
                    <a:pt x="71" y="38"/>
                  </a:lnTo>
                  <a:lnTo>
                    <a:pt x="54" y="46"/>
                  </a:lnTo>
                  <a:lnTo>
                    <a:pt x="41" y="54"/>
                  </a:lnTo>
                  <a:lnTo>
                    <a:pt x="29" y="62"/>
                  </a:lnTo>
                  <a:lnTo>
                    <a:pt x="18" y="71"/>
                  </a:lnTo>
                  <a:lnTo>
                    <a:pt x="10" y="79"/>
                  </a:lnTo>
                  <a:lnTo>
                    <a:pt x="4" y="88"/>
                  </a:lnTo>
                  <a:lnTo>
                    <a:pt x="1" y="98"/>
                  </a:lnTo>
                  <a:lnTo>
                    <a:pt x="0" y="107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10" y="135"/>
                  </a:lnTo>
                  <a:lnTo>
                    <a:pt x="18" y="144"/>
                  </a:lnTo>
                  <a:lnTo>
                    <a:pt x="29" y="152"/>
                  </a:lnTo>
                  <a:lnTo>
                    <a:pt x="41" y="160"/>
                  </a:lnTo>
                  <a:lnTo>
                    <a:pt x="54" y="168"/>
                  </a:lnTo>
                  <a:lnTo>
                    <a:pt x="71" y="176"/>
                  </a:lnTo>
                  <a:lnTo>
                    <a:pt x="90" y="183"/>
                  </a:lnTo>
                  <a:lnTo>
                    <a:pt x="109" y="188"/>
                  </a:lnTo>
                  <a:lnTo>
                    <a:pt x="131" y="194"/>
                  </a:lnTo>
                  <a:lnTo>
                    <a:pt x="153" y="199"/>
                  </a:lnTo>
                  <a:lnTo>
                    <a:pt x="178" y="204"/>
                  </a:lnTo>
                  <a:lnTo>
                    <a:pt x="202" y="207"/>
                  </a:lnTo>
                  <a:lnTo>
                    <a:pt x="228" y="210"/>
                  </a:lnTo>
                  <a:lnTo>
                    <a:pt x="254" y="212"/>
                  </a:lnTo>
                  <a:lnTo>
                    <a:pt x="280" y="213"/>
                  </a:lnTo>
                  <a:lnTo>
                    <a:pt x="307" y="214"/>
                  </a:lnTo>
                  <a:lnTo>
                    <a:pt x="335" y="213"/>
                  </a:lnTo>
                  <a:lnTo>
                    <a:pt x="362" y="212"/>
                  </a:lnTo>
                  <a:lnTo>
                    <a:pt x="387" y="210"/>
                  </a:lnTo>
                  <a:lnTo>
                    <a:pt x="413" y="207"/>
                  </a:lnTo>
                  <a:lnTo>
                    <a:pt x="437" y="204"/>
                  </a:lnTo>
                  <a:lnTo>
                    <a:pt x="462" y="199"/>
                  </a:lnTo>
                  <a:lnTo>
                    <a:pt x="485" y="194"/>
                  </a:lnTo>
                  <a:lnTo>
                    <a:pt x="506" y="188"/>
                  </a:lnTo>
                  <a:lnTo>
                    <a:pt x="525" y="183"/>
                  </a:lnTo>
                  <a:lnTo>
                    <a:pt x="544" y="176"/>
                  </a:lnTo>
                  <a:lnTo>
                    <a:pt x="561" y="168"/>
                  </a:lnTo>
                  <a:lnTo>
                    <a:pt x="574" y="160"/>
                  </a:lnTo>
                  <a:lnTo>
                    <a:pt x="587" y="152"/>
                  </a:lnTo>
                  <a:lnTo>
                    <a:pt x="597" y="144"/>
                  </a:lnTo>
                  <a:lnTo>
                    <a:pt x="606" y="135"/>
                  </a:lnTo>
                  <a:lnTo>
                    <a:pt x="612" y="125"/>
                  </a:lnTo>
                  <a:lnTo>
                    <a:pt x="616" y="116"/>
                  </a:lnTo>
                  <a:lnTo>
                    <a:pt x="616" y="10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3" name="Rectangle 30"/>
            <p:cNvSpPr>
              <a:spLocks noChangeArrowheads="1"/>
            </p:cNvSpPr>
            <p:nvPr/>
          </p:nvSpPr>
          <p:spPr bwMode="auto">
            <a:xfrm>
              <a:off x="4665" y="972"/>
              <a:ext cx="52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600" b="1"/>
                <a:t>dname</a:t>
              </a:r>
            </a:p>
          </p:txBody>
        </p:sp>
      </p:grpSp>
      <p:sp>
        <p:nvSpPr>
          <p:cNvPr id="65555" name="Rectangle 31"/>
          <p:cNvSpPr>
            <a:spLocks noChangeArrowheads="1"/>
          </p:cNvSpPr>
          <p:nvPr/>
        </p:nvSpPr>
        <p:spPr bwMode="auto">
          <a:xfrm>
            <a:off x="8154988" y="1803400"/>
            <a:ext cx="8588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budget</a:t>
            </a:r>
          </a:p>
        </p:txBody>
      </p:sp>
      <p:grpSp>
        <p:nvGrpSpPr>
          <p:cNvPr id="65556" name="Group 32"/>
          <p:cNvGrpSpPr>
            <a:grpSpLocks/>
          </p:cNvGrpSpPr>
          <p:nvPr/>
        </p:nvGrpSpPr>
        <p:grpSpPr bwMode="auto">
          <a:xfrm>
            <a:off x="6704013" y="1746250"/>
            <a:ext cx="803275" cy="376238"/>
            <a:chOff x="4223" y="1100"/>
            <a:chExt cx="506" cy="237"/>
          </a:xfrm>
        </p:grpSpPr>
        <p:sp>
          <p:nvSpPr>
            <p:cNvPr id="65600" name="Freeform 33"/>
            <p:cNvSpPr>
              <a:spLocks/>
            </p:cNvSpPr>
            <p:nvPr/>
          </p:nvSpPr>
          <p:spPr bwMode="auto">
            <a:xfrm>
              <a:off x="4223" y="1123"/>
              <a:ext cx="506" cy="214"/>
            </a:xfrm>
            <a:custGeom>
              <a:avLst/>
              <a:gdLst>
                <a:gd name="T0" fmla="*/ 504 w 506"/>
                <a:gd name="T1" fmla="*/ 98 h 214"/>
                <a:gd name="T2" fmla="*/ 497 w 506"/>
                <a:gd name="T3" fmla="*/ 79 h 214"/>
                <a:gd name="T4" fmla="*/ 482 w 506"/>
                <a:gd name="T5" fmla="*/ 62 h 214"/>
                <a:gd name="T6" fmla="*/ 460 w 506"/>
                <a:gd name="T7" fmla="*/ 46 h 214"/>
                <a:gd name="T8" fmla="*/ 431 w 506"/>
                <a:gd name="T9" fmla="*/ 31 h 214"/>
                <a:gd name="T10" fmla="*/ 398 w 506"/>
                <a:gd name="T11" fmla="*/ 20 h 214"/>
                <a:gd name="T12" fmla="*/ 360 w 506"/>
                <a:gd name="T13" fmla="*/ 10 h 214"/>
                <a:gd name="T14" fmla="*/ 318 w 506"/>
                <a:gd name="T15" fmla="*/ 4 h 214"/>
                <a:gd name="T16" fmla="*/ 275 w 506"/>
                <a:gd name="T17" fmla="*/ 0 h 214"/>
                <a:gd name="T18" fmla="*/ 231 w 506"/>
                <a:gd name="T19" fmla="*/ 0 h 214"/>
                <a:gd name="T20" fmla="*/ 188 w 506"/>
                <a:gd name="T21" fmla="*/ 4 h 214"/>
                <a:gd name="T22" fmla="*/ 146 w 506"/>
                <a:gd name="T23" fmla="*/ 10 h 214"/>
                <a:gd name="T24" fmla="*/ 108 w 506"/>
                <a:gd name="T25" fmla="*/ 20 h 214"/>
                <a:gd name="T26" fmla="*/ 74 w 506"/>
                <a:gd name="T27" fmla="*/ 31 h 214"/>
                <a:gd name="T28" fmla="*/ 46 w 506"/>
                <a:gd name="T29" fmla="*/ 46 h 214"/>
                <a:gd name="T30" fmla="*/ 24 w 506"/>
                <a:gd name="T31" fmla="*/ 62 h 214"/>
                <a:gd name="T32" fmla="*/ 9 w 506"/>
                <a:gd name="T33" fmla="*/ 79 h 214"/>
                <a:gd name="T34" fmla="*/ 1 w 506"/>
                <a:gd name="T35" fmla="*/ 98 h 214"/>
                <a:gd name="T36" fmla="*/ 1 w 506"/>
                <a:gd name="T37" fmla="*/ 116 h 214"/>
                <a:gd name="T38" fmla="*/ 9 w 506"/>
                <a:gd name="T39" fmla="*/ 134 h 214"/>
                <a:gd name="T40" fmla="*/ 24 w 506"/>
                <a:gd name="T41" fmla="*/ 152 h 214"/>
                <a:gd name="T42" fmla="*/ 46 w 506"/>
                <a:gd name="T43" fmla="*/ 168 h 214"/>
                <a:gd name="T44" fmla="*/ 74 w 506"/>
                <a:gd name="T45" fmla="*/ 182 h 214"/>
                <a:gd name="T46" fmla="*/ 108 w 506"/>
                <a:gd name="T47" fmla="*/ 194 h 214"/>
                <a:gd name="T48" fmla="*/ 146 w 506"/>
                <a:gd name="T49" fmla="*/ 203 h 214"/>
                <a:gd name="T50" fmla="*/ 188 w 506"/>
                <a:gd name="T51" fmla="*/ 210 h 214"/>
                <a:gd name="T52" fmla="*/ 231 w 506"/>
                <a:gd name="T53" fmla="*/ 213 h 214"/>
                <a:gd name="T54" fmla="*/ 275 w 506"/>
                <a:gd name="T55" fmla="*/ 213 h 214"/>
                <a:gd name="T56" fmla="*/ 318 w 506"/>
                <a:gd name="T57" fmla="*/ 210 h 214"/>
                <a:gd name="T58" fmla="*/ 360 w 506"/>
                <a:gd name="T59" fmla="*/ 203 h 214"/>
                <a:gd name="T60" fmla="*/ 398 w 506"/>
                <a:gd name="T61" fmla="*/ 194 h 214"/>
                <a:gd name="T62" fmla="*/ 431 w 506"/>
                <a:gd name="T63" fmla="*/ 182 h 214"/>
                <a:gd name="T64" fmla="*/ 460 w 506"/>
                <a:gd name="T65" fmla="*/ 168 h 214"/>
                <a:gd name="T66" fmla="*/ 482 w 506"/>
                <a:gd name="T67" fmla="*/ 152 h 214"/>
                <a:gd name="T68" fmla="*/ 497 w 506"/>
                <a:gd name="T69" fmla="*/ 134 h 214"/>
                <a:gd name="T70" fmla="*/ 504 w 506"/>
                <a:gd name="T71" fmla="*/ 116 h 21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6"/>
                <a:gd name="T109" fmla="*/ 0 h 214"/>
                <a:gd name="T110" fmla="*/ 506 w 506"/>
                <a:gd name="T111" fmla="*/ 214 h 21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6" h="214">
                  <a:moveTo>
                    <a:pt x="505" y="106"/>
                  </a:moveTo>
                  <a:lnTo>
                    <a:pt x="504" y="98"/>
                  </a:lnTo>
                  <a:lnTo>
                    <a:pt x="501" y="88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2" y="62"/>
                  </a:lnTo>
                  <a:lnTo>
                    <a:pt x="472" y="53"/>
                  </a:lnTo>
                  <a:lnTo>
                    <a:pt x="460" y="46"/>
                  </a:lnTo>
                  <a:lnTo>
                    <a:pt x="446" y="38"/>
                  </a:lnTo>
                  <a:lnTo>
                    <a:pt x="431" y="31"/>
                  </a:lnTo>
                  <a:lnTo>
                    <a:pt x="415" y="25"/>
                  </a:lnTo>
                  <a:lnTo>
                    <a:pt x="398" y="20"/>
                  </a:lnTo>
                  <a:lnTo>
                    <a:pt x="379" y="14"/>
                  </a:lnTo>
                  <a:lnTo>
                    <a:pt x="360" y="10"/>
                  </a:lnTo>
                  <a:lnTo>
                    <a:pt x="339" y="7"/>
                  </a:lnTo>
                  <a:lnTo>
                    <a:pt x="318" y="4"/>
                  </a:lnTo>
                  <a:lnTo>
                    <a:pt x="297" y="2"/>
                  </a:lnTo>
                  <a:lnTo>
                    <a:pt x="275" y="0"/>
                  </a:lnTo>
                  <a:lnTo>
                    <a:pt x="253" y="0"/>
                  </a:lnTo>
                  <a:lnTo>
                    <a:pt x="231" y="0"/>
                  </a:lnTo>
                  <a:lnTo>
                    <a:pt x="209" y="2"/>
                  </a:lnTo>
                  <a:lnTo>
                    <a:pt x="188" y="4"/>
                  </a:lnTo>
                  <a:lnTo>
                    <a:pt x="166" y="7"/>
                  </a:lnTo>
                  <a:lnTo>
                    <a:pt x="146" y="10"/>
                  </a:lnTo>
                  <a:lnTo>
                    <a:pt x="126" y="14"/>
                  </a:lnTo>
                  <a:lnTo>
                    <a:pt x="108" y="20"/>
                  </a:lnTo>
                  <a:lnTo>
                    <a:pt x="91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6" y="46"/>
                  </a:lnTo>
                  <a:lnTo>
                    <a:pt x="34" y="53"/>
                  </a:lnTo>
                  <a:lnTo>
                    <a:pt x="24" y="62"/>
                  </a:lnTo>
                  <a:lnTo>
                    <a:pt x="15" y="70"/>
                  </a:lnTo>
                  <a:lnTo>
                    <a:pt x="9" y="79"/>
                  </a:lnTo>
                  <a:lnTo>
                    <a:pt x="4" y="88"/>
                  </a:lnTo>
                  <a:lnTo>
                    <a:pt x="1" y="98"/>
                  </a:lnTo>
                  <a:lnTo>
                    <a:pt x="0" y="106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9" y="134"/>
                  </a:lnTo>
                  <a:lnTo>
                    <a:pt x="15" y="143"/>
                  </a:lnTo>
                  <a:lnTo>
                    <a:pt x="24" y="152"/>
                  </a:lnTo>
                  <a:lnTo>
                    <a:pt x="34" y="160"/>
                  </a:lnTo>
                  <a:lnTo>
                    <a:pt x="46" y="168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1" y="188"/>
                  </a:lnTo>
                  <a:lnTo>
                    <a:pt x="108" y="194"/>
                  </a:lnTo>
                  <a:lnTo>
                    <a:pt x="126" y="199"/>
                  </a:lnTo>
                  <a:lnTo>
                    <a:pt x="146" y="203"/>
                  </a:lnTo>
                  <a:lnTo>
                    <a:pt x="166" y="207"/>
                  </a:lnTo>
                  <a:lnTo>
                    <a:pt x="188" y="210"/>
                  </a:lnTo>
                  <a:lnTo>
                    <a:pt x="209" y="212"/>
                  </a:lnTo>
                  <a:lnTo>
                    <a:pt x="231" y="213"/>
                  </a:lnTo>
                  <a:lnTo>
                    <a:pt x="253" y="213"/>
                  </a:lnTo>
                  <a:lnTo>
                    <a:pt x="275" y="213"/>
                  </a:lnTo>
                  <a:lnTo>
                    <a:pt x="297" y="212"/>
                  </a:lnTo>
                  <a:lnTo>
                    <a:pt x="318" y="210"/>
                  </a:lnTo>
                  <a:lnTo>
                    <a:pt x="339" y="207"/>
                  </a:lnTo>
                  <a:lnTo>
                    <a:pt x="360" y="203"/>
                  </a:lnTo>
                  <a:lnTo>
                    <a:pt x="379" y="199"/>
                  </a:lnTo>
                  <a:lnTo>
                    <a:pt x="398" y="194"/>
                  </a:lnTo>
                  <a:lnTo>
                    <a:pt x="415" y="188"/>
                  </a:lnTo>
                  <a:lnTo>
                    <a:pt x="431" y="182"/>
                  </a:lnTo>
                  <a:lnTo>
                    <a:pt x="446" y="175"/>
                  </a:lnTo>
                  <a:lnTo>
                    <a:pt x="460" y="168"/>
                  </a:lnTo>
                  <a:lnTo>
                    <a:pt x="472" y="160"/>
                  </a:lnTo>
                  <a:lnTo>
                    <a:pt x="482" y="152"/>
                  </a:lnTo>
                  <a:lnTo>
                    <a:pt x="490" y="143"/>
                  </a:lnTo>
                  <a:lnTo>
                    <a:pt x="497" y="134"/>
                  </a:lnTo>
                  <a:lnTo>
                    <a:pt x="501" y="125"/>
                  </a:lnTo>
                  <a:lnTo>
                    <a:pt x="504" y="116"/>
                  </a:lnTo>
                  <a:lnTo>
                    <a:pt x="505" y="10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1" name="Rectangle 34"/>
            <p:cNvSpPr>
              <a:spLocks noChangeArrowheads="1"/>
            </p:cNvSpPr>
            <p:nvPr/>
          </p:nvSpPr>
          <p:spPr bwMode="auto">
            <a:xfrm>
              <a:off x="4355" y="1100"/>
              <a:ext cx="3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600" b="1" u="sng"/>
                <a:t>did</a:t>
              </a:r>
            </a:p>
          </p:txBody>
        </p:sp>
      </p:grpSp>
      <p:sp>
        <p:nvSpPr>
          <p:cNvPr id="65557" name="Rectangle 35"/>
          <p:cNvSpPr>
            <a:spLocks noChangeArrowheads="1"/>
          </p:cNvSpPr>
          <p:nvPr/>
        </p:nvSpPr>
        <p:spPr bwMode="auto">
          <a:xfrm>
            <a:off x="7323138" y="2293938"/>
            <a:ext cx="1422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Departments</a:t>
            </a:r>
          </a:p>
        </p:txBody>
      </p:sp>
      <p:sp>
        <p:nvSpPr>
          <p:cNvPr id="65558" name="Line 36"/>
          <p:cNvSpPr>
            <a:spLocks noChangeShapeType="1"/>
          </p:cNvSpPr>
          <p:nvPr/>
        </p:nvSpPr>
        <p:spPr bwMode="auto">
          <a:xfrm>
            <a:off x="6975475" y="2484438"/>
            <a:ext cx="287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9" name="Line 37"/>
          <p:cNvSpPr>
            <a:spLocks noChangeShapeType="1"/>
          </p:cNvSpPr>
          <p:nvPr/>
        </p:nvSpPr>
        <p:spPr bwMode="auto">
          <a:xfrm flipH="1">
            <a:off x="8177213" y="2109788"/>
            <a:ext cx="24130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0" name="Freeform 38"/>
          <p:cNvSpPr>
            <a:spLocks/>
          </p:cNvSpPr>
          <p:nvPr/>
        </p:nvSpPr>
        <p:spPr bwMode="auto">
          <a:xfrm>
            <a:off x="4365625" y="4121150"/>
            <a:ext cx="782638" cy="331788"/>
          </a:xfrm>
          <a:custGeom>
            <a:avLst/>
            <a:gdLst>
              <a:gd name="T0" fmla="*/ 2147483647 w 493"/>
              <a:gd name="T1" fmla="*/ 2147483647 h 209"/>
              <a:gd name="T2" fmla="*/ 2147483647 w 493"/>
              <a:gd name="T3" fmla="*/ 2147483647 h 209"/>
              <a:gd name="T4" fmla="*/ 2147483647 w 493"/>
              <a:gd name="T5" fmla="*/ 2147483647 h 209"/>
              <a:gd name="T6" fmla="*/ 2147483647 w 493"/>
              <a:gd name="T7" fmla="*/ 2147483647 h 209"/>
              <a:gd name="T8" fmla="*/ 2147483647 w 493"/>
              <a:gd name="T9" fmla="*/ 2147483647 h 209"/>
              <a:gd name="T10" fmla="*/ 2147483647 w 493"/>
              <a:gd name="T11" fmla="*/ 2147483647 h 209"/>
              <a:gd name="T12" fmla="*/ 2147483647 w 493"/>
              <a:gd name="T13" fmla="*/ 2147483647 h 209"/>
              <a:gd name="T14" fmla="*/ 2147483647 w 493"/>
              <a:gd name="T15" fmla="*/ 2147483647 h 209"/>
              <a:gd name="T16" fmla="*/ 2147483647 w 493"/>
              <a:gd name="T17" fmla="*/ 0 h 209"/>
              <a:gd name="T18" fmla="*/ 2147483647 w 493"/>
              <a:gd name="T19" fmla="*/ 0 h 209"/>
              <a:gd name="T20" fmla="*/ 2147483647 w 493"/>
              <a:gd name="T21" fmla="*/ 2147483647 h 209"/>
              <a:gd name="T22" fmla="*/ 2147483647 w 493"/>
              <a:gd name="T23" fmla="*/ 2147483647 h 209"/>
              <a:gd name="T24" fmla="*/ 2147483647 w 493"/>
              <a:gd name="T25" fmla="*/ 2147483647 h 209"/>
              <a:gd name="T26" fmla="*/ 2147483647 w 493"/>
              <a:gd name="T27" fmla="*/ 2147483647 h 209"/>
              <a:gd name="T28" fmla="*/ 2147483647 w 493"/>
              <a:gd name="T29" fmla="*/ 2147483647 h 209"/>
              <a:gd name="T30" fmla="*/ 2147483647 w 493"/>
              <a:gd name="T31" fmla="*/ 2147483647 h 209"/>
              <a:gd name="T32" fmla="*/ 2147483647 w 493"/>
              <a:gd name="T33" fmla="*/ 2147483647 h 209"/>
              <a:gd name="T34" fmla="*/ 2147483647 w 493"/>
              <a:gd name="T35" fmla="*/ 2147483647 h 209"/>
              <a:gd name="T36" fmla="*/ 2147483647 w 493"/>
              <a:gd name="T37" fmla="*/ 2147483647 h 209"/>
              <a:gd name="T38" fmla="*/ 2147483647 w 493"/>
              <a:gd name="T39" fmla="*/ 2147483647 h 209"/>
              <a:gd name="T40" fmla="*/ 2147483647 w 493"/>
              <a:gd name="T41" fmla="*/ 2147483647 h 209"/>
              <a:gd name="T42" fmla="*/ 2147483647 w 493"/>
              <a:gd name="T43" fmla="*/ 2147483647 h 209"/>
              <a:gd name="T44" fmla="*/ 2147483647 w 493"/>
              <a:gd name="T45" fmla="*/ 2147483647 h 209"/>
              <a:gd name="T46" fmla="*/ 2147483647 w 493"/>
              <a:gd name="T47" fmla="*/ 2147483647 h 209"/>
              <a:gd name="T48" fmla="*/ 2147483647 w 493"/>
              <a:gd name="T49" fmla="*/ 2147483647 h 209"/>
              <a:gd name="T50" fmla="*/ 2147483647 w 493"/>
              <a:gd name="T51" fmla="*/ 2147483647 h 209"/>
              <a:gd name="T52" fmla="*/ 2147483647 w 493"/>
              <a:gd name="T53" fmla="*/ 2147483647 h 209"/>
              <a:gd name="T54" fmla="*/ 2147483647 w 493"/>
              <a:gd name="T55" fmla="*/ 2147483647 h 209"/>
              <a:gd name="T56" fmla="*/ 2147483647 w 493"/>
              <a:gd name="T57" fmla="*/ 2147483647 h 209"/>
              <a:gd name="T58" fmla="*/ 2147483647 w 493"/>
              <a:gd name="T59" fmla="*/ 2147483647 h 209"/>
              <a:gd name="T60" fmla="*/ 2147483647 w 493"/>
              <a:gd name="T61" fmla="*/ 2147483647 h 209"/>
              <a:gd name="T62" fmla="*/ 2147483647 w 493"/>
              <a:gd name="T63" fmla="*/ 2147483647 h 209"/>
              <a:gd name="T64" fmla="*/ 2147483647 w 493"/>
              <a:gd name="T65" fmla="*/ 2147483647 h 209"/>
              <a:gd name="T66" fmla="*/ 2147483647 w 493"/>
              <a:gd name="T67" fmla="*/ 2147483647 h 209"/>
              <a:gd name="T68" fmla="*/ 2147483647 w 493"/>
              <a:gd name="T69" fmla="*/ 2147483647 h 209"/>
              <a:gd name="T70" fmla="*/ 2147483647 w 493"/>
              <a:gd name="T71" fmla="*/ 2147483647 h 20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93"/>
              <a:gd name="T109" fmla="*/ 0 h 209"/>
              <a:gd name="T110" fmla="*/ 493 w 493"/>
              <a:gd name="T111" fmla="*/ 209 h 20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93" h="209">
                <a:moveTo>
                  <a:pt x="492" y="104"/>
                </a:moveTo>
                <a:lnTo>
                  <a:pt x="491" y="95"/>
                </a:lnTo>
                <a:lnTo>
                  <a:pt x="488" y="86"/>
                </a:lnTo>
                <a:lnTo>
                  <a:pt x="483" y="77"/>
                </a:lnTo>
                <a:lnTo>
                  <a:pt x="477" y="68"/>
                </a:lnTo>
                <a:lnTo>
                  <a:pt x="469" y="60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20" y="30"/>
                </a:lnTo>
                <a:lnTo>
                  <a:pt x="404" y="24"/>
                </a:lnTo>
                <a:lnTo>
                  <a:pt x="387" y="18"/>
                </a:lnTo>
                <a:lnTo>
                  <a:pt x="369" y="14"/>
                </a:lnTo>
                <a:lnTo>
                  <a:pt x="350" y="10"/>
                </a:lnTo>
                <a:lnTo>
                  <a:pt x="330" y="6"/>
                </a:lnTo>
                <a:lnTo>
                  <a:pt x="309" y="4"/>
                </a:lnTo>
                <a:lnTo>
                  <a:pt x="289" y="2"/>
                </a:lnTo>
                <a:lnTo>
                  <a:pt x="267" y="0"/>
                </a:lnTo>
                <a:lnTo>
                  <a:pt x="246" y="0"/>
                </a:lnTo>
                <a:lnTo>
                  <a:pt x="224" y="0"/>
                </a:lnTo>
                <a:lnTo>
                  <a:pt x="203" y="2"/>
                </a:lnTo>
                <a:lnTo>
                  <a:pt x="182" y="4"/>
                </a:lnTo>
                <a:lnTo>
                  <a:pt x="162" y="6"/>
                </a:lnTo>
                <a:lnTo>
                  <a:pt x="142" y="10"/>
                </a:lnTo>
                <a:lnTo>
                  <a:pt x="123" y="14"/>
                </a:lnTo>
                <a:lnTo>
                  <a:pt x="105" y="18"/>
                </a:lnTo>
                <a:lnTo>
                  <a:pt x="88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60"/>
                </a:lnTo>
                <a:lnTo>
                  <a:pt x="15" y="68"/>
                </a:lnTo>
                <a:lnTo>
                  <a:pt x="9" y="77"/>
                </a:lnTo>
                <a:lnTo>
                  <a:pt x="4" y="86"/>
                </a:lnTo>
                <a:lnTo>
                  <a:pt x="1" y="95"/>
                </a:lnTo>
                <a:lnTo>
                  <a:pt x="0" y="104"/>
                </a:lnTo>
                <a:lnTo>
                  <a:pt x="1" y="113"/>
                </a:lnTo>
                <a:lnTo>
                  <a:pt x="4" y="122"/>
                </a:lnTo>
                <a:lnTo>
                  <a:pt x="9" y="131"/>
                </a:lnTo>
                <a:lnTo>
                  <a:pt x="15" y="139"/>
                </a:lnTo>
                <a:lnTo>
                  <a:pt x="23" y="147"/>
                </a:lnTo>
                <a:lnTo>
                  <a:pt x="33" y="156"/>
                </a:lnTo>
                <a:lnTo>
                  <a:pt x="44" y="163"/>
                </a:lnTo>
                <a:lnTo>
                  <a:pt x="57" y="171"/>
                </a:lnTo>
                <a:lnTo>
                  <a:pt x="72" y="177"/>
                </a:lnTo>
                <a:lnTo>
                  <a:pt x="88" y="184"/>
                </a:lnTo>
                <a:lnTo>
                  <a:pt x="105" y="189"/>
                </a:lnTo>
                <a:lnTo>
                  <a:pt x="123" y="194"/>
                </a:lnTo>
                <a:lnTo>
                  <a:pt x="142" y="198"/>
                </a:lnTo>
                <a:lnTo>
                  <a:pt x="162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6" y="208"/>
                </a:lnTo>
                <a:lnTo>
                  <a:pt x="267" y="207"/>
                </a:lnTo>
                <a:lnTo>
                  <a:pt x="289" y="206"/>
                </a:lnTo>
                <a:lnTo>
                  <a:pt x="309" y="204"/>
                </a:lnTo>
                <a:lnTo>
                  <a:pt x="330" y="201"/>
                </a:lnTo>
                <a:lnTo>
                  <a:pt x="350" y="198"/>
                </a:lnTo>
                <a:lnTo>
                  <a:pt x="369" y="194"/>
                </a:lnTo>
                <a:lnTo>
                  <a:pt x="387" y="189"/>
                </a:lnTo>
                <a:lnTo>
                  <a:pt x="404" y="184"/>
                </a:lnTo>
                <a:lnTo>
                  <a:pt x="420" y="177"/>
                </a:lnTo>
                <a:lnTo>
                  <a:pt x="434" y="171"/>
                </a:lnTo>
                <a:lnTo>
                  <a:pt x="447" y="163"/>
                </a:lnTo>
                <a:lnTo>
                  <a:pt x="458" y="156"/>
                </a:lnTo>
                <a:lnTo>
                  <a:pt x="469" y="147"/>
                </a:lnTo>
                <a:lnTo>
                  <a:pt x="477" y="139"/>
                </a:lnTo>
                <a:lnTo>
                  <a:pt x="483" y="131"/>
                </a:lnTo>
                <a:lnTo>
                  <a:pt x="488" y="122"/>
                </a:lnTo>
                <a:lnTo>
                  <a:pt x="491" y="113"/>
                </a:lnTo>
                <a:lnTo>
                  <a:pt x="492" y="1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1" name="Freeform 39"/>
          <p:cNvSpPr>
            <a:spLocks/>
          </p:cNvSpPr>
          <p:nvPr/>
        </p:nvSpPr>
        <p:spPr bwMode="auto">
          <a:xfrm>
            <a:off x="3663950" y="4364038"/>
            <a:ext cx="781050" cy="331787"/>
          </a:xfrm>
          <a:custGeom>
            <a:avLst/>
            <a:gdLst>
              <a:gd name="T0" fmla="*/ 2147483647 w 492"/>
              <a:gd name="T1" fmla="*/ 2147483647 h 209"/>
              <a:gd name="T2" fmla="*/ 2147483647 w 492"/>
              <a:gd name="T3" fmla="*/ 2147483647 h 209"/>
              <a:gd name="T4" fmla="*/ 2147483647 w 492"/>
              <a:gd name="T5" fmla="*/ 2147483647 h 209"/>
              <a:gd name="T6" fmla="*/ 2147483647 w 492"/>
              <a:gd name="T7" fmla="*/ 2147483647 h 209"/>
              <a:gd name="T8" fmla="*/ 2147483647 w 492"/>
              <a:gd name="T9" fmla="*/ 2147483647 h 209"/>
              <a:gd name="T10" fmla="*/ 2147483647 w 492"/>
              <a:gd name="T11" fmla="*/ 2147483647 h 209"/>
              <a:gd name="T12" fmla="*/ 2147483647 w 492"/>
              <a:gd name="T13" fmla="*/ 2147483647 h 209"/>
              <a:gd name="T14" fmla="*/ 2147483647 w 492"/>
              <a:gd name="T15" fmla="*/ 2147483647 h 209"/>
              <a:gd name="T16" fmla="*/ 2147483647 w 492"/>
              <a:gd name="T17" fmla="*/ 0 h 209"/>
              <a:gd name="T18" fmla="*/ 2147483647 w 492"/>
              <a:gd name="T19" fmla="*/ 0 h 209"/>
              <a:gd name="T20" fmla="*/ 2147483647 w 492"/>
              <a:gd name="T21" fmla="*/ 2147483647 h 209"/>
              <a:gd name="T22" fmla="*/ 2147483647 w 492"/>
              <a:gd name="T23" fmla="*/ 2147483647 h 209"/>
              <a:gd name="T24" fmla="*/ 2147483647 w 492"/>
              <a:gd name="T25" fmla="*/ 2147483647 h 209"/>
              <a:gd name="T26" fmla="*/ 2147483647 w 492"/>
              <a:gd name="T27" fmla="*/ 2147483647 h 209"/>
              <a:gd name="T28" fmla="*/ 2147483647 w 492"/>
              <a:gd name="T29" fmla="*/ 2147483647 h 209"/>
              <a:gd name="T30" fmla="*/ 2147483647 w 492"/>
              <a:gd name="T31" fmla="*/ 2147483647 h 209"/>
              <a:gd name="T32" fmla="*/ 2147483647 w 492"/>
              <a:gd name="T33" fmla="*/ 2147483647 h 209"/>
              <a:gd name="T34" fmla="*/ 2147483647 w 492"/>
              <a:gd name="T35" fmla="*/ 2147483647 h 209"/>
              <a:gd name="T36" fmla="*/ 2147483647 w 492"/>
              <a:gd name="T37" fmla="*/ 2147483647 h 209"/>
              <a:gd name="T38" fmla="*/ 2147483647 w 492"/>
              <a:gd name="T39" fmla="*/ 2147483647 h 209"/>
              <a:gd name="T40" fmla="*/ 2147483647 w 492"/>
              <a:gd name="T41" fmla="*/ 2147483647 h 209"/>
              <a:gd name="T42" fmla="*/ 2147483647 w 492"/>
              <a:gd name="T43" fmla="*/ 2147483647 h 209"/>
              <a:gd name="T44" fmla="*/ 2147483647 w 492"/>
              <a:gd name="T45" fmla="*/ 2147483647 h 209"/>
              <a:gd name="T46" fmla="*/ 2147483647 w 492"/>
              <a:gd name="T47" fmla="*/ 2147483647 h 209"/>
              <a:gd name="T48" fmla="*/ 2147483647 w 492"/>
              <a:gd name="T49" fmla="*/ 2147483647 h 209"/>
              <a:gd name="T50" fmla="*/ 2147483647 w 492"/>
              <a:gd name="T51" fmla="*/ 2147483647 h 209"/>
              <a:gd name="T52" fmla="*/ 2147483647 w 492"/>
              <a:gd name="T53" fmla="*/ 2147483647 h 209"/>
              <a:gd name="T54" fmla="*/ 2147483647 w 492"/>
              <a:gd name="T55" fmla="*/ 2147483647 h 209"/>
              <a:gd name="T56" fmla="*/ 2147483647 w 492"/>
              <a:gd name="T57" fmla="*/ 2147483647 h 209"/>
              <a:gd name="T58" fmla="*/ 2147483647 w 492"/>
              <a:gd name="T59" fmla="*/ 2147483647 h 209"/>
              <a:gd name="T60" fmla="*/ 2147483647 w 492"/>
              <a:gd name="T61" fmla="*/ 2147483647 h 209"/>
              <a:gd name="T62" fmla="*/ 2147483647 w 492"/>
              <a:gd name="T63" fmla="*/ 2147483647 h 209"/>
              <a:gd name="T64" fmla="*/ 2147483647 w 492"/>
              <a:gd name="T65" fmla="*/ 2147483647 h 209"/>
              <a:gd name="T66" fmla="*/ 2147483647 w 492"/>
              <a:gd name="T67" fmla="*/ 2147483647 h 209"/>
              <a:gd name="T68" fmla="*/ 2147483647 w 492"/>
              <a:gd name="T69" fmla="*/ 2147483647 h 209"/>
              <a:gd name="T70" fmla="*/ 2147483647 w 492"/>
              <a:gd name="T71" fmla="*/ 2147483647 h 20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92"/>
              <a:gd name="T109" fmla="*/ 0 h 209"/>
              <a:gd name="T110" fmla="*/ 492 w 492"/>
              <a:gd name="T111" fmla="*/ 209 h 20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92" h="209">
                <a:moveTo>
                  <a:pt x="491" y="104"/>
                </a:moveTo>
                <a:lnTo>
                  <a:pt x="490" y="95"/>
                </a:lnTo>
                <a:lnTo>
                  <a:pt x="487" y="85"/>
                </a:lnTo>
                <a:lnTo>
                  <a:pt x="483" y="77"/>
                </a:lnTo>
                <a:lnTo>
                  <a:pt x="476" y="68"/>
                </a:lnTo>
                <a:lnTo>
                  <a:pt x="468" y="59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19" y="30"/>
                </a:lnTo>
                <a:lnTo>
                  <a:pt x="404" y="24"/>
                </a:lnTo>
                <a:lnTo>
                  <a:pt x="386" y="19"/>
                </a:lnTo>
                <a:lnTo>
                  <a:pt x="368" y="14"/>
                </a:lnTo>
                <a:lnTo>
                  <a:pt x="349" y="9"/>
                </a:lnTo>
                <a:lnTo>
                  <a:pt x="330" y="6"/>
                </a:lnTo>
                <a:lnTo>
                  <a:pt x="309" y="3"/>
                </a:lnTo>
                <a:lnTo>
                  <a:pt x="288" y="1"/>
                </a:lnTo>
                <a:lnTo>
                  <a:pt x="267" y="0"/>
                </a:lnTo>
                <a:lnTo>
                  <a:pt x="245" y="0"/>
                </a:lnTo>
                <a:lnTo>
                  <a:pt x="224" y="0"/>
                </a:lnTo>
                <a:lnTo>
                  <a:pt x="203" y="1"/>
                </a:lnTo>
                <a:lnTo>
                  <a:pt x="182" y="3"/>
                </a:lnTo>
                <a:lnTo>
                  <a:pt x="161" y="6"/>
                </a:lnTo>
                <a:lnTo>
                  <a:pt x="141" y="9"/>
                </a:lnTo>
                <a:lnTo>
                  <a:pt x="123" y="14"/>
                </a:lnTo>
                <a:lnTo>
                  <a:pt x="105" y="19"/>
                </a:lnTo>
                <a:lnTo>
                  <a:pt x="88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59"/>
                </a:lnTo>
                <a:lnTo>
                  <a:pt x="15" y="68"/>
                </a:lnTo>
                <a:lnTo>
                  <a:pt x="8" y="77"/>
                </a:lnTo>
                <a:lnTo>
                  <a:pt x="4" y="85"/>
                </a:lnTo>
                <a:lnTo>
                  <a:pt x="1" y="95"/>
                </a:lnTo>
                <a:lnTo>
                  <a:pt x="0" y="104"/>
                </a:lnTo>
                <a:lnTo>
                  <a:pt x="1" y="112"/>
                </a:lnTo>
                <a:lnTo>
                  <a:pt x="4" y="122"/>
                </a:lnTo>
                <a:lnTo>
                  <a:pt x="8" y="131"/>
                </a:lnTo>
                <a:lnTo>
                  <a:pt x="15" y="139"/>
                </a:lnTo>
                <a:lnTo>
                  <a:pt x="23" y="148"/>
                </a:lnTo>
                <a:lnTo>
                  <a:pt x="33" y="156"/>
                </a:lnTo>
                <a:lnTo>
                  <a:pt x="44" y="163"/>
                </a:lnTo>
                <a:lnTo>
                  <a:pt x="57" y="170"/>
                </a:lnTo>
                <a:lnTo>
                  <a:pt x="72" y="177"/>
                </a:lnTo>
                <a:lnTo>
                  <a:pt x="88" y="183"/>
                </a:lnTo>
                <a:lnTo>
                  <a:pt x="105" y="189"/>
                </a:lnTo>
                <a:lnTo>
                  <a:pt x="123" y="194"/>
                </a:lnTo>
                <a:lnTo>
                  <a:pt x="141" y="198"/>
                </a:lnTo>
                <a:lnTo>
                  <a:pt x="161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5" y="208"/>
                </a:lnTo>
                <a:lnTo>
                  <a:pt x="267" y="207"/>
                </a:lnTo>
                <a:lnTo>
                  <a:pt x="288" y="206"/>
                </a:lnTo>
                <a:lnTo>
                  <a:pt x="309" y="204"/>
                </a:lnTo>
                <a:lnTo>
                  <a:pt x="330" y="201"/>
                </a:lnTo>
                <a:lnTo>
                  <a:pt x="349" y="198"/>
                </a:lnTo>
                <a:lnTo>
                  <a:pt x="368" y="194"/>
                </a:lnTo>
                <a:lnTo>
                  <a:pt x="386" y="189"/>
                </a:lnTo>
                <a:lnTo>
                  <a:pt x="404" y="183"/>
                </a:lnTo>
                <a:lnTo>
                  <a:pt x="419" y="177"/>
                </a:lnTo>
                <a:lnTo>
                  <a:pt x="434" y="170"/>
                </a:lnTo>
                <a:lnTo>
                  <a:pt x="447" y="163"/>
                </a:lnTo>
                <a:lnTo>
                  <a:pt x="458" y="156"/>
                </a:lnTo>
                <a:lnTo>
                  <a:pt x="468" y="148"/>
                </a:lnTo>
                <a:lnTo>
                  <a:pt x="476" y="139"/>
                </a:lnTo>
                <a:lnTo>
                  <a:pt x="483" y="131"/>
                </a:lnTo>
                <a:lnTo>
                  <a:pt x="487" y="122"/>
                </a:lnTo>
                <a:lnTo>
                  <a:pt x="490" y="112"/>
                </a:lnTo>
                <a:lnTo>
                  <a:pt x="491" y="1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2" name="Freeform 40"/>
          <p:cNvSpPr>
            <a:spLocks/>
          </p:cNvSpPr>
          <p:nvPr/>
        </p:nvSpPr>
        <p:spPr bwMode="auto">
          <a:xfrm>
            <a:off x="5097463" y="4364038"/>
            <a:ext cx="781050" cy="331787"/>
          </a:xfrm>
          <a:custGeom>
            <a:avLst/>
            <a:gdLst>
              <a:gd name="T0" fmla="*/ 2147483647 w 492"/>
              <a:gd name="T1" fmla="*/ 2147483647 h 209"/>
              <a:gd name="T2" fmla="*/ 2147483647 w 492"/>
              <a:gd name="T3" fmla="*/ 2147483647 h 209"/>
              <a:gd name="T4" fmla="*/ 2147483647 w 492"/>
              <a:gd name="T5" fmla="*/ 2147483647 h 209"/>
              <a:gd name="T6" fmla="*/ 2147483647 w 492"/>
              <a:gd name="T7" fmla="*/ 2147483647 h 209"/>
              <a:gd name="T8" fmla="*/ 2147483647 w 492"/>
              <a:gd name="T9" fmla="*/ 2147483647 h 209"/>
              <a:gd name="T10" fmla="*/ 2147483647 w 492"/>
              <a:gd name="T11" fmla="*/ 2147483647 h 209"/>
              <a:gd name="T12" fmla="*/ 2147483647 w 492"/>
              <a:gd name="T13" fmla="*/ 2147483647 h 209"/>
              <a:gd name="T14" fmla="*/ 2147483647 w 492"/>
              <a:gd name="T15" fmla="*/ 2147483647 h 209"/>
              <a:gd name="T16" fmla="*/ 2147483647 w 492"/>
              <a:gd name="T17" fmla="*/ 2147483647 h 209"/>
              <a:gd name="T18" fmla="*/ 2147483647 w 492"/>
              <a:gd name="T19" fmla="*/ 2147483647 h 209"/>
              <a:gd name="T20" fmla="*/ 2147483647 w 492"/>
              <a:gd name="T21" fmla="*/ 2147483647 h 209"/>
              <a:gd name="T22" fmla="*/ 2147483647 w 492"/>
              <a:gd name="T23" fmla="*/ 2147483647 h 209"/>
              <a:gd name="T24" fmla="*/ 2147483647 w 492"/>
              <a:gd name="T25" fmla="*/ 2147483647 h 209"/>
              <a:gd name="T26" fmla="*/ 2147483647 w 492"/>
              <a:gd name="T27" fmla="*/ 2147483647 h 209"/>
              <a:gd name="T28" fmla="*/ 2147483647 w 492"/>
              <a:gd name="T29" fmla="*/ 2147483647 h 209"/>
              <a:gd name="T30" fmla="*/ 2147483647 w 492"/>
              <a:gd name="T31" fmla="*/ 2147483647 h 209"/>
              <a:gd name="T32" fmla="*/ 2147483647 w 492"/>
              <a:gd name="T33" fmla="*/ 2147483647 h 209"/>
              <a:gd name="T34" fmla="*/ 2147483647 w 492"/>
              <a:gd name="T35" fmla="*/ 2147483647 h 209"/>
              <a:gd name="T36" fmla="*/ 2147483647 w 492"/>
              <a:gd name="T37" fmla="*/ 2147483647 h 209"/>
              <a:gd name="T38" fmla="*/ 2147483647 w 492"/>
              <a:gd name="T39" fmla="*/ 2147483647 h 209"/>
              <a:gd name="T40" fmla="*/ 2147483647 w 492"/>
              <a:gd name="T41" fmla="*/ 2147483647 h 209"/>
              <a:gd name="T42" fmla="*/ 2147483647 w 492"/>
              <a:gd name="T43" fmla="*/ 2147483647 h 209"/>
              <a:gd name="T44" fmla="*/ 2147483647 w 492"/>
              <a:gd name="T45" fmla="*/ 2147483647 h 209"/>
              <a:gd name="T46" fmla="*/ 2147483647 w 492"/>
              <a:gd name="T47" fmla="*/ 2147483647 h 209"/>
              <a:gd name="T48" fmla="*/ 2147483647 w 492"/>
              <a:gd name="T49" fmla="*/ 2147483647 h 209"/>
              <a:gd name="T50" fmla="*/ 2147483647 w 492"/>
              <a:gd name="T51" fmla="*/ 2147483647 h 209"/>
              <a:gd name="T52" fmla="*/ 2147483647 w 492"/>
              <a:gd name="T53" fmla="*/ 0 h 209"/>
              <a:gd name="T54" fmla="*/ 2147483647 w 492"/>
              <a:gd name="T55" fmla="*/ 0 h 209"/>
              <a:gd name="T56" fmla="*/ 2147483647 w 492"/>
              <a:gd name="T57" fmla="*/ 2147483647 h 209"/>
              <a:gd name="T58" fmla="*/ 2147483647 w 492"/>
              <a:gd name="T59" fmla="*/ 2147483647 h 209"/>
              <a:gd name="T60" fmla="*/ 2147483647 w 492"/>
              <a:gd name="T61" fmla="*/ 2147483647 h 209"/>
              <a:gd name="T62" fmla="*/ 2147483647 w 492"/>
              <a:gd name="T63" fmla="*/ 2147483647 h 209"/>
              <a:gd name="T64" fmla="*/ 2147483647 w 492"/>
              <a:gd name="T65" fmla="*/ 2147483647 h 209"/>
              <a:gd name="T66" fmla="*/ 2147483647 w 492"/>
              <a:gd name="T67" fmla="*/ 2147483647 h 209"/>
              <a:gd name="T68" fmla="*/ 2147483647 w 492"/>
              <a:gd name="T69" fmla="*/ 2147483647 h 209"/>
              <a:gd name="T70" fmla="*/ 2147483647 w 492"/>
              <a:gd name="T71" fmla="*/ 2147483647 h 20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92"/>
              <a:gd name="T109" fmla="*/ 0 h 209"/>
              <a:gd name="T110" fmla="*/ 492 w 492"/>
              <a:gd name="T111" fmla="*/ 209 h 20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92" h="209">
                <a:moveTo>
                  <a:pt x="0" y="104"/>
                </a:moveTo>
                <a:lnTo>
                  <a:pt x="1" y="113"/>
                </a:lnTo>
                <a:lnTo>
                  <a:pt x="4" y="122"/>
                </a:lnTo>
                <a:lnTo>
                  <a:pt x="8" y="131"/>
                </a:lnTo>
                <a:lnTo>
                  <a:pt x="15" y="139"/>
                </a:lnTo>
                <a:lnTo>
                  <a:pt x="23" y="148"/>
                </a:lnTo>
                <a:lnTo>
                  <a:pt x="33" y="156"/>
                </a:lnTo>
                <a:lnTo>
                  <a:pt x="44" y="163"/>
                </a:lnTo>
                <a:lnTo>
                  <a:pt x="57" y="171"/>
                </a:lnTo>
                <a:lnTo>
                  <a:pt x="72" y="177"/>
                </a:lnTo>
                <a:lnTo>
                  <a:pt x="88" y="183"/>
                </a:lnTo>
                <a:lnTo>
                  <a:pt x="105" y="189"/>
                </a:lnTo>
                <a:lnTo>
                  <a:pt x="123" y="194"/>
                </a:lnTo>
                <a:lnTo>
                  <a:pt x="142" y="198"/>
                </a:lnTo>
                <a:lnTo>
                  <a:pt x="161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6" y="208"/>
                </a:lnTo>
                <a:lnTo>
                  <a:pt x="267" y="207"/>
                </a:lnTo>
                <a:lnTo>
                  <a:pt x="288" y="206"/>
                </a:lnTo>
                <a:lnTo>
                  <a:pt x="309" y="204"/>
                </a:lnTo>
                <a:lnTo>
                  <a:pt x="330" y="201"/>
                </a:lnTo>
                <a:lnTo>
                  <a:pt x="350" y="198"/>
                </a:lnTo>
                <a:lnTo>
                  <a:pt x="368" y="194"/>
                </a:lnTo>
                <a:lnTo>
                  <a:pt x="387" y="188"/>
                </a:lnTo>
                <a:lnTo>
                  <a:pt x="404" y="183"/>
                </a:lnTo>
                <a:lnTo>
                  <a:pt x="419" y="177"/>
                </a:lnTo>
                <a:lnTo>
                  <a:pt x="434" y="170"/>
                </a:lnTo>
                <a:lnTo>
                  <a:pt x="447" y="163"/>
                </a:lnTo>
                <a:lnTo>
                  <a:pt x="458" y="155"/>
                </a:lnTo>
                <a:lnTo>
                  <a:pt x="468" y="148"/>
                </a:lnTo>
                <a:lnTo>
                  <a:pt x="476" y="139"/>
                </a:lnTo>
                <a:lnTo>
                  <a:pt x="483" y="130"/>
                </a:lnTo>
                <a:lnTo>
                  <a:pt x="487" y="122"/>
                </a:lnTo>
                <a:lnTo>
                  <a:pt x="490" y="112"/>
                </a:lnTo>
                <a:lnTo>
                  <a:pt x="491" y="103"/>
                </a:lnTo>
                <a:lnTo>
                  <a:pt x="490" y="95"/>
                </a:lnTo>
                <a:lnTo>
                  <a:pt x="487" y="85"/>
                </a:lnTo>
                <a:lnTo>
                  <a:pt x="483" y="77"/>
                </a:lnTo>
                <a:lnTo>
                  <a:pt x="476" y="68"/>
                </a:lnTo>
                <a:lnTo>
                  <a:pt x="468" y="59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19" y="30"/>
                </a:lnTo>
                <a:lnTo>
                  <a:pt x="403" y="24"/>
                </a:lnTo>
                <a:lnTo>
                  <a:pt x="386" y="19"/>
                </a:lnTo>
                <a:lnTo>
                  <a:pt x="368" y="14"/>
                </a:lnTo>
                <a:lnTo>
                  <a:pt x="350" y="9"/>
                </a:lnTo>
                <a:lnTo>
                  <a:pt x="330" y="6"/>
                </a:lnTo>
                <a:lnTo>
                  <a:pt x="309" y="3"/>
                </a:lnTo>
                <a:lnTo>
                  <a:pt x="288" y="1"/>
                </a:lnTo>
                <a:lnTo>
                  <a:pt x="267" y="0"/>
                </a:lnTo>
                <a:lnTo>
                  <a:pt x="246" y="0"/>
                </a:lnTo>
                <a:lnTo>
                  <a:pt x="224" y="0"/>
                </a:lnTo>
                <a:lnTo>
                  <a:pt x="203" y="1"/>
                </a:lnTo>
                <a:lnTo>
                  <a:pt x="182" y="3"/>
                </a:lnTo>
                <a:lnTo>
                  <a:pt x="161" y="6"/>
                </a:lnTo>
                <a:lnTo>
                  <a:pt x="142" y="9"/>
                </a:lnTo>
                <a:lnTo>
                  <a:pt x="123" y="14"/>
                </a:lnTo>
                <a:lnTo>
                  <a:pt x="105" y="19"/>
                </a:lnTo>
                <a:lnTo>
                  <a:pt x="87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60"/>
                </a:lnTo>
                <a:lnTo>
                  <a:pt x="15" y="68"/>
                </a:lnTo>
                <a:lnTo>
                  <a:pt x="8" y="77"/>
                </a:lnTo>
                <a:lnTo>
                  <a:pt x="4" y="85"/>
                </a:lnTo>
                <a:lnTo>
                  <a:pt x="1" y="95"/>
                </a:lnTo>
                <a:lnTo>
                  <a:pt x="0" y="1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3" name="Freeform 41"/>
          <p:cNvSpPr>
            <a:spLocks/>
          </p:cNvSpPr>
          <p:nvPr/>
        </p:nvSpPr>
        <p:spPr bwMode="auto">
          <a:xfrm>
            <a:off x="5721350" y="4648200"/>
            <a:ext cx="1476375" cy="717550"/>
          </a:xfrm>
          <a:custGeom>
            <a:avLst/>
            <a:gdLst>
              <a:gd name="T0" fmla="*/ 0 w 930"/>
              <a:gd name="T1" fmla="*/ 2147483647 h 452"/>
              <a:gd name="T2" fmla="*/ 2147483647 w 930"/>
              <a:gd name="T3" fmla="*/ 0 h 452"/>
              <a:gd name="T4" fmla="*/ 2147483647 w 930"/>
              <a:gd name="T5" fmla="*/ 2147483647 h 452"/>
              <a:gd name="T6" fmla="*/ 2147483647 w 930"/>
              <a:gd name="T7" fmla="*/ 2147483647 h 452"/>
              <a:gd name="T8" fmla="*/ 0 w 930"/>
              <a:gd name="T9" fmla="*/ 2147483647 h 4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0"/>
              <a:gd name="T16" fmla="*/ 0 h 452"/>
              <a:gd name="T17" fmla="*/ 930 w 930"/>
              <a:gd name="T18" fmla="*/ 452 h 4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0" h="452">
                <a:moveTo>
                  <a:pt x="0" y="226"/>
                </a:moveTo>
                <a:lnTo>
                  <a:pt x="459" y="0"/>
                </a:lnTo>
                <a:lnTo>
                  <a:pt x="929" y="234"/>
                </a:lnTo>
                <a:lnTo>
                  <a:pt x="459" y="451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4" name="Freeform 42"/>
          <p:cNvSpPr>
            <a:spLocks/>
          </p:cNvSpPr>
          <p:nvPr/>
        </p:nvSpPr>
        <p:spPr bwMode="auto">
          <a:xfrm>
            <a:off x="7486650" y="4906963"/>
            <a:ext cx="1416050" cy="336550"/>
          </a:xfrm>
          <a:custGeom>
            <a:avLst/>
            <a:gdLst>
              <a:gd name="T0" fmla="*/ 2147483647 w 892"/>
              <a:gd name="T1" fmla="*/ 2147483647 h 212"/>
              <a:gd name="T2" fmla="*/ 2147483647 w 892"/>
              <a:gd name="T3" fmla="*/ 0 h 212"/>
              <a:gd name="T4" fmla="*/ 0 w 892"/>
              <a:gd name="T5" fmla="*/ 0 h 212"/>
              <a:gd name="T6" fmla="*/ 0 w 892"/>
              <a:gd name="T7" fmla="*/ 2147483647 h 212"/>
              <a:gd name="T8" fmla="*/ 2147483647 w 892"/>
              <a:gd name="T9" fmla="*/ 2147483647 h 2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2"/>
              <a:gd name="T16" fmla="*/ 0 h 212"/>
              <a:gd name="T17" fmla="*/ 892 w 892"/>
              <a:gd name="T18" fmla="*/ 212 h 2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2" h="212">
                <a:moveTo>
                  <a:pt x="891" y="211"/>
                </a:moveTo>
                <a:lnTo>
                  <a:pt x="891" y="0"/>
                </a:lnTo>
                <a:lnTo>
                  <a:pt x="0" y="0"/>
                </a:lnTo>
                <a:lnTo>
                  <a:pt x="0" y="211"/>
                </a:lnTo>
                <a:lnTo>
                  <a:pt x="891" y="21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5" name="Freeform 43"/>
          <p:cNvSpPr>
            <a:spLocks/>
          </p:cNvSpPr>
          <p:nvPr/>
        </p:nvSpPr>
        <p:spPr bwMode="auto">
          <a:xfrm>
            <a:off x="4140200" y="4897438"/>
            <a:ext cx="1287463" cy="346075"/>
          </a:xfrm>
          <a:custGeom>
            <a:avLst/>
            <a:gdLst>
              <a:gd name="T0" fmla="*/ 2147483647 w 811"/>
              <a:gd name="T1" fmla="*/ 2147483647 h 218"/>
              <a:gd name="T2" fmla="*/ 2147483647 w 811"/>
              <a:gd name="T3" fmla="*/ 0 h 218"/>
              <a:gd name="T4" fmla="*/ 0 w 811"/>
              <a:gd name="T5" fmla="*/ 0 h 218"/>
              <a:gd name="T6" fmla="*/ 0 w 811"/>
              <a:gd name="T7" fmla="*/ 2147483647 h 218"/>
              <a:gd name="T8" fmla="*/ 2147483647 w 811"/>
              <a:gd name="T9" fmla="*/ 2147483647 h 2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1"/>
              <a:gd name="T16" fmla="*/ 0 h 218"/>
              <a:gd name="T17" fmla="*/ 811 w 811"/>
              <a:gd name="T18" fmla="*/ 218 h 2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1" h="218">
                <a:moveTo>
                  <a:pt x="810" y="217"/>
                </a:moveTo>
                <a:lnTo>
                  <a:pt x="810" y="0"/>
                </a:lnTo>
                <a:lnTo>
                  <a:pt x="0" y="0"/>
                </a:lnTo>
                <a:lnTo>
                  <a:pt x="0" y="217"/>
                </a:lnTo>
                <a:lnTo>
                  <a:pt x="810" y="2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5566" name="Group 44"/>
          <p:cNvGrpSpPr>
            <a:grpSpLocks/>
          </p:cNvGrpSpPr>
          <p:nvPr/>
        </p:nvGrpSpPr>
        <p:grpSpPr bwMode="auto">
          <a:xfrm>
            <a:off x="6861175" y="4130675"/>
            <a:ext cx="2230438" cy="588963"/>
            <a:chOff x="4322" y="2602"/>
            <a:chExt cx="1405" cy="371"/>
          </a:xfrm>
        </p:grpSpPr>
        <p:sp>
          <p:nvSpPr>
            <p:cNvPr id="65594" name="Freeform 45"/>
            <p:cNvSpPr>
              <a:spLocks/>
            </p:cNvSpPr>
            <p:nvPr/>
          </p:nvSpPr>
          <p:spPr bwMode="auto">
            <a:xfrm>
              <a:off x="4322" y="2755"/>
              <a:ext cx="492" cy="209"/>
            </a:xfrm>
            <a:custGeom>
              <a:avLst/>
              <a:gdLst>
                <a:gd name="T0" fmla="*/ 490 w 492"/>
                <a:gd name="T1" fmla="*/ 95 h 209"/>
                <a:gd name="T2" fmla="*/ 483 w 492"/>
                <a:gd name="T3" fmla="*/ 77 h 209"/>
                <a:gd name="T4" fmla="*/ 468 w 492"/>
                <a:gd name="T5" fmla="*/ 60 h 209"/>
                <a:gd name="T6" fmla="*/ 447 w 492"/>
                <a:gd name="T7" fmla="*/ 44 h 209"/>
                <a:gd name="T8" fmla="*/ 419 w 492"/>
                <a:gd name="T9" fmla="*/ 30 h 209"/>
                <a:gd name="T10" fmla="*/ 387 w 492"/>
                <a:gd name="T11" fmla="*/ 19 h 209"/>
                <a:gd name="T12" fmla="*/ 349 w 492"/>
                <a:gd name="T13" fmla="*/ 10 h 209"/>
                <a:gd name="T14" fmla="*/ 309 w 492"/>
                <a:gd name="T15" fmla="*/ 3 h 209"/>
                <a:gd name="T16" fmla="*/ 267 w 492"/>
                <a:gd name="T17" fmla="*/ 0 h 209"/>
                <a:gd name="T18" fmla="*/ 224 w 492"/>
                <a:gd name="T19" fmla="*/ 0 h 209"/>
                <a:gd name="T20" fmla="*/ 182 w 492"/>
                <a:gd name="T21" fmla="*/ 3 h 209"/>
                <a:gd name="T22" fmla="*/ 141 w 492"/>
                <a:gd name="T23" fmla="*/ 10 h 209"/>
                <a:gd name="T24" fmla="*/ 105 w 492"/>
                <a:gd name="T25" fmla="*/ 19 h 209"/>
                <a:gd name="T26" fmla="*/ 72 w 492"/>
                <a:gd name="T27" fmla="*/ 30 h 209"/>
                <a:gd name="T28" fmla="*/ 44 w 492"/>
                <a:gd name="T29" fmla="*/ 44 h 209"/>
                <a:gd name="T30" fmla="*/ 23 w 492"/>
                <a:gd name="T31" fmla="*/ 60 h 209"/>
                <a:gd name="T32" fmla="*/ 8 w 492"/>
                <a:gd name="T33" fmla="*/ 77 h 209"/>
                <a:gd name="T34" fmla="*/ 1 w 492"/>
                <a:gd name="T35" fmla="*/ 95 h 209"/>
                <a:gd name="T36" fmla="*/ 1 w 492"/>
                <a:gd name="T37" fmla="*/ 113 h 209"/>
                <a:gd name="T38" fmla="*/ 8 w 492"/>
                <a:gd name="T39" fmla="*/ 130 h 209"/>
                <a:gd name="T40" fmla="*/ 23 w 492"/>
                <a:gd name="T41" fmla="*/ 148 h 209"/>
                <a:gd name="T42" fmla="*/ 44 w 492"/>
                <a:gd name="T43" fmla="*/ 163 h 209"/>
                <a:gd name="T44" fmla="*/ 72 w 492"/>
                <a:gd name="T45" fmla="*/ 177 h 209"/>
                <a:gd name="T46" fmla="*/ 105 w 492"/>
                <a:gd name="T47" fmla="*/ 189 h 209"/>
                <a:gd name="T48" fmla="*/ 141 w 492"/>
                <a:gd name="T49" fmla="*/ 198 h 209"/>
                <a:gd name="T50" fmla="*/ 182 w 492"/>
                <a:gd name="T51" fmla="*/ 204 h 209"/>
                <a:gd name="T52" fmla="*/ 224 w 492"/>
                <a:gd name="T53" fmla="*/ 207 h 209"/>
                <a:gd name="T54" fmla="*/ 267 w 492"/>
                <a:gd name="T55" fmla="*/ 207 h 209"/>
                <a:gd name="T56" fmla="*/ 309 w 492"/>
                <a:gd name="T57" fmla="*/ 204 h 209"/>
                <a:gd name="T58" fmla="*/ 349 w 492"/>
                <a:gd name="T59" fmla="*/ 198 h 209"/>
                <a:gd name="T60" fmla="*/ 387 w 492"/>
                <a:gd name="T61" fmla="*/ 189 h 209"/>
                <a:gd name="T62" fmla="*/ 419 w 492"/>
                <a:gd name="T63" fmla="*/ 177 h 209"/>
                <a:gd name="T64" fmla="*/ 447 w 492"/>
                <a:gd name="T65" fmla="*/ 163 h 209"/>
                <a:gd name="T66" fmla="*/ 468 w 492"/>
                <a:gd name="T67" fmla="*/ 148 h 209"/>
                <a:gd name="T68" fmla="*/ 483 w 492"/>
                <a:gd name="T69" fmla="*/ 130 h 209"/>
                <a:gd name="T70" fmla="*/ 490 w 492"/>
                <a:gd name="T71" fmla="*/ 113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209"/>
                <a:gd name="T110" fmla="*/ 492 w 492"/>
                <a:gd name="T111" fmla="*/ 209 h 20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209">
                  <a:moveTo>
                    <a:pt x="491" y="104"/>
                  </a:moveTo>
                  <a:lnTo>
                    <a:pt x="490" y="95"/>
                  </a:lnTo>
                  <a:lnTo>
                    <a:pt x="487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3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7" y="19"/>
                  </a:lnTo>
                  <a:lnTo>
                    <a:pt x="368" y="13"/>
                  </a:lnTo>
                  <a:lnTo>
                    <a:pt x="349" y="10"/>
                  </a:lnTo>
                  <a:lnTo>
                    <a:pt x="329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5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1" y="6"/>
                  </a:lnTo>
                  <a:lnTo>
                    <a:pt x="141" y="10"/>
                  </a:lnTo>
                  <a:lnTo>
                    <a:pt x="122" y="13"/>
                  </a:lnTo>
                  <a:lnTo>
                    <a:pt x="105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2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3" y="86"/>
                  </a:lnTo>
                  <a:lnTo>
                    <a:pt x="1" y="95"/>
                  </a:lnTo>
                  <a:lnTo>
                    <a:pt x="0" y="104"/>
                  </a:lnTo>
                  <a:lnTo>
                    <a:pt x="1" y="113"/>
                  </a:lnTo>
                  <a:lnTo>
                    <a:pt x="3" y="122"/>
                  </a:lnTo>
                  <a:lnTo>
                    <a:pt x="8" y="130"/>
                  </a:lnTo>
                  <a:lnTo>
                    <a:pt x="15" y="139"/>
                  </a:lnTo>
                  <a:lnTo>
                    <a:pt x="23" y="148"/>
                  </a:lnTo>
                  <a:lnTo>
                    <a:pt x="32" y="156"/>
                  </a:lnTo>
                  <a:lnTo>
                    <a:pt x="44" y="163"/>
                  </a:lnTo>
                  <a:lnTo>
                    <a:pt x="57" y="170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2" y="194"/>
                  </a:lnTo>
                  <a:lnTo>
                    <a:pt x="141" y="198"/>
                  </a:lnTo>
                  <a:lnTo>
                    <a:pt x="161" y="201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5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29" y="201"/>
                  </a:lnTo>
                  <a:lnTo>
                    <a:pt x="349" y="198"/>
                  </a:lnTo>
                  <a:lnTo>
                    <a:pt x="368" y="194"/>
                  </a:lnTo>
                  <a:lnTo>
                    <a:pt x="387" y="189"/>
                  </a:lnTo>
                  <a:lnTo>
                    <a:pt x="403" y="183"/>
                  </a:lnTo>
                  <a:lnTo>
                    <a:pt x="419" y="177"/>
                  </a:lnTo>
                  <a:lnTo>
                    <a:pt x="433" y="170"/>
                  </a:lnTo>
                  <a:lnTo>
                    <a:pt x="447" y="163"/>
                  </a:lnTo>
                  <a:lnTo>
                    <a:pt x="458" y="156"/>
                  </a:lnTo>
                  <a:lnTo>
                    <a:pt x="468" y="148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7" y="122"/>
                  </a:lnTo>
                  <a:lnTo>
                    <a:pt x="490" y="113"/>
                  </a:lnTo>
                  <a:lnTo>
                    <a:pt x="491" y="1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5" name="Freeform 46"/>
            <p:cNvSpPr>
              <a:spLocks/>
            </p:cNvSpPr>
            <p:nvPr/>
          </p:nvSpPr>
          <p:spPr bwMode="auto">
            <a:xfrm>
              <a:off x="5225" y="2755"/>
              <a:ext cx="492" cy="209"/>
            </a:xfrm>
            <a:custGeom>
              <a:avLst/>
              <a:gdLst>
                <a:gd name="T0" fmla="*/ 1 w 492"/>
                <a:gd name="T1" fmla="*/ 113 h 209"/>
                <a:gd name="T2" fmla="*/ 8 w 492"/>
                <a:gd name="T3" fmla="*/ 130 h 209"/>
                <a:gd name="T4" fmla="*/ 23 w 492"/>
                <a:gd name="T5" fmla="*/ 148 h 209"/>
                <a:gd name="T6" fmla="*/ 44 w 492"/>
                <a:gd name="T7" fmla="*/ 163 h 209"/>
                <a:gd name="T8" fmla="*/ 72 w 492"/>
                <a:gd name="T9" fmla="*/ 177 h 209"/>
                <a:gd name="T10" fmla="*/ 105 w 492"/>
                <a:gd name="T11" fmla="*/ 189 h 209"/>
                <a:gd name="T12" fmla="*/ 141 w 492"/>
                <a:gd name="T13" fmla="*/ 198 h 209"/>
                <a:gd name="T14" fmla="*/ 182 w 492"/>
                <a:gd name="T15" fmla="*/ 204 h 209"/>
                <a:gd name="T16" fmla="*/ 224 w 492"/>
                <a:gd name="T17" fmla="*/ 207 h 209"/>
                <a:gd name="T18" fmla="*/ 267 w 492"/>
                <a:gd name="T19" fmla="*/ 207 h 209"/>
                <a:gd name="T20" fmla="*/ 309 w 492"/>
                <a:gd name="T21" fmla="*/ 204 h 209"/>
                <a:gd name="T22" fmla="*/ 349 w 492"/>
                <a:gd name="T23" fmla="*/ 198 h 209"/>
                <a:gd name="T24" fmla="*/ 387 w 492"/>
                <a:gd name="T25" fmla="*/ 189 h 209"/>
                <a:gd name="T26" fmla="*/ 419 w 492"/>
                <a:gd name="T27" fmla="*/ 177 h 209"/>
                <a:gd name="T28" fmla="*/ 447 w 492"/>
                <a:gd name="T29" fmla="*/ 163 h 209"/>
                <a:gd name="T30" fmla="*/ 468 w 492"/>
                <a:gd name="T31" fmla="*/ 147 h 209"/>
                <a:gd name="T32" fmla="*/ 483 w 492"/>
                <a:gd name="T33" fmla="*/ 130 h 209"/>
                <a:gd name="T34" fmla="*/ 490 w 492"/>
                <a:gd name="T35" fmla="*/ 113 h 209"/>
                <a:gd name="T36" fmla="*/ 490 w 492"/>
                <a:gd name="T37" fmla="*/ 94 h 209"/>
                <a:gd name="T38" fmla="*/ 483 w 492"/>
                <a:gd name="T39" fmla="*/ 77 h 209"/>
                <a:gd name="T40" fmla="*/ 468 w 492"/>
                <a:gd name="T41" fmla="*/ 60 h 209"/>
                <a:gd name="T42" fmla="*/ 447 w 492"/>
                <a:gd name="T43" fmla="*/ 44 h 209"/>
                <a:gd name="T44" fmla="*/ 419 w 492"/>
                <a:gd name="T45" fmla="*/ 30 h 209"/>
                <a:gd name="T46" fmla="*/ 386 w 492"/>
                <a:gd name="T47" fmla="*/ 18 h 209"/>
                <a:gd name="T48" fmla="*/ 349 w 492"/>
                <a:gd name="T49" fmla="*/ 10 h 209"/>
                <a:gd name="T50" fmla="*/ 309 w 492"/>
                <a:gd name="T51" fmla="*/ 3 h 209"/>
                <a:gd name="T52" fmla="*/ 267 w 492"/>
                <a:gd name="T53" fmla="*/ 0 h 209"/>
                <a:gd name="T54" fmla="*/ 224 w 492"/>
                <a:gd name="T55" fmla="*/ 0 h 209"/>
                <a:gd name="T56" fmla="*/ 182 w 492"/>
                <a:gd name="T57" fmla="*/ 3 h 209"/>
                <a:gd name="T58" fmla="*/ 141 w 492"/>
                <a:gd name="T59" fmla="*/ 10 h 209"/>
                <a:gd name="T60" fmla="*/ 105 w 492"/>
                <a:gd name="T61" fmla="*/ 19 h 209"/>
                <a:gd name="T62" fmla="*/ 72 w 492"/>
                <a:gd name="T63" fmla="*/ 30 h 209"/>
                <a:gd name="T64" fmla="*/ 44 w 492"/>
                <a:gd name="T65" fmla="*/ 44 h 209"/>
                <a:gd name="T66" fmla="*/ 23 w 492"/>
                <a:gd name="T67" fmla="*/ 60 h 209"/>
                <a:gd name="T68" fmla="*/ 8 w 492"/>
                <a:gd name="T69" fmla="*/ 77 h 209"/>
                <a:gd name="T70" fmla="*/ 1 w 492"/>
                <a:gd name="T71" fmla="*/ 95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209"/>
                <a:gd name="T110" fmla="*/ 492 w 492"/>
                <a:gd name="T111" fmla="*/ 209 h 20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209">
                  <a:moveTo>
                    <a:pt x="0" y="104"/>
                  </a:moveTo>
                  <a:lnTo>
                    <a:pt x="1" y="113"/>
                  </a:lnTo>
                  <a:lnTo>
                    <a:pt x="4" y="122"/>
                  </a:lnTo>
                  <a:lnTo>
                    <a:pt x="8" y="130"/>
                  </a:lnTo>
                  <a:lnTo>
                    <a:pt x="15" y="139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4" y="163"/>
                  </a:lnTo>
                  <a:lnTo>
                    <a:pt x="57" y="170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1" y="198"/>
                  </a:lnTo>
                  <a:lnTo>
                    <a:pt x="161" y="201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5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49" y="198"/>
                  </a:lnTo>
                  <a:lnTo>
                    <a:pt x="368" y="194"/>
                  </a:lnTo>
                  <a:lnTo>
                    <a:pt x="387" y="189"/>
                  </a:lnTo>
                  <a:lnTo>
                    <a:pt x="404" y="183"/>
                  </a:lnTo>
                  <a:lnTo>
                    <a:pt x="419" y="177"/>
                  </a:lnTo>
                  <a:lnTo>
                    <a:pt x="434" y="170"/>
                  </a:lnTo>
                  <a:lnTo>
                    <a:pt x="447" y="163"/>
                  </a:lnTo>
                  <a:lnTo>
                    <a:pt x="458" y="156"/>
                  </a:lnTo>
                  <a:lnTo>
                    <a:pt x="468" y="147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7" y="122"/>
                  </a:lnTo>
                  <a:lnTo>
                    <a:pt x="490" y="113"/>
                  </a:lnTo>
                  <a:lnTo>
                    <a:pt x="491" y="104"/>
                  </a:lnTo>
                  <a:lnTo>
                    <a:pt x="490" y="94"/>
                  </a:lnTo>
                  <a:lnTo>
                    <a:pt x="487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6" y="18"/>
                  </a:lnTo>
                  <a:lnTo>
                    <a:pt x="368" y="13"/>
                  </a:lnTo>
                  <a:lnTo>
                    <a:pt x="349" y="10"/>
                  </a:lnTo>
                  <a:lnTo>
                    <a:pt x="330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5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1" y="6"/>
                  </a:lnTo>
                  <a:lnTo>
                    <a:pt x="141" y="10"/>
                  </a:lnTo>
                  <a:lnTo>
                    <a:pt x="123" y="14"/>
                  </a:lnTo>
                  <a:lnTo>
                    <a:pt x="105" y="19"/>
                  </a:lnTo>
                  <a:lnTo>
                    <a:pt x="87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4" y="86"/>
                  </a:lnTo>
                  <a:lnTo>
                    <a:pt x="1" y="95"/>
                  </a:lnTo>
                  <a:lnTo>
                    <a:pt x="0" y="1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6" name="Freeform 47"/>
            <p:cNvSpPr>
              <a:spLocks/>
            </p:cNvSpPr>
            <p:nvPr/>
          </p:nvSpPr>
          <p:spPr bwMode="auto">
            <a:xfrm>
              <a:off x="4764" y="2602"/>
              <a:ext cx="493" cy="209"/>
            </a:xfrm>
            <a:custGeom>
              <a:avLst/>
              <a:gdLst>
                <a:gd name="T0" fmla="*/ 491 w 493"/>
                <a:gd name="T1" fmla="*/ 95 h 209"/>
                <a:gd name="T2" fmla="*/ 483 w 493"/>
                <a:gd name="T3" fmla="*/ 77 h 209"/>
                <a:gd name="T4" fmla="*/ 468 w 493"/>
                <a:gd name="T5" fmla="*/ 60 h 209"/>
                <a:gd name="T6" fmla="*/ 447 w 493"/>
                <a:gd name="T7" fmla="*/ 44 h 209"/>
                <a:gd name="T8" fmla="*/ 420 w 493"/>
                <a:gd name="T9" fmla="*/ 30 h 209"/>
                <a:gd name="T10" fmla="*/ 387 w 493"/>
                <a:gd name="T11" fmla="*/ 19 h 209"/>
                <a:gd name="T12" fmla="*/ 349 w 493"/>
                <a:gd name="T13" fmla="*/ 10 h 209"/>
                <a:gd name="T14" fmla="*/ 309 w 493"/>
                <a:gd name="T15" fmla="*/ 3 h 209"/>
                <a:gd name="T16" fmla="*/ 267 w 493"/>
                <a:gd name="T17" fmla="*/ 0 h 209"/>
                <a:gd name="T18" fmla="*/ 224 w 493"/>
                <a:gd name="T19" fmla="*/ 0 h 209"/>
                <a:gd name="T20" fmla="*/ 182 w 493"/>
                <a:gd name="T21" fmla="*/ 3 h 209"/>
                <a:gd name="T22" fmla="*/ 142 w 493"/>
                <a:gd name="T23" fmla="*/ 10 h 209"/>
                <a:gd name="T24" fmla="*/ 105 w 493"/>
                <a:gd name="T25" fmla="*/ 19 h 209"/>
                <a:gd name="T26" fmla="*/ 72 w 493"/>
                <a:gd name="T27" fmla="*/ 30 h 209"/>
                <a:gd name="T28" fmla="*/ 44 w 493"/>
                <a:gd name="T29" fmla="*/ 44 h 209"/>
                <a:gd name="T30" fmla="*/ 23 w 493"/>
                <a:gd name="T31" fmla="*/ 60 h 209"/>
                <a:gd name="T32" fmla="*/ 8 w 493"/>
                <a:gd name="T33" fmla="*/ 77 h 209"/>
                <a:gd name="T34" fmla="*/ 1 w 493"/>
                <a:gd name="T35" fmla="*/ 95 h 209"/>
                <a:gd name="T36" fmla="*/ 1 w 493"/>
                <a:gd name="T37" fmla="*/ 113 h 209"/>
                <a:gd name="T38" fmla="*/ 8 w 493"/>
                <a:gd name="T39" fmla="*/ 131 h 209"/>
                <a:gd name="T40" fmla="*/ 23 w 493"/>
                <a:gd name="T41" fmla="*/ 148 h 209"/>
                <a:gd name="T42" fmla="*/ 44 w 493"/>
                <a:gd name="T43" fmla="*/ 164 h 209"/>
                <a:gd name="T44" fmla="*/ 72 w 493"/>
                <a:gd name="T45" fmla="*/ 178 h 209"/>
                <a:gd name="T46" fmla="*/ 105 w 493"/>
                <a:gd name="T47" fmla="*/ 189 h 209"/>
                <a:gd name="T48" fmla="*/ 142 w 493"/>
                <a:gd name="T49" fmla="*/ 198 h 209"/>
                <a:gd name="T50" fmla="*/ 182 w 493"/>
                <a:gd name="T51" fmla="*/ 204 h 209"/>
                <a:gd name="T52" fmla="*/ 224 w 493"/>
                <a:gd name="T53" fmla="*/ 207 h 209"/>
                <a:gd name="T54" fmla="*/ 267 w 493"/>
                <a:gd name="T55" fmla="*/ 207 h 209"/>
                <a:gd name="T56" fmla="*/ 309 w 493"/>
                <a:gd name="T57" fmla="*/ 204 h 209"/>
                <a:gd name="T58" fmla="*/ 349 w 493"/>
                <a:gd name="T59" fmla="*/ 198 h 209"/>
                <a:gd name="T60" fmla="*/ 387 w 493"/>
                <a:gd name="T61" fmla="*/ 189 h 209"/>
                <a:gd name="T62" fmla="*/ 420 w 493"/>
                <a:gd name="T63" fmla="*/ 178 h 209"/>
                <a:gd name="T64" fmla="*/ 447 w 493"/>
                <a:gd name="T65" fmla="*/ 164 h 209"/>
                <a:gd name="T66" fmla="*/ 468 w 493"/>
                <a:gd name="T67" fmla="*/ 148 h 209"/>
                <a:gd name="T68" fmla="*/ 483 w 493"/>
                <a:gd name="T69" fmla="*/ 131 h 209"/>
                <a:gd name="T70" fmla="*/ 491 w 493"/>
                <a:gd name="T71" fmla="*/ 113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3"/>
                <a:gd name="T109" fmla="*/ 0 h 209"/>
                <a:gd name="T110" fmla="*/ 493 w 493"/>
                <a:gd name="T111" fmla="*/ 209 h 20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3" h="209">
                  <a:moveTo>
                    <a:pt x="492" y="104"/>
                  </a:moveTo>
                  <a:lnTo>
                    <a:pt x="491" y="95"/>
                  </a:lnTo>
                  <a:lnTo>
                    <a:pt x="488" y="86"/>
                  </a:lnTo>
                  <a:lnTo>
                    <a:pt x="483" y="77"/>
                  </a:lnTo>
                  <a:lnTo>
                    <a:pt x="477" y="68"/>
                  </a:lnTo>
                  <a:lnTo>
                    <a:pt x="468" y="60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20" y="30"/>
                  </a:lnTo>
                  <a:lnTo>
                    <a:pt x="404" y="24"/>
                  </a:lnTo>
                  <a:lnTo>
                    <a:pt x="387" y="19"/>
                  </a:lnTo>
                  <a:lnTo>
                    <a:pt x="369" y="14"/>
                  </a:lnTo>
                  <a:lnTo>
                    <a:pt x="349" y="10"/>
                  </a:lnTo>
                  <a:lnTo>
                    <a:pt x="330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6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2" y="6"/>
                  </a:lnTo>
                  <a:lnTo>
                    <a:pt x="142" y="10"/>
                  </a:lnTo>
                  <a:lnTo>
                    <a:pt x="123" y="14"/>
                  </a:lnTo>
                  <a:lnTo>
                    <a:pt x="105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4" y="86"/>
                  </a:lnTo>
                  <a:lnTo>
                    <a:pt x="1" y="95"/>
                  </a:lnTo>
                  <a:lnTo>
                    <a:pt x="0" y="104"/>
                  </a:lnTo>
                  <a:lnTo>
                    <a:pt x="1" y="113"/>
                  </a:lnTo>
                  <a:lnTo>
                    <a:pt x="4" y="122"/>
                  </a:lnTo>
                  <a:lnTo>
                    <a:pt x="8" y="131"/>
                  </a:lnTo>
                  <a:lnTo>
                    <a:pt x="15" y="140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4" y="164"/>
                  </a:lnTo>
                  <a:lnTo>
                    <a:pt x="57" y="171"/>
                  </a:lnTo>
                  <a:lnTo>
                    <a:pt x="72" y="178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2" y="198"/>
                  </a:lnTo>
                  <a:lnTo>
                    <a:pt x="162" y="202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6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2"/>
                  </a:lnTo>
                  <a:lnTo>
                    <a:pt x="349" y="198"/>
                  </a:lnTo>
                  <a:lnTo>
                    <a:pt x="369" y="194"/>
                  </a:lnTo>
                  <a:lnTo>
                    <a:pt x="387" y="189"/>
                  </a:lnTo>
                  <a:lnTo>
                    <a:pt x="404" y="183"/>
                  </a:lnTo>
                  <a:lnTo>
                    <a:pt x="420" y="178"/>
                  </a:lnTo>
                  <a:lnTo>
                    <a:pt x="434" y="171"/>
                  </a:lnTo>
                  <a:lnTo>
                    <a:pt x="447" y="164"/>
                  </a:lnTo>
                  <a:lnTo>
                    <a:pt x="458" y="156"/>
                  </a:lnTo>
                  <a:lnTo>
                    <a:pt x="468" y="148"/>
                  </a:lnTo>
                  <a:lnTo>
                    <a:pt x="477" y="140"/>
                  </a:lnTo>
                  <a:lnTo>
                    <a:pt x="483" y="131"/>
                  </a:lnTo>
                  <a:lnTo>
                    <a:pt x="488" y="122"/>
                  </a:lnTo>
                  <a:lnTo>
                    <a:pt x="491" y="113"/>
                  </a:lnTo>
                  <a:lnTo>
                    <a:pt x="492" y="1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7" name="Rectangle 48"/>
            <p:cNvSpPr>
              <a:spLocks noChangeArrowheads="1"/>
            </p:cNvSpPr>
            <p:nvPr/>
          </p:nvSpPr>
          <p:spPr bwMode="auto">
            <a:xfrm>
              <a:off x="4770" y="2605"/>
              <a:ext cx="52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600" b="1"/>
                <a:t>dname</a:t>
              </a:r>
            </a:p>
          </p:txBody>
        </p:sp>
        <p:sp>
          <p:nvSpPr>
            <p:cNvPr id="65598" name="Rectangle 49"/>
            <p:cNvSpPr>
              <a:spLocks noChangeArrowheads="1"/>
            </p:cNvSpPr>
            <p:nvPr/>
          </p:nvSpPr>
          <p:spPr bwMode="auto">
            <a:xfrm>
              <a:off x="5186" y="2763"/>
              <a:ext cx="54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600" b="1"/>
                <a:t>budget</a:t>
              </a:r>
            </a:p>
          </p:txBody>
        </p:sp>
        <p:sp>
          <p:nvSpPr>
            <p:cNvPr id="65599" name="Rectangle 50"/>
            <p:cNvSpPr>
              <a:spLocks noChangeArrowheads="1"/>
            </p:cNvSpPr>
            <p:nvPr/>
          </p:nvSpPr>
          <p:spPr bwMode="auto">
            <a:xfrm>
              <a:off x="4449" y="2728"/>
              <a:ext cx="3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600" b="1" u="sng"/>
                <a:t>did</a:t>
              </a:r>
            </a:p>
          </p:txBody>
        </p:sp>
      </p:grpSp>
      <p:sp>
        <p:nvSpPr>
          <p:cNvPr id="65567" name="Rectangle 51"/>
          <p:cNvSpPr>
            <a:spLocks noChangeArrowheads="1"/>
          </p:cNvSpPr>
          <p:nvPr/>
        </p:nvSpPr>
        <p:spPr bwMode="auto">
          <a:xfrm>
            <a:off x="4411663" y="4116388"/>
            <a:ext cx="711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name</a:t>
            </a:r>
          </a:p>
        </p:txBody>
      </p:sp>
      <p:sp>
        <p:nvSpPr>
          <p:cNvPr id="65568" name="Rectangle 52"/>
          <p:cNvSpPr>
            <a:spLocks noChangeArrowheads="1"/>
          </p:cNvSpPr>
          <p:nvPr/>
        </p:nvSpPr>
        <p:spPr bwMode="auto">
          <a:xfrm>
            <a:off x="7532688" y="4865688"/>
            <a:ext cx="1422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Departments</a:t>
            </a:r>
          </a:p>
        </p:txBody>
      </p:sp>
      <p:sp>
        <p:nvSpPr>
          <p:cNvPr id="65569" name="Rectangle 53"/>
          <p:cNvSpPr>
            <a:spLocks noChangeArrowheads="1"/>
          </p:cNvSpPr>
          <p:nvPr/>
        </p:nvSpPr>
        <p:spPr bwMode="auto">
          <a:xfrm>
            <a:off x="3846513" y="4322763"/>
            <a:ext cx="5318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 u="sng"/>
              <a:t>ssn</a:t>
            </a:r>
          </a:p>
        </p:txBody>
      </p:sp>
      <p:sp>
        <p:nvSpPr>
          <p:cNvPr id="65570" name="Rectangle 54"/>
          <p:cNvSpPr>
            <a:spLocks noChangeArrowheads="1"/>
          </p:cNvSpPr>
          <p:nvPr/>
        </p:nvSpPr>
        <p:spPr bwMode="auto">
          <a:xfrm>
            <a:off x="5319713" y="4330700"/>
            <a:ext cx="428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lot</a:t>
            </a:r>
          </a:p>
        </p:txBody>
      </p:sp>
      <p:sp>
        <p:nvSpPr>
          <p:cNvPr id="65571" name="Rectangle 55"/>
          <p:cNvSpPr>
            <a:spLocks noChangeArrowheads="1"/>
          </p:cNvSpPr>
          <p:nvPr/>
        </p:nvSpPr>
        <p:spPr bwMode="auto">
          <a:xfrm>
            <a:off x="4164013" y="4919663"/>
            <a:ext cx="1254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Employees</a:t>
            </a:r>
          </a:p>
        </p:txBody>
      </p:sp>
      <p:sp>
        <p:nvSpPr>
          <p:cNvPr id="65572" name="Rectangle 56"/>
          <p:cNvSpPr>
            <a:spLocks noChangeArrowheads="1"/>
          </p:cNvSpPr>
          <p:nvPr/>
        </p:nvSpPr>
        <p:spPr bwMode="auto">
          <a:xfrm>
            <a:off x="5864225" y="4860925"/>
            <a:ext cx="12080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Works_In3</a:t>
            </a:r>
          </a:p>
        </p:txBody>
      </p:sp>
      <p:sp>
        <p:nvSpPr>
          <p:cNvPr id="65573" name="Line 57"/>
          <p:cNvSpPr>
            <a:spLocks noChangeShapeType="1"/>
          </p:cNvSpPr>
          <p:nvPr/>
        </p:nvSpPr>
        <p:spPr bwMode="auto">
          <a:xfrm flipH="1">
            <a:off x="5403850" y="5045075"/>
            <a:ext cx="3238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4" name="Line 58"/>
          <p:cNvSpPr>
            <a:spLocks noChangeShapeType="1"/>
          </p:cNvSpPr>
          <p:nvPr/>
        </p:nvSpPr>
        <p:spPr bwMode="auto">
          <a:xfrm>
            <a:off x="7177088" y="5029200"/>
            <a:ext cx="3000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5" name="Line 59"/>
          <p:cNvSpPr>
            <a:spLocks noChangeShapeType="1"/>
          </p:cNvSpPr>
          <p:nvPr/>
        </p:nvSpPr>
        <p:spPr bwMode="auto">
          <a:xfrm>
            <a:off x="4060825" y="4700588"/>
            <a:ext cx="444500" cy="1698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6" name="Line 60"/>
          <p:cNvSpPr>
            <a:spLocks noChangeShapeType="1"/>
          </p:cNvSpPr>
          <p:nvPr/>
        </p:nvSpPr>
        <p:spPr bwMode="auto">
          <a:xfrm>
            <a:off x="4754563" y="4456113"/>
            <a:ext cx="0" cy="4143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7" name="Line 61"/>
          <p:cNvSpPr>
            <a:spLocks noChangeShapeType="1"/>
          </p:cNvSpPr>
          <p:nvPr/>
        </p:nvSpPr>
        <p:spPr bwMode="auto">
          <a:xfrm flipH="1">
            <a:off x="5191125" y="4700588"/>
            <a:ext cx="317500" cy="185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5578" name="Group 62"/>
          <p:cNvGrpSpPr>
            <a:grpSpLocks/>
          </p:cNvGrpSpPr>
          <p:nvPr/>
        </p:nvGrpSpPr>
        <p:grpSpPr bwMode="auto">
          <a:xfrm>
            <a:off x="4979988" y="5667375"/>
            <a:ext cx="2994025" cy="384175"/>
            <a:chOff x="3137" y="3570"/>
            <a:chExt cx="1886" cy="242"/>
          </a:xfrm>
        </p:grpSpPr>
        <p:sp>
          <p:nvSpPr>
            <p:cNvPr id="65586" name="Freeform 63"/>
            <p:cNvSpPr>
              <a:spLocks/>
            </p:cNvSpPr>
            <p:nvPr/>
          </p:nvSpPr>
          <p:spPr bwMode="auto">
            <a:xfrm>
              <a:off x="3137" y="3603"/>
              <a:ext cx="492" cy="209"/>
            </a:xfrm>
            <a:custGeom>
              <a:avLst/>
              <a:gdLst>
                <a:gd name="T0" fmla="*/ 1 w 492"/>
                <a:gd name="T1" fmla="*/ 113 h 209"/>
                <a:gd name="T2" fmla="*/ 8 w 492"/>
                <a:gd name="T3" fmla="*/ 131 h 209"/>
                <a:gd name="T4" fmla="*/ 23 w 492"/>
                <a:gd name="T5" fmla="*/ 148 h 209"/>
                <a:gd name="T6" fmla="*/ 44 w 492"/>
                <a:gd name="T7" fmla="*/ 164 h 209"/>
                <a:gd name="T8" fmla="*/ 72 w 492"/>
                <a:gd name="T9" fmla="*/ 177 h 209"/>
                <a:gd name="T10" fmla="*/ 104 w 492"/>
                <a:gd name="T11" fmla="*/ 189 h 209"/>
                <a:gd name="T12" fmla="*/ 142 w 492"/>
                <a:gd name="T13" fmla="*/ 198 h 209"/>
                <a:gd name="T14" fmla="*/ 182 w 492"/>
                <a:gd name="T15" fmla="*/ 204 h 209"/>
                <a:gd name="T16" fmla="*/ 224 w 492"/>
                <a:gd name="T17" fmla="*/ 207 h 209"/>
                <a:gd name="T18" fmla="*/ 267 w 492"/>
                <a:gd name="T19" fmla="*/ 207 h 209"/>
                <a:gd name="T20" fmla="*/ 309 w 492"/>
                <a:gd name="T21" fmla="*/ 204 h 209"/>
                <a:gd name="T22" fmla="*/ 350 w 492"/>
                <a:gd name="T23" fmla="*/ 198 h 209"/>
                <a:gd name="T24" fmla="*/ 386 w 492"/>
                <a:gd name="T25" fmla="*/ 189 h 209"/>
                <a:gd name="T26" fmla="*/ 419 w 492"/>
                <a:gd name="T27" fmla="*/ 177 h 209"/>
                <a:gd name="T28" fmla="*/ 447 w 492"/>
                <a:gd name="T29" fmla="*/ 163 h 209"/>
                <a:gd name="T30" fmla="*/ 468 w 492"/>
                <a:gd name="T31" fmla="*/ 148 h 209"/>
                <a:gd name="T32" fmla="*/ 483 w 492"/>
                <a:gd name="T33" fmla="*/ 130 h 209"/>
                <a:gd name="T34" fmla="*/ 490 w 492"/>
                <a:gd name="T35" fmla="*/ 112 h 209"/>
                <a:gd name="T36" fmla="*/ 490 w 492"/>
                <a:gd name="T37" fmla="*/ 95 h 209"/>
                <a:gd name="T38" fmla="*/ 483 w 492"/>
                <a:gd name="T39" fmla="*/ 77 h 209"/>
                <a:gd name="T40" fmla="*/ 468 w 492"/>
                <a:gd name="T41" fmla="*/ 60 h 209"/>
                <a:gd name="T42" fmla="*/ 447 w 492"/>
                <a:gd name="T43" fmla="*/ 44 h 209"/>
                <a:gd name="T44" fmla="*/ 419 w 492"/>
                <a:gd name="T45" fmla="*/ 30 h 209"/>
                <a:gd name="T46" fmla="*/ 386 w 492"/>
                <a:gd name="T47" fmla="*/ 19 h 209"/>
                <a:gd name="T48" fmla="*/ 349 w 492"/>
                <a:gd name="T49" fmla="*/ 9 h 209"/>
                <a:gd name="T50" fmla="*/ 309 w 492"/>
                <a:gd name="T51" fmla="*/ 3 h 209"/>
                <a:gd name="T52" fmla="*/ 267 w 492"/>
                <a:gd name="T53" fmla="*/ 0 h 209"/>
                <a:gd name="T54" fmla="*/ 224 w 492"/>
                <a:gd name="T55" fmla="*/ 0 h 209"/>
                <a:gd name="T56" fmla="*/ 182 w 492"/>
                <a:gd name="T57" fmla="*/ 3 h 209"/>
                <a:gd name="T58" fmla="*/ 142 w 492"/>
                <a:gd name="T59" fmla="*/ 9 h 209"/>
                <a:gd name="T60" fmla="*/ 104 w 492"/>
                <a:gd name="T61" fmla="*/ 19 h 209"/>
                <a:gd name="T62" fmla="*/ 72 w 492"/>
                <a:gd name="T63" fmla="*/ 30 h 209"/>
                <a:gd name="T64" fmla="*/ 44 w 492"/>
                <a:gd name="T65" fmla="*/ 44 h 209"/>
                <a:gd name="T66" fmla="*/ 23 w 492"/>
                <a:gd name="T67" fmla="*/ 60 h 209"/>
                <a:gd name="T68" fmla="*/ 8 w 492"/>
                <a:gd name="T69" fmla="*/ 77 h 209"/>
                <a:gd name="T70" fmla="*/ 1 w 492"/>
                <a:gd name="T71" fmla="*/ 95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209"/>
                <a:gd name="T110" fmla="*/ 492 w 492"/>
                <a:gd name="T111" fmla="*/ 209 h 20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209">
                  <a:moveTo>
                    <a:pt x="0" y="104"/>
                  </a:moveTo>
                  <a:lnTo>
                    <a:pt x="1" y="113"/>
                  </a:lnTo>
                  <a:lnTo>
                    <a:pt x="3" y="122"/>
                  </a:lnTo>
                  <a:lnTo>
                    <a:pt x="8" y="131"/>
                  </a:lnTo>
                  <a:lnTo>
                    <a:pt x="14" y="139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4" y="164"/>
                  </a:lnTo>
                  <a:lnTo>
                    <a:pt x="58" y="171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4" y="189"/>
                  </a:lnTo>
                  <a:lnTo>
                    <a:pt x="123" y="194"/>
                  </a:lnTo>
                  <a:lnTo>
                    <a:pt x="142" y="198"/>
                  </a:lnTo>
                  <a:lnTo>
                    <a:pt x="162" y="202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6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50" y="198"/>
                  </a:lnTo>
                  <a:lnTo>
                    <a:pt x="369" y="193"/>
                  </a:lnTo>
                  <a:lnTo>
                    <a:pt x="386" y="189"/>
                  </a:lnTo>
                  <a:lnTo>
                    <a:pt x="403" y="183"/>
                  </a:lnTo>
                  <a:lnTo>
                    <a:pt x="419" y="177"/>
                  </a:lnTo>
                  <a:lnTo>
                    <a:pt x="434" y="170"/>
                  </a:lnTo>
                  <a:lnTo>
                    <a:pt x="447" y="163"/>
                  </a:lnTo>
                  <a:lnTo>
                    <a:pt x="459" y="155"/>
                  </a:lnTo>
                  <a:lnTo>
                    <a:pt x="468" y="148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8" y="122"/>
                  </a:lnTo>
                  <a:lnTo>
                    <a:pt x="490" y="112"/>
                  </a:lnTo>
                  <a:lnTo>
                    <a:pt x="491" y="103"/>
                  </a:lnTo>
                  <a:lnTo>
                    <a:pt x="490" y="95"/>
                  </a:lnTo>
                  <a:lnTo>
                    <a:pt x="488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9" y="51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6" y="19"/>
                  </a:lnTo>
                  <a:lnTo>
                    <a:pt x="369" y="13"/>
                  </a:lnTo>
                  <a:lnTo>
                    <a:pt x="349" y="9"/>
                  </a:lnTo>
                  <a:lnTo>
                    <a:pt x="329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6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2" y="6"/>
                  </a:lnTo>
                  <a:lnTo>
                    <a:pt x="142" y="9"/>
                  </a:lnTo>
                  <a:lnTo>
                    <a:pt x="123" y="14"/>
                  </a:lnTo>
                  <a:lnTo>
                    <a:pt x="104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8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4" y="68"/>
                  </a:lnTo>
                  <a:lnTo>
                    <a:pt x="8" y="77"/>
                  </a:lnTo>
                  <a:lnTo>
                    <a:pt x="3" y="86"/>
                  </a:lnTo>
                  <a:lnTo>
                    <a:pt x="1" y="95"/>
                  </a:lnTo>
                  <a:lnTo>
                    <a:pt x="0" y="1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7" name="Freeform 64"/>
            <p:cNvSpPr>
              <a:spLocks/>
            </p:cNvSpPr>
            <p:nvPr/>
          </p:nvSpPr>
          <p:spPr bwMode="auto">
            <a:xfrm>
              <a:off x="4531" y="3603"/>
              <a:ext cx="492" cy="209"/>
            </a:xfrm>
            <a:custGeom>
              <a:avLst/>
              <a:gdLst>
                <a:gd name="T0" fmla="*/ 1 w 492"/>
                <a:gd name="T1" fmla="*/ 113 h 209"/>
                <a:gd name="T2" fmla="*/ 8 w 492"/>
                <a:gd name="T3" fmla="*/ 131 h 209"/>
                <a:gd name="T4" fmla="*/ 23 w 492"/>
                <a:gd name="T5" fmla="*/ 148 h 209"/>
                <a:gd name="T6" fmla="*/ 45 w 492"/>
                <a:gd name="T7" fmla="*/ 164 h 209"/>
                <a:gd name="T8" fmla="*/ 72 w 492"/>
                <a:gd name="T9" fmla="*/ 177 h 209"/>
                <a:gd name="T10" fmla="*/ 105 w 492"/>
                <a:gd name="T11" fmla="*/ 189 h 209"/>
                <a:gd name="T12" fmla="*/ 142 w 492"/>
                <a:gd name="T13" fmla="*/ 198 h 209"/>
                <a:gd name="T14" fmla="*/ 182 w 492"/>
                <a:gd name="T15" fmla="*/ 204 h 209"/>
                <a:gd name="T16" fmla="*/ 224 w 492"/>
                <a:gd name="T17" fmla="*/ 207 h 209"/>
                <a:gd name="T18" fmla="*/ 267 w 492"/>
                <a:gd name="T19" fmla="*/ 207 h 209"/>
                <a:gd name="T20" fmla="*/ 309 w 492"/>
                <a:gd name="T21" fmla="*/ 204 h 209"/>
                <a:gd name="T22" fmla="*/ 350 w 492"/>
                <a:gd name="T23" fmla="*/ 198 h 209"/>
                <a:gd name="T24" fmla="*/ 387 w 492"/>
                <a:gd name="T25" fmla="*/ 189 h 209"/>
                <a:gd name="T26" fmla="*/ 419 w 492"/>
                <a:gd name="T27" fmla="*/ 177 h 209"/>
                <a:gd name="T28" fmla="*/ 447 w 492"/>
                <a:gd name="T29" fmla="*/ 163 h 209"/>
                <a:gd name="T30" fmla="*/ 468 w 492"/>
                <a:gd name="T31" fmla="*/ 148 h 209"/>
                <a:gd name="T32" fmla="*/ 483 w 492"/>
                <a:gd name="T33" fmla="*/ 130 h 209"/>
                <a:gd name="T34" fmla="*/ 491 w 492"/>
                <a:gd name="T35" fmla="*/ 112 h 209"/>
                <a:gd name="T36" fmla="*/ 491 w 492"/>
                <a:gd name="T37" fmla="*/ 95 h 209"/>
                <a:gd name="T38" fmla="*/ 483 w 492"/>
                <a:gd name="T39" fmla="*/ 77 h 209"/>
                <a:gd name="T40" fmla="*/ 468 w 492"/>
                <a:gd name="T41" fmla="*/ 60 h 209"/>
                <a:gd name="T42" fmla="*/ 447 w 492"/>
                <a:gd name="T43" fmla="*/ 44 h 209"/>
                <a:gd name="T44" fmla="*/ 419 w 492"/>
                <a:gd name="T45" fmla="*/ 30 h 209"/>
                <a:gd name="T46" fmla="*/ 387 w 492"/>
                <a:gd name="T47" fmla="*/ 19 h 209"/>
                <a:gd name="T48" fmla="*/ 349 w 492"/>
                <a:gd name="T49" fmla="*/ 9 h 209"/>
                <a:gd name="T50" fmla="*/ 309 w 492"/>
                <a:gd name="T51" fmla="*/ 3 h 209"/>
                <a:gd name="T52" fmla="*/ 267 w 492"/>
                <a:gd name="T53" fmla="*/ 0 h 209"/>
                <a:gd name="T54" fmla="*/ 224 w 492"/>
                <a:gd name="T55" fmla="*/ 0 h 209"/>
                <a:gd name="T56" fmla="*/ 182 w 492"/>
                <a:gd name="T57" fmla="*/ 3 h 209"/>
                <a:gd name="T58" fmla="*/ 142 w 492"/>
                <a:gd name="T59" fmla="*/ 9 h 209"/>
                <a:gd name="T60" fmla="*/ 105 w 492"/>
                <a:gd name="T61" fmla="*/ 19 h 209"/>
                <a:gd name="T62" fmla="*/ 72 w 492"/>
                <a:gd name="T63" fmla="*/ 30 h 209"/>
                <a:gd name="T64" fmla="*/ 44 w 492"/>
                <a:gd name="T65" fmla="*/ 44 h 209"/>
                <a:gd name="T66" fmla="*/ 23 w 492"/>
                <a:gd name="T67" fmla="*/ 60 h 209"/>
                <a:gd name="T68" fmla="*/ 8 w 492"/>
                <a:gd name="T69" fmla="*/ 77 h 209"/>
                <a:gd name="T70" fmla="*/ 1 w 492"/>
                <a:gd name="T71" fmla="*/ 95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209"/>
                <a:gd name="T110" fmla="*/ 492 w 492"/>
                <a:gd name="T111" fmla="*/ 209 h 20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209">
                  <a:moveTo>
                    <a:pt x="0" y="104"/>
                  </a:moveTo>
                  <a:lnTo>
                    <a:pt x="1" y="113"/>
                  </a:lnTo>
                  <a:lnTo>
                    <a:pt x="3" y="122"/>
                  </a:lnTo>
                  <a:lnTo>
                    <a:pt x="8" y="131"/>
                  </a:lnTo>
                  <a:lnTo>
                    <a:pt x="15" y="139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5" y="164"/>
                  </a:lnTo>
                  <a:lnTo>
                    <a:pt x="58" y="171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2" y="198"/>
                  </a:lnTo>
                  <a:lnTo>
                    <a:pt x="162" y="202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6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50" y="198"/>
                  </a:lnTo>
                  <a:lnTo>
                    <a:pt x="369" y="193"/>
                  </a:lnTo>
                  <a:lnTo>
                    <a:pt x="387" y="189"/>
                  </a:lnTo>
                  <a:lnTo>
                    <a:pt x="403" y="183"/>
                  </a:lnTo>
                  <a:lnTo>
                    <a:pt x="419" y="177"/>
                  </a:lnTo>
                  <a:lnTo>
                    <a:pt x="434" y="170"/>
                  </a:lnTo>
                  <a:lnTo>
                    <a:pt x="447" y="163"/>
                  </a:lnTo>
                  <a:lnTo>
                    <a:pt x="459" y="155"/>
                  </a:lnTo>
                  <a:lnTo>
                    <a:pt x="468" y="148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8" y="122"/>
                  </a:lnTo>
                  <a:lnTo>
                    <a:pt x="491" y="112"/>
                  </a:lnTo>
                  <a:lnTo>
                    <a:pt x="491" y="103"/>
                  </a:lnTo>
                  <a:lnTo>
                    <a:pt x="491" y="95"/>
                  </a:lnTo>
                  <a:lnTo>
                    <a:pt x="488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9" y="51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7" y="19"/>
                  </a:lnTo>
                  <a:lnTo>
                    <a:pt x="369" y="13"/>
                  </a:lnTo>
                  <a:lnTo>
                    <a:pt x="349" y="9"/>
                  </a:lnTo>
                  <a:lnTo>
                    <a:pt x="329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6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2" y="6"/>
                  </a:lnTo>
                  <a:lnTo>
                    <a:pt x="142" y="9"/>
                  </a:lnTo>
                  <a:lnTo>
                    <a:pt x="123" y="14"/>
                  </a:lnTo>
                  <a:lnTo>
                    <a:pt x="105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8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3" y="86"/>
                  </a:lnTo>
                  <a:lnTo>
                    <a:pt x="1" y="95"/>
                  </a:lnTo>
                  <a:lnTo>
                    <a:pt x="0" y="1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8" name="Rectangle 65"/>
            <p:cNvSpPr>
              <a:spLocks noChangeArrowheads="1"/>
            </p:cNvSpPr>
            <p:nvPr/>
          </p:nvSpPr>
          <p:spPr bwMode="auto">
            <a:xfrm>
              <a:off x="3759" y="3570"/>
              <a:ext cx="64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600" b="1"/>
                <a:t>Duration</a:t>
              </a:r>
            </a:p>
          </p:txBody>
        </p:sp>
        <p:sp>
          <p:nvSpPr>
            <p:cNvPr id="65589" name="Freeform 66"/>
            <p:cNvSpPr>
              <a:spLocks/>
            </p:cNvSpPr>
            <p:nvPr/>
          </p:nvSpPr>
          <p:spPr bwMode="auto">
            <a:xfrm>
              <a:off x="3781" y="3596"/>
              <a:ext cx="592" cy="215"/>
            </a:xfrm>
            <a:custGeom>
              <a:avLst/>
              <a:gdLst>
                <a:gd name="T0" fmla="*/ 591 w 592"/>
                <a:gd name="T1" fmla="*/ 214 h 215"/>
                <a:gd name="T2" fmla="*/ 591 w 592"/>
                <a:gd name="T3" fmla="*/ 0 h 215"/>
                <a:gd name="T4" fmla="*/ 0 w 592"/>
                <a:gd name="T5" fmla="*/ 0 h 215"/>
                <a:gd name="T6" fmla="*/ 0 w 592"/>
                <a:gd name="T7" fmla="*/ 214 h 215"/>
                <a:gd name="T8" fmla="*/ 591 w 592"/>
                <a:gd name="T9" fmla="*/ 214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2"/>
                <a:gd name="T16" fmla="*/ 0 h 215"/>
                <a:gd name="T17" fmla="*/ 592 w 592"/>
                <a:gd name="T18" fmla="*/ 215 h 2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2" h="215">
                  <a:moveTo>
                    <a:pt x="591" y="214"/>
                  </a:moveTo>
                  <a:lnTo>
                    <a:pt x="591" y="0"/>
                  </a:lnTo>
                  <a:lnTo>
                    <a:pt x="0" y="0"/>
                  </a:lnTo>
                  <a:lnTo>
                    <a:pt x="0" y="214"/>
                  </a:lnTo>
                  <a:lnTo>
                    <a:pt x="591" y="21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0" name="Rectangle 67"/>
            <p:cNvSpPr>
              <a:spLocks noChangeArrowheads="1"/>
            </p:cNvSpPr>
            <p:nvPr/>
          </p:nvSpPr>
          <p:spPr bwMode="auto">
            <a:xfrm>
              <a:off x="3183" y="3591"/>
              <a:ext cx="39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600" b="1" u="sng"/>
                <a:t>from</a:t>
              </a:r>
            </a:p>
          </p:txBody>
        </p:sp>
        <p:sp>
          <p:nvSpPr>
            <p:cNvPr id="65591" name="Rectangle 68"/>
            <p:cNvSpPr>
              <a:spLocks noChangeArrowheads="1"/>
            </p:cNvSpPr>
            <p:nvPr/>
          </p:nvSpPr>
          <p:spPr bwMode="auto">
            <a:xfrm>
              <a:off x="4675" y="3579"/>
              <a:ext cx="2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600" b="1" u="sng"/>
                <a:t>to</a:t>
              </a:r>
            </a:p>
          </p:txBody>
        </p:sp>
        <p:sp>
          <p:nvSpPr>
            <p:cNvPr id="65592" name="Line 69"/>
            <p:cNvSpPr>
              <a:spLocks noChangeShapeType="1"/>
            </p:cNvSpPr>
            <p:nvPr/>
          </p:nvSpPr>
          <p:spPr bwMode="auto">
            <a:xfrm>
              <a:off x="3623" y="3706"/>
              <a:ext cx="14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3" name="Line 70"/>
            <p:cNvSpPr>
              <a:spLocks noChangeShapeType="1"/>
            </p:cNvSpPr>
            <p:nvPr/>
          </p:nvSpPr>
          <p:spPr bwMode="auto">
            <a:xfrm>
              <a:off x="4380" y="3706"/>
              <a:ext cx="10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79" name="Line 71"/>
          <p:cNvSpPr>
            <a:spLocks noChangeShapeType="1"/>
          </p:cNvSpPr>
          <p:nvPr/>
        </p:nvSpPr>
        <p:spPr bwMode="auto">
          <a:xfrm>
            <a:off x="5797550" y="1682750"/>
            <a:ext cx="63500" cy="596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0" name="Line 72"/>
          <p:cNvSpPr>
            <a:spLocks noChangeShapeType="1"/>
          </p:cNvSpPr>
          <p:nvPr/>
        </p:nvSpPr>
        <p:spPr bwMode="auto">
          <a:xfrm>
            <a:off x="7848600" y="1911350"/>
            <a:ext cx="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1" name="Line 73"/>
          <p:cNvSpPr>
            <a:spLocks noChangeShapeType="1"/>
          </p:cNvSpPr>
          <p:nvPr/>
        </p:nvSpPr>
        <p:spPr bwMode="auto">
          <a:xfrm>
            <a:off x="7321550" y="2139950"/>
            <a:ext cx="139700" cy="1397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2" name="Line 74"/>
          <p:cNvSpPr>
            <a:spLocks noChangeShapeType="1"/>
          </p:cNvSpPr>
          <p:nvPr/>
        </p:nvSpPr>
        <p:spPr bwMode="auto">
          <a:xfrm>
            <a:off x="7550150" y="4654550"/>
            <a:ext cx="21590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3" name="Line 75"/>
          <p:cNvSpPr>
            <a:spLocks noChangeShapeType="1"/>
          </p:cNvSpPr>
          <p:nvPr/>
        </p:nvSpPr>
        <p:spPr bwMode="auto">
          <a:xfrm flipH="1">
            <a:off x="8299450" y="4654550"/>
            <a:ext cx="16510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4" name="Line 76"/>
          <p:cNvSpPr>
            <a:spLocks noChangeShapeType="1"/>
          </p:cNvSpPr>
          <p:nvPr/>
        </p:nvSpPr>
        <p:spPr bwMode="auto">
          <a:xfrm>
            <a:off x="8001000" y="4502150"/>
            <a:ext cx="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5" name="Line 77"/>
          <p:cNvSpPr>
            <a:spLocks noChangeShapeType="1"/>
          </p:cNvSpPr>
          <p:nvPr/>
        </p:nvSpPr>
        <p:spPr bwMode="auto">
          <a:xfrm>
            <a:off x="6477000" y="5340350"/>
            <a:ext cx="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1503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 80"/>
          <p:cNvSpPr>
            <a:spLocks/>
          </p:cNvSpPr>
          <p:nvPr/>
        </p:nvSpPr>
        <p:spPr bwMode="auto">
          <a:xfrm>
            <a:off x="3227388" y="1412875"/>
            <a:ext cx="5946775" cy="1827213"/>
          </a:xfrm>
          <a:custGeom>
            <a:avLst/>
            <a:gdLst>
              <a:gd name="T0" fmla="*/ 3169548 w 5947569"/>
              <a:gd name="T1" fmla="*/ 59359 h 1827767"/>
              <a:gd name="T2" fmla="*/ 2596551 w 5947569"/>
              <a:gd name="T3" fmla="*/ 74843 h 1827767"/>
              <a:gd name="T4" fmla="*/ 1791259 w 5947569"/>
              <a:gd name="T5" fmla="*/ 167753 h 1827767"/>
              <a:gd name="T6" fmla="*/ 1140831 w 5947569"/>
              <a:gd name="T7" fmla="*/ 322601 h 1827767"/>
              <a:gd name="T8" fmla="*/ 598807 w 5947569"/>
              <a:gd name="T9" fmla="*/ 461965 h 1827767"/>
              <a:gd name="T10" fmla="*/ 87756 w 5947569"/>
              <a:gd name="T11" fmla="*/ 632298 h 1827767"/>
              <a:gd name="T12" fmla="*/ 72269 w 5947569"/>
              <a:gd name="T13" fmla="*/ 833601 h 1827767"/>
              <a:gd name="T14" fmla="*/ 72269 w 5947569"/>
              <a:gd name="T15" fmla="*/ 1050390 h 1827767"/>
              <a:gd name="T16" fmla="*/ 149701 w 5947569"/>
              <a:gd name="T17" fmla="*/ 1282662 h 1827767"/>
              <a:gd name="T18" fmla="*/ 351024 w 5947569"/>
              <a:gd name="T19" fmla="*/ 1422026 h 1827767"/>
              <a:gd name="T20" fmla="*/ 521374 w 5947569"/>
              <a:gd name="T21" fmla="*/ 1623330 h 1827767"/>
              <a:gd name="T22" fmla="*/ 691726 w 5947569"/>
              <a:gd name="T23" fmla="*/ 1731723 h 1827767"/>
              <a:gd name="T24" fmla="*/ 1063399 w 5947569"/>
              <a:gd name="T25" fmla="*/ 1747208 h 1827767"/>
              <a:gd name="T26" fmla="*/ 1527990 w 5947569"/>
              <a:gd name="T27" fmla="*/ 1778178 h 1827767"/>
              <a:gd name="T28" fmla="*/ 3169548 w 5947569"/>
              <a:gd name="T29" fmla="*/ 1824633 h 1827767"/>
              <a:gd name="T30" fmla="*/ 4021300 w 5947569"/>
              <a:gd name="T31" fmla="*/ 1809147 h 1827767"/>
              <a:gd name="T32" fmla="*/ 4532351 w 5947569"/>
              <a:gd name="T33" fmla="*/ 1824633 h 1827767"/>
              <a:gd name="T34" fmla="*/ 5569939 w 5947569"/>
              <a:gd name="T35" fmla="*/ 1793663 h 1827767"/>
              <a:gd name="T36" fmla="*/ 5724803 w 5947569"/>
              <a:gd name="T37" fmla="*/ 1793663 h 1827767"/>
              <a:gd name="T38" fmla="*/ 5802235 w 5947569"/>
              <a:gd name="T39" fmla="*/ 1638814 h 1827767"/>
              <a:gd name="T40" fmla="*/ 5864180 w 5947569"/>
              <a:gd name="T41" fmla="*/ 1452995 h 1827767"/>
              <a:gd name="T42" fmla="*/ 5926126 w 5947569"/>
              <a:gd name="T43" fmla="*/ 1189753 h 1827767"/>
              <a:gd name="T44" fmla="*/ 5926126 w 5947569"/>
              <a:gd name="T45" fmla="*/ 1050390 h 1827767"/>
              <a:gd name="T46" fmla="*/ 5941613 w 5947569"/>
              <a:gd name="T47" fmla="*/ 771662 h 1827767"/>
              <a:gd name="T48" fmla="*/ 5895153 w 5947569"/>
              <a:gd name="T49" fmla="*/ 647784 h 1827767"/>
              <a:gd name="T50" fmla="*/ 5802235 w 5947569"/>
              <a:gd name="T51" fmla="*/ 492935 h 1827767"/>
              <a:gd name="T52" fmla="*/ 5554452 w 5947569"/>
              <a:gd name="T53" fmla="*/ 322601 h 1827767"/>
              <a:gd name="T54" fmla="*/ 4749160 w 5947569"/>
              <a:gd name="T55" fmla="*/ 152268 h 1827767"/>
              <a:gd name="T56" fmla="*/ 3680599 w 5947569"/>
              <a:gd name="T57" fmla="*/ 12904 h 1827767"/>
              <a:gd name="T58" fmla="*/ 3107602 w 5947569"/>
              <a:gd name="T59" fmla="*/ 74843 h 182776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947569" h="1827767">
                <a:moveTo>
                  <a:pt x="3169971" y="59377"/>
                </a:moveTo>
                <a:cubicBezTo>
                  <a:pt x="2998307" y="58086"/>
                  <a:pt x="2826643" y="56795"/>
                  <a:pt x="2596898" y="74866"/>
                </a:cubicBezTo>
                <a:cubicBezTo>
                  <a:pt x="2367153" y="92937"/>
                  <a:pt x="2034150" y="126499"/>
                  <a:pt x="1791498" y="167804"/>
                </a:cubicBezTo>
                <a:cubicBezTo>
                  <a:pt x="1548846" y="209109"/>
                  <a:pt x="1339751" y="273649"/>
                  <a:pt x="1140983" y="322699"/>
                </a:cubicBezTo>
                <a:cubicBezTo>
                  <a:pt x="942215" y="371749"/>
                  <a:pt x="774423" y="410473"/>
                  <a:pt x="598887" y="462105"/>
                </a:cubicBezTo>
                <a:cubicBezTo>
                  <a:pt x="423351" y="513737"/>
                  <a:pt x="175536" y="570532"/>
                  <a:pt x="87768" y="632490"/>
                </a:cubicBezTo>
                <a:cubicBezTo>
                  <a:pt x="0" y="694448"/>
                  <a:pt x="74860" y="764151"/>
                  <a:pt x="72279" y="833854"/>
                </a:cubicBezTo>
                <a:cubicBezTo>
                  <a:pt x="69698" y="903557"/>
                  <a:pt x="59372" y="975842"/>
                  <a:pt x="72279" y="1050708"/>
                </a:cubicBezTo>
                <a:cubicBezTo>
                  <a:pt x="85186" y="1125574"/>
                  <a:pt x="103256" y="1221093"/>
                  <a:pt x="149721" y="1283051"/>
                </a:cubicBezTo>
                <a:cubicBezTo>
                  <a:pt x="196186" y="1345009"/>
                  <a:pt x="289117" y="1365662"/>
                  <a:pt x="351071" y="1422457"/>
                </a:cubicBezTo>
                <a:cubicBezTo>
                  <a:pt x="413025" y="1479252"/>
                  <a:pt x="464653" y="1572190"/>
                  <a:pt x="521444" y="1623822"/>
                </a:cubicBezTo>
                <a:cubicBezTo>
                  <a:pt x="578235" y="1675454"/>
                  <a:pt x="601469" y="1711595"/>
                  <a:pt x="691818" y="1732248"/>
                </a:cubicBezTo>
                <a:cubicBezTo>
                  <a:pt x="782168" y="1752901"/>
                  <a:pt x="924145" y="1739993"/>
                  <a:pt x="1063541" y="1747738"/>
                </a:cubicBezTo>
                <a:cubicBezTo>
                  <a:pt x="1202937" y="1755483"/>
                  <a:pt x="1528194" y="1778717"/>
                  <a:pt x="1528194" y="1778717"/>
                </a:cubicBezTo>
                <a:lnTo>
                  <a:pt x="3169971" y="1825186"/>
                </a:lnTo>
                <a:lnTo>
                  <a:pt x="4021837" y="1809696"/>
                </a:lnTo>
                <a:cubicBezTo>
                  <a:pt x="4249001" y="1809696"/>
                  <a:pt x="4274815" y="1827767"/>
                  <a:pt x="4532956" y="1825186"/>
                </a:cubicBezTo>
                <a:cubicBezTo>
                  <a:pt x="4791097" y="1822605"/>
                  <a:pt x="5371915" y="1799370"/>
                  <a:pt x="5570683" y="1794207"/>
                </a:cubicBezTo>
                <a:cubicBezTo>
                  <a:pt x="5769451" y="1789044"/>
                  <a:pt x="5686846" y="1820023"/>
                  <a:pt x="5725567" y="1794207"/>
                </a:cubicBezTo>
                <a:cubicBezTo>
                  <a:pt x="5764288" y="1768391"/>
                  <a:pt x="5779777" y="1696106"/>
                  <a:pt x="5803010" y="1639311"/>
                </a:cubicBezTo>
                <a:cubicBezTo>
                  <a:pt x="5826243" y="1582516"/>
                  <a:pt x="5844312" y="1528302"/>
                  <a:pt x="5864963" y="1453436"/>
                </a:cubicBezTo>
                <a:cubicBezTo>
                  <a:pt x="5885614" y="1378570"/>
                  <a:pt x="5916591" y="1257235"/>
                  <a:pt x="5926917" y="1190114"/>
                </a:cubicBezTo>
                <a:cubicBezTo>
                  <a:pt x="5937243" y="1122993"/>
                  <a:pt x="5924336" y="1120411"/>
                  <a:pt x="5926917" y="1050708"/>
                </a:cubicBezTo>
                <a:cubicBezTo>
                  <a:pt x="5929498" y="981005"/>
                  <a:pt x="5947569" y="839017"/>
                  <a:pt x="5942406" y="771896"/>
                </a:cubicBezTo>
                <a:cubicBezTo>
                  <a:pt x="5937243" y="704775"/>
                  <a:pt x="5919173" y="694449"/>
                  <a:pt x="5895940" y="647980"/>
                </a:cubicBezTo>
                <a:cubicBezTo>
                  <a:pt x="5872707" y="601511"/>
                  <a:pt x="5859801" y="547297"/>
                  <a:pt x="5803010" y="493084"/>
                </a:cubicBezTo>
                <a:cubicBezTo>
                  <a:pt x="5746219" y="438871"/>
                  <a:pt x="5730730" y="379494"/>
                  <a:pt x="5555194" y="322699"/>
                </a:cubicBezTo>
                <a:cubicBezTo>
                  <a:pt x="5379658" y="265904"/>
                  <a:pt x="5062145" y="203946"/>
                  <a:pt x="4749794" y="152314"/>
                </a:cubicBezTo>
                <a:cubicBezTo>
                  <a:pt x="4437443" y="100682"/>
                  <a:pt x="3954720" y="25816"/>
                  <a:pt x="3681090" y="12908"/>
                </a:cubicBezTo>
                <a:cubicBezTo>
                  <a:pt x="3407461" y="0"/>
                  <a:pt x="3108017" y="74866"/>
                  <a:pt x="3108017" y="74866"/>
                </a:cubicBezTo>
              </a:path>
            </a:pathLst>
          </a:custGeom>
          <a:gradFill rotWithShape="1">
            <a:gsLst>
              <a:gs pos="0">
                <a:srgbClr val="DBDCFF">
                  <a:alpha val="21999"/>
                </a:srgbClr>
              </a:gs>
              <a:gs pos="64999">
                <a:srgbClr val="A9ABFF">
                  <a:alpha val="21999"/>
                </a:srgbClr>
              </a:gs>
              <a:gs pos="100000">
                <a:srgbClr val="8387FF">
                  <a:alpha val="21999"/>
                </a:srgbClr>
              </a:gs>
            </a:gsLst>
            <a:lin ang="5400000" scaled="1"/>
          </a:gra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Entity vs. Relationship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0" y="1447800"/>
            <a:ext cx="3468688" cy="5105400"/>
          </a:xfrm>
        </p:spPr>
        <p:txBody>
          <a:bodyPr/>
          <a:lstStyle/>
          <a:p>
            <a:r>
              <a:rPr lang="en-US" altLang="x-none" sz="2400"/>
              <a:t>Separate discretionary budget (dbudget) for each dept.</a:t>
            </a:r>
          </a:p>
          <a:p>
            <a:r>
              <a:rPr lang="en-US" altLang="x-none" sz="2400"/>
              <a:t>What if manager</a:t>
            </a:r>
            <a:r>
              <a:rPr lang="ja-JP" altLang="en-US" sz="2400"/>
              <a:t>’</a:t>
            </a:r>
            <a:r>
              <a:rPr lang="en-US" altLang="ja-JP" sz="2400"/>
              <a:t>s dbudget covers all managed depts</a:t>
            </a:r>
          </a:p>
          <a:p>
            <a:pPr lvl="1"/>
            <a:r>
              <a:rPr lang="en-US" altLang="x-none" sz="2000"/>
              <a:t>Could repeat value</a:t>
            </a:r>
          </a:p>
          <a:p>
            <a:pPr lvl="1"/>
            <a:r>
              <a:rPr lang="en-US" altLang="x-none" sz="2000"/>
              <a:t>But redundancy = problems</a:t>
            </a:r>
          </a:p>
          <a:p>
            <a:pPr>
              <a:buClr>
                <a:srgbClr val="000000"/>
              </a:buClr>
            </a:pPr>
            <a:r>
              <a:rPr lang="en-US" altLang="x-none" sz="2400">
                <a:solidFill>
                  <a:srgbClr val="CE2B4F"/>
                </a:solidFill>
              </a:rPr>
              <a:t>Better design:</a:t>
            </a:r>
          </a:p>
        </p:txBody>
      </p:sp>
      <p:sp>
        <p:nvSpPr>
          <p:cNvPr id="6758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en-US" altLang="x-none"/>
          </a:p>
          <a:p>
            <a:pPr eaLnBrk="1" hangingPunct="1"/>
            <a:endParaRPr lang="en-US" altLang="x-none">
              <a:solidFill>
                <a:schemeClr val="tx2"/>
              </a:solidFill>
            </a:endParaRPr>
          </a:p>
        </p:txBody>
      </p:sp>
      <p:sp>
        <p:nvSpPr>
          <p:cNvPr id="67589" name="Freeform 4"/>
          <p:cNvSpPr>
            <a:spLocks/>
          </p:cNvSpPr>
          <p:nvPr/>
        </p:nvSpPr>
        <p:spPr bwMode="auto">
          <a:xfrm>
            <a:off x="4176713" y="1870075"/>
            <a:ext cx="835025" cy="352425"/>
          </a:xfrm>
          <a:custGeom>
            <a:avLst/>
            <a:gdLst>
              <a:gd name="T0" fmla="*/ 2147483647 w 526"/>
              <a:gd name="T1" fmla="*/ 2147483647 h 222"/>
              <a:gd name="T2" fmla="*/ 2147483647 w 526"/>
              <a:gd name="T3" fmla="*/ 2147483647 h 222"/>
              <a:gd name="T4" fmla="*/ 2147483647 w 526"/>
              <a:gd name="T5" fmla="*/ 2147483647 h 222"/>
              <a:gd name="T6" fmla="*/ 2147483647 w 526"/>
              <a:gd name="T7" fmla="*/ 2147483647 h 222"/>
              <a:gd name="T8" fmla="*/ 2147483647 w 526"/>
              <a:gd name="T9" fmla="*/ 2147483647 h 222"/>
              <a:gd name="T10" fmla="*/ 2147483647 w 526"/>
              <a:gd name="T11" fmla="*/ 2147483647 h 222"/>
              <a:gd name="T12" fmla="*/ 2147483647 w 526"/>
              <a:gd name="T13" fmla="*/ 2147483647 h 222"/>
              <a:gd name="T14" fmla="*/ 2147483647 w 526"/>
              <a:gd name="T15" fmla="*/ 2147483647 h 222"/>
              <a:gd name="T16" fmla="*/ 2147483647 w 526"/>
              <a:gd name="T17" fmla="*/ 0 h 222"/>
              <a:gd name="T18" fmla="*/ 2147483647 w 526"/>
              <a:gd name="T19" fmla="*/ 0 h 222"/>
              <a:gd name="T20" fmla="*/ 2147483647 w 526"/>
              <a:gd name="T21" fmla="*/ 2147483647 h 222"/>
              <a:gd name="T22" fmla="*/ 2147483647 w 526"/>
              <a:gd name="T23" fmla="*/ 2147483647 h 222"/>
              <a:gd name="T24" fmla="*/ 2147483647 w 526"/>
              <a:gd name="T25" fmla="*/ 2147483647 h 222"/>
              <a:gd name="T26" fmla="*/ 2147483647 w 526"/>
              <a:gd name="T27" fmla="*/ 2147483647 h 222"/>
              <a:gd name="T28" fmla="*/ 2147483647 w 526"/>
              <a:gd name="T29" fmla="*/ 2147483647 h 222"/>
              <a:gd name="T30" fmla="*/ 2147483647 w 526"/>
              <a:gd name="T31" fmla="*/ 2147483647 h 222"/>
              <a:gd name="T32" fmla="*/ 2147483647 w 526"/>
              <a:gd name="T33" fmla="*/ 2147483647 h 222"/>
              <a:gd name="T34" fmla="*/ 2147483647 w 526"/>
              <a:gd name="T35" fmla="*/ 2147483647 h 222"/>
              <a:gd name="T36" fmla="*/ 2147483647 w 526"/>
              <a:gd name="T37" fmla="*/ 2147483647 h 222"/>
              <a:gd name="T38" fmla="*/ 2147483647 w 526"/>
              <a:gd name="T39" fmla="*/ 2147483647 h 222"/>
              <a:gd name="T40" fmla="*/ 2147483647 w 526"/>
              <a:gd name="T41" fmla="*/ 2147483647 h 222"/>
              <a:gd name="T42" fmla="*/ 2147483647 w 526"/>
              <a:gd name="T43" fmla="*/ 2147483647 h 222"/>
              <a:gd name="T44" fmla="*/ 2147483647 w 526"/>
              <a:gd name="T45" fmla="*/ 2147483647 h 222"/>
              <a:gd name="T46" fmla="*/ 2147483647 w 526"/>
              <a:gd name="T47" fmla="*/ 2147483647 h 222"/>
              <a:gd name="T48" fmla="*/ 2147483647 w 526"/>
              <a:gd name="T49" fmla="*/ 2147483647 h 222"/>
              <a:gd name="T50" fmla="*/ 2147483647 w 526"/>
              <a:gd name="T51" fmla="*/ 2147483647 h 222"/>
              <a:gd name="T52" fmla="*/ 2147483647 w 526"/>
              <a:gd name="T53" fmla="*/ 2147483647 h 222"/>
              <a:gd name="T54" fmla="*/ 2147483647 w 526"/>
              <a:gd name="T55" fmla="*/ 2147483647 h 222"/>
              <a:gd name="T56" fmla="*/ 2147483647 w 526"/>
              <a:gd name="T57" fmla="*/ 2147483647 h 222"/>
              <a:gd name="T58" fmla="*/ 2147483647 w 526"/>
              <a:gd name="T59" fmla="*/ 2147483647 h 222"/>
              <a:gd name="T60" fmla="*/ 2147483647 w 526"/>
              <a:gd name="T61" fmla="*/ 2147483647 h 222"/>
              <a:gd name="T62" fmla="*/ 2147483647 w 526"/>
              <a:gd name="T63" fmla="*/ 2147483647 h 222"/>
              <a:gd name="T64" fmla="*/ 2147483647 w 526"/>
              <a:gd name="T65" fmla="*/ 2147483647 h 222"/>
              <a:gd name="T66" fmla="*/ 2147483647 w 526"/>
              <a:gd name="T67" fmla="*/ 2147483647 h 222"/>
              <a:gd name="T68" fmla="*/ 2147483647 w 526"/>
              <a:gd name="T69" fmla="*/ 2147483647 h 222"/>
              <a:gd name="T70" fmla="*/ 2147483647 w 526"/>
              <a:gd name="T71" fmla="*/ 2147483647 h 22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6"/>
              <a:gd name="T109" fmla="*/ 0 h 222"/>
              <a:gd name="T110" fmla="*/ 526 w 526"/>
              <a:gd name="T111" fmla="*/ 222 h 222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6" h="222">
                <a:moveTo>
                  <a:pt x="525" y="111"/>
                </a:moveTo>
                <a:lnTo>
                  <a:pt x="524" y="101"/>
                </a:lnTo>
                <a:lnTo>
                  <a:pt x="521" y="92"/>
                </a:lnTo>
                <a:lnTo>
                  <a:pt x="516" y="82"/>
                </a:lnTo>
                <a:lnTo>
                  <a:pt x="509" y="73"/>
                </a:lnTo>
                <a:lnTo>
                  <a:pt x="500" y="64"/>
                </a:lnTo>
                <a:lnTo>
                  <a:pt x="489" y="55"/>
                </a:lnTo>
                <a:lnTo>
                  <a:pt x="478" y="47"/>
                </a:lnTo>
                <a:lnTo>
                  <a:pt x="464" y="39"/>
                </a:lnTo>
                <a:lnTo>
                  <a:pt x="448" y="33"/>
                </a:lnTo>
                <a:lnTo>
                  <a:pt x="431" y="26"/>
                </a:lnTo>
                <a:lnTo>
                  <a:pt x="413" y="20"/>
                </a:lnTo>
                <a:lnTo>
                  <a:pt x="393" y="15"/>
                </a:lnTo>
                <a:lnTo>
                  <a:pt x="373" y="10"/>
                </a:lnTo>
                <a:lnTo>
                  <a:pt x="352" y="6"/>
                </a:lnTo>
                <a:lnTo>
                  <a:pt x="330" y="4"/>
                </a:lnTo>
                <a:lnTo>
                  <a:pt x="308" y="2"/>
                </a:lnTo>
                <a:lnTo>
                  <a:pt x="285" y="0"/>
                </a:lnTo>
                <a:lnTo>
                  <a:pt x="262" y="0"/>
                </a:lnTo>
                <a:lnTo>
                  <a:pt x="239" y="0"/>
                </a:lnTo>
                <a:lnTo>
                  <a:pt x="217" y="2"/>
                </a:lnTo>
                <a:lnTo>
                  <a:pt x="194" y="4"/>
                </a:lnTo>
                <a:lnTo>
                  <a:pt x="173" y="6"/>
                </a:lnTo>
                <a:lnTo>
                  <a:pt x="152" y="10"/>
                </a:lnTo>
                <a:lnTo>
                  <a:pt x="131" y="15"/>
                </a:lnTo>
                <a:lnTo>
                  <a:pt x="112" y="20"/>
                </a:lnTo>
                <a:lnTo>
                  <a:pt x="94" y="26"/>
                </a:lnTo>
                <a:lnTo>
                  <a:pt x="77" y="33"/>
                </a:lnTo>
                <a:lnTo>
                  <a:pt x="61" y="39"/>
                </a:lnTo>
                <a:lnTo>
                  <a:pt x="47" y="47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2"/>
                </a:lnTo>
                <a:lnTo>
                  <a:pt x="4" y="92"/>
                </a:lnTo>
                <a:lnTo>
                  <a:pt x="1" y="101"/>
                </a:lnTo>
                <a:lnTo>
                  <a:pt x="0" y="111"/>
                </a:ln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6" y="148"/>
                </a:lnTo>
                <a:lnTo>
                  <a:pt x="25" y="157"/>
                </a:lnTo>
                <a:lnTo>
                  <a:pt x="35" y="166"/>
                </a:lnTo>
                <a:lnTo>
                  <a:pt x="47" y="174"/>
                </a:lnTo>
                <a:lnTo>
                  <a:pt x="61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1"/>
                </a:lnTo>
                <a:lnTo>
                  <a:pt x="131" y="206"/>
                </a:lnTo>
                <a:lnTo>
                  <a:pt x="152" y="211"/>
                </a:lnTo>
                <a:lnTo>
                  <a:pt x="173" y="215"/>
                </a:lnTo>
                <a:lnTo>
                  <a:pt x="194" y="218"/>
                </a:lnTo>
                <a:lnTo>
                  <a:pt x="217" y="220"/>
                </a:lnTo>
                <a:lnTo>
                  <a:pt x="239" y="221"/>
                </a:lnTo>
                <a:lnTo>
                  <a:pt x="262" y="221"/>
                </a:lnTo>
                <a:lnTo>
                  <a:pt x="285" y="221"/>
                </a:lnTo>
                <a:lnTo>
                  <a:pt x="308" y="220"/>
                </a:lnTo>
                <a:lnTo>
                  <a:pt x="330" y="218"/>
                </a:lnTo>
                <a:lnTo>
                  <a:pt x="352" y="215"/>
                </a:lnTo>
                <a:lnTo>
                  <a:pt x="373" y="211"/>
                </a:lnTo>
                <a:lnTo>
                  <a:pt x="393" y="206"/>
                </a:lnTo>
                <a:lnTo>
                  <a:pt x="413" y="201"/>
                </a:lnTo>
                <a:lnTo>
                  <a:pt x="431" y="196"/>
                </a:lnTo>
                <a:lnTo>
                  <a:pt x="448" y="189"/>
                </a:lnTo>
                <a:lnTo>
                  <a:pt x="464" y="182"/>
                </a:lnTo>
                <a:lnTo>
                  <a:pt x="478" y="174"/>
                </a:lnTo>
                <a:lnTo>
                  <a:pt x="489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0" name="Freeform 5"/>
          <p:cNvSpPr>
            <a:spLocks/>
          </p:cNvSpPr>
          <p:nvPr/>
        </p:nvSpPr>
        <p:spPr bwMode="auto">
          <a:xfrm>
            <a:off x="6759575" y="2138363"/>
            <a:ext cx="835025" cy="354012"/>
          </a:xfrm>
          <a:custGeom>
            <a:avLst/>
            <a:gdLst>
              <a:gd name="T0" fmla="*/ 2147483647 w 526"/>
              <a:gd name="T1" fmla="*/ 2147483647 h 223"/>
              <a:gd name="T2" fmla="*/ 2147483647 w 526"/>
              <a:gd name="T3" fmla="*/ 2147483647 h 223"/>
              <a:gd name="T4" fmla="*/ 2147483647 w 526"/>
              <a:gd name="T5" fmla="*/ 2147483647 h 223"/>
              <a:gd name="T6" fmla="*/ 2147483647 w 526"/>
              <a:gd name="T7" fmla="*/ 2147483647 h 223"/>
              <a:gd name="T8" fmla="*/ 2147483647 w 526"/>
              <a:gd name="T9" fmla="*/ 2147483647 h 223"/>
              <a:gd name="T10" fmla="*/ 2147483647 w 526"/>
              <a:gd name="T11" fmla="*/ 2147483647 h 223"/>
              <a:gd name="T12" fmla="*/ 2147483647 w 526"/>
              <a:gd name="T13" fmla="*/ 2147483647 h 223"/>
              <a:gd name="T14" fmla="*/ 2147483647 w 526"/>
              <a:gd name="T15" fmla="*/ 2147483647 h 223"/>
              <a:gd name="T16" fmla="*/ 2147483647 w 526"/>
              <a:gd name="T17" fmla="*/ 0 h 223"/>
              <a:gd name="T18" fmla="*/ 2147483647 w 526"/>
              <a:gd name="T19" fmla="*/ 0 h 223"/>
              <a:gd name="T20" fmla="*/ 2147483647 w 526"/>
              <a:gd name="T21" fmla="*/ 2147483647 h 223"/>
              <a:gd name="T22" fmla="*/ 2147483647 w 526"/>
              <a:gd name="T23" fmla="*/ 2147483647 h 223"/>
              <a:gd name="T24" fmla="*/ 2147483647 w 526"/>
              <a:gd name="T25" fmla="*/ 2147483647 h 223"/>
              <a:gd name="T26" fmla="*/ 2147483647 w 526"/>
              <a:gd name="T27" fmla="*/ 2147483647 h 223"/>
              <a:gd name="T28" fmla="*/ 2147483647 w 526"/>
              <a:gd name="T29" fmla="*/ 2147483647 h 223"/>
              <a:gd name="T30" fmla="*/ 2147483647 w 526"/>
              <a:gd name="T31" fmla="*/ 2147483647 h 223"/>
              <a:gd name="T32" fmla="*/ 2147483647 w 526"/>
              <a:gd name="T33" fmla="*/ 2147483647 h 223"/>
              <a:gd name="T34" fmla="*/ 2147483647 w 526"/>
              <a:gd name="T35" fmla="*/ 2147483647 h 223"/>
              <a:gd name="T36" fmla="*/ 2147483647 w 526"/>
              <a:gd name="T37" fmla="*/ 2147483647 h 223"/>
              <a:gd name="T38" fmla="*/ 2147483647 w 526"/>
              <a:gd name="T39" fmla="*/ 2147483647 h 223"/>
              <a:gd name="T40" fmla="*/ 2147483647 w 526"/>
              <a:gd name="T41" fmla="*/ 2147483647 h 223"/>
              <a:gd name="T42" fmla="*/ 2147483647 w 526"/>
              <a:gd name="T43" fmla="*/ 2147483647 h 223"/>
              <a:gd name="T44" fmla="*/ 2147483647 w 526"/>
              <a:gd name="T45" fmla="*/ 2147483647 h 223"/>
              <a:gd name="T46" fmla="*/ 2147483647 w 526"/>
              <a:gd name="T47" fmla="*/ 2147483647 h 223"/>
              <a:gd name="T48" fmla="*/ 2147483647 w 526"/>
              <a:gd name="T49" fmla="*/ 2147483647 h 223"/>
              <a:gd name="T50" fmla="*/ 2147483647 w 526"/>
              <a:gd name="T51" fmla="*/ 2147483647 h 223"/>
              <a:gd name="T52" fmla="*/ 2147483647 w 526"/>
              <a:gd name="T53" fmla="*/ 2147483647 h 223"/>
              <a:gd name="T54" fmla="*/ 2147483647 w 526"/>
              <a:gd name="T55" fmla="*/ 2147483647 h 223"/>
              <a:gd name="T56" fmla="*/ 2147483647 w 526"/>
              <a:gd name="T57" fmla="*/ 2147483647 h 223"/>
              <a:gd name="T58" fmla="*/ 2147483647 w 526"/>
              <a:gd name="T59" fmla="*/ 2147483647 h 223"/>
              <a:gd name="T60" fmla="*/ 2147483647 w 526"/>
              <a:gd name="T61" fmla="*/ 2147483647 h 223"/>
              <a:gd name="T62" fmla="*/ 2147483647 w 526"/>
              <a:gd name="T63" fmla="*/ 2147483647 h 223"/>
              <a:gd name="T64" fmla="*/ 2147483647 w 526"/>
              <a:gd name="T65" fmla="*/ 2147483647 h 223"/>
              <a:gd name="T66" fmla="*/ 2147483647 w 526"/>
              <a:gd name="T67" fmla="*/ 2147483647 h 223"/>
              <a:gd name="T68" fmla="*/ 2147483647 w 526"/>
              <a:gd name="T69" fmla="*/ 2147483647 h 223"/>
              <a:gd name="T70" fmla="*/ 2147483647 w 526"/>
              <a:gd name="T71" fmla="*/ 2147483647 h 22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6"/>
              <a:gd name="T109" fmla="*/ 0 h 223"/>
              <a:gd name="T110" fmla="*/ 526 w 526"/>
              <a:gd name="T111" fmla="*/ 223 h 22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6" h="223">
                <a:moveTo>
                  <a:pt x="525" y="111"/>
                </a:moveTo>
                <a:lnTo>
                  <a:pt x="524" y="102"/>
                </a:lnTo>
                <a:lnTo>
                  <a:pt x="521" y="92"/>
                </a:lnTo>
                <a:lnTo>
                  <a:pt x="516" y="83"/>
                </a:lnTo>
                <a:lnTo>
                  <a:pt x="509" y="73"/>
                </a:lnTo>
                <a:lnTo>
                  <a:pt x="501" y="64"/>
                </a:lnTo>
                <a:lnTo>
                  <a:pt x="490" y="55"/>
                </a:lnTo>
                <a:lnTo>
                  <a:pt x="477" y="48"/>
                </a:lnTo>
                <a:lnTo>
                  <a:pt x="464" y="40"/>
                </a:lnTo>
                <a:lnTo>
                  <a:pt x="448" y="33"/>
                </a:lnTo>
                <a:lnTo>
                  <a:pt x="432" y="26"/>
                </a:lnTo>
                <a:lnTo>
                  <a:pt x="413" y="20"/>
                </a:lnTo>
                <a:lnTo>
                  <a:pt x="394" y="15"/>
                </a:lnTo>
                <a:lnTo>
                  <a:pt x="374" y="11"/>
                </a:lnTo>
                <a:lnTo>
                  <a:pt x="352" y="7"/>
                </a:lnTo>
                <a:lnTo>
                  <a:pt x="331" y="4"/>
                </a:lnTo>
                <a:lnTo>
                  <a:pt x="308" y="2"/>
                </a:lnTo>
                <a:lnTo>
                  <a:pt x="285" y="0"/>
                </a:lnTo>
                <a:lnTo>
                  <a:pt x="263" y="0"/>
                </a:lnTo>
                <a:lnTo>
                  <a:pt x="240" y="0"/>
                </a:lnTo>
                <a:lnTo>
                  <a:pt x="217" y="2"/>
                </a:lnTo>
                <a:lnTo>
                  <a:pt x="195" y="4"/>
                </a:lnTo>
                <a:lnTo>
                  <a:pt x="173" y="7"/>
                </a:lnTo>
                <a:lnTo>
                  <a:pt x="151" y="11"/>
                </a:lnTo>
                <a:lnTo>
                  <a:pt x="131" y="15"/>
                </a:lnTo>
                <a:lnTo>
                  <a:pt x="112" y="20"/>
                </a:lnTo>
                <a:lnTo>
                  <a:pt x="94" y="26"/>
                </a:lnTo>
                <a:lnTo>
                  <a:pt x="77" y="33"/>
                </a:lnTo>
                <a:lnTo>
                  <a:pt x="62" y="40"/>
                </a:lnTo>
                <a:lnTo>
                  <a:pt x="48" y="48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3"/>
                </a:lnTo>
                <a:lnTo>
                  <a:pt x="4" y="92"/>
                </a:lnTo>
                <a:lnTo>
                  <a:pt x="1" y="102"/>
                </a:lnTo>
                <a:lnTo>
                  <a:pt x="0" y="111"/>
                </a:lnTo>
                <a:lnTo>
                  <a:pt x="1" y="121"/>
                </a:lnTo>
                <a:lnTo>
                  <a:pt x="4" y="130"/>
                </a:lnTo>
                <a:lnTo>
                  <a:pt x="9" y="139"/>
                </a:lnTo>
                <a:lnTo>
                  <a:pt x="16" y="149"/>
                </a:lnTo>
                <a:lnTo>
                  <a:pt x="25" y="158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2"/>
                </a:lnTo>
                <a:lnTo>
                  <a:pt x="131" y="207"/>
                </a:lnTo>
                <a:lnTo>
                  <a:pt x="151" y="211"/>
                </a:lnTo>
                <a:lnTo>
                  <a:pt x="173" y="215"/>
                </a:lnTo>
                <a:lnTo>
                  <a:pt x="195" y="218"/>
                </a:lnTo>
                <a:lnTo>
                  <a:pt x="217" y="220"/>
                </a:lnTo>
                <a:lnTo>
                  <a:pt x="240" y="222"/>
                </a:lnTo>
                <a:lnTo>
                  <a:pt x="263" y="222"/>
                </a:lnTo>
                <a:lnTo>
                  <a:pt x="285" y="222"/>
                </a:lnTo>
                <a:lnTo>
                  <a:pt x="308" y="220"/>
                </a:lnTo>
                <a:lnTo>
                  <a:pt x="331" y="218"/>
                </a:lnTo>
                <a:lnTo>
                  <a:pt x="352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2"/>
                </a:lnTo>
                <a:lnTo>
                  <a:pt x="432" y="196"/>
                </a:lnTo>
                <a:lnTo>
                  <a:pt x="448" y="189"/>
                </a:lnTo>
                <a:lnTo>
                  <a:pt x="464" y="182"/>
                </a:lnTo>
                <a:lnTo>
                  <a:pt x="477" y="174"/>
                </a:lnTo>
                <a:lnTo>
                  <a:pt x="490" y="166"/>
                </a:lnTo>
                <a:lnTo>
                  <a:pt x="501" y="158"/>
                </a:lnTo>
                <a:lnTo>
                  <a:pt x="509" y="149"/>
                </a:lnTo>
                <a:lnTo>
                  <a:pt x="516" y="139"/>
                </a:lnTo>
                <a:lnTo>
                  <a:pt x="521" y="130"/>
                </a:lnTo>
                <a:lnTo>
                  <a:pt x="524" y="121"/>
                </a:lnTo>
                <a:lnTo>
                  <a:pt x="525" y="11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1" name="Freeform 6"/>
          <p:cNvSpPr>
            <a:spLocks/>
          </p:cNvSpPr>
          <p:nvPr/>
        </p:nvSpPr>
        <p:spPr bwMode="auto">
          <a:xfrm>
            <a:off x="8291513" y="2138363"/>
            <a:ext cx="835025" cy="354012"/>
          </a:xfrm>
          <a:custGeom>
            <a:avLst/>
            <a:gdLst>
              <a:gd name="T0" fmla="*/ 2147483647 w 526"/>
              <a:gd name="T1" fmla="*/ 2147483647 h 223"/>
              <a:gd name="T2" fmla="*/ 2147483647 w 526"/>
              <a:gd name="T3" fmla="*/ 2147483647 h 223"/>
              <a:gd name="T4" fmla="*/ 2147483647 w 526"/>
              <a:gd name="T5" fmla="*/ 2147483647 h 223"/>
              <a:gd name="T6" fmla="*/ 2147483647 w 526"/>
              <a:gd name="T7" fmla="*/ 2147483647 h 223"/>
              <a:gd name="T8" fmla="*/ 2147483647 w 526"/>
              <a:gd name="T9" fmla="*/ 2147483647 h 223"/>
              <a:gd name="T10" fmla="*/ 2147483647 w 526"/>
              <a:gd name="T11" fmla="*/ 2147483647 h 223"/>
              <a:gd name="T12" fmla="*/ 2147483647 w 526"/>
              <a:gd name="T13" fmla="*/ 2147483647 h 223"/>
              <a:gd name="T14" fmla="*/ 2147483647 w 526"/>
              <a:gd name="T15" fmla="*/ 2147483647 h 223"/>
              <a:gd name="T16" fmla="*/ 2147483647 w 526"/>
              <a:gd name="T17" fmla="*/ 2147483647 h 223"/>
              <a:gd name="T18" fmla="*/ 2147483647 w 526"/>
              <a:gd name="T19" fmla="*/ 2147483647 h 223"/>
              <a:gd name="T20" fmla="*/ 2147483647 w 526"/>
              <a:gd name="T21" fmla="*/ 2147483647 h 223"/>
              <a:gd name="T22" fmla="*/ 2147483647 w 526"/>
              <a:gd name="T23" fmla="*/ 2147483647 h 223"/>
              <a:gd name="T24" fmla="*/ 2147483647 w 526"/>
              <a:gd name="T25" fmla="*/ 2147483647 h 223"/>
              <a:gd name="T26" fmla="*/ 2147483647 w 526"/>
              <a:gd name="T27" fmla="*/ 2147483647 h 223"/>
              <a:gd name="T28" fmla="*/ 2147483647 w 526"/>
              <a:gd name="T29" fmla="*/ 2147483647 h 223"/>
              <a:gd name="T30" fmla="*/ 2147483647 w 526"/>
              <a:gd name="T31" fmla="*/ 2147483647 h 223"/>
              <a:gd name="T32" fmla="*/ 2147483647 w 526"/>
              <a:gd name="T33" fmla="*/ 2147483647 h 223"/>
              <a:gd name="T34" fmla="*/ 2147483647 w 526"/>
              <a:gd name="T35" fmla="*/ 2147483647 h 223"/>
              <a:gd name="T36" fmla="*/ 2147483647 w 526"/>
              <a:gd name="T37" fmla="*/ 2147483647 h 223"/>
              <a:gd name="T38" fmla="*/ 2147483647 w 526"/>
              <a:gd name="T39" fmla="*/ 2147483647 h 223"/>
              <a:gd name="T40" fmla="*/ 2147483647 w 526"/>
              <a:gd name="T41" fmla="*/ 2147483647 h 223"/>
              <a:gd name="T42" fmla="*/ 2147483647 w 526"/>
              <a:gd name="T43" fmla="*/ 2147483647 h 223"/>
              <a:gd name="T44" fmla="*/ 2147483647 w 526"/>
              <a:gd name="T45" fmla="*/ 2147483647 h 223"/>
              <a:gd name="T46" fmla="*/ 2147483647 w 526"/>
              <a:gd name="T47" fmla="*/ 2147483647 h 223"/>
              <a:gd name="T48" fmla="*/ 2147483647 w 526"/>
              <a:gd name="T49" fmla="*/ 2147483647 h 223"/>
              <a:gd name="T50" fmla="*/ 2147483647 w 526"/>
              <a:gd name="T51" fmla="*/ 2147483647 h 223"/>
              <a:gd name="T52" fmla="*/ 2147483647 w 526"/>
              <a:gd name="T53" fmla="*/ 0 h 223"/>
              <a:gd name="T54" fmla="*/ 2147483647 w 526"/>
              <a:gd name="T55" fmla="*/ 0 h 223"/>
              <a:gd name="T56" fmla="*/ 2147483647 w 526"/>
              <a:gd name="T57" fmla="*/ 2147483647 h 223"/>
              <a:gd name="T58" fmla="*/ 2147483647 w 526"/>
              <a:gd name="T59" fmla="*/ 2147483647 h 223"/>
              <a:gd name="T60" fmla="*/ 2147483647 w 526"/>
              <a:gd name="T61" fmla="*/ 2147483647 h 223"/>
              <a:gd name="T62" fmla="*/ 2147483647 w 526"/>
              <a:gd name="T63" fmla="*/ 2147483647 h 223"/>
              <a:gd name="T64" fmla="*/ 2147483647 w 526"/>
              <a:gd name="T65" fmla="*/ 2147483647 h 223"/>
              <a:gd name="T66" fmla="*/ 2147483647 w 526"/>
              <a:gd name="T67" fmla="*/ 2147483647 h 223"/>
              <a:gd name="T68" fmla="*/ 2147483647 w 526"/>
              <a:gd name="T69" fmla="*/ 2147483647 h 223"/>
              <a:gd name="T70" fmla="*/ 2147483647 w 526"/>
              <a:gd name="T71" fmla="*/ 2147483647 h 22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6"/>
              <a:gd name="T109" fmla="*/ 0 h 223"/>
              <a:gd name="T110" fmla="*/ 526 w 526"/>
              <a:gd name="T111" fmla="*/ 223 h 22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6" h="223">
                <a:moveTo>
                  <a:pt x="0" y="111"/>
                </a:moveTo>
                <a:lnTo>
                  <a:pt x="1" y="121"/>
                </a:lnTo>
                <a:lnTo>
                  <a:pt x="4" y="130"/>
                </a:lnTo>
                <a:lnTo>
                  <a:pt x="8" y="139"/>
                </a:lnTo>
                <a:lnTo>
                  <a:pt x="16" y="149"/>
                </a:lnTo>
                <a:lnTo>
                  <a:pt x="24" y="158"/>
                </a:lnTo>
                <a:lnTo>
                  <a:pt x="35" y="167"/>
                </a:lnTo>
                <a:lnTo>
                  <a:pt x="47" y="174"/>
                </a:lnTo>
                <a:lnTo>
                  <a:pt x="61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2"/>
                </a:lnTo>
                <a:lnTo>
                  <a:pt x="131" y="207"/>
                </a:lnTo>
                <a:lnTo>
                  <a:pt x="151" y="211"/>
                </a:lnTo>
                <a:lnTo>
                  <a:pt x="172" y="215"/>
                </a:lnTo>
                <a:lnTo>
                  <a:pt x="194" y="218"/>
                </a:lnTo>
                <a:lnTo>
                  <a:pt x="217" y="220"/>
                </a:lnTo>
                <a:lnTo>
                  <a:pt x="239" y="222"/>
                </a:lnTo>
                <a:lnTo>
                  <a:pt x="262" y="222"/>
                </a:lnTo>
                <a:lnTo>
                  <a:pt x="285" y="222"/>
                </a:lnTo>
                <a:lnTo>
                  <a:pt x="308" y="220"/>
                </a:lnTo>
                <a:lnTo>
                  <a:pt x="330" y="218"/>
                </a:lnTo>
                <a:lnTo>
                  <a:pt x="352" y="215"/>
                </a:lnTo>
                <a:lnTo>
                  <a:pt x="373" y="211"/>
                </a:lnTo>
                <a:lnTo>
                  <a:pt x="393" y="207"/>
                </a:lnTo>
                <a:lnTo>
                  <a:pt x="412" y="202"/>
                </a:lnTo>
                <a:lnTo>
                  <a:pt x="431" y="196"/>
                </a:lnTo>
                <a:lnTo>
                  <a:pt x="448" y="189"/>
                </a:lnTo>
                <a:lnTo>
                  <a:pt x="463" y="182"/>
                </a:lnTo>
                <a:lnTo>
                  <a:pt x="477" y="174"/>
                </a:lnTo>
                <a:lnTo>
                  <a:pt x="489" y="166"/>
                </a:lnTo>
                <a:lnTo>
                  <a:pt x="500" y="157"/>
                </a:lnTo>
                <a:lnTo>
                  <a:pt x="509" y="149"/>
                </a:lnTo>
                <a:lnTo>
                  <a:pt x="516" y="139"/>
                </a:lnTo>
                <a:lnTo>
                  <a:pt x="520" y="130"/>
                </a:lnTo>
                <a:lnTo>
                  <a:pt x="524" y="121"/>
                </a:lnTo>
                <a:lnTo>
                  <a:pt x="525" y="111"/>
                </a:lnTo>
                <a:lnTo>
                  <a:pt x="524" y="101"/>
                </a:lnTo>
                <a:lnTo>
                  <a:pt x="520" y="92"/>
                </a:lnTo>
                <a:lnTo>
                  <a:pt x="516" y="82"/>
                </a:lnTo>
                <a:lnTo>
                  <a:pt x="509" y="73"/>
                </a:lnTo>
                <a:lnTo>
                  <a:pt x="500" y="64"/>
                </a:lnTo>
                <a:lnTo>
                  <a:pt x="489" y="55"/>
                </a:lnTo>
                <a:lnTo>
                  <a:pt x="477" y="47"/>
                </a:lnTo>
                <a:lnTo>
                  <a:pt x="463" y="40"/>
                </a:lnTo>
                <a:lnTo>
                  <a:pt x="448" y="33"/>
                </a:lnTo>
                <a:lnTo>
                  <a:pt x="431" y="26"/>
                </a:lnTo>
                <a:lnTo>
                  <a:pt x="412" y="20"/>
                </a:lnTo>
                <a:lnTo>
                  <a:pt x="393" y="15"/>
                </a:lnTo>
                <a:lnTo>
                  <a:pt x="373" y="11"/>
                </a:lnTo>
                <a:lnTo>
                  <a:pt x="352" y="7"/>
                </a:lnTo>
                <a:lnTo>
                  <a:pt x="330" y="4"/>
                </a:lnTo>
                <a:lnTo>
                  <a:pt x="308" y="2"/>
                </a:lnTo>
                <a:lnTo>
                  <a:pt x="285" y="0"/>
                </a:lnTo>
                <a:lnTo>
                  <a:pt x="262" y="0"/>
                </a:lnTo>
                <a:lnTo>
                  <a:pt x="239" y="0"/>
                </a:lnTo>
                <a:lnTo>
                  <a:pt x="217" y="2"/>
                </a:lnTo>
                <a:lnTo>
                  <a:pt x="194" y="4"/>
                </a:lnTo>
                <a:lnTo>
                  <a:pt x="172" y="7"/>
                </a:lnTo>
                <a:lnTo>
                  <a:pt x="151" y="11"/>
                </a:lnTo>
                <a:lnTo>
                  <a:pt x="131" y="15"/>
                </a:lnTo>
                <a:lnTo>
                  <a:pt x="112" y="20"/>
                </a:lnTo>
                <a:lnTo>
                  <a:pt x="93" y="26"/>
                </a:lnTo>
                <a:lnTo>
                  <a:pt x="77" y="33"/>
                </a:lnTo>
                <a:lnTo>
                  <a:pt x="61" y="40"/>
                </a:lnTo>
                <a:lnTo>
                  <a:pt x="47" y="48"/>
                </a:lnTo>
                <a:lnTo>
                  <a:pt x="35" y="56"/>
                </a:lnTo>
                <a:lnTo>
                  <a:pt x="24" y="64"/>
                </a:lnTo>
                <a:lnTo>
                  <a:pt x="16" y="73"/>
                </a:lnTo>
                <a:lnTo>
                  <a:pt x="8" y="83"/>
                </a:lnTo>
                <a:lnTo>
                  <a:pt x="4" y="92"/>
                </a:lnTo>
                <a:lnTo>
                  <a:pt x="1" y="102"/>
                </a:lnTo>
                <a:lnTo>
                  <a:pt x="0" y="11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2" name="Freeform 7"/>
          <p:cNvSpPr>
            <a:spLocks/>
          </p:cNvSpPr>
          <p:nvPr/>
        </p:nvSpPr>
        <p:spPr bwMode="auto">
          <a:xfrm>
            <a:off x="3425825" y="2128838"/>
            <a:ext cx="835025" cy="352425"/>
          </a:xfrm>
          <a:custGeom>
            <a:avLst/>
            <a:gdLst>
              <a:gd name="T0" fmla="*/ 2147483647 w 526"/>
              <a:gd name="T1" fmla="*/ 2147483647 h 222"/>
              <a:gd name="T2" fmla="*/ 2147483647 w 526"/>
              <a:gd name="T3" fmla="*/ 2147483647 h 222"/>
              <a:gd name="T4" fmla="*/ 2147483647 w 526"/>
              <a:gd name="T5" fmla="*/ 2147483647 h 222"/>
              <a:gd name="T6" fmla="*/ 2147483647 w 526"/>
              <a:gd name="T7" fmla="*/ 2147483647 h 222"/>
              <a:gd name="T8" fmla="*/ 2147483647 w 526"/>
              <a:gd name="T9" fmla="*/ 2147483647 h 222"/>
              <a:gd name="T10" fmla="*/ 2147483647 w 526"/>
              <a:gd name="T11" fmla="*/ 2147483647 h 222"/>
              <a:gd name="T12" fmla="*/ 2147483647 w 526"/>
              <a:gd name="T13" fmla="*/ 2147483647 h 222"/>
              <a:gd name="T14" fmla="*/ 2147483647 w 526"/>
              <a:gd name="T15" fmla="*/ 2147483647 h 222"/>
              <a:gd name="T16" fmla="*/ 2147483647 w 526"/>
              <a:gd name="T17" fmla="*/ 0 h 222"/>
              <a:gd name="T18" fmla="*/ 2147483647 w 526"/>
              <a:gd name="T19" fmla="*/ 0 h 222"/>
              <a:gd name="T20" fmla="*/ 2147483647 w 526"/>
              <a:gd name="T21" fmla="*/ 2147483647 h 222"/>
              <a:gd name="T22" fmla="*/ 2147483647 w 526"/>
              <a:gd name="T23" fmla="*/ 2147483647 h 222"/>
              <a:gd name="T24" fmla="*/ 2147483647 w 526"/>
              <a:gd name="T25" fmla="*/ 2147483647 h 222"/>
              <a:gd name="T26" fmla="*/ 2147483647 w 526"/>
              <a:gd name="T27" fmla="*/ 2147483647 h 222"/>
              <a:gd name="T28" fmla="*/ 2147483647 w 526"/>
              <a:gd name="T29" fmla="*/ 2147483647 h 222"/>
              <a:gd name="T30" fmla="*/ 2147483647 w 526"/>
              <a:gd name="T31" fmla="*/ 2147483647 h 222"/>
              <a:gd name="T32" fmla="*/ 2147483647 w 526"/>
              <a:gd name="T33" fmla="*/ 2147483647 h 222"/>
              <a:gd name="T34" fmla="*/ 2147483647 w 526"/>
              <a:gd name="T35" fmla="*/ 2147483647 h 222"/>
              <a:gd name="T36" fmla="*/ 2147483647 w 526"/>
              <a:gd name="T37" fmla="*/ 2147483647 h 222"/>
              <a:gd name="T38" fmla="*/ 2147483647 w 526"/>
              <a:gd name="T39" fmla="*/ 2147483647 h 222"/>
              <a:gd name="T40" fmla="*/ 2147483647 w 526"/>
              <a:gd name="T41" fmla="*/ 2147483647 h 222"/>
              <a:gd name="T42" fmla="*/ 2147483647 w 526"/>
              <a:gd name="T43" fmla="*/ 2147483647 h 222"/>
              <a:gd name="T44" fmla="*/ 2147483647 w 526"/>
              <a:gd name="T45" fmla="*/ 2147483647 h 222"/>
              <a:gd name="T46" fmla="*/ 2147483647 w 526"/>
              <a:gd name="T47" fmla="*/ 2147483647 h 222"/>
              <a:gd name="T48" fmla="*/ 2147483647 w 526"/>
              <a:gd name="T49" fmla="*/ 2147483647 h 222"/>
              <a:gd name="T50" fmla="*/ 2147483647 w 526"/>
              <a:gd name="T51" fmla="*/ 2147483647 h 222"/>
              <a:gd name="T52" fmla="*/ 2147483647 w 526"/>
              <a:gd name="T53" fmla="*/ 2147483647 h 222"/>
              <a:gd name="T54" fmla="*/ 2147483647 w 526"/>
              <a:gd name="T55" fmla="*/ 2147483647 h 222"/>
              <a:gd name="T56" fmla="*/ 2147483647 w 526"/>
              <a:gd name="T57" fmla="*/ 2147483647 h 222"/>
              <a:gd name="T58" fmla="*/ 2147483647 w 526"/>
              <a:gd name="T59" fmla="*/ 2147483647 h 222"/>
              <a:gd name="T60" fmla="*/ 2147483647 w 526"/>
              <a:gd name="T61" fmla="*/ 2147483647 h 222"/>
              <a:gd name="T62" fmla="*/ 2147483647 w 526"/>
              <a:gd name="T63" fmla="*/ 2147483647 h 222"/>
              <a:gd name="T64" fmla="*/ 2147483647 w 526"/>
              <a:gd name="T65" fmla="*/ 2147483647 h 222"/>
              <a:gd name="T66" fmla="*/ 2147483647 w 526"/>
              <a:gd name="T67" fmla="*/ 2147483647 h 222"/>
              <a:gd name="T68" fmla="*/ 2147483647 w 526"/>
              <a:gd name="T69" fmla="*/ 2147483647 h 222"/>
              <a:gd name="T70" fmla="*/ 2147483647 w 526"/>
              <a:gd name="T71" fmla="*/ 2147483647 h 22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6"/>
              <a:gd name="T109" fmla="*/ 0 h 222"/>
              <a:gd name="T110" fmla="*/ 526 w 526"/>
              <a:gd name="T111" fmla="*/ 222 h 222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6" h="222">
                <a:moveTo>
                  <a:pt x="525" y="111"/>
                </a:moveTo>
                <a:lnTo>
                  <a:pt x="524" y="101"/>
                </a:lnTo>
                <a:lnTo>
                  <a:pt x="521" y="91"/>
                </a:lnTo>
                <a:lnTo>
                  <a:pt x="517" y="82"/>
                </a:lnTo>
                <a:lnTo>
                  <a:pt x="509" y="73"/>
                </a:lnTo>
                <a:lnTo>
                  <a:pt x="501" y="63"/>
                </a:lnTo>
                <a:lnTo>
                  <a:pt x="490" y="55"/>
                </a:lnTo>
                <a:lnTo>
                  <a:pt x="478" y="47"/>
                </a:lnTo>
                <a:lnTo>
                  <a:pt x="464" y="39"/>
                </a:lnTo>
                <a:lnTo>
                  <a:pt x="448" y="32"/>
                </a:lnTo>
                <a:lnTo>
                  <a:pt x="432" y="25"/>
                </a:lnTo>
                <a:lnTo>
                  <a:pt x="413" y="20"/>
                </a:lnTo>
                <a:lnTo>
                  <a:pt x="394" y="15"/>
                </a:lnTo>
                <a:lnTo>
                  <a:pt x="374" y="10"/>
                </a:lnTo>
                <a:lnTo>
                  <a:pt x="353" y="6"/>
                </a:lnTo>
                <a:lnTo>
                  <a:pt x="331" y="3"/>
                </a:lnTo>
                <a:lnTo>
                  <a:pt x="308" y="1"/>
                </a:lnTo>
                <a:lnTo>
                  <a:pt x="286" y="0"/>
                </a:lnTo>
                <a:lnTo>
                  <a:pt x="263" y="0"/>
                </a:lnTo>
                <a:lnTo>
                  <a:pt x="240" y="0"/>
                </a:lnTo>
                <a:lnTo>
                  <a:pt x="217" y="1"/>
                </a:lnTo>
                <a:lnTo>
                  <a:pt x="195" y="3"/>
                </a:lnTo>
                <a:lnTo>
                  <a:pt x="173" y="6"/>
                </a:lnTo>
                <a:lnTo>
                  <a:pt x="152" y="10"/>
                </a:lnTo>
                <a:lnTo>
                  <a:pt x="132" y="15"/>
                </a:lnTo>
                <a:lnTo>
                  <a:pt x="113" y="20"/>
                </a:lnTo>
                <a:lnTo>
                  <a:pt x="95" y="25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6" y="55"/>
                </a:lnTo>
                <a:lnTo>
                  <a:pt x="25" y="63"/>
                </a:lnTo>
                <a:lnTo>
                  <a:pt x="17" y="73"/>
                </a:lnTo>
                <a:lnTo>
                  <a:pt x="9" y="82"/>
                </a:lnTo>
                <a:lnTo>
                  <a:pt x="5" y="91"/>
                </a:lnTo>
                <a:lnTo>
                  <a:pt x="2" y="101"/>
                </a:lnTo>
                <a:lnTo>
                  <a:pt x="0" y="111"/>
                </a:lnTo>
                <a:lnTo>
                  <a:pt x="2" y="120"/>
                </a:lnTo>
                <a:lnTo>
                  <a:pt x="5" y="130"/>
                </a:lnTo>
                <a:lnTo>
                  <a:pt x="9" y="139"/>
                </a:lnTo>
                <a:lnTo>
                  <a:pt x="17" y="149"/>
                </a:lnTo>
                <a:lnTo>
                  <a:pt x="25" y="157"/>
                </a:lnTo>
                <a:lnTo>
                  <a:pt x="36" y="166"/>
                </a:lnTo>
                <a:lnTo>
                  <a:pt x="48" y="174"/>
                </a:lnTo>
                <a:lnTo>
                  <a:pt x="62" y="181"/>
                </a:lnTo>
                <a:lnTo>
                  <a:pt x="77" y="189"/>
                </a:lnTo>
                <a:lnTo>
                  <a:pt x="95" y="195"/>
                </a:lnTo>
                <a:lnTo>
                  <a:pt x="113" y="201"/>
                </a:lnTo>
                <a:lnTo>
                  <a:pt x="132" y="207"/>
                </a:lnTo>
                <a:lnTo>
                  <a:pt x="152" y="211"/>
                </a:lnTo>
                <a:lnTo>
                  <a:pt x="173" y="215"/>
                </a:lnTo>
                <a:lnTo>
                  <a:pt x="195" y="217"/>
                </a:lnTo>
                <a:lnTo>
                  <a:pt x="217" y="219"/>
                </a:lnTo>
                <a:lnTo>
                  <a:pt x="240" y="221"/>
                </a:lnTo>
                <a:lnTo>
                  <a:pt x="263" y="221"/>
                </a:lnTo>
                <a:lnTo>
                  <a:pt x="286" y="221"/>
                </a:lnTo>
                <a:lnTo>
                  <a:pt x="308" y="219"/>
                </a:lnTo>
                <a:lnTo>
                  <a:pt x="331" y="217"/>
                </a:lnTo>
                <a:lnTo>
                  <a:pt x="353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1"/>
                </a:lnTo>
                <a:lnTo>
                  <a:pt x="432" y="195"/>
                </a:lnTo>
                <a:lnTo>
                  <a:pt x="448" y="189"/>
                </a:lnTo>
                <a:lnTo>
                  <a:pt x="464" y="181"/>
                </a:lnTo>
                <a:lnTo>
                  <a:pt x="478" y="174"/>
                </a:lnTo>
                <a:lnTo>
                  <a:pt x="490" y="166"/>
                </a:lnTo>
                <a:lnTo>
                  <a:pt x="501" y="157"/>
                </a:lnTo>
                <a:lnTo>
                  <a:pt x="509" y="149"/>
                </a:lnTo>
                <a:lnTo>
                  <a:pt x="517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3" name="Freeform 8"/>
          <p:cNvSpPr>
            <a:spLocks/>
          </p:cNvSpPr>
          <p:nvPr/>
        </p:nvSpPr>
        <p:spPr bwMode="auto">
          <a:xfrm>
            <a:off x="4957763" y="2128838"/>
            <a:ext cx="835025" cy="352425"/>
          </a:xfrm>
          <a:custGeom>
            <a:avLst/>
            <a:gdLst>
              <a:gd name="T0" fmla="*/ 2147483647 w 526"/>
              <a:gd name="T1" fmla="*/ 2147483647 h 222"/>
              <a:gd name="T2" fmla="*/ 2147483647 w 526"/>
              <a:gd name="T3" fmla="*/ 2147483647 h 222"/>
              <a:gd name="T4" fmla="*/ 2147483647 w 526"/>
              <a:gd name="T5" fmla="*/ 2147483647 h 222"/>
              <a:gd name="T6" fmla="*/ 2147483647 w 526"/>
              <a:gd name="T7" fmla="*/ 2147483647 h 222"/>
              <a:gd name="T8" fmla="*/ 2147483647 w 526"/>
              <a:gd name="T9" fmla="*/ 2147483647 h 222"/>
              <a:gd name="T10" fmla="*/ 2147483647 w 526"/>
              <a:gd name="T11" fmla="*/ 2147483647 h 222"/>
              <a:gd name="T12" fmla="*/ 2147483647 w 526"/>
              <a:gd name="T13" fmla="*/ 2147483647 h 222"/>
              <a:gd name="T14" fmla="*/ 2147483647 w 526"/>
              <a:gd name="T15" fmla="*/ 2147483647 h 222"/>
              <a:gd name="T16" fmla="*/ 2147483647 w 526"/>
              <a:gd name="T17" fmla="*/ 2147483647 h 222"/>
              <a:gd name="T18" fmla="*/ 2147483647 w 526"/>
              <a:gd name="T19" fmla="*/ 2147483647 h 222"/>
              <a:gd name="T20" fmla="*/ 2147483647 w 526"/>
              <a:gd name="T21" fmla="*/ 2147483647 h 222"/>
              <a:gd name="T22" fmla="*/ 2147483647 w 526"/>
              <a:gd name="T23" fmla="*/ 2147483647 h 222"/>
              <a:gd name="T24" fmla="*/ 2147483647 w 526"/>
              <a:gd name="T25" fmla="*/ 2147483647 h 222"/>
              <a:gd name="T26" fmla="*/ 2147483647 w 526"/>
              <a:gd name="T27" fmla="*/ 2147483647 h 222"/>
              <a:gd name="T28" fmla="*/ 2147483647 w 526"/>
              <a:gd name="T29" fmla="*/ 2147483647 h 222"/>
              <a:gd name="T30" fmla="*/ 2147483647 w 526"/>
              <a:gd name="T31" fmla="*/ 2147483647 h 222"/>
              <a:gd name="T32" fmla="*/ 2147483647 w 526"/>
              <a:gd name="T33" fmla="*/ 2147483647 h 222"/>
              <a:gd name="T34" fmla="*/ 2147483647 w 526"/>
              <a:gd name="T35" fmla="*/ 2147483647 h 222"/>
              <a:gd name="T36" fmla="*/ 2147483647 w 526"/>
              <a:gd name="T37" fmla="*/ 2147483647 h 222"/>
              <a:gd name="T38" fmla="*/ 2147483647 w 526"/>
              <a:gd name="T39" fmla="*/ 2147483647 h 222"/>
              <a:gd name="T40" fmla="*/ 2147483647 w 526"/>
              <a:gd name="T41" fmla="*/ 2147483647 h 222"/>
              <a:gd name="T42" fmla="*/ 2147483647 w 526"/>
              <a:gd name="T43" fmla="*/ 2147483647 h 222"/>
              <a:gd name="T44" fmla="*/ 2147483647 w 526"/>
              <a:gd name="T45" fmla="*/ 2147483647 h 222"/>
              <a:gd name="T46" fmla="*/ 2147483647 w 526"/>
              <a:gd name="T47" fmla="*/ 2147483647 h 222"/>
              <a:gd name="T48" fmla="*/ 2147483647 w 526"/>
              <a:gd name="T49" fmla="*/ 2147483647 h 222"/>
              <a:gd name="T50" fmla="*/ 2147483647 w 526"/>
              <a:gd name="T51" fmla="*/ 2147483647 h 222"/>
              <a:gd name="T52" fmla="*/ 2147483647 w 526"/>
              <a:gd name="T53" fmla="*/ 0 h 222"/>
              <a:gd name="T54" fmla="*/ 2147483647 w 526"/>
              <a:gd name="T55" fmla="*/ 0 h 222"/>
              <a:gd name="T56" fmla="*/ 2147483647 w 526"/>
              <a:gd name="T57" fmla="*/ 2147483647 h 222"/>
              <a:gd name="T58" fmla="*/ 2147483647 w 526"/>
              <a:gd name="T59" fmla="*/ 2147483647 h 222"/>
              <a:gd name="T60" fmla="*/ 2147483647 w 526"/>
              <a:gd name="T61" fmla="*/ 2147483647 h 222"/>
              <a:gd name="T62" fmla="*/ 2147483647 w 526"/>
              <a:gd name="T63" fmla="*/ 2147483647 h 222"/>
              <a:gd name="T64" fmla="*/ 2147483647 w 526"/>
              <a:gd name="T65" fmla="*/ 2147483647 h 222"/>
              <a:gd name="T66" fmla="*/ 2147483647 w 526"/>
              <a:gd name="T67" fmla="*/ 2147483647 h 222"/>
              <a:gd name="T68" fmla="*/ 2147483647 w 526"/>
              <a:gd name="T69" fmla="*/ 2147483647 h 222"/>
              <a:gd name="T70" fmla="*/ 2147483647 w 526"/>
              <a:gd name="T71" fmla="*/ 2147483647 h 22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6"/>
              <a:gd name="T109" fmla="*/ 0 h 222"/>
              <a:gd name="T110" fmla="*/ 526 w 526"/>
              <a:gd name="T111" fmla="*/ 222 h 222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6" h="222">
                <a:moveTo>
                  <a:pt x="0" y="111"/>
                </a:move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6" y="149"/>
                </a:lnTo>
                <a:lnTo>
                  <a:pt x="25" y="157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5"/>
                </a:lnTo>
                <a:lnTo>
                  <a:pt x="112" y="201"/>
                </a:lnTo>
                <a:lnTo>
                  <a:pt x="131" y="207"/>
                </a:lnTo>
                <a:lnTo>
                  <a:pt x="151" y="211"/>
                </a:lnTo>
                <a:lnTo>
                  <a:pt x="173" y="215"/>
                </a:lnTo>
                <a:lnTo>
                  <a:pt x="195" y="217"/>
                </a:lnTo>
                <a:lnTo>
                  <a:pt x="217" y="219"/>
                </a:lnTo>
                <a:lnTo>
                  <a:pt x="240" y="221"/>
                </a:lnTo>
                <a:lnTo>
                  <a:pt x="263" y="221"/>
                </a:lnTo>
                <a:lnTo>
                  <a:pt x="285" y="221"/>
                </a:lnTo>
                <a:lnTo>
                  <a:pt x="308" y="219"/>
                </a:lnTo>
                <a:lnTo>
                  <a:pt x="331" y="217"/>
                </a:lnTo>
                <a:lnTo>
                  <a:pt x="352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1"/>
                </a:lnTo>
                <a:lnTo>
                  <a:pt x="431" y="195"/>
                </a:lnTo>
                <a:lnTo>
                  <a:pt x="448" y="189"/>
                </a:lnTo>
                <a:lnTo>
                  <a:pt x="463" y="181"/>
                </a:lnTo>
                <a:lnTo>
                  <a:pt x="477" y="174"/>
                </a:lnTo>
                <a:lnTo>
                  <a:pt x="490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  <a:lnTo>
                  <a:pt x="524" y="101"/>
                </a:lnTo>
                <a:lnTo>
                  <a:pt x="521" y="91"/>
                </a:lnTo>
                <a:lnTo>
                  <a:pt x="516" y="82"/>
                </a:lnTo>
                <a:lnTo>
                  <a:pt x="509" y="73"/>
                </a:lnTo>
                <a:lnTo>
                  <a:pt x="500" y="63"/>
                </a:lnTo>
                <a:lnTo>
                  <a:pt x="490" y="55"/>
                </a:lnTo>
                <a:lnTo>
                  <a:pt x="477" y="47"/>
                </a:lnTo>
                <a:lnTo>
                  <a:pt x="463" y="39"/>
                </a:lnTo>
                <a:lnTo>
                  <a:pt x="448" y="32"/>
                </a:lnTo>
                <a:lnTo>
                  <a:pt x="431" y="25"/>
                </a:lnTo>
                <a:lnTo>
                  <a:pt x="413" y="20"/>
                </a:lnTo>
                <a:lnTo>
                  <a:pt x="394" y="15"/>
                </a:lnTo>
                <a:lnTo>
                  <a:pt x="374" y="10"/>
                </a:lnTo>
                <a:lnTo>
                  <a:pt x="352" y="6"/>
                </a:lnTo>
                <a:lnTo>
                  <a:pt x="330" y="3"/>
                </a:lnTo>
                <a:lnTo>
                  <a:pt x="308" y="1"/>
                </a:lnTo>
                <a:lnTo>
                  <a:pt x="285" y="0"/>
                </a:lnTo>
                <a:lnTo>
                  <a:pt x="263" y="0"/>
                </a:lnTo>
                <a:lnTo>
                  <a:pt x="240" y="0"/>
                </a:lnTo>
                <a:lnTo>
                  <a:pt x="217" y="1"/>
                </a:lnTo>
                <a:lnTo>
                  <a:pt x="194" y="3"/>
                </a:lnTo>
                <a:lnTo>
                  <a:pt x="173" y="6"/>
                </a:lnTo>
                <a:lnTo>
                  <a:pt x="151" y="10"/>
                </a:lnTo>
                <a:lnTo>
                  <a:pt x="131" y="15"/>
                </a:lnTo>
                <a:lnTo>
                  <a:pt x="112" y="20"/>
                </a:lnTo>
                <a:lnTo>
                  <a:pt x="94" y="25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4" name="Freeform 9"/>
          <p:cNvSpPr>
            <a:spLocks/>
          </p:cNvSpPr>
          <p:nvPr/>
        </p:nvSpPr>
        <p:spPr bwMode="auto">
          <a:xfrm>
            <a:off x="5375275" y="1674813"/>
            <a:ext cx="835025" cy="352425"/>
          </a:xfrm>
          <a:custGeom>
            <a:avLst/>
            <a:gdLst>
              <a:gd name="T0" fmla="*/ 2147483647 w 526"/>
              <a:gd name="T1" fmla="*/ 2147483647 h 222"/>
              <a:gd name="T2" fmla="*/ 2147483647 w 526"/>
              <a:gd name="T3" fmla="*/ 2147483647 h 222"/>
              <a:gd name="T4" fmla="*/ 2147483647 w 526"/>
              <a:gd name="T5" fmla="*/ 2147483647 h 222"/>
              <a:gd name="T6" fmla="*/ 2147483647 w 526"/>
              <a:gd name="T7" fmla="*/ 2147483647 h 222"/>
              <a:gd name="T8" fmla="*/ 2147483647 w 526"/>
              <a:gd name="T9" fmla="*/ 2147483647 h 222"/>
              <a:gd name="T10" fmla="*/ 2147483647 w 526"/>
              <a:gd name="T11" fmla="*/ 2147483647 h 222"/>
              <a:gd name="T12" fmla="*/ 2147483647 w 526"/>
              <a:gd name="T13" fmla="*/ 2147483647 h 222"/>
              <a:gd name="T14" fmla="*/ 2147483647 w 526"/>
              <a:gd name="T15" fmla="*/ 2147483647 h 222"/>
              <a:gd name="T16" fmla="*/ 2147483647 w 526"/>
              <a:gd name="T17" fmla="*/ 2147483647 h 222"/>
              <a:gd name="T18" fmla="*/ 2147483647 w 526"/>
              <a:gd name="T19" fmla="*/ 2147483647 h 222"/>
              <a:gd name="T20" fmla="*/ 2147483647 w 526"/>
              <a:gd name="T21" fmla="*/ 2147483647 h 222"/>
              <a:gd name="T22" fmla="*/ 2147483647 w 526"/>
              <a:gd name="T23" fmla="*/ 2147483647 h 222"/>
              <a:gd name="T24" fmla="*/ 2147483647 w 526"/>
              <a:gd name="T25" fmla="*/ 2147483647 h 222"/>
              <a:gd name="T26" fmla="*/ 2147483647 w 526"/>
              <a:gd name="T27" fmla="*/ 2147483647 h 222"/>
              <a:gd name="T28" fmla="*/ 2147483647 w 526"/>
              <a:gd name="T29" fmla="*/ 2147483647 h 222"/>
              <a:gd name="T30" fmla="*/ 2147483647 w 526"/>
              <a:gd name="T31" fmla="*/ 2147483647 h 222"/>
              <a:gd name="T32" fmla="*/ 2147483647 w 526"/>
              <a:gd name="T33" fmla="*/ 2147483647 h 222"/>
              <a:gd name="T34" fmla="*/ 2147483647 w 526"/>
              <a:gd name="T35" fmla="*/ 2147483647 h 222"/>
              <a:gd name="T36" fmla="*/ 2147483647 w 526"/>
              <a:gd name="T37" fmla="*/ 2147483647 h 222"/>
              <a:gd name="T38" fmla="*/ 2147483647 w 526"/>
              <a:gd name="T39" fmla="*/ 2147483647 h 222"/>
              <a:gd name="T40" fmla="*/ 2147483647 w 526"/>
              <a:gd name="T41" fmla="*/ 2147483647 h 222"/>
              <a:gd name="T42" fmla="*/ 2147483647 w 526"/>
              <a:gd name="T43" fmla="*/ 2147483647 h 222"/>
              <a:gd name="T44" fmla="*/ 2147483647 w 526"/>
              <a:gd name="T45" fmla="*/ 2147483647 h 222"/>
              <a:gd name="T46" fmla="*/ 2147483647 w 526"/>
              <a:gd name="T47" fmla="*/ 2147483647 h 222"/>
              <a:gd name="T48" fmla="*/ 2147483647 w 526"/>
              <a:gd name="T49" fmla="*/ 2147483647 h 222"/>
              <a:gd name="T50" fmla="*/ 2147483647 w 526"/>
              <a:gd name="T51" fmla="*/ 2147483647 h 222"/>
              <a:gd name="T52" fmla="*/ 2147483647 w 526"/>
              <a:gd name="T53" fmla="*/ 0 h 222"/>
              <a:gd name="T54" fmla="*/ 2147483647 w 526"/>
              <a:gd name="T55" fmla="*/ 0 h 222"/>
              <a:gd name="T56" fmla="*/ 2147483647 w 526"/>
              <a:gd name="T57" fmla="*/ 2147483647 h 222"/>
              <a:gd name="T58" fmla="*/ 2147483647 w 526"/>
              <a:gd name="T59" fmla="*/ 2147483647 h 222"/>
              <a:gd name="T60" fmla="*/ 2147483647 w 526"/>
              <a:gd name="T61" fmla="*/ 2147483647 h 222"/>
              <a:gd name="T62" fmla="*/ 2147483647 w 526"/>
              <a:gd name="T63" fmla="*/ 2147483647 h 222"/>
              <a:gd name="T64" fmla="*/ 2147483647 w 526"/>
              <a:gd name="T65" fmla="*/ 2147483647 h 222"/>
              <a:gd name="T66" fmla="*/ 2147483647 w 526"/>
              <a:gd name="T67" fmla="*/ 2147483647 h 222"/>
              <a:gd name="T68" fmla="*/ 2147483647 w 526"/>
              <a:gd name="T69" fmla="*/ 2147483647 h 222"/>
              <a:gd name="T70" fmla="*/ 2147483647 w 526"/>
              <a:gd name="T71" fmla="*/ 2147483647 h 22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6"/>
              <a:gd name="T109" fmla="*/ 0 h 222"/>
              <a:gd name="T110" fmla="*/ 526 w 526"/>
              <a:gd name="T111" fmla="*/ 222 h 222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6" h="222">
                <a:moveTo>
                  <a:pt x="0" y="110"/>
                </a:moveTo>
                <a:lnTo>
                  <a:pt x="1" y="120"/>
                </a:lnTo>
                <a:lnTo>
                  <a:pt x="4" y="129"/>
                </a:lnTo>
                <a:lnTo>
                  <a:pt x="9" y="139"/>
                </a:lnTo>
                <a:lnTo>
                  <a:pt x="16" y="148"/>
                </a:lnTo>
                <a:lnTo>
                  <a:pt x="24" y="157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5"/>
                </a:lnTo>
                <a:lnTo>
                  <a:pt x="112" y="201"/>
                </a:lnTo>
                <a:lnTo>
                  <a:pt x="131" y="206"/>
                </a:lnTo>
                <a:lnTo>
                  <a:pt x="151" y="211"/>
                </a:lnTo>
                <a:lnTo>
                  <a:pt x="173" y="215"/>
                </a:lnTo>
                <a:lnTo>
                  <a:pt x="194" y="217"/>
                </a:lnTo>
                <a:lnTo>
                  <a:pt x="217" y="219"/>
                </a:lnTo>
                <a:lnTo>
                  <a:pt x="240" y="221"/>
                </a:lnTo>
                <a:lnTo>
                  <a:pt x="262" y="221"/>
                </a:lnTo>
                <a:lnTo>
                  <a:pt x="285" y="221"/>
                </a:lnTo>
                <a:lnTo>
                  <a:pt x="308" y="219"/>
                </a:lnTo>
                <a:lnTo>
                  <a:pt x="330" y="217"/>
                </a:lnTo>
                <a:lnTo>
                  <a:pt x="352" y="215"/>
                </a:lnTo>
                <a:lnTo>
                  <a:pt x="374" y="210"/>
                </a:lnTo>
                <a:lnTo>
                  <a:pt x="394" y="206"/>
                </a:lnTo>
                <a:lnTo>
                  <a:pt x="413" y="201"/>
                </a:lnTo>
                <a:lnTo>
                  <a:pt x="431" y="195"/>
                </a:lnTo>
                <a:lnTo>
                  <a:pt x="448" y="188"/>
                </a:lnTo>
                <a:lnTo>
                  <a:pt x="463" y="181"/>
                </a:lnTo>
                <a:lnTo>
                  <a:pt x="477" y="173"/>
                </a:lnTo>
                <a:lnTo>
                  <a:pt x="490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29"/>
                </a:lnTo>
                <a:lnTo>
                  <a:pt x="524" y="120"/>
                </a:lnTo>
                <a:lnTo>
                  <a:pt x="525" y="110"/>
                </a:lnTo>
                <a:lnTo>
                  <a:pt x="524" y="101"/>
                </a:lnTo>
                <a:lnTo>
                  <a:pt x="521" y="91"/>
                </a:lnTo>
                <a:lnTo>
                  <a:pt x="516" y="82"/>
                </a:lnTo>
                <a:lnTo>
                  <a:pt x="509" y="72"/>
                </a:lnTo>
                <a:lnTo>
                  <a:pt x="500" y="63"/>
                </a:lnTo>
                <a:lnTo>
                  <a:pt x="490" y="55"/>
                </a:lnTo>
                <a:lnTo>
                  <a:pt x="477" y="47"/>
                </a:lnTo>
                <a:lnTo>
                  <a:pt x="463" y="39"/>
                </a:lnTo>
                <a:lnTo>
                  <a:pt x="448" y="32"/>
                </a:lnTo>
                <a:lnTo>
                  <a:pt x="431" y="25"/>
                </a:lnTo>
                <a:lnTo>
                  <a:pt x="413" y="20"/>
                </a:lnTo>
                <a:lnTo>
                  <a:pt x="394" y="14"/>
                </a:lnTo>
                <a:lnTo>
                  <a:pt x="373" y="10"/>
                </a:lnTo>
                <a:lnTo>
                  <a:pt x="352" y="6"/>
                </a:lnTo>
                <a:lnTo>
                  <a:pt x="330" y="3"/>
                </a:lnTo>
                <a:lnTo>
                  <a:pt x="308" y="1"/>
                </a:lnTo>
                <a:lnTo>
                  <a:pt x="285" y="0"/>
                </a:lnTo>
                <a:lnTo>
                  <a:pt x="262" y="0"/>
                </a:lnTo>
                <a:lnTo>
                  <a:pt x="240" y="0"/>
                </a:lnTo>
                <a:lnTo>
                  <a:pt x="217" y="1"/>
                </a:lnTo>
                <a:lnTo>
                  <a:pt x="194" y="3"/>
                </a:lnTo>
                <a:lnTo>
                  <a:pt x="173" y="6"/>
                </a:lnTo>
                <a:lnTo>
                  <a:pt x="151" y="10"/>
                </a:lnTo>
                <a:lnTo>
                  <a:pt x="131" y="14"/>
                </a:lnTo>
                <a:lnTo>
                  <a:pt x="112" y="20"/>
                </a:lnTo>
                <a:lnTo>
                  <a:pt x="94" y="26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5" y="55"/>
                </a:lnTo>
                <a:lnTo>
                  <a:pt x="24" y="64"/>
                </a:lnTo>
                <a:lnTo>
                  <a:pt x="16" y="72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5" name="Freeform 10"/>
          <p:cNvSpPr>
            <a:spLocks/>
          </p:cNvSpPr>
          <p:nvPr/>
        </p:nvSpPr>
        <p:spPr bwMode="auto">
          <a:xfrm>
            <a:off x="6311900" y="1684338"/>
            <a:ext cx="911225" cy="352425"/>
          </a:xfrm>
          <a:custGeom>
            <a:avLst/>
            <a:gdLst>
              <a:gd name="T0" fmla="*/ 2147483647 w 574"/>
              <a:gd name="T1" fmla="*/ 2147483647 h 222"/>
              <a:gd name="T2" fmla="*/ 2147483647 w 574"/>
              <a:gd name="T3" fmla="*/ 2147483647 h 222"/>
              <a:gd name="T4" fmla="*/ 2147483647 w 574"/>
              <a:gd name="T5" fmla="*/ 2147483647 h 222"/>
              <a:gd name="T6" fmla="*/ 2147483647 w 574"/>
              <a:gd name="T7" fmla="*/ 2147483647 h 222"/>
              <a:gd name="T8" fmla="*/ 2147483647 w 574"/>
              <a:gd name="T9" fmla="*/ 2147483647 h 222"/>
              <a:gd name="T10" fmla="*/ 2147483647 w 574"/>
              <a:gd name="T11" fmla="*/ 2147483647 h 222"/>
              <a:gd name="T12" fmla="*/ 2147483647 w 574"/>
              <a:gd name="T13" fmla="*/ 2147483647 h 222"/>
              <a:gd name="T14" fmla="*/ 2147483647 w 574"/>
              <a:gd name="T15" fmla="*/ 2147483647 h 222"/>
              <a:gd name="T16" fmla="*/ 2147483647 w 574"/>
              <a:gd name="T17" fmla="*/ 2147483647 h 222"/>
              <a:gd name="T18" fmla="*/ 2147483647 w 574"/>
              <a:gd name="T19" fmla="*/ 2147483647 h 222"/>
              <a:gd name="T20" fmla="*/ 2147483647 w 574"/>
              <a:gd name="T21" fmla="*/ 2147483647 h 222"/>
              <a:gd name="T22" fmla="*/ 2147483647 w 574"/>
              <a:gd name="T23" fmla="*/ 2147483647 h 222"/>
              <a:gd name="T24" fmla="*/ 2147483647 w 574"/>
              <a:gd name="T25" fmla="*/ 2147483647 h 222"/>
              <a:gd name="T26" fmla="*/ 2147483647 w 574"/>
              <a:gd name="T27" fmla="*/ 2147483647 h 222"/>
              <a:gd name="T28" fmla="*/ 2147483647 w 574"/>
              <a:gd name="T29" fmla="*/ 2147483647 h 222"/>
              <a:gd name="T30" fmla="*/ 2147483647 w 574"/>
              <a:gd name="T31" fmla="*/ 2147483647 h 222"/>
              <a:gd name="T32" fmla="*/ 2147483647 w 574"/>
              <a:gd name="T33" fmla="*/ 2147483647 h 222"/>
              <a:gd name="T34" fmla="*/ 2147483647 w 574"/>
              <a:gd name="T35" fmla="*/ 2147483647 h 222"/>
              <a:gd name="T36" fmla="*/ 2147483647 w 574"/>
              <a:gd name="T37" fmla="*/ 2147483647 h 222"/>
              <a:gd name="T38" fmla="*/ 2147483647 w 574"/>
              <a:gd name="T39" fmla="*/ 2147483647 h 222"/>
              <a:gd name="T40" fmla="*/ 2147483647 w 574"/>
              <a:gd name="T41" fmla="*/ 2147483647 h 222"/>
              <a:gd name="T42" fmla="*/ 2147483647 w 574"/>
              <a:gd name="T43" fmla="*/ 2147483647 h 222"/>
              <a:gd name="T44" fmla="*/ 2147483647 w 574"/>
              <a:gd name="T45" fmla="*/ 2147483647 h 222"/>
              <a:gd name="T46" fmla="*/ 2147483647 w 574"/>
              <a:gd name="T47" fmla="*/ 2147483647 h 222"/>
              <a:gd name="T48" fmla="*/ 2147483647 w 574"/>
              <a:gd name="T49" fmla="*/ 2147483647 h 222"/>
              <a:gd name="T50" fmla="*/ 2147483647 w 574"/>
              <a:gd name="T51" fmla="*/ 2147483647 h 222"/>
              <a:gd name="T52" fmla="*/ 2147483647 w 574"/>
              <a:gd name="T53" fmla="*/ 0 h 222"/>
              <a:gd name="T54" fmla="*/ 2147483647 w 574"/>
              <a:gd name="T55" fmla="*/ 0 h 222"/>
              <a:gd name="T56" fmla="*/ 2147483647 w 574"/>
              <a:gd name="T57" fmla="*/ 2147483647 h 222"/>
              <a:gd name="T58" fmla="*/ 2147483647 w 574"/>
              <a:gd name="T59" fmla="*/ 2147483647 h 222"/>
              <a:gd name="T60" fmla="*/ 2147483647 w 574"/>
              <a:gd name="T61" fmla="*/ 2147483647 h 222"/>
              <a:gd name="T62" fmla="*/ 2147483647 w 574"/>
              <a:gd name="T63" fmla="*/ 2147483647 h 222"/>
              <a:gd name="T64" fmla="*/ 2147483647 w 574"/>
              <a:gd name="T65" fmla="*/ 2147483647 h 222"/>
              <a:gd name="T66" fmla="*/ 2147483647 w 574"/>
              <a:gd name="T67" fmla="*/ 2147483647 h 222"/>
              <a:gd name="T68" fmla="*/ 2147483647 w 574"/>
              <a:gd name="T69" fmla="*/ 2147483647 h 222"/>
              <a:gd name="T70" fmla="*/ 2147483647 w 574"/>
              <a:gd name="T71" fmla="*/ 2147483647 h 22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74"/>
              <a:gd name="T109" fmla="*/ 0 h 222"/>
              <a:gd name="T110" fmla="*/ 574 w 574"/>
              <a:gd name="T111" fmla="*/ 222 h 222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74" h="222">
                <a:moveTo>
                  <a:pt x="0" y="111"/>
                </a:move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7" y="149"/>
                </a:lnTo>
                <a:lnTo>
                  <a:pt x="27" y="157"/>
                </a:lnTo>
                <a:lnTo>
                  <a:pt x="38" y="166"/>
                </a:lnTo>
                <a:lnTo>
                  <a:pt x="52" y="174"/>
                </a:lnTo>
                <a:lnTo>
                  <a:pt x="67" y="181"/>
                </a:lnTo>
                <a:lnTo>
                  <a:pt x="84" y="189"/>
                </a:lnTo>
                <a:lnTo>
                  <a:pt x="102" y="195"/>
                </a:lnTo>
                <a:lnTo>
                  <a:pt x="122" y="201"/>
                </a:lnTo>
                <a:lnTo>
                  <a:pt x="142" y="206"/>
                </a:lnTo>
                <a:lnTo>
                  <a:pt x="164" y="211"/>
                </a:lnTo>
                <a:lnTo>
                  <a:pt x="188" y="215"/>
                </a:lnTo>
                <a:lnTo>
                  <a:pt x="212" y="217"/>
                </a:lnTo>
                <a:lnTo>
                  <a:pt x="236" y="219"/>
                </a:lnTo>
                <a:lnTo>
                  <a:pt x="261" y="221"/>
                </a:lnTo>
                <a:lnTo>
                  <a:pt x="285" y="221"/>
                </a:lnTo>
                <a:lnTo>
                  <a:pt x="311" y="221"/>
                </a:lnTo>
                <a:lnTo>
                  <a:pt x="336" y="219"/>
                </a:lnTo>
                <a:lnTo>
                  <a:pt x="361" y="217"/>
                </a:lnTo>
                <a:lnTo>
                  <a:pt x="384" y="214"/>
                </a:lnTo>
                <a:lnTo>
                  <a:pt x="408" y="211"/>
                </a:lnTo>
                <a:lnTo>
                  <a:pt x="430" y="206"/>
                </a:lnTo>
                <a:lnTo>
                  <a:pt x="450" y="201"/>
                </a:lnTo>
                <a:lnTo>
                  <a:pt x="470" y="195"/>
                </a:lnTo>
                <a:lnTo>
                  <a:pt x="488" y="189"/>
                </a:lnTo>
                <a:lnTo>
                  <a:pt x="505" y="181"/>
                </a:lnTo>
                <a:lnTo>
                  <a:pt x="520" y="174"/>
                </a:lnTo>
                <a:lnTo>
                  <a:pt x="534" y="165"/>
                </a:lnTo>
                <a:lnTo>
                  <a:pt x="545" y="157"/>
                </a:lnTo>
                <a:lnTo>
                  <a:pt x="555" y="148"/>
                </a:lnTo>
                <a:lnTo>
                  <a:pt x="563" y="139"/>
                </a:lnTo>
                <a:lnTo>
                  <a:pt x="568" y="130"/>
                </a:lnTo>
                <a:lnTo>
                  <a:pt x="571" y="120"/>
                </a:lnTo>
                <a:lnTo>
                  <a:pt x="573" y="110"/>
                </a:lnTo>
                <a:lnTo>
                  <a:pt x="571" y="101"/>
                </a:lnTo>
                <a:lnTo>
                  <a:pt x="568" y="91"/>
                </a:lnTo>
                <a:lnTo>
                  <a:pt x="563" y="82"/>
                </a:lnTo>
                <a:lnTo>
                  <a:pt x="555" y="73"/>
                </a:lnTo>
                <a:lnTo>
                  <a:pt x="545" y="63"/>
                </a:lnTo>
                <a:lnTo>
                  <a:pt x="534" y="55"/>
                </a:lnTo>
                <a:lnTo>
                  <a:pt x="520" y="47"/>
                </a:lnTo>
                <a:lnTo>
                  <a:pt x="505" y="39"/>
                </a:lnTo>
                <a:lnTo>
                  <a:pt x="488" y="32"/>
                </a:lnTo>
                <a:lnTo>
                  <a:pt x="470" y="25"/>
                </a:lnTo>
                <a:lnTo>
                  <a:pt x="450" y="20"/>
                </a:lnTo>
                <a:lnTo>
                  <a:pt x="430" y="15"/>
                </a:lnTo>
                <a:lnTo>
                  <a:pt x="408" y="10"/>
                </a:lnTo>
                <a:lnTo>
                  <a:pt x="384" y="6"/>
                </a:lnTo>
                <a:lnTo>
                  <a:pt x="360" y="3"/>
                </a:lnTo>
                <a:lnTo>
                  <a:pt x="336" y="1"/>
                </a:lnTo>
                <a:lnTo>
                  <a:pt x="311" y="0"/>
                </a:lnTo>
                <a:lnTo>
                  <a:pt x="285" y="0"/>
                </a:lnTo>
                <a:lnTo>
                  <a:pt x="261" y="0"/>
                </a:lnTo>
                <a:lnTo>
                  <a:pt x="236" y="1"/>
                </a:lnTo>
                <a:lnTo>
                  <a:pt x="211" y="3"/>
                </a:lnTo>
                <a:lnTo>
                  <a:pt x="188" y="6"/>
                </a:lnTo>
                <a:lnTo>
                  <a:pt x="164" y="10"/>
                </a:lnTo>
                <a:lnTo>
                  <a:pt x="142" y="15"/>
                </a:lnTo>
                <a:lnTo>
                  <a:pt x="122" y="20"/>
                </a:lnTo>
                <a:lnTo>
                  <a:pt x="102" y="25"/>
                </a:lnTo>
                <a:lnTo>
                  <a:pt x="84" y="32"/>
                </a:lnTo>
                <a:lnTo>
                  <a:pt x="67" y="39"/>
                </a:lnTo>
                <a:lnTo>
                  <a:pt x="52" y="47"/>
                </a:lnTo>
                <a:lnTo>
                  <a:pt x="38" y="55"/>
                </a:lnTo>
                <a:lnTo>
                  <a:pt x="27" y="64"/>
                </a:lnTo>
                <a:lnTo>
                  <a:pt x="17" y="73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6" name="Freeform 11"/>
          <p:cNvSpPr>
            <a:spLocks/>
          </p:cNvSpPr>
          <p:nvPr/>
        </p:nvSpPr>
        <p:spPr bwMode="auto">
          <a:xfrm>
            <a:off x="5656263" y="2562225"/>
            <a:ext cx="1409700" cy="581025"/>
          </a:xfrm>
          <a:custGeom>
            <a:avLst/>
            <a:gdLst>
              <a:gd name="T0" fmla="*/ 0 w 888"/>
              <a:gd name="T1" fmla="*/ 2147483647 h 366"/>
              <a:gd name="T2" fmla="*/ 2147483647 w 888"/>
              <a:gd name="T3" fmla="*/ 0 h 366"/>
              <a:gd name="T4" fmla="*/ 2147483647 w 888"/>
              <a:gd name="T5" fmla="*/ 2147483647 h 366"/>
              <a:gd name="T6" fmla="*/ 2147483647 w 888"/>
              <a:gd name="T7" fmla="*/ 2147483647 h 366"/>
              <a:gd name="T8" fmla="*/ 0 w 888"/>
              <a:gd name="T9" fmla="*/ 2147483647 h 3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8"/>
              <a:gd name="T16" fmla="*/ 0 h 366"/>
              <a:gd name="T17" fmla="*/ 888 w 888"/>
              <a:gd name="T18" fmla="*/ 366 h 3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8" h="366">
                <a:moveTo>
                  <a:pt x="0" y="183"/>
                </a:moveTo>
                <a:lnTo>
                  <a:pt x="438" y="0"/>
                </a:lnTo>
                <a:lnTo>
                  <a:pt x="887" y="189"/>
                </a:lnTo>
                <a:lnTo>
                  <a:pt x="438" y="365"/>
                </a:lnTo>
                <a:lnTo>
                  <a:pt x="0" y="18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7" name="Freeform 12"/>
          <p:cNvSpPr>
            <a:spLocks/>
          </p:cNvSpPr>
          <p:nvPr/>
        </p:nvSpPr>
        <p:spPr bwMode="auto">
          <a:xfrm>
            <a:off x="7508875" y="2708275"/>
            <a:ext cx="1387475" cy="409575"/>
          </a:xfrm>
          <a:custGeom>
            <a:avLst/>
            <a:gdLst>
              <a:gd name="T0" fmla="*/ 2147483647 w 874"/>
              <a:gd name="T1" fmla="*/ 2147483647 h 258"/>
              <a:gd name="T2" fmla="*/ 2147483647 w 874"/>
              <a:gd name="T3" fmla="*/ 0 h 258"/>
              <a:gd name="T4" fmla="*/ 0 w 874"/>
              <a:gd name="T5" fmla="*/ 0 h 258"/>
              <a:gd name="T6" fmla="*/ 0 w 874"/>
              <a:gd name="T7" fmla="*/ 2147483647 h 258"/>
              <a:gd name="T8" fmla="*/ 2147483647 w 874"/>
              <a:gd name="T9" fmla="*/ 2147483647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74"/>
              <a:gd name="T16" fmla="*/ 0 h 258"/>
              <a:gd name="T17" fmla="*/ 874 w 874"/>
              <a:gd name="T18" fmla="*/ 258 h 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74" h="258">
                <a:moveTo>
                  <a:pt x="873" y="257"/>
                </a:moveTo>
                <a:lnTo>
                  <a:pt x="873" y="0"/>
                </a:lnTo>
                <a:lnTo>
                  <a:pt x="0" y="0"/>
                </a:lnTo>
                <a:lnTo>
                  <a:pt x="0" y="257"/>
                </a:lnTo>
                <a:lnTo>
                  <a:pt x="873" y="25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8" name="Freeform 13"/>
          <p:cNvSpPr>
            <a:spLocks/>
          </p:cNvSpPr>
          <p:nvPr/>
        </p:nvSpPr>
        <p:spPr bwMode="auto">
          <a:xfrm>
            <a:off x="4033838" y="2697163"/>
            <a:ext cx="1143000" cy="358775"/>
          </a:xfrm>
          <a:custGeom>
            <a:avLst/>
            <a:gdLst>
              <a:gd name="T0" fmla="*/ 2147483647 w 720"/>
              <a:gd name="T1" fmla="*/ 2147483647 h 226"/>
              <a:gd name="T2" fmla="*/ 2147483647 w 720"/>
              <a:gd name="T3" fmla="*/ 0 h 226"/>
              <a:gd name="T4" fmla="*/ 0 w 720"/>
              <a:gd name="T5" fmla="*/ 0 h 226"/>
              <a:gd name="T6" fmla="*/ 0 w 720"/>
              <a:gd name="T7" fmla="*/ 2147483647 h 226"/>
              <a:gd name="T8" fmla="*/ 2147483647 w 720"/>
              <a:gd name="T9" fmla="*/ 2147483647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"/>
              <a:gd name="T16" fmla="*/ 0 h 226"/>
              <a:gd name="T17" fmla="*/ 720 w 720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" h="226">
                <a:moveTo>
                  <a:pt x="719" y="225"/>
                </a:moveTo>
                <a:lnTo>
                  <a:pt x="719" y="0"/>
                </a:lnTo>
                <a:lnTo>
                  <a:pt x="0" y="0"/>
                </a:lnTo>
                <a:lnTo>
                  <a:pt x="0" y="225"/>
                </a:lnTo>
                <a:lnTo>
                  <a:pt x="719" y="225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9" name="Freeform 14"/>
          <p:cNvSpPr>
            <a:spLocks/>
          </p:cNvSpPr>
          <p:nvPr/>
        </p:nvSpPr>
        <p:spPr bwMode="auto">
          <a:xfrm>
            <a:off x="7508875" y="1879600"/>
            <a:ext cx="835025" cy="354013"/>
          </a:xfrm>
          <a:custGeom>
            <a:avLst/>
            <a:gdLst>
              <a:gd name="T0" fmla="*/ 2147483647 w 526"/>
              <a:gd name="T1" fmla="*/ 2147483647 h 223"/>
              <a:gd name="T2" fmla="*/ 2147483647 w 526"/>
              <a:gd name="T3" fmla="*/ 2147483647 h 223"/>
              <a:gd name="T4" fmla="*/ 2147483647 w 526"/>
              <a:gd name="T5" fmla="*/ 2147483647 h 223"/>
              <a:gd name="T6" fmla="*/ 2147483647 w 526"/>
              <a:gd name="T7" fmla="*/ 2147483647 h 223"/>
              <a:gd name="T8" fmla="*/ 2147483647 w 526"/>
              <a:gd name="T9" fmla="*/ 2147483647 h 223"/>
              <a:gd name="T10" fmla="*/ 2147483647 w 526"/>
              <a:gd name="T11" fmla="*/ 2147483647 h 223"/>
              <a:gd name="T12" fmla="*/ 2147483647 w 526"/>
              <a:gd name="T13" fmla="*/ 2147483647 h 223"/>
              <a:gd name="T14" fmla="*/ 2147483647 w 526"/>
              <a:gd name="T15" fmla="*/ 2147483647 h 223"/>
              <a:gd name="T16" fmla="*/ 2147483647 w 526"/>
              <a:gd name="T17" fmla="*/ 2147483647 h 223"/>
              <a:gd name="T18" fmla="*/ 2147483647 w 526"/>
              <a:gd name="T19" fmla="*/ 2147483647 h 223"/>
              <a:gd name="T20" fmla="*/ 2147483647 w 526"/>
              <a:gd name="T21" fmla="*/ 2147483647 h 223"/>
              <a:gd name="T22" fmla="*/ 2147483647 w 526"/>
              <a:gd name="T23" fmla="*/ 2147483647 h 223"/>
              <a:gd name="T24" fmla="*/ 2147483647 w 526"/>
              <a:gd name="T25" fmla="*/ 2147483647 h 223"/>
              <a:gd name="T26" fmla="*/ 2147483647 w 526"/>
              <a:gd name="T27" fmla="*/ 2147483647 h 223"/>
              <a:gd name="T28" fmla="*/ 2147483647 w 526"/>
              <a:gd name="T29" fmla="*/ 2147483647 h 223"/>
              <a:gd name="T30" fmla="*/ 2147483647 w 526"/>
              <a:gd name="T31" fmla="*/ 2147483647 h 223"/>
              <a:gd name="T32" fmla="*/ 2147483647 w 526"/>
              <a:gd name="T33" fmla="*/ 2147483647 h 223"/>
              <a:gd name="T34" fmla="*/ 2147483647 w 526"/>
              <a:gd name="T35" fmla="*/ 2147483647 h 223"/>
              <a:gd name="T36" fmla="*/ 2147483647 w 526"/>
              <a:gd name="T37" fmla="*/ 2147483647 h 223"/>
              <a:gd name="T38" fmla="*/ 2147483647 w 526"/>
              <a:gd name="T39" fmla="*/ 2147483647 h 223"/>
              <a:gd name="T40" fmla="*/ 2147483647 w 526"/>
              <a:gd name="T41" fmla="*/ 2147483647 h 223"/>
              <a:gd name="T42" fmla="*/ 2147483647 w 526"/>
              <a:gd name="T43" fmla="*/ 2147483647 h 223"/>
              <a:gd name="T44" fmla="*/ 2147483647 w 526"/>
              <a:gd name="T45" fmla="*/ 2147483647 h 223"/>
              <a:gd name="T46" fmla="*/ 2147483647 w 526"/>
              <a:gd name="T47" fmla="*/ 2147483647 h 223"/>
              <a:gd name="T48" fmla="*/ 2147483647 w 526"/>
              <a:gd name="T49" fmla="*/ 2147483647 h 223"/>
              <a:gd name="T50" fmla="*/ 2147483647 w 526"/>
              <a:gd name="T51" fmla="*/ 2147483647 h 223"/>
              <a:gd name="T52" fmla="*/ 2147483647 w 526"/>
              <a:gd name="T53" fmla="*/ 2147483647 h 223"/>
              <a:gd name="T54" fmla="*/ 2147483647 w 526"/>
              <a:gd name="T55" fmla="*/ 2147483647 h 223"/>
              <a:gd name="T56" fmla="*/ 2147483647 w 526"/>
              <a:gd name="T57" fmla="*/ 2147483647 h 223"/>
              <a:gd name="T58" fmla="*/ 2147483647 w 526"/>
              <a:gd name="T59" fmla="*/ 2147483647 h 223"/>
              <a:gd name="T60" fmla="*/ 2147483647 w 526"/>
              <a:gd name="T61" fmla="*/ 2147483647 h 223"/>
              <a:gd name="T62" fmla="*/ 2147483647 w 526"/>
              <a:gd name="T63" fmla="*/ 2147483647 h 223"/>
              <a:gd name="T64" fmla="*/ 2147483647 w 526"/>
              <a:gd name="T65" fmla="*/ 2147483647 h 223"/>
              <a:gd name="T66" fmla="*/ 2147483647 w 526"/>
              <a:gd name="T67" fmla="*/ 2147483647 h 223"/>
              <a:gd name="T68" fmla="*/ 2147483647 w 526"/>
              <a:gd name="T69" fmla="*/ 2147483647 h 223"/>
              <a:gd name="T70" fmla="*/ 2147483647 w 526"/>
              <a:gd name="T71" fmla="*/ 2147483647 h 22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6"/>
              <a:gd name="T109" fmla="*/ 0 h 223"/>
              <a:gd name="T110" fmla="*/ 526 w 526"/>
              <a:gd name="T111" fmla="*/ 223 h 22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6" h="223">
                <a:moveTo>
                  <a:pt x="525" y="111"/>
                </a:moveTo>
                <a:lnTo>
                  <a:pt x="525" y="101"/>
                </a:lnTo>
                <a:lnTo>
                  <a:pt x="522" y="92"/>
                </a:lnTo>
                <a:lnTo>
                  <a:pt x="516" y="82"/>
                </a:lnTo>
                <a:lnTo>
                  <a:pt x="510" y="73"/>
                </a:lnTo>
                <a:lnTo>
                  <a:pt x="501" y="64"/>
                </a:lnTo>
                <a:lnTo>
                  <a:pt x="490" y="56"/>
                </a:lnTo>
                <a:lnTo>
                  <a:pt x="478" y="48"/>
                </a:lnTo>
                <a:lnTo>
                  <a:pt x="464" y="40"/>
                </a:lnTo>
                <a:lnTo>
                  <a:pt x="449" y="33"/>
                </a:lnTo>
                <a:lnTo>
                  <a:pt x="432" y="27"/>
                </a:lnTo>
                <a:lnTo>
                  <a:pt x="414" y="20"/>
                </a:lnTo>
                <a:lnTo>
                  <a:pt x="394" y="15"/>
                </a:lnTo>
                <a:lnTo>
                  <a:pt x="374" y="11"/>
                </a:lnTo>
                <a:lnTo>
                  <a:pt x="353" y="7"/>
                </a:lnTo>
                <a:lnTo>
                  <a:pt x="331" y="4"/>
                </a:lnTo>
                <a:lnTo>
                  <a:pt x="309" y="2"/>
                </a:lnTo>
                <a:lnTo>
                  <a:pt x="286" y="1"/>
                </a:lnTo>
                <a:lnTo>
                  <a:pt x="263" y="0"/>
                </a:lnTo>
                <a:lnTo>
                  <a:pt x="240" y="1"/>
                </a:lnTo>
                <a:lnTo>
                  <a:pt x="217" y="2"/>
                </a:lnTo>
                <a:lnTo>
                  <a:pt x="195" y="4"/>
                </a:lnTo>
                <a:lnTo>
                  <a:pt x="173" y="7"/>
                </a:lnTo>
                <a:lnTo>
                  <a:pt x="152" y="11"/>
                </a:lnTo>
                <a:lnTo>
                  <a:pt x="132" y="15"/>
                </a:lnTo>
                <a:lnTo>
                  <a:pt x="112" y="20"/>
                </a:lnTo>
                <a:lnTo>
                  <a:pt x="94" y="27"/>
                </a:lnTo>
                <a:lnTo>
                  <a:pt x="77" y="33"/>
                </a:lnTo>
                <a:lnTo>
                  <a:pt x="62" y="40"/>
                </a:lnTo>
                <a:lnTo>
                  <a:pt x="48" y="48"/>
                </a:lnTo>
                <a:lnTo>
                  <a:pt x="36" y="56"/>
                </a:lnTo>
                <a:lnTo>
                  <a:pt x="25" y="64"/>
                </a:lnTo>
                <a:lnTo>
                  <a:pt x="16" y="73"/>
                </a:lnTo>
                <a:lnTo>
                  <a:pt x="10" y="82"/>
                </a:lnTo>
                <a:lnTo>
                  <a:pt x="4" y="92"/>
                </a:lnTo>
                <a:lnTo>
                  <a:pt x="1" y="101"/>
                </a:lnTo>
                <a:lnTo>
                  <a:pt x="0" y="111"/>
                </a:lnTo>
                <a:lnTo>
                  <a:pt x="1" y="121"/>
                </a:lnTo>
                <a:lnTo>
                  <a:pt x="4" y="130"/>
                </a:lnTo>
                <a:lnTo>
                  <a:pt x="10" y="140"/>
                </a:lnTo>
                <a:lnTo>
                  <a:pt x="16" y="149"/>
                </a:lnTo>
                <a:lnTo>
                  <a:pt x="25" y="158"/>
                </a:lnTo>
                <a:lnTo>
                  <a:pt x="36" y="167"/>
                </a:lnTo>
                <a:lnTo>
                  <a:pt x="48" y="175"/>
                </a:lnTo>
                <a:lnTo>
                  <a:pt x="62" y="182"/>
                </a:lnTo>
                <a:lnTo>
                  <a:pt x="77" y="190"/>
                </a:lnTo>
                <a:lnTo>
                  <a:pt x="94" y="196"/>
                </a:lnTo>
                <a:lnTo>
                  <a:pt x="112" y="202"/>
                </a:lnTo>
                <a:lnTo>
                  <a:pt x="132" y="207"/>
                </a:lnTo>
                <a:lnTo>
                  <a:pt x="152" y="212"/>
                </a:lnTo>
                <a:lnTo>
                  <a:pt x="173" y="215"/>
                </a:lnTo>
                <a:lnTo>
                  <a:pt x="195" y="218"/>
                </a:lnTo>
                <a:lnTo>
                  <a:pt x="217" y="220"/>
                </a:lnTo>
                <a:lnTo>
                  <a:pt x="240" y="221"/>
                </a:lnTo>
                <a:lnTo>
                  <a:pt x="263" y="222"/>
                </a:lnTo>
                <a:lnTo>
                  <a:pt x="286" y="221"/>
                </a:lnTo>
                <a:lnTo>
                  <a:pt x="309" y="220"/>
                </a:lnTo>
                <a:lnTo>
                  <a:pt x="331" y="218"/>
                </a:lnTo>
                <a:lnTo>
                  <a:pt x="353" y="215"/>
                </a:lnTo>
                <a:lnTo>
                  <a:pt x="374" y="212"/>
                </a:lnTo>
                <a:lnTo>
                  <a:pt x="394" y="207"/>
                </a:lnTo>
                <a:lnTo>
                  <a:pt x="414" y="202"/>
                </a:lnTo>
                <a:lnTo>
                  <a:pt x="432" y="196"/>
                </a:lnTo>
                <a:lnTo>
                  <a:pt x="449" y="190"/>
                </a:lnTo>
                <a:lnTo>
                  <a:pt x="464" y="182"/>
                </a:lnTo>
                <a:lnTo>
                  <a:pt x="478" y="175"/>
                </a:lnTo>
                <a:lnTo>
                  <a:pt x="490" y="167"/>
                </a:lnTo>
                <a:lnTo>
                  <a:pt x="501" y="158"/>
                </a:lnTo>
                <a:lnTo>
                  <a:pt x="510" y="149"/>
                </a:lnTo>
                <a:lnTo>
                  <a:pt x="516" y="140"/>
                </a:lnTo>
                <a:lnTo>
                  <a:pt x="522" y="130"/>
                </a:lnTo>
                <a:lnTo>
                  <a:pt x="525" y="121"/>
                </a:lnTo>
                <a:lnTo>
                  <a:pt x="525" y="11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0" name="Rectangle 15"/>
          <p:cNvSpPr>
            <a:spLocks noChangeArrowheads="1"/>
          </p:cNvSpPr>
          <p:nvPr/>
        </p:nvSpPr>
        <p:spPr bwMode="auto">
          <a:xfrm>
            <a:off x="5781675" y="2700338"/>
            <a:ext cx="11636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Manages2</a:t>
            </a:r>
          </a:p>
        </p:txBody>
      </p:sp>
      <p:sp>
        <p:nvSpPr>
          <p:cNvPr id="67601" name="Rectangle 16"/>
          <p:cNvSpPr>
            <a:spLocks noChangeArrowheads="1"/>
          </p:cNvSpPr>
          <p:nvPr/>
        </p:nvSpPr>
        <p:spPr bwMode="auto">
          <a:xfrm>
            <a:off x="4191000" y="1863725"/>
            <a:ext cx="711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name</a:t>
            </a:r>
          </a:p>
        </p:txBody>
      </p:sp>
      <p:sp>
        <p:nvSpPr>
          <p:cNvPr id="67602" name="Rectangle 17"/>
          <p:cNvSpPr>
            <a:spLocks noChangeArrowheads="1"/>
          </p:cNvSpPr>
          <p:nvPr/>
        </p:nvSpPr>
        <p:spPr bwMode="auto">
          <a:xfrm>
            <a:off x="7493000" y="1889125"/>
            <a:ext cx="8366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dname</a:t>
            </a:r>
          </a:p>
        </p:txBody>
      </p:sp>
      <p:sp>
        <p:nvSpPr>
          <p:cNvPr id="67603" name="Rectangle 18"/>
          <p:cNvSpPr>
            <a:spLocks noChangeArrowheads="1"/>
          </p:cNvSpPr>
          <p:nvPr/>
        </p:nvSpPr>
        <p:spPr bwMode="auto">
          <a:xfrm>
            <a:off x="8277225" y="2141538"/>
            <a:ext cx="8588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budget</a:t>
            </a:r>
          </a:p>
        </p:txBody>
      </p:sp>
      <p:sp>
        <p:nvSpPr>
          <p:cNvPr id="67604" name="Rectangle 19"/>
          <p:cNvSpPr>
            <a:spLocks noChangeArrowheads="1"/>
          </p:cNvSpPr>
          <p:nvPr/>
        </p:nvSpPr>
        <p:spPr bwMode="auto">
          <a:xfrm>
            <a:off x="6981825" y="2109788"/>
            <a:ext cx="485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 u="sng"/>
              <a:t>did</a:t>
            </a:r>
          </a:p>
        </p:txBody>
      </p:sp>
      <p:sp>
        <p:nvSpPr>
          <p:cNvPr id="67605" name="Rectangle 20"/>
          <p:cNvSpPr>
            <a:spLocks noChangeArrowheads="1"/>
          </p:cNvSpPr>
          <p:nvPr/>
        </p:nvSpPr>
        <p:spPr bwMode="auto">
          <a:xfrm>
            <a:off x="3990975" y="2674938"/>
            <a:ext cx="1254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Employees</a:t>
            </a:r>
          </a:p>
        </p:txBody>
      </p:sp>
      <p:sp>
        <p:nvSpPr>
          <p:cNvPr id="67606" name="Rectangle 21"/>
          <p:cNvSpPr>
            <a:spLocks noChangeArrowheads="1"/>
          </p:cNvSpPr>
          <p:nvPr/>
        </p:nvSpPr>
        <p:spPr bwMode="auto">
          <a:xfrm>
            <a:off x="7513638" y="2668588"/>
            <a:ext cx="1422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Departments</a:t>
            </a:r>
          </a:p>
        </p:txBody>
      </p:sp>
      <p:sp>
        <p:nvSpPr>
          <p:cNvPr id="67607" name="Rectangle 22"/>
          <p:cNvSpPr>
            <a:spLocks noChangeArrowheads="1"/>
          </p:cNvSpPr>
          <p:nvPr/>
        </p:nvSpPr>
        <p:spPr bwMode="auto">
          <a:xfrm>
            <a:off x="3627438" y="2101850"/>
            <a:ext cx="5318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 u="sng"/>
              <a:t>ssn</a:t>
            </a:r>
          </a:p>
        </p:txBody>
      </p:sp>
      <p:sp>
        <p:nvSpPr>
          <p:cNvPr id="67608" name="Rectangle 23"/>
          <p:cNvSpPr>
            <a:spLocks noChangeArrowheads="1"/>
          </p:cNvSpPr>
          <p:nvPr/>
        </p:nvSpPr>
        <p:spPr bwMode="auto">
          <a:xfrm>
            <a:off x="5200650" y="2109788"/>
            <a:ext cx="428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lot</a:t>
            </a:r>
          </a:p>
        </p:txBody>
      </p:sp>
      <p:sp>
        <p:nvSpPr>
          <p:cNvPr id="67609" name="Rectangle 24"/>
          <p:cNvSpPr>
            <a:spLocks noChangeArrowheads="1"/>
          </p:cNvSpPr>
          <p:nvPr/>
        </p:nvSpPr>
        <p:spPr bwMode="auto">
          <a:xfrm>
            <a:off x="6248400" y="1706563"/>
            <a:ext cx="982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dbudget</a:t>
            </a:r>
          </a:p>
        </p:txBody>
      </p:sp>
      <p:sp>
        <p:nvSpPr>
          <p:cNvPr id="67610" name="Rectangle 25"/>
          <p:cNvSpPr>
            <a:spLocks noChangeArrowheads="1"/>
          </p:cNvSpPr>
          <p:nvPr/>
        </p:nvSpPr>
        <p:spPr bwMode="auto">
          <a:xfrm>
            <a:off x="5454650" y="1673225"/>
            <a:ext cx="7000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since</a:t>
            </a:r>
          </a:p>
        </p:txBody>
      </p:sp>
      <p:sp>
        <p:nvSpPr>
          <p:cNvPr id="67611" name="Line 26"/>
          <p:cNvSpPr>
            <a:spLocks noChangeShapeType="1"/>
          </p:cNvSpPr>
          <p:nvPr/>
        </p:nvSpPr>
        <p:spPr bwMode="auto">
          <a:xfrm>
            <a:off x="3832225" y="2505075"/>
            <a:ext cx="520700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2" name="Line 27"/>
          <p:cNvSpPr>
            <a:spLocks noChangeShapeType="1"/>
          </p:cNvSpPr>
          <p:nvPr/>
        </p:nvSpPr>
        <p:spPr bwMode="auto">
          <a:xfrm>
            <a:off x="4562475" y="2246313"/>
            <a:ext cx="19050" cy="444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3" name="Line 28"/>
          <p:cNvSpPr>
            <a:spLocks noChangeShapeType="1"/>
          </p:cNvSpPr>
          <p:nvPr/>
        </p:nvSpPr>
        <p:spPr bwMode="auto">
          <a:xfrm flipH="1">
            <a:off x="4946650" y="2520950"/>
            <a:ext cx="423863" cy="1698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4" name="Line 29"/>
          <p:cNvSpPr>
            <a:spLocks noChangeShapeType="1"/>
          </p:cNvSpPr>
          <p:nvPr/>
        </p:nvSpPr>
        <p:spPr bwMode="auto">
          <a:xfrm>
            <a:off x="5797550" y="2063750"/>
            <a:ext cx="292100" cy="6127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5" name="Line 30"/>
          <p:cNvSpPr>
            <a:spLocks noChangeShapeType="1"/>
          </p:cNvSpPr>
          <p:nvPr/>
        </p:nvSpPr>
        <p:spPr bwMode="auto">
          <a:xfrm flipH="1">
            <a:off x="6562725" y="2063750"/>
            <a:ext cx="119063" cy="6127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6" name="Line 31"/>
          <p:cNvSpPr>
            <a:spLocks noChangeShapeType="1"/>
          </p:cNvSpPr>
          <p:nvPr/>
        </p:nvSpPr>
        <p:spPr bwMode="auto">
          <a:xfrm>
            <a:off x="7169150" y="2505075"/>
            <a:ext cx="581025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7" name="Line 32"/>
          <p:cNvSpPr>
            <a:spLocks noChangeShapeType="1"/>
          </p:cNvSpPr>
          <p:nvPr/>
        </p:nvSpPr>
        <p:spPr bwMode="auto">
          <a:xfrm flipH="1">
            <a:off x="7902575" y="2246313"/>
            <a:ext cx="28575" cy="444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8" name="Line 33"/>
          <p:cNvSpPr>
            <a:spLocks noChangeShapeType="1"/>
          </p:cNvSpPr>
          <p:nvPr/>
        </p:nvSpPr>
        <p:spPr bwMode="auto">
          <a:xfrm flipH="1">
            <a:off x="8329613" y="2505075"/>
            <a:ext cx="409575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9" name="Line 34"/>
          <p:cNvSpPr>
            <a:spLocks noChangeShapeType="1"/>
          </p:cNvSpPr>
          <p:nvPr/>
        </p:nvSpPr>
        <p:spPr bwMode="auto">
          <a:xfrm flipH="1">
            <a:off x="5191125" y="2849563"/>
            <a:ext cx="4889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20" name="Line 35"/>
          <p:cNvSpPr>
            <a:spLocks noChangeShapeType="1"/>
          </p:cNvSpPr>
          <p:nvPr/>
        </p:nvSpPr>
        <p:spPr bwMode="auto">
          <a:xfrm>
            <a:off x="7096125" y="2849563"/>
            <a:ext cx="39528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21" name="Rectangle 3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67622" name="Rectangle 3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3422650" y="3484563"/>
            <a:ext cx="5746750" cy="3273425"/>
            <a:chOff x="3113181" y="3343162"/>
            <a:chExt cx="6086965" cy="3415447"/>
          </a:xfrm>
        </p:grpSpPr>
        <p:sp>
          <p:nvSpPr>
            <p:cNvPr id="67624" name="Freeform 81"/>
            <p:cNvSpPr>
              <a:spLocks noChangeArrowheads="1"/>
            </p:cNvSpPr>
            <p:nvPr/>
          </p:nvSpPr>
          <p:spPr bwMode="auto">
            <a:xfrm>
              <a:off x="3113181" y="3343162"/>
              <a:ext cx="6086965" cy="3415447"/>
            </a:xfrm>
            <a:custGeom>
              <a:avLst/>
              <a:gdLst>
                <a:gd name="T0" fmla="*/ 2725969 w 6086965"/>
                <a:gd name="T1" fmla="*/ 993913 h 3415447"/>
                <a:gd name="T2" fmla="*/ 2725969 w 6086965"/>
                <a:gd name="T3" fmla="*/ 358841 h 3415447"/>
                <a:gd name="T4" fmla="*/ 2493642 w 6086965"/>
                <a:gd name="T5" fmla="*/ 172967 h 3415447"/>
                <a:gd name="T6" fmla="*/ 2106430 w 6086965"/>
                <a:gd name="T7" fmla="*/ 141988 h 3415447"/>
                <a:gd name="T8" fmla="*/ 1672753 w 6086965"/>
                <a:gd name="T9" fmla="*/ 49050 h 3415447"/>
                <a:gd name="T10" fmla="*/ 1301030 w 6086965"/>
                <a:gd name="T11" fmla="*/ 18071 h 3415447"/>
                <a:gd name="T12" fmla="*/ 836376 w 6086965"/>
                <a:gd name="T13" fmla="*/ 33561 h 3415447"/>
                <a:gd name="T14" fmla="*/ 418188 w 6086965"/>
                <a:gd name="T15" fmla="*/ 219435 h 3415447"/>
                <a:gd name="T16" fmla="*/ 108419 w 6086965"/>
                <a:gd name="T17" fmla="*/ 358841 h 3415447"/>
                <a:gd name="T18" fmla="*/ 15488 w 6086965"/>
                <a:gd name="T19" fmla="*/ 653143 h 3415447"/>
                <a:gd name="T20" fmla="*/ 201350 w 6086965"/>
                <a:gd name="T21" fmla="*/ 854507 h 3415447"/>
                <a:gd name="T22" fmla="*/ 402700 w 6086965"/>
                <a:gd name="T23" fmla="*/ 947444 h 3415447"/>
                <a:gd name="T24" fmla="*/ 526607 w 6086965"/>
                <a:gd name="T25" fmla="*/ 1133319 h 3415447"/>
                <a:gd name="T26" fmla="*/ 557584 w 6086965"/>
                <a:gd name="T27" fmla="*/ 1226256 h 3415447"/>
                <a:gd name="T28" fmla="*/ 666003 w 6086965"/>
                <a:gd name="T29" fmla="*/ 1721922 h 3415447"/>
                <a:gd name="T30" fmla="*/ 913819 w 6086965"/>
                <a:gd name="T31" fmla="*/ 2155630 h 3415447"/>
                <a:gd name="T32" fmla="*/ 1161634 w 6086965"/>
                <a:gd name="T33" fmla="*/ 2806191 h 3415447"/>
                <a:gd name="T34" fmla="*/ 1502380 w 6086965"/>
                <a:gd name="T35" fmla="*/ 3115982 h 3415447"/>
                <a:gd name="T36" fmla="*/ 1936057 w 6086965"/>
                <a:gd name="T37" fmla="*/ 3208919 h 3415447"/>
                <a:gd name="T38" fmla="*/ 3190623 w 6086965"/>
                <a:gd name="T39" fmla="*/ 3239898 h 3415447"/>
                <a:gd name="T40" fmla="*/ 3779184 w 6086965"/>
                <a:gd name="T41" fmla="*/ 3286367 h 3415447"/>
                <a:gd name="T42" fmla="*/ 4491653 w 6086965"/>
                <a:gd name="T43" fmla="*/ 3332836 h 3415447"/>
                <a:gd name="T44" fmla="*/ 5420961 w 6086965"/>
                <a:gd name="T45" fmla="*/ 3332836 h 3415447"/>
                <a:gd name="T46" fmla="*/ 5436449 w 6086965"/>
                <a:gd name="T47" fmla="*/ 2837170 h 3415447"/>
                <a:gd name="T48" fmla="*/ 5544869 w 6086965"/>
                <a:gd name="T49" fmla="*/ 2589337 h 3415447"/>
                <a:gd name="T50" fmla="*/ 5777195 w 6086965"/>
                <a:gd name="T51" fmla="*/ 2326015 h 3415447"/>
                <a:gd name="T52" fmla="*/ 5963057 w 6086965"/>
                <a:gd name="T53" fmla="*/ 1752901 h 3415447"/>
                <a:gd name="T54" fmla="*/ 5947569 w 6086965"/>
                <a:gd name="T55" fmla="*/ 1288215 h 3415447"/>
                <a:gd name="T56" fmla="*/ 6086965 w 6086965"/>
                <a:gd name="T57" fmla="*/ 1024892 h 3415447"/>
                <a:gd name="T58" fmla="*/ 5947569 w 6086965"/>
                <a:gd name="T59" fmla="*/ 839018 h 3415447"/>
                <a:gd name="T60" fmla="*/ 5792684 w 6086965"/>
                <a:gd name="T61" fmla="*/ 684122 h 3415447"/>
                <a:gd name="T62" fmla="*/ 5420961 w 6086965"/>
                <a:gd name="T63" fmla="*/ 591185 h 3415447"/>
                <a:gd name="T64" fmla="*/ 5002772 w 6086965"/>
                <a:gd name="T65" fmla="*/ 529226 h 3415447"/>
                <a:gd name="T66" fmla="*/ 4476165 w 6086965"/>
                <a:gd name="T67" fmla="*/ 451779 h 3415447"/>
                <a:gd name="T68" fmla="*/ 3872115 w 6086965"/>
                <a:gd name="T69" fmla="*/ 637653 h 3415447"/>
                <a:gd name="T70" fmla="*/ 3515880 w 6086965"/>
                <a:gd name="T71" fmla="*/ 900976 h 3415447"/>
                <a:gd name="T72" fmla="*/ 3128669 w 6086965"/>
                <a:gd name="T73" fmla="*/ 1520558 h 3415447"/>
                <a:gd name="T74" fmla="*/ 2849876 w 6086965"/>
                <a:gd name="T75" fmla="*/ 1613495 h 3415447"/>
                <a:gd name="T76" fmla="*/ 2725969 w 6086965"/>
                <a:gd name="T77" fmla="*/ 993913 h 341544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086965"/>
                <a:gd name="T118" fmla="*/ 0 h 3415447"/>
                <a:gd name="T119" fmla="*/ 6086965 w 6086965"/>
                <a:gd name="T120" fmla="*/ 3415447 h 341544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086965" h="3415447">
                  <a:moveTo>
                    <a:pt x="2725969" y="993913"/>
                  </a:moveTo>
                  <a:cubicBezTo>
                    <a:pt x="2705318" y="784804"/>
                    <a:pt x="2764690" y="495665"/>
                    <a:pt x="2725969" y="358841"/>
                  </a:cubicBezTo>
                  <a:cubicBezTo>
                    <a:pt x="2687248" y="222017"/>
                    <a:pt x="2596899" y="209109"/>
                    <a:pt x="2493642" y="172967"/>
                  </a:cubicBezTo>
                  <a:cubicBezTo>
                    <a:pt x="2390386" y="136825"/>
                    <a:pt x="2243245" y="162641"/>
                    <a:pt x="2106430" y="141988"/>
                  </a:cubicBezTo>
                  <a:cubicBezTo>
                    <a:pt x="1969615" y="121335"/>
                    <a:pt x="1806986" y="69703"/>
                    <a:pt x="1672753" y="49050"/>
                  </a:cubicBezTo>
                  <a:cubicBezTo>
                    <a:pt x="1538520" y="28397"/>
                    <a:pt x="1440426" y="20652"/>
                    <a:pt x="1301030" y="18071"/>
                  </a:cubicBezTo>
                  <a:cubicBezTo>
                    <a:pt x="1161634" y="15490"/>
                    <a:pt x="983516" y="0"/>
                    <a:pt x="836376" y="33561"/>
                  </a:cubicBezTo>
                  <a:cubicBezTo>
                    <a:pt x="689236" y="67122"/>
                    <a:pt x="418188" y="219435"/>
                    <a:pt x="418188" y="219435"/>
                  </a:cubicBezTo>
                  <a:cubicBezTo>
                    <a:pt x="296862" y="273648"/>
                    <a:pt x="175536" y="286556"/>
                    <a:pt x="108419" y="358841"/>
                  </a:cubicBezTo>
                  <a:cubicBezTo>
                    <a:pt x="41302" y="431126"/>
                    <a:pt x="0" y="570532"/>
                    <a:pt x="15488" y="653143"/>
                  </a:cubicBezTo>
                  <a:cubicBezTo>
                    <a:pt x="30976" y="735754"/>
                    <a:pt x="136815" y="805457"/>
                    <a:pt x="201350" y="854507"/>
                  </a:cubicBezTo>
                  <a:cubicBezTo>
                    <a:pt x="265885" y="903557"/>
                    <a:pt x="348491" y="900975"/>
                    <a:pt x="402700" y="947444"/>
                  </a:cubicBezTo>
                  <a:cubicBezTo>
                    <a:pt x="456910" y="993913"/>
                    <a:pt x="500793" y="1086850"/>
                    <a:pt x="526607" y="1133319"/>
                  </a:cubicBezTo>
                  <a:cubicBezTo>
                    <a:pt x="552421" y="1179788"/>
                    <a:pt x="534351" y="1128156"/>
                    <a:pt x="557584" y="1226256"/>
                  </a:cubicBezTo>
                  <a:cubicBezTo>
                    <a:pt x="580817" y="1324357"/>
                    <a:pt x="606631" y="1567026"/>
                    <a:pt x="666003" y="1721922"/>
                  </a:cubicBezTo>
                  <a:cubicBezTo>
                    <a:pt x="725375" y="1876818"/>
                    <a:pt x="831214" y="1974919"/>
                    <a:pt x="913819" y="2155630"/>
                  </a:cubicBezTo>
                  <a:cubicBezTo>
                    <a:pt x="996424" y="2336342"/>
                    <a:pt x="1063540" y="2646132"/>
                    <a:pt x="1161634" y="2806191"/>
                  </a:cubicBezTo>
                  <a:cubicBezTo>
                    <a:pt x="1259728" y="2966250"/>
                    <a:pt x="1373310" y="3048861"/>
                    <a:pt x="1502380" y="3115982"/>
                  </a:cubicBezTo>
                  <a:cubicBezTo>
                    <a:pt x="1631450" y="3183103"/>
                    <a:pt x="1654683" y="3188266"/>
                    <a:pt x="1936057" y="3208919"/>
                  </a:cubicBezTo>
                  <a:cubicBezTo>
                    <a:pt x="2217431" y="3229572"/>
                    <a:pt x="2883435" y="3226990"/>
                    <a:pt x="3190623" y="3239898"/>
                  </a:cubicBezTo>
                  <a:cubicBezTo>
                    <a:pt x="3497811" y="3252806"/>
                    <a:pt x="3779184" y="3286367"/>
                    <a:pt x="3779184" y="3286367"/>
                  </a:cubicBezTo>
                  <a:cubicBezTo>
                    <a:pt x="3996022" y="3301857"/>
                    <a:pt x="4218024" y="3325091"/>
                    <a:pt x="4491653" y="3332836"/>
                  </a:cubicBezTo>
                  <a:cubicBezTo>
                    <a:pt x="4765282" y="3340581"/>
                    <a:pt x="5263495" y="3415447"/>
                    <a:pt x="5420961" y="3332836"/>
                  </a:cubicBezTo>
                  <a:cubicBezTo>
                    <a:pt x="5578427" y="3250225"/>
                    <a:pt x="5415798" y="2961086"/>
                    <a:pt x="5436449" y="2837170"/>
                  </a:cubicBezTo>
                  <a:cubicBezTo>
                    <a:pt x="5457100" y="2713254"/>
                    <a:pt x="5488078" y="2674529"/>
                    <a:pt x="5544869" y="2589337"/>
                  </a:cubicBezTo>
                  <a:cubicBezTo>
                    <a:pt x="5601660" y="2504145"/>
                    <a:pt x="5707497" y="2465421"/>
                    <a:pt x="5777195" y="2326015"/>
                  </a:cubicBezTo>
                  <a:cubicBezTo>
                    <a:pt x="5846893" y="2186609"/>
                    <a:pt x="5934661" y="1925868"/>
                    <a:pt x="5963057" y="1752901"/>
                  </a:cubicBezTo>
                  <a:cubicBezTo>
                    <a:pt x="5991453" y="1579934"/>
                    <a:pt x="5926918" y="1409550"/>
                    <a:pt x="5947569" y="1288215"/>
                  </a:cubicBezTo>
                  <a:cubicBezTo>
                    <a:pt x="5968220" y="1166880"/>
                    <a:pt x="6086965" y="1099758"/>
                    <a:pt x="6086965" y="1024892"/>
                  </a:cubicBezTo>
                  <a:cubicBezTo>
                    <a:pt x="6086965" y="950026"/>
                    <a:pt x="5996616" y="895813"/>
                    <a:pt x="5947569" y="839018"/>
                  </a:cubicBezTo>
                  <a:cubicBezTo>
                    <a:pt x="5898522" y="782223"/>
                    <a:pt x="5880452" y="725427"/>
                    <a:pt x="5792684" y="684122"/>
                  </a:cubicBezTo>
                  <a:cubicBezTo>
                    <a:pt x="5704916" y="642817"/>
                    <a:pt x="5552613" y="617001"/>
                    <a:pt x="5420961" y="591185"/>
                  </a:cubicBezTo>
                  <a:cubicBezTo>
                    <a:pt x="5289309" y="565369"/>
                    <a:pt x="5002772" y="529226"/>
                    <a:pt x="5002772" y="529226"/>
                  </a:cubicBezTo>
                  <a:cubicBezTo>
                    <a:pt x="4845306" y="505992"/>
                    <a:pt x="4664608" y="433708"/>
                    <a:pt x="4476165" y="451779"/>
                  </a:cubicBezTo>
                  <a:cubicBezTo>
                    <a:pt x="4287722" y="469850"/>
                    <a:pt x="4032163" y="562787"/>
                    <a:pt x="3872115" y="637653"/>
                  </a:cubicBezTo>
                  <a:cubicBezTo>
                    <a:pt x="3712067" y="712519"/>
                    <a:pt x="3639788" y="753825"/>
                    <a:pt x="3515880" y="900976"/>
                  </a:cubicBezTo>
                  <a:cubicBezTo>
                    <a:pt x="3391972" y="1048127"/>
                    <a:pt x="3239670" y="1401805"/>
                    <a:pt x="3128669" y="1520558"/>
                  </a:cubicBezTo>
                  <a:cubicBezTo>
                    <a:pt x="3017668" y="1639311"/>
                    <a:pt x="2919574" y="1703851"/>
                    <a:pt x="2849876" y="1613495"/>
                  </a:cubicBezTo>
                  <a:cubicBezTo>
                    <a:pt x="2780178" y="1523139"/>
                    <a:pt x="2746620" y="1203022"/>
                    <a:pt x="2725969" y="993913"/>
                  </a:cubicBezTo>
                  <a:close/>
                </a:path>
              </a:pathLst>
            </a:custGeom>
            <a:solidFill>
              <a:srgbClr val="800000">
                <a:alpha val="21960"/>
              </a:srgbClr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7625" name="Group 38"/>
            <p:cNvGrpSpPr>
              <a:grpSpLocks/>
            </p:cNvGrpSpPr>
            <p:nvPr/>
          </p:nvGrpSpPr>
          <p:grpSpPr bwMode="auto">
            <a:xfrm>
              <a:off x="3294063" y="3427413"/>
              <a:ext cx="5849937" cy="3086100"/>
              <a:chOff x="2075" y="2159"/>
              <a:chExt cx="3685" cy="1944"/>
            </a:xfrm>
          </p:grpSpPr>
          <p:sp>
            <p:nvSpPr>
              <p:cNvPr id="67626" name="Rectangle 39"/>
              <p:cNvSpPr>
                <a:spLocks noChangeArrowheads="1"/>
              </p:cNvSpPr>
              <p:nvPr/>
            </p:nvSpPr>
            <p:spPr bwMode="auto">
              <a:xfrm>
                <a:off x="2421" y="2695"/>
                <a:ext cx="79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sz="1600" b="1"/>
                  <a:t>Employees</a:t>
                </a:r>
              </a:p>
            </p:txBody>
          </p:sp>
          <p:sp>
            <p:nvSpPr>
              <p:cNvPr id="67627" name="Freeform 40"/>
              <p:cNvSpPr>
                <a:spLocks/>
              </p:cNvSpPr>
              <p:nvPr/>
            </p:nvSpPr>
            <p:spPr bwMode="auto">
              <a:xfrm>
                <a:off x="4715" y="2474"/>
                <a:ext cx="540" cy="229"/>
              </a:xfrm>
              <a:custGeom>
                <a:avLst/>
                <a:gdLst>
                  <a:gd name="T0" fmla="*/ 538 w 540"/>
                  <a:gd name="T1" fmla="*/ 104 h 229"/>
                  <a:gd name="T2" fmla="*/ 529 w 540"/>
                  <a:gd name="T3" fmla="*/ 84 h 229"/>
                  <a:gd name="T4" fmla="*/ 513 w 540"/>
                  <a:gd name="T5" fmla="*/ 66 h 229"/>
                  <a:gd name="T6" fmla="*/ 490 w 540"/>
                  <a:gd name="T7" fmla="*/ 48 h 229"/>
                  <a:gd name="T8" fmla="*/ 460 w 540"/>
                  <a:gd name="T9" fmla="*/ 33 h 229"/>
                  <a:gd name="T10" fmla="*/ 424 w 540"/>
                  <a:gd name="T11" fmla="*/ 20 h 229"/>
                  <a:gd name="T12" fmla="*/ 383 w 540"/>
                  <a:gd name="T13" fmla="*/ 10 h 229"/>
                  <a:gd name="T14" fmla="*/ 339 w 540"/>
                  <a:gd name="T15" fmla="*/ 3 h 229"/>
                  <a:gd name="T16" fmla="*/ 293 w 540"/>
                  <a:gd name="T17" fmla="*/ 0 h 229"/>
                  <a:gd name="T18" fmla="*/ 246 w 540"/>
                  <a:gd name="T19" fmla="*/ 0 h 229"/>
                  <a:gd name="T20" fmla="*/ 200 w 540"/>
                  <a:gd name="T21" fmla="*/ 3 h 229"/>
                  <a:gd name="T22" fmla="*/ 156 w 540"/>
                  <a:gd name="T23" fmla="*/ 10 h 229"/>
                  <a:gd name="T24" fmla="*/ 115 w 540"/>
                  <a:gd name="T25" fmla="*/ 20 h 229"/>
                  <a:gd name="T26" fmla="*/ 79 w 540"/>
                  <a:gd name="T27" fmla="*/ 33 h 229"/>
                  <a:gd name="T28" fmla="*/ 48 w 540"/>
                  <a:gd name="T29" fmla="*/ 48 h 229"/>
                  <a:gd name="T30" fmla="*/ 25 w 540"/>
                  <a:gd name="T31" fmla="*/ 66 h 229"/>
                  <a:gd name="T32" fmla="*/ 9 w 540"/>
                  <a:gd name="T33" fmla="*/ 84 h 229"/>
                  <a:gd name="T34" fmla="*/ 1 w 540"/>
                  <a:gd name="T35" fmla="*/ 104 h 229"/>
                  <a:gd name="T36" fmla="*/ 1 w 540"/>
                  <a:gd name="T37" fmla="*/ 124 h 229"/>
                  <a:gd name="T38" fmla="*/ 9 w 540"/>
                  <a:gd name="T39" fmla="*/ 143 h 229"/>
                  <a:gd name="T40" fmla="*/ 25 w 540"/>
                  <a:gd name="T41" fmla="*/ 162 h 229"/>
                  <a:gd name="T42" fmla="*/ 48 w 540"/>
                  <a:gd name="T43" fmla="*/ 179 h 229"/>
                  <a:gd name="T44" fmla="*/ 79 w 540"/>
                  <a:gd name="T45" fmla="*/ 194 h 229"/>
                  <a:gd name="T46" fmla="*/ 115 w 540"/>
                  <a:gd name="T47" fmla="*/ 207 h 229"/>
                  <a:gd name="T48" fmla="*/ 156 w 540"/>
                  <a:gd name="T49" fmla="*/ 217 h 229"/>
                  <a:gd name="T50" fmla="*/ 200 w 540"/>
                  <a:gd name="T51" fmla="*/ 223 h 229"/>
                  <a:gd name="T52" fmla="*/ 246 w 540"/>
                  <a:gd name="T53" fmla="*/ 227 h 229"/>
                  <a:gd name="T54" fmla="*/ 293 w 540"/>
                  <a:gd name="T55" fmla="*/ 227 h 229"/>
                  <a:gd name="T56" fmla="*/ 339 w 540"/>
                  <a:gd name="T57" fmla="*/ 223 h 229"/>
                  <a:gd name="T58" fmla="*/ 383 w 540"/>
                  <a:gd name="T59" fmla="*/ 217 h 229"/>
                  <a:gd name="T60" fmla="*/ 424 w 540"/>
                  <a:gd name="T61" fmla="*/ 207 h 229"/>
                  <a:gd name="T62" fmla="*/ 460 w 540"/>
                  <a:gd name="T63" fmla="*/ 194 h 229"/>
                  <a:gd name="T64" fmla="*/ 490 w 540"/>
                  <a:gd name="T65" fmla="*/ 179 h 229"/>
                  <a:gd name="T66" fmla="*/ 513 w 540"/>
                  <a:gd name="T67" fmla="*/ 162 h 229"/>
                  <a:gd name="T68" fmla="*/ 529 w 540"/>
                  <a:gd name="T69" fmla="*/ 143 h 229"/>
                  <a:gd name="T70" fmla="*/ 538 w 540"/>
                  <a:gd name="T71" fmla="*/ 124 h 22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40"/>
                  <a:gd name="T109" fmla="*/ 0 h 229"/>
                  <a:gd name="T110" fmla="*/ 540 w 540"/>
                  <a:gd name="T111" fmla="*/ 229 h 22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40" h="229">
                    <a:moveTo>
                      <a:pt x="539" y="114"/>
                    </a:moveTo>
                    <a:lnTo>
                      <a:pt x="538" y="104"/>
                    </a:lnTo>
                    <a:lnTo>
                      <a:pt x="535" y="94"/>
                    </a:lnTo>
                    <a:lnTo>
                      <a:pt x="529" y="84"/>
                    </a:lnTo>
                    <a:lnTo>
                      <a:pt x="522" y="75"/>
                    </a:lnTo>
                    <a:lnTo>
                      <a:pt x="513" y="66"/>
                    </a:lnTo>
                    <a:lnTo>
                      <a:pt x="502" y="57"/>
                    </a:lnTo>
                    <a:lnTo>
                      <a:pt x="490" y="48"/>
                    </a:lnTo>
                    <a:lnTo>
                      <a:pt x="476" y="40"/>
                    </a:lnTo>
                    <a:lnTo>
                      <a:pt x="460" y="33"/>
                    </a:lnTo>
                    <a:lnTo>
                      <a:pt x="442" y="26"/>
                    </a:lnTo>
                    <a:lnTo>
                      <a:pt x="424" y="20"/>
                    </a:lnTo>
                    <a:lnTo>
                      <a:pt x="404" y="15"/>
                    </a:lnTo>
                    <a:lnTo>
                      <a:pt x="383" y="10"/>
                    </a:lnTo>
                    <a:lnTo>
                      <a:pt x="361" y="7"/>
                    </a:lnTo>
                    <a:lnTo>
                      <a:pt x="339" y="3"/>
                    </a:lnTo>
                    <a:lnTo>
                      <a:pt x="316" y="1"/>
                    </a:lnTo>
                    <a:lnTo>
                      <a:pt x="293" y="0"/>
                    </a:lnTo>
                    <a:lnTo>
                      <a:pt x="270" y="0"/>
                    </a:lnTo>
                    <a:lnTo>
                      <a:pt x="246" y="0"/>
                    </a:lnTo>
                    <a:lnTo>
                      <a:pt x="222" y="1"/>
                    </a:lnTo>
                    <a:lnTo>
                      <a:pt x="200" y="3"/>
                    </a:lnTo>
                    <a:lnTo>
                      <a:pt x="177" y="7"/>
                    </a:lnTo>
                    <a:lnTo>
                      <a:pt x="156" y="10"/>
                    </a:lnTo>
                    <a:lnTo>
                      <a:pt x="135" y="15"/>
                    </a:lnTo>
                    <a:lnTo>
                      <a:pt x="115" y="20"/>
                    </a:lnTo>
                    <a:lnTo>
                      <a:pt x="96" y="26"/>
                    </a:lnTo>
                    <a:lnTo>
                      <a:pt x="79" y="33"/>
                    </a:lnTo>
                    <a:lnTo>
                      <a:pt x="63" y="40"/>
                    </a:lnTo>
                    <a:lnTo>
                      <a:pt x="48" y="48"/>
                    </a:lnTo>
                    <a:lnTo>
                      <a:pt x="36" y="57"/>
                    </a:lnTo>
                    <a:lnTo>
                      <a:pt x="25" y="66"/>
                    </a:lnTo>
                    <a:lnTo>
                      <a:pt x="16" y="75"/>
                    </a:lnTo>
                    <a:lnTo>
                      <a:pt x="9" y="84"/>
                    </a:lnTo>
                    <a:lnTo>
                      <a:pt x="4" y="94"/>
                    </a:lnTo>
                    <a:lnTo>
                      <a:pt x="1" y="104"/>
                    </a:lnTo>
                    <a:lnTo>
                      <a:pt x="0" y="114"/>
                    </a:lnTo>
                    <a:lnTo>
                      <a:pt x="1" y="124"/>
                    </a:lnTo>
                    <a:lnTo>
                      <a:pt x="4" y="133"/>
                    </a:lnTo>
                    <a:lnTo>
                      <a:pt x="9" y="143"/>
                    </a:lnTo>
                    <a:lnTo>
                      <a:pt x="16" y="153"/>
                    </a:lnTo>
                    <a:lnTo>
                      <a:pt x="25" y="162"/>
                    </a:lnTo>
                    <a:lnTo>
                      <a:pt x="36" y="171"/>
                    </a:lnTo>
                    <a:lnTo>
                      <a:pt x="48" y="179"/>
                    </a:lnTo>
                    <a:lnTo>
                      <a:pt x="63" y="187"/>
                    </a:lnTo>
                    <a:lnTo>
                      <a:pt x="79" y="194"/>
                    </a:lnTo>
                    <a:lnTo>
                      <a:pt x="96" y="201"/>
                    </a:lnTo>
                    <a:lnTo>
                      <a:pt x="115" y="207"/>
                    </a:lnTo>
                    <a:lnTo>
                      <a:pt x="135" y="212"/>
                    </a:lnTo>
                    <a:lnTo>
                      <a:pt x="156" y="217"/>
                    </a:lnTo>
                    <a:lnTo>
                      <a:pt x="177" y="221"/>
                    </a:lnTo>
                    <a:lnTo>
                      <a:pt x="200" y="223"/>
                    </a:lnTo>
                    <a:lnTo>
                      <a:pt x="222" y="226"/>
                    </a:lnTo>
                    <a:lnTo>
                      <a:pt x="246" y="227"/>
                    </a:lnTo>
                    <a:lnTo>
                      <a:pt x="270" y="228"/>
                    </a:lnTo>
                    <a:lnTo>
                      <a:pt x="293" y="227"/>
                    </a:lnTo>
                    <a:lnTo>
                      <a:pt x="316" y="226"/>
                    </a:lnTo>
                    <a:lnTo>
                      <a:pt x="339" y="223"/>
                    </a:lnTo>
                    <a:lnTo>
                      <a:pt x="361" y="221"/>
                    </a:lnTo>
                    <a:lnTo>
                      <a:pt x="383" y="217"/>
                    </a:lnTo>
                    <a:lnTo>
                      <a:pt x="404" y="212"/>
                    </a:lnTo>
                    <a:lnTo>
                      <a:pt x="424" y="207"/>
                    </a:lnTo>
                    <a:lnTo>
                      <a:pt x="442" y="201"/>
                    </a:lnTo>
                    <a:lnTo>
                      <a:pt x="460" y="194"/>
                    </a:lnTo>
                    <a:lnTo>
                      <a:pt x="476" y="187"/>
                    </a:lnTo>
                    <a:lnTo>
                      <a:pt x="490" y="179"/>
                    </a:lnTo>
                    <a:lnTo>
                      <a:pt x="502" y="171"/>
                    </a:lnTo>
                    <a:lnTo>
                      <a:pt x="513" y="162"/>
                    </a:lnTo>
                    <a:lnTo>
                      <a:pt x="522" y="153"/>
                    </a:lnTo>
                    <a:lnTo>
                      <a:pt x="529" y="143"/>
                    </a:lnTo>
                    <a:lnTo>
                      <a:pt x="535" y="133"/>
                    </a:lnTo>
                    <a:lnTo>
                      <a:pt x="538" y="124"/>
                    </a:lnTo>
                    <a:lnTo>
                      <a:pt x="539" y="11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28" name="Freeform 41"/>
              <p:cNvSpPr>
                <a:spLocks/>
              </p:cNvSpPr>
              <p:nvPr/>
            </p:nvSpPr>
            <p:spPr bwMode="auto">
              <a:xfrm>
                <a:off x="2560" y="2159"/>
                <a:ext cx="540" cy="229"/>
              </a:xfrm>
              <a:custGeom>
                <a:avLst/>
                <a:gdLst>
                  <a:gd name="T0" fmla="*/ 538 w 540"/>
                  <a:gd name="T1" fmla="*/ 104 h 229"/>
                  <a:gd name="T2" fmla="*/ 530 w 540"/>
                  <a:gd name="T3" fmla="*/ 84 h 229"/>
                  <a:gd name="T4" fmla="*/ 514 w 540"/>
                  <a:gd name="T5" fmla="*/ 66 h 229"/>
                  <a:gd name="T6" fmla="*/ 490 w 540"/>
                  <a:gd name="T7" fmla="*/ 48 h 229"/>
                  <a:gd name="T8" fmla="*/ 460 w 540"/>
                  <a:gd name="T9" fmla="*/ 33 h 229"/>
                  <a:gd name="T10" fmla="*/ 424 w 540"/>
                  <a:gd name="T11" fmla="*/ 20 h 229"/>
                  <a:gd name="T12" fmla="*/ 383 w 540"/>
                  <a:gd name="T13" fmla="*/ 11 h 229"/>
                  <a:gd name="T14" fmla="*/ 339 w 540"/>
                  <a:gd name="T15" fmla="*/ 4 h 229"/>
                  <a:gd name="T16" fmla="*/ 293 w 540"/>
                  <a:gd name="T17" fmla="*/ 0 h 229"/>
                  <a:gd name="T18" fmla="*/ 246 w 540"/>
                  <a:gd name="T19" fmla="*/ 0 h 229"/>
                  <a:gd name="T20" fmla="*/ 200 w 540"/>
                  <a:gd name="T21" fmla="*/ 4 h 229"/>
                  <a:gd name="T22" fmla="*/ 156 w 540"/>
                  <a:gd name="T23" fmla="*/ 11 h 229"/>
                  <a:gd name="T24" fmla="*/ 115 w 540"/>
                  <a:gd name="T25" fmla="*/ 20 h 229"/>
                  <a:gd name="T26" fmla="*/ 79 w 540"/>
                  <a:gd name="T27" fmla="*/ 33 h 229"/>
                  <a:gd name="T28" fmla="*/ 49 w 540"/>
                  <a:gd name="T29" fmla="*/ 48 h 229"/>
                  <a:gd name="T30" fmla="*/ 25 w 540"/>
                  <a:gd name="T31" fmla="*/ 66 h 229"/>
                  <a:gd name="T32" fmla="*/ 9 w 540"/>
                  <a:gd name="T33" fmla="*/ 84 h 229"/>
                  <a:gd name="T34" fmla="*/ 1 w 540"/>
                  <a:gd name="T35" fmla="*/ 104 h 229"/>
                  <a:gd name="T36" fmla="*/ 1 w 540"/>
                  <a:gd name="T37" fmla="*/ 124 h 229"/>
                  <a:gd name="T38" fmla="*/ 9 w 540"/>
                  <a:gd name="T39" fmla="*/ 143 h 229"/>
                  <a:gd name="T40" fmla="*/ 25 w 540"/>
                  <a:gd name="T41" fmla="*/ 162 h 229"/>
                  <a:gd name="T42" fmla="*/ 49 w 540"/>
                  <a:gd name="T43" fmla="*/ 179 h 229"/>
                  <a:gd name="T44" fmla="*/ 79 w 540"/>
                  <a:gd name="T45" fmla="*/ 195 h 229"/>
                  <a:gd name="T46" fmla="*/ 115 w 540"/>
                  <a:gd name="T47" fmla="*/ 207 h 229"/>
                  <a:gd name="T48" fmla="*/ 156 w 540"/>
                  <a:gd name="T49" fmla="*/ 217 h 229"/>
                  <a:gd name="T50" fmla="*/ 200 w 540"/>
                  <a:gd name="T51" fmla="*/ 224 h 229"/>
                  <a:gd name="T52" fmla="*/ 246 w 540"/>
                  <a:gd name="T53" fmla="*/ 227 h 229"/>
                  <a:gd name="T54" fmla="*/ 293 w 540"/>
                  <a:gd name="T55" fmla="*/ 227 h 229"/>
                  <a:gd name="T56" fmla="*/ 339 w 540"/>
                  <a:gd name="T57" fmla="*/ 224 h 229"/>
                  <a:gd name="T58" fmla="*/ 383 w 540"/>
                  <a:gd name="T59" fmla="*/ 217 h 229"/>
                  <a:gd name="T60" fmla="*/ 424 w 540"/>
                  <a:gd name="T61" fmla="*/ 207 h 229"/>
                  <a:gd name="T62" fmla="*/ 460 w 540"/>
                  <a:gd name="T63" fmla="*/ 195 h 229"/>
                  <a:gd name="T64" fmla="*/ 490 w 540"/>
                  <a:gd name="T65" fmla="*/ 179 h 229"/>
                  <a:gd name="T66" fmla="*/ 514 w 540"/>
                  <a:gd name="T67" fmla="*/ 162 h 229"/>
                  <a:gd name="T68" fmla="*/ 530 w 540"/>
                  <a:gd name="T69" fmla="*/ 143 h 229"/>
                  <a:gd name="T70" fmla="*/ 538 w 540"/>
                  <a:gd name="T71" fmla="*/ 124 h 22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40"/>
                  <a:gd name="T109" fmla="*/ 0 h 229"/>
                  <a:gd name="T110" fmla="*/ 540 w 540"/>
                  <a:gd name="T111" fmla="*/ 229 h 22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40" h="229">
                    <a:moveTo>
                      <a:pt x="539" y="114"/>
                    </a:moveTo>
                    <a:lnTo>
                      <a:pt x="538" y="104"/>
                    </a:lnTo>
                    <a:lnTo>
                      <a:pt x="535" y="94"/>
                    </a:lnTo>
                    <a:lnTo>
                      <a:pt x="530" y="84"/>
                    </a:lnTo>
                    <a:lnTo>
                      <a:pt x="523" y="75"/>
                    </a:lnTo>
                    <a:lnTo>
                      <a:pt x="514" y="66"/>
                    </a:lnTo>
                    <a:lnTo>
                      <a:pt x="503" y="57"/>
                    </a:lnTo>
                    <a:lnTo>
                      <a:pt x="490" y="48"/>
                    </a:lnTo>
                    <a:lnTo>
                      <a:pt x="476" y="41"/>
                    </a:lnTo>
                    <a:lnTo>
                      <a:pt x="460" y="33"/>
                    </a:lnTo>
                    <a:lnTo>
                      <a:pt x="443" y="27"/>
                    </a:lnTo>
                    <a:lnTo>
                      <a:pt x="424" y="20"/>
                    </a:lnTo>
                    <a:lnTo>
                      <a:pt x="404" y="15"/>
                    </a:lnTo>
                    <a:lnTo>
                      <a:pt x="383" y="11"/>
                    </a:lnTo>
                    <a:lnTo>
                      <a:pt x="361" y="7"/>
                    </a:lnTo>
                    <a:lnTo>
                      <a:pt x="339" y="4"/>
                    </a:lnTo>
                    <a:lnTo>
                      <a:pt x="316" y="2"/>
                    </a:lnTo>
                    <a:lnTo>
                      <a:pt x="293" y="0"/>
                    </a:lnTo>
                    <a:lnTo>
                      <a:pt x="270" y="0"/>
                    </a:lnTo>
                    <a:lnTo>
                      <a:pt x="246" y="0"/>
                    </a:lnTo>
                    <a:lnTo>
                      <a:pt x="223" y="2"/>
                    </a:lnTo>
                    <a:lnTo>
                      <a:pt x="200" y="4"/>
                    </a:lnTo>
                    <a:lnTo>
                      <a:pt x="178" y="7"/>
                    </a:lnTo>
                    <a:lnTo>
                      <a:pt x="156" y="11"/>
                    </a:lnTo>
                    <a:lnTo>
                      <a:pt x="135" y="15"/>
                    </a:lnTo>
                    <a:lnTo>
                      <a:pt x="115" y="20"/>
                    </a:lnTo>
                    <a:lnTo>
                      <a:pt x="96" y="27"/>
                    </a:lnTo>
                    <a:lnTo>
                      <a:pt x="79" y="33"/>
                    </a:lnTo>
                    <a:lnTo>
                      <a:pt x="63" y="41"/>
                    </a:lnTo>
                    <a:lnTo>
                      <a:pt x="49" y="48"/>
                    </a:lnTo>
                    <a:lnTo>
                      <a:pt x="36" y="57"/>
                    </a:lnTo>
                    <a:lnTo>
                      <a:pt x="25" y="66"/>
                    </a:lnTo>
                    <a:lnTo>
                      <a:pt x="16" y="75"/>
                    </a:lnTo>
                    <a:lnTo>
                      <a:pt x="9" y="84"/>
                    </a:lnTo>
                    <a:lnTo>
                      <a:pt x="4" y="94"/>
                    </a:lnTo>
                    <a:lnTo>
                      <a:pt x="1" y="104"/>
                    </a:lnTo>
                    <a:lnTo>
                      <a:pt x="0" y="114"/>
                    </a:lnTo>
                    <a:lnTo>
                      <a:pt x="1" y="124"/>
                    </a:lnTo>
                    <a:lnTo>
                      <a:pt x="4" y="134"/>
                    </a:lnTo>
                    <a:lnTo>
                      <a:pt x="9" y="143"/>
                    </a:lnTo>
                    <a:lnTo>
                      <a:pt x="16" y="153"/>
                    </a:lnTo>
                    <a:lnTo>
                      <a:pt x="25" y="162"/>
                    </a:lnTo>
                    <a:lnTo>
                      <a:pt x="36" y="171"/>
                    </a:lnTo>
                    <a:lnTo>
                      <a:pt x="49" y="179"/>
                    </a:lnTo>
                    <a:lnTo>
                      <a:pt x="63" y="187"/>
                    </a:lnTo>
                    <a:lnTo>
                      <a:pt x="79" y="195"/>
                    </a:lnTo>
                    <a:lnTo>
                      <a:pt x="96" y="201"/>
                    </a:lnTo>
                    <a:lnTo>
                      <a:pt x="115" y="207"/>
                    </a:lnTo>
                    <a:lnTo>
                      <a:pt x="135" y="212"/>
                    </a:lnTo>
                    <a:lnTo>
                      <a:pt x="156" y="217"/>
                    </a:lnTo>
                    <a:lnTo>
                      <a:pt x="178" y="221"/>
                    </a:lnTo>
                    <a:lnTo>
                      <a:pt x="200" y="224"/>
                    </a:lnTo>
                    <a:lnTo>
                      <a:pt x="223" y="226"/>
                    </a:lnTo>
                    <a:lnTo>
                      <a:pt x="246" y="227"/>
                    </a:lnTo>
                    <a:lnTo>
                      <a:pt x="270" y="228"/>
                    </a:lnTo>
                    <a:lnTo>
                      <a:pt x="293" y="227"/>
                    </a:lnTo>
                    <a:lnTo>
                      <a:pt x="316" y="226"/>
                    </a:lnTo>
                    <a:lnTo>
                      <a:pt x="339" y="224"/>
                    </a:lnTo>
                    <a:lnTo>
                      <a:pt x="361" y="221"/>
                    </a:lnTo>
                    <a:lnTo>
                      <a:pt x="383" y="217"/>
                    </a:lnTo>
                    <a:lnTo>
                      <a:pt x="404" y="212"/>
                    </a:lnTo>
                    <a:lnTo>
                      <a:pt x="424" y="207"/>
                    </a:lnTo>
                    <a:lnTo>
                      <a:pt x="443" y="201"/>
                    </a:lnTo>
                    <a:lnTo>
                      <a:pt x="460" y="195"/>
                    </a:lnTo>
                    <a:lnTo>
                      <a:pt x="476" y="187"/>
                    </a:lnTo>
                    <a:lnTo>
                      <a:pt x="490" y="179"/>
                    </a:lnTo>
                    <a:lnTo>
                      <a:pt x="503" y="171"/>
                    </a:lnTo>
                    <a:lnTo>
                      <a:pt x="514" y="162"/>
                    </a:lnTo>
                    <a:lnTo>
                      <a:pt x="523" y="153"/>
                    </a:lnTo>
                    <a:lnTo>
                      <a:pt x="530" y="143"/>
                    </a:lnTo>
                    <a:lnTo>
                      <a:pt x="535" y="134"/>
                    </a:lnTo>
                    <a:lnTo>
                      <a:pt x="538" y="124"/>
                    </a:lnTo>
                    <a:lnTo>
                      <a:pt x="539" y="11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29" name="Freeform 42"/>
              <p:cNvSpPr>
                <a:spLocks/>
              </p:cNvSpPr>
              <p:nvPr/>
            </p:nvSpPr>
            <p:spPr bwMode="auto">
              <a:xfrm>
                <a:off x="4230" y="2641"/>
                <a:ext cx="540" cy="229"/>
              </a:xfrm>
              <a:custGeom>
                <a:avLst/>
                <a:gdLst>
                  <a:gd name="T0" fmla="*/ 538 w 540"/>
                  <a:gd name="T1" fmla="*/ 104 h 229"/>
                  <a:gd name="T2" fmla="*/ 530 w 540"/>
                  <a:gd name="T3" fmla="*/ 85 h 229"/>
                  <a:gd name="T4" fmla="*/ 514 w 540"/>
                  <a:gd name="T5" fmla="*/ 66 h 229"/>
                  <a:gd name="T6" fmla="*/ 490 w 540"/>
                  <a:gd name="T7" fmla="*/ 49 h 229"/>
                  <a:gd name="T8" fmla="*/ 460 w 540"/>
                  <a:gd name="T9" fmla="*/ 34 h 229"/>
                  <a:gd name="T10" fmla="*/ 424 w 540"/>
                  <a:gd name="T11" fmla="*/ 21 h 229"/>
                  <a:gd name="T12" fmla="*/ 383 w 540"/>
                  <a:gd name="T13" fmla="*/ 11 h 229"/>
                  <a:gd name="T14" fmla="*/ 339 w 540"/>
                  <a:gd name="T15" fmla="*/ 4 h 229"/>
                  <a:gd name="T16" fmla="*/ 293 w 540"/>
                  <a:gd name="T17" fmla="*/ 0 h 229"/>
                  <a:gd name="T18" fmla="*/ 246 w 540"/>
                  <a:gd name="T19" fmla="*/ 0 h 229"/>
                  <a:gd name="T20" fmla="*/ 200 w 540"/>
                  <a:gd name="T21" fmla="*/ 4 h 229"/>
                  <a:gd name="T22" fmla="*/ 155 w 540"/>
                  <a:gd name="T23" fmla="*/ 11 h 229"/>
                  <a:gd name="T24" fmla="*/ 115 w 540"/>
                  <a:gd name="T25" fmla="*/ 21 h 229"/>
                  <a:gd name="T26" fmla="*/ 79 w 540"/>
                  <a:gd name="T27" fmla="*/ 34 h 229"/>
                  <a:gd name="T28" fmla="*/ 49 w 540"/>
                  <a:gd name="T29" fmla="*/ 49 h 229"/>
                  <a:gd name="T30" fmla="*/ 26 w 540"/>
                  <a:gd name="T31" fmla="*/ 66 h 229"/>
                  <a:gd name="T32" fmla="*/ 9 w 540"/>
                  <a:gd name="T33" fmla="*/ 85 h 229"/>
                  <a:gd name="T34" fmla="*/ 1 w 540"/>
                  <a:gd name="T35" fmla="*/ 104 h 229"/>
                  <a:gd name="T36" fmla="*/ 1 w 540"/>
                  <a:gd name="T37" fmla="*/ 124 h 229"/>
                  <a:gd name="T38" fmla="*/ 9 w 540"/>
                  <a:gd name="T39" fmla="*/ 143 h 229"/>
                  <a:gd name="T40" fmla="*/ 26 w 540"/>
                  <a:gd name="T41" fmla="*/ 162 h 229"/>
                  <a:gd name="T42" fmla="*/ 49 w 540"/>
                  <a:gd name="T43" fmla="*/ 179 h 229"/>
                  <a:gd name="T44" fmla="*/ 79 w 540"/>
                  <a:gd name="T45" fmla="*/ 195 h 229"/>
                  <a:gd name="T46" fmla="*/ 115 w 540"/>
                  <a:gd name="T47" fmla="*/ 207 h 229"/>
                  <a:gd name="T48" fmla="*/ 155 w 540"/>
                  <a:gd name="T49" fmla="*/ 217 h 229"/>
                  <a:gd name="T50" fmla="*/ 200 w 540"/>
                  <a:gd name="T51" fmla="*/ 224 h 229"/>
                  <a:gd name="T52" fmla="*/ 246 w 540"/>
                  <a:gd name="T53" fmla="*/ 227 h 229"/>
                  <a:gd name="T54" fmla="*/ 293 w 540"/>
                  <a:gd name="T55" fmla="*/ 227 h 229"/>
                  <a:gd name="T56" fmla="*/ 339 w 540"/>
                  <a:gd name="T57" fmla="*/ 224 h 229"/>
                  <a:gd name="T58" fmla="*/ 383 w 540"/>
                  <a:gd name="T59" fmla="*/ 217 h 229"/>
                  <a:gd name="T60" fmla="*/ 424 w 540"/>
                  <a:gd name="T61" fmla="*/ 207 h 229"/>
                  <a:gd name="T62" fmla="*/ 460 w 540"/>
                  <a:gd name="T63" fmla="*/ 195 h 229"/>
                  <a:gd name="T64" fmla="*/ 490 w 540"/>
                  <a:gd name="T65" fmla="*/ 179 h 229"/>
                  <a:gd name="T66" fmla="*/ 514 w 540"/>
                  <a:gd name="T67" fmla="*/ 162 h 229"/>
                  <a:gd name="T68" fmla="*/ 530 w 540"/>
                  <a:gd name="T69" fmla="*/ 143 h 229"/>
                  <a:gd name="T70" fmla="*/ 538 w 540"/>
                  <a:gd name="T71" fmla="*/ 124 h 22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40"/>
                  <a:gd name="T109" fmla="*/ 0 h 229"/>
                  <a:gd name="T110" fmla="*/ 540 w 540"/>
                  <a:gd name="T111" fmla="*/ 229 h 22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40" h="229">
                    <a:moveTo>
                      <a:pt x="539" y="114"/>
                    </a:moveTo>
                    <a:lnTo>
                      <a:pt x="538" y="104"/>
                    </a:lnTo>
                    <a:lnTo>
                      <a:pt x="535" y="94"/>
                    </a:lnTo>
                    <a:lnTo>
                      <a:pt x="530" y="85"/>
                    </a:lnTo>
                    <a:lnTo>
                      <a:pt x="522" y="75"/>
                    </a:lnTo>
                    <a:lnTo>
                      <a:pt x="514" y="66"/>
                    </a:lnTo>
                    <a:lnTo>
                      <a:pt x="503" y="57"/>
                    </a:lnTo>
                    <a:lnTo>
                      <a:pt x="490" y="49"/>
                    </a:lnTo>
                    <a:lnTo>
                      <a:pt x="476" y="41"/>
                    </a:lnTo>
                    <a:lnTo>
                      <a:pt x="460" y="34"/>
                    </a:lnTo>
                    <a:lnTo>
                      <a:pt x="443" y="27"/>
                    </a:lnTo>
                    <a:lnTo>
                      <a:pt x="424" y="21"/>
                    </a:lnTo>
                    <a:lnTo>
                      <a:pt x="404" y="15"/>
                    </a:lnTo>
                    <a:lnTo>
                      <a:pt x="383" y="11"/>
                    </a:lnTo>
                    <a:lnTo>
                      <a:pt x="362" y="7"/>
                    </a:lnTo>
                    <a:lnTo>
                      <a:pt x="339" y="4"/>
                    </a:lnTo>
                    <a:lnTo>
                      <a:pt x="316" y="2"/>
                    </a:lnTo>
                    <a:lnTo>
                      <a:pt x="293" y="0"/>
                    </a:lnTo>
                    <a:lnTo>
                      <a:pt x="269" y="0"/>
                    </a:lnTo>
                    <a:lnTo>
                      <a:pt x="246" y="0"/>
                    </a:lnTo>
                    <a:lnTo>
                      <a:pt x="223" y="2"/>
                    </a:lnTo>
                    <a:lnTo>
                      <a:pt x="200" y="4"/>
                    </a:lnTo>
                    <a:lnTo>
                      <a:pt x="177" y="7"/>
                    </a:lnTo>
                    <a:lnTo>
                      <a:pt x="155" y="11"/>
                    </a:lnTo>
                    <a:lnTo>
                      <a:pt x="135" y="15"/>
                    </a:lnTo>
                    <a:lnTo>
                      <a:pt x="115" y="21"/>
                    </a:lnTo>
                    <a:lnTo>
                      <a:pt x="97" y="27"/>
                    </a:lnTo>
                    <a:lnTo>
                      <a:pt x="79" y="34"/>
                    </a:lnTo>
                    <a:lnTo>
                      <a:pt x="63" y="41"/>
                    </a:lnTo>
                    <a:lnTo>
                      <a:pt x="49" y="49"/>
                    </a:lnTo>
                    <a:lnTo>
                      <a:pt x="36" y="57"/>
                    </a:lnTo>
                    <a:lnTo>
                      <a:pt x="26" y="66"/>
                    </a:lnTo>
                    <a:lnTo>
                      <a:pt x="16" y="75"/>
                    </a:lnTo>
                    <a:lnTo>
                      <a:pt x="9" y="85"/>
                    </a:lnTo>
                    <a:lnTo>
                      <a:pt x="4" y="94"/>
                    </a:lnTo>
                    <a:lnTo>
                      <a:pt x="1" y="104"/>
                    </a:lnTo>
                    <a:lnTo>
                      <a:pt x="0" y="114"/>
                    </a:lnTo>
                    <a:lnTo>
                      <a:pt x="1" y="124"/>
                    </a:lnTo>
                    <a:lnTo>
                      <a:pt x="4" y="134"/>
                    </a:lnTo>
                    <a:lnTo>
                      <a:pt x="9" y="143"/>
                    </a:lnTo>
                    <a:lnTo>
                      <a:pt x="16" y="153"/>
                    </a:lnTo>
                    <a:lnTo>
                      <a:pt x="26" y="162"/>
                    </a:lnTo>
                    <a:lnTo>
                      <a:pt x="36" y="171"/>
                    </a:lnTo>
                    <a:lnTo>
                      <a:pt x="49" y="179"/>
                    </a:lnTo>
                    <a:lnTo>
                      <a:pt x="63" y="187"/>
                    </a:lnTo>
                    <a:lnTo>
                      <a:pt x="79" y="195"/>
                    </a:lnTo>
                    <a:lnTo>
                      <a:pt x="97" y="201"/>
                    </a:lnTo>
                    <a:lnTo>
                      <a:pt x="115" y="207"/>
                    </a:lnTo>
                    <a:lnTo>
                      <a:pt x="135" y="213"/>
                    </a:lnTo>
                    <a:lnTo>
                      <a:pt x="155" y="217"/>
                    </a:lnTo>
                    <a:lnTo>
                      <a:pt x="177" y="221"/>
                    </a:lnTo>
                    <a:lnTo>
                      <a:pt x="200" y="224"/>
                    </a:lnTo>
                    <a:lnTo>
                      <a:pt x="223" y="226"/>
                    </a:lnTo>
                    <a:lnTo>
                      <a:pt x="246" y="227"/>
                    </a:lnTo>
                    <a:lnTo>
                      <a:pt x="269" y="228"/>
                    </a:lnTo>
                    <a:lnTo>
                      <a:pt x="293" y="227"/>
                    </a:lnTo>
                    <a:lnTo>
                      <a:pt x="316" y="226"/>
                    </a:lnTo>
                    <a:lnTo>
                      <a:pt x="339" y="224"/>
                    </a:lnTo>
                    <a:lnTo>
                      <a:pt x="362" y="221"/>
                    </a:lnTo>
                    <a:lnTo>
                      <a:pt x="383" y="217"/>
                    </a:lnTo>
                    <a:lnTo>
                      <a:pt x="404" y="213"/>
                    </a:lnTo>
                    <a:lnTo>
                      <a:pt x="424" y="207"/>
                    </a:lnTo>
                    <a:lnTo>
                      <a:pt x="443" y="201"/>
                    </a:lnTo>
                    <a:lnTo>
                      <a:pt x="460" y="195"/>
                    </a:lnTo>
                    <a:lnTo>
                      <a:pt x="476" y="187"/>
                    </a:lnTo>
                    <a:lnTo>
                      <a:pt x="490" y="179"/>
                    </a:lnTo>
                    <a:lnTo>
                      <a:pt x="503" y="171"/>
                    </a:lnTo>
                    <a:lnTo>
                      <a:pt x="514" y="162"/>
                    </a:lnTo>
                    <a:lnTo>
                      <a:pt x="522" y="153"/>
                    </a:lnTo>
                    <a:lnTo>
                      <a:pt x="530" y="143"/>
                    </a:lnTo>
                    <a:lnTo>
                      <a:pt x="535" y="134"/>
                    </a:lnTo>
                    <a:lnTo>
                      <a:pt x="538" y="124"/>
                    </a:lnTo>
                    <a:lnTo>
                      <a:pt x="539" y="11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30" name="Freeform 43"/>
              <p:cNvSpPr>
                <a:spLocks/>
              </p:cNvSpPr>
              <p:nvPr/>
            </p:nvSpPr>
            <p:spPr bwMode="auto">
              <a:xfrm>
                <a:off x="5220" y="2641"/>
                <a:ext cx="540" cy="229"/>
              </a:xfrm>
              <a:custGeom>
                <a:avLst/>
                <a:gdLst>
                  <a:gd name="T0" fmla="*/ 1 w 540"/>
                  <a:gd name="T1" fmla="*/ 124 h 229"/>
                  <a:gd name="T2" fmla="*/ 9 w 540"/>
                  <a:gd name="T3" fmla="*/ 143 h 229"/>
                  <a:gd name="T4" fmla="*/ 25 w 540"/>
                  <a:gd name="T5" fmla="*/ 162 h 229"/>
                  <a:gd name="T6" fmla="*/ 49 w 540"/>
                  <a:gd name="T7" fmla="*/ 179 h 229"/>
                  <a:gd name="T8" fmla="*/ 79 w 540"/>
                  <a:gd name="T9" fmla="*/ 195 h 229"/>
                  <a:gd name="T10" fmla="*/ 115 w 540"/>
                  <a:gd name="T11" fmla="*/ 207 h 229"/>
                  <a:gd name="T12" fmla="*/ 155 w 540"/>
                  <a:gd name="T13" fmla="*/ 217 h 229"/>
                  <a:gd name="T14" fmla="*/ 200 w 540"/>
                  <a:gd name="T15" fmla="*/ 224 h 229"/>
                  <a:gd name="T16" fmla="*/ 246 w 540"/>
                  <a:gd name="T17" fmla="*/ 227 h 229"/>
                  <a:gd name="T18" fmla="*/ 293 w 540"/>
                  <a:gd name="T19" fmla="*/ 227 h 229"/>
                  <a:gd name="T20" fmla="*/ 339 w 540"/>
                  <a:gd name="T21" fmla="*/ 224 h 229"/>
                  <a:gd name="T22" fmla="*/ 383 w 540"/>
                  <a:gd name="T23" fmla="*/ 217 h 229"/>
                  <a:gd name="T24" fmla="*/ 424 w 540"/>
                  <a:gd name="T25" fmla="*/ 207 h 229"/>
                  <a:gd name="T26" fmla="*/ 460 w 540"/>
                  <a:gd name="T27" fmla="*/ 195 h 229"/>
                  <a:gd name="T28" fmla="*/ 490 w 540"/>
                  <a:gd name="T29" fmla="*/ 179 h 229"/>
                  <a:gd name="T30" fmla="*/ 513 w 540"/>
                  <a:gd name="T31" fmla="*/ 162 h 229"/>
                  <a:gd name="T32" fmla="*/ 530 w 540"/>
                  <a:gd name="T33" fmla="*/ 143 h 229"/>
                  <a:gd name="T34" fmla="*/ 538 w 540"/>
                  <a:gd name="T35" fmla="*/ 124 h 229"/>
                  <a:gd name="T36" fmla="*/ 538 w 540"/>
                  <a:gd name="T37" fmla="*/ 104 h 229"/>
                  <a:gd name="T38" fmla="*/ 530 w 540"/>
                  <a:gd name="T39" fmla="*/ 84 h 229"/>
                  <a:gd name="T40" fmla="*/ 513 w 540"/>
                  <a:gd name="T41" fmla="*/ 66 h 229"/>
                  <a:gd name="T42" fmla="*/ 490 w 540"/>
                  <a:gd name="T43" fmla="*/ 48 h 229"/>
                  <a:gd name="T44" fmla="*/ 460 w 540"/>
                  <a:gd name="T45" fmla="*/ 34 h 229"/>
                  <a:gd name="T46" fmla="*/ 424 w 540"/>
                  <a:gd name="T47" fmla="*/ 21 h 229"/>
                  <a:gd name="T48" fmla="*/ 383 w 540"/>
                  <a:gd name="T49" fmla="*/ 11 h 229"/>
                  <a:gd name="T50" fmla="*/ 339 w 540"/>
                  <a:gd name="T51" fmla="*/ 4 h 229"/>
                  <a:gd name="T52" fmla="*/ 293 w 540"/>
                  <a:gd name="T53" fmla="*/ 0 h 229"/>
                  <a:gd name="T54" fmla="*/ 246 w 540"/>
                  <a:gd name="T55" fmla="*/ 0 h 229"/>
                  <a:gd name="T56" fmla="*/ 199 w 540"/>
                  <a:gd name="T57" fmla="*/ 4 h 229"/>
                  <a:gd name="T58" fmla="*/ 155 w 540"/>
                  <a:gd name="T59" fmla="*/ 11 h 229"/>
                  <a:gd name="T60" fmla="*/ 115 w 540"/>
                  <a:gd name="T61" fmla="*/ 21 h 229"/>
                  <a:gd name="T62" fmla="*/ 79 w 540"/>
                  <a:gd name="T63" fmla="*/ 34 h 229"/>
                  <a:gd name="T64" fmla="*/ 49 w 540"/>
                  <a:gd name="T65" fmla="*/ 49 h 229"/>
                  <a:gd name="T66" fmla="*/ 25 w 540"/>
                  <a:gd name="T67" fmla="*/ 66 h 229"/>
                  <a:gd name="T68" fmla="*/ 9 w 540"/>
                  <a:gd name="T69" fmla="*/ 85 h 229"/>
                  <a:gd name="T70" fmla="*/ 1 w 540"/>
                  <a:gd name="T71" fmla="*/ 104 h 22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40"/>
                  <a:gd name="T109" fmla="*/ 0 h 229"/>
                  <a:gd name="T110" fmla="*/ 540 w 540"/>
                  <a:gd name="T111" fmla="*/ 229 h 22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40" h="229">
                    <a:moveTo>
                      <a:pt x="0" y="114"/>
                    </a:moveTo>
                    <a:lnTo>
                      <a:pt x="1" y="124"/>
                    </a:lnTo>
                    <a:lnTo>
                      <a:pt x="4" y="134"/>
                    </a:lnTo>
                    <a:lnTo>
                      <a:pt x="9" y="143"/>
                    </a:lnTo>
                    <a:lnTo>
                      <a:pt x="16" y="153"/>
                    </a:lnTo>
                    <a:lnTo>
                      <a:pt x="25" y="162"/>
                    </a:lnTo>
                    <a:lnTo>
                      <a:pt x="36" y="171"/>
                    </a:lnTo>
                    <a:lnTo>
                      <a:pt x="49" y="179"/>
                    </a:lnTo>
                    <a:lnTo>
                      <a:pt x="63" y="187"/>
                    </a:lnTo>
                    <a:lnTo>
                      <a:pt x="79" y="195"/>
                    </a:lnTo>
                    <a:lnTo>
                      <a:pt x="96" y="201"/>
                    </a:lnTo>
                    <a:lnTo>
                      <a:pt x="115" y="207"/>
                    </a:lnTo>
                    <a:lnTo>
                      <a:pt x="135" y="213"/>
                    </a:lnTo>
                    <a:lnTo>
                      <a:pt x="155" y="217"/>
                    </a:lnTo>
                    <a:lnTo>
                      <a:pt x="177" y="221"/>
                    </a:lnTo>
                    <a:lnTo>
                      <a:pt x="200" y="224"/>
                    </a:lnTo>
                    <a:lnTo>
                      <a:pt x="223" y="226"/>
                    </a:lnTo>
                    <a:lnTo>
                      <a:pt x="246" y="227"/>
                    </a:lnTo>
                    <a:lnTo>
                      <a:pt x="269" y="228"/>
                    </a:lnTo>
                    <a:lnTo>
                      <a:pt x="293" y="227"/>
                    </a:lnTo>
                    <a:lnTo>
                      <a:pt x="316" y="226"/>
                    </a:lnTo>
                    <a:lnTo>
                      <a:pt x="339" y="224"/>
                    </a:lnTo>
                    <a:lnTo>
                      <a:pt x="362" y="221"/>
                    </a:lnTo>
                    <a:lnTo>
                      <a:pt x="383" y="217"/>
                    </a:lnTo>
                    <a:lnTo>
                      <a:pt x="404" y="213"/>
                    </a:lnTo>
                    <a:lnTo>
                      <a:pt x="424" y="207"/>
                    </a:lnTo>
                    <a:lnTo>
                      <a:pt x="443" y="201"/>
                    </a:lnTo>
                    <a:lnTo>
                      <a:pt x="460" y="195"/>
                    </a:lnTo>
                    <a:lnTo>
                      <a:pt x="476" y="187"/>
                    </a:lnTo>
                    <a:lnTo>
                      <a:pt x="490" y="179"/>
                    </a:lnTo>
                    <a:lnTo>
                      <a:pt x="503" y="171"/>
                    </a:lnTo>
                    <a:lnTo>
                      <a:pt x="513" y="162"/>
                    </a:lnTo>
                    <a:lnTo>
                      <a:pt x="522" y="153"/>
                    </a:lnTo>
                    <a:lnTo>
                      <a:pt x="530" y="143"/>
                    </a:lnTo>
                    <a:lnTo>
                      <a:pt x="534" y="134"/>
                    </a:lnTo>
                    <a:lnTo>
                      <a:pt x="538" y="124"/>
                    </a:lnTo>
                    <a:lnTo>
                      <a:pt x="539" y="114"/>
                    </a:lnTo>
                    <a:lnTo>
                      <a:pt x="538" y="104"/>
                    </a:lnTo>
                    <a:lnTo>
                      <a:pt x="534" y="94"/>
                    </a:lnTo>
                    <a:lnTo>
                      <a:pt x="530" y="84"/>
                    </a:lnTo>
                    <a:lnTo>
                      <a:pt x="522" y="75"/>
                    </a:lnTo>
                    <a:lnTo>
                      <a:pt x="513" y="66"/>
                    </a:lnTo>
                    <a:lnTo>
                      <a:pt x="503" y="57"/>
                    </a:lnTo>
                    <a:lnTo>
                      <a:pt x="490" y="48"/>
                    </a:lnTo>
                    <a:lnTo>
                      <a:pt x="476" y="41"/>
                    </a:lnTo>
                    <a:lnTo>
                      <a:pt x="460" y="34"/>
                    </a:lnTo>
                    <a:lnTo>
                      <a:pt x="442" y="27"/>
                    </a:lnTo>
                    <a:lnTo>
                      <a:pt x="424" y="21"/>
                    </a:lnTo>
                    <a:lnTo>
                      <a:pt x="404" y="15"/>
                    </a:lnTo>
                    <a:lnTo>
                      <a:pt x="383" y="11"/>
                    </a:lnTo>
                    <a:lnTo>
                      <a:pt x="362" y="7"/>
                    </a:lnTo>
                    <a:lnTo>
                      <a:pt x="339" y="4"/>
                    </a:lnTo>
                    <a:lnTo>
                      <a:pt x="316" y="2"/>
                    </a:lnTo>
                    <a:lnTo>
                      <a:pt x="293" y="0"/>
                    </a:lnTo>
                    <a:lnTo>
                      <a:pt x="269" y="0"/>
                    </a:lnTo>
                    <a:lnTo>
                      <a:pt x="246" y="0"/>
                    </a:lnTo>
                    <a:lnTo>
                      <a:pt x="223" y="2"/>
                    </a:lnTo>
                    <a:lnTo>
                      <a:pt x="199" y="4"/>
                    </a:lnTo>
                    <a:lnTo>
                      <a:pt x="177" y="7"/>
                    </a:lnTo>
                    <a:lnTo>
                      <a:pt x="155" y="11"/>
                    </a:lnTo>
                    <a:lnTo>
                      <a:pt x="135" y="16"/>
                    </a:lnTo>
                    <a:lnTo>
                      <a:pt x="115" y="21"/>
                    </a:lnTo>
                    <a:lnTo>
                      <a:pt x="96" y="27"/>
                    </a:lnTo>
                    <a:lnTo>
                      <a:pt x="79" y="34"/>
                    </a:lnTo>
                    <a:lnTo>
                      <a:pt x="63" y="41"/>
                    </a:lnTo>
                    <a:lnTo>
                      <a:pt x="49" y="49"/>
                    </a:lnTo>
                    <a:lnTo>
                      <a:pt x="36" y="57"/>
                    </a:lnTo>
                    <a:lnTo>
                      <a:pt x="25" y="66"/>
                    </a:lnTo>
                    <a:lnTo>
                      <a:pt x="16" y="75"/>
                    </a:lnTo>
                    <a:lnTo>
                      <a:pt x="9" y="85"/>
                    </a:lnTo>
                    <a:lnTo>
                      <a:pt x="4" y="94"/>
                    </a:lnTo>
                    <a:lnTo>
                      <a:pt x="1" y="104"/>
                    </a:lnTo>
                    <a:lnTo>
                      <a:pt x="0" y="11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31" name="Freeform 44"/>
              <p:cNvSpPr>
                <a:spLocks/>
              </p:cNvSpPr>
              <p:nvPr/>
            </p:nvSpPr>
            <p:spPr bwMode="auto">
              <a:xfrm>
                <a:off x="2075" y="2327"/>
                <a:ext cx="540" cy="229"/>
              </a:xfrm>
              <a:custGeom>
                <a:avLst/>
                <a:gdLst>
                  <a:gd name="T0" fmla="*/ 538 w 540"/>
                  <a:gd name="T1" fmla="*/ 104 h 229"/>
                  <a:gd name="T2" fmla="*/ 530 w 540"/>
                  <a:gd name="T3" fmla="*/ 84 h 229"/>
                  <a:gd name="T4" fmla="*/ 514 w 540"/>
                  <a:gd name="T5" fmla="*/ 65 h 229"/>
                  <a:gd name="T6" fmla="*/ 490 w 540"/>
                  <a:gd name="T7" fmla="*/ 48 h 229"/>
                  <a:gd name="T8" fmla="*/ 460 w 540"/>
                  <a:gd name="T9" fmla="*/ 33 h 229"/>
                  <a:gd name="T10" fmla="*/ 424 w 540"/>
                  <a:gd name="T11" fmla="*/ 20 h 229"/>
                  <a:gd name="T12" fmla="*/ 384 w 540"/>
                  <a:gd name="T13" fmla="*/ 10 h 229"/>
                  <a:gd name="T14" fmla="*/ 340 w 540"/>
                  <a:gd name="T15" fmla="*/ 3 h 229"/>
                  <a:gd name="T16" fmla="*/ 293 w 540"/>
                  <a:gd name="T17" fmla="*/ 0 h 229"/>
                  <a:gd name="T18" fmla="*/ 246 w 540"/>
                  <a:gd name="T19" fmla="*/ 0 h 229"/>
                  <a:gd name="T20" fmla="*/ 200 w 540"/>
                  <a:gd name="T21" fmla="*/ 3 h 229"/>
                  <a:gd name="T22" fmla="*/ 156 w 540"/>
                  <a:gd name="T23" fmla="*/ 10 h 229"/>
                  <a:gd name="T24" fmla="*/ 115 w 540"/>
                  <a:gd name="T25" fmla="*/ 20 h 229"/>
                  <a:gd name="T26" fmla="*/ 79 w 540"/>
                  <a:gd name="T27" fmla="*/ 33 h 229"/>
                  <a:gd name="T28" fmla="*/ 49 w 540"/>
                  <a:gd name="T29" fmla="*/ 48 h 229"/>
                  <a:gd name="T30" fmla="*/ 26 w 540"/>
                  <a:gd name="T31" fmla="*/ 65 h 229"/>
                  <a:gd name="T32" fmla="*/ 9 w 540"/>
                  <a:gd name="T33" fmla="*/ 84 h 229"/>
                  <a:gd name="T34" fmla="*/ 1 w 540"/>
                  <a:gd name="T35" fmla="*/ 104 h 229"/>
                  <a:gd name="T36" fmla="*/ 1 w 540"/>
                  <a:gd name="T37" fmla="*/ 123 h 229"/>
                  <a:gd name="T38" fmla="*/ 9 w 540"/>
                  <a:gd name="T39" fmla="*/ 143 h 229"/>
                  <a:gd name="T40" fmla="*/ 26 w 540"/>
                  <a:gd name="T41" fmla="*/ 162 h 229"/>
                  <a:gd name="T42" fmla="*/ 49 w 540"/>
                  <a:gd name="T43" fmla="*/ 179 h 229"/>
                  <a:gd name="T44" fmla="*/ 79 w 540"/>
                  <a:gd name="T45" fmla="*/ 194 h 229"/>
                  <a:gd name="T46" fmla="*/ 115 w 540"/>
                  <a:gd name="T47" fmla="*/ 207 h 229"/>
                  <a:gd name="T48" fmla="*/ 156 w 540"/>
                  <a:gd name="T49" fmla="*/ 216 h 229"/>
                  <a:gd name="T50" fmla="*/ 200 w 540"/>
                  <a:gd name="T51" fmla="*/ 223 h 229"/>
                  <a:gd name="T52" fmla="*/ 246 w 540"/>
                  <a:gd name="T53" fmla="*/ 227 h 229"/>
                  <a:gd name="T54" fmla="*/ 293 w 540"/>
                  <a:gd name="T55" fmla="*/ 227 h 229"/>
                  <a:gd name="T56" fmla="*/ 340 w 540"/>
                  <a:gd name="T57" fmla="*/ 223 h 229"/>
                  <a:gd name="T58" fmla="*/ 384 w 540"/>
                  <a:gd name="T59" fmla="*/ 216 h 229"/>
                  <a:gd name="T60" fmla="*/ 424 w 540"/>
                  <a:gd name="T61" fmla="*/ 207 h 229"/>
                  <a:gd name="T62" fmla="*/ 460 w 540"/>
                  <a:gd name="T63" fmla="*/ 194 h 229"/>
                  <a:gd name="T64" fmla="*/ 490 w 540"/>
                  <a:gd name="T65" fmla="*/ 179 h 229"/>
                  <a:gd name="T66" fmla="*/ 514 w 540"/>
                  <a:gd name="T67" fmla="*/ 162 h 229"/>
                  <a:gd name="T68" fmla="*/ 530 w 540"/>
                  <a:gd name="T69" fmla="*/ 143 h 229"/>
                  <a:gd name="T70" fmla="*/ 538 w 540"/>
                  <a:gd name="T71" fmla="*/ 123 h 22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40"/>
                  <a:gd name="T109" fmla="*/ 0 h 229"/>
                  <a:gd name="T110" fmla="*/ 540 w 540"/>
                  <a:gd name="T111" fmla="*/ 229 h 22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40" h="229">
                    <a:moveTo>
                      <a:pt x="539" y="114"/>
                    </a:moveTo>
                    <a:lnTo>
                      <a:pt x="538" y="104"/>
                    </a:lnTo>
                    <a:lnTo>
                      <a:pt x="535" y="94"/>
                    </a:lnTo>
                    <a:lnTo>
                      <a:pt x="530" y="84"/>
                    </a:lnTo>
                    <a:lnTo>
                      <a:pt x="523" y="75"/>
                    </a:lnTo>
                    <a:lnTo>
                      <a:pt x="514" y="65"/>
                    </a:lnTo>
                    <a:lnTo>
                      <a:pt x="503" y="57"/>
                    </a:lnTo>
                    <a:lnTo>
                      <a:pt x="490" y="48"/>
                    </a:lnTo>
                    <a:lnTo>
                      <a:pt x="476" y="40"/>
                    </a:lnTo>
                    <a:lnTo>
                      <a:pt x="460" y="33"/>
                    </a:lnTo>
                    <a:lnTo>
                      <a:pt x="443" y="26"/>
                    </a:lnTo>
                    <a:lnTo>
                      <a:pt x="424" y="20"/>
                    </a:lnTo>
                    <a:lnTo>
                      <a:pt x="404" y="15"/>
                    </a:lnTo>
                    <a:lnTo>
                      <a:pt x="384" y="10"/>
                    </a:lnTo>
                    <a:lnTo>
                      <a:pt x="362" y="6"/>
                    </a:lnTo>
                    <a:lnTo>
                      <a:pt x="340" y="3"/>
                    </a:lnTo>
                    <a:lnTo>
                      <a:pt x="316" y="1"/>
                    </a:lnTo>
                    <a:lnTo>
                      <a:pt x="293" y="0"/>
                    </a:lnTo>
                    <a:lnTo>
                      <a:pt x="270" y="0"/>
                    </a:lnTo>
                    <a:lnTo>
                      <a:pt x="246" y="0"/>
                    </a:lnTo>
                    <a:lnTo>
                      <a:pt x="223" y="1"/>
                    </a:lnTo>
                    <a:lnTo>
                      <a:pt x="200" y="3"/>
                    </a:lnTo>
                    <a:lnTo>
                      <a:pt x="177" y="6"/>
                    </a:lnTo>
                    <a:lnTo>
                      <a:pt x="156" y="10"/>
                    </a:lnTo>
                    <a:lnTo>
                      <a:pt x="135" y="15"/>
                    </a:lnTo>
                    <a:lnTo>
                      <a:pt x="115" y="20"/>
                    </a:lnTo>
                    <a:lnTo>
                      <a:pt x="97" y="26"/>
                    </a:lnTo>
                    <a:lnTo>
                      <a:pt x="79" y="33"/>
                    </a:lnTo>
                    <a:lnTo>
                      <a:pt x="63" y="40"/>
                    </a:lnTo>
                    <a:lnTo>
                      <a:pt x="49" y="48"/>
                    </a:lnTo>
                    <a:lnTo>
                      <a:pt x="36" y="57"/>
                    </a:lnTo>
                    <a:lnTo>
                      <a:pt x="26" y="65"/>
                    </a:lnTo>
                    <a:lnTo>
                      <a:pt x="17" y="75"/>
                    </a:lnTo>
                    <a:lnTo>
                      <a:pt x="9" y="84"/>
                    </a:lnTo>
                    <a:lnTo>
                      <a:pt x="5" y="94"/>
                    </a:lnTo>
                    <a:lnTo>
                      <a:pt x="1" y="104"/>
                    </a:lnTo>
                    <a:lnTo>
                      <a:pt x="0" y="114"/>
                    </a:lnTo>
                    <a:lnTo>
                      <a:pt x="1" y="123"/>
                    </a:lnTo>
                    <a:lnTo>
                      <a:pt x="5" y="133"/>
                    </a:lnTo>
                    <a:lnTo>
                      <a:pt x="9" y="143"/>
                    </a:lnTo>
                    <a:lnTo>
                      <a:pt x="17" y="153"/>
                    </a:lnTo>
                    <a:lnTo>
                      <a:pt x="26" y="162"/>
                    </a:lnTo>
                    <a:lnTo>
                      <a:pt x="36" y="171"/>
                    </a:lnTo>
                    <a:lnTo>
                      <a:pt x="49" y="179"/>
                    </a:lnTo>
                    <a:lnTo>
                      <a:pt x="63" y="186"/>
                    </a:lnTo>
                    <a:lnTo>
                      <a:pt x="79" y="194"/>
                    </a:lnTo>
                    <a:lnTo>
                      <a:pt x="97" y="201"/>
                    </a:lnTo>
                    <a:lnTo>
                      <a:pt x="115" y="207"/>
                    </a:lnTo>
                    <a:lnTo>
                      <a:pt x="135" y="212"/>
                    </a:lnTo>
                    <a:lnTo>
                      <a:pt x="156" y="216"/>
                    </a:lnTo>
                    <a:lnTo>
                      <a:pt x="177" y="221"/>
                    </a:lnTo>
                    <a:lnTo>
                      <a:pt x="200" y="223"/>
                    </a:lnTo>
                    <a:lnTo>
                      <a:pt x="223" y="225"/>
                    </a:lnTo>
                    <a:lnTo>
                      <a:pt x="246" y="227"/>
                    </a:lnTo>
                    <a:lnTo>
                      <a:pt x="270" y="228"/>
                    </a:lnTo>
                    <a:lnTo>
                      <a:pt x="293" y="227"/>
                    </a:lnTo>
                    <a:lnTo>
                      <a:pt x="316" y="225"/>
                    </a:lnTo>
                    <a:lnTo>
                      <a:pt x="340" y="223"/>
                    </a:lnTo>
                    <a:lnTo>
                      <a:pt x="362" y="221"/>
                    </a:lnTo>
                    <a:lnTo>
                      <a:pt x="384" y="216"/>
                    </a:lnTo>
                    <a:lnTo>
                      <a:pt x="404" y="212"/>
                    </a:lnTo>
                    <a:lnTo>
                      <a:pt x="424" y="207"/>
                    </a:lnTo>
                    <a:lnTo>
                      <a:pt x="443" y="201"/>
                    </a:lnTo>
                    <a:lnTo>
                      <a:pt x="460" y="194"/>
                    </a:lnTo>
                    <a:lnTo>
                      <a:pt x="476" y="186"/>
                    </a:lnTo>
                    <a:lnTo>
                      <a:pt x="490" y="179"/>
                    </a:lnTo>
                    <a:lnTo>
                      <a:pt x="503" y="171"/>
                    </a:lnTo>
                    <a:lnTo>
                      <a:pt x="514" y="162"/>
                    </a:lnTo>
                    <a:lnTo>
                      <a:pt x="523" y="153"/>
                    </a:lnTo>
                    <a:lnTo>
                      <a:pt x="530" y="143"/>
                    </a:lnTo>
                    <a:lnTo>
                      <a:pt x="535" y="133"/>
                    </a:lnTo>
                    <a:lnTo>
                      <a:pt x="538" y="123"/>
                    </a:lnTo>
                    <a:lnTo>
                      <a:pt x="539" y="11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32" name="Freeform 45"/>
              <p:cNvSpPr>
                <a:spLocks/>
              </p:cNvSpPr>
              <p:nvPr/>
            </p:nvSpPr>
            <p:spPr bwMode="auto">
              <a:xfrm>
                <a:off x="3065" y="2327"/>
                <a:ext cx="540" cy="229"/>
              </a:xfrm>
              <a:custGeom>
                <a:avLst/>
                <a:gdLst>
                  <a:gd name="T0" fmla="*/ 1 w 540"/>
                  <a:gd name="T1" fmla="*/ 124 h 229"/>
                  <a:gd name="T2" fmla="*/ 9 w 540"/>
                  <a:gd name="T3" fmla="*/ 143 h 229"/>
                  <a:gd name="T4" fmla="*/ 26 w 540"/>
                  <a:gd name="T5" fmla="*/ 162 h 229"/>
                  <a:gd name="T6" fmla="*/ 49 w 540"/>
                  <a:gd name="T7" fmla="*/ 179 h 229"/>
                  <a:gd name="T8" fmla="*/ 79 w 540"/>
                  <a:gd name="T9" fmla="*/ 194 h 229"/>
                  <a:gd name="T10" fmla="*/ 115 w 540"/>
                  <a:gd name="T11" fmla="*/ 207 h 229"/>
                  <a:gd name="T12" fmla="*/ 156 w 540"/>
                  <a:gd name="T13" fmla="*/ 216 h 229"/>
                  <a:gd name="T14" fmla="*/ 200 w 540"/>
                  <a:gd name="T15" fmla="*/ 223 h 229"/>
                  <a:gd name="T16" fmla="*/ 246 w 540"/>
                  <a:gd name="T17" fmla="*/ 227 h 229"/>
                  <a:gd name="T18" fmla="*/ 293 w 540"/>
                  <a:gd name="T19" fmla="*/ 227 h 229"/>
                  <a:gd name="T20" fmla="*/ 340 w 540"/>
                  <a:gd name="T21" fmla="*/ 223 h 229"/>
                  <a:gd name="T22" fmla="*/ 384 w 540"/>
                  <a:gd name="T23" fmla="*/ 216 h 229"/>
                  <a:gd name="T24" fmla="*/ 424 w 540"/>
                  <a:gd name="T25" fmla="*/ 206 h 229"/>
                  <a:gd name="T26" fmla="*/ 460 w 540"/>
                  <a:gd name="T27" fmla="*/ 194 h 229"/>
                  <a:gd name="T28" fmla="*/ 490 w 540"/>
                  <a:gd name="T29" fmla="*/ 178 h 229"/>
                  <a:gd name="T30" fmla="*/ 513 w 540"/>
                  <a:gd name="T31" fmla="*/ 162 h 229"/>
                  <a:gd name="T32" fmla="*/ 530 w 540"/>
                  <a:gd name="T33" fmla="*/ 143 h 229"/>
                  <a:gd name="T34" fmla="*/ 538 w 540"/>
                  <a:gd name="T35" fmla="*/ 123 h 229"/>
                  <a:gd name="T36" fmla="*/ 538 w 540"/>
                  <a:gd name="T37" fmla="*/ 104 h 229"/>
                  <a:gd name="T38" fmla="*/ 530 w 540"/>
                  <a:gd name="T39" fmla="*/ 84 h 229"/>
                  <a:gd name="T40" fmla="*/ 513 w 540"/>
                  <a:gd name="T41" fmla="*/ 65 h 229"/>
                  <a:gd name="T42" fmla="*/ 490 w 540"/>
                  <a:gd name="T43" fmla="*/ 48 h 229"/>
                  <a:gd name="T44" fmla="*/ 460 w 540"/>
                  <a:gd name="T45" fmla="*/ 33 h 229"/>
                  <a:gd name="T46" fmla="*/ 424 w 540"/>
                  <a:gd name="T47" fmla="*/ 20 h 229"/>
                  <a:gd name="T48" fmla="*/ 384 w 540"/>
                  <a:gd name="T49" fmla="*/ 10 h 229"/>
                  <a:gd name="T50" fmla="*/ 339 w 540"/>
                  <a:gd name="T51" fmla="*/ 3 h 229"/>
                  <a:gd name="T52" fmla="*/ 293 w 540"/>
                  <a:gd name="T53" fmla="*/ 0 h 229"/>
                  <a:gd name="T54" fmla="*/ 246 w 540"/>
                  <a:gd name="T55" fmla="*/ 0 h 229"/>
                  <a:gd name="T56" fmla="*/ 200 w 540"/>
                  <a:gd name="T57" fmla="*/ 3 h 229"/>
                  <a:gd name="T58" fmla="*/ 156 w 540"/>
                  <a:gd name="T59" fmla="*/ 10 h 229"/>
                  <a:gd name="T60" fmla="*/ 115 w 540"/>
                  <a:gd name="T61" fmla="*/ 20 h 229"/>
                  <a:gd name="T62" fmla="*/ 79 w 540"/>
                  <a:gd name="T63" fmla="*/ 33 h 229"/>
                  <a:gd name="T64" fmla="*/ 49 w 540"/>
                  <a:gd name="T65" fmla="*/ 48 h 229"/>
                  <a:gd name="T66" fmla="*/ 26 w 540"/>
                  <a:gd name="T67" fmla="*/ 66 h 229"/>
                  <a:gd name="T68" fmla="*/ 9 w 540"/>
                  <a:gd name="T69" fmla="*/ 84 h 229"/>
                  <a:gd name="T70" fmla="*/ 1 w 540"/>
                  <a:gd name="T71" fmla="*/ 104 h 22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40"/>
                  <a:gd name="T109" fmla="*/ 0 h 229"/>
                  <a:gd name="T110" fmla="*/ 540 w 540"/>
                  <a:gd name="T111" fmla="*/ 229 h 22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40" h="229">
                    <a:moveTo>
                      <a:pt x="0" y="114"/>
                    </a:moveTo>
                    <a:lnTo>
                      <a:pt x="1" y="124"/>
                    </a:lnTo>
                    <a:lnTo>
                      <a:pt x="4" y="133"/>
                    </a:lnTo>
                    <a:lnTo>
                      <a:pt x="9" y="143"/>
                    </a:lnTo>
                    <a:lnTo>
                      <a:pt x="17" y="153"/>
                    </a:lnTo>
                    <a:lnTo>
                      <a:pt x="26" y="162"/>
                    </a:lnTo>
                    <a:lnTo>
                      <a:pt x="36" y="171"/>
                    </a:lnTo>
                    <a:lnTo>
                      <a:pt x="49" y="179"/>
                    </a:lnTo>
                    <a:lnTo>
                      <a:pt x="63" y="187"/>
                    </a:lnTo>
                    <a:lnTo>
                      <a:pt x="79" y="194"/>
                    </a:lnTo>
                    <a:lnTo>
                      <a:pt x="97" y="201"/>
                    </a:lnTo>
                    <a:lnTo>
                      <a:pt x="115" y="207"/>
                    </a:lnTo>
                    <a:lnTo>
                      <a:pt x="135" y="212"/>
                    </a:lnTo>
                    <a:lnTo>
                      <a:pt x="156" y="216"/>
                    </a:lnTo>
                    <a:lnTo>
                      <a:pt x="177" y="221"/>
                    </a:lnTo>
                    <a:lnTo>
                      <a:pt x="200" y="223"/>
                    </a:lnTo>
                    <a:lnTo>
                      <a:pt x="223" y="225"/>
                    </a:lnTo>
                    <a:lnTo>
                      <a:pt x="246" y="227"/>
                    </a:lnTo>
                    <a:lnTo>
                      <a:pt x="270" y="228"/>
                    </a:lnTo>
                    <a:lnTo>
                      <a:pt x="293" y="227"/>
                    </a:lnTo>
                    <a:lnTo>
                      <a:pt x="316" y="225"/>
                    </a:lnTo>
                    <a:lnTo>
                      <a:pt x="340" y="223"/>
                    </a:lnTo>
                    <a:lnTo>
                      <a:pt x="362" y="220"/>
                    </a:lnTo>
                    <a:lnTo>
                      <a:pt x="384" y="216"/>
                    </a:lnTo>
                    <a:lnTo>
                      <a:pt x="404" y="212"/>
                    </a:lnTo>
                    <a:lnTo>
                      <a:pt x="424" y="206"/>
                    </a:lnTo>
                    <a:lnTo>
                      <a:pt x="443" y="201"/>
                    </a:lnTo>
                    <a:lnTo>
                      <a:pt x="460" y="194"/>
                    </a:lnTo>
                    <a:lnTo>
                      <a:pt x="476" y="186"/>
                    </a:lnTo>
                    <a:lnTo>
                      <a:pt x="490" y="178"/>
                    </a:lnTo>
                    <a:lnTo>
                      <a:pt x="503" y="170"/>
                    </a:lnTo>
                    <a:lnTo>
                      <a:pt x="513" y="162"/>
                    </a:lnTo>
                    <a:lnTo>
                      <a:pt x="522" y="152"/>
                    </a:lnTo>
                    <a:lnTo>
                      <a:pt x="530" y="143"/>
                    </a:lnTo>
                    <a:lnTo>
                      <a:pt x="535" y="133"/>
                    </a:lnTo>
                    <a:lnTo>
                      <a:pt x="538" y="123"/>
                    </a:lnTo>
                    <a:lnTo>
                      <a:pt x="539" y="113"/>
                    </a:lnTo>
                    <a:lnTo>
                      <a:pt x="538" y="104"/>
                    </a:lnTo>
                    <a:lnTo>
                      <a:pt x="535" y="94"/>
                    </a:lnTo>
                    <a:lnTo>
                      <a:pt x="530" y="84"/>
                    </a:lnTo>
                    <a:lnTo>
                      <a:pt x="522" y="75"/>
                    </a:lnTo>
                    <a:lnTo>
                      <a:pt x="513" y="65"/>
                    </a:lnTo>
                    <a:lnTo>
                      <a:pt x="503" y="57"/>
                    </a:lnTo>
                    <a:lnTo>
                      <a:pt x="490" y="48"/>
                    </a:lnTo>
                    <a:lnTo>
                      <a:pt x="476" y="40"/>
                    </a:lnTo>
                    <a:lnTo>
                      <a:pt x="460" y="33"/>
                    </a:lnTo>
                    <a:lnTo>
                      <a:pt x="442" y="26"/>
                    </a:lnTo>
                    <a:lnTo>
                      <a:pt x="424" y="20"/>
                    </a:lnTo>
                    <a:lnTo>
                      <a:pt x="404" y="15"/>
                    </a:lnTo>
                    <a:lnTo>
                      <a:pt x="384" y="10"/>
                    </a:lnTo>
                    <a:lnTo>
                      <a:pt x="362" y="6"/>
                    </a:lnTo>
                    <a:lnTo>
                      <a:pt x="339" y="3"/>
                    </a:lnTo>
                    <a:lnTo>
                      <a:pt x="316" y="1"/>
                    </a:lnTo>
                    <a:lnTo>
                      <a:pt x="293" y="0"/>
                    </a:lnTo>
                    <a:lnTo>
                      <a:pt x="270" y="0"/>
                    </a:lnTo>
                    <a:lnTo>
                      <a:pt x="246" y="0"/>
                    </a:lnTo>
                    <a:lnTo>
                      <a:pt x="223" y="1"/>
                    </a:lnTo>
                    <a:lnTo>
                      <a:pt x="200" y="3"/>
                    </a:lnTo>
                    <a:lnTo>
                      <a:pt x="177" y="6"/>
                    </a:lnTo>
                    <a:lnTo>
                      <a:pt x="156" y="10"/>
                    </a:lnTo>
                    <a:lnTo>
                      <a:pt x="135" y="15"/>
                    </a:lnTo>
                    <a:lnTo>
                      <a:pt x="115" y="20"/>
                    </a:lnTo>
                    <a:lnTo>
                      <a:pt x="96" y="26"/>
                    </a:lnTo>
                    <a:lnTo>
                      <a:pt x="79" y="33"/>
                    </a:lnTo>
                    <a:lnTo>
                      <a:pt x="63" y="40"/>
                    </a:lnTo>
                    <a:lnTo>
                      <a:pt x="49" y="48"/>
                    </a:lnTo>
                    <a:lnTo>
                      <a:pt x="36" y="57"/>
                    </a:lnTo>
                    <a:lnTo>
                      <a:pt x="26" y="66"/>
                    </a:lnTo>
                    <a:lnTo>
                      <a:pt x="17" y="75"/>
                    </a:lnTo>
                    <a:lnTo>
                      <a:pt x="9" y="84"/>
                    </a:lnTo>
                    <a:lnTo>
                      <a:pt x="4" y="94"/>
                    </a:lnTo>
                    <a:lnTo>
                      <a:pt x="1" y="104"/>
                    </a:lnTo>
                    <a:lnTo>
                      <a:pt x="0" y="11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33" name="Freeform 46"/>
              <p:cNvSpPr>
                <a:spLocks/>
              </p:cNvSpPr>
              <p:nvPr/>
            </p:nvSpPr>
            <p:spPr bwMode="auto">
              <a:xfrm>
                <a:off x="4561" y="3874"/>
                <a:ext cx="646" cy="229"/>
              </a:xfrm>
              <a:custGeom>
                <a:avLst/>
                <a:gdLst>
                  <a:gd name="T0" fmla="*/ 1 w 646"/>
                  <a:gd name="T1" fmla="*/ 124 h 229"/>
                  <a:gd name="T2" fmla="*/ 11 w 646"/>
                  <a:gd name="T3" fmla="*/ 143 h 229"/>
                  <a:gd name="T4" fmla="*/ 29 w 646"/>
                  <a:gd name="T5" fmla="*/ 162 h 229"/>
                  <a:gd name="T6" fmla="*/ 58 w 646"/>
                  <a:gd name="T7" fmla="*/ 179 h 229"/>
                  <a:gd name="T8" fmla="*/ 94 w 646"/>
                  <a:gd name="T9" fmla="*/ 194 h 229"/>
                  <a:gd name="T10" fmla="*/ 137 w 646"/>
                  <a:gd name="T11" fmla="*/ 207 h 229"/>
                  <a:gd name="T12" fmla="*/ 186 w 646"/>
                  <a:gd name="T13" fmla="*/ 217 h 229"/>
                  <a:gd name="T14" fmla="*/ 239 w 646"/>
                  <a:gd name="T15" fmla="*/ 223 h 229"/>
                  <a:gd name="T16" fmla="*/ 294 w 646"/>
                  <a:gd name="T17" fmla="*/ 227 h 229"/>
                  <a:gd name="T18" fmla="*/ 350 w 646"/>
                  <a:gd name="T19" fmla="*/ 227 h 229"/>
                  <a:gd name="T20" fmla="*/ 405 w 646"/>
                  <a:gd name="T21" fmla="*/ 223 h 229"/>
                  <a:gd name="T22" fmla="*/ 458 w 646"/>
                  <a:gd name="T23" fmla="*/ 217 h 229"/>
                  <a:gd name="T24" fmla="*/ 507 w 646"/>
                  <a:gd name="T25" fmla="*/ 207 h 229"/>
                  <a:gd name="T26" fmla="*/ 550 w 646"/>
                  <a:gd name="T27" fmla="*/ 194 h 229"/>
                  <a:gd name="T28" fmla="*/ 586 w 646"/>
                  <a:gd name="T29" fmla="*/ 179 h 229"/>
                  <a:gd name="T30" fmla="*/ 615 w 646"/>
                  <a:gd name="T31" fmla="*/ 162 h 229"/>
                  <a:gd name="T32" fmla="*/ 634 w 646"/>
                  <a:gd name="T33" fmla="*/ 143 h 229"/>
                  <a:gd name="T34" fmla="*/ 643 w 646"/>
                  <a:gd name="T35" fmla="*/ 123 h 229"/>
                  <a:gd name="T36" fmla="*/ 643 w 646"/>
                  <a:gd name="T37" fmla="*/ 104 h 229"/>
                  <a:gd name="T38" fmla="*/ 634 w 646"/>
                  <a:gd name="T39" fmla="*/ 84 h 229"/>
                  <a:gd name="T40" fmla="*/ 615 w 646"/>
                  <a:gd name="T41" fmla="*/ 65 h 229"/>
                  <a:gd name="T42" fmla="*/ 586 w 646"/>
                  <a:gd name="T43" fmla="*/ 48 h 229"/>
                  <a:gd name="T44" fmla="*/ 550 w 646"/>
                  <a:gd name="T45" fmla="*/ 33 h 229"/>
                  <a:gd name="T46" fmla="*/ 507 w 646"/>
                  <a:gd name="T47" fmla="*/ 20 h 229"/>
                  <a:gd name="T48" fmla="*/ 458 w 646"/>
                  <a:gd name="T49" fmla="*/ 10 h 229"/>
                  <a:gd name="T50" fmla="*/ 405 w 646"/>
                  <a:gd name="T51" fmla="*/ 3 h 229"/>
                  <a:gd name="T52" fmla="*/ 350 w 646"/>
                  <a:gd name="T53" fmla="*/ 0 h 229"/>
                  <a:gd name="T54" fmla="*/ 294 w 646"/>
                  <a:gd name="T55" fmla="*/ 0 h 229"/>
                  <a:gd name="T56" fmla="*/ 239 w 646"/>
                  <a:gd name="T57" fmla="*/ 3 h 229"/>
                  <a:gd name="T58" fmla="*/ 185 w 646"/>
                  <a:gd name="T59" fmla="*/ 10 h 229"/>
                  <a:gd name="T60" fmla="*/ 137 w 646"/>
                  <a:gd name="T61" fmla="*/ 20 h 229"/>
                  <a:gd name="T62" fmla="*/ 94 w 646"/>
                  <a:gd name="T63" fmla="*/ 33 h 229"/>
                  <a:gd name="T64" fmla="*/ 58 w 646"/>
                  <a:gd name="T65" fmla="*/ 48 h 229"/>
                  <a:gd name="T66" fmla="*/ 29 w 646"/>
                  <a:gd name="T67" fmla="*/ 66 h 229"/>
                  <a:gd name="T68" fmla="*/ 11 w 646"/>
                  <a:gd name="T69" fmla="*/ 84 h 229"/>
                  <a:gd name="T70" fmla="*/ 1 w 646"/>
                  <a:gd name="T71" fmla="*/ 104 h 22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646"/>
                  <a:gd name="T109" fmla="*/ 0 h 229"/>
                  <a:gd name="T110" fmla="*/ 646 w 646"/>
                  <a:gd name="T111" fmla="*/ 229 h 22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646" h="229">
                    <a:moveTo>
                      <a:pt x="0" y="114"/>
                    </a:moveTo>
                    <a:lnTo>
                      <a:pt x="1" y="124"/>
                    </a:lnTo>
                    <a:lnTo>
                      <a:pt x="4" y="134"/>
                    </a:lnTo>
                    <a:lnTo>
                      <a:pt x="11" y="143"/>
                    </a:lnTo>
                    <a:lnTo>
                      <a:pt x="19" y="153"/>
                    </a:lnTo>
                    <a:lnTo>
                      <a:pt x="29" y="162"/>
                    </a:lnTo>
                    <a:lnTo>
                      <a:pt x="43" y="171"/>
                    </a:lnTo>
                    <a:lnTo>
                      <a:pt x="58" y="179"/>
                    </a:lnTo>
                    <a:lnTo>
                      <a:pt x="75" y="187"/>
                    </a:lnTo>
                    <a:lnTo>
                      <a:pt x="94" y="194"/>
                    </a:lnTo>
                    <a:lnTo>
                      <a:pt x="116" y="201"/>
                    </a:lnTo>
                    <a:lnTo>
                      <a:pt x="137" y="207"/>
                    </a:lnTo>
                    <a:lnTo>
                      <a:pt x="161" y="212"/>
                    </a:lnTo>
                    <a:lnTo>
                      <a:pt x="186" y="217"/>
                    </a:lnTo>
                    <a:lnTo>
                      <a:pt x="213" y="221"/>
                    </a:lnTo>
                    <a:lnTo>
                      <a:pt x="239" y="223"/>
                    </a:lnTo>
                    <a:lnTo>
                      <a:pt x="266" y="226"/>
                    </a:lnTo>
                    <a:lnTo>
                      <a:pt x="294" y="227"/>
                    </a:lnTo>
                    <a:lnTo>
                      <a:pt x="321" y="228"/>
                    </a:lnTo>
                    <a:lnTo>
                      <a:pt x="350" y="227"/>
                    </a:lnTo>
                    <a:lnTo>
                      <a:pt x="379" y="226"/>
                    </a:lnTo>
                    <a:lnTo>
                      <a:pt x="405" y="223"/>
                    </a:lnTo>
                    <a:lnTo>
                      <a:pt x="433" y="221"/>
                    </a:lnTo>
                    <a:lnTo>
                      <a:pt x="458" y="217"/>
                    </a:lnTo>
                    <a:lnTo>
                      <a:pt x="483" y="212"/>
                    </a:lnTo>
                    <a:lnTo>
                      <a:pt x="507" y="207"/>
                    </a:lnTo>
                    <a:lnTo>
                      <a:pt x="530" y="201"/>
                    </a:lnTo>
                    <a:lnTo>
                      <a:pt x="550" y="194"/>
                    </a:lnTo>
                    <a:lnTo>
                      <a:pt x="569" y="186"/>
                    </a:lnTo>
                    <a:lnTo>
                      <a:pt x="586" y="179"/>
                    </a:lnTo>
                    <a:lnTo>
                      <a:pt x="601" y="171"/>
                    </a:lnTo>
                    <a:lnTo>
                      <a:pt x="615" y="162"/>
                    </a:lnTo>
                    <a:lnTo>
                      <a:pt x="625" y="152"/>
                    </a:lnTo>
                    <a:lnTo>
                      <a:pt x="634" y="143"/>
                    </a:lnTo>
                    <a:lnTo>
                      <a:pt x="640" y="133"/>
                    </a:lnTo>
                    <a:lnTo>
                      <a:pt x="643" y="123"/>
                    </a:lnTo>
                    <a:lnTo>
                      <a:pt x="645" y="114"/>
                    </a:lnTo>
                    <a:lnTo>
                      <a:pt x="643" y="104"/>
                    </a:lnTo>
                    <a:lnTo>
                      <a:pt x="640" y="94"/>
                    </a:lnTo>
                    <a:lnTo>
                      <a:pt x="634" y="84"/>
                    </a:lnTo>
                    <a:lnTo>
                      <a:pt x="625" y="75"/>
                    </a:lnTo>
                    <a:lnTo>
                      <a:pt x="615" y="65"/>
                    </a:lnTo>
                    <a:lnTo>
                      <a:pt x="601" y="57"/>
                    </a:lnTo>
                    <a:lnTo>
                      <a:pt x="586" y="48"/>
                    </a:lnTo>
                    <a:lnTo>
                      <a:pt x="569" y="40"/>
                    </a:lnTo>
                    <a:lnTo>
                      <a:pt x="550" y="33"/>
                    </a:lnTo>
                    <a:lnTo>
                      <a:pt x="530" y="26"/>
                    </a:lnTo>
                    <a:lnTo>
                      <a:pt x="507" y="20"/>
                    </a:lnTo>
                    <a:lnTo>
                      <a:pt x="483" y="15"/>
                    </a:lnTo>
                    <a:lnTo>
                      <a:pt x="458" y="10"/>
                    </a:lnTo>
                    <a:lnTo>
                      <a:pt x="433" y="7"/>
                    </a:lnTo>
                    <a:lnTo>
                      <a:pt x="405" y="3"/>
                    </a:lnTo>
                    <a:lnTo>
                      <a:pt x="378" y="1"/>
                    </a:lnTo>
                    <a:lnTo>
                      <a:pt x="350" y="0"/>
                    </a:lnTo>
                    <a:lnTo>
                      <a:pt x="321" y="0"/>
                    </a:lnTo>
                    <a:lnTo>
                      <a:pt x="294" y="0"/>
                    </a:lnTo>
                    <a:lnTo>
                      <a:pt x="266" y="1"/>
                    </a:lnTo>
                    <a:lnTo>
                      <a:pt x="239" y="3"/>
                    </a:lnTo>
                    <a:lnTo>
                      <a:pt x="211" y="7"/>
                    </a:lnTo>
                    <a:lnTo>
                      <a:pt x="185" y="10"/>
                    </a:lnTo>
                    <a:lnTo>
                      <a:pt x="161" y="15"/>
                    </a:lnTo>
                    <a:lnTo>
                      <a:pt x="137" y="20"/>
                    </a:lnTo>
                    <a:lnTo>
                      <a:pt x="116" y="27"/>
                    </a:lnTo>
                    <a:lnTo>
                      <a:pt x="94" y="33"/>
                    </a:lnTo>
                    <a:lnTo>
                      <a:pt x="75" y="40"/>
                    </a:lnTo>
                    <a:lnTo>
                      <a:pt x="58" y="48"/>
                    </a:lnTo>
                    <a:lnTo>
                      <a:pt x="43" y="57"/>
                    </a:lnTo>
                    <a:lnTo>
                      <a:pt x="29" y="66"/>
                    </a:lnTo>
                    <a:lnTo>
                      <a:pt x="19" y="75"/>
                    </a:lnTo>
                    <a:lnTo>
                      <a:pt x="11" y="84"/>
                    </a:lnTo>
                    <a:lnTo>
                      <a:pt x="4" y="94"/>
                    </a:lnTo>
                    <a:lnTo>
                      <a:pt x="1" y="104"/>
                    </a:lnTo>
                    <a:lnTo>
                      <a:pt x="0" y="11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34" name="Freeform 47"/>
              <p:cNvSpPr>
                <a:spLocks/>
              </p:cNvSpPr>
              <p:nvPr/>
            </p:nvSpPr>
            <p:spPr bwMode="auto">
              <a:xfrm>
                <a:off x="4980" y="3360"/>
                <a:ext cx="540" cy="229"/>
              </a:xfrm>
              <a:custGeom>
                <a:avLst/>
                <a:gdLst>
                  <a:gd name="T0" fmla="*/ 1 w 540"/>
                  <a:gd name="T1" fmla="*/ 124 h 229"/>
                  <a:gd name="T2" fmla="*/ 10 w 540"/>
                  <a:gd name="T3" fmla="*/ 143 h 229"/>
                  <a:gd name="T4" fmla="*/ 25 w 540"/>
                  <a:gd name="T5" fmla="*/ 162 h 229"/>
                  <a:gd name="T6" fmla="*/ 49 w 540"/>
                  <a:gd name="T7" fmla="*/ 179 h 229"/>
                  <a:gd name="T8" fmla="*/ 79 w 540"/>
                  <a:gd name="T9" fmla="*/ 194 h 229"/>
                  <a:gd name="T10" fmla="*/ 115 w 540"/>
                  <a:gd name="T11" fmla="*/ 207 h 229"/>
                  <a:gd name="T12" fmla="*/ 156 w 540"/>
                  <a:gd name="T13" fmla="*/ 217 h 229"/>
                  <a:gd name="T14" fmla="*/ 200 w 540"/>
                  <a:gd name="T15" fmla="*/ 223 h 229"/>
                  <a:gd name="T16" fmla="*/ 246 w 540"/>
                  <a:gd name="T17" fmla="*/ 227 h 229"/>
                  <a:gd name="T18" fmla="*/ 293 w 540"/>
                  <a:gd name="T19" fmla="*/ 227 h 229"/>
                  <a:gd name="T20" fmla="*/ 339 w 540"/>
                  <a:gd name="T21" fmla="*/ 223 h 229"/>
                  <a:gd name="T22" fmla="*/ 383 w 540"/>
                  <a:gd name="T23" fmla="*/ 217 h 229"/>
                  <a:gd name="T24" fmla="*/ 424 w 540"/>
                  <a:gd name="T25" fmla="*/ 207 h 229"/>
                  <a:gd name="T26" fmla="*/ 460 w 540"/>
                  <a:gd name="T27" fmla="*/ 194 h 229"/>
                  <a:gd name="T28" fmla="*/ 490 w 540"/>
                  <a:gd name="T29" fmla="*/ 179 h 229"/>
                  <a:gd name="T30" fmla="*/ 514 w 540"/>
                  <a:gd name="T31" fmla="*/ 162 h 229"/>
                  <a:gd name="T32" fmla="*/ 530 w 540"/>
                  <a:gd name="T33" fmla="*/ 143 h 229"/>
                  <a:gd name="T34" fmla="*/ 538 w 540"/>
                  <a:gd name="T35" fmla="*/ 123 h 229"/>
                  <a:gd name="T36" fmla="*/ 538 w 540"/>
                  <a:gd name="T37" fmla="*/ 104 h 229"/>
                  <a:gd name="T38" fmla="*/ 530 w 540"/>
                  <a:gd name="T39" fmla="*/ 84 h 229"/>
                  <a:gd name="T40" fmla="*/ 514 w 540"/>
                  <a:gd name="T41" fmla="*/ 65 h 229"/>
                  <a:gd name="T42" fmla="*/ 490 w 540"/>
                  <a:gd name="T43" fmla="*/ 48 h 229"/>
                  <a:gd name="T44" fmla="*/ 460 w 540"/>
                  <a:gd name="T45" fmla="*/ 33 h 229"/>
                  <a:gd name="T46" fmla="*/ 424 w 540"/>
                  <a:gd name="T47" fmla="*/ 20 h 229"/>
                  <a:gd name="T48" fmla="*/ 383 w 540"/>
                  <a:gd name="T49" fmla="*/ 10 h 229"/>
                  <a:gd name="T50" fmla="*/ 339 w 540"/>
                  <a:gd name="T51" fmla="*/ 3 h 229"/>
                  <a:gd name="T52" fmla="*/ 293 w 540"/>
                  <a:gd name="T53" fmla="*/ 0 h 229"/>
                  <a:gd name="T54" fmla="*/ 246 w 540"/>
                  <a:gd name="T55" fmla="*/ 0 h 229"/>
                  <a:gd name="T56" fmla="*/ 200 w 540"/>
                  <a:gd name="T57" fmla="*/ 3 h 229"/>
                  <a:gd name="T58" fmla="*/ 155 w 540"/>
                  <a:gd name="T59" fmla="*/ 10 h 229"/>
                  <a:gd name="T60" fmla="*/ 115 w 540"/>
                  <a:gd name="T61" fmla="*/ 20 h 229"/>
                  <a:gd name="T62" fmla="*/ 79 w 540"/>
                  <a:gd name="T63" fmla="*/ 33 h 229"/>
                  <a:gd name="T64" fmla="*/ 49 w 540"/>
                  <a:gd name="T65" fmla="*/ 48 h 229"/>
                  <a:gd name="T66" fmla="*/ 25 w 540"/>
                  <a:gd name="T67" fmla="*/ 66 h 229"/>
                  <a:gd name="T68" fmla="*/ 10 w 540"/>
                  <a:gd name="T69" fmla="*/ 84 h 229"/>
                  <a:gd name="T70" fmla="*/ 1 w 540"/>
                  <a:gd name="T71" fmla="*/ 104 h 22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40"/>
                  <a:gd name="T109" fmla="*/ 0 h 229"/>
                  <a:gd name="T110" fmla="*/ 540 w 540"/>
                  <a:gd name="T111" fmla="*/ 229 h 22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40" h="229">
                    <a:moveTo>
                      <a:pt x="0" y="114"/>
                    </a:moveTo>
                    <a:lnTo>
                      <a:pt x="1" y="124"/>
                    </a:lnTo>
                    <a:lnTo>
                      <a:pt x="4" y="134"/>
                    </a:lnTo>
                    <a:lnTo>
                      <a:pt x="10" y="143"/>
                    </a:lnTo>
                    <a:lnTo>
                      <a:pt x="16" y="153"/>
                    </a:lnTo>
                    <a:lnTo>
                      <a:pt x="25" y="162"/>
                    </a:lnTo>
                    <a:lnTo>
                      <a:pt x="36" y="171"/>
                    </a:lnTo>
                    <a:lnTo>
                      <a:pt x="49" y="179"/>
                    </a:lnTo>
                    <a:lnTo>
                      <a:pt x="63" y="187"/>
                    </a:lnTo>
                    <a:lnTo>
                      <a:pt x="79" y="194"/>
                    </a:lnTo>
                    <a:lnTo>
                      <a:pt x="97" y="201"/>
                    </a:lnTo>
                    <a:lnTo>
                      <a:pt x="115" y="207"/>
                    </a:lnTo>
                    <a:lnTo>
                      <a:pt x="135" y="212"/>
                    </a:lnTo>
                    <a:lnTo>
                      <a:pt x="156" y="217"/>
                    </a:lnTo>
                    <a:lnTo>
                      <a:pt x="178" y="221"/>
                    </a:lnTo>
                    <a:lnTo>
                      <a:pt x="200" y="223"/>
                    </a:lnTo>
                    <a:lnTo>
                      <a:pt x="223" y="226"/>
                    </a:lnTo>
                    <a:lnTo>
                      <a:pt x="246" y="227"/>
                    </a:lnTo>
                    <a:lnTo>
                      <a:pt x="269" y="228"/>
                    </a:lnTo>
                    <a:lnTo>
                      <a:pt x="293" y="227"/>
                    </a:lnTo>
                    <a:lnTo>
                      <a:pt x="317" y="226"/>
                    </a:lnTo>
                    <a:lnTo>
                      <a:pt x="339" y="223"/>
                    </a:lnTo>
                    <a:lnTo>
                      <a:pt x="362" y="221"/>
                    </a:lnTo>
                    <a:lnTo>
                      <a:pt x="383" y="217"/>
                    </a:lnTo>
                    <a:lnTo>
                      <a:pt x="404" y="212"/>
                    </a:lnTo>
                    <a:lnTo>
                      <a:pt x="424" y="207"/>
                    </a:lnTo>
                    <a:lnTo>
                      <a:pt x="443" y="201"/>
                    </a:lnTo>
                    <a:lnTo>
                      <a:pt x="460" y="194"/>
                    </a:lnTo>
                    <a:lnTo>
                      <a:pt x="476" y="187"/>
                    </a:lnTo>
                    <a:lnTo>
                      <a:pt x="490" y="179"/>
                    </a:lnTo>
                    <a:lnTo>
                      <a:pt x="503" y="171"/>
                    </a:lnTo>
                    <a:lnTo>
                      <a:pt x="514" y="162"/>
                    </a:lnTo>
                    <a:lnTo>
                      <a:pt x="523" y="152"/>
                    </a:lnTo>
                    <a:lnTo>
                      <a:pt x="530" y="143"/>
                    </a:lnTo>
                    <a:lnTo>
                      <a:pt x="535" y="133"/>
                    </a:lnTo>
                    <a:lnTo>
                      <a:pt x="538" y="123"/>
                    </a:lnTo>
                    <a:lnTo>
                      <a:pt x="539" y="114"/>
                    </a:lnTo>
                    <a:lnTo>
                      <a:pt x="538" y="104"/>
                    </a:lnTo>
                    <a:lnTo>
                      <a:pt x="535" y="94"/>
                    </a:lnTo>
                    <a:lnTo>
                      <a:pt x="530" y="84"/>
                    </a:lnTo>
                    <a:lnTo>
                      <a:pt x="523" y="75"/>
                    </a:lnTo>
                    <a:lnTo>
                      <a:pt x="514" y="65"/>
                    </a:lnTo>
                    <a:lnTo>
                      <a:pt x="503" y="57"/>
                    </a:lnTo>
                    <a:lnTo>
                      <a:pt x="490" y="48"/>
                    </a:lnTo>
                    <a:lnTo>
                      <a:pt x="476" y="40"/>
                    </a:lnTo>
                    <a:lnTo>
                      <a:pt x="460" y="33"/>
                    </a:lnTo>
                    <a:lnTo>
                      <a:pt x="443" y="26"/>
                    </a:lnTo>
                    <a:lnTo>
                      <a:pt x="424" y="20"/>
                    </a:lnTo>
                    <a:lnTo>
                      <a:pt x="404" y="15"/>
                    </a:lnTo>
                    <a:lnTo>
                      <a:pt x="383" y="10"/>
                    </a:lnTo>
                    <a:lnTo>
                      <a:pt x="362" y="7"/>
                    </a:lnTo>
                    <a:lnTo>
                      <a:pt x="339" y="3"/>
                    </a:lnTo>
                    <a:lnTo>
                      <a:pt x="316" y="1"/>
                    </a:lnTo>
                    <a:lnTo>
                      <a:pt x="293" y="0"/>
                    </a:lnTo>
                    <a:lnTo>
                      <a:pt x="269" y="0"/>
                    </a:lnTo>
                    <a:lnTo>
                      <a:pt x="246" y="0"/>
                    </a:lnTo>
                    <a:lnTo>
                      <a:pt x="223" y="1"/>
                    </a:lnTo>
                    <a:lnTo>
                      <a:pt x="200" y="3"/>
                    </a:lnTo>
                    <a:lnTo>
                      <a:pt x="177" y="7"/>
                    </a:lnTo>
                    <a:lnTo>
                      <a:pt x="155" y="10"/>
                    </a:lnTo>
                    <a:lnTo>
                      <a:pt x="135" y="15"/>
                    </a:lnTo>
                    <a:lnTo>
                      <a:pt x="115" y="20"/>
                    </a:lnTo>
                    <a:lnTo>
                      <a:pt x="97" y="27"/>
                    </a:lnTo>
                    <a:lnTo>
                      <a:pt x="79" y="33"/>
                    </a:lnTo>
                    <a:lnTo>
                      <a:pt x="63" y="40"/>
                    </a:lnTo>
                    <a:lnTo>
                      <a:pt x="49" y="48"/>
                    </a:lnTo>
                    <a:lnTo>
                      <a:pt x="36" y="57"/>
                    </a:lnTo>
                    <a:lnTo>
                      <a:pt x="25" y="66"/>
                    </a:lnTo>
                    <a:lnTo>
                      <a:pt x="16" y="75"/>
                    </a:lnTo>
                    <a:lnTo>
                      <a:pt x="10" y="84"/>
                    </a:lnTo>
                    <a:lnTo>
                      <a:pt x="4" y="94"/>
                    </a:lnTo>
                    <a:lnTo>
                      <a:pt x="1" y="104"/>
                    </a:lnTo>
                    <a:lnTo>
                      <a:pt x="0" y="11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35" name="Freeform 48"/>
              <p:cNvSpPr>
                <a:spLocks/>
              </p:cNvSpPr>
              <p:nvPr/>
            </p:nvSpPr>
            <p:spPr bwMode="auto">
              <a:xfrm>
                <a:off x="2885" y="3754"/>
                <a:ext cx="637" cy="229"/>
              </a:xfrm>
              <a:custGeom>
                <a:avLst/>
                <a:gdLst>
                  <a:gd name="T0" fmla="*/ 1 w 637"/>
                  <a:gd name="T1" fmla="*/ 124 h 229"/>
                  <a:gd name="T2" fmla="*/ 10 w 637"/>
                  <a:gd name="T3" fmla="*/ 144 h 229"/>
                  <a:gd name="T4" fmla="*/ 29 w 637"/>
                  <a:gd name="T5" fmla="*/ 162 h 229"/>
                  <a:gd name="T6" fmla="*/ 56 w 637"/>
                  <a:gd name="T7" fmla="*/ 180 h 229"/>
                  <a:gd name="T8" fmla="*/ 93 w 637"/>
                  <a:gd name="T9" fmla="*/ 195 h 229"/>
                  <a:gd name="T10" fmla="*/ 135 w 637"/>
                  <a:gd name="T11" fmla="*/ 208 h 229"/>
                  <a:gd name="T12" fmla="*/ 182 w 637"/>
                  <a:gd name="T13" fmla="*/ 218 h 229"/>
                  <a:gd name="T14" fmla="*/ 234 w 637"/>
                  <a:gd name="T15" fmla="*/ 225 h 229"/>
                  <a:gd name="T16" fmla="*/ 290 w 637"/>
                  <a:gd name="T17" fmla="*/ 228 h 229"/>
                  <a:gd name="T18" fmla="*/ 345 w 637"/>
                  <a:gd name="T19" fmla="*/ 228 h 229"/>
                  <a:gd name="T20" fmla="*/ 400 w 637"/>
                  <a:gd name="T21" fmla="*/ 224 h 229"/>
                  <a:gd name="T22" fmla="*/ 451 w 637"/>
                  <a:gd name="T23" fmla="*/ 218 h 229"/>
                  <a:gd name="T24" fmla="*/ 500 w 637"/>
                  <a:gd name="T25" fmla="*/ 208 h 229"/>
                  <a:gd name="T26" fmla="*/ 542 w 637"/>
                  <a:gd name="T27" fmla="*/ 195 h 229"/>
                  <a:gd name="T28" fmla="*/ 578 w 637"/>
                  <a:gd name="T29" fmla="*/ 180 h 229"/>
                  <a:gd name="T30" fmla="*/ 605 w 637"/>
                  <a:gd name="T31" fmla="*/ 162 h 229"/>
                  <a:gd name="T32" fmla="*/ 624 w 637"/>
                  <a:gd name="T33" fmla="*/ 144 h 229"/>
                  <a:gd name="T34" fmla="*/ 634 w 637"/>
                  <a:gd name="T35" fmla="*/ 124 h 229"/>
                  <a:gd name="T36" fmla="*/ 634 w 637"/>
                  <a:gd name="T37" fmla="*/ 104 h 229"/>
                  <a:gd name="T38" fmla="*/ 624 w 637"/>
                  <a:gd name="T39" fmla="*/ 85 h 229"/>
                  <a:gd name="T40" fmla="*/ 605 w 637"/>
                  <a:gd name="T41" fmla="*/ 66 h 229"/>
                  <a:gd name="T42" fmla="*/ 578 w 637"/>
                  <a:gd name="T43" fmla="*/ 49 h 229"/>
                  <a:gd name="T44" fmla="*/ 542 w 637"/>
                  <a:gd name="T45" fmla="*/ 34 h 229"/>
                  <a:gd name="T46" fmla="*/ 500 w 637"/>
                  <a:gd name="T47" fmla="*/ 21 h 229"/>
                  <a:gd name="T48" fmla="*/ 451 w 637"/>
                  <a:gd name="T49" fmla="*/ 11 h 229"/>
                  <a:gd name="T50" fmla="*/ 400 w 637"/>
                  <a:gd name="T51" fmla="*/ 4 h 229"/>
                  <a:gd name="T52" fmla="*/ 345 w 637"/>
                  <a:gd name="T53" fmla="*/ 1 h 229"/>
                  <a:gd name="T54" fmla="*/ 290 w 637"/>
                  <a:gd name="T55" fmla="*/ 1 h 229"/>
                  <a:gd name="T56" fmla="*/ 234 w 637"/>
                  <a:gd name="T57" fmla="*/ 4 h 229"/>
                  <a:gd name="T58" fmla="*/ 182 w 637"/>
                  <a:gd name="T59" fmla="*/ 11 h 229"/>
                  <a:gd name="T60" fmla="*/ 135 w 637"/>
                  <a:gd name="T61" fmla="*/ 21 h 229"/>
                  <a:gd name="T62" fmla="*/ 93 w 637"/>
                  <a:gd name="T63" fmla="*/ 34 h 229"/>
                  <a:gd name="T64" fmla="*/ 56 w 637"/>
                  <a:gd name="T65" fmla="*/ 49 h 229"/>
                  <a:gd name="T66" fmla="*/ 29 w 637"/>
                  <a:gd name="T67" fmla="*/ 66 h 229"/>
                  <a:gd name="T68" fmla="*/ 10 w 637"/>
                  <a:gd name="T69" fmla="*/ 85 h 229"/>
                  <a:gd name="T70" fmla="*/ 1 w 637"/>
                  <a:gd name="T71" fmla="*/ 104 h 22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637"/>
                  <a:gd name="T109" fmla="*/ 0 h 229"/>
                  <a:gd name="T110" fmla="*/ 637 w 637"/>
                  <a:gd name="T111" fmla="*/ 229 h 22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637" h="229">
                    <a:moveTo>
                      <a:pt x="0" y="114"/>
                    </a:moveTo>
                    <a:lnTo>
                      <a:pt x="1" y="124"/>
                    </a:lnTo>
                    <a:lnTo>
                      <a:pt x="4" y="134"/>
                    </a:lnTo>
                    <a:lnTo>
                      <a:pt x="10" y="144"/>
                    </a:lnTo>
                    <a:lnTo>
                      <a:pt x="18" y="153"/>
                    </a:lnTo>
                    <a:lnTo>
                      <a:pt x="29" y="162"/>
                    </a:lnTo>
                    <a:lnTo>
                      <a:pt x="42" y="171"/>
                    </a:lnTo>
                    <a:lnTo>
                      <a:pt x="56" y="180"/>
                    </a:lnTo>
                    <a:lnTo>
                      <a:pt x="74" y="188"/>
                    </a:lnTo>
                    <a:lnTo>
                      <a:pt x="93" y="195"/>
                    </a:lnTo>
                    <a:lnTo>
                      <a:pt x="113" y="201"/>
                    </a:lnTo>
                    <a:lnTo>
                      <a:pt x="135" y="208"/>
                    </a:lnTo>
                    <a:lnTo>
                      <a:pt x="159" y="213"/>
                    </a:lnTo>
                    <a:lnTo>
                      <a:pt x="182" y="218"/>
                    </a:lnTo>
                    <a:lnTo>
                      <a:pt x="208" y="221"/>
                    </a:lnTo>
                    <a:lnTo>
                      <a:pt x="234" y="225"/>
                    </a:lnTo>
                    <a:lnTo>
                      <a:pt x="261" y="227"/>
                    </a:lnTo>
                    <a:lnTo>
                      <a:pt x="290" y="228"/>
                    </a:lnTo>
                    <a:lnTo>
                      <a:pt x="317" y="228"/>
                    </a:lnTo>
                    <a:lnTo>
                      <a:pt x="345" y="228"/>
                    </a:lnTo>
                    <a:lnTo>
                      <a:pt x="372" y="226"/>
                    </a:lnTo>
                    <a:lnTo>
                      <a:pt x="400" y="224"/>
                    </a:lnTo>
                    <a:lnTo>
                      <a:pt x="425" y="221"/>
                    </a:lnTo>
                    <a:lnTo>
                      <a:pt x="451" y="218"/>
                    </a:lnTo>
                    <a:lnTo>
                      <a:pt x="476" y="213"/>
                    </a:lnTo>
                    <a:lnTo>
                      <a:pt x="500" y="208"/>
                    </a:lnTo>
                    <a:lnTo>
                      <a:pt x="521" y="201"/>
                    </a:lnTo>
                    <a:lnTo>
                      <a:pt x="542" y="195"/>
                    </a:lnTo>
                    <a:lnTo>
                      <a:pt x="561" y="188"/>
                    </a:lnTo>
                    <a:lnTo>
                      <a:pt x="578" y="180"/>
                    </a:lnTo>
                    <a:lnTo>
                      <a:pt x="593" y="171"/>
                    </a:lnTo>
                    <a:lnTo>
                      <a:pt x="605" y="162"/>
                    </a:lnTo>
                    <a:lnTo>
                      <a:pt x="615" y="153"/>
                    </a:lnTo>
                    <a:lnTo>
                      <a:pt x="624" y="144"/>
                    </a:lnTo>
                    <a:lnTo>
                      <a:pt x="631" y="134"/>
                    </a:lnTo>
                    <a:lnTo>
                      <a:pt x="634" y="124"/>
                    </a:lnTo>
                    <a:lnTo>
                      <a:pt x="636" y="114"/>
                    </a:lnTo>
                    <a:lnTo>
                      <a:pt x="634" y="104"/>
                    </a:lnTo>
                    <a:lnTo>
                      <a:pt x="631" y="94"/>
                    </a:lnTo>
                    <a:lnTo>
                      <a:pt x="624" y="85"/>
                    </a:lnTo>
                    <a:lnTo>
                      <a:pt x="615" y="75"/>
                    </a:lnTo>
                    <a:lnTo>
                      <a:pt x="605" y="66"/>
                    </a:lnTo>
                    <a:lnTo>
                      <a:pt x="592" y="57"/>
                    </a:lnTo>
                    <a:lnTo>
                      <a:pt x="578" y="49"/>
                    </a:lnTo>
                    <a:lnTo>
                      <a:pt x="561" y="41"/>
                    </a:lnTo>
                    <a:lnTo>
                      <a:pt x="542" y="34"/>
                    </a:lnTo>
                    <a:lnTo>
                      <a:pt x="521" y="27"/>
                    </a:lnTo>
                    <a:lnTo>
                      <a:pt x="500" y="21"/>
                    </a:lnTo>
                    <a:lnTo>
                      <a:pt x="476" y="16"/>
                    </a:lnTo>
                    <a:lnTo>
                      <a:pt x="451" y="11"/>
                    </a:lnTo>
                    <a:lnTo>
                      <a:pt x="425" y="7"/>
                    </a:lnTo>
                    <a:lnTo>
                      <a:pt x="400" y="4"/>
                    </a:lnTo>
                    <a:lnTo>
                      <a:pt x="372" y="2"/>
                    </a:lnTo>
                    <a:lnTo>
                      <a:pt x="345" y="1"/>
                    </a:lnTo>
                    <a:lnTo>
                      <a:pt x="317" y="0"/>
                    </a:lnTo>
                    <a:lnTo>
                      <a:pt x="290" y="1"/>
                    </a:lnTo>
                    <a:lnTo>
                      <a:pt x="261" y="2"/>
                    </a:lnTo>
                    <a:lnTo>
                      <a:pt x="234" y="4"/>
                    </a:lnTo>
                    <a:lnTo>
                      <a:pt x="208" y="7"/>
                    </a:lnTo>
                    <a:lnTo>
                      <a:pt x="182" y="11"/>
                    </a:lnTo>
                    <a:lnTo>
                      <a:pt x="158" y="16"/>
                    </a:lnTo>
                    <a:lnTo>
                      <a:pt x="135" y="21"/>
                    </a:lnTo>
                    <a:lnTo>
                      <a:pt x="113" y="27"/>
                    </a:lnTo>
                    <a:lnTo>
                      <a:pt x="93" y="34"/>
                    </a:lnTo>
                    <a:lnTo>
                      <a:pt x="74" y="41"/>
                    </a:lnTo>
                    <a:lnTo>
                      <a:pt x="56" y="49"/>
                    </a:lnTo>
                    <a:lnTo>
                      <a:pt x="42" y="57"/>
                    </a:lnTo>
                    <a:lnTo>
                      <a:pt x="29" y="66"/>
                    </a:lnTo>
                    <a:lnTo>
                      <a:pt x="18" y="75"/>
                    </a:lnTo>
                    <a:lnTo>
                      <a:pt x="10" y="85"/>
                    </a:lnTo>
                    <a:lnTo>
                      <a:pt x="4" y="95"/>
                    </a:lnTo>
                    <a:lnTo>
                      <a:pt x="1" y="104"/>
                    </a:lnTo>
                    <a:lnTo>
                      <a:pt x="0" y="11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36" name="Freeform 49"/>
              <p:cNvSpPr>
                <a:spLocks/>
              </p:cNvSpPr>
              <p:nvPr/>
            </p:nvSpPr>
            <p:spPr bwMode="auto">
              <a:xfrm>
                <a:off x="3813" y="3234"/>
                <a:ext cx="967" cy="376"/>
              </a:xfrm>
              <a:custGeom>
                <a:avLst/>
                <a:gdLst>
                  <a:gd name="T0" fmla="*/ 0 w 967"/>
                  <a:gd name="T1" fmla="*/ 188 h 376"/>
                  <a:gd name="T2" fmla="*/ 477 w 967"/>
                  <a:gd name="T3" fmla="*/ 0 h 376"/>
                  <a:gd name="T4" fmla="*/ 966 w 967"/>
                  <a:gd name="T5" fmla="*/ 194 h 376"/>
                  <a:gd name="T6" fmla="*/ 477 w 967"/>
                  <a:gd name="T7" fmla="*/ 375 h 376"/>
                  <a:gd name="T8" fmla="*/ 0 w 967"/>
                  <a:gd name="T9" fmla="*/ 188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7"/>
                  <a:gd name="T16" fmla="*/ 0 h 376"/>
                  <a:gd name="T17" fmla="*/ 967 w 967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7" h="376">
                    <a:moveTo>
                      <a:pt x="0" y="188"/>
                    </a:moveTo>
                    <a:lnTo>
                      <a:pt x="477" y="0"/>
                    </a:lnTo>
                    <a:lnTo>
                      <a:pt x="966" y="194"/>
                    </a:lnTo>
                    <a:lnTo>
                      <a:pt x="477" y="375"/>
                    </a:lnTo>
                    <a:lnTo>
                      <a:pt x="0" y="188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37" name="Freeform 50"/>
              <p:cNvSpPr>
                <a:spLocks/>
              </p:cNvSpPr>
              <p:nvPr/>
            </p:nvSpPr>
            <p:spPr bwMode="auto">
              <a:xfrm>
                <a:off x="4715" y="3010"/>
                <a:ext cx="873" cy="265"/>
              </a:xfrm>
              <a:custGeom>
                <a:avLst/>
                <a:gdLst>
                  <a:gd name="T0" fmla="*/ 872 w 873"/>
                  <a:gd name="T1" fmla="*/ 264 h 265"/>
                  <a:gd name="T2" fmla="*/ 872 w 873"/>
                  <a:gd name="T3" fmla="*/ 0 h 265"/>
                  <a:gd name="T4" fmla="*/ 0 w 873"/>
                  <a:gd name="T5" fmla="*/ 0 h 265"/>
                  <a:gd name="T6" fmla="*/ 0 w 873"/>
                  <a:gd name="T7" fmla="*/ 264 h 265"/>
                  <a:gd name="T8" fmla="*/ 872 w 873"/>
                  <a:gd name="T9" fmla="*/ 264 h 2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3"/>
                  <a:gd name="T16" fmla="*/ 0 h 265"/>
                  <a:gd name="T17" fmla="*/ 873 w 873"/>
                  <a:gd name="T18" fmla="*/ 265 h 2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3" h="265">
                    <a:moveTo>
                      <a:pt x="872" y="264"/>
                    </a:moveTo>
                    <a:lnTo>
                      <a:pt x="872" y="0"/>
                    </a:lnTo>
                    <a:lnTo>
                      <a:pt x="0" y="0"/>
                    </a:lnTo>
                    <a:lnTo>
                      <a:pt x="0" y="264"/>
                    </a:lnTo>
                    <a:lnTo>
                      <a:pt x="872" y="26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38" name="Freeform 51"/>
              <p:cNvSpPr>
                <a:spLocks/>
              </p:cNvSpPr>
              <p:nvPr/>
            </p:nvSpPr>
            <p:spPr bwMode="auto">
              <a:xfrm>
                <a:off x="2447" y="2695"/>
                <a:ext cx="760" cy="233"/>
              </a:xfrm>
              <a:custGeom>
                <a:avLst/>
                <a:gdLst>
                  <a:gd name="T0" fmla="*/ 759 w 760"/>
                  <a:gd name="T1" fmla="*/ 232 h 233"/>
                  <a:gd name="T2" fmla="*/ 759 w 760"/>
                  <a:gd name="T3" fmla="*/ 0 h 233"/>
                  <a:gd name="T4" fmla="*/ 0 w 760"/>
                  <a:gd name="T5" fmla="*/ 0 h 233"/>
                  <a:gd name="T6" fmla="*/ 0 w 760"/>
                  <a:gd name="T7" fmla="*/ 232 h 233"/>
                  <a:gd name="T8" fmla="*/ 759 w 760"/>
                  <a:gd name="T9" fmla="*/ 232 h 2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0"/>
                  <a:gd name="T16" fmla="*/ 0 h 233"/>
                  <a:gd name="T17" fmla="*/ 760 w 760"/>
                  <a:gd name="T18" fmla="*/ 233 h 2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0" h="233">
                    <a:moveTo>
                      <a:pt x="759" y="232"/>
                    </a:moveTo>
                    <a:lnTo>
                      <a:pt x="759" y="0"/>
                    </a:lnTo>
                    <a:lnTo>
                      <a:pt x="0" y="0"/>
                    </a:lnTo>
                    <a:lnTo>
                      <a:pt x="0" y="232"/>
                    </a:lnTo>
                    <a:lnTo>
                      <a:pt x="759" y="23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39" name="Rectangle 52"/>
              <p:cNvSpPr>
                <a:spLocks noChangeArrowheads="1"/>
              </p:cNvSpPr>
              <p:nvPr/>
            </p:nvSpPr>
            <p:spPr bwMode="auto">
              <a:xfrm>
                <a:off x="5040" y="3360"/>
                <a:ext cx="441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sz="1600" b="1"/>
                  <a:t>since</a:t>
                </a:r>
              </a:p>
            </p:txBody>
          </p:sp>
          <p:sp>
            <p:nvSpPr>
              <p:cNvPr id="67640" name="Freeform 53"/>
              <p:cNvSpPr>
                <a:spLocks/>
              </p:cNvSpPr>
              <p:nvPr/>
            </p:nvSpPr>
            <p:spPr bwMode="auto">
              <a:xfrm>
                <a:off x="3683" y="3726"/>
                <a:ext cx="782" cy="258"/>
              </a:xfrm>
              <a:custGeom>
                <a:avLst/>
                <a:gdLst>
                  <a:gd name="T0" fmla="*/ 781 w 782"/>
                  <a:gd name="T1" fmla="*/ 257 h 258"/>
                  <a:gd name="T2" fmla="*/ 781 w 782"/>
                  <a:gd name="T3" fmla="*/ 0 h 258"/>
                  <a:gd name="T4" fmla="*/ 0 w 782"/>
                  <a:gd name="T5" fmla="*/ 0 h 258"/>
                  <a:gd name="T6" fmla="*/ 0 w 782"/>
                  <a:gd name="T7" fmla="*/ 257 h 258"/>
                  <a:gd name="T8" fmla="*/ 781 w 782"/>
                  <a:gd name="T9" fmla="*/ 257 h 2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58"/>
                  <a:gd name="T17" fmla="*/ 782 w 782"/>
                  <a:gd name="T18" fmla="*/ 258 h 2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58">
                    <a:moveTo>
                      <a:pt x="781" y="257"/>
                    </a:moveTo>
                    <a:lnTo>
                      <a:pt x="781" y="0"/>
                    </a:lnTo>
                    <a:lnTo>
                      <a:pt x="0" y="0"/>
                    </a:lnTo>
                    <a:lnTo>
                      <a:pt x="0" y="257"/>
                    </a:lnTo>
                    <a:lnTo>
                      <a:pt x="781" y="25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41" name="Rectangle 54"/>
              <p:cNvSpPr>
                <a:spLocks noChangeArrowheads="1"/>
              </p:cNvSpPr>
              <p:nvPr/>
            </p:nvSpPr>
            <p:spPr bwMode="auto">
              <a:xfrm>
                <a:off x="2606" y="2164"/>
                <a:ext cx="44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sz="1600" b="1"/>
                  <a:t>name</a:t>
                </a:r>
              </a:p>
            </p:txBody>
          </p:sp>
          <p:sp>
            <p:nvSpPr>
              <p:cNvPr id="67642" name="Rectangle 55"/>
              <p:cNvSpPr>
                <a:spLocks noChangeArrowheads="1"/>
              </p:cNvSpPr>
              <p:nvPr/>
            </p:nvSpPr>
            <p:spPr bwMode="auto">
              <a:xfrm>
                <a:off x="4725" y="2483"/>
                <a:ext cx="527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sz="1600" b="1"/>
                  <a:t>dname</a:t>
                </a:r>
              </a:p>
            </p:txBody>
          </p:sp>
          <p:sp>
            <p:nvSpPr>
              <p:cNvPr id="67643" name="Rectangle 56"/>
              <p:cNvSpPr>
                <a:spLocks noChangeArrowheads="1"/>
              </p:cNvSpPr>
              <p:nvPr/>
            </p:nvSpPr>
            <p:spPr bwMode="auto">
              <a:xfrm>
                <a:off x="5196" y="2647"/>
                <a:ext cx="541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sz="1600" b="1"/>
                  <a:t>budget</a:t>
                </a:r>
              </a:p>
            </p:txBody>
          </p:sp>
          <p:sp>
            <p:nvSpPr>
              <p:cNvPr id="67644" name="Rectangle 57"/>
              <p:cNvSpPr>
                <a:spLocks noChangeArrowheads="1"/>
              </p:cNvSpPr>
              <p:nvPr/>
            </p:nvSpPr>
            <p:spPr bwMode="auto">
              <a:xfrm>
                <a:off x="4377" y="2627"/>
                <a:ext cx="306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sz="1600" b="1" u="sng"/>
                  <a:t>did</a:t>
                </a:r>
              </a:p>
            </p:txBody>
          </p:sp>
          <p:sp>
            <p:nvSpPr>
              <p:cNvPr id="67645" name="Rectangle 58"/>
              <p:cNvSpPr>
                <a:spLocks noChangeArrowheads="1"/>
              </p:cNvSpPr>
              <p:nvPr/>
            </p:nvSpPr>
            <p:spPr bwMode="auto">
              <a:xfrm>
                <a:off x="4720" y="2989"/>
                <a:ext cx="896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sz="1600" b="1"/>
                  <a:t>Departments</a:t>
                </a:r>
              </a:p>
            </p:txBody>
          </p:sp>
          <p:sp>
            <p:nvSpPr>
              <p:cNvPr id="67646" name="Rectangle 59"/>
              <p:cNvSpPr>
                <a:spLocks noChangeArrowheads="1"/>
              </p:cNvSpPr>
              <p:nvPr/>
            </p:nvSpPr>
            <p:spPr bwMode="auto">
              <a:xfrm>
                <a:off x="2208" y="2313"/>
                <a:ext cx="33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sz="1600" b="1" u="sng"/>
                  <a:t>ssn</a:t>
                </a:r>
              </a:p>
            </p:txBody>
          </p:sp>
          <p:sp>
            <p:nvSpPr>
              <p:cNvPr id="67647" name="Rectangle 60"/>
              <p:cNvSpPr>
                <a:spLocks noChangeArrowheads="1"/>
              </p:cNvSpPr>
              <p:nvPr/>
            </p:nvSpPr>
            <p:spPr bwMode="auto">
              <a:xfrm>
                <a:off x="3225" y="2319"/>
                <a:ext cx="27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sz="1600" b="1"/>
                  <a:t>lot</a:t>
                </a:r>
              </a:p>
            </p:txBody>
          </p:sp>
          <p:sp>
            <p:nvSpPr>
              <p:cNvPr id="67648" name="Rectangle 61"/>
              <p:cNvSpPr>
                <a:spLocks noChangeArrowheads="1"/>
              </p:cNvSpPr>
              <p:nvPr/>
            </p:nvSpPr>
            <p:spPr bwMode="auto">
              <a:xfrm>
                <a:off x="3652" y="3736"/>
                <a:ext cx="782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sz="1600" b="1"/>
                  <a:t>Mgr_Appts</a:t>
                </a:r>
              </a:p>
            </p:txBody>
          </p:sp>
          <p:sp>
            <p:nvSpPr>
              <p:cNvPr id="67649" name="Rectangle 62"/>
              <p:cNvSpPr>
                <a:spLocks noChangeArrowheads="1"/>
              </p:cNvSpPr>
              <p:nvPr/>
            </p:nvSpPr>
            <p:spPr bwMode="auto">
              <a:xfrm>
                <a:off x="2688" y="3264"/>
                <a:ext cx="826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sz="1600" b="1"/>
                  <a:t>is_manager</a:t>
                </a:r>
              </a:p>
            </p:txBody>
          </p:sp>
          <p:sp>
            <p:nvSpPr>
              <p:cNvPr id="67650" name="Rectangle 63"/>
              <p:cNvSpPr>
                <a:spLocks noChangeArrowheads="1"/>
              </p:cNvSpPr>
              <p:nvPr/>
            </p:nvSpPr>
            <p:spPr bwMode="auto">
              <a:xfrm>
                <a:off x="4542" y="3892"/>
                <a:ext cx="61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sz="1600" b="1"/>
                  <a:t>dbudget</a:t>
                </a:r>
              </a:p>
            </p:txBody>
          </p:sp>
          <p:sp>
            <p:nvSpPr>
              <p:cNvPr id="67651" name="Rectangle 64"/>
              <p:cNvSpPr>
                <a:spLocks noChangeArrowheads="1"/>
              </p:cNvSpPr>
              <p:nvPr/>
            </p:nvSpPr>
            <p:spPr bwMode="auto">
              <a:xfrm>
                <a:off x="2859" y="3742"/>
                <a:ext cx="65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sz="1600" b="1" u="sng"/>
                  <a:t>apptnum</a:t>
                </a:r>
              </a:p>
            </p:txBody>
          </p:sp>
          <p:sp>
            <p:nvSpPr>
              <p:cNvPr id="67652" name="Line 65"/>
              <p:cNvSpPr>
                <a:spLocks noChangeShapeType="1"/>
              </p:cNvSpPr>
              <p:nvPr/>
            </p:nvSpPr>
            <p:spPr bwMode="auto">
              <a:xfrm>
                <a:off x="2327" y="2566"/>
                <a:ext cx="328" cy="127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53" name="Line 66"/>
              <p:cNvSpPr>
                <a:spLocks noChangeShapeType="1"/>
              </p:cNvSpPr>
              <p:nvPr/>
            </p:nvSpPr>
            <p:spPr bwMode="auto">
              <a:xfrm>
                <a:off x="2832" y="2403"/>
                <a:ext cx="0" cy="29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54" name="Line 67"/>
              <p:cNvSpPr>
                <a:spLocks noChangeShapeType="1"/>
              </p:cNvSpPr>
              <p:nvPr/>
            </p:nvSpPr>
            <p:spPr bwMode="auto">
              <a:xfrm flipH="1">
                <a:off x="3078" y="2566"/>
                <a:ext cx="257" cy="127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55" name="Line 68"/>
              <p:cNvSpPr>
                <a:spLocks noChangeShapeType="1"/>
              </p:cNvSpPr>
              <p:nvPr/>
            </p:nvSpPr>
            <p:spPr bwMode="auto">
              <a:xfrm flipH="1" flipV="1">
                <a:off x="2832" y="2928"/>
                <a:ext cx="288" cy="24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stealth" w="lg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56" name="Line 69"/>
              <p:cNvSpPr>
                <a:spLocks noChangeShapeType="1"/>
              </p:cNvSpPr>
              <p:nvPr/>
            </p:nvSpPr>
            <p:spPr bwMode="auto">
              <a:xfrm flipV="1">
                <a:off x="4272" y="3120"/>
                <a:ext cx="447" cy="9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stealth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57" name="Line 70"/>
              <p:cNvSpPr>
                <a:spLocks noChangeShapeType="1"/>
              </p:cNvSpPr>
              <p:nvPr/>
            </p:nvSpPr>
            <p:spPr bwMode="auto">
              <a:xfrm flipH="1">
                <a:off x="3507" y="3849"/>
                <a:ext cx="17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58" name="Line 71"/>
              <p:cNvSpPr>
                <a:spLocks noChangeShapeType="1"/>
              </p:cNvSpPr>
              <p:nvPr/>
            </p:nvSpPr>
            <p:spPr bwMode="auto">
              <a:xfrm flipH="1" flipV="1">
                <a:off x="4800" y="3448"/>
                <a:ext cx="192" cy="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59" name="Line 72"/>
              <p:cNvSpPr>
                <a:spLocks noChangeShapeType="1"/>
              </p:cNvSpPr>
              <p:nvPr/>
            </p:nvSpPr>
            <p:spPr bwMode="auto">
              <a:xfrm flipH="1" flipV="1">
                <a:off x="4440" y="3902"/>
                <a:ext cx="124" cy="10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60" name="Line 73"/>
              <p:cNvSpPr>
                <a:spLocks noChangeShapeType="1"/>
              </p:cNvSpPr>
              <p:nvPr/>
            </p:nvSpPr>
            <p:spPr bwMode="auto">
              <a:xfrm>
                <a:off x="4497" y="2874"/>
                <a:ext cx="289" cy="127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61" name="Line 74"/>
              <p:cNvSpPr>
                <a:spLocks noChangeShapeType="1"/>
              </p:cNvSpPr>
              <p:nvPr/>
            </p:nvSpPr>
            <p:spPr bwMode="auto">
              <a:xfrm>
                <a:off x="4992" y="2711"/>
                <a:ext cx="0" cy="28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62" name="Line 75"/>
              <p:cNvSpPr>
                <a:spLocks noChangeShapeType="1"/>
              </p:cNvSpPr>
              <p:nvPr/>
            </p:nvSpPr>
            <p:spPr bwMode="auto">
              <a:xfrm flipH="1">
                <a:off x="5266" y="2884"/>
                <a:ext cx="220" cy="12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63" name="Line 76"/>
              <p:cNvSpPr>
                <a:spLocks noChangeShapeType="1"/>
              </p:cNvSpPr>
              <p:nvPr/>
            </p:nvSpPr>
            <p:spPr bwMode="auto">
              <a:xfrm flipH="1">
                <a:off x="3936" y="3600"/>
                <a:ext cx="336" cy="11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64" name="Freeform 77"/>
              <p:cNvSpPr>
                <a:spLocks/>
              </p:cNvSpPr>
              <p:nvPr/>
            </p:nvSpPr>
            <p:spPr bwMode="auto">
              <a:xfrm>
                <a:off x="2640" y="3168"/>
                <a:ext cx="967" cy="376"/>
              </a:xfrm>
              <a:custGeom>
                <a:avLst/>
                <a:gdLst>
                  <a:gd name="T0" fmla="*/ 0 w 967"/>
                  <a:gd name="T1" fmla="*/ 188 h 376"/>
                  <a:gd name="T2" fmla="*/ 477 w 967"/>
                  <a:gd name="T3" fmla="*/ 0 h 376"/>
                  <a:gd name="T4" fmla="*/ 966 w 967"/>
                  <a:gd name="T5" fmla="*/ 194 h 376"/>
                  <a:gd name="T6" fmla="*/ 477 w 967"/>
                  <a:gd name="T7" fmla="*/ 375 h 376"/>
                  <a:gd name="T8" fmla="*/ 0 w 967"/>
                  <a:gd name="T9" fmla="*/ 188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7"/>
                  <a:gd name="T16" fmla="*/ 0 h 376"/>
                  <a:gd name="T17" fmla="*/ 967 w 967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7" h="376">
                    <a:moveTo>
                      <a:pt x="0" y="188"/>
                    </a:moveTo>
                    <a:lnTo>
                      <a:pt x="477" y="0"/>
                    </a:lnTo>
                    <a:lnTo>
                      <a:pt x="966" y="194"/>
                    </a:lnTo>
                    <a:lnTo>
                      <a:pt x="477" y="375"/>
                    </a:lnTo>
                    <a:lnTo>
                      <a:pt x="0" y="188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65" name="Line 78"/>
              <p:cNvSpPr>
                <a:spLocks noChangeShapeType="1"/>
              </p:cNvSpPr>
              <p:nvPr/>
            </p:nvSpPr>
            <p:spPr bwMode="auto">
              <a:xfrm>
                <a:off x="3120" y="3552"/>
                <a:ext cx="76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lg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66" name="Rectangle 79"/>
              <p:cNvSpPr>
                <a:spLocks noChangeArrowheads="1"/>
              </p:cNvSpPr>
              <p:nvPr/>
            </p:nvSpPr>
            <p:spPr bwMode="auto">
              <a:xfrm>
                <a:off x="3888" y="3312"/>
                <a:ext cx="897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sz="1600" b="1"/>
                  <a:t>managed_by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26127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/>
            <a:endParaRPr lang="en-US" altLang="x-none" sz="1400">
              <a:solidFill>
                <a:schemeClr val="tx1"/>
              </a:solidFill>
            </a:endParaRPr>
          </a:p>
          <a:p>
            <a:pPr algn="r"/>
            <a:endParaRPr lang="en-US" altLang="x-none" sz="1400">
              <a:solidFill>
                <a:schemeClr val="tx2"/>
              </a:solidFill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E-R Diagram as Wallpaper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Very common for them to be wall-sized</a:t>
            </a:r>
          </a:p>
        </p:txBody>
      </p:sp>
      <p:pic>
        <p:nvPicPr>
          <p:cNvPr id="69636" name="Picture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3" b="8151"/>
          <a:stretch>
            <a:fillRect/>
          </a:stretch>
        </p:blipFill>
        <p:spPr bwMode="auto">
          <a:xfrm>
            <a:off x="0" y="2230438"/>
            <a:ext cx="9164638" cy="462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39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a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4401515" cy="5105400"/>
          </a:xfrm>
        </p:spPr>
        <p:txBody>
          <a:bodyPr/>
          <a:lstStyle/>
          <a:p>
            <a:r>
              <a:rPr lang="en-US" sz="2800" dirty="0" smtClean="0"/>
              <a:t>Gives us a good sense of how to build a DBMS</a:t>
            </a:r>
          </a:p>
          <a:p>
            <a:r>
              <a:rPr lang="en-US" sz="2800" dirty="0" smtClean="0"/>
              <a:t>How about </a:t>
            </a:r>
            <a:r>
              <a:rPr lang="en-US" sz="2800" i="1" dirty="0" smtClean="0"/>
              <a:t>using </a:t>
            </a:r>
            <a:r>
              <a:rPr lang="en-US" sz="2800" dirty="0" smtClean="0"/>
              <a:t>one?</a:t>
            </a:r>
          </a:p>
          <a:p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59345" y="5625808"/>
            <a:ext cx="156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You are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3847" y="1715058"/>
            <a:ext cx="156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Completed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257561" y="2181192"/>
            <a:ext cx="3581400" cy="4525537"/>
          </a:xfrm>
          <a:prstGeom prst="rect">
            <a:avLst/>
          </a:prstGeom>
          <a:gradFill rotWithShape="1">
            <a:gsLst>
              <a:gs pos="0">
                <a:srgbClr val="15405B">
                  <a:tint val="50000"/>
                  <a:satMod val="300000"/>
                </a:srgbClr>
              </a:gs>
              <a:gs pos="35000">
                <a:srgbClr val="15405B">
                  <a:tint val="37000"/>
                  <a:satMod val="300000"/>
                </a:srgbClr>
              </a:gs>
              <a:gs pos="100000">
                <a:srgbClr val="15405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15405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405C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Database Management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405C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System</a:t>
            </a:r>
          </a:p>
        </p:txBody>
      </p:sp>
      <p:sp>
        <p:nvSpPr>
          <p:cNvPr id="7" name="Can 6"/>
          <p:cNvSpPr/>
          <p:nvPr/>
        </p:nvSpPr>
        <p:spPr bwMode="auto">
          <a:xfrm>
            <a:off x="5886831" y="5550421"/>
            <a:ext cx="2322853" cy="1037041"/>
          </a:xfrm>
          <a:prstGeom prst="can">
            <a:avLst>
              <a:gd name="adj" fmla="val 41129"/>
            </a:avLst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Database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427805" y="2290258"/>
            <a:ext cx="3240913" cy="639727"/>
          </a:xfrm>
          <a:prstGeom prst="rect">
            <a:avLst/>
          </a:prstGeom>
          <a:gradFill rotWithShape="1">
            <a:gsLst>
              <a:gs pos="0">
                <a:srgbClr val="15405B">
                  <a:shade val="51000"/>
                  <a:satMod val="130000"/>
                </a:srgbClr>
              </a:gs>
              <a:gs pos="80000">
                <a:srgbClr val="15405B">
                  <a:shade val="93000"/>
                  <a:satMod val="130000"/>
                </a:srgbClr>
              </a:gs>
              <a:gs pos="100000">
                <a:srgbClr val="15405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15405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Query Parsing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&amp; Optimization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427806" y="1411056"/>
            <a:ext cx="3240913" cy="68542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SQL Client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427802" y="2944678"/>
            <a:ext cx="3240913" cy="636651"/>
          </a:xfrm>
          <a:prstGeom prst="rect">
            <a:avLst/>
          </a:prstGeom>
          <a:gradFill rotWithShape="1">
            <a:gsLst>
              <a:gs pos="0">
                <a:srgbClr val="2A80B7">
                  <a:shade val="51000"/>
                  <a:satMod val="130000"/>
                </a:srgbClr>
              </a:gs>
              <a:gs pos="80000">
                <a:srgbClr val="2A80B7">
                  <a:shade val="93000"/>
                  <a:satMod val="130000"/>
                </a:srgbClr>
              </a:gs>
              <a:gs pos="100000">
                <a:srgbClr val="2A80B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2A80B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Relational Operators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427803" y="3595749"/>
            <a:ext cx="3240913" cy="62437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rgbClr val="74B5DE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Files and Index Management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427803" y="4224681"/>
            <a:ext cx="3240913" cy="612441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Buffer Management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432972" y="4837122"/>
            <a:ext cx="3240913" cy="61244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Disk Space Management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528" y="3622697"/>
            <a:ext cx="848925" cy="2589221"/>
          </a:xfrm>
          <a:prstGeom prst="rect">
            <a:avLst/>
          </a:prstGeom>
        </p:spPr>
      </p:pic>
      <p:sp>
        <p:nvSpPr>
          <p:cNvPr id="17" name="Rounded Rectangular Callout 16"/>
          <p:cNvSpPr/>
          <p:nvPr/>
        </p:nvSpPr>
        <p:spPr bwMode="auto">
          <a:xfrm>
            <a:off x="1449978" y="3161211"/>
            <a:ext cx="1841862" cy="1058915"/>
          </a:xfrm>
          <a:prstGeom prst="wedgeRoundRectCallout">
            <a:avLst>
              <a:gd name="adj1" fmla="val -60059"/>
              <a:gd name="adj2" fmla="val 9343"/>
              <a:gd name="adj3" fmla="val 16667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Helvetica Neue" charset="0"/>
              </a:rPr>
              <a:t>How 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Helvetica Neue" charset="0"/>
              </a:rPr>
              <a:t>hard could that be?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Helvetica Neue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231074" y="2903532"/>
            <a:ext cx="618678" cy="566126"/>
            <a:chOff x="4231074" y="2903532"/>
            <a:chExt cx="618678" cy="566126"/>
          </a:xfrm>
        </p:grpSpPr>
        <p:sp>
          <p:nvSpPr>
            <p:cNvPr id="20" name="Rounded Rectangular Callout 19"/>
            <p:cNvSpPr/>
            <p:nvPr/>
          </p:nvSpPr>
          <p:spPr bwMode="auto">
            <a:xfrm>
              <a:off x="4231074" y="2903532"/>
              <a:ext cx="618678" cy="566126"/>
            </a:xfrm>
            <a:prstGeom prst="wedgeRoundRectCallout">
              <a:avLst>
                <a:gd name="adj1" fmla="val 17595"/>
                <a:gd name="adj2" fmla="val 8576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Helvetica Neue" charset="0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4298912" y="3034833"/>
              <a:ext cx="408155" cy="303523"/>
            </a:xfrm>
            <a:custGeom>
              <a:avLst/>
              <a:gdLst>
                <a:gd name="connsiteX0" fmla="*/ 195943 w 408155"/>
                <a:gd name="connsiteY0" fmla="*/ 52444 h 303523"/>
                <a:gd name="connsiteX1" fmla="*/ 156754 w 408155"/>
                <a:gd name="connsiteY1" fmla="*/ 104695 h 303523"/>
                <a:gd name="connsiteX2" fmla="*/ 130629 w 408155"/>
                <a:gd name="connsiteY2" fmla="*/ 143884 h 303523"/>
                <a:gd name="connsiteX3" fmla="*/ 195943 w 408155"/>
                <a:gd name="connsiteY3" fmla="*/ 130821 h 303523"/>
                <a:gd name="connsiteX4" fmla="*/ 235132 w 408155"/>
                <a:gd name="connsiteY4" fmla="*/ 104695 h 303523"/>
                <a:gd name="connsiteX5" fmla="*/ 326572 w 408155"/>
                <a:gd name="connsiteY5" fmla="*/ 130821 h 303523"/>
                <a:gd name="connsiteX6" fmla="*/ 91440 w 408155"/>
                <a:gd name="connsiteY6" fmla="*/ 143884 h 303523"/>
                <a:gd name="connsiteX7" fmla="*/ 52252 w 408155"/>
                <a:gd name="connsiteY7" fmla="*/ 156947 h 303523"/>
                <a:gd name="connsiteX8" fmla="*/ 169817 w 408155"/>
                <a:gd name="connsiteY8" fmla="*/ 78570 h 303523"/>
                <a:gd name="connsiteX9" fmla="*/ 209006 w 408155"/>
                <a:gd name="connsiteY9" fmla="*/ 52444 h 303523"/>
                <a:gd name="connsiteX10" fmla="*/ 222069 w 408155"/>
                <a:gd name="connsiteY10" fmla="*/ 170010 h 303523"/>
                <a:gd name="connsiteX11" fmla="*/ 261257 w 408155"/>
                <a:gd name="connsiteY11" fmla="*/ 130821 h 303523"/>
                <a:gd name="connsiteX12" fmla="*/ 300446 w 408155"/>
                <a:gd name="connsiteY12" fmla="*/ 78570 h 303523"/>
                <a:gd name="connsiteX13" fmla="*/ 313509 w 408155"/>
                <a:gd name="connsiteY13" fmla="*/ 26318 h 303523"/>
                <a:gd name="connsiteX14" fmla="*/ 300446 w 408155"/>
                <a:gd name="connsiteY14" fmla="*/ 91633 h 303523"/>
                <a:gd name="connsiteX15" fmla="*/ 287383 w 408155"/>
                <a:gd name="connsiteY15" fmla="*/ 130821 h 303523"/>
                <a:gd name="connsiteX16" fmla="*/ 248194 w 408155"/>
                <a:gd name="connsiteY16" fmla="*/ 117758 h 303523"/>
                <a:gd name="connsiteX17" fmla="*/ 182880 w 408155"/>
                <a:gd name="connsiteY17" fmla="*/ 209198 h 303523"/>
                <a:gd name="connsiteX18" fmla="*/ 169817 w 408155"/>
                <a:gd name="connsiteY18" fmla="*/ 261450 h 303523"/>
                <a:gd name="connsiteX19" fmla="*/ 156754 w 408155"/>
                <a:gd name="connsiteY19" fmla="*/ 300638 h 303523"/>
                <a:gd name="connsiteX20" fmla="*/ 209006 w 408155"/>
                <a:gd name="connsiteY20" fmla="*/ 287575 h 303523"/>
                <a:gd name="connsiteX21" fmla="*/ 326572 w 408155"/>
                <a:gd name="connsiteY21" fmla="*/ 170010 h 303523"/>
                <a:gd name="connsiteX22" fmla="*/ 352697 w 408155"/>
                <a:gd name="connsiteY22" fmla="*/ 78570 h 303523"/>
                <a:gd name="connsiteX23" fmla="*/ 300446 w 408155"/>
                <a:gd name="connsiteY23" fmla="*/ 52444 h 303523"/>
                <a:gd name="connsiteX24" fmla="*/ 195943 w 408155"/>
                <a:gd name="connsiteY24" fmla="*/ 78570 h 303523"/>
                <a:gd name="connsiteX25" fmla="*/ 169817 w 408155"/>
                <a:gd name="connsiteY25" fmla="*/ 117758 h 303523"/>
                <a:gd name="connsiteX26" fmla="*/ 222069 w 408155"/>
                <a:gd name="connsiteY26" fmla="*/ 104695 h 303523"/>
                <a:gd name="connsiteX27" fmla="*/ 209006 w 408155"/>
                <a:gd name="connsiteY27" fmla="*/ 65507 h 303523"/>
                <a:gd name="connsiteX28" fmla="*/ 222069 w 408155"/>
                <a:gd name="connsiteY28" fmla="*/ 156947 h 303523"/>
                <a:gd name="connsiteX29" fmla="*/ 274320 w 408155"/>
                <a:gd name="connsiteY29" fmla="*/ 143884 h 303523"/>
                <a:gd name="connsiteX30" fmla="*/ 261257 w 408155"/>
                <a:gd name="connsiteY30" fmla="*/ 78570 h 303523"/>
                <a:gd name="connsiteX31" fmla="*/ 156754 w 408155"/>
                <a:gd name="connsiteY31" fmla="*/ 130821 h 303523"/>
                <a:gd name="connsiteX32" fmla="*/ 78377 w 408155"/>
                <a:gd name="connsiteY32" fmla="*/ 91633 h 303523"/>
                <a:gd name="connsiteX33" fmla="*/ 0 w 408155"/>
                <a:gd name="connsiteY33" fmla="*/ 143884 h 303523"/>
                <a:gd name="connsiteX34" fmla="*/ 169817 w 408155"/>
                <a:gd name="connsiteY34" fmla="*/ 156947 h 303523"/>
                <a:gd name="connsiteX35" fmla="*/ 91440 w 408155"/>
                <a:gd name="connsiteY35" fmla="*/ 196135 h 303523"/>
                <a:gd name="connsiteX36" fmla="*/ 169817 w 408155"/>
                <a:gd name="connsiteY36" fmla="*/ 183073 h 303523"/>
                <a:gd name="connsiteX37" fmla="*/ 209006 w 408155"/>
                <a:gd name="connsiteY37" fmla="*/ 156947 h 303523"/>
                <a:gd name="connsiteX38" fmla="*/ 169817 w 408155"/>
                <a:gd name="connsiteY38" fmla="*/ 130821 h 303523"/>
                <a:gd name="connsiteX39" fmla="*/ 91440 w 408155"/>
                <a:gd name="connsiteY39" fmla="*/ 143884 h 303523"/>
                <a:gd name="connsiteX40" fmla="*/ 52252 w 408155"/>
                <a:gd name="connsiteY40" fmla="*/ 170010 h 303523"/>
                <a:gd name="connsiteX41" fmla="*/ 65314 w 408155"/>
                <a:gd name="connsiteY41" fmla="*/ 222261 h 303523"/>
                <a:gd name="connsiteX42" fmla="*/ 209006 w 408155"/>
                <a:gd name="connsiteY42" fmla="*/ 209198 h 303523"/>
                <a:gd name="connsiteX43" fmla="*/ 248194 w 408155"/>
                <a:gd name="connsiteY43" fmla="*/ 196135 h 303523"/>
                <a:gd name="connsiteX44" fmla="*/ 261257 w 408155"/>
                <a:gd name="connsiteY44" fmla="*/ 156947 h 303523"/>
                <a:gd name="connsiteX45" fmla="*/ 209006 w 408155"/>
                <a:gd name="connsiteY45" fmla="*/ 183073 h 303523"/>
                <a:gd name="connsiteX46" fmla="*/ 182880 w 408155"/>
                <a:gd name="connsiteY46" fmla="*/ 222261 h 303523"/>
                <a:gd name="connsiteX47" fmla="*/ 274320 w 408155"/>
                <a:gd name="connsiteY47" fmla="*/ 235324 h 303523"/>
                <a:gd name="connsiteX48" fmla="*/ 274320 w 408155"/>
                <a:gd name="connsiteY48" fmla="*/ 130821 h 303523"/>
                <a:gd name="connsiteX49" fmla="*/ 222069 w 408155"/>
                <a:gd name="connsiteY49" fmla="*/ 117758 h 303523"/>
                <a:gd name="connsiteX50" fmla="*/ 169817 w 408155"/>
                <a:gd name="connsiteY50" fmla="*/ 130821 h 303523"/>
                <a:gd name="connsiteX51" fmla="*/ 117566 w 408155"/>
                <a:gd name="connsiteY51" fmla="*/ 209198 h 303523"/>
                <a:gd name="connsiteX52" fmla="*/ 143692 w 408155"/>
                <a:gd name="connsiteY52" fmla="*/ 248387 h 303523"/>
                <a:gd name="connsiteX53" fmla="*/ 300446 w 408155"/>
                <a:gd name="connsiteY53" fmla="*/ 248387 h 303523"/>
                <a:gd name="connsiteX54" fmla="*/ 352697 w 408155"/>
                <a:gd name="connsiteY54" fmla="*/ 170010 h 303523"/>
                <a:gd name="connsiteX55" fmla="*/ 339634 w 408155"/>
                <a:gd name="connsiteY55" fmla="*/ 130821 h 303523"/>
                <a:gd name="connsiteX56" fmla="*/ 300446 w 408155"/>
                <a:gd name="connsiteY56" fmla="*/ 143884 h 303523"/>
                <a:gd name="connsiteX57" fmla="*/ 261257 w 408155"/>
                <a:gd name="connsiteY57" fmla="*/ 235324 h 303523"/>
                <a:gd name="connsiteX58" fmla="*/ 300446 w 408155"/>
                <a:gd name="connsiteY58" fmla="*/ 248387 h 303523"/>
                <a:gd name="connsiteX59" fmla="*/ 365760 w 408155"/>
                <a:gd name="connsiteY59" fmla="*/ 183073 h 303523"/>
                <a:gd name="connsiteX60" fmla="*/ 378823 w 408155"/>
                <a:gd name="connsiteY60" fmla="*/ 143884 h 303523"/>
                <a:gd name="connsiteX61" fmla="*/ 326572 w 408155"/>
                <a:gd name="connsiteY61" fmla="*/ 130821 h 303523"/>
                <a:gd name="connsiteX62" fmla="*/ 248194 w 408155"/>
                <a:gd name="connsiteY62" fmla="*/ 196135 h 303523"/>
                <a:gd name="connsiteX63" fmla="*/ 261257 w 408155"/>
                <a:gd name="connsiteY63" fmla="*/ 261450 h 303523"/>
                <a:gd name="connsiteX64" fmla="*/ 313509 w 408155"/>
                <a:gd name="connsiteY64" fmla="*/ 183073 h 303523"/>
                <a:gd name="connsiteX65" fmla="*/ 300446 w 408155"/>
                <a:gd name="connsiteY65" fmla="*/ 130821 h 303523"/>
                <a:gd name="connsiteX66" fmla="*/ 182880 w 408155"/>
                <a:gd name="connsiteY66" fmla="*/ 130821 h 303523"/>
                <a:gd name="connsiteX67" fmla="*/ 78377 w 408155"/>
                <a:gd name="connsiteY67" fmla="*/ 222261 h 303523"/>
                <a:gd name="connsiteX68" fmla="*/ 52252 w 408155"/>
                <a:gd name="connsiteY68" fmla="*/ 261450 h 303523"/>
                <a:gd name="connsiteX69" fmla="*/ 39189 w 408155"/>
                <a:gd name="connsiteY69" fmla="*/ 300638 h 303523"/>
                <a:gd name="connsiteX70" fmla="*/ 169817 w 408155"/>
                <a:gd name="connsiteY70" fmla="*/ 196135 h 303523"/>
                <a:gd name="connsiteX71" fmla="*/ 222069 w 408155"/>
                <a:gd name="connsiteY71" fmla="*/ 117758 h 303523"/>
                <a:gd name="connsiteX72" fmla="*/ 209006 w 408155"/>
                <a:gd name="connsiteY72" fmla="*/ 193 h 303523"/>
                <a:gd name="connsiteX73" fmla="*/ 130629 w 408155"/>
                <a:gd name="connsiteY73" fmla="*/ 52444 h 303523"/>
                <a:gd name="connsiteX74" fmla="*/ 65314 w 408155"/>
                <a:gd name="connsiteY74" fmla="*/ 143884 h 303523"/>
                <a:gd name="connsiteX75" fmla="*/ 39189 w 408155"/>
                <a:gd name="connsiteY75" fmla="*/ 183073 h 303523"/>
                <a:gd name="connsiteX76" fmla="*/ 235132 w 408155"/>
                <a:gd name="connsiteY76" fmla="*/ 196135 h 303523"/>
                <a:gd name="connsiteX77" fmla="*/ 352697 w 408155"/>
                <a:gd name="connsiteY77" fmla="*/ 143884 h 303523"/>
                <a:gd name="connsiteX78" fmla="*/ 378823 w 408155"/>
                <a:gd name="connsiteY78" fmla="*/ 91633 h 303523"/>
                <a:gd name="connsiteX79" fmla="*/ 339634 w 408155"/>
                <a:gd name="connsiteY79" fmla="*/ 52444 h 303523"/>
                <a:gd name="connsiteX80" fmla="*/ 130629 w 408155"/>
                <a:gd name="connsiteY80" fmla="*/ 65507 h 303523"/>
                <a:gd name="connsiteX81" fmla="*/ 117566 w 408155"/>
                <a:gd name="connsiteY81" fmla="*/ 170010 h 303523"/>
                <a:gd name="connsiteX82" fmla="*/ 156754 w 408155"/>
                <a:gd name="connsiteY82" fmla="*/ 183073 h 303523"/>
                <a:gd name="connsiteX83" fmla="*/ 248194 w 408155"/>
                <a:gd name="connsiteY83" fmla="*/ 156947 h 303523"/>
                <a:gd name="connsiteX84" fmla="*/ 287383 w 408155"/>
                <a:gd name="connsiteY84" fmla="*/ 13255 h 303523"/>
                <a:gd name="connsiteX85" fmla="*/ 222069 w 408155"/>
                <a:gd name="connsiteY85" fmla="*/ 193 h 303523"/>
                <a:gd name="connsiteX86" fmla="*/ 143692 w 408155"/>
                <a:gd name="connsiteY86" fmla="*/ 91633 h 303523"/>
                <a:gd name="connsiteX87" fmla="*/ 130629 w 408155"/>
                <a:gd name="connsiteY87" fmla="*/ 130821 h 303523"/>
                <a:gd name="connsiteX88" fmla="*/ 169817 w 408155"/>
                <a:gd name="connsiteY88" fmla="*/ 170010 h 303523"/>
                <a:gd name="connsiteX89" fmla="*/ 404949 w 408155"/>
                <a:gd name="connsiteY89" fmla="*/ 117758 h 303523"/>
                <a:gd name="connsiteX90" fmla="*/ 391886 w 408155"/>
                <a:gd name="connsiteY90" fmla="*/ 65507 h 303523"/>
                <a:gd name="connsiteX91" fmla="*/ 352697 w 408155"/>
                <a:gd name="connsiteY91" fmla="*/ 78570 h 303523"/>
                <a:gd name="connsiteX92" fmla="*/ 313509 w 408155"/>
                <a:gd name="connsiteY92" fmla="*/ 117758 h 303523"/>
                <a:gd name="connsiteX93" fmla="*/ 274320 w 408155"/>
                <a:gd name="connsiteY93" fmla="*/ 143884 h 303523"/>
                <a:gd name="connsiteX94" fmla="*/ 287383 w 408155"/>
                <a:gd name="connsiteY94" fmla="*/ 183073 h 303523"/>
                <a:gd name="connsiteX95" fmla="*/ 391886 w 408155"/>
                <a:gd name="connsiteY95" fmla="*/ 196135 h 303523"/>
                <a:gd name="connsiteX96" fmla="*/ 391886 w 408155"/>
                <a:gd name="connsiteY96" fmla="*/ 91633 h 303523"/>
                <a:gd name="connsiteX97" fmla="*/ 326572 w 408155"/>
                <a:gd name="connsiteY97" fmla="*/ 65507 h 303523"/>
                <a:gd name="connsiteX98" fmla="*/ 182880 w 408155"/>
                <a:gd name="connsiteY98" fmla="*/ 117758 h 303523"/>
                <a:gd name="connsiteX99" fmla="*/ 195943 w 408155"/>
                <a:gd name="connsiteY99" fmla="*/ 170010 h 303523"/>
                <a:gd name="connsiteX100" fmla="*/ 235132 w 408155"/>
                <a:gd name="connsiteY100" fmla="*/ 156947 h 303523"/>
                <a:gd name="connsiteX101" fmla="*/ 235132 w 408155"/>
                <a:gd name="connsiteY101" fmla="*/ 52444 h 303523"/>
                <a:gd name="connsiteX102" fmla="*/ 195943 w 408155"/>
                <a:gd name="connsiteY102" fmla="*/ 26318 h 303523"/>
                <a:gd name="connsiteX103" fmla="*/ 91440 w 408155"/>
                <a:gd name="connsiteY103" fmla="*/ 52444 h 303523"/>
                <a:gd name="connsiteX104" fmla="*/ 78377 w 408155"/>
                <a:gd name="connsiteY104" fmla="*/ 91633 h 303523"/>
                <a:gd name="connsiteX105" fmla="*/ 130629 w 408155"/>
                <a:gd name="connsiteY105" fmla="*/ 117758 h 303523"/>
                <a:gd name="connsiteX106" fmla="*/ 248194 w 408155"/>
                <a:gd name="connsiteY106" fmla="*/ 104695 h 303523"/>
                <a:gd name="connsiteX107" fmla="*/ 287383 w 408155"/>
                <a:gd name="connsiteY107" fmla="*/ 78570 h 303523"/>
                <a:gd name="connsiteX108" fmla="*/ 274320 w 408155"/>
                <a:gd name="connsiteY108" fmla="*/ 193 h 303523"/>
                <a:gd name="connsiteX109" fmla="*/ 156754 w 408155"/>
                <a:gd name="connsiteY109" fmla="*/ 26318 h 303523"/>
                <a:gd name="connsiteX110" fmla="*/ 130629 w 408155"/>
                <a:gd name="connsiteY110" fmla="*/ 78570 h 303523"/>
                <a:gd name="connsiteX111" fmla="*/ 117566 w 408155"/>
                <a:gd name="connsiteY111" fmla="*/ 117758 h 303523"/>
                <a:gd name="connsiteX112" fmla="*/ 182880 w 408155"/>
                <a:gd name="connsiteY112" fmla="*/ 91633 h 303523"/>
                <a:gd name="connsiteX113" fmla="*/ 195943 w 408155"/>
                <a:gd name="connsiteY113" fmla="*/ 52444 h 303523"/>
                <a:gd name="connsiteX114" fmla="*/ 91440 w 408155"/>
                <a:gd name="connsiteY114" fmla="*/ 78570 h 303523"/>
                <a:gd name="connsiteX115" fmla="*/ 26126 w 408155"/>
                <a:gd name="connsiteY115" fmla="*/ 156947 h 303523"/>
                <a:gd name="connsiteX116" fmla="*/ 65314 w 408155"/>
                <a:gd name="connsiteY116" fmla="*/ 183073 h 303523"/>
                <a:gd name="connsiteX117" fmla="*/ 222069 w 408155"/>
                <a:gd name="connsiteY117" fmla="*/ 130821 h 303523"/>
                <a:gd name="connsiteX118" fmla="*/ 235132 w 408155"/>
                <a:gd name="connsiteY118" fmla="*/ 91633 h 303523"/>
                <a:gd name="connsiteX119" fmla="*/ 222069 w 408155"/>
                <a:gd name="connsiteY119" fmla="*/ 26318 h 303523"/>
                <a:gd name="connsiteX120" fmla="*/ 182880 w 408155"/>
                <a:gd name="connsiteY120" fmla="*/ 78570 h 303523"/>
                <a:gd name="connsiteX121" fmla="*/ 169817 w 408155"/>
                <a:gd name="connsiteY121" fmla="*/ 117758 h 303523"/>
                <a:gd name="connsiteX122" fmla="*/ 248194 w 408155"/>
                <a:gd name="connsiteY122" fmla="*/ 104695 h 303523"/>
                <a:gd name="connsiteX123" fmla="*/ 300446 w 408155"/>
                <a:gd name="connsiteY123" fmla="*/ 65507 h 303523"/>
                <a:gd name="connsiteX124" fmla="*/ 352697 w 408155"/>
                <a:gd name="connsiteY124" fmla="*/ 52444 h 303523"/>
                <a:gd name="connsiteX125" fmla="*/ 365760 w 408155"/>
                <a:gd name="connsiteY125" fmla="*/ 13255 h 303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408155" h="303523">
                  <a:moveTo>
                    <a:pt x="195943" y="52444"/>
                  </a:moveTo>
                  <a:cubicBezTo>
                    <a:pt x="182880" y="69861"/>
                    <a:pt x="169408" y="86979"/>
                    <a:pt x="156754" y="104695"/>
                  </a:cubicBezTo>
                  <a:cubicBezTo>
                    <a:pt x="147629" y="117470"/>
                    <a:pt x="117566" y="135175"/>
                    <a:pt x="130629" y="143884"/>
                  </a:cubicBezTo>
                  <a:cubicBezTo>
                    <a:pt x="149103" y="156200"/>
                    <a:pt x="174172" y="135175"/>
                    <a:pt x="195943" y="130821"/>
                  </a:cubicBezTo>
                  <a:cubicBezTo>
                    <a:pt x="209006" y="122112"/>
                    <a:pt x="219590" y="106915"/>
                    <a:pt x="235132" y="104695"/>
                  </a:cubicBezTo>
                  <a:cubicBezTo>
                    <a:pt x="246613" y="103055"/>
                    <a:pt x="311867" y="125919"/>
                    <a:pt x="326572" y="130821"/>
                  </a:cubicBezTo>
                  <a:cubicBezTo>
                    <a:pt x="248195" y="135175"/>
                    <a:pt x="169585" y="136442"/>
                    <a:pt x="91440" y="143884"/>
                  </a:cubicBezTo>
                  <a:cubicBezTo>
                    <a:pt x="77733" y="145189"/>
                    <a:pt x="42516" y="166683"/>
                    <a:pt x="52252" y="156947"/>
                  </a:cubicBezTo>
                  <a:cubicBezTo>
                    <a:pt x="52257" y="156942"/>
                    <a:pt x="150219" y="91635"/>
                    <a:pt x="169817" y="78570"/>
                  </a:cubicBezTo>
                  <a:lnTo>
                    <a:pt x="209006" y="52444"/>
                  </a:lnTo>
                  <a:cubicBezTo>
                    <a:pt x="213360" y="91633"/>
                    <a:pt x="200197" y="137202"/>
                    <a:pt x="222069" y="170010"/>
                  </a:cubicBezTo>
                  <a:cubicBezTo>
                    <a:pt x="232316" y="185381"/>
                    <a:pt x="249235" y="144847"/>
                    <a:pt x="261257" y="130821"/>
                  </a:cubicBezTo>
                  <a:cubicBezTo>
                    <a:pt x="275426" y="114291"/>
                    <a:pt x="287383" y="95987"/>
                    <a:pt x="300446" y="78570"/>
                  </a:cubicBezTo>
                  <a:cubicBezTo>
                    <a:pt x="304800" y="61153"/>
                    <a:pt x="313509" y="8365"/>
                    <a:pt x="313509" y="26318"/>
                  </a:cubicBezTo>
                  <a:cubicBezTo>
                    <a:pt x="313509" y="48521"/>
                    <a:pt x="305831" y="70093"/>
                    <a:pt x="300446" y="91633"/>
                  </a:cubicBezTo>
                  <a:cubicBezTo>
                    <a:pt x="297106" y="104991"/>
                    <a:pt x="291737" y="117758"/>
                    <a:pt x="287383" y="130821"/>
                  </a:cubicBezTo>
                  <a:cubicBezTo>
                    <a:pt x="274320" y="126467"/>
                    <a:pt x="260510" y="111600"/>
                    <a:pt x="248194" y="117758"/>
                  </a:cubicBezTo>
                  <a:cubicBezTo>
                    <a:pt x="240096" y="121807"/>
                    <a:pt x="191871" y="195711"/>
                    <a:pt x="182880" y="209198"/>
                  </a:cubicBezTo>
                  <a:cubicBezTo>
                    <a:pt x="178526" y="226615"/>
                    <a:pt x="174749" y="244187"/>
                    <a:pt x="169817" y="261450"/>
                  </a:cubicBezTo>
                  <a:cubicBezTo>
                    <a:pt x="166034" y="274689"/>
                    <a:pt x="145297" y="293000"/>
                    <a:pt x="156754" y="300638"/>
                  </a:cubicBezTo>
                  <a:cubicBezTo>
                    <a:pt x="171692" y="310596"/>
                    <a:pt x="191589" y="291929"/>
                    <a:pt x="209006" y="287575"/>
                  </a:cubicBezTo>
                  <a:cubicBezTo>
                    <a:pt x="265609" y="242292"/>
                    <a:pt x="287385" y="232709"/>
                    <a:pt x="326572" y="170010"/>
                  </a:cubicBezTo>
                  <a:cubicBezTo>
                    <a:pt x="334378" y="157521"/>
                    <a:pt x="350549" y="87161"/>
                    <a:pt x="352697" y="78570"/>
                  </a:cubicBezTo>
                  <a:cubicBezTo>
                    <a:pt x="335280" y="69861"/>
                    <a:pt x="319919" y="52444"/>
                    <a:pt x="300446" y="52444"/>
                  </a:cubicBezTo>
                  <a:cubicBezTo>
                    <a:pt x="264540" y="52444"/>
                    <a:pt x="195943" y="78570"/>
                    <a:pt x="195943" y="78570"/>
                  </a:cubicBezTo>
                  <a:cubicBezTo>
                    <a:pt x="187234" y="91633"/>
                    <a:pt x="158716" y="106657"/>
                    <a:pt x="169817" y="117758"/>
                  </a:cubicBezTo>
                  <a:cubicBezTo>
                    <a:pt x="182512" y="130453"/>
                    <a:pt x="211297" y="119058"/>
                    <a:pt x="222069" y="104695"/>
                  </a:cubicBezTo>
                  <a:cubicBezTo>
                    <a:pt x="230331" y="93680"/>
                    <a:pt x="213360" y="78570"/>
                    <a:pt x="209006" y="65507"/>
                  </a:cubicBezTo>
                  <a:cubicBezTo>
                    <a:pt x="203245" y="88552"/>
                    <a:pt x="176269" y="141680"/>
                    <a:pt x="222069" y="156947"/>
                  </a:cubicBezTo>
                  <a:cubicBezTo>
                    <a:pt x="239101" y="162624"/>
                    <a:pt x="256903" y="148238"/>
                    <a:pt x="274320" y="143884"/>
                  </a:cubicBezTo>
                  <a:cubicBezTo>
                    <a:pt x="269966" y="122113"/>
                    <a:pt x="279731" y="90886"/>
                    <a:pt x="261257" y="78570"/>
                  </a:cubicBezTo>
                  <a:cubicBezTo>
                    <a:pt x="221212" y="51873"/>
                    <a:pt x="175545" y="112030"/>
                    <a:pt x="156754" y="130821"/>
                  </a:cubicBezTo>
                  <a:cubicBezTo>
                    <a:pt x="147216" y="124462"/>
                    <a:pt x="96407" y="85623"/>
                    <a:pt x="78377" y="91633"/>
                  </a:cubicBezTo>
                  <a:cubicBezTo>
                    <a:pt x="48589" y="101562"/>
                    <a:pt x="0" y="143884"/>
                    <a:pt x="0" y="143884"/>
                  </a:cubicBezTo>
                  <a:cubicBezTo>
                    <a:pt x="102546" y="195157"/>
                    <a:pt x="2471" y="156947"/>
                    <a:pt x="169817" y="156947"/>
                  </a:cubicBezTo>
                  <a:cubicBezTo>
                    <a:pt x="194904" y="156947"/>
                    <a:pt x="51818" y="182927"/>
                    <a:pt x="91440" y="196135"/>
                  </a:cubicBezTo>
                  <a:cubicBezTo>
                    <a:pt x="116567" y="204511"/>
                    <a:pt x="143691" y="187427"/>
                    <a:pt x="169817" y="183073"/>
                  </a:cubicBezTo>
                  <a:cubicBezTo>
                    <a:pt x="182880" y="174364"/>
                    <a:pt x="209006" y="172647"/>
                    <a:pt x="209006" y="156947"/>
                  </a:cubicBezTo>
                  <a:cubicBezTo>
                    <a:pt x="209006" y="141247"/>
                    <a:pt x="185421" y="132555"/>
                    <a:pt x="169817" y="130821"/>
                  </a:cubicBezTo>
                  <a:cubicBezTo>
                    <a:pt x="143493" y="127896"/>
                    <a:pt x="117566" y="139530"/>
                    <a:pt x="91440" y="143884"/>
                  </a:cubicBezTo>
                  <a:cubicBezTo>
                    <a:pt x="78377" y="152593"/>
                    <a:pt x="57217" y="155116"/>
                    <a:pt x="52252" y="170010"/>
                  </a:cubicBezTo>
                  <a:cubicBezTo>
                    <a:pt x="46575" y="187042"/>
                    <a:pt x="47897" y="217907"/>
                    <a:pt x="65314" y="222261"/>
                  </a:cubicBezTo>
                  <a:cubicBezTo>
                    <a:pt x="111973" y="233926"/>
                    <a:pt x="161109" y="213552"/>
                    <a:pt x="209006" y="209198"/>
                  </a:cubicBezTo>
                  <a:cubicBezTo>
                    <a:pt x="222069" y="204844"/>
                    <a:pt x="238458" y="205871"/>
                    <a:pt x="248194" y="196135"/>
                  </a:cubicBezTo>
                  <a:cubicBezTo>
                    <a:pt x="257930" y="186399"/>
                    <a:pt x="274320" y="161301"/>
                    <a:pt x="261257" y="156947"/>
                  </a:cubicBezTo>
                  <a:cubicBezTo>
                    <a:pt x="242783" y="150789"/>
                    <a:pt x="226423" y="174364"/>
                    <a:pt x="209006" y="183073"/>
                  </a:cubicBezTo>
                  <a:cubicBezTo>
                    <a:pt x="200297" y="196136"/>
                    <a:pt x="179801" y="206866"/>
                    <a:pt x="182880" y="222261"/>
                  </a:cubicBezTo>
                  <a:cubicBezTo>
                    <a:pt x="192331" y="269515"/>
                    <a:pt x="257926" y="239423"/>
                    <a:pt x="274320" y="235324"/>
                  </a:cubicBezTo>
                  <a:cubicBezTo>
                    <a:pt x="281287" y="207456"/>
                    <a:pt x="302188" y="158689"/>
                    <a:pt x="274320" y="130821"/>
                  </a:cubicBezTo>
                  <a:cubicBezTo>
                    <a:pt x="261625" y="118126"/>
                    <a:pt x="239486" y="122112"/>
                    <a:pt x="222069" y="117758"/>
                  </a:cubicBezTo>
                  <a:cubicBezTo>
                    <a:pt x="204652" y="122112"/>
                    <a:pt x="183328" y="118999"/>
                    <a:pt x="169817" y="130821"/>
                  </a:cubicBezTo>
                  <a:cubicBezTo>
                    <a:pt x="146187" y="151497"/>
                    <a:pt x="117566" y="209198"/>
                    <a:pt x="117566" y="209198"/>
                  </a:cubicBezTo>
                  <a:cubicBezTo>
                    <a:pt x="126275" y="222261"/>
                    <a:pt x="131433" y="238579"/>
                    <a:pt x="143692" y="248387"/>
                  </a:cubicBezTo>
                  <a:cubicBezTo>
                    <a:pt x="181055" y="278278"/>
                    <a:pt x="281537" y="250488"/>
                    <a:pt x="300446" y="248387"/>
                  </a:cubicBezTo>
                  <a:cubicBezTo>
                    <a:pt x="324006" y="224826"/>
                    <a:pt x="352697" y="207818"/>
                    <a:pt x="352697" y="170010"/>
                  </a:cubicBezTo>
                  <a:cubicBezTo>
                    <a:pt x="352697" y="156240"/>
                    <a:pt x="343988" y="143884"/>
                    <a:pt x="339634" y="130821"/>
                  </a:cubicBezTo>
                  <a:cubicBezTo>
                    <a:pt x="326571" y="135175"/>
                    <a:pt x="310182" y="134148"/>
                    <a:pt x="300446" y="143884"/>
                  </a:cubicBezTo>
                  <a:cubicBezTo>
                    <a:pt x="284303" y="160027"/>
                    <a:pt x="269064" y="211903"/>
                    <a:pt x="261257" y="235324"/>
                  </a:cubicBezTo>
                  <a:cubicBezTo>
                    <a:pt x="274320" y="239678"/>
                    <a:pt x="286864" y="250651"/>
                    <a:pt x="300446" y="248387"/>
                  </a:cubicBezTo>
                  <a:cubicBezTo>
                    <a:pt x="333101" y="242944"/>
                    <a:pt x="350521" y="205932"/>
                    <a:pt x="365760" y="183073"/>
                  </a:cubicBezTo>
                  <a:cubicBezTo>
                    <a:pt x="370114" y="170010"/>
                    <a:pt x="387085" y="154900"/>
                    <a:pt x="378823" y="143884"/>
                  </a:cubicBezTo>
                  <a:cubicBezTo>
                    <a:pt x="368051" y="129521"/>
                    <a:pt x="344345" y="128282"/>
                    <a:pt x="326572" y="130821"/>
                  </a:cubicBezTo>
                  <a:cubicBezTo>
                    <a:pt x="305355" y="133852"/>
                    <a:pt x="259250" y="185079"/>
                    <a:pt x="248194" y="196135"/>
                  </a:cubicBezTo>
                  <a:cubicBezTo>
                    <a:pt x="252548" y="217907"/>
                    <a:pt x="239485" y="265804"/>
                    <a:pt x="261257" y="261450"/>
                  </a:cubicBezTo>
                  <a:cubicBezTo>
                    <a:pt x="292047" y="255293"/>
                    <a:pt x="313509" y="183073"/>
                    <a:pt x="313509" y="183073"/>
                  </a:cubicBezTo>
                  <a:cubicBezTo>
                    <a:pt x="309155" y="165656"/>
                    <a:pt x="313141" y="143516"/>
                    <a:pt x="300446" y="130821"/>
                  </a:cubicBezTo>
                  <a:cubicBezTo>
                    <a:pt x="272774" y="103149"/>
                    <a:pt x="208764" y="125644"/>
                    <a:pt x="182880" y="130821"/>
                  </a:cubicBezTo>
                  <a:cubicBezTo>
                    <a:pt x="129765" y="166232"/>
                    <a:pt x="131865" y="161132"/>
                    <a:pt x="78377" y="222261"/>
                  </a:cubicBezTo>
                  <a:cubicBezTo>
                    <a:pt x="68039" y="234076"/>
                    <a:pt x="59273" y="247408"/>
                    <a:pt x="52252" y="261450"/>
                  </a:cubicBezTo>
                  <a:cubicBezTo>
                    <a:pt x="46094" y="273766"/>
                    <a:pt x="25687" y="303338"/>
                    <a:pt x="39189" y="300638"/>
                  </a:cubicBezTo>
                  <a:cubicBezTo>
                    <a:pt x="71522" y="294171"/>
                    <a:pt x="147561" y="223955"/>
                    <a:pt x="169817" y="196135"/>
                  </a:cubicBezTo>
                  <a:cubicBezTo>
                    <a:pt x="189432" y="171616"/>
                    <a:pt x="222069" y="117758"/>
                    <a:pt x="222069" y="117758"/>
                  </a:cubicBezTo>
                  <a:cubicBezTo>
                    <a:pt x="226363" y="100582"/>
                    <a:pt x="260681" y="6652"/>
                    <a:pt x="209006" y="193"/>
                  </a:cubicBezTo>
                  <a:cubicBezTo>
                    <a:pt x="177849" y="-3702"/>
                    <a:pt x="130629" y="52444"/>
                    <a:pt x="130629" y="52444"/>
                  </a:cubicBezTo>
                  <a:cubicBezTo>
                    <a:pt x="69045" y="144820"/>
                    <a:pt x="146346" y="30438"/>
                    <a:pt x="65314" y="143884"/>
                  </a:cubicBezTo>
                  <a:cubicBezTo>
                    <a:pt x="56189" y="156659"/>
                    <a:pt x="47897" y="170010"/>
                    <a:pt x="39189" y="183073"/>
                  </a:cubicBezTo>
                  <a:cubicBezTo>
                    <a:pt x="154973" y="221667"/>
                    <a:pt x="90196" y="212239"/>
                    <a:pt x="235132" y="196135"/>
                  </a:cubicBezTo>
                  <a:cubicBezTo>
                    <a:pt x="281579" y="184524"/>
                    <a:pt x="315031" y="181550"/>
                    <a:pt x="352697" y="143884"/>
                  </a:cubicBezTo>
                  <a:cubicBezTo>
                    <a:pt x="366466" y="130115"/>
                    <a:pt x="370114" y="109050"/>
                    <a:pt x="378823" y="91633"/>
                  </a:cubicBezTo>
                  <a:cubicBezTo>
                    <a:pt x="365760" y="78570"/>
                    <a:pt x="355005" y="62692"/>
                    <a:pt x="339634" y="52444"/>
                  </a:cubicBezTo>
                  <a:cubicBezTo>
                    <a:pt x="284106" y="15425"/>
                    <a:pt x="156031" y="61599"/>
                    <a:pt x="130629" y="65507"/>
                  </a:cubicBezTo>
                  <a:cubicBezTo>
                    <a:pt x="112797" y="101170"/>
                    <a:pt x="84731" y="128965"/>
                    <a:pt x="117566" y="170010"/>
                  </a:cubicBezTo>
                  <a:cubicBezTo>
                    <a:pt x="126168" y="180762"/>
                    <a:pt x="143691" y="178719"/>
                    <a:pt x="156754" y="183073"/>
                  </a:cubicBezTo>
                  <a:cubicBezTo>
                    <a:pt x="187234" y="174364"/>
                    <a:pt x="219336" y="170065"/>
                    <a:pt x="248194" y="156947"/>
                  </a:cubicBezTo>
                  <a:cubicBezTo>
                    <a:pt x="308163" y="129688"/>
                    <a:pt x="335988" y="86162"/>
                    <a:pt x="287383" y="13255"/>
                  </a:cubicBezTo>
                  <a:cubicBezTo>
                    <a:pt x="275067" y="-5219"/>
                    <a:pt x="243840" y="4547"/>
                    <a:pt x="222069" y="193"/>
                  </a:cubicBezTo>
                  <a:cubicBezTo>
                    <a:pt x="191181" y="31080"/>
                    <a:pt x="166038" y="52527"/>
                    <a:pt x="143692" y="91633"/>
                  </a:cubicBezTo>
                  <a:cubicBezTo>
                    <a:pt x="136861" y="103588"/>
                    <a:pt x="134983" y="117758"/>
                    <a:pt x="130629" y="130821"/>
                  </a:cubicBezTo>
                  <a:cubicBezTo>
                    <a:pt x="143692" y="143884"/>
                    <a:pt x="151445" y="168076"/>
                    <a:pt x="169817" y="170010"/>
                  </a:cubicBezTo>
                  <a:cubicBezTo>
                    <a:pt x="371012" y="191189"/>
                    <a:pt x="345383" y="207106"/>
                    <a:pt x="404949" y="117758"/>
                  </a:cubicBezTo>
                  <a:cubicBezTo>
                    <a:pt x="400595" y="100341"/>
                    <a:pt x="406249" y="76279"/>
                    <a:pt x="391886" y="65507"/>
                  </a:cubicBezTo>
                  <a:cubicBezTo>
                    <a:pt x="380870" y="57245"/>
                    <a:pt x="364154" y="70932"/>
                    <a:pt x="352697" y="78570"/>
                  </a:cubicBezTo>
                  <a:cubicBezTo>
                    <a:pt x="337326" y="88817"/>
                    <a:pt x="327701" y="105932"/>
                    <a:pt x="313509" y="117758"/>
                  </a:cubicBezTo>
                  <a:cubicBezTo>
                    <a:pt x="301448" y="127809"/>
                    <a:pt x="287383" y="135175"/>
                    <a:pt x="274320" y="143884"/>
                  </a:cubicBezTo>
                  <a:cubicBezTo>
                    <a:pt x="278674" y="156947"/>
                    <a:pt x="276805" y="174258"/>
                    <a:pt x="287383" y="183073"/>
                  </a:cubicBezTo>
                  <a:cubicBezTo>
                    <a:pt x="336473" y="223981"/>
                    <a:pt x="347487" y="210935"/>
                    <a:pt x="391886" y="196135"/>
                  </a:cubicBezTo>
                  <a:cubicBezTo>
                    <a:pt x="402976" y="162865"/>
                    <a:pt x="422152" y="126943"/>
                    <a:pt x="391886" y="91633"/>
                  </a:cubicBezTo>
                  <a:cubicBezTo>
                    <a:pt x="376626" y="73830"/>
                    <a:pt x="348343" y="74216"/>
                    <a:pt x="326572" y="65507"/>
                  </a:cubicBezTo>
                  <a:cubicBezTo>
                    <a:pt x="289648" y="69610"/>
                    <a:pt x="192557" y="50021"/>
                    <a:pt x="182880" y="117758"/>
                  </a:cubicBezTo>
                  <a:cubicBezTo>
                    <a:pt x="180341" y="135531"/>
                    <a:pt x="191589" y="152593"/>
                    <a:pt x="195943" y="170010"/>
                  </a:cubicBezTo>
                  <a:cubicBezTo>
                    <a:pt x="209006" y="165656"/>
                    <a:pt x="225396" y="166684"/>
                    <a:pt x="235132" y="156947"/>
                  </a:cubicBezTo>
                  <a:cubicBezTo>
                    <a:pt x="258268" y="133811"/>
                    <a:pt x="245971" y="71413"/>
                    <a:pt x="235132" y="52444"/>
                  </a:cubicBezTo>
                  <a:cubicBezTo>
                    <a:pt x="227343" y="38813"/>
                    <a:pt x="209006" y="35027"/>
                    <a:pt x="195943" y="26318"/>
                  </a:cubicBezTo>
                  <a:cubicBezTo>
                    <a:pt x="161109" y="35027"/>
                    <a:pt x="122828" y="35006"/>
                    <a:pt x="91440" y="52444"/>
                  </a:cubicBezTo>
                  <a:cubicBezTo>
                    <a:pt x="79403" y="59131"/>
                    <a:pt x="71293" y="79826"/>
                    <a:pt x="78377" y="91633"/>
                  </a:cubicBezTo>
                  <a:cubicBezTo>
                    <a:pt x="88396" y="108331"/>
                    <a:pt x="113212" y="109050"/>
                    <a:pt x="130629" y="117758"/>
                  </a:cubicBezTo>
                  <a:cubicBezTo>
                    <a:pt x="169817" y="113404"/>
                    <a:pt x="209942" y="114258"/>
                    <a:pt x="248194" y="104695"/>
                  </a:cubicBezTo>
                  <a:cubicBezTo>
                    <a:pt x="263425" y="100887"/>
                    <a:pt x="283575" y="93801"/>
                    <a:pt x="287383" y="78570"/>
                  </a:cubicBezTo>
                  <a:cubicBezTo>
                    <a:pt x="293807" y="52875"/>
                    <a:pt x="278674" y="26319"/>
                    <a:pt x="274320" y="193"/>
                  </a:cubicBezTo>
                  <a:cubicBezTo>
                    <a:pt x="235131" y="8901"/>
                    <a:pt x="191997" y="7095"/>
                    <a:pt x="156754" y="26318"/>
                  </a:cubicBezTo>
                  <a:cubicBezTo>
                    <a:pt x="139659" y="35643"/>
                    <a:pt x="138300" y="60671"/>
                    <a:pt x="130629" y="78570"/>
                  </a:cubicBezTo>
                  <a:cubicBezTo>
                    <a:pt x="125205" y="91226"/>
                    <a:pt x="104208" y="114418"/>
                    <a:pt x="117566" y="117758"/>
                  </a:cubicBezTo>
                  <a:cubicBezTo>
                    <a:pt x="140314" y="123445"/>
                    <a:pt x="161109" y="100341"/>
                    <a:pt x="182880" y="91633"/>
                  </a:cubicBezTo>
                  <a:cubicBezTo>
                    <a:pt x="187234" y="78570"/>
                    <a:pt x="209574" y="54391"/>
                    <a:pt x="195943" y="52444"/>
                  </a:cubicBezTo>
                  <a:cubicBezTo>
                    <a:pt x="160397" y="47366"/>
                    <a:pt x="91440" y="78570"/>
                    <a:pt x="91440" y="78570"/>
                  </a:cubicBezTo>
                  <a:cubicBezTo>
                    <a:pt x="68117" y="94119"/>
                    <a:pt x="19497" y="117170"/>
                    <a:pt x="26126" y="156947"/>
                  </a:cubicBezTo>
                  <a:cubicBezTo>
                    <a:pt x="28707" y="172433"/>
                    <a:pt x="52251" y="174364"/>
                    <a:pt x="65314" y="183073"/>
                  </a:cubicBezTo>
                  <a:cubicBezTo>
                    <a:pt x="137197" y="174088"/>
                    <a:pt x="175361" y="186870"/>
                    <a:pt x="222069" y="130821"/>
                  </a:cubicBezTo>
                  <a:cubicBezTo>
                    <a:pt x="230884" y="120243"/>
                    <a:pt x="230778" y="104696"/>
                    <a:pt x="235132" y="91633"/>
                  </a:cubicBezTo>
                  <a:cubicBezTo>
                    <a:pt x="230778" y="69861"/>
                    <a:pt x="243609" y="31703"/>
                    <a:pt x="222069" y="26318"/>
                  </a:cubicBezTo>
                  <a:cubicBezTo>
                    <a:pt x="200947" y="21038"/>
                    <a:pt x="193682" y="59667"/>
                    <a:pt x="182880" y="78570"/>
                  </a:cubicBezTo>
                  <a:cubicBezTo>
                    <a:pt x="176048" y="90525"/>
                    <a:pt x="157032" y="112644"/>
                    <a:pt x="169817" y="117758"/>
                  </a:cubicBezTo>
                  <a:cubicBezTo>
                    <a:pt x="194409" y="127594"/>
                    <a:pt x="222068" y="109049"/>
                    <a:pt x="248194" y="104695"/>
                  </a:cubicBezTo>
                  <a:cubicBezTo>
                    <a:pt x="265611" y="91632"/>
                    <a:pt x="280973" y="75243"/>
                    <a:pt x="300446" y="65507"/>
                  </a:cubicBezTo>
                  <a:cubicBezTo>
                    <a:pt x="316504" y="57478"/>
                    <a:pt x="338678" y="63659"/>
                    <a:pt x="352697" y="52444"/>
                  </a:cubicBezTo>
                  <a:cubicBezTo>
                    <a:pt x="363449" y="43842"/>
                    <a:pt x="365760" y="13255"/>
                    <a:pt x="365760" y="13255"/>
                  </a:cubicBezTo>
                </a:path>
              </a:pathLst>
            </a:cu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56" y="3918857"/>
            <a:ext cx="1079198" cy="2076283"/>
          </a:xfrm>
          <a:prstGeom prst="parallelogram">
            <a:avLst>
              <a:gd name="adj" fmla="val 5994"/>
            </a:avLst>
          </a:prstGeom>
        </p:spPr>
      </p:pic>
    </p:spTree>
    <p:extLst>
      <p:ext uri="{BB962C8B-B14F-4D97-AF65-F5344CB8AC3E}">
        <p14:creationId xmlns:p14="http://schemas.microsoft.com/office/powerpoint/2010/main" val="214424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 eaLnBrk="1" hangingPunct="1"/>
            <a:endParaRPr lang="en-US" altLang="x-none" sz="1400">
              <a:solidFill>
                <a:schemeClr val="tx1"/>
              </a:solidFill>
            </a:endParaRPr>
          </a:p>
          <a:p>
            <a:pPr algn="r" eaLnBrk="1" hangingPunct="1"/>
            <a:endParaRPr lang="en-US" altLang="x-none" sz="1400">
              <a:solidFill>
                <a:schemeClr val="tx2"/>
              </a:solidFill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69662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x-none"/>
              <a:t>Steps in Database Design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839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400" dirty="0">
                <a:solidFill>
                  <a:schemeClr val="folHlink"/>
                </a:solidFill>
              </a:rPr>
              <a:t>Requirements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 user needs; what must database do?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 dirty="0">
                <a:solidFill>
                  <a:schemeClr val="folHlink"/>
                </a:solidFill>
              </a:rPr>
              <a:t>Conceptual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 high level description (often done w/ER model)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 </a:t>
            </a:r>
            <a:r>
              <a:rPr lang="en-US" altLang="x-none" sz="2400" i="1" dirty="0" smtClean="0"/>
              <a:t>ORM encourages </a:t>
            </a:r>
            <a:r>
              <a:rPr lang="en-US" altLang="x-none" sz="2400" i="1" dirty="0"/>
              <a:t>you to program here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 b="1" dirty="0">
                <a:solidFill>
                  <a:schemeClr val="accent2"/>
                </a:solidFill>
              </a:rPr>
              <a:t>Logical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>
                <a:solidFill>
                  <a:schemeClr val="accent2"/>
                </a:solidFill>
              </a:rPr>
              <a:t> translate ER into DBMS data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>
                <a:solidFill>
                  <a:schemeClr val="accent2"/>
                </a:solidFill>
              </a:rPr>
              <a:t> </a:t>
            </a:r>
            <a:r>
              <a:rPr lang="en-US" altLang="x-none" sz="2400" i="1" dirty="0" smtClean="0">
                <a:solidFill>
                  <a:schemeClr val="accent2"/>
                </a:solidFill>
              </a:rPr>
              <a:t>ORMs often require you </a:t>
            </a:r>
            <a:r>
              <a:rPr lang="en-US" altLang="x-none" sz="2400" i="1" dirty="0">
                <a:solidFill>
                  <a:schemeClr val="accent2"/>
                </a:solidFill>
              </a:rPr>
              <a:t>to help here too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 dirty="0">
                <a:solidFill>
                  <a:schemeClr val="folHlink"/>
                </a:solidFill>
              </a:rPr>
              <a:t>Schema Refinement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b="1" dirty="0"/>
              <a:t> </a:t>
            </a:r>
            <a:r>
              <a:rPr lang="en-US" altLang="x-none" sz="2400" dirty="0"/>
              <a:t>consistency, normalization</a:t>
            </a:r>
            <a:endParaRPr lang="en-US" altLang="x-none" sz="2400" b="1" dirty="0"/>
          </a:p>
          <a:p>
            <a:pPr eaLnBrk="1" hangingPunct="1">
              <a:lnSpc>
                <a:spcPct val="90000"/>
              </a:lnSpc>
            </a:pPr>
            <a:r>
              <a:rPr lang="en-US" altLang="x-none" sz="2400" dirty="0">
                <a:solidFill>
                  <a:schemeClr val="folHlink"/>
                </a:solidFill>
              </a:rPr>
              <a:t>Physical Design</a:t>
            </a:r>
            <a:r>
              <a:rPr lang="en-US" altLang="x-none" sz="2400" dirty="0"/>
              <a:t> - indexes, disk layout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 dirty="0">
                <a:solidFill>
                  <a:schemeClr val="folHlink"/>
                </a:solidFill>
              </a:rPr>
              <a:t>Security Design</a:t>
            </a:r>
            <a:r>
              <a:rPr lang="en-US" altLang="x-none" sz="2400" dirty="0"/>
              <a:t> - who accesses what, and how</a:t>
            </a:r>
          </a:p>
        </p:txBody>
      </p:sp>
      <p:sp>
        <p:nvSpPr>
          <p:cNvPr id="7" name="Left Arrow 6"/>
          <p:cNvSpPr/>
          <p:nvPr/>
        </p:nvSpPr>
        <p:spPr>
          <a:xfrm>
            <a:off x="7791698" y="3649138"/>
            <a:ext cx="399802" cy="396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7239000" y="412215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You are here</a:t>
            </a:r>
            <a:endParaRPr lang="en-US" sz="20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7730117" y="2524905"/>
            <a:ext cx="399802" cy="396818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7564" y="1295399"/>
            <a:ext cx="7230653" cy="2072455"/>
          </a:xfrm>
          <a:prstGeom prst="rect">
            <a:avLst/>
          </a:prstGeom>
          <a:solidFill>
            <a:srgbClr val="FFFFFF">
              <a:alpha val="74902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4373" y="4522266"/>
            <a:ext cx="6864627" cy="5728474"/>
          </a:xfrm>
          <a:prstGeom prst="rect">
            <a:avLst/>
          </a:prstGeom>
          <a:solidFill>
            <a:srgbClr val="FFFFFF">
              <a:alpha val="74902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7115837" y="5342827"/>
            <a:ext cx="399802" cy="396818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15639" y="5327738"/>
            <a:ext cx="1730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Completed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64789" y="2967745"/>
            <a:ext cx="1730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51041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Converting ER to Relational 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Fairly analogous structure</a:t>
            </a:r>
          </a:p>
          <a:p>
            <a:r>
              <a:rPr lang="en-US" altLang="x-none"/>
              <a:t>But many simple concepts in ER are subtle to specify in relations</a:t>
            </a:r>
          </a:p>
        </p:txBody>
      </p:sp>
      <p:sp>
        <p:nvSpPr>
          <p:cNvPr id="7168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/>
            <a:endParaRPr lang="en-US" altLang="x-none" sz="1400">
              <a:solidFill>
                <a:schemeClr val="tx1"/>
              </a:solidFill>
            </a:endParaRPr>
          </a:p>
          <a:p>
            <a:pPr algn="r"/>
            <a:endParaRPr lang="en-US" altLang="x-none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12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r>
              <a:rPr lang="en-US" altLang="x-none"/>
              <a:t>Logical DB Design: ER to Relational</a:t>
            </a:r>
          </a:p>
        </p:txBody>
      </p:sp>
      <p:sp>
        <p:nvSpPr>
          <p:cNvPr id="7270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/>
            <a:endParaRPr lang="en-US" altLang="x-none" sz="1400">
              <a:solidFill>
                <a:schemeClr val="tx1"/>
              </a:solidFill>
            </a:endParaRPr>
          </a:p>
          <a:p>
            <a:pPr algn="r"/>
            <a:endParaRPr lang="en-US" altLang="x-none" sz="1400">
              <a:solidFill>
                <a:schemeClr val="tx2"/>
              </a:solidFill>
            </a:endParaRP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219200"/>
            <a:ext cx="4191000" cy="914400"/>
          </a:xfrm>
        </p:spPr>
        <p:txBody>
          <a:bodyPr lIns="90488" tIns="44450" rIns="90488" bIns="44450"/>
          <a:lstStyle/>
          <a:p>
            <a:r>
              <a:rPr lang="en-US" altLang="x-none" sz="2800" dirty="0"/>
              <a:t>Entity sets to tables</a:t>
            </a:r>
            <a:r>
              <a:rPr lang="en-US" altLang="x-none" sz="2800" dirty="0" smtClean="0"/>
              <a:t>. Easy.</a:t>
            </a:r>
            <a:endParaRPr lang="en-US" altLang="x-none" sz="2800" dirty="0"/>
          </a:p>
          <a:p>
            <a:endParaRPr lang="en-US" altLang="x-none" sz="20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276600" y="4191000"/>
            <a:ext cx="548640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800">
                <a:solidFill>
                  <a:schemeClr val="tx1"/>
                </a:solidFill>
              </a:rPr>
              <a:t> </a:t>
            </a:r>
            <a:r>
              <a:rPr lang="en-US" altLang="x-none" sz="2800">
                <a:solidFill>
                  <a:schemeClr val="tx1"/>
                </a:solidFill>
                <a:latin typeface="Lucida Console" charset="0"/>
              </a:rPr>
              <a:t>CREATE TABLE Employees </a:t>
            </a:r>
          </a:p>
          <a:p>
            <a:r>
              <a:rPr lang="en-US" altLang="x-none" sz="2800">
                <a:solidFill>
                  <a:schemeClr val="tx1"/>
                </a:solidFill>
                <a:latin typeface="Lucida Console" charset="0"/>
              </a:rPr>
              <a:t>  (ssn CHAR(11),</a:t>
            </a:r>
          </a:p>
          <a:p>
            <a:r>
              <a:rPr lang="en-US" altLang="x-none" sz="2800">
                <a:solidFill>
                  <a:schemeClr val="tx1"/>
                </a:solidFill>
                <a:latin typeface="Lucida Console" charset="0"/>
              </a:rPr>
              <a:t>   name CHAR(20),</a:t>
            </a:r>
          </a:p>
          <a:p>
            <a:r>
              <a:rPr lang="en-US" altLang="x-none" sz="2800">
                <a:solidFill>
                  <a:schemeClr val="tx1"/>
                </a:solidFill>
                <a:latin typeface="Lucida Console" charset="0"/>
              </a:rPr>
              <a:t>   lot  INTEGER,</a:t>
            </a:r>
          </a:p>
          <a:p>
            <a:r>
              <a:rPr lang="en-US" altLang="x-none" sz="2800">
                <a:solidFill>
                  <a:schemeClr val="tx1"/>
                </a:solidFill>
                <a:latin typeface="Lucida Console" charset="0"/>
              </a:rPr>
              <a:t>   </a:t>
            </a:r>
            <a:r>
              <a:rPr lang="en-US" altLang="x-none" sz="2800">
                <a:solidFill>
                  <a:schemeClr val="accent2"/>
                </a:solidFill>
                <a:latin typeface="Lucida Console" charset="0"/>
              </a:rPr>
              <a:t>PRIMARY KEY  (ssn)</a:t>
            </a:r>
            <a:r>
              <a:rPr lang="en-US" altLang="x-none" sz="2800">
                <a:solidFill>
                  <a:schemeClr val="tx1"/>
                </a:solidFill>
                <a:latin typeface="Lucida Console" charset="0"/>
              </a:rPr>
              <a:t>)</a:t>
            </a:r>
          </a:p>
        </p:txBody>
      </p:sp>
      <p:grpSp>
        <p:nvGrpSpPr>
          <p:cNvPr id="72711" name="Group 7"/>
          <p:cNvGrpSpPr>
            <a:grpSpLocks/>
          </p:cNvGrpSpPr>
          <p:nvPr/>
        </p:nvGrpSpPr>
        <p:grpSpPr bwMode="auto">
          <a:xfrm>
            <a:off x="381000" y="1981200"/>
            <a:ext cx="4406900" cy="1663700"/>
            <a:chOff x="240" y="2112"/>
            <a:chExt cx="2776" cy="1048"/>
          </a:xfrm>
        </p:grpSpPr>
        <p:grpSp>
          <p:nvGrpSpPr>
            <p:cNvPr id="72766" name="Group 8"/>
            <p:cNvGrpSpPr>
              <a:grpSpLocks/>
            </p:cNvGrpSpPr>
            <p:nvPr/>
          </p:nvGrpSpPr>
          <p:grpSpPr bwMode="auto">
            <a:xfrm>
              <a:off x="1104" y="2832"/>
              <a:ext cx="1144" cy="328"/>
              <a:chOff x="1104" y="2832"/>
              <a:chExt cx="1144" cy="328"/>
            </a:xfrm>
          </p:grpSpPr>
          <p:sp>
            <p:nvSpPr>
              <p:cNvPr id="72776" name="Rectangle 9"/>
              <p:cNvSpPr>
                <a:spLocks noChangeArrowheads="1"/>
              </p:cNvSpPr>
              <p:nvPr/>
            </p:nvSpPr>
            <p:spPr bwMode="auto">
              <a:xfrm>
                <a:off x="1104" y="2832"/>
                <a:ext cx="1144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72777" name="Rectangle 10"/>
              <p:cNvSpPr>
                <a:spLocks noChangeArrowheads="1"/>
              </p:cNvSpPr>
              <p:nvPr/>
            </p:nvSpPr>
            <p:spPr bwMode="auto">
              <a:xfrm>
                <a:off x="1187" y="2849"/>
                <a:ext cx="959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sz="2000" b="1">
                    <a:solidFill>
                      <a:schemeClr val="tx2"/>
                    </a:solidFill>
                  </a:rPr>
                  <a:t>Employees</a:t>
                </a:r>
              </a:p>
            </p:txBody>
          </p:sp>
        </p:grpSp>
        <p:sp>
          <p:nvSpPr>
            <p:cNvPr id="72767" name="Oval 11"/>
            <p:cNvSpPr>
              <a:spLocks noChangeArrowheads="1"/>
            </p:cNvSpPr>
            <p:nvPr/>
          </p:nvSpPr>
          <p:spPr bwMode="auto">
            <a:xfrm>
              <a:off x="240" y="2256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72768" name="Rectangle 12"/>
            <p:cNvSpPr>
              <a:spLocks noChangeArrowheads="1"/>
            </p:cNvSpPr>
            <p:nvPr/>
          </p:nvSpPr>
          <p:spPr bwMode="auto">
            <a:xfrm>
              <a:off x="418" y="2320"/>
              <a:ext cx="39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2000" b="1" u="sng">
                  <a:solidFill>
                    <a:schemeClr val="tx2"/>
                  </a:solidFill>
                </a:rPr>
                <a:t>ssn</a:t>
              </a:r>
            </a:p>
          </p:txBody>
        </p:sp>
        <p:sp>
          <p:nvSpPr>
            <p:cNvPr id="72769" name="Oval 13"/>
            <p:cNvSpPr>
              <a:spLocks noChangeArrowheads="1"/>
            </p:cNvSpPr>
            <p:nvPr/>
          </p:nvSpPr>
          <p:spPr bwMode="auto">
            <a:xfrm>
              <a:off x="1296" y="2112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72770" name="Oval 14"/>
            <p:cNvSpPr>
              <a:spLocks noChangeArrowheads="1"/>
            </p:cNvSpPr>
            <p:nvPr/>
          </p:nvSpPr>
          <p:spPr bwMode="auto">
            <a:xfrm>
              <a:off x="2304" y="2256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72771" name="Rectangle 15"/>
            <p:cNvSpPr>
              <a:spLocks noChangeArrowheads="1"/>
            </p:cNvSpPr>
            <p:nvPr/>
          </p:nvSpPr>
          <p:spPr bwMode="auto">
            <a:xfrm>
              <a:off x="1331" y="2177"/>
              <a:ext cx="53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2000" b="1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72772" name="Rectangle 16"/>
            <p:cNvSpPr>
              <a:spLocks noChangeArrowheads="1"/>
            </p:cNvSpPr>
            <p:nvPr/>
          </p:nvSpPr>
          <p:spPr bwMode="auto">
            <a:xfrm>
              <a:off x="2483" y="2322"/>
              <a:ext cx="309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2000" b="1">
                  <a:solidFill>
                    <a:schemeClr val="tx2"/>
                  </a:solidFill>
                </a:rPr>
                <a:t>lot</a:t>
              </a:r>
            </a:p>
          </p:txBody>
        </p:sp>
        <p:sp>
          <p:nvSpPr>
            <p:cNvPr id="72773" name="Line 17"/>
            <p:cNvSpPr>
              <a:spLocks noChangeShapeType="1"/>
            </p:cNvSpPr>
            <p:nvPr/>
          </p:nvSpPr>
          <p:spPr bwMode="auto">
            <a:xfrm>
              <a:off x="624" y="2592"/>
              <a:ext cx="472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74" name="Line 18"/>
            <p:cNvSpPr>
              <a:spLocks noChangeShapeType="1"/>
            </p:cNvSpPr>
            <p:nvPr/>
          </p:nvSpPr>
          <p:spPr bwMode="auto">
            <a:xfrm>
              <a:off x="1676" y="2448"/>
              <a:ext cx="0" cy="3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75" name="Line 19"/>
            <p:cNvSpPr>
              <a:spLocks noChangeShapeType="1"/>
            </p:cNvSpPr>
            <p:nvPr/>
          </p:nvSpPr>
          <p:spPr bwMode="auto">
            <a:xfrm flipV="1">
              <a:off x="2256" y="2584"/>
              <a:ext cx="376" cy="2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712" name="Rectangle 20"/>
          <p:cNvSpPr>
            <a:spLocks noChangeArrowheads="1"/>
          </p:cNvSpPr>
          <p:nvPr/>
        </p:nvSpPr>
        <p:spPr bwMode="auto">
          <a:xfrm>
            <a:off x="5116513" y="1066800"/>
            <a:ext cx="1681162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13" name="Rectangle 21"/>
          <p:cNvSpPr>
            <a:spLocks noChangeArrowheads="1"/>
          </p:cNvSpPr>
          <p:nvPr/>
        </p:nvSpPr>
        <p:spPr bwMode="auto">
          <a:xfrm>
            <a:off x="6799263" y="1066800"/>
            <a:ext cx="6350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14" name="Rectangle 22"/>
          <p:cNvSpPr>
            <a:spLocks noChangeArrowheads="1"/>
          </p:cNvSpPr>
          <p:nvPr/>
        </p:nvSpPr>
        <p:spPr bwMode="auto">
          <a:xfrm>
            <a:off x="6805613" y="1066800"/>
            <a:ext cx="1352550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15" name="Rectangle 23"/>
          <p:cNvSpPr>
            <a:spLocks noChangeArrowheads="1"/>
          </p:cNvSpPr>
          <p:nvPr/>
        </p:nvSpPr>
        <p:spPr bwMode="auto">
          <a:xfrm>
            <a:off x="8159750" y="1066800"/>
            <a:ext cx="6350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16" name="Rectangle 24"/>
          <p:cNvSpPr>
            <a:spLocks noChangeArrowheads="1"/>
          </p:cNvSpPr>
          <p:nvPr/>
        </p:nvSpPr>
        <p:spPr bwMode="auto">
          <a:xfrm>
            <a:off x="8166100" y="1066800"/>
            <a:ext cx="523875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17" name="Rectangle 25"/>
          <p:cNvSpPr>
            <a:spLocks noChangeArrowheads="1"/>
          </p:cNvSpPr>
          <p:nvPr/>
        </p:nvSpPr>
        <p:spPr bwMode="auto">
          <a:xfrm>
            <a:off x="8689975" y="1066800"/>
            <a:ext cx="12700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18" name="Rectangle 26"/>
          <p:cNvSpPr>
            <a:spLocks noChangeArrowheads="1"/>
          </p:cNvSpPr>
          <p:nvPr/>
        </p:nvSpPr>
        <p:spPr bwMode="auto">
          <a:xfrm>
            <a:off x="5116513" y="1073150"/>
            <a:ext cx="12700" cy="522288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19" name="Rectangle 27"/>
          <p:cNvSpPr>
            <a:spLocks noChangeArrowheads="1"/>
          </p:cNvSpPr>
          <p:nvPr/>
        </p:nvSpPr>
        <p:spPr bwMode="auto">
          <a:xfrm>
            <a:off x="6799263" y="1073150"/>
            <a:ext cx="6350" cy="522288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20" name="Rectangle 28"/>
          <p:cNvSpPr>
            <a:spLocks noChangeArrowheads="1"/>
          </p:cNvSpPr>
          <p:nvPr/>
        </p:nvSpPr>
        <p:spPr bwMode="auto">
          <a:xfrm>
            <a:off x="8159750" y="1073150"/>
            <a:ext cx="6350" cy="522288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21" name="Rectangle 29"/>
          <p:cNvSpPr>
            <a:spLocks noChangeArrowheads="1"/>
          </p:cNvSpPr>
          <p:nvPr/>
        </p:nvSpPr>
        <p:spPr bwMode="auto">
          <a:xfrm>
            <a:off x="8689975" y="1073150"/>
            <a:ext cx="12700" cy="522288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22" name="Rectangle 30"/>
          <p:cNvSpPr>
            <a:spLocks noChangeArrowheads="1"/>
          </p:cNvSpPr>
          <p:nvPr/>
        </p:nvSpPr>
        <p:spPr bwMode="auto">
          <a:xfrm>
            <a:off x="5130800" y="1073150"/>
            <a:ext cx="1668463" cy="322263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23" name="Rectangle 31"/>
          <p:cNvSpPr>
            <a:spLocks noChangeArrowheads="1"/>
          </p:cNvSpPr>
          <p:nvPr/>
        </p:nvSpPr>
        <p:spPr bwMode="auto">
          <a:xfrm>
            <a:off x="5175250" y="1084263"/>
            <a:ext cx="3571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200">
                <a:solidFill>
                  <a:srgbClr val="005400"/>
                </a:solidFill>
                <a:latin typeface="Times New Roman" charset="0"/>
              </a:rPr>
              <a:t>ssn</a:t>
            </a:r>
            <a:endParaRPr lang="en-US" altLang="x-none"/>
          </a:p>
        </p:txBody>
      </p:sp>
      <p:sp>
        <p:nvSpPr>
          <p:cNvPr id="72724" name="Rectangle 32"/>
          <p:cNvSpPr>
            <a:spLocks noChangeArrowheads="1"/>
          </p:cNvSpPr>
          <p:nvPr/>
        </p:nvSpPr>
        <p:spPr bwMode="auto">
          <a:xfrm>
            <a:off x="5130800" y="1395413"/>
            <a:ext cx="1668463" cy="200025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25" name="Rectangle 33"/>
          <p:cNvSpPr>
            <a:spLocks noChangeArrowheads="1"/>
          </p:cNvSpPr>
          <p:nvPr/>
        </p:nvSpPr>
        <p:spPr bwMode="auto">
          <a:xfrm>
            <a:off x="6805613" y="1073150"/>
            <a:ext cx="1352550" cy="322263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26" name="Rectangle 34"/>
          <p:cNvSpPr>
            <a:spLocks noChangeArrowheads="1"/>
          </p:cNvSpPr>
          <p:nvPr/>
        </p:nvSpPr>
        <p:spPr bwMode="auto">
          <a:xfrm>
            <a:off x="6854825" y="1084263"/>
            <a:ext cx="60483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200">
                <a:solidFill>
                  <a:srgbClr val="005400"/>
                </a:solidFill>
                <a:latin typeface="Times New Roman" charset="0"/>
              </a:rPr>
              <a:t>name</a:t>
            </a:r>
            <a:endParaRPr lang="en-US" altLang="x-none"/>
          </a:p>
        </p:txBody>
      </p:sp>
      <p:sp>
        <p:nvSpPr>
          <p:cNvPr id="72727" name="Rectangle 35"/>
          <p:cNvSpPr>
            <a:spLocks noChangeArrowheads="1"/>
          </p:cNvSpPr>
          <p:nvPr/>
        </p:nvSpPr>
        <p:spPr bwMode="auto">
          <a:xfrm>
            <a:off x="6805613" y="1395413"/>
            <a:ext cx="1352550" cy="200025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28" name="Rectangle 36"/>
          <p:cNvSpPr>
            <a:spLocks noChangeArrowheads="1"/>
          </p:cNvSpPr>
          <p:nvPr/>
        </p:nvSpPr>
        <p:spPr bwMode="auto">
          <a:xfrm>
            <a:off x="8166100" y="1073150"/>
            <a:ext cx="523875" cy="322263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29" name="Rectangle 37"/>
          <p:cNvSpPr>
            <a:spLocks noChangeArrowheads="1"/>
          </p:cNvSpPr>
          <p:nvPr/>
        </p:nvSpPr>
        <p:spPr bwMode="auto">
          <a:xfrm>
            <a:off x="8215313" y="1084263"/>
            <a:ext cx="2952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200">
                <a:solidFill>
                  <a:srgbClr val="005400"/>
                </a:solidFill>
                <a:latin typeface="Times New Roman" charset="0"/>
              </a:rPr>
              <a:t>lot</a:t>
            </a:r>
            <a:endParaRPr lang="en-US" altLang="x-none"/>
          </a:p>
        </p:txBody>
      </p:sp>
      <p:sp>
        <p:nvSpPr>
          <p:cNvPr id="72730" name="Rectangle 38"/>
          <p:cNvSpPr>
            <a:spLocks noChangeArrowheads="1"/>
          </p:cNvSpPr>
          <p:nvPr/>
        </p:nvSpPr>
        <p:spPr bwMode="auto">
          <a:xfrm>
            <a:off x="8166100" y="1395413"/>
            <a:ext cx="523875" cy="200025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31" name="Rectangle 39"/>
          <p:cNvSpPr>
            <a:spLocks noChangeArrowheads="1"/>
          </p:cNvSpPr>
          <p:nvPr/>
        </p:nvSpPr>
        <p:spPr bwMode="auto">
          <a:xfrm>
            <a:off x="5116513" y="1595438"/>
            <a:ext cx="12700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32" name="Rectangle 40"/>
          <p:cNvSpPr>
            <a:spLocks noChangeArrowheads="1"/>
          </p:cNvSpPr>
          <p:nvPr/>
        </p:nvSpPr>
        <p:spPr bwMode="auto">
          <a:xfrm>
            <a:off x="5130800" y="1595438"/>
            <a:ext cx="1668463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33" name="Rectangle 41"/>
          <p:cNvSpPr>
            <a:spLocks noChangeArrowheads="1"/>
          </p:cNvSpPr>
          <p:nvPr/>
        </p:nvSpPr>
        <p:spPr bwMode="auto">
          <a:xfrm>
            <a:off x="6799263" y="1595438"/>
            <a:ext cx="6350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34" name="Rectangle 42"/>
          <p:cNvSpPr>
            <a:spLocks noChangeArrowheads="1"/>
          </p:cNvSpPr>
          <p:nvPr/>
        </p:nvSpPr>
        <p:spPr bwMode="auto">
          <a:xfrm>
            <a:off x="6805613" y="1595438"/>
            <a:ext cx="1352550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35" name="Rectangle 43"/>
          <p:cNvSpPr>
            <a:spLocks noChangeArrowheads="1"/>
          </p:cNvSpPr>
          <p:nvPr/>
        </p:nvSpPr>
        <p:spPr bwMode="auto">
          <a:xfrm>
            <a:off x="8159750" y="1595438"/>
            <a:ext cx="6350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36" name="Rectangle 44"/>
          <p:cNvSpPr>
            <a:spLocks noChangeArrowheads="1"/>
          </p:cNvSpPr>
          <p:nvPr/>
        </p:nvSpPr>
        <p:spPr bwMode="auto">
          <a:xfrm>
            <a:off x="8166100" y="1595438"/>
            <a:ext cx="523875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37" name="Rectangle 45"/>
          <p:cNvSpPr>
            <a:spLocks noChangeArrowheads="1"/>
          </p:cNvSpPr>
          <p:nvPr/>
        </p:nvSpPr>
        <p:spPr bwMode="auto">
          <a:xfrm>
            <a:off x="8689975" y="1595438"/>
            <a:ext cx="12700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38" name="Rectangle 46"/>
          <p:cNvSpPr>
            <a:spLocks noChangeArrowheads="1"/>
          </p:cNvSpPr>
          <p:nvPr/>
        </p:nvSpPr>
        <p:spPr bwMode="auto">
          <a:xfrm>
            <a:off x="5116513" y="1603375"/>
            <a:ext cx="12700" cy="522288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39" name="Rectangle 47"/>
          <p:cNvSpPr>
            <a:spLocks noChangeArrowheads="1"/>
          </p:cNvSpPr>
          <p:nvPr/>
        </p:nvSpPr>
        <p:spPr bwMode="auto">
          <a:xfrm>
            <a:off x="6799263" y="1603375"/>
            <a:ext cx="6350" cy="522288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40" name="Rectangle 48"/>
          <p:cNvSpPr>
            <a:spLocks noChangeArrowheads="1"/>
          </p:cNvSpPr>
          <p:nvPr/>
        </p:nvSpPr>
        <p:spPr bwMode="auto">
          <a:xfrm>
            <a:off x="8159750" y="1603375"/>
            <a:ext cx="6350" cy="522288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41" name="Rectangle 49"/>
          <p:cNvSpPr>
            <a:spLocks noChangeArrowheads="1"/>
          </p:cNvSpPr>
          <p:nvPr/>
        </p:nvSpPr>
        <p:spPr bwMode="auto">
          <a:xfrm>
            <a:off x="8689975" y="1603375"/>
            <a:ext cx="12700" cy="522288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42" name="Rectangle 50"/>
          <p:cNvSpPr>
            <a:spLocks noChangeArrowheads="1"/>
          </p:cNvSpPr>
          <p:nvPr/>
        </p:nvSpPr>
        <p:spPr bwMode="auto">
          <a:xfrm>
            <a:off x="5175250" y="1614488"/>
            <a:ext cx="144303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200">
                <a:solidFill>
                  <a:srgbClr val="005400"/>
                </a:solidFill>
                <a:latin typeface="Times New Roman" charset="0"/>
              </a:rPr>
              <a:t>123-22-3666</a:t>
            </a:r>
            <a:endParaRPr lang="en-US" altLang="x-none"/>
          </a:p>
        </p:txBody>
      </p:sp>
      <p:sp>
        <p:nvSpPr>
          <p:cNvPr id="72743" name="Rectangle 51"/>
          <p:cNvSpPr>
            <a:spLocks noChangeArrowheads="1"/>
          </p:cNvSpPr>
          <p:nvPr/>
        </p:nvSpPr>
        <p:spPr bwMode="auto">
          <a:xfrm>
            <a:off x="6854825" y="1614488"/>
            <a:ext cx="9620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200">
                <a:solidFill>
                  <a:srgbClr val="005400"/>
                </a:solidFill>
                <a:latin typeface="Times New Roman" charset="0"/>
              </a:rPr>
              <a:t>Attishoo</a:t>
            </a:r>
            <a:endParaRPr lang="en-US" altLang="x-none"/>
          </a:p>
        </p:txBody>
      </p:sp>
      <p:sp>
        <p:nvSpPr>
          <p:cNvPr id="72744" name="Rectangle 52"/>
          <p:cNvSpPr>
            <a:spLocks noChangeArrowheads="1"/>
          </p:cNvSpPr>
          <p:nvPr/>
        </p:nvSpPr>
        <p:spPr bwMode="auto">
          <a:xfrm>
            <a:off x="8215313" y="1614488"/>
            <a:ext cx="2794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200">
                <a:solidFill>
                  <a:srgbClr val="005400"/>
                </a:solidFill>
                <a:latin typeface="Times New Roman" charset="0"/>
              </a:rPr>
              <a:t>48</a:t>
            </a:r>
            <a:endParaRPr lang="en-US" altLang="x-none"/>
          </a:p>
        </p:txBody>
      </p:sp>
      <p:sp>
        <p:nvSpPr>
          <p:cNvPr id="72745" name="Rectangle 53"/>
          <p:cNvSpPr>
            <a:spLocks noChangeArrowheads="1"/>
          </p:cNvSpPr>
          <p:nvPr/>
        </p:nvSpPr>
        <p:spPr bwMode="auto">
          <a:xfrm>
            <a:off x="5116513" y="2125663"/>
            <a:ext cx="12700" cy="52070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46" name="Rectangle 54"/>
          <p:cNvSpPr>
            <a:spLocks noChangeArrowheads="1"/>
          </p:cNvSpPr>
          <p:nvPr/>
        </p:nvSpPr>
        <p:spPr bwMode="auto">
          <a:xfrm>
            <a:off x="6799263" y="2125663"/>
            <a:ext cx="6350" cy="52070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47" name="Rectangle 55"/>
          <p:cNvSpPr>
            <a:spLocks noChangeArrowheads="1"/>
          </p:cNvSpPr>
          <p:nvPr/>
        </p:nvSpPr>
        <p:spPr bwMode="auto">
          <a:xfrm>
            <a:off x="8159750" y="2125663"/>
            <a:ext cx="6350" cy="52070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48" name="Rectangle 56"/>
          <p:cNvSpPr>
            <a:spLocks noChangeArrowheads="1"/>
          </p:cNvSpPr>
          <p:nvPr/>
        </p:nvSpPr>
        <p:spPr bwMode="auto">
          <a:xfrm>
            <a:off x="8689975" y="2125663"/>
            <a:ext cx="12700" cy="52070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49" name="Rectangle 57"/>
          <p:cNvSpPr>
            <a:spLocks noChangeArrowheads="1"/>
          </p:cNvSpPr>
          <p:nvPr/>
        </p:nvSpPr>
        <p:spPr bwMode="auto">
          <a:xfrm>
            <a:off x="5175250" y="2136775"/>
            <a:ext cx="14430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200">
                <a:solidFill>
                  <a:srgbClr val="005400"/>
                </a:solidFill>
                <a:latin typeface="Times New Roman" charset="0"/>
              </a:rPr>
              <a:t>231-31-5368</a:t>
            </a:r>
            <a:endParaRPr lang="en-US" altLang="x-none"/>
          </a:p>
        </p:txBody>
      </p:sp>
      <p:sp>
        <p:nvSpPr>
          <p:cNvPr id="72750" name="Rectangle 58"/>
          <p:cNvSpPr>
            <a:spLocks noChangeArrowheads="1"/>
          </p:cNvSpPr>
          <p:nvPr/>
        </p:nvSpPr>
        <p:spPr bwMode="auto">
          <a:xfrm>
            <a:off x="6854825" y="2136775"/>
            <a:ext cx="7921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200">
                <a:solidFill>
                  <a:srgbClr val="005400"/>
                </a:solidFill>
                <a:latin typeface="Times New Roman" charset="0"/>
              </a:rPr>
              <a:t>Smiley</a:t>
            </a:r>
            <a:endParaRPr lang="en-US" altLang="x-none"/>
          </a:p>
        </p:txBody>
      </p:sp>
      <p:sp>
        <p:nvSpPr>
          <p:cNvPr id="72751" name="Rectangle 59"/>
          <p:cNvSpPr>
            <a:spLocks noChangeArrowheads="1"/>
          </p:cNvSpPr>
          <p:nvPr/>
        </p:nvSpPr>
        <p:spPr bwMode="auto">
          <a:xfrm>
            <a:off x="8215313" y="2136775"/>
            <a:ext cx="2794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200">
                <a:solidFill>
                  <a:srgbClr val="005400"/>
                </a:solidFill>
                <a:latin typeface="Times New Roman" charset="0"/>
              </a:rPr>
              <a:t>22</a:t>
            </a:r>
            <a:endParaRPr lang="en-US" altLang="x-none"/>
          </a:p>
        </p:txBody>
      </p:sp>
      <p:sp>
        <p:nvSpPr>
          <p:cNvPr id="72752" name="Rectangle 60"/>
          <p:cNvSpPr>
            <a:spLocks noChangeArrowheads="1"/>
          </p:cNvSpPr>
          <p:nvPr/>
        </p:nvSpPr>
        <p:spPr bwMode="auto">
          <a:xfrm>
            <a:off x="5116513" y="2647950"/>
            <a:ext cx="12700" cy="522288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53" name="Rectangle 61"/>
          <p:cNvSpPr>
            <a:spLocks noChangeArrowheads="1"/>
          </p:cNvSpPr>
          <p:nvPr/>
        </p:nvSpPr>
        <p:spPr bwMode="auto">
          <a:xfrm>
            <a:off x="5116513" y="3170238"/>
            <a:ext cx="1681162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54" name="Rectangle 62"/>
          <p:cNvSpPr>
            <a:spLocks noChangeArrowheads="1"/>
          </p:cNvSpPr>
          <p:nvPr/>
        </p:nvSpPr>
        <p:spPr bwMode="auto">
          <a:xfrm>
            <a:off x="6799263" y="2647950"/>
            <a:ext cx="6350" cy="522288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55" name="Rectangle 63"/>
          <p:cNvSpPr>
            <a:spLocks noChangeArrowheads="1"/>
          </p:cNvSpPr>
          <p:nvPr/>
        </p:nvSpPr>
        <p:spPr bwMode="auto">
          <a:xfrm>
            <a:off x="6799263" y="3170238"/>
            <a:ext cx="6350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56" name="Rectangle 64"/>
          <p:cNvSpPr>
            <a:spLocks noChangeArrowheads="1"/>
          </p:cNvSpPr>
          <p:nvPr/>
        </p:nvSpPr>
        <p:spPr bwMode="auto">
          <a:xfrm>
            <a:off x="6805613" y="3170238"/>
            <a:ext cx="1352550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57" name="Rectangle 65"/>
          <p:cNvSpPr>
            <a:spLocks noChangeArrowheads="1"/>
          </p:cNvSpPr>
          <p:nvPr/>
        </p:nvSpPr>
        <p:spPr bwMode="auto">
          <a:xfrm>
            <a:off x="8159750" y="2647950"/>
            <a:ext cx="6350" cy="522288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58" name="Rectangle 66"/>
          <p:cNvSpPr>
            <a:spLocks noChangeArrowheads="1"/>
          </p:cNvSpPr>
          <p:nvPr/>
        </p:nvSpPr>
        <p:spPr bwMode="auto">
          <a:xfrm>
            <a:off x="8159750" y="3170238"/>
            <a:ext cx="6350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59" name="Rectangle 67"/>
          <p:cNvSpPr>
            <a:spLocks noChangeArrowheads="1"/>
          </p:cNvSpPr>
          <p:nvPr/>
        </p:nvSpPr>
        <p:spPr bwMode="auto">
          <a:xfrm>
            <a:off x="8166100" y="3170238"/>
            <a:ext cx="523875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60" name="Rectangle 68"/>
          <p:cNvSpPr>
            <a:spLocks noChangeArrowheads="1"/>
          </p:cNvSpPr>
          <p:nvPr/>
        </p:nvSpPr>
        <p:spPr bwMode="auto">
          <a:xfrm>
            <a:off x="8689975" y="2647950"/>
            <a:ext cx="12700" cy="522288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61" name="Rectangle 69"/>
          <p:cNvSpPr>
            <a:spLocks noChangeArrowheads="1"/>
          </p:cNvSpPr>
          <p:nvPr/>
        </p:nvSpPr>
        <p:spPr bwMode="auto">
          <a:xfrm>
            <a:off x="8689975" y="3170238"/>
            <a:ext cx="12700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2762" name="Rectangle 70"/>
          <p:cNvSpPr>
            <a:spLocks noChangeArrowheads="1"/>
          </p:cNvSpPr>
          <p:nvPr/>
        </p:nvSpPr>
        <p:spPr bwMode="auto">
          <a:xfrm>
            <a:off x="5175250" y="2659063"/>
            <a:ext cx="144303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200">
                <a:solidFill>
                  <a:srgbClr val="005400"/>
                </a:solidFill>
                <a:latin typeface="Times New Roman" charset="0"/>
              </a:rPr>
              <a:t>131-24-3650</a:t>
            </a:r>
            <a:endParaRPr lang="en-US" altLang="x-none"/>
          </a:p>
        </p:txBody>
      </p:sp>
      <p:sp>
        <p:nvSpPr>
          <p:cNvPr id="72763" name="Rectangle 71"/>
          <p:cNvSpPr>
            <a:spLocks noChangeArrowheads="1"/>
          </p:cNvSpPr>
          <p:nvPr/>
        </p:nvSpPr>
        <p:spPr bwMode="auto">
          <a:xfrm>
            <a:off x="6854825" y="2659063"/>
            <a:ext cx="11334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200">
                <a:solidFill>
                  <a:srgbClr val="005400"/>
                </a:solidFill>
                <a:latin typeface="Times New Roman" charset="0"/>
              </a:rPr>
              <a:t>Smethurst</a:t>
            </a:r>
            <a:endParaRPr lang="en-US" altLang="x-none"/>
          </a:p>
        </p:txBody>
      </p:sp>
      <p:sp>
        <p:nvSpPr>
          <p:cNvPr id="72764" name="Rectangle 72"/>
          <p:cNvSpPr>
            <a:spLocks noChangeArrowheads="1"/>
          </p:cNvSpPr>
          <p:nvPr/>
        </p:nvSpPr>
        <p:spPr bwMode="auto">
          <a:xfrm>
            <a:off x="8215313" y="2659063"/>
            <a:ext cx="2794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200">
                <a:solidFill>
                  <a:srgbClr val="005400"/>
                </a:solidFill>
                <a:latin typeface="Times New Roman" charset="0"/>
              </a:rPr>
              <a:t>35</a:t>
            </a:r>
            <a:endParaRPr lang="en-US" altLang="x-none"/>
          </a:p>
        </p:txBody>
      </p:sp>
      <p:sp>
        <p:nvSpPr>
          <p:cNvPr id="183369" name="AutoShape 73"/>
          <p:cNvSpPr>
            <a:spLocks noChangeArrowheads="1"/>
          </p:cNvSpPr>
          <p:nvPr/>
        </p:nvSpPr>
        <p:spPr bwMode="auto">
          <a:xfrm>
            <a:off x="1398588" y="5995988"/>
            <a:ext cx="2209800" cy="457200"/>
          </a:xfrm>
          <a:prstGeom prst="rightArrow">
            <a:avLst>
              <a:gd name="adj1" fmla="val 50000"/>
              <a:gd name="adj2" fmla="val 1208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56641946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6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7521576" y="91440"/>
            <a:ext cx="1622424" cy="93726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r>
              <a:rPr lang="en-US" altLang="x-none"/>
              <a:t>Relationship Sets to Tables</a:t>
            </a:r>
          </a:p>
        </p:txBody>
      </p:sp>
      <p:sp>
        <p:nvSpPr>
          <p:cNvPr id="74753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/>
            <a:endParaRPr lang="en-US" altLang="x-none" sz="1400">
              <a:solidFill>
                <a:schemeClr val="tx1"/>
              </a:solidFill>
            </a:endParaRPr>
          </a:p>
          <a:p>
            <a:pPr algn="r"/>
            <a:endParaRPr lang="en-US" altLang="x-none" sz="1400">
              <a:solidFill>
                <a:schemeClr val="tx2"/>
              </a:solidFill>
            </a:endParaRPr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219200"/>
            <a:ext cx="4522788" cy="4737100"/>
          </a:xfrm>
        </p:spPr>
        <p:txBody>
          <a:bodyPr lIns="90488" tIns="44450" rIns="90488" bIns="44450"/>
          <a:lstStyle/>
          <a:p>
            <a:r>
              <a:rPr lang="en-US" altLang="x-none" sz="2800" dirty="0"/>
              <a:t>In translating a </a:t>
            </a:r>
            <a:r>
              <a:rPr lang="en-US" altLang="x-none" sz="2800" dirty="0">
                <a:solidFill>
                  <a:schemeClr val="folHlink"/>
                </a:solidFill>
              </a:rPr>
              <a:t>many-to-many </a:t>
            </a:r>
            <a:r>
              <a:rPr lang="en-US" altLang="x-none" sz="2800" dirty="0"/>
              <a:t>relationship set to a relation, attributes of the relation must include:</a:t>
            </a:r>
          </a:p>
          <a:p>
            <a:pPr lvl="1">
              <a:buFontTx/>
              <a:buNone/>
            </a:pPr>
            <a:r>
              <a:rPr lang="en-US" altLang="x-none" sz="2400" dirty="0"/>
              <a:t>1) Keys for each participating entity set  (as foreign keys). This set of attributes forms a </a:t>
            </a:r>
            <a:r>
              <a:rPr lang="en-US" altLang="x-none" sz="2400" i="1" dirty="0" err="1">
                <a:solidFill>
                  <a:schemeClr val="folHlink"/>
                </a:solidFill>
              </a:rPr>
              <a:t>superkey</a:t>
            </a:r>
            <a:r>
              <a:rPr lang="en-US" altLang="x-none" sz="2400" dirty="0"/>
              <a:t> for the relation.</a:t>
            </a:r>
          </a:p>
          <a:p>
            <a:pPr lvl="1">
              <a:buFontTx/>
              <a:buNone/>
            </a:pPr>
            <a:r>
              <a:rPr lang="en-US" altLang="x-none" sz="2400" dirty="0"/>
              <a:t>2) All descriptive attributes.</a:t>
            </a:r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4636650" y="992771"/>
            <a:ext cx="4337727" cy="2859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000" dirty="0">
                <a:solidFill>
                  <a:schemeClr val="tx1"/>
                </a:solidFill>
                <a:latin typeface="Lucida Console" charset="0"/>
              </a:rPr>
              <a:t>CREATE TABLE </a:t>
            </a:r>
            <a:r>
              <a:rPr lang="en-US" altLang="x-none" sz="2000" dirty="0" err="1">
                <a:solidFill>
                  <a:schemeClr val="tx1"/>
                </a:solidFill>
                <a:latin typeface="Lucida Console" charset="0"/>
              </a:rPr>
              <a:t>Works_In</a:t>
            </a:r>
            <a:r>
              <a:rPr lang="en-US" altLang="x-none" sz="2000" dirty="0">
                <a:solidFill>
                  <a:schemeClr val="tx1"/>
                </a:solidFill>
                <a:latin typeface="Lucida Console" charset="0"/>
              </a:rPr>
              <a:t>(</a:t>
            </a:r>
          </a:p>
          <a:p>
            <a:r>
              <a:rPr lang="en-US" altLang="x-none" sz="2000" dirty="0">
                <a:solidFill>
                  <a:schemeClr val="tx1"/>
                </a:solidFill>
                <a:latin typeface="Lucida Console" charset="0"/>
              </a:rPr>
              <a:t>  </a:t>
            </a:r>
            <a:r>
              <a:rPr lang="en-US" altLang="x-none" sz="2000" dirty="0" err="1">
                <a:solidFill>
                  <a:schemeClr val="tx1"/>
                </a:solidFill>
                <a:latin typeface="Lucida Console" charset="0"/>
              </a:rPr>
              <a:t>ssn</a:t>
            </a:r>
            <a:r>
              <a:rPr lang="en-US" altLang="x-none" sz="2000" dirty="0">
                <a:solidFill>
                  <a:schemeClr val="tx1"/>
                </a:solidFill>
                <a:latin typeface="Lucida Console" charset="0"/>
              </a:rPr>
              <a:t>  CHAR(1),</a:t>
            </a:r>
          </a:p>
          <a:p>
            <a:r>
              <a:rPr lang="en-US" altLang="x-none" sz="2000" dirty="0">
                <a:solidFill>
                  <a:schemeClr val="tx1"/>
                </a:solidFill>
                <a:latin typeface="Lucida Console" charset="0"/>
              </a:rPr>
              <a:t>  did  INTEGER,</a:t>
            </a:r>
          </a:p>
          <a:p>
            <a:r>
              <a:rPr lang="en-US" altLang="x-none" sz="2000" dirty="0">
                <a:solidFill>
                  <a:schemeClr val="tx1"/>
                </a:solidFill>
                <a:latin typeface="Lucida Console" charset="0"/>
              </a:rPr>
              <a:t>  since  DATE,</a:t>
            </a:r>
          </a:p>
          <a:p>
            <a:r>
              <a:rPr lang="en-US" altLang="x-none" sz="2000" dirty="0">
                <a:solidFill>
                  <a:schemeClr val="tx1"/>
                </a:solidFill>
                <a:latin typeface="Lucida Console" charset="0"/>
              </a:rPr>
              <a:t> </a:t>
            </a:r>
            <a:r>
              <a:rPr lang="en-US" altLang="x-none" sz="2000" dirty="0" smtClean="0">
                <a:solidFill>
                  <a:schemeClr val="tx1"/>
                </a:solidFill>
                <a:latin typeface="Lucida Console" charset="0"/>
              </a:rPr>
              <a:t> </a:t>
            </a:r>
            <a:r>
              <a:rPr lang="en-US" altLang="x-none" sz="2000" dirty="0" smtClean="0">
                <a:solidFill>
                  <a:schemeClr val="accent2"/>
                </a:solidFill>
                <a:latin typeface="Lucida Console" charset="0"/>
              </a:rPr>
              <a:t>PRIMARY </a:t>
            </a:r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KEY (</a:t>
            </a:r>
            <a:r>
              <a:rPr lang="en-US" altLang="x-none" sz="2000" dirty="0" err="1">
                <a:solidFill>
                  <a:schemeClr val="accent2"/>
                </a:solidFill>
                <a:latin typeface="Lucida Console" charset="0"/>
              </a:rPr>
              <a:t>ssn</a:t>
            </a:r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, did),</a:t>
            </a:r>
          </a:p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</a:t>
            </a:r>
            <a:r>
              <a:rPr lang="en-US" altLang="x-none" sz="2000" dirty="0" smtClean="0">
                <a:solidFill>
                  <a:schemeClr val="accent2"/>
                </a:solidFill>
                <a:latin typeface="Lucida Console" charset="0"/>
              </a:rPr>
              <a:t> FOREIGN </a:t>
            </a:r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KEY (</a:t>
            </a:r>
            <a:r>
              <a:rPr lang="en-US" altLang="x-none" sz="2000" dirty="0" err="1">
                <a:solidFill>
                  <a:schemeClr val="accent2"/>
                </a:solidFill>
                <a:latin typeface="Lucida Console" charset="0"/>
              </a:rPr>
              <a:t>ssn</a:t>
            </a:r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) </a:t>
            </a:r>
          </a:p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   REFERENCES Employees,</a:t>
            </a:r>
          </a:p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</a:t>
            </a:r>
            <a:r>
              <a:rPr lang="en-US" altLang="x-none" sz="2000" dirty="0" smtClean="0">
                <a:solidFill>
                  <a:schemeClr val="accent2"/>
                </a:solidFill>
                <a:latin typeface="Lucida Console" charset="0"/>
              </a:rPr>
              <a:t> FOREIGN </a:t>
            </a:r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KEY (did) </a:t>
            </a:r>
          </a:p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 </a:t>
            </a:r>
            <a:r>
              <a:rPr lang="en-US" altLang="x-none" sz="2000" dirty="0" smtClean="0">
                <a:solidFill>
                  <a:schemeClr val="accent2"/>
                </a:solidFill>
                <a:latin typeface="Lucida Console" charset="0"/>
              </a:rPr>
              <a:t>  REFERENCES </a:t>
            </a:r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Departments</a:t>
            </a:r>
            <a:r>
              <a:rPr lang="en-US" altLang="x-none" sz="2000" dirty="0">
                <a:solidFill>
                  <a:schemeClr val="tx1"/>
                </a:solidFill>
                <a:latin typeface="Lucida Console" charset="0"/>
              </a:rPr>
              <a:t>)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4738688" y="4592638"/>
            <a:ext cx="2190750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6931025" y="4592638"/>
            <a:ext cx="7938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6938963" y="4592638"/>
            <a:ext cx="768350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7708900" y="4592638"/>
            <a:ext cx="7938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7716838" y="4592638"/>
            <a:ext cx="1222375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8940800" y="4592638"/>
            <a:ext cx="17463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4738688" y="4600575"/>
            <a:ext cx="17462" cy="511175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6931025" y="4600575"/>
            <a:ext cx="7938" cy="511175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7708900" y="4600575"/>
            <a:ext cx="7938" cy="511175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768" name="Rectangle 16"/>
          <p:cNvSpPr>
            <a:spLocks noChangeArrowheads="1"/>
          </p:cNvSpPr>
          <p:nvPr/>
        </p:nvSpPr>
        <p:spPr bwMode="auto">
          <a:xfrm>
            <a:off x="8940800" y="4600575"/>
            <a:ext cx="17463" cy="511175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4757738" y="4600575"/>
            <a:ext cx="2171700" cy="414338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770" name="Rectangle 18"/>
          <p:cNvSpPr>
            <a:spLocks noChangeArrowheads="1"/>
          </p:cNvSpPr>
          <p:nvPr/>
        </p:nvSpPr>
        <p:spPr bwMode="auto">
          <a:xfrm>
            <a:off x="4814888" y="4616450"/>
            <a:ext cx="4540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800">
                <a:solidFill>
                  <a:srgbClr val="005400"/>
                </a:solidFill>
                <a:latin typeface="Times New Roman" charset="0"/>
              </a:rPr>
              <a:t>ssn</a:t>
            </a:r>
            <a:endParaRPr lang="en-US" altLang="x-none"/>
          </a:p>
        </p:txBody>
      </p:sp>
      <p:sp>
        <p:nvSpPr>
          <p:cNvPr id="74771" name="Rectangle 19"/>
          <p:cNvSpPr>
            <a:spLocks noChangeArrowheads="1"/>
          </p:cNvSpPr>
          <p:nvPr/>
        </p:nvSpPr>
        <p:spPr bwMode="auto">
          <a:xfrm>
            <a:off x="4757738" y="5016500"/>
            <a:ext cx="2171700" cy="96838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772" name="Rectangle 20"/>
          <p:cNvSpPr>
            <a:spLocks noChangeArrowheads="1"/>
          </p:cNvSpPr>
          <p:nvPr/>
        </p:nvSpPr>
        <p:spPr bwMode="auto">
          <a:xfrm>
            <a:off x="6938963" y="4600575"/>
            <a:ext cx="768350" cy="414338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773" name="Rectangle 21"/>
          <p:cNvSpPr>
            <a:spLocks noChangeArrowheads="1"/>
          </p:cNvSpPr>
          <p:nvPr/>
        </p:nvSpPr>
        <p:spPr bwMode="auto">
          <a:xfrm>
            <a:off x="7004050" y="4616450"/>
            <a:ext cx="4540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800">
                <a:solidFill>
                  <a:srgbClr val="005400"/>
                </a:solidFill>
                <a:latin typeface="Times New Roman" charset="0"/>
              </a:rPr>
              <a:t>did</a:t>
            </a:r>
            <a:endParaRPr lang="en-US" altLang="x-none"/>
          </a:p>
        </p:txBody>
      </p:sp>
      <p:sp>
        <p:nvSpPr>
          <p:cNvPr id="74774" name="Rectangle 22"/>
          <p:cNvSpPr>
            <a:spLocks noChangeArrowheads="1"/>
          </p:cNvSpPr>
          <p:nvPr/>
        </p:nvSpPr>
        <p:spPr bwMode="auto">
          <a:xfrm>
            <a:off x="6938963" y="5016500"/>
            <a:ext cx="768350" cy="96838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775" name="Rectangle 23"/>
          <p:cNvSpPr>
            <a:spLocks noChangeArrowheads="1"/>
          </p:cNvSpPr>
          <p:nvPr/>
        </p:nvSpPr>
        <p:spPr bwMode="auto">
          <a:xfrm>
            <a:off x="7716838" y="4600575"/>
            <a:ext cx="1222375" cy="414338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776" name="Rectangle 24"/>
          <p:cNvSpPr>
            <a:spLocks noChangeArrowheads="1"/>
          </p:cNvSpPr>
          <p:nvPr/>
        </p:nvSpPr>
        <p:spPr bwMode="auto">
          <a:xfrm>
            <a:off x="7781925" y="4616450"/>
            <a:ext cx="7302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800">
                <a:solidFill>
                  <a:srgbClr val="005400"/>
                </a:solidFill>
                <a:latin typeface="Times New Roman" charset="0"/>
              </a:rPr>
              <a:t>since</a:t>
            </a:r>
            <a:endParaRPr lang="en-US" altLang="x-none"/>
          </a:p>
        </p:txBody>
      </p:sp>
      <p:sp>
        <p:nvSpPr>
          <p:cNvPr id="74777" name="Rectangle 25"/>
          <p:cNvSpPr>
            <a:spLocks noChangeArrowheads="1"/>
          </p:cNvSpPr>
          <p:nvPr/>
        </p:nvSpPr>
        <p:spPr bwMode="auto">
          <a:xfrm>
            <a:off x="7716838" y="5016500"/>
            <a:ext cx="1222375" cy="96838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778" name="Rectangle 26"/>
          <p:cNvSpPr>
            <a:spLocks noChangeArrowheads="1"/>
          </p:cNvSpPr>
          <p:nvPr/>
        </p:nvSpPr>
        <p:spPr bwMode="auto">
          <a:xfrm>
            <a:off x="4738688" y="5113338"/>
            <a:ext cx="17462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779" name="Rectangle 27"/>
          <p:cNvSpPr>
            <a:spLocks noChangeArrowheads="1"/>
          </p:cNvSpPr>
          <p:nvPr/>
        </p:nvSpPr>
        <p:spPr bwMode="auto">
          <a:xfrm>
            <a:off x="4757738" y="5113338"/>
            <a:ext cx="2171700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780" name="Rectangle 28"/>
          <p:cNvSpPr>
            <a:spLocks noChangeArrowheads="1"/>
          </p:cNvSpPr>
          <p:nvPr/>
        </p:nvSpPr>
        <p:spPr bwMode="auto">
          <a:xfrm>
            <a:off x="6931025" y="5113338"/>
            <a:ext cx="7938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781" name="Rectangle 29"/>
          <p:cNvSpPr>
            <a:spLocks noChangeArrowheads="1"/>
          </p:cNvSpPr>
          <p:nvPr/>
        </p:nvSpPr>
        <p:spPr bwMode="auto">
          <a:xfrm>
            <a:off x="6938963" y="5113338"/>
            <a:ext cx="768350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782" name="Rectangle 30"/>
          <p:cNvSpPr>
            <a:spLocks noChangeArrowheads="1"/>
          </p:cNvSpPr>
          <p:nvPr/>
        </p:nvSpPr>
        <p:spPr bwMode="auto">
          <a:xfrm>
            <a:off x="7708900" y="5113338"/>
            <a:ext cx="7938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783" name="Rectangle 31"/>
          <p:cNvSpPr>
            <a:spLocks noChangeArrowheads="1"/>
          </p:cNvSpPr>
          <p:nvPr/>
        </p:nvSpPr>
        <p:spPr bwMode="auto">
          <a:xfrm>
            <a:off x="7716838" y="5113338"/>
            <a:ext cx="1222375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784" name="Rectangle 32"/>
          <p:cNvSpPr>
            <a:spLocks noChangeArrowheads="1"/>
          </p:cNvSpPr>
          <p:nvPr/>
        </p:nvSpPr>
        <p:spPr bwMode="auto">
          <a:xfrm>
            <a:off x="8940800" y="5113338"/>
            <a:ext cx="17463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785" name="Rectangle 33"/>
          <p:cNvSpPr>
            <a:spLocks noChangeArrowheads="1"/>
          </p:cNvSpPr>
          <p:nvPr/>
        </p:nvSpPr>
        <p:spPr bwMode="auto">
          <a:xfrm>
            <a:off x="4738688" y="5122863"/>
            <a:ext cx="17462" cy="4381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786" name="Rectangle 34"/>
          <p:cNvSpPr>
            <a:spLocks noChangeArrowheads="1"/>
          </p:cNvSpPr>
          <p:nvPr/>
        </p:nvSpPr>
        <p:spPr bwMode="auto">
          <a:xfrm>
            <a:off x="6931025" y="5122863"/>
            <a:ext cx="7938" cy="4381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787" name="Rectangle 35"/>
          <p:cNvSpPr>
            <a:spLocks noChangeArrowheads="1"/>
          </p:cNvSpPr>
          <p:nvPr/>
        </p:nvSpPr>
        <p:spPr bwMode="auto">
          <a:xfrm>
            <a:off x="7708900" y="5122863"/>
            <a:ext cx="7938" cy="4381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788" name="Rectangle 36"/>
          <p:cNvSpPr>
            <a:spLocks noChangeArrowheads="1"/>
          </p:cNvSpPr>
          <p:nvPr/>
        </p:nvSpPr>
        <p:spPr bwMode="auto">
          <a:xfrm>
            <a:off x="8940800" y="5122863"/>
            <a:ext cx="17463" cy="4381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789" name="Rectangle 37"/>
          <p:cNvSpPr>
            <a:spLocks noChangeArrowheads="1"/>
          </p:cNvSpPr>
          <p:nvPr/>
        </p:nvSpPr>
        <p:spPr bwMode="auto">
          <a:xfrm>
            <a:off x="4814888" y="5137150"/>
            <a:ext cx="18367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800">
                <a:solidFill>
                  <a:srgbClr val="005400"/>
                </a:solidFill>
                <a:latin typeface="Times New Roman" charset="0"/>
              </a:rPr>
              <a:t>123-22-3666</a:t>
            </a:r>
            <a:endParaRPr lang="en-US" altLang="x-none"/>
          </a:p>
        </p:txBody>
      </p:sp>
      <p:sp>
        <p:nvSpPr>
          <p:cNvPr id="74790" name="Rectangle 38"/>
          <p:cNvSpPr>
            <a:spLocks noChangeArrowheads="1"/>
          </p:cNvSpPr>
          <p:nvPr/>
        </p:nvSpPr>
        <p:spPr bwMode="auto">
          <a:xfrm>
            <a:off x="7004050" y="5137150"/>
            <a:ext cx="35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800">
                <a:solidFill>
                  <a:srgbClr val="005400"/>
                </a:solidFill>
                <a:latin typeface="Times New Roman" charset="0"/>
              </a:rPr>
              <a:t>51</a:t>
            </a:r>
            <a:endParaRPr lang="en-US" altLang="x-none"/>
          </a:p>
        </p:txBody>
      </p:sp>
      <p:sp>
        <p:nvSpPr>
          <p:cNvPr id="74791" name="Rectangle 39"/>
          <p:cNvSpPr>
            <a:spLocks noChangeArrowheads="1"/>
          </p:cNvSpPr>
          <p:nvPr/>
        </p:nvSpPr>
        <p:spPr bwMode="auto">
          <a:xfrm>
            <a:off x="7781925" y="5137150"/>
            <a:ext cx="9080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800">
                <a:solidFill>
                  <a:srgbClr val="005400"/>
                </a:solidFill>
                <a:latin typeface="Times New Roman" charset="0"/>
              </a:rPr>
              <a:t>1/1/91</a:t>
            </a:r>
            <a:endParaRPr lang="en-US" altLang="x-none"/>
          </a:p>
        </p:txBody>
      </p:sp>
      <p:sp>
        <p:nvSpPr>
          <p:cNvPr id="74792" name="Rectangle 40"/>
          <p:cNvSpPr>
            <a:spLocks noChangeArrowheads="1"/>
          </p:cNvSpPr>
          <p:nvPr/>
        </p:nvSpPr>
        <p:spPr bwMode="auto">
          <a:xfrm>
            <a:off x="4738688" y="5561013"/>
            <a:ext cx="17462" cy="4127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793" name="Rectangle 41"/>
          <p:cNvSpPr>
            <a:spLocks noChangeArrowheads="1"/>
          </p:cNvSpPr>
          <p:nvPr/>
        </p:nvSpPr>
        <p:spPr bwMode="auto">
          <a:xfrm>
            <a:off x="6931025" y="5561013"/>
            <a:ext cx="7938" cy="4127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794" name="Rectangle 42"/>
          <p:cNvSpPr>
            <a:spLocks noChangeArrowheads="1"/>
          </p:cNvSpPr>
          <p:nvPr/>
        </p:nvSpPr>
        <p:spPr bwMode="auto">
          <a:xfrm>
            <a:off x="7708900" y="5561013"/>
            <a:ext cx="7938" cy="4127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795" name="Rectangle 43"/>
          <p:cNvSpPr>
            <a:spLocks noChangeArrowheads="1"/>
          </p:cNvSpPr>
          <p:nvPr/>
        </p:nvSpPr>
        <p:spPr bwMode="auto">
          <a:xfrm>
            <a:off x="8940800" y="5561013"/>
            <a:ext cx="17463" cy="4127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796" name="Rectangle 44"/>
          <p:cNvSpPr>
            <a:spLocks noChangeArrowheads="1"/>
          </p:cNvSpPr>
          <p:nvPr/>
        </p:nvSpPr>
        <p:spPr bwMode="auto">
          <a:xfrm>
            <a:off x="4814888" y="5575300"/>
            <a:ext cx="18367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800">
                <a:solidFill>
                  <a:srgbClr val="005400"/>
                </a:solidFill>
                <a:latin typeface="Times New Roman" charset="0"/>
              </a:rPr>
              <a:t>123-22-3666</a:t>
            </a:r>
            <a:endParaRPr lang="en-US" altLang="x-none"/>
          </a:p>
        </p:txBody>
      </p:sp>
      <p:sp>
        <p:nvSpPr>
          <p:cNvPr id="74797" name="Rectangle 45"/>
          <p:cNvSpPr>
            <a:spLocks noChangeArrowheads="1"/>
          </p:cNvSpPr>
          <p:nvPr/>
        </p:nvSpPr>
        <p:spPr bwMode="auto">
          <a:xfrm>
            <a:off x="7004050" y="5575300"/>
            <a:ext cx="35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800">
                <a:solidFill>
                  <a:srgbClr val="005400"/>
                </a:solidFill>
                <a:latin typeface="Times New Roman" charset="0"/>
              </a:rPr>
              <a:t>56</a:t>
            </a:r>
            <a:endParaRPr lang="en-US" altLang="x-none"/>
          </a:p>
        </p:txBody>
      </p:sp>
      <p:sp>
        <p:nvSpPr>
          <p:cNvPr id="74798" name="Rectangle 46"/>
          <p:cNvSpPr>
            <a:spLocks noChangeArrowheads="1"/>
          </p:cNvSpPr>
          <p:nvPr/>
        </p:nvSpPr>
        <p:spPr bwMode="auto">
          <a:xfrm>
            <a:off x="7781925" y="5575300"/>
            <a:ext cx="9080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800">
                <a:solidFill>
                  <a:srgbClr val="005400"/>
                </a:solidFill>
                <a:latin typeface="Times New Roman" charset="0"/>
              </a:rPr>
              <a:t>3/3/93</a:t>
            </a:r>
            <a:endParaRPr lang="en-US" altLang="x-none"/>
          </a:p>
        </p:txBody>
      </p:sp>
      <p:sp>
        <p:nvSpPr>
          <p:cNvPr id="74799" name="Rectangle 47"/>
          <p:cNvSpPr>
            <a:spLocks noChangeArrowheads="1"/>
          </p:cNvSpPr>
          <p:nvPr/>
        </p:nvSpPr>
        <p:spPr bwMode="auto">
          <a:xfrm>
            <a:off x="4738688" y="5975350"/>
            <a:ext cx="17462" cy="414338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800" name="Rectangle 48"/>
          <p:cNvSpPr>
            <a:spLocks noChangeArrowheads="1"/>
          </p:cNvSpPr>
          <p:nvPr/>
        </p:nvSpPr>
        <p:spPr bwMode="auto">
          <a:xfrm>
            <a:off x="4738688" y="6389688"/>
            <a:ext cx="2190750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801" name="Rectangle 49"/>
          <p:cNvSpPr>
            <a:spLocks noChangeArrowheads="1"/>
          </p:cNvSpPr>
          <p:nvPr/>
        </p:nvSpPr>
        <p:spPr bwMode="auto">
          <a:xfrm>
            <a:off x="6931025" y="5975350"/>
            <a:ext cx="7938" cy="414338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802" name="Rectangle 50"/>
          <p:cNvSpPr>
            <a:spLocks noChangeArrowheads="1"/>
          </p:cNvSpPr>
          <p:nvPr/>
        </p:nvSpPr>
        <p:spPr bwMode="auto">
          <a:xfrm>
            <a:off x="6931025" y="6389688"/>
            <a:ext cx="7938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803" name="Rectangle 51"/>
          <p:cNvSpPr>
            <a:spLocks noChangeArrowheads="1"/>
          </p:cNvSpPr>
          <p:nvPr/>
        </p:nvSpPr>
        <p:spPr bwMode="auto">
          <a:xfrm>
            <a:off x="6938963" y="6389688"/>
            <a:ext cx="768350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804" name="Rectangle 52"/>
          <p:cNvSpPr>
            <a:spLocks noChangeArrowheads="1"/>
          </p:cNvSpPr>
          <p:nvPr/>
        </p:nvSpPr>
        <p:spPr bwMode="auto">
          <a:xfrm>
            <a:off x="7708900" y="5975350"/>
            <a:ext cx="7938" cy="414338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805" name="Rectangle 53"/>
          <p:cNvSpPr>
            <a:spLocks noChangeArrowheads="1"/>
          </p:cNvSpPr>
          <p:nvPr/>
        </p:nvSpPr>
        <p:spPr bwMode="auto">
          <a:xfrm>
            <a:off x="7708900" y="6389688"/>
            <a:ext cx="7938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806" name="Rectangle 54"/>
          <p:cNvSpPr>
            <a:spLocks noChangeArrowheads="1"/>
          </p:cNvSpPr>
          <p:nvPr/>
        </p:nvSpPr>
        <p:spPr bwMode="auto">
          <a:xfrm>
            <a:off x="7716838" y="6389688"/>
            <a:ext cx="1222375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807" name="Rectangle 55"/>
          <p:cNvSpPr>
            <a:spLocks noChangeArrowheads="1"/>
          </p:cNvSpPr>
          <p:nvPr/>
        </p:nvSpPr>
        <p:spPr bwMode="auto">
          <a:xfrm>
            <a:off x="8940800" y="5975350"/>
            <a:ext cx="17463" cy="414338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808" name="Rectangle 56"/>
          <p:cNvSpPr>
            <a:spLocks noChangeArrowheads="1"/>
          </p:cNvSpPr>
          <p:nvPr/>
        </p:nvSpPr>
        <p:spPr bwMode="auto">
          <a:xfrm>
            <a:off x="8940800" y="6389688"/>
            <a:ext cx="17463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4809" name="Rectangle 57"/>
          <p:cNvSpPr>
            <a:spLocks noChangeArrowheads="1"/>
          </p:cNvSpPr>
          <p:nvPr/>
        </p:nvSpPr>
        <p:spPr bwMode="auto">
          <a:xfrm>
            <a:off x="4814888" y="5989638"/>
            <a:ext cx="18367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800">
                <a:solidFill>
                  <a:srgbClr val="005400"/>
                </a:solidFill>
                <a:latin typeface="Times New Roman" charset="0"/>
              </a:rPr>
              <a:t>231-31-5368</a:t>
            </a:r>
            <a:endParaRPr lang="en-US" altLang="x-none"/>
          </a:p>
        </p:txBody>
      </p:sp>
      <p:sp>
        <p:nvSpPr>
          <p:cNvPr id="74810" name="Rectangle 58"/>
          <p:cNvSpPr>
            <a:spLocks noChangeArrowheads="1"/>
          </p:cNvSpPr>
          <p:nvPr/>
        </p:nvSpPr>
        <p:spPr bwMode="auto">
          <a:xfrm>
            <a:off x="7004050" y="5989638"/>
            <a:ext cx="355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800">
                <a:solidFill>
                  <a:srgbClr val="005400"/>
                </a:solidFill>
                <a:latin typeface="Times New Roman" charset="0"/>
              </a:rPr>
              <a:t>51</a:t>
            </a:r>
            <a:endParaRPr lang="en-US" altLang="x-none"/>
          </a:p>
        </p:txBody>
      </p:sp>
      <p:sp>
        <p:nvSpPr>
          <p:cNvPr id="74811" name="Rectangle 59"/>
          <p:cNvSpPr>
            <a:spLocks noChangeArrowheads="1"/>
          </p:cNvSpPr>
          <p:nvPr/>
        </p:nvSpPr>
        <p:spPr bwMode="auto">
          <a:xfrm>
            <a:off x="7781925" y="5989638"/>
            <a:ext cx="9080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800">
                <a:solidFill>
                  <a:srgbClr val="005400"/>
                </a:solidFill>
                <a:latin typeface="Times New Roman" charset="0"/>
              </a:rPr>
              <a:t>2/2/92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6129352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/>
            <a:endParaRPr lang="en-US" altLang="x-none" sz="1400">
              <a:solidFill>
                <a:schemeClr val="tx1"/>
              </a:solidFill>
            </a:endParaRPr>
          </a:p>
          <a:p>
            <a:pPr algn="r"/>
            <a:endParaRPr lang="en-US" altLang="x-none" sz="1400">
              <a:solidFill>
                <a:schemeClr val="tx2"/>
              </a:solidFill>
            </a:endParaRPr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title"/>
          </p:nvPr>
        </p:nvSpPr>
        <p:spPr>
          <a:xfrm>
            <a:off x="363538" y="37307"/>
            <a:ext cx="7239000" cy="1104900"/>
          </a:xfrm>
        </p:spPr>
        <p:txBody>
          <a:bodyPr lIns="90488" tIns="44450" rIns="90488" bIns="44450"/>
          <a:lstStyle/>
          <a:p>
            <a:r>
              <a:rPr lang="en-US" altLang="x-none"/>
              <a:t>Review: Key Constraints</a:t>
            </a:r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3276600" cy="4800600"/>
          </a:xfrm>
        </p:spPr>
        <p:txBody>
          <a:bodyPr lIns="90488" tIns="44450" rIns="90488" bIns="44450"/>
          <a:lstStyle/>
          <a:p>
            <a:r>
              <a:rPr lang="en-US" altLang="x-none" sz="2400"/>
              <a:t>Each dept has at most one manager, according to the    </a:t>
            </a:r>
            <a:r>
              <a:rPr lang="en-US" altLang="x-none" sz="2400" i="1" u="sng">
                <a:solidFill>
                  <a:schemeClr val="accent2"/>
                </a:solidFill>
              </a:rPr>
              <a:t>key constraint</a:t>
            </a:r>
            <a:r>
              <a:rPr lang="en-US" altLang="x-none" sz="2400" i="1">
                <a:solidFill>
                  <a:schemeClr val="accent2"/>
                </a:solidFill>
              </a:rPr>
              <a:t> </a:t>
            </a:r>
            <a:r>
              <a:rPr lang="en-US" altLang="x-none" sz="2400"/>
              <a:t>on Manages.</a:t>
            </a: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6400800" y="4724400"/>
            <a:ext cx="23050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400" i="1">
                <a:solidFill>
                  <a:schemeClr val="accent2"/>
                </a:solidFill>
              </a:rPr>
              <a:t>Translation to </a:t>
            </a:r>
          </a:p>
          <a:p>
            <a:r>
              <a:rPr lang="en-US" altLang="x-none" sz="2400" i="1">
                <a:solidFill>
                  <a:schemeClr val="accent2"/>
                </a:solidFill>
              </a:rPr>
              <a:t>relational model?</a:t>
            </a:r>
          </a:p>
        </p:txBody>
      </p:sp>
      <p:sp>
        <p:nvSpPr>
          <p:cNvPr id="76807" name="Freeform 7"/>
          <p:cNvSpPr>
            <a:spLocks/>
          </p:cNvSpPr>
          <p:nvPr/>
        </p:nvSpPr>
        <p:spPr bwMode="auto">
          <a:xfrm>
            <a:off x="1149350" y="3752850"/>
            <a:ext cx="338138" cy="2149475"/>
          </a:xfrm>
          <a:custGeom>
            <a:avLst/>
            <a:gdLst>
              <a:gd name="T0" fmla="*/ 2147483647 w 213"/>
              <a:gd name="T1" fmla="*/ 2147483647 h 1354"/>
              <a:gd name="T2" fmla="*/ 2147483647 w 213"/>
              <a:gd name="T3" fmla="*/ 2147483647 h 1354"/>
              <a:gd name="T4" fmla="*/ 2147483647 w 213"/>
              <a:gd name="T5" fmla="*/ 2147483647 h 1354"/>
              <a:gd name="T6" fmla="*/ 2147483647 w 213"/>
              <a:gd name="T7" fmla="*/ 2147483647 h 1354"/>
              <a:gd name="T8" fmla="*/ 2147483647 w 213"/>
              <a:gd name="T9" fmla="*/ 2147483647 h 1354"/>
              <a:gd name="T10" fmla="*/ 2147483647 w 213"/>
              <a:gd name="T11" fmla="*/ 2147483647 h 1354"/>
              <a:gd name="T12" fmla="*/ 2147483647 w 213"/>
              <a:gd name="T13" fmla="*/ 2147483647 h 1354"/>
              <a:gd name="T14" fmla="*/ 2147483647 w 213"/>
              <a:gd name="T15" fmla="*/ 2147483647 h 1354"/>
              <a:gd name="T16" fmla="*/ 2147483647 w 213"/>
              <a:gd name="T17" fmla="*/ 2147483647 h 1354"/>
              <a:gd name="T18" fmla="*/ 2147483647 w 213"/>
              <a:gd name="T19" fmla="*/ 2147483647 h 1354"/>
              <a:gd name="T20" fmla="*/ 2147483647 w 213"/>
              <a:gd name="T21" fmla="*/ 2147483647 h 1354"/>
              <a:gd name="T22" fmla="*/ 2147483647 w 213"/>
              <a:gd name="T23" fmla="*/ 2147483647 h 1354"/>
              <a:gd name="T24" fmla="*/ 2147483647 w 213"/>
              <a:gd name="T25" fmla="*/ 2147483647 h 1354"/>
              <a:gd name="T26" fmla="*/ 2147483647 w 213"/>
              <a:gd name="T27" fmla="*/ 2147483647 h 1354"/>
              <a:gd name="T28" fmla="*/ 2147483647 w 213"/>
              <a:gd name="T29" fmla="*/ 2147483647 h 1354"/>
              <a:gd name="T30" fmla="*/ 2147483647 w 213"/>
              <a:gd name="T31" fmla="*/ 2147483647 h 1354"/>
              <a:gd name="T32" fmla="*/ 2147483647 w 213"/>
              <a:gd name="T33" fmla="*/ 2147483647 h 1354"/>
              <a:gd name="T34" fmla="*/ 2147483647 w 213"/>
              <a:gd name="T35" fmla="*/ 2147483647 h 1354"/>
              <a:gd name="T36" fmla="*/ 2147483647 w 213"/>
              <a:gd name="T37" fmla="*/ 2147483647 h 1354"/>
              <a:gd name="T38" fmla="*/ 2147483647 w 213"/>
              <a:gd name="T39" fmla="*/ 2147483647 h 1354"/>
              <a:gd name="T40" fmla="*/ 2147483647 w 213"/>
              <a:gd name="T41" fmla="*/ 2147483647 h 1354"/>
              <a:gd name="T42" fmla="*/ 2147483647 w 213"/>
              <a:gd name="T43" fmla="*/ 2147483647 h 1354"/>
              <a:gd name="T44" fmla="*/ 2147483647 w 213"/>
              <a:gd name="T45" fmla="*/ 2147483647 h 1354"/>
              <a:gd name="T46" fmla="*/ 2147483647 w 213"/>
              <a:gd name="T47" fmla="*/ 2147483647 h 1354"/>
              <a:gd name="T48" fmla="*/ 2147483647 w 213"/>
              <a:gd name="T49" fmla="*/ 2147483647 h 1354"/>
              <a:gd name="T50" fmla="*/ 2147483647 w 213"/>
              <a:gd name="T51" fmla="*/ 2147483647 h 1354"/>
              <a:gd name="T52" fmla="*/ 2147483647 w 213"/>
              <a:gd name="T53" fmla="*/ 2147483647 h 1354"/>
              <a:gd name="T54" fmla="*/ 2147483647 w 213"/>
              <a:gd name="T55" fmla="*/ 2147483647 h 1354"/>
              <a:gd name="T56" fmla="*/ 2147483647 w 213"/>
              <a:gd name="T57" fmla="*/ 2147483647 h 1354"/>
              <a:gd name="T58" fmla="*/ 2147483647 w 213"/>
              <a:gd name="T59" fmla="*/ 2147483647 h 1354"/>
              <a:gd name="T60" fmla="*/ 2147483647 w 213"/>
              <a:gd name="T61" fmla="*/ 2147483647 h 1354"/>
              <a:gd name="T62" fmla="*/ 2147483647 w 213"/>
              <a:gd name="T63" fmla="*/ 2147483647 h 1354"/>
              <a:gd name="T64" fmla="*/ 2147483647 w 213"/>
              <a:gd name="T65" fmla="*/ 2147483647 h 1354"/>
              <a:gd name="T66" fmla="*/ 2147483647 w 213"/>
              <a:gd name="T67" fmla="*/ 2147483647 h 1354"/>
              <a:gd name="T68" fmla="*/ 2147483647 w 213"/>
              <a:gd name="T69" fmla="*/ 2147483647 h 1354"/>
              <a:gd name="T70" fmla="*/ 2147483647 w 213"/>
              <a:gd name="T71" fmla="*/ 2147483647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7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7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8" name="Freeform 8"/>
          <p:cNvSpPr>
            <a:spLocks/>
          </p:cNvSpPr>
          <p:nvPr/>
        </p:nvSpPr>
        <p:spPr bwMode="auto">
          <a:xfrm>
            <a:off x="1973263" y="3760788"/>
            <a:ext cx="338137" cy="2149475"/>
          </a:xfrm>
          <a:custGeom>
            <a:avLst/>
            <a:gdLst>
              <a:gd name="T0" fmla="*/ 2147483647 w 213"/>
              <a:gd name="T1" fmla="*/ 2147483647 h 1354"/>
              <a:gd name="T2" fmla="*/ 2147483647 w 213"/>
              <a:gd name="T3" fmla="*/ 2147483647 h 1354"/>
              <a:gd name="T4" fmla="*/ 2147483647 w 213"/>
              <a:gd name="T5" fmla="*/ 2147483647 h 1354"/>
              <a:gd name="T6" fmla="*/ 2147483647 w 213"/>
              <a:gd name="T7" fmla="*/ 2147483647 h 1354"/>
              <a:gd name="T8" fmla="*/ 2147483647 w 213"/>
              <a:gd name="T9" fmla="*/ 2147483647 h 1354"/>
              <a:gd name="T10" fmla="*/ 2147483647 w 213"/>
              <a:gd name="T11" fmla="*/ 2147483647 h 1354"/>
              <a:gd name="T12" fmla="*/ 2147483647 w 213"/>
              <a:gd name="T13" fmla="*/ 2147483647 h 1354"/>
              <a:gd name="T14" fmla="*/ 2147483647 w 213"/>
              <a:gd name="T15" fmla="*/ 2147483647 h 1354"/>
              <a:gd name="T16" fmla="*/ 2147483647 w 213"/>
              <a:gd name="T17" fmla="*/ 2147483647 h 1354"/>
              <a:gd name="T18" fmla="*/ 2147483647 w 213"/>
              <a:gd name="T19" fmla="*/ 2147483647 h 1354"/>
              <a:gd name="T20" fmla="*/ 2147483647 w 213"/>
              <a:gd name="T21" fmla="*/ 2147483647 h 1354"/>
              <a:gd name="T22" fmla="*/ 2147483647 w 213"/>
              <a:gd name="T23" fmla="*/ 2147483647 h 1354"/>
              <a:gd name="T24" fmla="*/ 2147483647 w 213"/>
              <a:gd name="T25" fmla="*/ 2147483647 h 1354"/>
              <a:gd name="T26" fmla="*/ 2147483647 w 213"/>
              <a:gd name="T27" fmla="*/ 2147483647 h 1354"/>
              <a:gd name="T28" fmla="*/ 2147483647 w 213"/>
              <a:gd name="T29" fmla="*/ 2147483647 h 1354"/>
              <a:gd name="T30" fmla="*/ 2147483647 w 213"/>
              <a:gd name="T31" fmla="*/ 2147483647 h 1354"/>
              <a:gd name="T32" fmla="*/ 2147483647 w 213"/>
              <a:gd name="T33" fmla="*/ 2147483647 h 1354"/>
              <a:gd name="T34" fmla="*/ 2147483647 w 213"/>
              <a:gd name="T35" fmla="*/ 2147483647 h 1354"/>
              <a:gd name="T36" fmla="*/ 2147483647 w 213"/>
              <a:gd name="T37" fmla="*/ 2147483647 h 1354"/>
              <a:gd name="T38" fmla="*/ 2147483647 w 213"/>
              <a:gd name="T39" fmla="*/ 2147483647 h 1354"/>
              <a:gd name="T40" fmla="*/ 2147483647 w 213"/>
              <a:gd name="T41" fmla="*/ 2147483647 h 1354"/>
              <a:gd name="T42" fmla="*/ 2147483647 w 213"/>
              <a:gd name="T43" fmla="*/ 2147483647 h 1354"/>
              <a:gd name="T44" fmla="*/ 2147483647 w 213"/>
              <a:gd name="T45" fmla="*/ 2147483647 h 1354"/>
              <a:gd name="T46" fmla="*/ 2147483647 w 213"/>
              <a:gd name="T47" fmla="*/ 2147483647 h 1354"/>
              <a:gd name="T48" fmla="*/ 2147483647 w 213"/>
              <a:gd name="T49" fmla="*/ 2147483647 h 1354"/>
              <a:gd name="T50" fmla="*/ 2147483647 w 213"/>
              <a:gd name="T51" fmla="*/ 2147483647 h 1354"/>
              <a:gd name="T52" fmla="*/ 2147483647 w 213"/>
              <a:gd name="T53" fmla="*/ 2147483647 h 1354"/>
              <a:gd name="T54" fmla="*/ 2147483647 w 213"/>
              <a:gd name="T55" fmla="*/ 2147483647 h 1354"/>
              <a:gd name="T56" fmla="*/ 2147483647 w 213"/>
              <a:gd name="T57" fmla="*/ 2147483647 h 1354"/>
              <a:gd name="T58" fmla="*/ 2147483647 w 213"/>
              <a:gd name="T59" fmla="*/ 2147483647 h 1354"/>
              <a:gd name="T60" fmla="*/ 2147483647 w 213"/>
              <a:gd name="T61" fmla="*/ 2147483647 h 1354"/>
              <a:gd name="T62" fmla="*/ 2147483647 w 213"/>
              <a:gd name="T63" fmla="*/ 2147483647 h 1354"/>
              <a:gd name="T64" fmla="*/ 2147483647 w 213"/>
              <a:gd name="T65" fmla="*/ 2147483647 h 1354"/>
              <a:gd name="T66" fmla="*/ 2147483647 w 213"/>
              <a:gd name="T67" fmla="*/ 2147483647 h 1354"/>
              <a:gd name="T68" fmla="*/ 2147483647 w 213"/>
              <a:gd name="T69" fmla="*/ 2147483647 h 1354"/>
              <a:gd name="T70" fmla="*/ 2147483647 w 213"/>
              <a:gd name="T71" fmla="*/ 2147483647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9" name="Freeform 9"/>
          <p:cNvSpPr>
            <a:spLocks/>
          </p:cNvSpPr>
          <p:nvPr/>
        </p:nvSpPr>
        <p:spPr bwMode="auto">
          <a:xfrm>
            <a:off x="2632075" y="3752850"/>
            <a:ext cx="338138" cy="2149475"/>
          </a:xfrm>
          <a:custGeom>
            <a:avLst/>
            <a:gdLst>
              <a:gd name="T0" fmla="*/ 2147483647 w 213"/>
              <a:gd name="T1" fmla="*/ 2147483647 h 1354"/>
              <a:gd name="T2" fmla="*/ 2147483647 w 213"/>
              <a:gd name="T3" fmla="*/ 2147483647 h 1354"/>
              <a:gd name="T4" fmla="*/ 2147483647 w 213"/>
              <a:gd name="T5" fmla="*/ 2147483647 h 1354"/>
              <a:gd name="T6" fmla="*/ 2147483647 w 213"/>
              <a:gd name="T7" fmla="*/ 2147483647 h 1354"/>
              <a:gd name="T8" fmla="*/ 2147483647 w 213"/>
              <a:gd name="T9" fmla="*/ 2147483647 h 1354"/>
              <a:gd name="T10" fmla="*/ 2147483647 w 213"/>
              <a:gd name="T11" fmla="*/ 2147483647 h 1354"/>
              <a:gd name="T12" fmla="*/ 2147483647 w 213"/>
              <a:gd name="T13" fmla="*/ 2147483647 h 1354"/>
              <a:gd name="T14" fmla="*/ 2147483647 w 213"/>
              <a:gd name="T15" fmla="*/ 2147483647 h 1354"/>
              <a:gd name="T16" fmla="*/ 2147483647 w 213"/>
              <a:gd name="T17" fmla="*/ 2147483647 h 1354"/>
              <a:gd name="T18" fmla="*/ 2147483647 w 213"/>
              <a:gd name="T19" fmla="*/ 2147483647 h 1354"/>
              <a:gd name="T20" fmla="*/ 2147483647 w 213"/>
              <a:gd name="T21" fmla="*/ 2147483647 h 1354"/>
              <a:gd name="T22" fmla="*/ 2147483647 w 213"/>
              <a:gd name="T23" fmla="*/ 2147483647 h 1354"/>
              <a:gd name="T24" fmla="*/ 2147483647 w 213"/>
              <a:gd name="T25" fmla="*/ 2147483647 h 1354"/>
              <a:gd name="T26" fmla="*/ 2147483647 w 213"/>
              <a:gd name="T27" fmla="*/ 2147483647 h 1354"/>
              <a:gd name="T28" fmla="*/ 2147483647 w 213"/>
              <a:gd name="T29" fmla="*/ 2147483647 h 1354"/>
              <a:gd name="T30" fmla="*/ 2147483647 w 213"/>
              <a:gd name="T31" fmla="*/ 2147483647 h 1354"/>
              <a:gd name="T32" fmla="*/ 2147483647 w 213"/>
              <a:gd name="T33" fmla="*/ 2147483647 h 1354"/>
              <a:gd name="T34" fmla="*/ 0 w 213"/>
              <a:gd name="T35" fmla="*/ 2147483647 h 1354"/>
              <a:gd name="T36" fmla="*/ 0 w 213"/>
              <a:gd name="T37" fmla="*/ 2147483647 h 1354"/>
              <a:gd name="T38" fmla="*/ 2147483647 w 213"/>
              <a:gd name="T39" fmla="*/ 2147483647 h 1354"/>
              <a:gd name="T40" fmla="*/ 2147483647 w 213"/>
              <a:gd name="T41" fmla="*/ 2147483647 h 1354"/>
              <a:gd name="T42" fmla="*/ 2147483647 w 213"/>
              <a:gd name="T43" fmla="*/ 2147483647 h 1354"/>
              <a:gd name="T44" fmla="*/ 2147483647 w 213"/>
              <a:gd name="T45" fmla="*/ 2147483647 h 1354"/>
              <a:gd name="T46" fmla="*/ 2147483647 w 213"/>
              <a:gd name="T47" fmla="*/ 2147483647 h 1354"/>
              <a:gd name="T48" fmla="*/ 2147483647 w 213"/>
              <a:gd name="T49" fmla="*/ 2147483647 h 1354"/>
              <a:gd name="T50" fmla="*/ 2147483647 w 213"/>
              <a:gd name="T51" fmla="*/ 2147483647 h 1354"/>
              <a:gd name="T52" fmla="*/ 2147483647 w 213"/>
              <a:gd name="T53" fmla="*/ 2147483647 h 1354"/>
              <a:gd name="T54" fmla="*/ 2147483647 w 213"/>
              <a:gd name="T55" fmla="*/ 2147483647 h 1354"/>
              <a:gd name="T56" fmla="*/ 2147483647 w 213"/>
              <a:gd name="T57" fmla="*/ 2147483647 h 1354"/>
              <a:gd name="T58" fmla="*/ 2147483647 w 213"/>
              <a:gd name="T59" fmla="*/ 2147483647 h 1354"/>
              <a:gd name="T60" fmla="*/ 2147483647 w 213"/>
              <a:gd name="T61" fmla="*/ 2147483647 h 1354"/>
              <a:gd name="T62" fmla="*/ 2147483647 w 213"/>
              <a:gd name="T63" fmla="*/ 2147483647 h 1354"/>
              <a:gd name="T64" fmla="*/ 2147483647 w 213"/>
              <a:gd name="T65" fmla="*/ 2147483647 h 1354"/>
              <a:gd name="T66" fmla="*/ 2147483647 w 213"/>
              <a:gd name="T67" fmla="*/ 2147483647 h 1354"/>
              <a:gd name="T68" fmla="*/ 2147483647 w 213"/>
              <a:gd name="T69" fmla="*/ 2147483647 h 1354"/>
              <a:gd name="T70" fmla="*/ 2147483647 w 213"/>
              <a:gd name="T71" fmla="*/ 2147483647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7" y="10"/>
                </a:lnTo>
                <a:lnTo>
                  <a:pt x="78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8" y="1330"/>
                </a:lnTo>
                <a:lnTo>
                  <a:pt x="87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0" name="Freeform 10"/>
          <p:cNvSpPr>
            <a:spLocks/>
          </p:cNvSpPr>
          <p:nvPr/>
        </p:nvSpPr>
        <p:spPr bwMode="auto">
          <a:xfrm>
            <a:off x="3471863" y="3752850"/>
            <a:ext cx="338137" cy="2149475"/>
          </a:xfrm>
          <a:custGeom>
            <a:avLst/>
            <a:gdLst>
              <a:gd name="T0" fmla="*/ 2147483647 w 213"/>
              <a:gd name="T1" fmla="*/ 2147483647 h 1354"/>
              <a:gd name="T2" fmla="*/ 2147483647 w 213"/>
              <a:gd name="T3" fmla="*/ 2147483647 h 1354"/>
              <a:gd name="T4" fmla="*/ 2147483647 w 213"/>
              <a:gd name="T5" fmla="*/ 2147483647 h 1354"/>
              <a:gd name="T6" fmla="*/ 2147483647 w 213"/>
              <a:gd name="T7" fmla="*/ 2147483647 h 1354"/>
              <a:gd name="T8" fmla="*/ 2147483647 w 213"/>
              <a:gd name="T9" fmla="*/ 2147483647 h 1354"/>
              <a:gd name="T10" fmla="*/ 2147483647 w 213"/>
              <a:gd name="T11" fmla="*/ 2147483647 h 1354"/>
              <a:gd name="T12" fmla="*/ 2147483647 w 213"/>
              <a:gd name="T13" fmla="*/ 2147483647 h 1354"/>
              <a:gd name="T14" fmla="*/ 2147483647 w 213"/>
              <a:gd name="T15" fmla="*/ 2147483647 h 1354"/>
              <a:gd name="T16" fmla="*/ 2147483647 w 213"/>
              <a:gd name="T17" fmla="*/ 2147483647 h 1354"/>
              <a:gd name="T18" fmla="*/ 2147483647 w 213"/>
              <a:gd name="T19" fmla="*/ 2147483647 h 1354"/>
              <a:gd name="T20" fmla="*/ 2147483647 w 213"/>
              <a:gd name="T21" fmla="*/ 2147483647 h 1354"/>
              <a:gd name="T22" fmla="*/ 2147483647 w 213"/>
              <a:gd name="T23" fmla="*/ 2147483647 h 1354"/>
              <a:gd name="T24" fmla="*/ 2147483647 w 213"/>
              <a:gd name="T25" fmla="*/ 2147483647 h 1354"/>
              <a:gd name="T26" fmla="*/ 2147483647 w 213"/>
              <a:gd name="T27" fmla="*/ 2147483647 h 1354"/>
              <a:gd name="T28" fmla="*/ 2147483647 w 213"/>
              <a:gd name="T29" fmla="*/ 2147483647 h 1354"/>
              <a:gd name="T30" fmla="*/ 2147483647 w 213"/>
              <a:gd name="T31" fmla="*/ 2147483647 h 1354"/>
              <a:gd name="T32" fmla="*/ 2147483647 w 213"/>
              <a:gd name="T33" fmla="*/ 2147483647 h 1354"/>
              <a:gd name="T34" fmla="*/ 0 w 213"/>
              <a:gd name="T35" fmla="*/ 2147483647 h 1354"/>
              <a:gd name="T36" fmla="*/ 0 w 213"/>
              <a:gd name="T37" fmla="*/ 2147483647 h 1354"/>
              <a:gd name="T38" fmla="*/ 2147483647 w 213"/>
              <a:gd name="T39" fmla="*/ 2147483647 h 1354"/>
              <a:gd name="T40" fmla="*/ 2147483647 w 213"/>
              <a:gd name="T41" fmla="*/ 2147483647 h 1354"/>
              <a:gd name="T42" fmla="*/ 2147483647 w 213"/>
              <a:gd name="T43" fmla="*/ 2147483647 h 1354"/>
              <a:gd name="T44" fmla="*/ 2147483647 w 213"/>
              <a:gd name="T45" fmla="*/ 2147483647 h 1354"/>
              <a:gd name="T46" fmla="*/ 2147483647 w 213"/>
              <a:gd name="T47" fmla="*/ 2147483647 h 1354"/>
              <a:gd name="T48" fmla="*/ 2147483647 w 213"/>
              <a:gd name="T49" fmla="*/ 2147483647 h 1354"/>
              <a:gd name="T50" fmla="*/ 2147483647 w 213"/>
              <a:gd name="T51" fmla="*/ 2147483647 h 1354"/>
              <a:gd name="T52" fmla="*/ 2147483647 w 213"/>
              <a:gd name="T53" fmla="*/ 2147483647 h 1354"/>
              <a:gd name="T54" fmla="*/ 2147483647 w 213"/>
              <a:gd name="T55" fmla="*/ 2147483647 h 1354"/>
              <a:gd name="T56" fmla="*/ 2147483647 w 213"/>
              <a:gd name="T57" fmla="*/ 2147483647 h 1354"/>
              <a:gd name="T58" fmla="*/ 2147483647 w 213"/>
              <a:gd name="T59" fmla="*/ 2147483647 h 1354"/>
              <a:gd name="T60" fmla="*/ 2147483647 w 213"/>
              <a:gd name="T61" fmla="*/ 2147483647 h 1354"/>
              <a:gd name="T62" fmla="*/ 2147483647 w 213"/>
              <a:gd name="T63" fmla="*/ 2147483647 h 1354"/>
              <a:gd name="T64" fmla="*/ 2147483647 w 213"/>
              <a:gd name="T65" fmla="*/ 2147483647 h 1354"/>
              <a:gd name="T66" fmla="*/ 2147483647 w 213"/>
              <a:gd name="T67" fmla="*/ 2147483647 h 1354"/>
              <a:gd name="T68" fmla="*/ 2147483647 w 213"/>
              <a:gd name="T69" fmla="*/ 2147483647 h 1354"/>
              <a:gd name="T70" fmla="*/ 2147483647 w 213"/>
              <a:gd name="T71" fmla="*/ 2147483647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1" name="Freeform 11"/>
          <p:cNvSpPr>
            <a:spLocks/>
          </p:cNvSpPr>
          <p:nvPr/>
        </p:nvSpPr>
        <p:spPr bwMode="auto">
          <a:xfrm>
            <a:off x="4122738" y="3768725"/>
            <a:ext cx="338137" cy="2149475"/>
          </a:xfrm>
          <a:custGeom>
            <a:avLst/>
            <a:gdLst>
              <a:gd name="T0" fmla="*/ 2147483647 w 213"/>
              <a:gd name="T1" fmla="*/ 2147483647 h 1354"/>
              <a:gd name="T2" fmla="*/ 2147483647 w 213"/>
              <a:gd name="T3" fmla="*/ 2147483647 h 1354"/>
              <a:gd name="T4" fmla="*/ 2147483647 w 213"/>
              <a:gd name="T5" fmla="*/ 2147483647 h 1354"/>
              <a:gd name="T6" fmla="*/ 2147483647 w 213"/>
              <a:gd name="T7" fmla="*/ 2147483647 h 1354"/>
              <a:gd name="T8" fmla="*/ 2147483647 w 213"/>
              <a:gd name="T9" fmla="*/ 2147483647 h 1354"/>
              <a:gd name="T10" fmla="*/ 2147483647 w 213"/>
              <a:gd name="T11" fmla="*/ 2147483647 h 1354"/>
              <a:gd name="T12" fmla="*/ 2147483647 w 213"/>
              <a:gd name="T13" fmla="*/ 2147483647 h 1354"/>
              <a:gd name="T14" fmla="*/ 2147483647 w 213"/>
              <a:gd name="T15" fmla="*/ 2147483647 h 1354"/>
              <a:gd name="T16" fmla="*/ 2147483647 w 213"/>
              <a:gd name="T17" fmla="*/ 2147483647 h 1354"/>
              <a:gd name="T18" fmla="*/ 2147483647 w 213"/>
              <a:gd name="T19" fmla="*/ 2147483647 h 1354"/>
              <a:gd name="T20" fmla="*/ 2147483647 w 213"/>
              <a:gd name="T21" fmla="*/ 2147483647 h 1354"/>
              <a:gd name="T22" fmla="*/ 2147483647 w 213"/>
              <a:gd name="T23" fmla="*/ 2147483647 h 1354"/>
              <a:gd name="T24" fmla="*/ 2147483647 w 213"/>
              <a:gd name="T25" fmla="*/ 2147483647 h 1354"/>
              <a:gd name="T26" fmla="*/ 2147483647 w 213"/>
              <a:gd name="T27" fmla="*/ 2147483647 h 1354"/>
              <a:gd name="T28" fmla="*/ 2147483647 w 213"/>
              <a:gd name="T29" fmla="*/ 2147483647 h 1354"/>
              <a:gd name="T30" fmla="*/ 2147483647 w 213"/>
              <a:gd name="T31" fmla="*/ 2147483647 h 1354"/>
              <a:gd name="T32" fmla="*/ 2147483647 w 213"/>
              <a:gd name="T33" fmla="*/ 2147483647 h 1354"/>
              <a:gd name="T34" fmla="*/ 0 w 213"/>
              <a:gd name="T35" fmla="*/ 2147483647 h 1354"/>
              <a:gd name="T36" fmla="*/ 0 w 213"/>
              <a:gd name="T37" fmla="*/ 2147483647 h 1354"/>
              <a:gd name="T38" fmla="*/ 2147483647 w 213"/>
              <a:gd name="T39" fmla="*/ 2147483647 h 1354"/>
              <a:gd name="T40" fmla="*/ 2147483647 w 213"/>
              <a:gd name="T41" fmla="*/ 2147483647 h 1354"/>
              <a:gd name="T42" fmla="*/ 2147483647 w 213"/>
              <a:gd name="T43" fmla="*/ 2147483647 h 1354"/>
              <a:gd name="T44" fmla="*/ 2147483647 w 213"/>
              <a:gd name="T45" fmla="*/ 2147483647 h 1354"/>
              <a:gd name="T46" fmla="*/ 2147483647 w 213"/>
              <a:gd name="T47" fmla="*/ 2147483647 h 1354"/>
              <a:gd name="T48" fmla="*/ 2147483647 w 213"/>
              <a:gd name="T49" fmla="*/ 2147483647 h 1354"/>
              <a:gd name="T50" fmla="*/ 2147483647 w 213"/>
              <a:gd name="T51" fmla="*/ 2147483647 h 1354"/>
              <a:gd name="T52" fmla="*/ 2147483647 w 213"/>
              <a:gd name="T53" fmla="*/ 2147483647 h 1354"/>
              <a:gd name="T54" fmla="*/ 2147483647 w 213"/>
              <a:gd name="T55" fmla="*/ 2147483647 h 1354"/>
              <a:gd name="T56" fmla="*/ 2147483647 w 213"/>
              <a:gd name="T57" fmla="*/ 2147483647 h 1354"/>
              <a:gd name="T58" fmla="*/ 2147483647 w 213"/>
              <a:gd name="T59" fmla="*/ 2147483647 h 1354"/>
              <a:gd name="T60" fmla="*/ 2147483647 w 213"/>
              <a:gd name="T61" fmla="*/ 2147483647 h 1354"/>
              <a:gd name="T62" fmla="*/ 2147483647 w 213"/>
              <a:gd name="T63" fmla="*/ 2147483647 h 1354"/>
              <a:gd name="T64" fmla="*/ 2147483647 w 213"/>
              <a:gd name="T65" fmla="*/ 2147483647 h 1354"/>
              <a:gd name="T66" fmla="*/ 2147483647 w 213"/>
              <a:gd name="T67" fmla="*/ 2147483647 h 1354"/>
              <a:gd name="T68" fmla="*/ 2147483647 w 213"/>
              <a:gd name="T69" fmla="*/ 2147483647 h 1354"/>
              <a:gd name="T70" fmla="*/ 2147483647 w 213"/>
              <a:gd name="T71" fmla="*/ 2147483647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6" y="2"/>
                </a:lnTo>
                <a:lnTo>
                  <a:pt x="87" y="10"/>
                </a:lnTo>
                <a:lnTo>
                  <a:pt x="78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4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4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8" y="1330"/>
                </a:lnTo>
                <a:lnTo>
                  <a:pt x="87" y="1343"/>
                </a:lnTo>
                <a:lnTo>
                  <a:pt x="96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2" name="Freeform 12"/>
          <p:cNvSpPr>
            <a:spLocks/>
          </p:cNvSpPr>
          <p:nvPr/>
        </p:nvSpPr>
        <p:spPr bwMode="auto">
          <a:xfrm>
            <a:off x="506413" y="3760788"/>
            <a:ext cx="338137" cy="2149475"/>
          </a:xfrm>
          <a:custGeom>
            <a:avLst/>
            <a:gdLst>
              <a:gd name="T0" fmla="*/ 2147483647 w 213"/>
              <a:gd name="T1" fmla="*/ 2147483647 h 1354"/>
              <a:gd name="T2" fmla="*/ 2147483647 w 213"/>
              <a:gd name="T3" fmla="*/ 2147483647 h 1354"/>
              <a:gd name="T4" fmla="*/ 2147483647 w 213"/>
              <a:gd name="T5" fmla="*/ 2147483647 h 1354"/>
              <a:gd name="T6" fmla="*/ 2147483647 w 213"/>
              <a:gd name="T7" fmla="*/ 2147483647 h 1354"/>
              <a:gd name="T8" fmla="*/ 2147483647 w 213"/>
              <a:gd name="T9" fmla="*/ 2147483647 h 1354"/>
              <a:gd name="T10" fmla="*/ 2147483647 w 213"/>
              <a:gd name="T11" fmla="*/ 2147483647 h 1354"/>
              <a:gd name="T12" fmla="*/ 2147483647 w 213"/>
              <a:gd name="T13" fmla="*/ 2147483647 h 1354"/>
              <a:gd name="T14" fmla="*/ 2147483647 w 213"/>
              <a:gd name="T15" fmla="*/ 2147483647 h 1354"/>
              <a:gd name="T16" fmla="*/ 2147483647 w 213"/>
              <a:gd name="T17" fmla="*/ 2147483647 h 1354"/>
              <a:gd name="T18" fmla="*/ 2147483647 w 213"/>
              <a:gd name="T19" fmla="*/ 2147483647 h 1354"/>
              <a:gd name="T20" fmla="*/ 2147483647 w 213"/>
              <a:gd name="T21" fmla="*/ 2147483647 h 1354"/>
              <a:gd name="T22" fmla="*/ 2147483647 w 213"/>
              <a:gd name="T23" fmla="*/ 2147483647 h 1354"/>
              <a:gd name="T24" fmla="*/ 2147483647 w 213"/>
              <a:gd name="T25" fmla="*/ 2147483647 h 1354"/>
              <a:gd name="T26" fmla="*/ 2147483647 w 213"/>
              <a:gd name="T27" fmla="*/ 2147483647 h 1354"/>
              <a:gd name="T28" fmla="*/ 2147483647 w 213"/>
              <a:gd name="T29" fmla="*/ 2147483647 h 1354"/>
              <a:gd name="T30" fmla="*/ 2147483647 w 213"/>
              <a:gd name="T31" fmla="*/ 2147483647 h 1354"/>
              <a:gd name="T32" fmla="*/ 2147483647 w 213"/>
              <a:gd name="T33" fmla="*/ 2147483647 h 1354"/>
              <a:gd name="T34" fmla="*/ 2147483647 w 213"/>
              <a:gd name="T35" fmla="*/ 2147483647 h 1354"/>
              <a:gd name="T36" fmla="*/ 2147483647 w 213"/>
              <a:gd name="T37" fmla="*/ 2147483647 h 1354"/>
              <a:gd name="T38" fmla="*/ 2147483647 w 213"/>
              <a:gd name="T39" fmla="*/ 2147483647 h 1354"/>
              <a:gd name="T40" fmla="*/ 2147483647 w 213"/>
              <a:gd name="T41" fmla="*/ 2147483647 h 1354"/>
              <a:gd name="T42" fmla="*/ 2147483647 w 213"/>
              <a:gd name="T43" fmla="*/ 2147483647 h 1354"/>
              <a:gd name="T44" fmla="*/ 2147483647 w 213"/>
              <a:gd name="T45" fmla="*/ 2147483647 h 1354"/>
              <a:gd name="T46" fmla="*/ 2147483647 w 213"/>
              <a:gd name="T47" fmla="*/ 2147483647 h 1354"/>
              <a:gd name="T48" fmla="*/ 2147483647 w 213"/>
              <a:gd name="T49" fmla="*/ 2147483647 h 1354"/>
              <a:gd name="T50" fmla="*/ 2147483647 w 213"/>
              <a:gd name="T51" fmla="*/ 2147483647 h 1354"/>
              <a:gd name="T52" fmla="*/ 2147483647 w 213"/>
              <a:gd name="T53" fmla="*/ 2147483647 h 1354"/>
              <a:gd name="T54" fmla="*/ 2147483647 w 213"/>
              <a:gd name="T55" fmla="*/ 2147483647 h 1354"/>
              <a:gd name="T56" fmla="*/ 2147483647 w 213"/>
              <a:gd name="T57" fmla="*/ 2147483647 h 1354"/>
              <a:gd name="T58" fmla="*/ 2147483647 w 213"/>
              <a:gd name="T59" fmla="*/ 2147483647 h 1354"/>
              <a:gd name="T60" fmla="*/ 2147483647 w 213"/>
              <a:gd name="T61" fmla="*/ 2147483647 h 1354"/>
              <a:gd name="T62" fmla="*/ 2147483647 w 213"/>
              <a:gd name="T63" fmla="*/ 2147483647 h 1354"/>
              <a:gd name="T64" fmla="*/ 2147483647 w 213"/>
              <a:gd name="T65" fmla="*/ 2147483647 h 1354"/>
              <a:gd name="T66" fmla="*/ 2147483647 w 213"/>
              <a:gd name="T67" fmla="*/ 2147483647 h 1354"/>
              <a:gd name="T68" fmla="*/ 2147483647 w 213"/>
              <a:gd name="T69" fmla="*/ 2147483647 h 1354"/>
              <a:gd name="T70" fmla="*/ 2147483647 w 213"/>
              <a:gd name="T71" fmla="*/ 2147483647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9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4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2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2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4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9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3" name="Rectangle 13"/>
          <p:cNvSpPr>
            <a:spLocks noChangeArrowheads="1"/>
          </p:cNvSpPr>
          <p:nvPr/>
        </p:nvSpPr>
        <p:spPr bwMode="auto">
          <a:xfrm>
            <a:off x="4876800" y="5943600"/>
            <a:ext cx="15462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>
                <a:solidFill>
                  <a:schemeClr val="accent2"/>
                </a:solidFill>
              </a:rPr>
              <a:t>Many-to-Many</a:t>
            </a:r>
          </a:p>
        </p:txBody>
      </p:sp>
      <p:sp>
        <p:nvSpPr>
          <p:cNvPr id="76814" name="Freeform 14"/>
          <p:cNvSpPr>
            <a:spLocks/>
          </p:cNvSpPr>
          <p:nvPr/>
        </p:nvSpPr>
        <p:spPr bwMode="auto">
          <a:xfrm>
            <a:off x="4954588" y="3752850"/>
            <a:ext cx="338137" cy="2149475"/>
          </a:xfrm>
          <a:custGeom>
            <a:avLst/>
            <a:gdLst>
              <a:gd name="T0" fmla="*/ 2147483647 w 213"/>
              <a:gd name="T1" fmla="*/ 2147483647 h 1354"/>
              <a:gd name="T2" fmla="*/ 2147483647 w 213"/>
              <a:gd name="T3" fmla="*/ 2147483647 h 1354"/>
              <a:gd name="T4" fmla="*/ 2147483647 w 213"/>
              <a:gd name="T5" fmla="*/ 2147483647 h 1354"/>
              <a:gd name="T6" fmla="*/ 2147483647 w 213"/>
              <a:gd name="T7" fmla="*/ 2147483647 h 1354"/>
              <a:gd name="T8" fmla="*/ 2147483647 w 213"/>
              <a:gd name="T9" fmla="*/ 2147483647 h 1354"/>
              <a:gd name="T10" fmla="*/ 2147483647 w 213"/>
              <a:gd name="T11" fmla="*/ 2147483647 h 1354"/>
              <a:gd name="T12" fmla="*/ 2147483647 w 213"/>
              <a:gd name="T13" fmla="*/ 2147483647 h 1354"/>
              <a:gd name="T14" fmla="*/ 2147483647 w 213"/>
              <a:gd name="T15" fmla="*/ 2147483647 h 1354"/>
              <a:gd name="T16" fmla="*/ 2147483647 w 213"/>
              <a:gd name="T17" fmla="*/ 2147483647 h 1354"/>
              <a:gd name="T18" fmla="*/ 2147483647 w 213"/>
              <a:gd name="T19" fmla="*/ 2147483647 h 1354"/>
              <a:gd name="T20" fmla="*/ 2147483647 w 213"/>
              <a:gd name="T21" fmla="*/ 2147483647 h 1354"/>
              <a:gd name="T22" fmla="*/ 2147483647 w 213"/>
              <a:gd name="T23" fmla="*/ 2147483647 h 1354"/>
              <a:gd name="T24" fmla="*/ 2147483647 w 213"/>
              <a:gd name="T25" fmla="*/ 2147483647 h 1354"/>
              <a:gd name="T26" fmla="*/ 2147483647 w 213"/>
              <a:gd name="T27" fmla="*/ 2147483647 h 1354"/>
              <a:gd name="T28" fmla="*/ 2147483647 w 213"/>
              <a:gd name="T29" fmla="*/ 2147483647 h 1354"/>
              <a:gd name="T30" fmla="*/ 2147483647 w 213"/>
              <a:gd name="T31" fmla="*/ 2147483647 h 1354"/>
              <a:gd name="T32" fmla="*/ 2147483647 w 213"/>
              <a:gd name="T33" fmla="*/ 2147483647 h 1354"/>
              <a:gd name="T34" fmla="*/ 0 w 213"/>
              <a:gd name="T35" fmla="*/ 2147483647 h 1354"/>
              <a:gd name="T36" fmla="*/ 0 w 213"/>
              <a:gd name="T37" fmla="*/ 2147483647 h 1354"/>
              <a:gd name="T38" fmla="*/ 2147483647 w 213"/>
              <a:gd name="T39" fmla="*/ 2147483647 h 1354"/>
              <a:gd name="T40" fmla="*/ 2147483647 w 213"/>
              <a:gd name="T41" fmla="*/ 2147483647 h 1354"/>
              <a:gd name="T42" fmla="*/ 2147483647 w 213"/>
              <a:gd name="T43" fmla="*/ 2147483647 h 1354"/>
              <a:gd name="T44" fmla="*/ 2147483647 w 213"/>
              <a:gd name="T45" fmla="*/ 2147483647 h 1354"/>
              <a:gd name="T46" fmla="*/ 2147483647 w 213"/>
              <a:gd name="T47" fmla="*/ 2147483647 h 1354"/>
              <a:gd name="T48" fmla="*/ 2147483647 w 213"/>
              <a:gd name="T49" fmla="*/ 2147483647 h 1354"/>
              <a:gd name="T50" fmla="*/ 2147483647 w 213"/>
              <a:gd name="T51" fmla="*/ 2147483647 h 1354"/>
              <a:gd name="T52" fmla="*/ 2147483647 w 213"/>
              <a:gd name="T53" fmla="*/ 2147483647 h 1354"/>
              <a:gd name="T54" fmla="*/ 2147483647 w 213"/>
              <a:gd name="T55" fmla="*/ 2147483647 h 1354"/>
              <a:gd name="T56" fmla="*/ 2147483647 w 213"/>
              <a:gd name="T57" fmla="*/ 2147483647 h 1354"/>
              <a:gd name="T58" fmla="*/ 2147483647 w 213"/>
              <a:gd name="T59" fmla="*/ 2147483647 h 1354"/>
              <a:gd name="T60" fmla="*/ 2147483647 w 213"/>
              <a:gd name="T61" fmla="*/ 2147483647 h 1354"/>
              <a:gd name="T62" fmla="*/ 2147483647 w 213"/>
              <a:gd name="T63" fmla="*/ 2147483647 h 1354"/>
              <a:gd name="T64" fmla="*/ 2147483647 w 213"/>
              <a:gd name="T65" fmla="*/ 2147483647 h 1354"/>
              <a:gd name="T66" fmla="*/ 2147483647 w 213"/>
              <a:gd name="T67" fmla="*/ 2147483647 h 1354"/>
              <a:gd name="T68" fmla="*/ 2147483647 w 213"/>
              <a:gd name="T69" fmla="*/ 2147483647 h 1354"/>
              <a:gd name="T70" fmla="*/ 2147483647 w 213"/>
              <a:gd name="T71" fmla="*/ 2147483647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5" name="Freeform 15"/>
          <p:cNvSpPr>
            <a:spLocks/>
          </p:cNvSpPr>
          <p:nvPr/>
        </p:nvSpPr>
        <p:spPr bwMode="auto">
          <a:xfrm>
            <a:off x="5597525" y="3752850"/>
            <a:ext cx="338138" cy="2149475"/>
          </a:xfrm>
          <a:custGeom>
            <a:avLst/>
            <a:gdLst>
              <a:gd name="T0" fmla="*/ 2147483647 w 213"/>
              <a:gd name="T1" fmla="*/ 2147483647 h 1354"/>
              <a:gd name="T2" fmla="*/ 2147483647 w 213"/>
              <a:gd name="T3" fmla="*/ 2147483647 h 1354"/>
              <a:gd name="T4" fmla="*/ 2147483647 w 213"/>
              <a:gd name="T5" fmla="*/ 2147483647 h 1354"/>
              <a:gd name="T6" fmla="*/ 2147483647 w 213"/>
              <a:gd name="T7" fmla="*/ 2147483647 h 1354"/>
              <a:gd name="T8" fmla="*/ 2147483647 w 213"/>
              <a:gd name="T9" fmla="*/ 2147483647 h 1354"/>
              <a:gd name="T10" fmla="*/ 2147483647 w 213"/>
              <a:gd name="T11" fmla="*/ 2147483647 h 1354"/>
              <a:gd name="T12" fmla="*/ 2147483647 w 213"/>
              <a:gd name="T13" fmla="*/ 2147483647 h 1354"/>
              <a:gd name="T14" fmla="*/ 2147483647 w 213"/>
              <a:gd name="T15" fmla="*/ 2147483647 h 1354"/>
              <a:gd name="T16" fmla="*/ 2147483647 w 213"/>
              <a:gd name="T17" fmla="*/ 2147483647 h 1354"/>
              <a:gd name="T18" fmla="*/ 2147483647 w 213"/>
              <a:gd name="T19" fmla="*/ 2147483647 h 1354"/>
              <a:gd name="T20" fmla="*/ 2147483647 w 213"/>
              <a:gd name="T21" fmla="*/ 2147483647 h 1354"/>
              <a:gd name="T22" fmla="*/ 2147483647 w 213"/>
              <a:gd name="T23" fmla="*/ 2147483647 h 1354"/>
              <a:gd name="T24" fmla="*/ 2147483647 w 213"/>
              <a:gd name="T25" fmla="*/ 2147483647 h 1354"/>
              <a:gd name="T26" fmla="*/ 2147483647 w 213"/>
              <a:gd name="T27" fmla="*/ 2147483647 h 1354"/>
              <a:gd name="T28" fmla="*/ 2147483647 w 213"/>
              <a:gd name="T29" fmla="*/ 2147483647 h 1354"/>
              <a:gd name="T30" fmla="*/ 2147483647 w 213"/>
              <a:gd name="T31" fmla="*/ 2147483647 h 1354"/>
              <a:gd name="T32" fmla="*/ 2147483647 w 213"/>
              <a:gd name="T33" fmla="*/ 2147483647 h 1354"/>
              <a:gd name="T34" fmla="*/ 0 w 213"/>
              <a:gd name="T35" fmla="*/ 2147483647 h 1354"/>
              <a:gd name="T36" fmla="*/ 0 w 213"/>
              <a:gd name="T37" fmla="*/ 2147483647 h 1354"/>
              <a:gd name="T38" fmla="*/ 2147483647 w 213"/>
              <a:gd name="T39" fmla="*/ 2147483647 h 1354"/>
              <a:gd name="T40" fmla="*/ 2147483647 w 213"/>
              <a:gd name="T41" fmla="*/ 2147483647 h 1354"/>
              <a:gd name="T42" fmla="*/ 2147483647 w 213"/>
              <a:gd name="T43" fmla="*/ 2147483647 h 1354"/>
              <a:gd name="T44" fmla="*/ 2147483647 w 213"/>
              <a:gd name="T45" fmla="*/ 2147483647 h 1354"/>
              <a:gd name="T46" fmla="*/ 2147483647 w 213"/>
              <a:gd name="T47" fmla="*/ 2147483647 h 1354"/>
              <a:gd name="T48" fmla="*/ 2147483647 w 213"/>
              <a:gd name="T49" fmla="*/ 2147483647 h 1354"/>
              <a:gd name="T50" fmla="*/ 2147483647 w 213"/>
              <a:gd name="T51" fmla="*/ 2147483647 h 1354"/>
              <a:gd name="T52" fmla="*/ 2147483647 w 213"/>
              <a:gd name="T53" fmla="*/ 2147483647 h 1354"/>
              <a:gd name="T54" fmla="*/ 2147483647 w 213"/>
              <a:gd name="T55" fmla="*/ 2147483647 h 1354"/>
              <a:gd name="T56" fmla="*/ 2147483647 w 213"/>
              <a:gd name="T57" fmla="*/ 2147483647 h 1354"/>
              <a:gd name="T58" fmla="*/ 2147483647 w 213"/>
              <a:gd name="T59" fmla="*/ 2147483647 h 1354"/>
              <a:gd name="T60" fmla="*/ 2147483647 w 213"/>
              <a:gd name="T61" fmla="*/ 2147483647 h 1354"/>
              <a:gd name="T62" fmla="*/ 2147483647 w 213"/>
              <a:gd name="T63" fmla="*/ 2147483647 h 1354"/>
              <a:gd name="T64" fmla="*/ 2147483647 w 213"/>
              <a:gd name="T65" fmla="*/ 2147483647 h 1354"/>
              <a:gd name="T66" fmla="*/ 2147483647 w 213"/>
              <a:gd name="T67" fmla="*/ 2147483647 h 1354"/>
              <a:gd name="T68" fmla="*/ 2147483647 w 213"/>
              <a:gd name="T69" fmla="*/ 2147483647 h 1354"/>
              <a:gd name="T70" fmla="*/ 2147483647 w 213"/>
              <a:gd name="T71" fmla="*/ 2147483647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2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6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6" y="2"/>
                </a:lnTo>
                <a:lnTo>
                  <a:pt x="87" y="10"/>
                </a:lnTo>
                <a:lnTo>
                  <a:pt x="78" y="22"/>
                </a:lnTo>
                <a:lnTo>
                  <a:pt x="69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4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4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69" y="1312"/>
                </a:lnTo>
                <a:lnTo>
                  <a:pt x="78" y="1330"/>
                </a:lnTo>
                <a:lnTo>
                  <a:pt x="87" y="1343"/>
                </a:lnTo>
                <a:lnTo>
                  <a:pt x="96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6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2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6" name="Rectangle 16"/>
          <p:cNvSpPr>
            <a:spLocks noChangeArrowheads="1"/>
          </p:cNvSpPr>
          <p:nvPr/>
        </p:nvSpPr>
        <p:spPr bwMode="auto">
          <a:xfrm>
            <a:off x="609600" y="5943600"/>
            <a:ext cx="733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>
                <a:solidFill>
                  <a:schemeClr val="accent2"/>
                </a:solidFill>
              </a:rPr>
              <a:t>1-to-1</a:t>
            </a:r>
          </a:p>
        </p:txBody>
      </p:sp>
      <p:sp>
        <p:nvSpPr>
          <p:cNvPr id="76817" name="Rectangle 17"/>
          <p:cNvSpPr>
            <a:spLocks noChangeArrowheads="1"/>
          </p:cNvSpPr>
          <p:nvPr/>
        </p:nvSpPr>
        <p:spPr bwMode="auto">
          <a:xfrm>
            <a:off x="1973263" y="5943600"/>
            <a:ext cx="11287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>
                <a:solidFill>
                  <a:schemeClr val="accent2"/>
                </a:solidFill>
              </a:rPr>
              <a:t>1-to Many</a:t>
            </a:r>
          </a:p>
        </p:txBody>
      </p:sp>
      <p:sp>
        <p:nvSpPr>
          <p:cNvPr id="76818" name="Rectangle 18"/>
          <p:cNvSpPr>
            <a:spLocks noChangeArrowheads="1"/>
          </p:cNvSpPr>
          <p:nvPr/>
        </p:nvSpPr>
        <p:spPr bwMode="auto">
          <a:xfrm>
            <a:off x="3424238" y="5943600"/>
            <a:ext cx="1139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>
                <a:solidFill>
                  <a:schemeClr val="accent2"/>
                </a:solidFill>
              </a:rPr>
              <a:t>Many-to-1</a:t>
            </a:r>
          </a:p>
        </p:txBody>
      </p:sp>
      <p:sp>
        <p:nvSpPr>
          <p:cNvPr id="76819" name="Line 19"/>
          <p:cNvSpPr>
            <a:spLocks noChangeShapeType="1"/>
          </p:cNvSpPr>
          <p:nvPr/>
        </p:nvSpPr>
        <p:spPr bwMode="auto">
          <a:xfrm>
            <a:off x="690563" y="4105275"/>
            <a:ext cx="609600" cy="873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0" name="Line 20"/>
          <p:cNvSpPr>
            <a:spLocks noChangeShapeType="1"/>
          </p:cNvSpPr>
          <p:nvPr/>
        </p:nvSpPr>
        <p:spPr bwMode="auto">
          <a:xfrm>
            <a:off x="671513" y="4465638"/>
            <a:ext cx="649287" cy="12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1" name="Line 21"/>
          <p:cNvSpPr>
            <a:spLocks noChangeShapeType="1"/>
          </p:cNvSpPr>
          <p:nvPr/>
        </p:nvSpPr>
        <p:spPr bwMode="auto">
          <a:xfrm flipV="1">
            <a:off x="671513" y="4984750"/>
            <a:ext cx="649287" cy="63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>
            <a:off x="2174875" y="4084638"/>
            <a:ext cx="630238" cy="107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3" name="Line 23"/>
          <p:cNvSpPr>
            <a:spLocks noChangeShapeType="1"/>
          </p:cNvSpPr>
          <p:nvPr/>
        </p:nvSpPr>
        <p:spPr bwMode="auto">
          <a:xfrm>
            <a:off x="2155825" y="4465638"/>
            <a:ext cx="628650" cy="1476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4" name="Line 24"/>
          <p:cNvSpPr>
            <a:spLocks noChangeShapeType="1"/>
          </p:cNvSpPr>
          <p:nvPr/>
        </p:nvSpPr>
        <p:spPr bwMode="auto">
          <a:xfrm>
            <a:off x="2174875" y="4486275"/>
            <a:ext cx="609600" cy="9286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5" name="Line 25"/>
          <p:cNvSpPr>
            <a:spLocks noChangeShapeType="1"/>
          </p:cNvSpPr>
          <p:nvPr/>
        </p:nvSpPr>
        <p:spPr bwMode="auto">
          <a:xfrm flipH="1">
            <a:off x="2122488" y="5006975"/>
            <a:ext cx="674687" cy="588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6" name="Line 26"/>
          <p:cNvSpPr>
            <a:spLocks noChangeShapeType="1"/>
          </p:cNvSpPr>
          <p:nvPr/>
        </p:nvSpPr>
        <p:spPr bwMode="auto">
          <a:xfrm>
            <a:off x="3600450" y="4084638"/>
            <a:ext cx="708025" cy="107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7" name="Line 27"/>
          <p:cNvSpPr>
            <a:spLocks noChangeShapeType="1"/>
          </p:cNvSpPr>
          <p:nvPr/>
        </p:nvSpPr>
        <p:spPr bwMode="auto">
          <a:xfrm>
            <a:off x="3659188" y="4465638"/>
            <a:ext cx="609600" cy="107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8" name="Line 28"/>
          <p:cNvSpPr>
            <a:spLocks noChangeShapeType="1"/>
          </p:cNvSpPr>
          <p:nvPr/>
        </p:nvSpPr>
        <p:spPr bwMode="auto">
          <a:xfrm>
            <a:off x="3640138" y="4846638"/>
            <a:ext cx="649287" cy="1682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9" name="Line 29"/>
          <p:cNvSpPr>
            <a:spLocks noChangeShapeType="1"/>
          </p:cNvSpPr>
          <p:nvPr/>
        </p:nvSpPr>
        <p:spPr bwMode="auto">
          <a:xfrm flipV="1">
            <a:off x="3617913" y="4954588"/>
            <a:ext cx="649287" cy="673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0" name="Line 30"/>
          <p:cNvSpPr>
            <a:spLocks noChangeShapeType="1"/>
          </p:cNvSpPr>
          <p:nvPr/>
        </p:nvSpPr>
        <p:spPr bwMode="auto">
          <a:xfrm>
            <a:off x="5103813" y="4105275"/>
            <a:ext cx="630237" cy="873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1" name="Line 31"/>
          <p:cNvSpPr>
            <a:spLocks noChangeShapeType="1"/>
          </p:cNvSpPr>
          <p:nvPr/>
        </p:nvSpPr>
        <p:spPr bwMode="auto">
          <a:xfrm>
            <a:off x="5145088" y="4486275"/>
            <a:ext cx="649287" cy="873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2" name="Line 32"/>
          <p:cNvSpPr>
            <a:spLocks noChangeShapeType="1"/>
          </p:cNvSpPr>
          <p:nvPr/>
        </p:nvSpPr>
        <p:spPr bwMode="auto">
          <a:xfrm flipV="1">
            <a:off x="5124450" y="4152900"/>
            <a:ext cx="609600" cy="1054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3" name="Line 33"/>
          <p:cNvSpPr>
            <a:spLocks noChangeShapeType="1"/>
          </p:cNvSpPr>
          <p:nvPr/>
        </p:nvSpPr>
        <p:spPr bwMode="auto">
          <a:xfrm>
            <a:off x="5103813" y="4465638"/>
            <a:ext cx="669925" cy="9302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4" name="Oval 34"/>
          <p:cNvSpPr>
            <a:spLocks noChangeArrowheads="1"/>
          </p:cNvSpPr>
          <p:nvPr/>
        </p:nvSpPr>
        <p:spPr bwMode="auto">
          <a:xfrm>
            <a:off x="604838" y="4064000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6835" name="Oval 35"/>
          <p:cNvSpPr>
            <a:spLocks noChangeArrowheads="1"/>
          </p:cNvSpPr>
          <p:nvPr/>
        </p:nvSpPr>
        <p:spPr bwMode="auto">
          <a:xfrm>
            <a:off x="604838" y="4440238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6836" name="Oval 36"/>
          <p:cNvSpPr>
            <a:spLocks noChangeArrowheads="1"/>
          </p:cNvSpPr>
          <p:nvPr/>
        </p:nvSpPr>
        <p:spPr bwMode="auto">
          <a:xfrm>
            <a:off x="604838" y="4806950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6837" name="Oval 37"/>
          <p:cNvSpPr>
            <a:spLocks noChangeArrowheads="1"/>
          </p:cNvSpPr>
          <p:nvPr/>
        </p:nvSpPr>
        <p:spPr bwMode="auto">
          <a:xfrm>
            <a:off x="604838" y="5176838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6838" name="Oval 38"/>
          <p:cNvSpPr>
            <a:spLocks noChangeArrowheads="1"/>
          </p:cNvSpPr>
          <p:nvPr/>
        </p:nvSpPr>
        <p:spPr bwMode="auto">
          <a:xfrm>
            <a:off x="604838" y="5545138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grpSp>
        <p:nvGrpSpPr>
          <p:cNvPr id="76839" name="Group 39"/>
          <p:cNvGrpSpPr>
            <a:grpSpLocks/>
          </p:cNvGrpSpPr>
          <p:nvPr/>
        </p:nvGrpSpPr>
        <p:grpSpPr bwMode="auto">
          <a:xfrm>
            <a:off x="2108200" y="4041775"/>
            <a:ext cx="87313" cy="1585913"/>
            <a:chOff x="1328" y="2546"/>
            <a:chExt cx="55" cy="999"/>
          </a:xfrm>
        </p:grpSpPr>
        <p:sp>
          <p:nvSpPr>
            <p:cNvPr id="76907" name="Oval 40"/>
            <p:cNvSpPr>
              <a:spLocks noChangeArrowheads="1"/>
            </p:cNvSpPr>
            <p:nvPr/>
          </p:nvSpPr>
          <p:spPr bwMode="auto">
            <a:xfrm>
              <a:off x="1328" y="254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76908" name="Oval 41"/>
            <p:cNvSpPr>
              <a:spLocks noChangeArrowheads="1"/>
            </p:cNvSpPr>
            <p:nvPr/>
          </p:nvSpPr>
          <p:spPr bwMode="auto">
            <a:xfrm>
              <a:off x="1328" y="2783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76909" name="Oval 42"/>
            <p:cNvSpPr>
              <a:spLocks noChangeArrowheads="1"/>
            </p:cNvSpPr>
            <p:nvPr/>
          </p:nvSpPr>
          <p:spPr bwMode="auto">
            <a:xfrm>
              <a:off x="1328" y="301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76910" name="Oval 43"/>
            <p:cNvSpPr>
              <a:spLocks noChangeArrowheads="1"/>
            </p:cNvSpPr>
            <p:nvPr/>
          </p:nvSpPr>
          <p:spPr bwMode="auto">
            <a:xfrm>
              <a:off x="1328" y="324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76911" name="Oval 44"/>
            <p:cNvSpPr>
              <a:spLocks noChangeArrowheads="1"/>
            </p:cNvSpPr>
            <p:nvPr/>
          </p:nvSpPr>
          <p:spPr bwMode="auto">
            <a:xfrm>
              <a:off x="1328" y="347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endParaRPr lang="x-none" altLang="x-none"/>
            </a:p>
          </p:txBody>
        </p:sp>
      </p:grpSp>
      <p:grpSp>
        <p:nvGrpSpPr>
          <p:cNvPr id="76840" name="Group 45"/>
          <p:cNvGrpSpPr>
            <a:grpSpLocks/>
          </p:cNvGrpSpPr>
          <p:nvPr/>
        </p:nvGrpSpPr>
        <p:grpSpPr bwMode="auto">
          <a:xfrm>
            <a:off x="3568700" y="4046538"/>
            <a:ext cx="87313" cy="1585912"/>
            <a:chOff x="2248" y="2549"/>
            <a:chExt cx="55" cy="999"/>
          </a:xfrm>
        </p:grpSpPr>
        <p:sp>
          <p:nvSpPr>
            <p:cNvPr id="76902" name="Oval 46"/>
            <p:cNvSpPr>
              <a:spLocks noChangeArrowheads="1"/>
            </p:cNvSpPr>
            <p:nvPr/>
          </p:nvSpPr>
          <p:spPr bwMode="auto">
            <a:xfrm>
              <a:off x="2248" y="254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76903" name="Oval 47"/>
            <p:cNvSpPr>
              <a:spLocks noChangeArrowheads="1"/>
            </p:cNvSpPr>
            <p:nvPr/>
          </p:nvSpPr>
          <p:spPr bwMode="auto">
            <a:xfrm>
              <a:off x="2248" y="278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76904" name="Oval 48"/>
            <p:cNvSpPr>
              <a:spLocks noChangeArrowheads="1"/>
            </p:cNvSpPr>
            <p:nvPr/>
          </p:nvSpPr>
          <p:spPr bwMode="auto">
            <a:xfrm>
              <a:off x="2248" y="301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76905" name="Oval 49"/>
            <p:cNvSpPr>
              <a:spLocks noChangeArrowheads="1"/>
            </p:cNvSpPr>
            <p:nvPr/>
          </p:nvSpPr>
          <p:spPr bwMode="auto">
            <a:xfrm>
              <a:off x="2248" y="325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76906" name="Oval 50"/>
            <p:cNvSpPr>
              <a:spLocks noChangeArrowheads="1"/>
            </p:cNvSpPr>
            <p:nvPr/>
          </p:nvSpPr>
          <p:spPr bwMode="auto">
            <a:xfrm>
              <a:off x="2248" y="3482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endParaRPr lang="x-none" altLang="x-none"/>
            </a:p>
          </p:txBody>
        </p:sp>
      </p:grpSp>
      <p:grpSp>
        <p:nvGrpSpPr>
          <p:cNvPr id="76841" name="Group 51"/>
          <p:cNvGrpSpPr>
            <a:grpSpLocks/>
          </p:cNvGrpSpPr>
          <p:nvPr/>
        </p:nvGrpSpPr>
        <p:grpSpPr bwMode="auto">
          <a:xfrm>
            <a:off x="5062538" y="4049713"/>
            <a:ext cx="87312" cy="1585912"/>
            <a:chOff x="3189" y="2551"/>
            <a:chExt cx="55" cy="999"/>
          </a:xfrm>
        </p:grpSpPr>
        <p:sp>
          <p:nvSpPr>
            <p:cNvPr id="76897" name="Oval 52"/>
            <p:cNvSpPr>
              <a:spLocks noChangeArrowheads="1"/>
            </p:cNvSpPr>
            <p:nvPr/>
          </p:nvSpPr>
          <p:spPr bwMode="auto">
            <a:xfrm>
              <a:off x="3189" y="2551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76898" name="Oval 53"/>
            <p:cNvSpPr>
              <a:spLocks noChangeArrowheads="1"/>
            </p:cNvSpPr>
            <p:nvPr/>
          </p:nvSpPr>
          <p:spPr bwMode="auto">
            <a:xfrm>
              <a:off x="3189" y="2788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76899" name="Oval 54"/>
            <p:cNvSpPr>
              <a:spLocks noChangeArrowheads="1"/>
            </p:cNvSpPr>
            <p:nvPr/>
          </p:nvSpPr>
          <p:spPr bwMode="auto">
            <a:xfrm>
              <a:off x="3189" y="301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76900" name="Oval 55"/>
            <p:cNvSpPr>
              <a:spLocks noChangeArrowheads="1"/>
            </p:cNvSpPr>
            <p:nvPr/>
          </p:nvSpPr>
          <p:spPr bwMode="auto">
            <a:xfrm>
              <a:off x="3189" y="3252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76901" name="Oval 56"/>
            <p:cNvSpPr>
              <a:spLocks noChangeArrowheads="1"/>
            </p:cNvSpPr>
            <p:nvPr/>
          </p:nvSpPr>
          <p:spPr bwMode="auto">
            <a:xfrm>
              <a:off x="3189" y="348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endParaRPr lang="x-none" altLang="x-none"/>
            </a:p>
          </p:txBody>
        </p:sp>
      </p:grpSp>
      <p:grpSp>
        <p:nvGrpSpPr>
          <p:cNvPr id="76842" name="Group 57"/>
          <p:cNvGrpSpPr>
            <a:grpSpLocks/>
          </p:cNvGrpSpPr>
          <p:nvPr/>
        </p:nvGrpSpPr>
        <p:grpSpPr bwMode="auto">
          <a:xfrm>
            <a:off x="1258888" y="4143375"/>
            <a:ext cx="87312" cy="1295400"/>
            <a:chOff x="793" y="2610"/>
            <a:chExt cx="55" cy="816"/>
          </a:xfrm>
        </p:grpSpPr>
        <p:sp>
          <p:nvSpPr>
            <p:cNvPr id="76893" name="Oval 58"/>
            <p:cNvSpPr>
              <a:spLocks noChangeArrowheads="1"/>
            </p:cNvSpPr>
            <p:nvPr/>
          </p:nvSpPr>
          <p:spPr bwMode="auto">
            <a:xfrm>
              <a:off x="793" y="261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76894" name="Oval 59"/>
            <p:cNvSpPr>
              <a:spLocks noChangeArrowheads="1"/>
            </p:cNvSpPr>
            <p:nvPr/>
          </p:nvSpPr>
          <p:spPr bwMode="auto">
            <a:xfrm>
              <a:off x="793" y="285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76895" name="Oval 60"/>
            <p:cNvSpPr>
              <a:spLocks noChangeArrowheads="1"/>
            </p:cNvSpPr>
            <p:nvPr/>
          </p:nvSpPr>
          <p:spPr bwMode="auto">
            <a:xfrm>
              <a:off x="793" y="311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76896" name="Oval 61"/>
            <p:cNvSpPr>
              <a:spLocks noChangeArrowheads="1"/>
            </p:cNvSpPr>
            <p:nvPr/>
          </p:nvSpPr>
          <p:spPr bwMode="auto">
            <a:xfrm>
              <a:off x="793" y="336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endParaRPr lang="x-none" altLang="x-none"/>
            </a:p>
          </p:txBody>
        </p:sp>
      </p:grpSp>
      <p:grpSp>
        <p:nvGrpSpPr>
          <p:cNvPr id="76843" name="Group 62"/>
          <p:cNvGrpSpPr>
            <a:grpSpLocks/>
          </p:cNvGrpSpPr>
          <p:nvPr/>
        </p:nvGrpSpPr>
        <p:grpSpPr bwMode="auto">
          <a:xfrm>
            <a:off x="2752725" y="4154488"/>
            <a:ext cx="87313" cy="1295400"/>
            <a:chOff x="1734" y="2617"/>
            <a:chExt cx="55" cy="816"/>
          </a:xfrm>
        </p:grpSpPr>
        <p:sp>
          <p:nvSpPr>
            <p:cNvPr id="76889" name="Oval 63"/>
            <p:cNvSpPr>
              <a:spLocks noChangeArrowheads="1"/>
            </p:cNvSpPr>
            <p:nvPr/>
          </p:nvSpPr>
          <p:spPr bwMode="auto">
            <a:xfrm>
              <a:off x="1734" y="261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76890" name="Oval 64"/>
            <p:cNvSpPr>
              <a:spLocks noChangeArrowheads="1"/>
            </p:cNvSpPr>
            <p:nvPr/>
          </p:nvSpPr>
          <p:spPr bwMode="auto">
            <a:xfrm>
              <a:off x="1734" y="286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76891" name="Oval 65"/>
            <p:cNvSpPr>
              <a:spLocks noChangeArrowheads="1"/>
            </p:cNvSpPr>
            <p:nvPr/>
          </p:nvSpPr>
          <p:spPr bwMode="auto">
            <a:xfrm>
              <a:off x="1734" y="311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76892" name="Oval 66"/>
            <p:cNvSpPr>
              <a:spLocks noChangeArrowheads="1"/>
            </p:cNvSpPr>
            <p:nvPr/>
          </p:nvSpPr>
          <p:spPr bwMode="auto">
            <a:xfrm>
              <a:off x="1734" y="336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endParaRPr lang="x-none" altLang="x-none"/>
            </a:p>
          </p:txBody>
        </p:sp>
      </p:grpSp>
      <p:grpSp>
        <p:nvGrpSpPr>
          <p:cNvPr id="76844" name="Group 67"/>
          <p:cNvGrpSpPr>
            <a:grpSpLocks/>
          </p:cNvGrpSpPr>
          <p:nvPr/>
        </p:nvGrpSpPr>
        <p:grpSpPr bwMode="auto">
          <a:xfrm>
            <a:off x="4262438" y="4140200"/>
            <a:ext cx="87312" cy="1295400"/>
            <a:chOff x="2685" y="2608"/>
            <a:chExt cx="55" cy="816"/>
          </a:xfrm>
        </p:grpSpPr>
        <p:sp>
          <p:nvSpPr>
            <p:cNvPr id="76885" name="Oval 68"/>
            <p:cNvSpPr>
              <a:spLocks noChangeArrowheads="1"/>
            </p:cNvSpPr>
            <p:nvPr/>
          </p:nvSpPr>
          <p:spPr bwMode="auto">
            <a:xfrm>
              <a:off x="2685" y="2608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76886" name="Oval 69"/>
            <p:cNvSpPr>
              <a:spLocks noChangeArrowheads="1"/>
            </p:cNvSpPr>
            <p:nvPr/>
          </p:nvSpPr>
          <p:spPr bwMode="auto">
            <a:xfrm>
              <a:off x="2685" y="2855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76887" name="Oval 70"/>
            <p:cNvSpPr>
              <a:spLocks noChangeArrowheads="1"/>
            </p:cNvSpPr>
            <p:nvPr/>
          </p:nvSpPr>
          <p:spPr bwMode="auto">
            <a:xfrm>
              <a:off x="2685" y="3108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76888" name="Oval 71"/>
            <p:cNvSpPr>
              <a:spLocks noChangeArrowheads="1"/>
            </p:cNvSpPr>
            <p:nvPr/>
          </p:nvSpPr>
          <p:spPr bwMode="auto">
            <a:xfrm>
              <a:off x="2685" y="3358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endParaRPr lang="x-none" altLang="x-none"/>
            </a:p>
          </p:txBody>
        </p:sp>
      </p:grpSp>
      <p:grpSp>
        <p:nvGrpSpPr>
          <p:cNvPr id="76845" name="Group 72"/>
          <p:cNvGrpSpPr>
            <a:grpSpLocks/>
          </p:cNvGrpSpPr>
          <p:nvPr/>
        </p:nvGrpSpPr>
        <p:grpSpPr bwMode="auto">
          <a:xfrm>
            <a:off x="5732463" y="4133850"/>
            <a:ext cx="87312" cy="1295400"/>
            <a:chOff x="3611" y="2604"/>
            <a:chExt cx="55" cy="816"/>
          </a:xfrm>
        </p:grpSpPr>
        <p:sp>
          <p:nvSpPr>
            <p:cNvPr id="76881" name="Oval 73"/>
            <p:cNvSpPr>
              <a:spLocks noChangeArrowheads="1"/>
            </p:cNvSpPr>
            <p:nvPr/>
          </p:nvSpPr>
          <p:spPr bwMode="auto">
            <a:xfrm>
              <a:off x="3611" y="260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76882" name="Oval 74"/>
            <p:cNvSpPr>
              <a:spLocks noChangeArrowheads="1"/>
            </p:cNvSpPr>
            <p:nvPr/>
          </p:nvSpPr>
          <p:spPr bwMode="auto">
            <a:xfrm>
              <a:off x="3611" y="2851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76883" name="Oval 75"/>
            <p:cNvSpPr>
              <a:spLocks noChangeArrowheads="1"/>
            </p:cNvSpPr>
            <p:nvPr/>
          </p:nvSpPr>
          <p:spPr bwMode="auto">
            <a:xfrm>
              <a:off x="3611" y="310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76884" name="Oval 76"/>
            <p:cNvSpPr>
              <a:spLocks noChangeArrowheads="1"/>
            </p:cNvSpPr>
            <p:nvPr/>
          </p:nvSpPr>
          <p:spPr bwMode="auto">
            <a:xfrm>
              <a:off x="3611" y="335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endParaRPr lang="x-none" altLang="x-none"/>
            </a:p>
          </p:txBody>
        </p:sp>
      </p:grpSp>
      <p:grpSp>
        <p:nvGrpSpPr>
          <p:cNvPr id="76846" name="Group 77"/>
          <p:cNvGrpSpPr>
            <a:grpSpLocks/>
          </p:cNvGrpSpPr>
          <p:nvPr/>
        </p:nvGrpSpPr>
        <p:grpSpPr bwMode="auto">
          <a:xfrm>
            <a:off x="3349625" y="1377950"/>
            <a:ext cx="5795963" cy="2159000"/>
            <a:chOff x="2110" y="868"/>
            <a:chExt cx="3651" cy="1360"/>
          </a:xfrm>
        </p:grpSpPr>
        <p:sp>
          <p:nvSpPr>
            <p:cNvPr id="76847" name="Freeform 78"/>
            <p:cNvSpPr>
              <a:spLocks/>
            </p:cNvSpPr>
            <p:nvPr/>
          </p:nvSpPr>
          <p:spPr bwMode="auto">
            <a:xfrm>
              <a:off x="4354" y="1300"/>
              <a:ext cx="454" cy="327"/>
            </a:xfrm>
            <a:custGeom>
              <a:avLst/>
              <a:gdLst>
                <a:gd name="T0" fmla="*/ 451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1 w 454"/>
                <a:gd name="T7" fmla="*/ 68 h 327"/>
                <a:gd name="T8" fmla="*/ 386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0 w 454"/>
                <a:gd name="T23" fmla="*/ 15 h 327"/>
                <a:gd name="T24" fmla="*/ 96 w 454"/>
                <a:gd name="T25" fmla="*/ 29 h 327"/>
                <a:gd name="T26" fmla="*/ 65 w 454"/>
                <a:gd name="T27" fmla="*/ 47 h 327"/>
                <a:gd name="T28" fmla="*/ 40 w 454"/>
                <a:gd name="T29" fmla="*/ 68 h 327"/>
                <a:gd name="T30" fmla="*/ 21 w 454"/>
                <a:gd name="T31" fmla="*/ 94 h 327"/>
                <a:gd name="T32" fmla="*/ 7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7 w 454"/>
                <a:gd name="T39" fmla="*/ 205 h 327"/>
                <a:gd name="T40" fmla="*/ 21 w 454"/>
                <a:gd name="T41" fmla="*/ 231 h 327"/>
                <a:gd name="T42" fmla="*/ 40 w 454"/>
                <a:gd name="T43" fmla="*/ 255 h 327"/>
                <a:gd name="T44" fmla="*/ 65 w 454"/>
                <a:gd name="T45" fmla="*/ 278 h 327"/>
                <a:gd name="T46" fmla="*/ 96 w 454"/>
                <a:gd name="T47" fmla="*/ 296 h 327"/>
                <a:gd name="T48" fmla="*/ 130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6 w 454"/>
                <a:gd name="T63" fmla="*/ 278 h 327"/>
                <a:gd name="T64" fmla="*/ 411 w 454"/>
                <a:gd name="T65" fmla="*/ 255 h 327"/>
                <a:gd name="T66" fmla="*/ 431 w 454"/>
                <a:gd name="T67" fmla="*/ 231 h 327"/>
                <a:gd name="T68" fmla="*/ 445 w 454"/>
                <a:gd name="T69" fmla="*/ 205 h 327"/>
                <a:gd name="T70" fmla="*/ 451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1" y="148"/>
                  </a:lnTo>
                  <a:lnTo>
                    <a:pt x="448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0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3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3" y="57"/>
                  </a:lnTo>
                  <a:lnTo>
                    <a:pt x="40" y="68"/>
                  </a:lnTo>
                  <a:lnTo>
                    <a:pt x="29" y="80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7" y="205"/>
                  </a:lnTo>
                  <a:lnTo>
                    <a:pt x="13" y="217"/>
                  </a:lnTo>
                  <a:lnTo>
                    <a:pt x="21" y="231"/>
                  </a:lnTo>
                  <a:lnTo>
                    <a:pt x="29" y="244"/>
                  </a:lnTo>
                  <a:lnTo>
                    <a:pt x="40" y="255"/>
                  </a:lnTo>
                  <a:lnTo>
                    <a:pt x="53" y="266"/>
                  </a:lnTo>
                  <a:lnTo>
                    <a:pt x="65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3"/>
                  </a:lnTo>
                  <a:lnTo>
                    <a:pt x="130" y="310"/>
                  </a:lnTo>
                  <a:lnTo>
                    <a:pt x="148" y="316"/>
                  </a:lnTo>
                  <a:lnTo>
                    <a:pt x="167" y="320"/>
                  </a:lnTo>
                  <a:lnTo>
                    <a:pt x="186" y="323"/>
                  </a:lnTo>
                  <a:lnTo>
                    <a:pt x="206" y="326"/>
                  </a:lnTo>
                  <a:lnTo>
                    <a:pt x="225" y="326"/>
                  </a:lnTo>
                  <a:lnTo>
                    <a:pt x="246" y="326"/>
                  </a:lnTo>
                  <a:lnTo>
                    <a:pt x="265" y="323"/>
                  </a:lnTo>
                  <a:lnTo>
                    <a:pt x="285" y="320"/>
                  </a:lnTo>
                  <a:lnTo>
                    <a:pt x="303" y="316"/>
                  </a:lnTo>
                  <a:lnTo>
                    <a:pt x="322" y="310"/>
                  </a:lnTo>
                  <a:lnTo>
                    <a:pt x="339" y="303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6" y="278"/>
                  </a:lnTo>
                  <a:lnTo>
                    <a:pt x="399" y="266"/>
                  </a:lnTo>
                  <a:lnTo>
                    <a:pt x="411" y="255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7"/>
                  </a:lnTo>
                  <a:lnTo>
                    <a:pt x="445" y="205"/>
                  </a:lnTo>
                  <a:lnTo>
                    <a:pt x="448" y="191"/>
                  </a:lnTo>
                  <a:lnTo>
                    <a:pt x="451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48" name="Freeform 79"/>
            <p:cNvSpPr>
              <a:spLocks/>
            </p:cNvSpPr>
            <p:nvPr/>
          </p:nvSpPr>
          <p:spPr bwMode="auto">
            <a:xfrm>
              <a:off x="5185" y="1314"/>
              <a:ext cx="575" cy="313"/>
            </a:xfrm>
            <a:custGeom>
              <a:avLst/>
              <a:gdLst>
                <a:gd name="T0" fmla="*/ 1 w 575"/>
                <a:gd name="T1" fmla="*/ 169 h 313"/>
                <a:gd name="T2" fmla="*/ 9 w 575"/>
                <a:gd name="T3" fmla="*/ 196 h 313"/>
                <a:gd name="T4" fmla="*/ 28 w 575"/>
                <a:gd name="T5" fmla="*/ 221 h 313"/>
                <a:gd name="T6" fmla="*/ 52 w 575"/>
                <a:gd name="T7" fmla="*/ 244 h 313"/>
                <a:gd name="T8" fmla="*/ 84 w 575"/>
                <a:gd name="T9" fmla="*/ 266 h 313"/>
                <a:gd name="T10" fmla="*/ 123 w 575"/>
                <a:gd name="T11" fmla="*/ 283 h 313"/>
                <a:gd name="T12" fmla="*/ 165 w 575"/>
                <a:gd name="T13" fmla="*/ 297 h 313"/>
                <a:gd name="T14" fmla="*/ 213 w 575"/>
                <a:gd name="T15" fmla="*/ 306 h 313"/>
                <a:gd name="T16" fmla="*/ 262 w 575"/>
                <a:gd name="T17" fmla="*/ 312 h 313"/>
                <a:gd name="T18" fmla="*/ 311 w 575"/>
                <a:gd name="T19" fmla="*/ 312 h 313"/>
                <a:gd name="T20" fmla="*/ 361 w 575"/>
                <a:gd name="T21" fmla="*/ 306 h 313"/>
                <a:gd name="T22" fmla="*/ 408 w 575"/>
                <a:gd name="T23" fmla="*/ 297 h 313"/>
                <a:gd name="T24" fmla="*/ 451 w 575"/>
                <a:gd name="T25" fmla="*/ 283 h 313"/>
                <a:gd name="T26" fmla="*/ 490 w 575"/>
                <a:gd name="T27" fmla="*/ 266 h 313"/>
                <a:gd name="T28" fmla="*/ 522 w 575"/>
                <a:gd name="T29" fmla="*/ 244 h 313"/>
                <a:gd name="T30" fmla="*/ 547 w 575"/>
                <a:gd name="T31" fmla="*/ 221 h 313"/>
                <a:gd name="T32" fmla="*/ 564 w 575"/>
                <a:gd name="T33" fmla="*/ 196 h 313"/>
                <a:gd name="T34" fmla="*/ 572 w 575"/>
                <a:gd name="T35" fmla="*/ 169 h 313"/>
                <a:gd name="T36" fmla="*/ 572 w 575"/>
                <a:gd name="T37" fmla="*/ 141 h 313"/>
                <a:gd name="T38" fmla="*/ 564 w 575"/>
                <a:gd name="T39" fmla="*/ 114 h 313"/>
                <a:gd name="T40" fmla="*/ 547 w 575"/>
                <a:gd name="T41" fmla="*/ 90 h 313"/>
                <a:gd name="T42" fmla="*/ 522 w 575"/>
                <a:gd name="T43" fmla="*/ 65 h 313"/>
                <a:gd name="T44" fmla="*/ 490 w 575"/>
                <a:gd name="T45" fmla="*/ 45 h 313"/>
                <a:gd name="T46" fmla="*/ 451 w 575"/>
                <a:gd name="T47" fmla="*/ 26 h 313"/>
                <a:gd name="T48" fmla="*/ 408 w 575"/>
                <a:gd name="T49" fmla="*/ 14 h 313"/>
                <a:gd name="T50" fmla="*/ 361 w 575"/>
                <a:gd name="T51" fmla="*/ 5 h 313"/>
                <a:gd name="T52" fmla="*/ 311 w 575"/>
                <a:gd name="T53" fmla="*/ 0 h 313"/>
                <a:gd name="T54" fmla="*/ 262 w 575"/>
                <a:gd name="T55" fmla="*/ 0 h 313"/>
                <a:gd name="T56" fmla="*/ 212 w 575"/>
                <a:gd name="T57" fmla="*/ 5 h 313"/>
                <a:gd name="T58" fmla="*/ 165 w 575"/>
                <a:gd name="T59" fmla="*/ 14 h 313"/>
                <a:gd name="T60" fmla="*/ 123 w 575"/>
                <a:gd name="T61" fmla="*/ 28 h 313"/>
                <a:gd name="T62" fmla="*/ 84 w 575"/>
                <a:gd name="T63" fmla="*/ 45 h 313"/>
                <a:gd name="T64" fmla="*/ 52 w 575"/>
                <a:gd name="T65" fmla="*/ 65 h 313"/>
                <a:gd name="T66" fmla="*/ 28 w 575"/>
                <a:gd name="T67" fmla="*/ 90 h 313"/>
                <a:gd name="T68" fmla="*/ 9 w 575"/>
                <a:gd name="T69" fmla="*/ 115 h 313"/>
                <a:gd name="T70" fmla="*/ 1 w 575"/>
                <a:gd name="T71" fmla="*/ 142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75"/>
                <a:gd name="T109" fmla="*/ 0 h 313"/>
                <a:gd name="T110" fmla="*/ 575 w 575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75" h="313">
                  <a:moveTo>
                    <a:pt x="0" y="156"/>
                  </a:moveTo>
                  <a:lnTo>
                    <a:pt x="1" y="169"/>
                  </a:lnTo>
                  <a:lnTo>
                    <a:pt x="5" y="182"/>
                  </a:lnTo>
                  <a:lnTo>
                    <a:pt x="9" y="196"/>
                  </a:lnTo>
                  <a:lnTo>
                    <a:pt x="17" y="208"/>
                  </a:lnTo>
                  <a:lnTo>
                    <a:pt x="28" y="221"/>
                  </a:lnTo>
                  <a:lnTo>
                    <a:pt x="38" y="234"/>
                  </a:lnTo>
                  <a:lnTo>
                    <a:pt x="52" y="244"/>
                  </a:lnTo>
                  <a:lnTo>
                    <a:pt x="67" y="255"/>
                  </a:lnTo>
                  <a:lnTo>
                    <a:pt x="84" y="266"/>
                  </a:lnTo>
                  <a:lnTo>
                    <a:pt x="103" y="275"/>
                  </a:lnTo>
                  <a:lnTo>
                    <a:pt x="123" y="283"/>
                  </a:lnTo>
                  <a:lnTo>
                    <a:pt x="143" y="290"/>
                  </a:lnTo>
                  <a:lnTo>
                    <a:pt x="165" y="297"/>
                  </a:lnTo>
                  <a:lnTo>
                    <a:pt x="189" y="302"/>
                  </a:lnTo>
                  <a:lnTo>
                    <a:pt x="213" y="306"/>
                  </a:lnTo>
                  <a:lnTo>
                    <a:pt x="237" y="309"/>
                  </a:lnTo>
                  <a:lnTo>
                    <a:pt x="262" y="312"/>
                  </a:lnTo>
                  <a:lnTo>
                    <a:pt x="287" y="312"/>
                  </a:lnTo>
                  <a:lnTo>
                    <a:pt x="311" y="312"/>
                  </a:lnTo>
                  <a:lnTo>
                    <a:pt x="337" y="309"/>
                  </a:lnTo>
                  <a:lnTo>
                    <a:pt x="361" y="306"/>
                  </a:lnTo>
                  <a:lnTo>
                    <a:pt x="385" y="302"/>
                  </a:lnTo>
                  <a:lnTo>
                    <a:pt x="408" y="297"/>
                  </a:lnTo>
                  <a:lnTo>
                    <a:pt x="431" y="290"/>
                  </a:lnTo>
                  <a:lnTo>
                    <a:pt x="451" y="283"/>
                  </a:lnTo>
                  <a:lnTo>
                    <a:pt x="471" y="275"/>
                  </a:lnTo>
                  <a:lnTo>
                    <a:pt x="490" y="266"/>
                  </a:lnTo>
                  <a:lnTo>
                    <a:pt x="506" y="255"/>
                  </a:lnTo>
                  <a:lnTo>
                    <a:pt x="522" y="244"/>
                  </a:lnTo>
                  <a:lnTo>
                    <a:pt x="536" y="234"/>
                  </a:lnTo>
                  <a:lnTo>
                    <a:pt x="547" y="221"/>
                  </a:lnTo>
                  <a:lnTo>
                    <a:pt x="556" y="208"/>
                  </a:lnTo>
                  <a:lnTo>
                    <a:pt x="564" y="196"/>
                  </a:lnTo>
                  <a:lnTo>
                    <a:pt x="569" y="182"/>
                  </a:lnTo>
                  <a:lnTo>
                    <a:pt x="572" y="169"/>
                  </a:lnTo>
                  <a:lnTo>
                    <a:pt x="574" y="156"/>
                  </a:lnTo>
                  <a:lnTo>
                    <a:pt x="572" y="141"/>
                  </a:lnTo>
                  <a:lnTo>
                    <a:pt x="569" y="129"/>
                  </a:lnTo>
                  <a:lnTo>
                    <a:pt x="564" y="114"/>
                  </a:lnTo>
                  <a:lnTo>
                    <a:pt x="556" y="102"/>
                  </a:lnTo>
                  <a:lnTo>
                    <a:pt x="547" y="90"/>
                  </a:lnTo>
                  <a:lnTo>
                    <a:pt x="536" y="76"/>
                  </a:lnTo>
                  <a:lnTo>
                    <a:pt x="522" y="65"/>
                  </a:lnTo>
                  <a:lnTo>
                    <a:pt x="506" y="55"/>
                  </a:lnTo>
                  <a:lnTo>
                    <a:pt x="490" y="45"/>
                  </a:lnTo>
                  <a:lnTo>
                    <a:pt x="471" y="36"/>
                  </a:lnTo>
                  <a:lnTo>
                    <a:pt x="451" y="26"/>
                  </a:lnTo>
                  <a:lnTo>
                    <a:pt x="431" y="20"/>
                  </a:lnTo>
                  <a:lnTo>
                    <a:pt x="408" y="14"/>
                  </a:lnTo>
                  <a:lnTo>
                    <a:pt x="385" y="8"/>
                  </a:lnTo>
                  <a:lnTo>
                    <a:pt x="361" y="5"/>
                  </a:lnTo>
                  <a:lnTo>
                    <a:pt x="337" y="1"/>
                  </a:lnTo>
                  <a:lnTo>
                    <a:pt x="311" y="0"/>
                  </a:lnTo>
                  <a:lnTo>
                    <a:pt x="287" y="0"/>
                  </a:lnTo>
                  <a:lnTo>
                    <a:pt x="262" y="0"/>
                  </a:lnTo>
                  <a:lnTo>
                    <a:pt x="237" y="1"/>
                  </a:lnTo>
                  <a:lnTo>
                    <a:pt x="212" y="5"/>
                  </a:lnTo>
                  <a:lnTo>
                    <a:pt x="189" y="9"/>
                  </a:lnTo>
                  <a:lnTo>
                    <a:pt x="165" y="14"/>
                  </a:lnTo>
                  <a:lnTo>
                    <a:pt x="143" y="20"/>
                  </a:lnTo>
                  <a:lnTo>
                    <a:pt x="123" y="28"/>
                  </a:lnTo>
                  <a:lnTo>
                    <a:pt x="102" y="36"/>
                  </a:lnTo>
                  <a:lnTo>
                    <a:pt x="84" y="45"/>
                  </a:lnTo>
                  <a:lnTo>
                    <a:pt x="67" y="55"/>
                  </a:lnTo>
                  <a:lnTo>
                    <a:pt x="52" y="65"/>
                  </a:lnTo>
                  <a:lnTo>
                    <a:pt x="38" y="78"/>
                  </a:lnTo>
                  <a:lnTo>
                    <a:pt x="28" y="90"/>
                  </a:lnTo>
                  <a:lnTo>
                    <a:pt x="17" y="102"/>
                  </a:lnTo>
                  <a:lnTo>
                    <a:pt x="9" y="115"/>
                  </a:lnTo>
                  <a:lnTo>
                    <a:pt x="5" y="129"/>
                  </a:lnTo>
                  <a:lnTo>
                    <a:pt x="1" y="142"/>
                  </a:lnTo>
                  <a:lnTo>
                    <a:pt x="0" y="15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6849" name="Group 80"/>
            <p:cNvGrpSpPr>
              <a:grpSpLocks/>
            </p:cNvGrpSpPr>
            <p:nvPr/>
          </p:nvGrpSpPr>
          <p:grpSpPr bwMode="auto">
            <a:xfrm>
              <a:off x="4713" y="1060"/>
              <a:ext cx="592" cy="327"/>
              <a:chOff x="4713" y="1060"/>
              <a:chExt cx="592" cy="327"/>
            </a:xfrm>
          </p:grpSpPr>
          <p:sp>
            <p:nvSpPr>
              <p:cNvPr id="76879" name="Freeform 81"/>
              <p:cNvSpPr>
                <a:spLocks/>
              </p:cNvSpPr>
              <p:nvPr/>
            </p:nvSpPr>
            <p:spPr bwMode="auto">
              <a:xfrm>
                <a:off x="4713" y="1060"/>
                <a:ext cx="592" cy="327"/>
              </a:xfrm>
              <a:custGeom>
                <a:avLst/>
                <a:gdLst>
                  <a:gd name="T0" fmla="*/ 589 w 592"/>
                  <a:gd name="T1" fmla="*/ 148 h 327"/>
                  <a:gd name="T2" fmla="*/ 581 w 592"/>
                  <a:gd name="T3" fmla="*/ 120 h 327"/>
                  <a:gd name="T4" fmla="*/ 563 w 592"/>
                  <a:gd name="T5" fmla="*/ 94 h 327"/>
                  <a:gd name="T6" fmla="*/ 538 w 592"/>
                  <a:gd name="T7" fmla="*/ 68 h 327"/>
                  <a:gd name="T8" fmla="*/ 505 w 592"/>
                  <a:gd name="T9" fmla="*/ 46 h 327"/>
                  <a:gd name="T10" fmla="*/ 465 w 592"/>
                  <a:gd name="T11" fmla="*/ 29 h 327"/>
                  <a:gd name="T12" fmla="*/ 420 w 592"/>
                  <a:gd name="T13" fmla="*/ 14 h 327"/>
                  <a:gd name="T14" fmla="*/ 372 w 592"/>
                  <a:gd name="T15" fmla="*/ 4 h 327"/>
                  <a:gd name="T16" fmla="*/ 321 w 592"/>
                  <a:gd name="T17" fmla="*/ 0 h 327"/>
                  <a:gd name="T18" fmla="*/ 269 w 592"/>
                  <a:gd name="T19" fmla="*/ 0 h 327"/>
                  <a:gd name="T20" fmla="*/ 218 w 592"/>
                  <a:gd name="T21" fmla="*/ 4 h 327"/>
                  <a:gd name="T22" fmla="*/ 170 w 592"/>
                  <a:gd name="T23" fmla="*/ 14 h 327"/>
                  <a:gd name="T24" fmla="*/ 125 w 592"/>
                  <a:gd name="T25" fmla="*/ 29 h 327"/>
                  <a:gd name="T26" fmla="*/ 85 w 592"/>
                  <a:gd name="T27" fmla="*/ 46 h 327"/>
                  <a:gd name="T28" fmla="*/ 53 w 592"/>
                  <a:gd name="T29" fmla="*/ 68 h 327"/>
                  <a:gd name="T30" fmla="*/ 27 w 592"/>
                  <a:gd name="T31" fmla="*/ 94 h 327"/>
                  <a:gd name="T32" fmla="*/ 9 w 592"/>
                  <a:gd name="T33" fmla="*/ 120 h 327"/>
                  <a:gd name="T34" fmla="*/ 1 w 592"/>
                  <a:gd name="T35" fmla="*/ 148 h 327"/>
                  <a:gd name="T36" fmla="*/ 1 w 592"/>
                  <a:gd name="T37" fmla="*/ 177 h 327"/>
                  <a:gd name="T38" fmla="*/ 9 w 592"/>
                  <a:gd name="T39" fmla="*/ 205 h 327"/>
                  <a:gd name="T40" fmla="*/ 27 w 592"/>
                  <a:gd name="T41" fmla="*/ 231 h 327"/>
                  <a:gd name="T42" fmla="*/ 53 w 592"/>
                  <a:gd name="T43" fmla="*/ 257 h 327"/>
                  <a:gd name="T44" fmla="*/ 85 w 592"/>
                  <a:gd name="T45" fmla="*/ 278 h 327"/>
                  <a:gd name="T46" fmla="*/ 125 w 592"/>
                  <a:gd name="T47" fmla="*/ 296 h 327"/>
                  <a:gd name="T48" fmla="*/ 170 w 592"/>
                  <a:gd name="T49" fmla="*/ 310 h 327"/>
                  <a:gd name="T50" fmla="*/ 218 w 592"/>
                  <a:gd name="T51" fmla="*/ 320 h 327"/>
                  <a:gd name="T52" fmla="*/ 269 w 592"/>
                  <a:gd name="T53" fmla="*/ 326 h 327"/>
                  <a:gd name="T54" fmla="*/ 321 w 592"/>
                  <a:gd name="T55" fmla="*/ 326 h 327"/>
                  <a:gd name="T56" fmla="*/ 372 w 592"/>
                  <a:gd name="T57" fmla="*/ 320 h 327"/>
                  <a:gd name="T58" fmla="*/ 420 w 592"/>
                  <a:gd name="T59" fmla="*/ 310 h 327"/>
                  <a:gd name="T60" fmla="*/ 465 w 592"/>
                  <a:gd name="T61" fmla="*/ 296 h 327"/>
                  <a:gd name="T62" fmla="*/ 505 w 592"/>
                  <a:gd name="T63" fmla="*/ 278 h 327"/>
                  <a:gd name="T64" fmla="*/ 538 w 592"/>
                  <a:gd name="T65" fmla="*/ 257 h 327"/>
                  <a:gd name="T66" fmla="*/ 563 w 592"/>
                  <a:gd name="T67" fmla="*/ 231 h 327"/>
                  <a:gd name="T68" fmla="*/ 581 w 592"/>
                  <a:gd name="T69" fmla="*/ 205 h 327"/>
                  <a:gd name="T70" fmla="*/ 589 w 592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92"/>
                  <a:gd name="T109" fmla="*/ 0 h 327"/>
                  <a:gd name="T110" fmla="*/ 592 w 592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92" h="327">
                    <a:moveTo>
                      <a:pt x="591" y="163"/>
                    </a:moveTo>
                    <a:lnTo>
                      <a:pt x="589" y="148"/>
                    </a:lnTo>
                    <a:lnTo>
                      <a:pt x="586" y="133"/>
                    </a:lnTo>
                    <a:lnTo>
                      <a:pt x="581" y="120"/>
                    </a:lnTo>
                    <a:lnTo>
                      <a:pt x="573" y="106"/>
                    </a:lnTo>
                    <a:lnTo>
                      <a:pt x="563" y="94"/>
                    </a:lnTo>
                    <a:lnTo>
                      <a:pt x="550" y="81"/>
                    </a:lnTo>
                    <a:lnTo>
                      <a:pt x="538" y="68"/>
                    </a:lnTo>
                    <a:lnTo>
                      <a:pt x="521" y="57"/>
                    </a:lnTo>
                    <a:lnTo>
                      <a:pt x="505" y="46"/>
                    </a:lnTo>
                    <a:lnTo>
                      <a:pt x="485" y="37"/>
                    </a:lnTo>
                    <a:lnTo>
                      <a:pt x="465" y="29"/>
                    </a:lnTo>
                    <a:lnTo>
                      <a:pt x="442" y="21"/>
                    </a:lnTo>
                    <a:lnTo>
                      <a:pt x="420" y="14"/>
                    </a:lnTo>
                    <a:lnTo>
                      <a:pt x="395" y="9"/>
                    </a:lnTo>
                    <a:lnTo>
                      <a:pt x="372" y="4"/>
                    </a:lnTo>
                    <a:lnTo>
                      <a:pt x="347" y="1"/>
                    </a:lnTo>
                    <a:lnTo>
                      <a:pt x="321" y="0"/>
                    </a:lnTo>
                    <a:lnTo>
                      <a:pt x="294" y="0"/>
                    </a:lnTo>
                    <a:lnTo>
                      <a:pt x="269" y="0"/>
                    </a:lnTo>
                    <a:lnTo>
                      <a:pt x="243" y="1"/>
                    </a:lnTo>
                    <a:lnTo>
                      <a:pt x="218" y="4"/>
                    </a:lnTo>
                    <a:lnTo>
                      <a:pt x="195" y="9"/>
                    </a:lnTo>
                    <a:lnTo>
                      <a:pt x="170" y="14"/>
                    </a:lnTo>
                    <a:lnTo>
                      <a:pt x="148" y="21"/>
                    </a:lnTo>
                    <a:lnTo>
                      <a:pt x="125" y="29"/>
                    </a:lnTo>
                    <a:lnTo>
                      <a:pt x="105" y="37"/>
                    </a:lnTo>
                    <a:lnTo>
                      <a:pt x="85" y="46"/>
                    </a:lnTo>
                    <a:lnTo>
                      <a:pt x="69" y="57"/>
                    </a:lnTo>
                    <a:lnTo>
                      <a:pt x="53" y="68"/>
                    </a:lnTo>
                    <a:lnTo>
                      <a:pt x="40" y="81"/>
                    </a:lnTo>
                    <a:lnTo>
                      <a:pt x="27" y="94"/>
                    </a:lnTo>
                    <a:lnTo>
                      <a:pt x="17" y="106"/>
                    </a:lnTo>
                    <a:lnTo>
                      <a:pt x="9" y="120"/>
                    </a:lnTo>
                    <a:lnTo>
                      <a:pt x="4" y="133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4" y="191"/>
                    </a:lnTo>
                    <a:lnTo>
                      <a:pt x="9" y="205"/>
                    </a:lnTo>
                    <a:lnTo>
                      <a:pt x="17" y="219"/>
                    </a:lnTo>
                    <a:lnTo>
                      <a:pt x="27" y="231"/>
                    </a:lnTo>
                    <a:lnTo>
                      <a:pt x="40" y="244"/>
                    </a:lnTo>
                    <a:lnTo>
                      <a:pt x="53" y="257"/>
                    </a:lnTo>
                    <a:lnTo>
                      <a:pt x="69" y="268"/>
                    </a:lnTo>
                    <a:lnTo>
                      <a:pt x="85" y="278"/>
                    </a:lnTo>
                    <a:lnTo>
                      <a:pt x="105" y="288"/>
                    </a:lnTo>
                    <a:lnTo>
                      <a:pt x="125" y="296"/>
                    </a:lnTo>
                    <a:lnTo>
                      <a:pt x="148" y="304"/>
                    </a:lnTo>
                    <a:lnTo>
                      <a:pt x="170" y="310"/>
                    </a:lnTo>
                    <a:lnTo>
                      <a:pt x="195" y="316"/>
                    </a:lnTo>
                    <a:lnTo>
                      <a:pt x="218" y="320"/>
                    </a:lnTo>
                    <a:lnTo>
                      <a:pt x="243" y="324"/>
                    </a:lnTo>
                    <a:lnTo>
                      <a:pt x="269" y="326"/>
                    </a:lnTo>
                    <a:lnTo>
                      <a:pt x="294" y="326"/>
                    </a:lnTo>
                    <a:lnTo>
                      <a:pt x="321" y="326"/>
                    </a:lnTo>
                    <a:lnTo>
                      <a:pt x="347" y="324"/>
                    </a:lnTo>
                    <a:lnTo>
                      <a:pt x="372" y="320"/>
                    </a:lnTo>
                    <a:lnTo>
                      <a:pt x="395" y="316"/>
                    </a:lnTo>
                    <a:lnTo>
                      <a:pt x="420" y="310"/>
                    </a:lnTo>
                    <a:lnTo>
                      <a:pt x="442" y="304"/>
                    </a:lnTo>
                    <a:lnTo>
                      <a:pt x="465" y="296"/>
                    </a:lnTo>
                    <a:lnTo>
                      <a:pt x="485" y="288"/>
                    </a:lnTo>
                    <a:lnTo>
                      <a:pt x="505" y="278"/>
                    </a:lnTo>
                    <a:lnTo>
                      <a:pt x="521" y="268"/>
                    </a:lnTo>
                    <a:lnTo>
                      <a:pt x="538" y="257"/>
                    </a:lnTo>
                    <a:lnTo>
                      <a:pt x="550" y="244"/>
                    </a:lnTo>
                    <a:lnTo>
                      <a:pt x="563" y="231"/>
                    </a:lnTo>
                    <a:lnTo>
                      <a:pt x="573" y="219"/>
                    </a:lnTo>
                    <a:lnTo>
                      <a:pt x="581" y="205"/>
                    </a:lnTo>
                    <a:lnTo>
                      <a:pt x="586" y="191"/>
                    </a:lnTo>
                    <a:lnTo>
                      <a:pt x="589" y="177"/>
                    </a:lnTo>
                    <a:lnTo>
                      <a:pt x="591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80" name="Rectangle 82"/>
              <p:cNvSpPr>
                <a:spLocks noChangeArrowheads="1"/>
              </p:cNvSpPr>
              <p:nvPr/>
            </p:nvSpPr>
            <p:spPr bwMode="auto">
              <a:xfrm>
                <a:off x="4741" y="1103"/>
                <a:ext cx="527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sz="1600" b="1"/>
                  <a:t>dname</a:t>
                </a:r>
              </a:p>
            </p:txBody>
          </p:sp>
        </p:grpSp>
        <p:sp>
          <p:nvSpPr>
            <p:cNvPr id="76850" name="Rectangle 83"/>
            <p:cNvSpPr>
              <a:spLocks noChangeArrowheads="1"/>
            </p:cNvSpPr>
            <p:nvPr/>
          </p:nvSpPr>
          <p:spPr bwMode="auto">
            <a:xfrm>
              <a:off x="5220" y="1344"/>
              <a:ext cx="54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600" b="1"/>
                <a:t>budget</a:t>
              </a:r>
            </a:p>
          </p:txBody>
        </p:sp>
        <p:sp>
          <p:nvSpPr>
            <p:cNvPr id="76851" name="Rectangle 84"/>
            <p:cNvSpPr>
              <a:spLocks noChangeArrowheads="1"/>
            </p:cNvSpPr>
            <p:nvPr/>
          </p:nvSpPr>
          <p:spPr bwMode="auto">
            <a:xfrm>
              <a:off x="4420" y="1353"/>
              <a:ext cx="3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600" b="1" u="sng"/>
                <a:t>did</a:t>
              </a:r>
            </a:p>
          </p:txBody>
        </p:sp>
        <p:grpSp>
          <p:nvGrpSpPr>
            <p:cNvPr id="76852" name="Group 85"/>
            <p:cNvGrpSpPr>
              <a:grpSpLocks/>
            </p:cNvGrpSpPr>
            <p:nvPr/>
          </p:nvGrpSpPr>
          <p:grpSpPr bwMode="auto">
            <a:xfrm>
              <a:off x="3663" y="868"/>
              <a:ext cx="454" cy="327"/>
              <a:chOff x="3663" y="868"/>
              <a:chExt cx="454" cy="327"/>
            </a:xfrm>
          </p:grpSpPr>
          <p:sp>
            <p:nvSpPr>
              <p:cNvPr id="76877" name="Freeform 86"/>
              <p:cNvSpPr>
                <a:spLocks/>
              </p:cNvSpPr>
              <p:nvPr/>
            </p:nvSpPr>
            <p:spPr bwMode="auto">
              <a:xfrm>
                <a:off x="3663" y="868"/>
                <a:ext cx="454" cy="327"/>
              </a:xfrm>
              <a:custGeom>
                <a:avLst/>
                <a:gdLst>
                  <a:gd name="T0" fmla="*/ 1 w 454"/>
                  <a:gd name="T1" fmla="*/ 177 h 327"/>
                  <a:gd name="T2" fmla="*/ 8 w 454"/>
                  <a:gd name="T3" fmla="*/ 205 h 327"/>
                  <a:gd name="T4" fmla="*/ 21 w 454"/>
                  <a:gd name="T5" fmla="*/ 231 h 327"/>
                  <a:gd name="T6" fmla="*/ 41 w 454"/>
                  <a:gd name="T7" fmla="*/ 257 h 327"/>
                  <a:gd name="T8" fmla="*/ 66 w 454"/>
                  <a:gd name="T9" fmla="*/ 278 h 327"/>
                  <a:gd name="T10" fmla="*/ 96 w 454"/>
                  <a:gd name="T11" fmla="*/ 296 h 327"/>
                  <a:gd name="T12" fmla="*/ 131 w 454"/>
                  <a:gd name="T13" fmla="*/ 311 h 327"/>
                  <a:gd name="T14" fmla="*/ 167 w 454"/>
                  <a:gd name="T15" fmla="*/ 320 h 327"/>
                  <a:gd name="T16" fmla="*/ 206 w 454"/>
                  <a:gd name="T17" fmla="*/ 326 h 327"/>
                  <a:gd name="T18" fmla="*/ 246 w 454"/>
                  <a:gd name="T19" fmla="*/ 326 h 327"/>
                  <a:gd name="T20" fmla="*/ 285 w 454"/>
                  <a:gd name="T21" fmla="*/ 320 h 327"/>
                  <a:gd name="T22" fmla="*/ 322 w 454"/>
                  <a:gd name="T23" fmla="*/ 310 h 327"/>
                  <a:gd name="T24" fmla="*/ 356 w 454"/>
                  <a:gd name="T25" fmla="*/ 296 h 327"/>
                  <a:gd name="T26" fmla="*/ 387 w 454"/>
                  <a:gd name="T27" fmla="*/ 278 h 327"/>
                  <a:gd name="T28" fmla="*/ 412 w 454"/>
                  <a:gd name="T29" fmla="*/ 257 h 327"/>
                  <a:gd name="T30" fmla="*/ 431 w 454"/>
                  <a:gd name="T31" fmla="*/ 231 h 327"/>
                  <a:gd name="T32" fmla="*/ 445 w 454"/>
                  <a:gd name="T33" fmla="*/ 205 h 327"/>
                  <a:gd name="T34" fmla="*/ 453 w 454"/>
                  <a:gd name="T35" fmla="*/ 177 h 327"/>
                  <a:gd name="T36" fmla="*/ 453 w 454"/>
                  <a:gd name="T37" fmla="*/ 148 h 327"/>
                  <a:gd name="T38" fmla="*/ 445 w 454"/>
                  <a:gd name="T39" fmla="*/ 120 h 327"/>
                  <a:gd name="T40" fmla="*/ 431 w 454"/>
                  <a:gd name="T41" fmla="*/ 94 h 327"/>
                  <a:gd name="T42" fmla="*/ 412 w 454"/>
                  <a:gd name="T43" fmla="*/ 68 h 327"/>
                  <a:gd name="T44" fmla="*/ 387 w 454"/>
                  <a:gd name="T45" fmla="*/ 47 h 327"/>
                  <a:gd name="T46" fmla="*/ 356 w 454"/>
                  <a:gd name="T47" fmla="*/ 29 h 327"/>
                  <a:gd name="T48" fmla="*/ 322 w 454"/>
                  <a:gd name="T49" fmla="*/ 15 h 327"/>
                  <a:gd name="T50" fmla="*/ 285 w 454"/>
                  <a:gd name="T51" fmla="*/ 5 h 327"/>
                  <a:gd name="T52" fmla="*/ 246 w 454"/>
                  <a:gd name="T53" fmla="*/ 0 h 327"/>
                  <a:gd name="T54" fmla="*/ 206 w 454"/>
                  <a:gd name="T55" fmla="*/ 0 h 327"/>
                  <a:gd name="T56" fmla="*/ 167 w 454"/>
                  <a:gd name="T57" fmla="*/ 5 h 327"/>
                  <a:gd name="T58" fmla="*/ 131 w 454"/>
                  <a:gd name="T59" fmla="*/ 15 h 327"/>
                  <a:gd name="T60" fmla="*/ 96 w 454"/>
                  <a:gd name="T61" fmla="*/ 29 h 327"/>
                  <a:gd name="T62" fmla="*/ 66 w 454"/>
                  <a:gd name="T63" fmla="*/ 47 h 327"/>
                  <a:gd name="T64" fmla="*/ 41 w 454"/>
                  <a:gd name="T65" fmla="*/ 68 h 327"/>
                  <a:gd name="T66" fmla="*/ 21 w 454"/>
                  <a:gd name="T67" fmla="*/ 94 h 327"/>
                  <a:gd name="T68" fmla="*/ 8 w 454"/>
                  <a:gd name="T69" fmla="*/ 120 h 327"/>
                  <a:gd name="T70" fmla="*/ 1 w 454"/>
                  <a:gd name="T71" fmla="*/ 148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0" y="163"/>
                    </a:moveTo>
                    <a:lnTo>
                      <a:pt x="1" y="177"/>
                    </a:lnTo>
                    <a:lnTo>
                      <a:pt x="3" y="192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0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1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6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3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40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6"/>
                    </a:lnTo>
                    <a:lnTo>
                      <a:pt x="412" y="257"/>
                    </a:lnTo>
                    <a:lnTo>
                      <a:pt x="423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78" name="Rectangle 87"/>
              <p:cNvSpPr>
                <a:spLocks noChangeArrowheads="1"/>
              </p:cNvSpPr>
              <p:nvPr/>
            </p:nvSpPr>
            <p:spPr bwMode="auto">
              <a:xfrm>
                <a:off x="3666" y="930"/>
                <a:ext cx="441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sz="1600" b="1"/>
                  <a:t>since</a:t>
                </a:r>
              </a:p>
            </p:txBody>
          </p:sp>
        </p:grpSp>
        <p:grpSp>
          <p:nvGrpSpPr>
            <p:cNvPr id="76853" name="Group 88"/>
            <p:cNvGrpSpPr>
              <a:grpSpLocks/>
            </p:cNvGrpSpPr>
            <p:nvPr/>
          </p:nvGrpSpPr>
          <p:grpSpPr bwMode="auto">
            <a:xfrm>
              <a:off x="2110" y="1050"/>
              <a:ext cx="1285" cy="567"/>
              <a:chOff x="2110" y="1050"/>
              <a:chExt cx="1285" cy="567"/>
            </a:xfrm>
          </p:grpSpPr>
          <p:sp>
            <p:nvSpPr>
              <p:cNvPr id="76871" name="Freeform 89"/>
              <p:cNvSpPr>
                <a:spLocks/>
              </p:cNvSpPr>
              <p:nvPr/>
            </p:nvSpPr>
            <p:spPr bwMode="auto">
              <a:xfrm>
                <a:off x="2517" y="1050"/>
                <a:ext cx="454" cy="327"/>
              </a:xfrm>
              <a:custGeom>
                <a:avLst/>
                <a:gdLst>
                  <a:gd name="T0" fmla="*/ 453 w 454"/>
                  <a:gd name="T1" fmla="*/ 148 h 327"/>
                  <a:gd name="T2" fmla="*/ 445 w 454"/>
                  <a:gd name="T3" fmla="*/ 120 h 327"/>
                  <a:gd name="T4" fmla="*/ 431 w 454"/>
                  <a:gd name="T5" fmla="*/ 94 h 327"/>
                  <a:gd name="T6" fmla="*/ 412 w 454"/>
                  <a:gd name="T7" fmla="*/ 68 h 327"/>
                  <a:gd name="T8" fmla="*/ 387 w 454"/>
                  <a:gd name="T9" fmla="*/ 47 h 327"/>
                  <a:gd name="T10" fmla="*/ 356 w 454"/>
                  <a:gd name="T11" fmla="*/ 29 h 327"/>
                  <a:gd name="T12" fmla="*/ 322 w 454"/>
                  <a:gd name="T13" fmla="*/ 15 h 327"/>
                  <a:gd name="T14" fmla="*/ 285 w 454"/>
                  <a:gd name="T15" fmla="*/ 5 h 327"/>
                  <a:gd name="T16" fmla="*/ 246 w 454"/>
                  <a:gd name="T17" fmla="*/ 0 h 327"/>
                  <a:gd name="T18" fmla="*/ 206 w 454"/>
                  <a:gd name="T19" fmla="*/ 0 h 327"/>
                  <a:gd name="T20" fmla="*/ 167 w 454"/>
                  <a:gd name="T21" fmla="*/ 5 h 327"/>
                  <a:gd name="T22" fmla="*/ 131 w 454"/>
                  <a:gd name="T23" fmla="*/ 15 h 327"/>
                  <a:gd name="T24" fmla="*/ 96 w 454"/>
                  <a:gd name="T25" fmla="*/ 29 h 327"/>
                  <a:gd name="T26" fmla="*/ 66 w 454"/>
                  <a:gd name="T27" fmla="*/ 47 h 327"/>
                  <a:gd name="T28" fmla="*/ 41 w 454"/>
                  <a:gd name="T29" fmla="*/ 68 h 327"/>
                  <a:gd name="T30" fmla="*/ 21 w 454"/>
                  <a:gd name="T31" fmla="*/ 94 h 327"/>
                  <a:gd name="T32" fmla="*/ 8 w 454"/>
                  <a:gd name="T33" fmla="*/ 120 h 327"/>
                  <a:gd name="T34" fmla="*/ 1 w 454"/>
                  <a:gd name="T35" fmla="*/ 148 h 327"/>
                  <a:gd name="T36" fmla="*/ 1 w 454"/>
                  <a:gd name="T37" fmla="*/ 177 h 327"/>
                  <a:gd name="T38" fmla="*/ 8 w 454"/>
                  <a:gd name="T39" fmla="*/ 205 h 327"/>
                  <a:gd name="T40" fmla="*/ 21 w 454"/>
                  <a:gd name="T41" fmla="*/ 231 h 327"/>
                  <a:gd name="T42" fmla="*/ 41 w 454"/>
                  <a:gd name="T43" fmla="*/ 257 h 327"/>
                  <a:gd name="T44" fmla="*/ 66 w 454"/>
                  <a:gd name="T45" fmla="*/ 278 h 327"/>
                  <a:gd name="T46" fmla="*/ 96 w 454"/>
                  <a:gd name="T47" fmla="*/ 296 h 327"/>
                  <a:gd name="T48" fmla="*/ 131 w 454"/>
                  <a:gd name="T49" fmla="*/ 310 h 327"/>
                  <a:gd name="T50" fmla="*/ 167 w 454"/>
                  <a:gd name="T51" fmla="*/ 320 h 327"/>
                  <a:gd name="T52" fmla="*/ 206 w 454"/>
                  <a:gd name="T53" fmla="*/ 326 h 327"/>
                  <a:gd name="T54" fmla="*/ 246 w 454"/>
                  <a:gd name="T55" fmla="*/ 326 h 327"/>
                  <a:gd name="T56" fmla="*/ 285 w 454"/>
                  <a:gd name="T57" fmla="*/ 320 h 327"/>
                  <a:gd name="T58" fmla="*/ 322 w 454"/>
                  <a:gd name="T59" fmla="*/ 310 h 327"/>
                  <a:gd name="T60" fmla="*/ 356 w 454"/>
                  <a:gd name="T61" fmla="*/ 296 h 327"/>
                  <a:gd name="T62" fmla="*/ 387 w 454"/>
                  <a:gd name="T63" fmla="*/ 278 h 327"/>
                  <a:gd name="T64" fmla="*/ 412 w 454"/>
                  <a:gd name="T65" fmla="*/ 257 h 327"/>
                  <a:gd name="T66" fmla="*/ 431 w 454"/>
                  <a:gd name="T67" fmla="*/ 231 h 327"/>
                  <a:gd name="T68" fmla="*/ 445 w 454"/>
                  <a:gd name="T69" fmla="*/ 205 h 327"/>
                  <a:gd name="T70" fmla="*/ 453 w 454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453" y="163"/>
                    </a:move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2"/>
                    </a:lnTo>
                    <a:lnTo>
                      <a:pt x="246" y="0"/>
                    </a:lnTo>
                    <a:lnTo>
                      <a:pt x="227" y="0"/>
                    </a:lnTo>
                    <a:lnTo>
                      <a:pt x="206" y="0"/>
                    </a:lnTo>
                    <a:lnTo>
                      <a:pt x="187" y="2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1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3" y="191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1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0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7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4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39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8"/>
                    </a:lnTo>
                    <a:lnTo>
                      <a:pt x="412" y="257"/>
                    </a:lnTo>
                    <a:lnTo>
                      <a:pt x="422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72" name="Freeform 90"/>
              <p:cNvSpPr>
                <a:spLocks/>
              </p:cNvSpPr>
              <p:nvPr/>
            </p:nvSpPr>
            <p:spPr bwMode="auto">
              <a:xfrm>
                <a:off x="2110" y="1291"/>
                <a:ext cx="454" cy="326"/>
              </a:xfrm>
              <a:custGeom>
                <a:avLst/>
                <a:gdLst>
                  <a:gd name="T0" fmla="*/ 451 w 454"/>
                  <a:gd name="T1" fmla="*/ 148 h 326"/>
                  <a:gd name="T2" fmla="*/ 445 w 454"/>
                  <a:gd name="T3" fmla="*/ 120 h 326"/>
                  <a:gd name="T4" fmla="*/ 431 w 454"/>
                  <a:gd name="T5" fmla="*/ 93 h 326"/>
                  <a:gd name="T6" fmla="*/ 411 w 454"/>
                  <a:gd name="T7" fmla="*/ 68 h 326"/>
                  <a:gd name="T8" fmla="*/ 386 w 454"/>
                  <a:gd name="T9" fmla="*/ 47 h 326"/>
                  <a:gd name="T10" fmla="*/ 356 w 454"/>
                  <a:gd name="T11" fmla="*/ 29 h 326"/>
                  <a:gd name="T12" fmla="*/ 322 w 454"/>
                  <a:gd name="T13" fmla="*/ 15 h 326"/>
                  <a:gd name="T14" fmla="*/ 285 w 454"/>
                  <a:gd name="T15" fmla="*/ 5 h 326"/>
                  <a:gd name="T16" fmla="*/ 246 w 454"/>
                  <a:gd name="T17" fmla="*/ 0 h 326"/>
                  <a:gd name="T18" fmla="*/ 206 w 454"/>
                  <a:gd name="T19" fmla="*/ 0 h 326"/>
                  <a:gd name="T20" fmla="*/ 167 w 454"/>
                  <a:gd name="T21" fmla="*/ 5 h 326"/>
                  <a:gd name="T22" fmla="*/ 130 w 454"/>
                  <a:gd name="T23" fmla="*/ 15 h 326"/>
                  <a:gd name="T24" fmla="*/ 96 w 454"/>
                  <a:gd name="T25" fmla="*/ 29 h 326"/>
                  <a:gd name="T26" fmla="*/ 66 w 454"/>
                  <a:gd name="T27" fmla="*/ 47 h 326"/>
                  <a:gd name="T28" fmla="*/ 41 w 454"/>
                  <a:gd name="T29" fmla="*/ 68 h 326"/>
                  <a:gd name="T30" fmla="*/ 21 w 454"/>
                  <a:gd name="T31" fmla="*/ 93 h 326"/>
                  <a:gd name="T32" fmla="*/ 7 w 454"/>
                  <a:gd name="T33" fmla="*/ 120 h 326"/>
                  <a:gd name="T34" fmla="*/ 1 w 454"/>
                  <a:gd name="T35" fmla="*/ 148 h 326"/>
                  <a:gd name="T36" fmla="*/ 1 w 454"/>
                  <a:gd name="T37" fmla="*/ 176 h 326"/>
                  <a:gd name="T38" fmla="*/ 7 w 454"/>
                  <a:gd name="T39" fmla="*/ 204 h 326"/>
                  <a:gd name="T40" fmla="*/ 21 w 454"/>
                  <a:gd name="T41" fmla="*/ 231 h 326"/>
                  <a:gd name="T42" fmla="*/ 41 w 454"/>
                  <a:gd name="T43" fmla="*/ 256 h 326"/>
                  <a:gd name="T44" fmla="*/ 66 w 454"/>
                  <a:gd name="T45" fmla="*/ 277 h 326"/>
                  <a:gd name="T46" fmla="*/ 96 w 454"/>
                  <a:gd name="T47" fmla="*/ 295 h 326"/>
                  <a:gd name="T48" fmla="*/ 130 w 454"/>
                  <a:gd name="T49" fmla="*/ 309 h 326"/>
                  <a:gd name="T50" fmla="*/ 167 w 454"/>
                  <a:gd name="T51" fmla="*/ 319 h 326"/>
                  <a:gd name="T52" fmla="*/ 206 w 454"/>
                  <a:gd name="T53" fmla="*/ 325 h 326"/>
                  <a:gd name="T54" fmla="*/ 246 w 454"/>
                  <a:gd name="T55" fmla="*/ 325 h 326"/>
                  <a:gd name="T56" fmla="*/ 285 w 454"/>
                  <a:gd name="T57" fmla="*/ 319 h 326"/>
                  <a:gd name="T58" fmla="*/ 322 w 454"/>
                  <a:gd name="T59" fmla="*/ 309 h 326"/>
                  <a:gd name="T60" fmla="*/ 356 w 454"/>
                  <a:gd name="T61" fmla="*/ 295 h 326"/>
                  <a:gd name="T62" fmla="*/ 386 w 454"/>
                  <a:gd name="T63" fmla="*/ 277 h 326"/>
                  <a:gd name="T64" fmla="*/ 411 w 454"/>
                  <a:gd name="T65" fmla="*/ 256 h 326"/>
                  <a:gd name="T66" fmla="*/ 431 w 454"/>
                  <a:gd name="T67" fmla="*/ 231 h 326"/>
                  <a:gd name="T68" fmla="*/ 445 w 454"/>
                  <a:gd name="T69" fmla="*/ 204 h 326"/>
                  <a:gd name="T70" fmla="*/ 451 w 454"/>
                  <a:gd name="T71" fmla="*/ 176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6"/>
                  <a:gd name="T110" fmla="*/ 454 w 454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6">
                    <a:moveTo>
                      <a:pt x="453" y="162"/>
                    </a:moveTo>
                    <a:lnTo>
                      <a:pt x="451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3"/>
                    </a:lnTo>
                    <a:lnTo>
                      <a:pt x="422" y="81"/>
                    </a:lnTo>
                    <a:lnTo>
                      <a:pt x="411" y="68"/>
                    </a:lnTo>
                    <a:lnTo>
                      <a:pt x="399" y="57"/>
                    </a:lnTo>
                    <a:lnTo>
                      <a:pt x="386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5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2"/>
                    </a:lnTo>
                    <a:lnTo>
                      <a:pt x="1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30" y="243"/>
                    </a:lnTo>
                    <a:lnTo>
                      <a:pt x="41" y="256"/>
                    </a:lnTo>
                    <a:lnTo>
                      <a:pt x="53" y="266"/>
                    </a:lnTo>
                    <a:lnTo>
                      <a:pt x="66" y="277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3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6" y="325"/>
                    </a:lnTo>
                    <a:lnTo>
                      <a:pt x="265" y="322"/>
                    </a:lnTo>
                    <a:lnTo>
                      <a:pt x="285" y="319"/>
                    </a:lnTo>
                    <a:lnTo>
                      <a:pt x="304" y="315"/>
                    </a:lnTo>
                    <a:lnTo>
                      <a:pt x="322" y="309"/>
                    </a:lnTo>
                    <a:lnTo>
                      <a:pt x="339" y="303"/>
                    </a:lnTo>
                    <a:lnTo>
                      <a:pt x="356" y="295"/>
                    </a:lnTo>
                    <a:lnTo>
                      <a:pt x="372" y="287"/>
                    </a:lnTo>
                    <a:lnTo>
                      <a:pt x="386" y="277"/>
                    </a:lnTo>
                    <a:lnTo>
                      <a:pt x="399" y="266"/>
                    </a:lnTo>
                    <a:lnTo>
                      <a:pt x="411" y="256"/>
                    </a:lnTo>
                    <a:lnTo>
                      <a:pt x="422" y="243"/>
                    </a:lnTo>
                    <a:lnTo>
                      <a:pt x="431" y="231"/>
                    </a:lnTo>
                    <a:lnTo>
                      <a:pt x="439" y="218"/>
                    </a:lnTo>
                    <a:lnTo>
                      <a:pt x="445" y="204"/>
                    </a:lnTo>
                    <a:lnTo>
                      <a:pt x="449" y="190"/>
                    </a:lnTo>
                    <a:lnTo>
                      <a:pt x="451" y="176"/>
                    </a:lnTo>
                    <a:lnTo>
                      <a:pt x="453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73" name="Freeform 91"/>
              <p:cNvSpPr>
                <a:spLocks/>
              </p:cNvSpPr>
              <p:nvPr/>
            </p:nvSpPr>
            <p:spPr bwMode="auto">
              <a:xfrm>
                <a:off x="2943" y="1291"/>
                <a:ext cx="452" cy="326"/>
              </a:xfrm>
              <a:custGeom>
                <a:avLst/>
                <a:gdLst>
                  <a:gd name="T0" fmla="*/ 0 w 452"/>
                  <a:gd name="T1" fmla="*/ 176 h 326"/>
                  <a:gd name="T2" fmla="*/ 7 w 452"/>
                  <a:gd name="T3" fmla="*/ 204 h 326"/>
                  <a:gd name="T4" fmla="*/ 21 w 452"/>
                  <a:gd name="T5" fmla="*/ 231 h 326"/>
                  <a:gd name="T6" fmla="*/ 40 w 452"/>
                  <a:gd name="T7" fmla="*/ 256 h 326"/>
                  <a:gd name="T8" fmla="*/ 65 w 452"/>
                  <a:gd name="T9" fmla="*/ 278 h 326"/>
                  <a:gd name="T10" fmla="*/ 96 w 452"/>
                  <a:gd name="T11" fmla="*/ 295 h 326"/>
                  <a:gd name="T12" fmla="*/ 130 w 452"/>
                  <a:gd name="T13" fmla="*/ 309 h 326"/>
                  <a:gd name="T14" fmla="*/ 167 w 452"/>
                  <a:gd name="T15" fmla="*/ 319 h 326"/>
                  <a:gd name="T16" fmla="*/ 206 w 452"/>
                  <a:gd name="T17" fmla="*/ 325 h 326"/>
                  <a:gd name="T18" fmla="*/ 245 w 452"/>
                  <a:gd name="T19" fmla="*/ 325 h 326"/>
                  <a:gd name="T20" fmla="*/ 283 w 452"/>
                  <a:gd name="T21" fmla="*/ 319 h 326"/>
                  <a:gd name="T22" fmla="*/ 320 w 452"/>
                  <a:gd name="T23" fmla="*/ 309 h 326"/>
                  <a:gd name="T24" fmla="*/ 354 w 452"/>
                  <a:gd name="T25" fmla="*/ 295 h 326"/>
                  <a:gd name="T26" fmla="*/ 385 w 452"/>
                  <a:gd name="T27" fmla="*/ 277 h 326"/>
                  <a:gd name="T28" fmla="*/ 410 w 452"/>
                  <a:gd name="T29" fmla="*/ 254 h 326"/>
                  <a:gd name="T30" fmla="*/ 429 w 452"/>
                  <a:gd name="T31" fmla="*/ 231 h 326"/>
                  <a:gd name="T32" fmla="*/ 443 w 452"/>
                  <a:gd name="T33" fmla="*/ 204 h 326"/>
                  <a:gd name="T34" fmla="*/ 451 w 452"/>
                  <a:gd name="T35" fmla="*/ 176 h 326"/>
                  <a:gd name="T36" fmla="*/ 451 w 452"/>
                  <a:gd name="T37" fmla="*/ 148 h 326"/>
                  <a:gd name="T38" fmla="*/ 443 w 452"/>
                  <a:gd name="T39" fmla="*/ 120 h 326"/>
                  <a:gd name="T40" fmla="*/ 429 w 452"/>
                  <a:gd name="T41" fmla="*/ 93 h 326"/>
                  <a:gd name="T42" fmla="*/ 410 w 452"/>
                  <a:gd name="T43" fmla="*/ 68 h 326"/>
                  <a:gd name="T44" fmla="*/ 385 w 452"/>
                  <a:gd name="T45" fmla="*/ 47 h 326"/>
                  <a:gd name="T46" fmla="*/ 354 w 452"/>
                  <a:gd name="T47" fmla="*/ 29 h 326"/>
                  <a:gd name="T48" fmla="*/ 320 w 452"/>
                  <a:gd name="T49" fmla="*/ 15 h 326"/>
                  <a:gd name="T50" fmla="*/ 283 w 452"/>
                  <a:gd name="T51" fmla="*/ 5 h 326"/>
                  <a:gd name="T52" fmla="*/ 245 w 452"/>
                  <a:gd name="T53" fmla="*/ 0 h 326"/>
                  <a:gd name="T54" fmla="*/ 206 w 452"/>
                  <a:gd name="T55" fmla="*/ 0 h 326"/>
                  <a:gd name="T56" fmla="*/ 167 w 452"/>
                  <a:gd name="T57" fmla="*/ 5 h 326"/>
                  <a:gd name="T58" fmla="*/ 130 w 452"/>
                  <a:gd name="T59" fmla="*/ 15 h 326"/>
                  <a:gd name="T60" fmla="*/ 96 w 452"/>
                  <a:gd name="T61" fmla="*/ 29 h 326"/>
                  <a:gd name="T62" fmla="*/ 65 w 452"/>
                  <a:gd name="T63" fmla="*/ 47 h 326"/>
                  <a:gd name="T64" fmla="*/ 40 w 452"/>
                  <a:gd name="T65" fmla="*/ 68 h 326"/>
                  <a:gd name="T66" fmla="*/ 21 w 452"/>
                  <a:gd name="T67" fmla="*/ 93 h 326"/>
                  <a:gd name="T68" fmla="*/ 7 w 452"/>
                  <a:gd name="T69" fmla="*/ 120 h 326"/>
                  <a:gd name="T70" fmla="*/ 0 w 452"/>
                  <a:gd name="T71" fmla="*/ 148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2"/>
                  <a:gd name="T109" fmla="*/ 0 h 326"/>
                  <a:gd name="T110" fmla="*/ 452 w 452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2" h="326">
                    <a:moveTo>
                      <a:pt x="0" y="162"/>
                    </a:moveTo>
                    <a:lnTo>
                      <a:pt x="0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29" y="243"/>
                    </a:lnTo>
                    <a:lnTo>
                      <a:pt x="40" y="256"/>
                    </a:lnTo>
                    <a:lnTo>
                      <a:pt x="52" y="267"/>
                    </a:lnTo>
                    <a:lnTo>
                      <a:pt x="65" y="278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2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5" y="325"/>
                    </a:lnTo>
                    <a:lnTo>
                      <a:pt x="264" y="322"/>
                    </a:lnTo>
                    <a:lnTo>
                      <a:pt x="283" y="319"/>
                    </a:lnTo>
                    <a:lnTo>
                      <a:pt x="302" y="315"/>
                    </a:lnTo>
                    <a:lnTo>
                      <a:pt x="320" y="309"/>
                    </a:lnTo>
                    <a:lnTo>
                      <a:pt x="338" y="303"/>
                    </a:lnTo>
                    <a:lnTo>
                      <a:pt x="354" y="295"/>
                    </a:lnTo>
                    <a:lnTo>
                      <a:pt x="370" y="287"/>
                    </a:lnTo>
                    <a:lnTo>
                      <a:pt x="385" y="277"/>
                    </a:lnTo>
                    <a:lnTo>
                      <a:pt x="398" y="266"/>
                    </a:lnTo>
                    <a:lnTo>
                      <a:pt x="410" y="254"/>
                    </a:lnTo>
                    <a:lnTo>
                      <a:pt x="421" y="243"/>
                    </a:lnTo>
                    <a:lnTo>
                      <a:pt x="429" y="231"/>
                    </a:lnTo>
                    <a:lnTo>
                      <a:pt x="437" y="217"/>
                    </a:lnTo>
                    <a:lnTo>
                      <a:pt x="443" y="204"/>
                    </a:lnTo>
                    <a:lnTo>
                      <a:pt x="447" y="190"/>
                    </a:lnTo>
                    <a:lnTo>
                      <a:pt x="451" y="176"/>
                    </a:lnTo>
                    <a:lnTo>
                      <a:pt x="451" y="162"/>
                    </a:lnTo>
                    <a:lnTo>
                      <a:pt x="451" y="148"/>
                    </a:lnTo>
                    <a:lnTo>
                      <a:pt x="447" y="134"/>
                    </a:lnTo>
                    <a:lnTo>
                      <a:pt x="443" y="120"/>
                    </a:lnTo>
                    <a:lnTo>
                      <a:pt x="437" y="106"/>
                    </a:lnTo>
                    <a:lnTo>
                      <a:pt x="429" y="93"/>
                    </a:lnTo>
                    <a:lnTo>
                      <a:pt x="421" y="81"/>
                    </a:lnTo>
                    <a:lnTo>
                      <a:pt x="410" y="68"/>
                    </a:lnTo>
                    <a:lnTo>
                      <a:pt x="398" y="57"/>
                    </a:lnTo>
                    <a:lnTo>
                      <a:pt x="385" y="47"/>
                    </a:lnTo>
                    <a:lnTo>
                      <a:pt x="370" y="37"/>
                    </a:lnTo>
                    <a:lnTo>
                      <a:pt x="354" y="29"/>
                    </a:lnTo>
                    <a:lnTo>
                      <a:pt x="338" y="21"/>
                    </a:lnTo>
                    <a:lnTo>
                      <a:pt x="320" y="15"/>
                    </a:lnTo>
                    <a:lnTo>
                      <a:pt x="302" y="9"/>
                    </a:lnTo>
                    <a:lnTo>
                      <a:pt x="283" y="5"/>
                    </a:lnTo>
                    <a:lnTo>
                      <a:pt x="264" y="1"/>
                    </a:lnTo>
                    <a:lnTo>
                      <a:pt x="245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2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5" y="47"/>
                    </a:lnTo>
                    <a:lnTo>
                      <a:pt x="52" y="57"/>
                    </a:lnTo>
                    <a:lnTo>
                      <a:pt x="40" y="68"/>
                    </a:lnTo>
                    <a:lnTo>
                      <a:pt x="29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0" y="148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74" name="Rectangle 92"/>
              <p:cNvSpPr>
                <a:spLocks noChangeArrowheads="1"/>
              </p:cNvSpPr>
              <p:nvPr/>
            </p:nvSpPr>
            <p:spPr bwMode="auto">
              <a:xfrm>
                <a:off x="3021" y="1353"/>
                <a:ext cx="27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sz="1600" b="1"/>
                  <a:t>lot</a:t>
                </a:r>
              </a:p>
            </p:txBody>
          </p:sp>
          <p:sp>
            <p:nvSpPr>
              <p:cNvPr id="76875" name="Rectangle 93"/>
              <p:cNvSpPr>
                <a:spLocks noChangeArrowheads="1"/>
              </p:cNvSpPr>
              <p:nvPr/>
            </p:nvSpPr>
            <p:spPr bwMode="auto">
              <a:xfrm>
                <a:off x="2515" y="1093"/>
                <a:ext cx="44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sz="1600" b="1"/>
                  <a:t>name</a:t>
                </a:r>
              </a:p>
            </p:txBody>
          </p:sp>
          <p:sp>
            <p:nvSpPr>
              <p:cNvPr id="76876" name="Rectangle 94"/>
              <p:cNvSpPr>
                <a:spLocks noChangeArrowheads="1"/>
              </p:cNvSpPr>
              <p:nvPr/>
            </p:nvSpPr>
            <p:spPr bwMode="auto">
              <a:xfrm>
                <a:off x="2166" y="1346"/>
                <a:ext cx="33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sz="1600" b="1" u="sng"/>
                  <a:t>ssn</a:t>
                </a:r>
              </a:p>
            </p:txBody>
          </p:sp>
        </p:grpSp>
        <p:grpSp>
          <p:nvGrpSpPr>
            <p:cNvPr id="76854" name="Group 95"/>
            <p:cNvGrpSpPr>
              <a:grpSpLocks/>
            </p:cNvGrpSpPr>
            <p:nvPr/>
          </p:nvGrpSpPr>
          <p:grpSpPr bwMode="auto">
            <a:xfrm>
              <a:off x="3497" y="1648"/>
              <a:ext cx="769" cy="580"/>
              <a:chOff x="3497" y="1648"/>
              <a:chExt cx="769" cy="580"/>
            </a:xfrm>
          </p:grpSpPr>
          <p:sp>
            <p:nvSpPr>
              <p:cNvPr id="76869" name="Rectangle 96"/>
              <p:cNvSpPr>
                <a:spLocks noChangeArrowheads="1"/>
              </p:cNvSpPr>
              <p:nvPr/>
            </p:nvSpPr>
            <p:spPr bwMode="auto">
              <a:xfrm>
                <a:off x="3567" y="1865"/>
                <a:ext cx="662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sz="1600" b="1"/>
                  <a:t>Manages</a:t>
                </a:r>
              </a:p>
            </p:txBody>
          </p:sp>
          <p:sp>
            <p:nvSpPr>
              <p:cNvPr id="76870" name="Freeform 97"/>
              <p:cNvSpPr>
                <a:spLocks/>
              </p:cNvSpPr>
              <p:nvPr/>
            </p:nvSpPr>
            <p:spPr bwMode="auto">
              <a:xfrm>
                <a:off x="3497" y="1648"/>
                <a:ext cx="769" cy="580"/>
              </a:xfrm>
              <a:custGeom>
                <a:avLst/>
                <a:gdLst>
                  <a:gd name="T0" fmla="*/ 0 w 769"/>
                  <a:gd name="T1" fmla="*/ 290 h 580"/>
                  <a:gd name="T2" fmla="*/ 378 w 769"/>
                  <a:gd name="T3" fmla="*/ 0 h 580"/>
                  <a:gd name="T4" fmla="*/ 768 w 769"/>
                  <a:gd name="T5" fmla="*/ 300 h 580"/>
                  <a:gd name="T6" fmla="*/ 378 w 769"/>
                  <a:gd name="T7" fmla="*/ 579 h 580"/>
                  <a:gd name="T8" fmla="*/ 0 w 769"/>
                  <a:gd name="T9" fmla="*/ 290 h 5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9"/>
                  <a:gd name="T16" fmla="*/ 0 h 580"/>
                  <a:gd name="T17" fmla="*/ 769 w 769"/>
                  <a:gd name="T18" fmla="*/ 580 h 5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9" h="580">
                    <a:moveTo>
                      <a:pt x="0" y="290"/>
                    </a:moveTo>
                    <a:lnTo>
                      <a:pt x="378" y="0"/>
                    </a:lnTo>
                    <a:lnTo>
                      <a:pt x="768" y="300"/>
                    </a:lnTo>
                    <a:lnTo>
                      <a:pt x="378" y="579"/>
                    </a:lnTo>
                    <a:lnTo>
                      <a:pt x="0" y="29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6855" name="Freeform 98"/>
            <p:cNvSpPr>
              <a:spLocks/>
            </p:cNvSpPr>
            <p:nvPr/>
          </p:nvSpPr>
          <p:spPr bwMode="auto">
            <a:xfrm>
              <a:off x="4617" y="1828"/>
              <a:ext cx="816" cy="302"/>
            </a:xfrm>
            <a:custGeom>
              <a:avLst/>
              <a:gdLst>
                <a:gd name="T0" fmla="*/ 815 w 816"/>
                <a:gd name="T1" fmla="*/ 301 h 302"/>
                <a:gd name="T2" fmla="*/ 815 w 816"/>
                <a:gd name="T3" fmla="*/ 0 h 302"/>
                <a:gd name="T4" fmla="*/ 0 w 816"/>
                <a:gd name="T5" fmla="*/ 0 h 302"/>
                <a:gd name="T6" fmla="*/ 0 w 816"/>
                <a:gd name="T7" fmla="*/ 301 h 302"/>
                <a:gd name="T8" fmla="*/ 815 w 816"/>
                <a:gd name="T9" fmla="*/ 301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02"/>
                <a:gd name="T17" fmla="*/ 816 w 816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6856" name="Group 99"/>
            <p:cNvGrpSpPr>
              <a:grpSpLocks/>
            </p:cNvGrpSpPr>
            <p:nvPr/>
          </p:nvGrpSpPr>
          <p:grpSpPr bwMode="auto">
            <a:xfrm>
              <a:off x="2369" y="1818"/>
              <a:ext cx="814" cy="295"/>
              <a:chOff x="2369" y="1818"/>
              <a:chExt cx="814" cy="295"/>
            </a:xfrm>
          </p:grpSpPr>
          <p:sp>
            <p:nvSpPr>
              <p:cNvPr id="76867" name="Freeform 100"/>
              <p:cNvSpPr>
                <a:spLocks/>
              </p:cNvSpPr>
              <p:nvPr/>
            </p:nvSpPr>
            <p:spPr bwMode="auto">
              <a:xfrm>
                <a:off x="2369" y="1818"/>
                <a:ext cx="814" cy="295"/>
              </a:xfrm>
              <a:custGeom>
                <a:avLst/>
                <a:gdLst>
                  <a:gd name="T0" fmla="*/ 813 w 814"/>
                  <a:gd name="T1" fmla="*/ 294 h 295"/>
                  <a:gd name="T2" fmla="*/ 813 w 814"/>
                  <a:gd name="T3" fmla="*/ 0 h 295"/>
                  <a:gd name="T4" fmla="*/ 0 w 814"/>
                  <a:gd name="T5" fmla="*/ 0 h 295"/>
                  <a:gd name="T6" fmla="*/ 0 w 814"/>
                  <a:gd name="T7" fmla="*/ 294 h 295"/>
                  <a:gd name="T8" fmla="*/ 813 w 814"/>
                  <a:gd name="T9" fmla="*/ 294 h 2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295"/>
                  <a:gd name="T17" fmla="*/ 814 w 814"/>
                  <a:gd name="T18" fmla="*/ 295 h 2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295">
                    <a:moveTo>
                      <a:pt x="813" y="294"/>
                    </a:moveTo>
                    <a:lnTo>
                      <a:pt x="813" y="0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813" y="2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68" name="Rectangle 101"/>
              <p:cNvSpPr>
                <a:spLocks noChangeArrowheads="1"/>
              </p:cNvSpPr>
              <p:nvPr/>
            </p:nvSpPr>
            <p:spPr bwMode="auto">
              <a:xfrm>
                <a:off x="2381" y="1862"/>
                <a:ext cx="79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r>
                  <a:rPr lang="en-US" altLang="x-none" sz="1600" b="1"/>
                  <a:t>Employees</a:t>
                </a:r>
              </a:p>
            </p:txBody>
          </p:sp>
        </p:grpSp>
        <p:sp>
          <p:nvSpPr>
            <p:cNvPr id="76857" name="Rectangle 102"/>
            <p:cNvSpPr>
              <a:spLocks noChangeArrowheads="1"/>
            </p:cNvSpPr>
            <p:nvPr/>
          </p:nvSpPr>
          <p:spPr bwMode="auto">
            <a:xfrm>
              <a:off x="4566" y="1872"/>
              <a:ext cx="89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600" b="1"/>
                <a:t>Departments</a:t>
              </a:r>
            </a:p>
          </p:txBody>
        </p:sp>
        <p:sp>
          <p:nvSpPr>
            <p:cNvPr id="76858" name="Line 103"/>
            <p:cNvSpPr>
              <a:spLocks noChangeShapeType="1"/>
            </p:cNvSpPr>
            <p:nvPr/>
          </p:nvSpPr>
          <p:spPr bwMode="auto">
            <a:xfrm flipH="1">
              <a:off x="3157" y="1936"/>
              <a:ext cx="3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59" name="Line 104"/>
            <p:cNvSpPr>
              <a:spLocks noChangeShapeType="1"/>
            </p:cNvSpPr>
            <p:nvPr/>
          </p:nvSpPr>
          <p:spPr bwMode="auto">
            <a:xfrm>
              <a:off x="4269" y="1936"/>
              <a:ext cx="3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60" name="Line 105"/>
            <p:cNvSpPr>
              <a:spLocks noChangeShapeType="1"/>
            </p:cNvSpPr>
            <p:nvPr/>
          </p:nvSpPr>
          <p:spPr bwMode="auto">
            <a:xfrm flipH="1">
              <a:off x="3013" y="1604"/>
              <a:ext cx="152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61" name="Line 106"/>
            <p:cNvSpPr>
              <a:spLocks noChangeShapeType="1"/>
            </p:cNvSpPr>
            <p:nvPr/>
          </p:nvSpPr>
          <p:spPr bwMode="auto">
            <a:xfrm>
              <a:off x="2729" y="1364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62" name="Line 107"/>
            <p:cNvSpPr>
              <a:spLocks noChangeShapeType="1"/>
            </p:cNvSpPr>
            <p:nvPr/>
          </p:nvSpPr>
          <p:spPr bwMode="auto">
            <a:xfrm>
              <a:off x="2397" y="1604"/>
              <a:ext cx="88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63" name="Line 108"/>
            <p:cNvSpPr>
              <a:spLocks noChangeShapeType="1"/>
            </p:cNvSpPr>
            <p:nvPr/>
          </p:nvSpPr>
          <p:spPr bwMode="auto">
            <a:xfrm>
              <a:off x="3881" y="1220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64" name="Line 109"/>
            <p:cNvSpPr>
              <a:spLocks noChangeShapeType="1"/>
            </p:cNvSpPr>
            <p:nvPr/>
          </p:nvSpPr>
          <p:spPr bwMode="auto">
            <a:xfrm>
              <a:off x="4653" y="1604"/>
              <a:ext cx="136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65" name="Line 110"/>
            <p:cNvSpPr>
              <a:spLocks noChangeShapeType="1"/>
            </p:cNvSpPr>
            <p:nvPr/>
          </p:nvSpPr>
          <p:spPr bwMode="auto">
            <a:xfrm>
              <a:off x="4985" y="1412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66" name="Line 111"/>
            <p:cNvSpPr>
              <a:spLocks noChangeShapeType="1"/>
            </p:cNvSpPr>
            <p:nvPr/>
          </p:nvSpPr>
          <p:spPr bwMode="auto">
            <a:xfrm flipH="1">
              <a:off x="5221" y="1604"/>
              <a:ext cx="104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358675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/>
            <a:endParaRPr lang="en-US" altLang="x-none" sz="1400">
              <a:solidFill>
                <a:schemeClr val="tx1"/>
              </a:solidFill>
            </a:endParaRPr>
          </a:p>
          <a:p>
            <a:pPr algn="r"/>
            <a:endParaRPr lang="en-US" altLang="x-none" sz="1400">
              <a:solidFill>
                <a:schemeClr val="tx2"/>
              </a:solidFill>
            </a:endParaRPr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title"/>
          </p:nvPr>
        </p:nvSpPr>
        <p:spPr>
          <a:xfrm>
            <a:off x="190500" y="-19843"/>
            <a:ext cx="8229600" cy="1104900"/>
          </a:xfrm>
        </p:spPr>
        <p:txBody>
          <a:bodyPr lIns="90488" tIns="44450" rIns="90488" bIns="44450"/>
          <a:lstStyle/>
          <a:p>
            <a:r>
              <a:rPr lang="en-US" altLang="x-none"/>
              <a:t>Translating ER with Key Constraints</a:t>
            </a: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0" y="3352800"/>
            <a:ext cx="4495800" cy="285975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000" dirty="0">
                <a:solidFill>
                  <a:schemeClr val="tx1"/>
                </a:solidFill>
                <a:latin typeface="Lucida Console" charset="0"/>
              </a:rPr>
              <a:t>CREATE TABLE  Manages(</a:t>
            </a:r>
          </a:p>
          <a:p>
            <a:r>
              <a:rPr lang="en-US" altLang="x-none" sz="2000" dirty="0">
                <a:solidFill>
                  <a:schemeClr val="tx1"/>
                </a:solidFill>
                <a:latin typeface="Lucida Console" charset="0"/>
              </a:rPr>
              <a:t> </a:t>
            </a:r>
            <a:r>
              <a:rPr lang="en-US" altLang="x-none" sz="2000" dirty="0" err="1">
                <a:solidFill>
                  <a:schemeClr val="accent2"/>
                </a:solidFill>
                <a:latin typeface="Lucida Console" charset="0"/>
              </a:rPr>
              <a:t>ssn</a:t>
            </a:r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 CHAR(11),</a:t>
            </a:r>
          </a:p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did  INTEGER,</a:t>
            </a:r>
          </a:p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since  DATE,</a:t>
            </a:r>
          </a:p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PRIMARY KEY  (</a:t>
            </a:r>
            <a:r>
              <a:rPr lang="en-US" altLang="x-none" sz="2000" dirty="0">
                <a:solidFill>
                  <a:srgbClr val="FF0000"/>
                </a:solidFill>
                <a:latin typeface="Lucida Console" charset="0"/>
              </a:rPr>
              <a:t>did</a:t>
            </a:r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),</a:t>
            </a:r>
          </a:p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FOREIGN KEY (</a:t>
            </a:r>
            <a:r>
              <a:rPr lang="en-US" altLang="x-none" sz="2000" dirty="0" err="1">
                <a:solidFill>
                  <a:schemeClr val="accent2"/>
                </a:solidFill>
                <a:latin typeface="Lucida Console" charset="0"/>
              </a:rPr>
              <a:t>ssn</a:t>
            </a:r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)   </a:t>
            </a:r>
            <a:r>
              <a:rPr lang="en-US" altLang="x-none" sz="2000" dirty="0" smtClean="0">
                <a:solidFill>
                  <a:schemeClr val="accent2"/>
                </a:solidFill>
                <a:latin typeface="Lucida Console" charset="0"/>
              </a:rPr>
              <a:t> </a:t>
            </a:r>
            <a:br>
              <a:rPr lang="en-US" altLang="x-none" sz="2000" dirty="0" smtClean="0">
                <a:solidFill>
                  <a:schemeClr val="accent2"/>
                </a:solidFill>
                <a:latin typeface="Lucida Console" charset="0"/>
              </a:rPr>
            </a:br>
            <a:r>
              <a:rPr lang="en-US" altLang="x-none" sz="2000" dirty="0" smtClean="0">
                <a:solidFill>
                  <a:schemeClr val="accent2"/>
                </a:solidFill>
                <a:latin typeface="Lucida Console" charset="0"/>
              </a:rPr>
              <a:t>   REFERENCES </a:t>
            </a:r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Employees,</a:t>
            </a:r>
          </a:p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</a:t>
            </a:r>
            <a:r>
              <a:rPr lang="en-US" altLang="x-none" sz="2000" dirty="0" smtClean="0">
                <a:solidFill>
                  <a:schemeClr val="accent2"/>
                </a:solidFill>
                <a:latin typeface="Lucida Console" charset="0"/>
              </a:rPr>
              <a:t>FOREIGN </a:t>
            </a:r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KEY (did) </a:t>
            </a:r>
            <a:r>
              <a:rPr lang="en-US" altLang="x-none" sz="2000" dirty="0" smtClean="0">
                <a:solidFill>
                  <a:schemeClr val="accent2"/>
                </a:solidFill>
                <a:latin typeface="Lucida Console" charset="0"/>
              </a:rPr>
              <a:t/>
            </a:r>
            <a:br>
              <a:rPr lang="en-US" altLang="x-none" sz="2000" dirty="0" smtClean="0">
                <a:solidFill>
                  <a:schemeClr val="accent2"/>
                </a:solidFill>
                <a:latin typeface="Lucida Console" charset="0"/>
              </a:rPr>
            </a:br>
            <a:r>
              <a:rPr lang="en-US" altLang="x-none" sz="2000" dirty="0" smtClean="0">
                <a:solidFill>
                  <a:schemeClr val="accent2"/>
                </a:solidFill>
                <a:latin typeface="Lucida Console" charset="0"/>
              </a:rPr>
              <a:t>   REFERENCES </a:t>
            </a:r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Departments)</a:t>
            </a:r>
          </a:p>
        </p:txBody>
      </p:sp>
      <p:sp>
        <p:nvSpPr>
          <p:cNvPr id="78857" name="Freeform 10"/>
          <p:cNvSpPr>
            <a:spLocks/>
          </p:cNvSpPr>
          <p:nvPr/>
        </p:nvSpPr>
        <p:spPr bwMode="auto">
          <a:xfrm>
            <a:off x="4781550" y="1346200"/>
            <a:ext cx="598488" cy="385763"/>
          </a:xfrm>
          <a:custGeom>
            <a:avLst/>
            <a:gdLst>
              <a:gd name="T0" fmla="*/ 2147483647 w 454"/>
              <a:gd name="T1" fmla="*/ 2147483647 h 327"/>
              <a:gd name="T2" fmla="*/ 2147483647 w 454"/>
              <a:gd name="T3" fmla="*/ 2147483647 h 327"/>
              <a:gd name="T4" fmla="*/ 2147483647 w 454"/>
              <a:gd name="T5" fmla="*/ 2147483647 h 327"/>
              <a:gd name="T6" fmla="*/ 2147483647 w 454"/>
              <a:gd name="T7" fmla="*/ 2147483647 h 327"/>
              <a:gd name="T8" fmla="*/ 2147483647 w 454"/>
              <a:gd name="T9" fmla="*/ 2147483647 h 327"/>
              <a:gd name="T10" fmla="*/ 2147483647 w 454"/>
              <a:gd name="T11" fmla="*/ 2147483647 h 327"/>
              <a:gd name="T12" fmla="*/ 2147483647 w 454"/>
              <a:gd name="T13" fmla="*/ 2147483647 h 327"/>
              <a:gd name="T14" fmla="*/ 2147483647 w 454"/>
              <a:gd name="T15" fmla="*/ 2147483647 h 327"/>
              <a:gd name="T16" fmla="*/ 2147483647 w 454"/>
              <a:gd name="T17" fmla="*/ 0 h 327"/>
              <a:gd name="T18" fmla="*/ 2147483647 w 454"/>
              <a:gd name="T19" fmla="*/ 0 h 327"/>
              <a:gd name="T20" fmla="*/ 2147483647 w 454"/>
              <a:gd name="T21" fmla="*/ 2147483647 h 327"/>
              <a:gd name="T22" fmla="*/ 2147483647 w 454"/>
              <a:gd name="T23" fmla="*/ 2147483647 h 327"/>
              <a:gd name="T24" fmla="*/ 2147483647 w 454"/>
              <a:gd name="T25" fmla="*/ 2147483647 h 327"/>
              <a:gd name="T26" fmla="*/ 2147483647 w 454"/>
              <a:gd name="T27" fmla="*/ 2147483647 h 327"/>
              <a:gd name="T28" fmla="*/ 2147483647 w 454"/>
              <a:gd name="T29" fmla="*/ 2147483647 h 327"/>
              <a:gd name="T30" fmla="*/ 2147483647 w 454"/>
              <a:gd name="T31" fmla="*/ 2147483647 h 327"/>
              <a:gd name="T32" fmla="*/ 2147483647 w 454"/>
              <a:gd name="T33" fmla="*/ 2147483647 h 327"/>
              <a:gd name="T34" fmla="*/ 2147483647 w 454"/>
              <a:gd name="T35" fmla="*/ 2147483647 h 327"/>
              <a:gd name="T36" fmla="*/ 2147483647 w 454"/>
              <a:gd name="T37" fmla="*/ 2147483647 h 327"/>
              <a:gd name="T38" fmla="*/ 2147483647 w 454"/>
              <a:gd name="T39" fmla="*/ 2147483647 h 327"/>
              <a:gd name="T40" fmla="*/ 2147483647 w 454"/>
              <a:gd name="T41" fmla="*/ 2147483647 h 327"/>
              <a:gd name="T42" fmla="*/ 2147483647 w 454"/>
              <a:gd name="T43" fmla="*/ 2147483647 h 327"/>
              <a:gd name="T44" fmla="*/ 2147483647 w 454"/>
              <a:gd name="T45" fmla="*/ 2147483647 h 327"/>
              <a:gd name="T46" fmla="*/ 2147483647 w 454"/>
              <a:gd name="T47" fmla="*/ 2147483647 h 327"/>
              <a:gd name="T48" fmla="*/ 2147483647 w 454"/>
              <a:gd name="T49" fmla="*/ 2147483647 h 327"/>
              <a:gd name="T50" fmla="*/ 2147483647 w 454"/>
              <a:gd name="T51" fmla="*/ 2147483647 h 327"/>
              <a:gd name="T52" fmla="*/ 2147483647 w 454"/>
              <a:gd name="T53" fmla="*/ 2147483647 h 327"/>
              <a:gd name="T54" fmla="*/ 2147483647 w 454"/>
              <a:gd name="T55" fmla="*/ 2147483647 h 327"/>
              <a:gd name="T56" fmla="*/ 2147483647 w 454"/>
              <a:gd name="T57" fmla="*/ 2147483647 h 327"/>
              <a:gd name="T58" fmla="*/ 2147483647 w 454"/>
              <a:gd name="T59" fmla="*/ 2147483647 h 327"/>
              <a:gd name="T60" fmla="*/ 2147483647 w 454"/>
              <a:gd name="T61" fmla="*/ 2147483647 h 327"/>
              <a:gd name="T62" fmla="*/ 2147483647 w 454"/>
              <a:gd name="T63" fmla="*/ 2147483647 h 327"/>
              <a:gd name="T64" fmla="*/ 2147483647 w 454"/>
              <a:gd name="T65" fmla="*/ 2147483647 h 327"/>
              <a:gd name="T66" fmla="*/ 2147483647 w 454"/>
              <a:gd name="T67" fmla="*/ 2147483647 h 327"/>
              <a:gd name="T68" fmla="*/ 2147483647 w 454"/>
              <a:gd name="T69" fmla="*/ 2147483647 h 327"/>
              <a:gd name="T70" fmla="*/ 2147483647 w 454"/>
              <a:gd name="T71" fmla="*/ 2147483647 h 32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54"/>
              <a:gd name="T109" fmla="*/ 0 h 327"/>
              <a:gd name="T110" fmla="*/ 454 w 454"/>
              <a:gd name="T111" fmla="*/ 327 h 327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54" h="327">
                <a:moveTo>
                  <a:pt x="453" y="163"/>
                </a:moveTo>
                <a:lnTo>
                  <a:pt x="451" y="148"/>
                </a:lnTo>
                <a:lnTo>
                  <a:pt x="448" y="134"/>
                </a:lnTo>
                <a:lnTo>
                  <a:pt x="445" y="120"/>
                </a:lnTo>
                <a:lnTo>
                  <a:pt x="439" y="106"/>
                </a:lnTo>
                <a:lnTo>
                  <a:pt x="431" y="94"/>
                </a:lnTo>
                <a:lnTo>
                  <a:pt x="422" y="80"/>
                </a:lnTo>
                <a:lnTo>
                  <a:pt x="411" y="68"/>
                </a:lnTo>
                <a:lnTo>
                  <a:pt x="399" y="57"/>
                </a:lnTo>
                <a:lnTo>
                  <a:pt x="386" y="47"/>
                </a:lnTo>
                <a:lnTo>
                  <a:pt x="372" y="37"/>
                </a:lnTo>
                <a:lnTo>
                  <a:pt x="356" y="29"/>
                </a:lnTo>
                <a:lnTo>
                  <a:pt x="339" y="21"/>
                </a:lnTo>
                <a:lnTo>
                  <a:pt x="322" y="15"/>
                </a:lnTo>
                <a:lnTo>
                  <a:pt x="303" y="9"/>
                </a:lnTo>
                <a:lnTo>
                  <a:pt x="285" y="5"/>
                </a:lnTo>
                <a:lnTo>
                  <a:pt x="265" y="1"/>
                </a:lnTo>
                <a:lnTo>
                  <a:pt x="246" y="0"/>
                </a:lnTo>
                <a:lnTo>
                  <a:pt x="225" y="0"/>
                </a:lnTo>
                <a:lnTo>
                  <a:pt x="206" y="0"/>
                </a:lnTo>
                <a:lnTo>
                  <a:pt x="186" y="1"/>
                </a:lnTo>
                <a:lnTo>
                  <a:pt x="167" y="5"/>
                </a:lnTo>
                <a:lnTo>
                  <a:pt x="148" y="9"/>
                </a:lnTo>
                <a:lnTo>
                  <a:pt x="130" y="15"/>
                </a:lnTo>
                <a:lnTo>
                  <a:pt x="113" y="21"/>
                </a:lnTo>
                <a:lnTo>
                  <a:pt x="96" y="29"/>
                </a:lnTo>
                <a:lnTo>
                  <a:pt x="80" y="37"/>
                </a:lnTo>
                <a:lnTo>
                  <a:pt x="65" y="47"/>
                </a:lnTo>
                <a:lnTo>
                  <a:pt x="53" y="57"/>
                </a:lnTo>
                <a:lnTo>
                  <a:pt x="40" y="68"/>
                </a:lnTo>
                <a:lnTo>
                  <a:pt x="29" y="80"/>
                </a:lnTo>
                <a:lnTo>
                  <a:pt x="21" y="94"/>
                </a:lnTo>
                <a:lnTo>
                  <a:pt x="13" y="106"/>
                </a:lnTo>
                <a:lnTo>
                  <a:pt x="7" y="120"/>
                </a:lnTo>
                <a:lnTo>
                  <a:pt x="3" y="134"/>
                </a:lnTo>
                <a:lnTo>
                  <a:pt x="1" y="148"/>
                </a:lnTo>
                <a:lnTo>
                  <a:pt x="0" y="163"/>
                </a:lnTo>
                <a:lnTo>
                  <a:pt x="1" y="177"/>
                </a:lnTo>
                <a:lnTo>
                  <a:pt x="3" y="191"/>
                </a:lnTo>
                <a:lnTo>
                  <a:pt x="7" y="205"/>
                </a:lnTo>
                <a:lnTo>
                  <a:pt x="13" y="217"/>
                </a:lnTo>
                <a:lnTo>
                  <a:pt x="21" y="231"/>
                </a:lnTo>
                <a:lnTo>
                  <a:pt x="29" y="244"/>
                </a:lnTo>
                <a:lnTo>
                  <a:pt x="40" y="255"/>
                </a:lnTo>
                <a:lnTo>
                  <a:pt x="53" y="266"/>
                </a:lnTo>
                <a:lnTo>
                  <a:pt x="65" y="278"/>
                </a:lnTo>
                <a:lnTo>
                  <a:pt x="80" y="288"/>
                </a:lnTo>
                <a:lnTo>
                  <a:pt x="96" y="296"/>
                </a:lnTo>
                <a:lnTo>
                  <a:pt x="113" y="303"/>
                </a:lnTo>
                <a:lnTo>
                  <a:pt x="130" y="310"/>
                </a:lnTo>
                <a:lnTo>
                  <a:pt x="148" y="316"/>
                </a:lnTo>
                <a:lnTo>
                  <a:pt x="167" y="320"/>
                </a:lnTo>
                <a:lnTo>
                  <a:pt x="186" y="323"/>
                </a:lnTo>
                <a:lnTo>
                  <a:pt x="206" y="326"/>
                </a:lnTo>
                <a:lnTo>
                  <a:pt x="225" y="326"/>
                </a:lnTo>
                <a:lnTo>
                  <a:pt x="246" y="326"/>
                </a:lnTo>
                <a:lnTo>
                  <a:pt x="265" y="323"/>
                </a:lnTo>
                <a:lnTo>
                  <a:pt x="285" y="320"/>
                </a:lnTo>
                <a:lnTo>
                  <a:pt x="303" y="316"/>
                </a:lnTo>
                <a:lnTo>
                  <a:pt x="322" y="310"/>
                </a:lnTo>
                <a:lnTo>
                  <a:pt x="339" y="303"/>
                </a:lnTo>
                <a:lnTo>
                  <a:pt x="356" y="296"/>
                </a:lnTo>
                <a:lnTo>
                  <a:pt x="372" y="288"/>
                </a:lnTo>
                <a:lnTo>
                  <a:pt x="386" y="278"/>
                </a:lnTo>
                <a:lnTo>
                  <a:pt x="399" y="266"/>
                </a:lnTo>
                <a:lnTo>
                  <a:pt x="411" y="255"/>
                </a:lnTo>
                <a:lnTo>
                  <a:pt x="422" y="244"/>
                </a:lnTo>
                <a:lnTo>
                  <a:pt x="431" y="231"/>
                </a:lnTo>
                <a:lnTo>
                  <a:pt x="439" y="217"/>
                </a:lnTo>
                <a:lnTo>
                  <a:pt x="445" y="205"/>
                </a:lnTo>
                <a:lnTo>
                  <a:pt x="448" y="191"/>
                </a:lnTo>
                <a:lnTo>
                  <a:pt x="451" y="177"/>
                </a:lnTo>
                <a:lnTo>
                  <a:pt x="453" y="16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8" name="Freeform 11"/>
          <p:cNvSpPr>
            <a:spLocks/>
          </p:cNvSpPr>
          <p:nvPr/>
        </p:nvSpPr>
        <p:spPr bwMode="auto">
          <a:xfrm>
            <a:off x="5875338" y="1363663"/>
            <a:ext cx="757237" cy="368300"/>
          </a:xfrm>
          <a:custGeom>
            <a:avLst/>
            <a:gdLst>
              <a:gd name="T0" fmla="*/ 2147483647 w 575"/>
              <a:gd name="T1" fmla="*/ 2147483647 h 313"/>
              <a:gd name="T2" fmla="*/ 2147483647 w 575"/>
              <a:gd name="T3" fmla="*/ 2147483647 h 313"/>
              <a:gd name="T4" fmla="*/ 2147483647 w 575"/>
              <a:gd name="T5" fmla="*/ 2147483647 h 313"/>
              <a:gd name="T6" fmla="*/ 2147483647 w 575"/>
              <a:gd name="T7" fmla="*/ 2147483647 h 313"/>
              <a:gd name="T8" fmla="*/ 2147483647 w 575"/>
              <a:gd name="T9" fmla="*/ 2147483647 h 313"/>
              <a:gd name="T10" fmla="*/ 2147483647 w 575"/>
              <a:gd name="T11" fmla="*/ 2147483647 h 313"/>
              <a:gd name="T12" fmla="*/ 2147483647 w 575"/>
              <a:gd name="T13" fmla="*/ 2147483647 h 313"/>
              <a:gd name="T14" fmla="*/ 2147483647 w 575"/>
              <a:gd name="T15" fmla="*/ 2147483647 h 313"/>
              <a:gd name="T16" fmla="*/ 2147483647 w 575"/>
              <a:gd name="T17" fmla="*/ 2147483647 h 313"/>
              <a:gd name="T18" fmla="*/ 2147483647 w 575"/>
              <a:gd name="T19" fmla="*/ 2147483647 h 313"/>
              <a:gd name="T20" fmla="*/ 2147483647 w 575"/>
              <a:gd name="T21" fmla="*/ 2147483647 h 313"/>
              <a:gd name="T22" fmla="*/ 2147483647 w 575"/>
              <a:gd name="T23" fmla="*/ 2147483647 h 313"/>
              <a:gd name="T24" fmla="*/ 2147483647 w 575"/>
              <a:gd name="T25" fmla="*/ 2147483647 h 313"/>
              <a:gd name="T26" fmla="*/ 2147483647 w 575"/>
              <a:gd name="T27" fmla="*/ 2147483647 h 313"/>
              <a:gd name="T28" fmla="*/ 2147483647 w 575"/>
              <a:gd name="T29" fmla="*/ 2147483647 h 313"/>
              <a:gd name="T30" fmla="*/ 2147483647 w 575"/>
              <a:gd name="T31" fmla="*/ 2147483647 h 313"/>
              <a:gd name="T32" fmla="*/ 2147483647 w 575"/>
              <a:gd name="T33" fmla="*/ 2147483647 h 313"/>
              <a:gd name="T34" fmla="*/ 2147483647 w 575"/>
              <a:gd name="T35" fmla="*/ 2147483647 h 313"/>
              <a:gd name="T36" fmla="*/ 2147483647 w 575"/>
              <a:gd name="T37" fmla="*/ 2147483647 h 313"/>
              <a:gd name="T38" fmla="*/ 2147483647 w 575"/>
              <a:gd name="T39" fmla="*/ 2147483647 h 313"/>
              <a:gd name="T40" fmla="*/ 2147483647 w 575"/>
              <a:gd name="T41" fmla="*/ 2147483647 h 313"/>
              <a:gd name="T42" fmla="*/ 2147483647 w 575"/>
              <a:gd name="T43" fmla="*/ 2147483647 h 313"/>
              <a:gd name="T44" fmla="*/ 2147483647 w 575"/>
              <a:gd name="T45" fmla="*/ 2147483647 h 313"/>
              <a:gd name="T46" fmla="*/ 2147483647 w 575"/>
              <a:gd name="T47" fmla="*/ 2147483647 h 313"/>
              <a:gd name="T48" fmla="*/ 2147483647 w 575"/>
              <a:gd name="T49" fmla="*/ 2147483647 h 313"/>
              <a:gd name="T50" fmla="*/ 2147483647 w 575"/>
              <a:gd name="T51" fmla="*/ 2147483647 h 313"/>
              <a:gd name="T52" fmla="*/ 2147483647 w 575"/>
              <a:gd name="T53" fmla="*/ 0 h 313"/>
              <a:gd name="T54" fmla="*/ 2147483647 w 575"/>
              <a:gd name="T55" fmla="*/ 0 h 313"/>
              <a:gd name="T56" fmla="*/ 2147483647 w 575"/>
              <a:gd name="T57" fmla="*/ 2147483647 h 313"/>
              <a:gd name="T58" fmla="*/ 2147483647 w 575"/>
              <a:gd name="T59" fmla="*/ 2147483647 h 313"/>
              <a:gd name="T60" fmla="*/ 2147483647 w 575"/>
              <a:gd name="T61" fmla="*/ 2147483647 h 313"/>
              <a:gd name="T62" fmla="*/ 2147483647 w 575"/>
              <a:gd name="T63" fmla="*/ 2147483647 h 313"/>
              <a:gd name="T64" fmla="*/ 2147483647 w 575"/>
              <a:gd name="T65" fmla="*/ 2147483647 h 313"/>
              <a:gd name="T66" fmla="*/ 2147483647 w 575"/>
              <a:gd name="T67" fmla="*/ 2147483647 h 313"/>
              <a:gd name="T68" fmla="*/ 2147483647 w 575"/>
              <a:gd name="T69" fmla="*/ 2147483647 h 313"/>
              <a:gd name="T70" fmla="*/ 2147483647 w 575"/>
              <a:gd name="T71" fmla="*/ 2147483647 h 31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75"/>
              <a:gd name="T109" fmla="*/ 0 h 313"/>
              <a:gd name="T110" fmla="*/ 575 w 575"/>
              <a:gd name="T111" fmla="*/ 313 h 31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75" h="313">
                <a:moveTo>
                  <a:pt x="0" y="156"/>
                </a:moveTo>
                <a:lnTo>
                  <a:pt x="1" y="169"/>
                </a:lnTo>
                <a:lnTo>
                  <a:pt x="5" y="182"/>
                </a:lnTo>
                <a:lnTo>
                  <a:pt x="9" y="196"/>
                </a:lnTo>
                <a:lnTo>
                  <a:pt x="17" y="208"/>
                </a:lnTo>
                <a:lnTo>
                  <a:pt x="28" y="221"/>
                </a:lnTo>
                <a:lnTo>
                  <a:pt x="38" y="234"/>
                </a:lnTo>
                <a:lnTo>
                  <a:pt x="52" y="244"/>
                </a:lnTo>
                <a:lnTo>
                  <a:pt x="67" y="255"/>
                </a:lnTo>
                <a:lnTo>
                  <a:pt x="84" y="266"/>
                </a:lnTo>
                <a:lnTo>
                  <a:pt x="103" y="275"/>
                </a:lnTo>
                <a:lnTo>
                  <a:pt x="123" y="283"/>
                </a:lnTo>
                <a:lnTo>
                  <a:pt x="143" y="290"/>
                </a:lnTo>
                <a:lnTo>
                  <a:pt x="165" y="297"/>
                </a:lnTo>
                <a:lnTo>
                  <a:pt x="189" y="302"/>
                </a:lnTo>
                <a:lnTo>
                  <a:pt x="213" y="306"/>
                </a:lnTo>
                <a:lnTo>
                  <a:pt x="237" y="309"/>
                </a:lnTo>
                <a:lnTo>
                  <a:pt x="262" y="312"/>
                </a:lnTo>
                <a:lnTo>
                  <a:pt x="287" y="312"/>
                </a:lnTo>
                <a:lnTo>
                  <a:pt x="311" y="312"/>
                </a:lnTo>
                <a:lnTo>
                  <a:pt x="337" y="309"/>
                </a:lnTo>
                <a:lnTo>
                  <a:pt x="361" y="306"/>
                </a:lnTo>
                <a:lnTo>
                  <a:pt x="385" y="302"/>
                </a:lnTo>
                <a:lnTo>
                  <a:pt x="408" y="297"/>
                </a:lnTo>
                <a:lnTo>
                  <a:pt x="431" y="290"/>
                </a:lnTo>
                <a:lnTo>
                  <a:pt x="451" y="283"/>
                </a:lnTo>
                <a:lnTo>
                  <a:pt x="471" y="275"/>
                </a:lnTo>
                <a:lnTo>
                  <a:pt x="490" y="266"/>
                </a:lnTo>
                <a:lnTo>
                  <a:pt x="506" y="255"/>
                </a:lnTo>
                <a:lnTo>
                  <a:pt x="522" y="244"/>
                </a:lnTo>
                <a:lnTo>
                  <a:pt x="536" y="234"/>
                </a:lnTo>
                <a:lnTo>
                  <a:pt x="547" y="221"/>
                </a:lnTo>
                <a:lnTo>
                  <a:pt x="556" y="208"/>
                </a:lnTo>
                <a:lnTo>
                  <a:pt x="564" y="196"/>
                </a:lnTo>
                <a:lnTo>
                  <a:pt x="569" y="182"/>
                </a:lnTo>
                <a:lnTo>
                  <a:pt x="572" y="169"/>
                </a:lnTo>
                <a:lnTo>
                  <a:pt x="574" y="156"/>
                </a:lnTo>
                <a:lnTo>
                  <a:pt x="572" y="141"/>
                </a:lnTo>
                <a:lnTo>
                  <a:pt x="569" y="129"/>
                </a:lnTo>
                <a:lnTo>
                  <a:pt x="564" y="114"/>
                </a:lnTo>
                <a:lnTo>
                  <a:pt x="556" y="102"/>
                </a:lnTo>
                <a:lnTo>
                  <a:pt x="547" y="90"/>
                </a:lnTo>
                <a:lnTo>
                  <a:pt x="536" y="76"/>
                </a:lnTo>
                <a:lnTo>
                  <a:pt x="522" y="65"/>
                </a:lnTo>
                <a:lnTo>
                  <a:pt x="506" y="55"/>
                </a:lnTo>
                <a:lnTo>
                  <a:pt x="490" y="45"/>
                </a:lnTo>
                <a:lnTo>
                  <a:pt x="471" y="36"/>
                </a:lnTo>
                <a:lnTo>
                  <a:pt x="451" y="26"/>
                </a:lnTo>
                <a:lnTo>
                  <a:pt x="431" y="20"/>
                </a:lnTo>
                <a:lnTo>
                  <a:pt x="408" y="14"/>
                </a:lnTo>
                <a:lnTo>
                  <a:pt x="385" y="8"/>
                </a:lnTo>
                <a:lnTo>
                  <a:pt x="361" y="5"/>
                </a:lnTo>
                <a:lnTo>
                  <a:pt x="337" y="1"/>
                </a:lnTo>
                <a:lnTo>
                  <a:pt x="311" y="0"/>
                </a:lnTo>
                <a:lnTo>
                  <a:pt x="287" y="0"/>
                </a:lnTo>
                <a:lnTo>
                  <a:pt x="262" y="0"/>
                </a:lnTo>
                <a:lnTo>
                  <a:pt x="237" y="1"/>
                </a:lnTo>
                <a:lnTo>
                  <a:pt x="212" y="5"/>
                </a:lnTo>
                <a:lnTo>
                  <a:pt x="189" y="9"/>
                </a:lnTo>
                <a:lnTo>
                  <a:pt x="165" y="14"/>
                </a:lnTo>
                <a:lnTo>
                  <a:pt x="143" y="20"/>
                </a:lnTo>
                <a:lnTo>
                  <a:pt x="123" y="28"/>
                </a:lnTo>
                <a:lnTo>
                  <a:pt x="102" y="36"/>
                </a:lnTo>
                <a:lnTo>
                  <a:pt x="84" y="45"/>
                </a:lnTo>
                <a:lnTo>
                  <a:pt x="67" y="55"/>
                </a:lnTo>
                <a:lnTo>
                  <a:pt x="52" y="65"/>
                </a:lnTo>
                <a:lnTo>
                  <a:pt x="38" y="78"/>
                </a:lnTo>
                <a:lnTo>
                  <a:pt x="28" y="90"/>
                </a:lnTo>
                <a:lnTo>
                  <a:pt x="17" y="102"/>
                </a:lnTo>
                <a:lnTo>
                  <a:pt x="9" y="115"/>
                </a:lnTo>
                <a:lnTo>
                  <a:pt x="5" y="129"/>
                </a:lnTo>
                <a:lnTo>
                  <a:pt x="1" y="142"/>
                </a:lnTo>
                <a:lnTo>
                  <a:pt x="0" y="15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8859" name="Group 12"/>
          <p:cNvGrpSpPr>
            <a:grpSpLocks/>
          </p:cNvGrpSpPr>
          <p:nvPr/>
        </p:nvGrpSpPr>
        <p:grpSpPr bwMode="auto">
          <a:xfrm>
            <a:off x="5254625" y="1063625"/>
            <a:ext cx="790575" cy="385763"/>
            <a:chOff x="4713" y="1060"/>
            <a:chExt cx="600" cy="327"/>
          </a:xfrm>
        </p:grpSpPr>
        <p:sp>
          <p:nvSpPr>
            <p:cNvPr id="78889" name="Freeform 13"/>
            <p:cNvSpPr>
              <a:spLocks/>
            </p:cNvSpPr>
            <p:nvPr/>
          </p:nvSpPr>
          <p:spPr bwMode="auto">
            <a:xfrm>
              <a:off x="4713" y="1060"/>
              <a:ext cx="592" cy="327"/>
            </a:xfrm>
            <a:custGeom>
              <a:avLst/>
              <a:gdLst>
                <a:gd name="T0" fmla="*/ 589 w 592"/>
                <a:gd name="T1" fmla="*/ 148 h 327"/>
                <a:gd name="T2" fmla="*/ 581 w 592"/>
                <a:gd name="T3" fmla="*/ 120 h 327"/>
                <a:gd name="T4" fmla="*/ 563 w 592"/>
                <a:gd name="T5" fmla="*/ 94 h 327"/>
                <a:gd name="T6" fmla="*/ 538 w 592"/>
                <a:gd name="T7" fmla="*/ 68 h 327"/>
                <a:gd name="T8" fmla="*/ 505 w 592"/>
                <a:gd name="T9" fmla="*/ 46 h 327"/>
                <a:gd name="T10" fmla="*/ 465 w 592"/>
                <a:gd name="T11" fmla="*/ 29 h 327"/>
                <a:gd name="T12" fmla="*/ 420 w 592"/>
                <a:gd name="T13" fmla="*/ 14 h 327"/>
                <a:gd name="T14" fmla="*/ 372 w 592"/>
                <a:gd name="T15" fmla="*/ 4 h 327"/>
                <a:gd name="T16" fmla="*/ 321 w 592"/>
                <a:gd name="T17" fmla="*/ 0 h 327"/>
                <a:gd name="T18" fmla="*/ 269 w 592"/>
                <a:gd name="T19" fmla="*/ 0 h 327"/>
                <a:gd name="T20" fmla="*/ 218 w 592"/>
                <a:gd name="T21" fmla="*/ 4 h 327"/>
                <a:gd name="T22" fmla="*/ 170 w 592"/>
                <a:gd name="T23" fmla="*/ 14 h 327"/>
                <a:gd name="T24" fmla="*/ 125 w 592"/>
                <a:gd name="T25" fmla="*/ 29 h 327"/>
                <a:gd name="T26" fmla="*/ 85 w 592"/>
                <a:gd name="T27" fmla="*/ 46 h 327"/>
                <a:gd name="T28" fmla="*/ 53 w 592"/>
                <a:gd name="T29" fmla="*/ 68 h 327"/>
                <a:gd name="T30" fmla="*/ 27 w 592"/>
                <a:gd name="T31" fmla="*/ 94 h 327"/>
                <a:gd name="T32" fmla="*/ 9 w 592"/>
                <a:gd name="T33" fmla="*/ 120 h 327"/>
                <a:gd name="T34" fmla="*/ 1 w 592"/>
                <a:gd name="T35" fmla="*/ 148 h 327"/>
                <a:gd name="T36" fmla="*/ 1 w 592"/>
                <a:gd name="T37" fmla="*/ 177 h 327"/>
                <a:gd name="T38" fmla="*/ 9 w 592"/>
                <a:gd name="T39" fmla="*/ 205 h 327"/>
                <a:gd name="T40" fmla="*/ 27 w 592"/>
                <a:gd name="T41" fmla="*/ 231 h 327"/>
                <a:gd name="T42" fmla="*/ 53 w 592"/>
                <a:gd name="T43" fmla="*/ 257 h 327"/>
                <a:gd name="T44" fmla="*/ 85 w 592"/>
                <a:gd name="T45" fmla="*/ 278 h 327"/>
                <a:gd name="T46" fmla="*/ 125 w 592"/>
                <a:gd name="T47" fmla="*/ 296 h 327"/>
                <a:gd name="T48" fmla="*/ 170 w 592"/>
                <a:gd name="T49" fmla="*/ 310 h 327"/>
                <a:gd name="T50" fmla="*/ 218 w 592"/>
                <a:gd name="T51" fmla="*/ 320 h 327"/>
                <a:gd name="T52" fmla="*/ 269 w 592"/>
                <a:gd name="T53" fmla="*/ 326 h 327"/>
                <a:gd name="T54" fmla="*/ 321 w 592"/>
                <a:gd name="T55" fmla="*/ 326 h 327"/>
                <a:gd name="T56" fmla="*/ 372 w 592"/>
                <a:gd name="T57" fmla="*/ 320 h 327"/>
                <a:gd name="T58" fmla="*/ 420 w 592"/>
                <a:gd name="T59" fmla="*/ 310 h 327"/>
                <a:gd name="T60" fmla="*/ 465 w 592"/>
                <a:gd name="T61" fmla="*/ 296 h 327"/>
                <a:gd name="T62" fmla="*/ 505 w 592"/>
                <a:gd name="T63" fmla="*/ 278 h 327"/>
                <a:gd name="T64" fmla="*/ 538 w 592"/>
                <a:gd name="T65" fmla="*/ 257 h 327"/>
                <a:gd name="T66" fmla="*/ 563 w 592"/>
                <a:gd name="T67" fmla="*/ 231 h 327"/>
                <a:gd name="T68" fmla="*/ 581 w 592"/>
                <a:gd name="T69" fmla="*/ 205 h 327"/>
                <a:gd name="T70" fmla="*/ 589 w 592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92"/>
                <a:gd name="T109" fmla="*/ 0 h 327"/>
                <a:gd name="T110" fmla="*/ 592 w 592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92" h="327">
                  <a:moveTo>
                    <a:pt x="591" y="163"/>
                  </a:moveTo>
                  <a:lnTo>
                    <a:pt x="589" y="148"/>
                  </a:lnTo>
                  <a:lnTo>
                    <a:pt x="586" y="133"/>
                  </a:lnTo>
                  <a:lnTo>
                    <a:pt x="581" y="120"/>
                  </a:lnTo>
                  <a:lnTo>
                    <a:pt x="573" y="106"/>
                  </a:lnTo>
                  <a:lnTo>
                    <a:pt x="563" y="94"/>
                  </a:lnTo>
                  <a:lnTo>
                    <a:pt x="550" y="81"/>
                  </a:lnTo>
                  <a:lnTo>
                    <a:pt x="538" y="68"/>
                  </a:lnTo>
                  <a:lnTo>
                    <a:pt x="521" y="57"/>
                  </a:lnTo>
                  <a:lnTo>
                    <a:pt x="505" y="46"/>
                  </a:lnTo>
                  <a:lnTo>
                    <a:pt x="485" y="37"/>
                  </a:lnTo>
                  <a:lnTo>
                    <a:pt x="465" y="29"/>
                  </a:lnTo>
                  <a:lnTo>
                    <a:pt x="442" y="21"/>
                  </a:lnTo>
                  <a:lnTo>
                    <a:pt x="420" y="14"/>
                  </a:lnTo>
                  <a:lnTo>
                    <a:pt x="395" y="9"/>
                  </a:lnTo>
                  <a:lnTo>
                    <a:pt x="372" y="4"/>
                  </a:lnTo>
                  <a:lnTo>
                    <a:pt x="347" y="1"/>
                  </a:lnTo>
                  <a:lnTo>
                    <a:pt x="321" y="0"/>
                  </a:lnTo>
                  <a:lnTo>
                    <a:pt x="294" y="0"/>
                  </a:lnTo>
                  <a:lnTo>
                    <a:pt x="269" y="0"/>
                  </a:lnTo>
                  <a:lnTo>
                    <a:pt x="243" y="1"/>
                  </a:lnTo>
                  <a:lnTo>
                    <a:pt x="218" y="4"/>
                  </a:lnTo>
                  <a:lnTo>
                    <a:pt x="195" y="9"/>
                  </a:lnTo>
                  <a:lnTo>
                    <a:pt x="170" y="14"/>
                  </a:lnTo>
                  <a:lnTo>
                    <a:pt x="148" y="21"/>
                  </a:lnTo>
                  <a:lnTo>
                    <a:pt x="125" y="29"/>
                  </a:lnTo>
                  <a:lnTo>
                    <a:pt x="105" y="37"/>
                  </a:lnTo>
                  <a:lnTo>
                    <a:pt x="85" y="46"/>
                  </a:lnTo>
                  <a:lnTo>
                    <a:pt x="69" y="57"/>
                  </a:lnTo>
                  <a:lnTo>
                    <a:pt x="53" y="68"/>
                  </a:lnTo>
                  <a:lnTo>
                    <a:pt x="40" y="81"/>
                  </a:lnTo>
                  <a:lnTo>
                    <a:pt x="27" y="94"/>
                  </a:lnTo>
                  <a:lnTo>
                    <a:pt x="17" y="106"/>
                  </a:lnTo>
                  <a:lnTo>
                    <a:pt x="9" y="120"/>
                  </a:lnTo>
                  <a:lnTo>
                    <a:pt x="4" y="133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4" y="191"/>
                  </a:lnTo>
                  <a:lnTo>
                    <a:pt x="9" y="205"/>
                  </a:lnTo>
                  <a:lnTo>
                    <a:pt x="17" y="219"/>
                  </a:lnTo>
                  <a:lnTo>
                    <a:pt x="27" y="231"/>
                  </a:lnTo>
                  <a:lnTo>
                    <a:pt x="40" y="244"/>
                  </a:lnTo>
                  <a:lnTo>
                    <a:pt x="53" y="257"/>
                  </a:lnTo>
                  <a:lnTo>
                    <a:pt x="69" y="268"/>
                  </a:lnTo>
                  <a:lnTo>
                    <a:pt x="85" y="278"/>
                  </a:lnTo>
                  <a:lnTo>
                    <a:pt x="105" y="288"/>
                  </a:lnTo>
                  <a:lnTo>
                    <a:pt x="125" y="296"/>
                  </a:lnTo>
                  <a:lnTo>
                    <a:pt x="148" y="304"/>
                  </a:lnTo>
                  <a:lnTo>
                    <a:pt x="170" y="310"/>
                  </a:lnTo>
                  <a:lnTo>
                    <a:pt x="195" y="316"/>
                  </a:lnTo>
                  <a:lnTo>
                    <a:pt x="218" y="320"/>
                  </a:lnTo>
                  <a:lnTo>
                    <a:pt x="243" y="324"/>
                  </a:lnTo>
                  <a:lnTo>
                    <a:pt x="269" y="326"/>
                  </a:lnTo>
                  <a:lnTo>
                    <a:pt x="294" y="326"/>
                  </a:lnTo>
                  <a:lnTo>
                    <a:pt x="321" y="326"/>
                  </a:lnTo>
                  <a:lnTo>
                    <a:pt x="347" y="324"/>
                  </a:lnTo>
                  <a:lnTo>
                    <a:pt x="372" y="320"/>
                  </a:lnTo>
                  <a:lnTo>
                    <a:pt x="395" y="316"/>
                  </a:lnTo>
                  <a:lnTo>
                    <a:pt x="420" y="310"/>
                  </a:lnTo>
                  <a:lnTo>
                    <a:pt x="442" y="304"/>
                  </a:lnTo>
                  <a:lnTo>
                    <a:pt x="465" y="296"/>
                  </a:lnTo>
                  <a:lnTo>
                    <a:pt x="485" y="288"/>
                  </a:lnTo>
                  <a:lnTo>
                    <a:pt x="505" y="278"/>
                  </a:lnTo>
                  <a:lnTo>
                    <a:pt x="521" y="268"/>
                  </a:lnTo>
                  <a:lnTo>
                    <a:pt x="538" y="257"/>
                  </a:lnTo>
                  <a:lnTo>
                    <a:pt x="550" y="244"/>
                  </a:lnTo>
                  <a:lnTo>
                    <a:pt x="563" y="231"/>
                  </a:lnTo>
                  <a:lnTo>
                    <a:pt x="573" y="219"/>
                  </a:lnTo>
                  <a:lnTo>
                    <a:pt x="581" y="205"/>
                  </a:lnTo>
                  <a:lnTo>
                    <a:pt x="586" y="191"/>
                  </a:lnTo>
                  <a:lnTo>
                    <a:pt x="589" y="177"/>
                  </a:lnTo>
                  <a:lnTo>
                    <a:pt x="591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90" name="Rectangle 14"/>
            <p:cNvSpPr>
              <a:spLocks noChangeArrowheads="1"/>
            </p:cNvSpPr>
            <p:nvPr/>
          </p:nvSpPr>
          <p:spPr bwMode="auto">
            <a:xfrm>
              <a:off x="4741" y="1103"/>
              <a:ext cx="57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400" b="1"/>
                <a:t>dname</a:t>
              </a:r>
            </a:p>
          </p:txBody>
        </p:sp>
      </p:grpSp>
      <p:sp>
        <p:nvSpPr>
          <p:cNvPr id="78860" name="Rectangle 15"/>
          <p:cNvSpPr>
            <a:spLocks noChangeArrowheads="1"/>
          </p:cNvSpPr>
          <p:nvPr/>
        </p:nvSpPr>
        <p:spPr bwMode="auto">
          <a:xfrm>
            <a:off x="5921375" y="1398588"/>
            <a:ext cx="773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400" b="1"/>
              <a:t>budget</a:t>
            </a:r>
          </a:p>
        </p:txBody>
      </p:sp>
      <p:sp>
        <p:nvSpPr>
          <p:cNvPr id="78861" name="Rectangle 16"/>
          <p:cNvSpPr>
            <a:spLocks noChangeArrowheads="1"/>
          </p:cNvSpPr>
          <p:nvPr/>
        </p:nvSpPr>
        <p:spPr bwMode="auto">
          <a:xfrm>
            <a:off x="4868863" y="1408113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400" b="1" u="sng"/>
              <a:t>did</a:t>
            </a:r>
          </a:p>
        </p:txBody>
      </p:sp>
      <p:grpSp>
        <p:nvGrpSpPr>
          <p:cNvPr id="78862" name="Group 17"/>
          <p:cNvGrpSpPr>
            <a:grpSpLocks/>
          </p:cNvGrpSpPr>
          <p:nvPr/>
        </p:nvGrpSpPr>
        <p:grpSpPr bwMode="auto">
          <a:xfrm>
            <a:off x="3873500" y="838200"/>
            <a:ext cx="638175" cy="385763"/>
            <a:chOff x="3663" y="868"/>
            <a:chExt cx="485" cy="327"/>
          </a:xfrm>
        </p:grpSpPr>
        <p:sp>
          <p:nvSpPr>
            <p:cNvPr id="78887" name="Freeform 18"/>
            <p:cNvSpPr>
              <a:spLocks/>
            </p:cNvSpPr>
            <p:nvPr/>
          </p:nvSpPr>
          <p:spPr bwMode="auto">
            <a:xfrm>
              <a:off x="3663" y="868"/>
              <a:ext cx="454" cy="327"/>
            </a:xfrm>
            <a:custGeom>
              <a:avLst/>
              <a:gdLst>
                <a:gd name="T0" fmla="*/ 1 w 454"/>
                <a:gd name="T1" fmla="*/ 177 h 327"/>
                <a:gd name="T2" fmla="*/ 8 w 454"/>
                <a:gd name="T3" fmla="*/ 205 h 327"/>
                <a:gd name="T4" fmla="*/ 21 w 454"/>
                <a:gd name="T5" fmla="*/ 231 h 327"/>
                <a:gd name="T6" fmla="*/ 41 w 454"/>
                <a:gd name="T7" fmla="*/ 257 h 327"/>
                <a:gd name="T8" fmla="*/ 66 w 454"/>
                <a:gd name="T9" fmla="*/ 278 h 327"/>
                <a:gd name="T10" fmla="*/ 96 w 454"/>
                <a:gd name="T11" fmla="*/ 296 h 327"/>
                <a:gd name="T12" fmla="*/ 131 w 454"/>
                <a:gd name="T13" fmla="*/ 311 h 327"/>
                <a:gd name="T14" fmla="*/ 167 w 454"/>
                <a:gd name="T15" fmla="*/ 320 h 327"/>
                <a:gd name="T16" fmla="*/ 206 w 454"/>
                <a:gd name="T17" fmla="*/ 326 h 327"/>
                <a:gd name="T18" fmla="*/ 246 w 454"/>
                <a:gd name="T19" fmla="*/ 326 h 327"/>
                <a:gd name="T20" fmla="*/ 285 w 454"/>
                <a:gd name="T21" fmla="*/ 320 h 327"/>
                <a:gd name="T22" fmla="*/ 322 w 454"/>
                <a:gd name="T23" fmla="*/ 310 h 327"/>
                <a:gd name="T24" fmla="*/ 356 w 454"/>
                <a:gd name="T25" fmla="*/ 296 h 327"/>
                <a:gd name="T26" fmla="*/ 387 w 454"/>
                <a:gd name="T27" fmla="*/ 278 h 327"/>
                <a:gd name="T28" fmla="*/ 412 w 454"/>
                <a:gd name="T29" fmla="*/ 257 h 327"/>
                <a:gd name="T30" fmla="*/ 431 w 454"/>
                <a:gd name="T31" fmla="*/ 231 h 327"/>
                <a:gd name="T32" fmla="*/ 445 w 454"/>
                <a:gd name="T33" fmla="*/ 205 h 327"/>
                <a:gd name="T34" fmla="*/ 453 w 454"/>
                <a:gd name="T35" fmla="*/ 177 h 327"/>
                <a:gd name="T36" fmla="*/ 453 w 454"/>
                <a:gd name="T37" fmla="*/ 148 h 327"/>
                <a:gd name="T38" fmla="*/ 445 w 454"/>
                <a:gd name="T39" fmla="*/ 120 h 327"/>
                <a:gd name="T40" fmla="*/ 431 w 454"/>
                <a:gd name="T41" fmla="*/ 94 h 327"/>
                <a:gd name="T42" fmla="*/ 412 w 454"/>
                <a:gd name="T43" fmla="*/ 68 h 327"/>
                <a:gd name="T44" fmla="*/ 387 w 454"/>
                <a:gd name="T45" fmla="*/ 47 h 327"/>
                <a:gd name="T46" fmla="*/ 356 w 454"/>
                <a:gd name="T47" fmla="*/ 29 h 327"/>
                <a:gd name="T48" fmla="*/ 322 w 454"/>
                <a:gd name="T49" fmla="*/ 15 h 327"/>
                <a:gd name="T50" fmla="*/ 285 w 454"/>
                <a:gd name="T51" fmla="*/ 5 h 327"/>
                <a:gd name="T52" fmla="*/ 246 w 454"/>
                <a:gd name="T53" fmla="*/ 0 h 327"/>
                <a:gd name="T54" fmla="*/ 206 w 454"/>
                <a:gd name="T55" fmla="*/ 0 h 327"/>
                <a:gd name="T56" fmla="*/ 167 w 454"/>
                <a:gd name="T57" fmla="*/ 5 h 327"/>
                <a:gd name="T58" fmla="*/ 131 w 454"/>
                <a:gd name="T59" fmla="*/ 15 h 327"/>
                <a:gd name="T60" fmla="*/ 96 w 454"/>
                <a:gd name="T61" fmla="*/ 29 h 327"/>
                <a:gd name="T62" fmla="*/ 66 w 454"/>
                <a:gd name="T63" fmla="*/ 47 h 327"/>
                <a:gd name="T64" fmla="*/ 41 w 454"/>
                <a:gd name="T65" fmla="*/ 68 h 327"/>
                <a:gd name="T66" fmla="*/ 21 w 454"/>
                <a:gd name="T67" fmla="*/ 94 h 327"/>
                <a:gd name="T68" fmla="*/ 8 w 454"/>
                <a:gd name="T69" fmla="*/ 120 h 327"/>
                <a:gd name="T70" fmla="*/ 1 w 454"/>
                <a:gd name="T71" fmla="*/ 148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0" y="163"/>
                  </a:moveTo>
                  <a:lnTo>
                    <a:pt x="1" y="177"/>
                  </a:lnTo>
                  <a:lnTo>
                    <a:pt x="3" y="192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1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6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3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40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6"/>
                  </a:lnTo>
                  <a:lnTo>
                    <a:pt x="412" y="257"/>
                  </a:lnTo>
                  <a:lnTo>
                    <a:pt x="423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8" name="Rectangle 19"/>
            <p:cNvSpPr>
              <a:spLocks noChangeArrowheads="1"/>
            </p:cNvSpPr>
            <p:nvPr/>
          </p:nvSpPr>
          <p:spPr bwMode="auto">
            <a:xfrm>
              <a:off x="3665" y="930"/>
              <a:ext cx="483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400" b="1"/>
                <a:t>since</a:t>
              </a:r>
            </a:p>
          </p:txBody>
        </p:sp>
      </p:grpSp>
      <p:grpSp>
        <p:nvGrpSpPr>
          <p:cNvPr id="78863" name="Group 20"/>
          <p:cNvGrpSpPr>
            <a:grpSpLocks/>
          </p:cNvGrpSpPr>
          <p:nvPr/>
        </p:nvGrpSpPr>
        <p:grpSpPr bwMode="auto">
          <a:xfrm>
            <a:off x="1828800" y="1052513"/>
            <a:ext cx="1690688" cy="666750"/>
            <a:chOff x="2110" y="1050"/>
            <a:chExt cx="1285" cy="567"/>
          </a:xfrm>
        </p:grpSpPr>
        <p:sp>
          <p:nvSpPr>
            <p:cNvPr id="78881" name="Freeform 21"/>
            <p:cNvSpPr>
              <a:spLocks/>
            </p:cNvSpPr>
            <p:nvPr/>
          </p:nvSpPr>
          <p:spPr bwMode="auto">
            <a:xfrm>
              <a:off x="2517" y="1050"/>
              <a:ext cx="454" cy="327"/>
            </a:xfrm>
            <a:custGeom>
              <a:avLst/>
              <a:gdLst>
                <a:gd name="T0" fmla="*/ 453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2 w 454"/>
                <a:gd name="T7" fmla="*/ 68 h 327"/>
                <a:gd name="T8" fmla="*/ 387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1 w 454"/>
                <a:gd name="T23" fmla="*/ 15 h 327"/>
                <a:gd name="T24" fmla="*/ 96 w 454"/>
                <a:gd name="T25" fmla="*/ 29 h 327"/>
                <a:gd name="T26" fmla="*/ 66 w 454"/>
                <a:gd name="T27" fmla="*/ 47 h 327"/>
                <a:gd name="T28" fmla="*/ 41 w 454"/>
                <a:gd name="T29" fmla="*/ 68 h 327"/>
                <a:gd name="T30" fmla="*/ 21 w 454"/>
                <a:gd name="T31" fmla="*/ 94 h 327"/>
                <a:gd name="T32" fmla="*/ 8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8 w 454"/>
                <a:gd name="T39" fmla="*/ 205 h 327"/>
                <a:gd name="T40" fmla="*/ 21 w 454"/>
                <a:gd name="T41" fmla="*/ 231 h 327"/>
                <a:gd name="T42" fmla="*/ 41 w 454"/>
                <a:gd name="T43" fmla="*/ 257 h 327"/>
                <a:gd name="T44" fmla="*/ 66 w 454"/>
                <a:gd name="T45" fmla="*/ 278 h 327"/>
                <a:gd name="T46" fmla="*/ 96 w 454"/>
                <a:gd name="T47" fmla="*/ 296 h 327"/>
                <a:gd name="T48" fmla="*/ 131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7 w 454"/>
                <a:gd name="T63" fmla="*/ 278 h 327"/>
                <a:gd name="T64" fmla="*/ 412 w 454"/>
                <a:gd name="T65" fmla="*/ 257 h 327"/>
                <a:gd name="T66" fmla="*/ 431 w 454"/>
                <a:gd name="T67" fmla="*/ 231 h 327"/>
                <a:gd name="T68" fmla="*/ 445 w 454"/>
                <a:gd name="T69" fmla="*/ 205 h 327"/>
                <a:gd name="T70" fmla="*/ 453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2"/>
                  </a:lnTo>
                  <a:lnTo>
                    <a:pt x="246" y="0"/>
                  </a:lnTo>
                  <a:lnTo>
                    <a:pt x="227" y="0"/>
                  </a:lnTo>
                  <a:lnTo>
                    <a:pt x="206" y="0"/>
                  </a:lnTo>
                  <a:lnTo>
                    <a:pt x="187" y="2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1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1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0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7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4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39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8"/>
                  </a:lnTo>
                  <a:lnTo>
                    <a:pt x="412" y="257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2" name="Freeform 22"/>
            <p:cNvSpPr>
              <a:spLocks/>
            </p:cNvSpPr>
            <p:nvPr/>
          </p:nvSpPr>
          <p:spPr bwMode="auto">
            <a:xfrm>
              <a:off x="2110" y="1291"/>
              <a:ext cx="454" cy="326"/>
            </a:xfrm>
            <a:custGeom>
              <a:avLst/>
              <a:gdLst>
                <a:gd name="T0" fmla="*/ 451 w 454"/>
                <a:gd name="T1" fmla="*/ 148 h 326"/>
                <a:gd name="T2" fmla="*/ 445 w 454"/>
                <a:gd name="T3" fmla="*/ 120 h 326"/>
                <a:gd name="T4" fmla="*/ 431 w 454"/>
                <a:gd name="T5" fmla="*/ 93 h 326"/>
                <a:gd name="T6" fmla="*/ 411 w 454"/>
                <a:gd name="T7" fmla="*/ 68 h 326"/>
                <a:gd name="T8" fmla="*/ 386 w 454"/>
                <a:gd name="T9" fmla="*/ 47 h 326"/>
                <a:gd name="T10" fmla="*/ 356 w 454"/>
                <a:gd name="T11" fmla="*/ 29 h 326"/>
                <a:gd name="T12" fmla="*/ 322 w 454"/>
                <a:gd name="T13" fmla="*/ 15 h 326"/>
                <a:gd name="T14" fmla="*/ 285 w 454"/>
                <a:gd name="T15" fmla="*/ 5 h 326"/>
                <a:gd name="T16" fmla="*/ 246 w 454"/>
                <a:gd name="T17" fmla="*/ 0 h 326"/>
                <a:gd name="T18" fmla="*/ 206 w 454"/>
                <a:gd name="T19" fmla="*/ 0 h 326"/>
                <a:gd name="T20" fmla="*/ 167 w 454"/>
                <a:gd name="T21" fmla="*/ 5 h 326"/>
                <a:gd name="T22" fmla="*/ 130 w 454"/>
                <a:gd name="T23" fmla="*/ 15 h 326"/>
                <a:gd name="T24" fmla="*/ 96 w 454"/>
                <a:gd name="T25" fmla="*/ 29 h 326"/>
                <a:gd name="T26" fmla="*/ 66 w 454"/>
                <a:gd name="T27" fmla="*/ 47 h 326"/>
                <a:gd name="T28" fmla="*/ 41 w 454"/>
                <a:gd name="T29" fmla="*/ 68 h 326"/>
                <a:gd name="T30" fmla="*/ 21 w 454"/>
                <a:gd name="T31" fmla="*/ 93 h 326"/>
                <a:gd name="T32" fmla="*/ 7 w 454"/>
                <a:gd name="T33" fmla="*/ 120 h 326"/>
                <a:gd name="T34" fmla="*/ 1 w 454"/>
                <a:gd name="T35" fmla="*/ 148 h 326"/>
                <a:gd name="T36" fmla="*/ 1 w 454"/>
                <a:gd name="T37" fmla="*/ 176 h 326"/>
                <a:gd name="T38" fmla="*/ 7 w 454"/>
                <a:gd name="T39" fmla="*/ 204 h 326"/>
                <a:gd name="T40" fmla="*/ 21 w 454"/>
                <a:gd name="T41" fmla="*/ 231 h 326"/>
                <a:gd name="T42" fmla="*/ 41 w 454"/>
                <a:gd name="T43" fmla="*/ 256 h 326"/>
                <a:gd name="T44" fmla="*/ 66 w 454"/>
                <a:gd name="T45" fmla="*/ 277 h 326"/>
                <a:gd name="T46" fmla="*/ 96 w 454"/>
                <a:gd name="T47" fmla="*/ 295 h 326"/>
                <a:gd name="T48" fmla="*/ 130 w 454"/>
                <a:gd name="T49" fmla="*/ 309 h 326"/>
                <a:gd name="T50" fmla="*/ 167 w 454"/>
                <a:gd name="T51" fmla="*/ 319 h 326"/>
                <a:gd name="T52" fmla="*/ 206 w 454"/>
                <a:gd name="T53" fmla="*/ 325 h 326"/>
                <a:gd name="T54" fmla="*/ 246 w 454"/>
                <a:gd name="T55" fmla="*/ 325 h 326"/>
                <a:gd name="T56" fmla="*/ 285 w 454"/>
                <a:gd name="T57" fmla="*/ 319 h 326"/>
                <a:gd name="T58" fmla="*/ 322 w 454"/>
                <a:gd name="T59" fmla="*/ 309 h 326"/>
                <a:gd name="T60" fmla="*/ 356 w 454"/>
                <a:gd name="T61" fmla="*/ 295 h 326"/>
                <a:gd name="T62" fmla="*/ 386 w 454"/>
                <a:gd name="T63" fmla="*/ 277 h 326"/>
                <a:gd name="T64" fmla="*/ 411 w 454"/>
                <a:gd name="T65" fmla="*/ 256 h 326"/>
                <a:gd name="T66" fmla="*/ 431 w 454"/>
                <a:gd name="T67" fmla="*/ 231 h 326"/>
                <a:gd name="T68" fmla="*/ 445 w 454"/>
                <a:gd name="T69" fmla="*/ 204 h 326"/>
                <a:gd name="T70" fmla="*/ 451 w 454"/>
                <a:gd name="T71" fmla="*/ 176 h 32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6"/>
                <a:gd name="T110" fmla="*/ 454 w 454"/>
                <a:gd name="T111" fmla="*/ 326 h 32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6">
                  <a:moveTo>
                    <a:pt x="453" y="162"/>
                  </a:moveTo>
                  <a:lnTo>
                    <a:pt x="451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3"/>
                  </a:lnTo>
                  <a:lnTo>
                    <a:pt x="422" y="81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2"/>
                  </a:lnTo>
                  <a:lnTo>
                    <a:pt x="1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30" y="243"/>
                  </a:lnTo>
                  <a:lnTo>
                    <a:pt x="41" y="256"/>
                  </a:lnTo>
                  <a:lnTo>
                    <a:pt x="53" y="266"/>
                  </a:lnTo>
                  <a:lnTo>
                    <a:pt x="66" y="277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3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6" y="325"/>
                  </a:lnTo>
                  <a:lnTo>
                    <a:pt x="265" y="322"/>
                  </a:lnTo>
                  <a:lnTo>
                    <a:pt x="285" y="319"/>
                  </a:lnTo>
                  <a:lnTo>
                    <a:pt x="304" y="315"/>
                  </a:lnTo>
                  <a:lnTo>
                    <a:pt x="322" y="309"/>
                  </a:lnTo>
                  <a:lnTo>
                    <a:pt x="339" y="303"/>
                  </a:lnTo>
                  <a:lnTo>
                    <a:pt x="356" y="295"/>
                  </a:lnTo>
                  <a:lnTo>
                    <a:pt x="372" y="287"/>
                  </a:lnTo>
                  <a:lnTo>
                    <a:pt x="386" y="277"/>
                  </a:lnTo>
                  <a:lnTo>
                    <a:pt x="399" y="266"/>
                  </a:lnTo>
                  <a:lnTo>
                    <a:pt x="411" y="256"/>
                  </a:lnTo>
                  <a:lnTo>
                    <a:pt x="422" y="243"/>
                  </a:lnTo>
                  <a:lnTo>
                    <a:pt x="431" y="231"/>
                  </a:lnTo>
                  <a:lnTo>
                    <a:pt x="439" y="218"/>
                  </a:lnTo>
                  <a:lnTo>
                    <a:pt x="445" y="204"/>
                  </a:lnTo>
                  <a:lnTo>
                    <a:pt x="449" y="190"/>
                  </a:lnTo>
                  <a:lnTo>
                    <a:pt x="451" y="176"/>
                  </a:lnTo>
                  <a:lnTo>
                    <a:pt x="453" y="16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3" name="Freeform 23"/>
            <p:cNvSpPr>
              <a:spLocks/>
            </p:cNvSpPr>
            <p:nvPr/>
          </p:nvSpPr>
          <p:spPr bwMode="auto">
            <a:xfrm>
              <a:off x="2943" y="1291"/>
              <a:ext cx="452" cy="326"/>
            </a:xfrm>
            <a:custGeom>
              <a:avLst/>
              <a:gdLst>
                <a:gd name="T0" fmla="*/ 0 w 452"/>
                <a:gd name="T1" fmla="*/ 176 h 326"/>
                <a:gd name="T2" fmla="*/ 7 w 452"/>
                <a:gd name="T3" fmla="*/ 204 h 326"/>
                <a:gd name="T4" fmla="*/ 21 w 452"/>
                <a:gd name="T5" fmla="*/ 231 h 326"/>
                <a:gd name="T6" fmla="*/ 40 w 452"/>
                <a:gd name="T7" fmla="*/ 256 h 326"/>
                <a:gd name="T8" fmla="*/ 65 w 452"/>
                <a:gd name="T9" fmla="*/ 278 h 326"/>
                <a:gd name="T10" fmla="*/ 96 w 452"/>
                <a:gd name="T11" fmla="*/ 295 h 326"/>
                <a:gd name="T12" fmla="*/ 130 w 452"/>
                <a:gd name="T13" fmla="*/ 309 h 326"/>
                <a:gd name="T14" fmla="*/ 167 w 452"/>
                <a:gd name="T15" fmla="*/ 319 h 326"/>
                <a:gd name="T16" fmla="*/ 206 w 452"/>
                <a:gd name="T17" fmla="*/ 325 h 326"/>
                <a:gd name="T18" fmla="*/ 245 w 452"/>
                <a:gd name="T19" fmla="*/ 325 h 326"/>
                <a:gd name="T20" fmla="*/ 283 w 452"/>
                <a:gd name="T21" fmla="*/ 319 h 326"/>
                <a:gd name="T22" fmla="*/ 320 w 452"/>
                <a:gd name="T23" fmla="*/ 309 h 326"/>
                <a:gd name="T24" fmla="*/ 354 w 452"/>
                <a:gd name="T25" fmla="*/ 295 h 326"/>
                <a:gd name="T26" fmla="*/ 385 w 452"/>
                <a:gd name="T27" fmla="*/ 277 h 326"/>
                <a:gd name="T28" fmla="*/ 410 w 452"/>
                <a:gd name="T29" fmla="*/ 254 h 326"/>
                <a:gd name="T30" fmla="*/ 429 w 452"/>
                <a:gd name="T31" fmla="*/ 231 h 326"/>
                <a:gd name="T32" fmla="*/ 443 w 452"/>
                <a:gd name="T33" fmla="*/ 204 h 326"/>
                <a:gd name="T34" fmla="*/ 451 w 452"/>
                <a:gd name="T35" fmla="*/ 176 h 326"/>
                <a:gd name="T36" fmla="*/ 451 w 452"/>
                <a:gd name="T37" fmla="*/ 148 h 326"/>
                <a:gd name="T38" fmla="*/ 443 w 452"/>
                <a:gd name="T39" fmla="*/ 120 h 326"/>
                <a:gd name="T40" fmla="*/ 429 w 452"/>
                <a:gd name="T41" fmla="*/ 93 h 326"/>
                <a:gd name="T42" fmla="*/ 410 w 452"/>
                <a:gd name="T43" fmla="*/ 68 h 326"/>
                <a:gd name="T44" fmla="*/ 385 w 452"/>
                <a:gd name="T45" fmla="*/ 47 h 326"/>
                <a:gd name="T46" fmla="*/ 354 w 452"/>
                <a:gd name="T47" fmla="*/ 29 h 326"/>
                <a:gd name="T48" fmla="*/ 320 w 452"/>
                <a:gd name="T49" fmla="*/ 15 h 326"/>
                <a:gd name="T50" fmla="*/ 283 w 452"/>
                <a:gd name="T51" fmla="*/ 5 h 326"/>
                <a:gd name="T52" fmla="*/ 245 w 452"/>
                <a:gd name="T53" fmla="*/ 0 h 326"/>
                <a:gd name="T54" fmla="*/ 206 w 452"/>
                <a:gd name="T55" fmla="*/ 0 h 326"/>
                <a:gd name="T56" fmla="*/ 167 w 452"/>
                <a:gd name="T57" fmla="*/ 5 h 326"/>
                <a:gd name="T58" fmla="*/ 130 w 452"/>
                <a:gd name="T59" fmla="*/ 15 h 326"/>
                <a:gd name="T60" fmla="*/ 96 w 452"/>
                <a:gd name="T61" fmla="*/ 29 h 326"/>
                <a:gd name="T62" fmla="*/ 65 w 452"/>
                <a:gd name="T63" fmla="*/ 47 h 326"/>
                <a:gd name="T64" fmla="*/ 40 w 452"/>
                <a:gd name="T65" fmla="*/ 68 h 326"/>
                <a:gd name="T66" fmla="*/ 21 w 452"/>
                <a:gd name="T67" fmla="*/ 93 h 326"/>
                <a:gd name="T68" fmla="*/ 7 w 452"/>
                <a:gd name="T69" fmla="*/ 120 h 326"/>
                <a:gd name="T70" fmla="*/ 0 w 452"/>
                <a:gd name="T71" fmla="*/ 148 h 32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2"/>
                <a:gd name="T109" fmla="*/ 0 h 326"/>
                <a:gd name="T110" fmla="*/ 452 w 452"/>
                <a:gd name="T111" fmla="*/ 326 h 32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2" h="326">
                  <a:moveTo>
                    <a:pt x="0" y="162"/>
                  </a:moveTo>
                  <a:lnTo>
                    <a:pt x="0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29" y="243"/>
                  </a:lnTo>
                  <a:lnTo>
                    <a:pt x="40" y="256"/>
                  </a:lnTo>
                  <a:lnTo>
                    <a:pt x="52" y="267"/>
                  </a:lnTo>
                  <a:lnTo>
                    <a:pt x="65" y="278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2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5" y="325"/>
                  </a:lnTo>
                  <a:lnTo>
                    <a:pt x="264" y="322"/>
                  </a:lnTo>
                  <a:lnTo>
                    <a:pt x="283" y="319"/>
                  </a:lnTo>
                  <a:lnTo>
                    <a:pt x="302" y="315"/>
                  </a:lnTo>
                  <a:lnTo>
                    <a:pt x="320" y="309"/>
                  </a:lnTo>
                  <a:lnTo>
                    <a:pt x="338" y="303"/>
                  </a:lnTo>
                  <a:lnTo>
                    <a:pt x="354" y="295"/>
                  </a:lnTo>
                  <a:lnTo>
                    <a:pt x="370" y="287"/>
                  </a:lnTo>
                  <a:lnTo>
                    <a:pt x="385" y="277"/>
                  </a:lnTo>
                  <a:lnTo>
                    <a:pt x="398" y="266"/>
                  </a:lnTo>
                  <a:lnTo>
                    <a:pt x="410" y="254"/>
                  </a:lnTo>
                  <a:lnTo>
                    <a:pt x="421" y="243"/>
                  </a:lnTo>
                  <a:lnTo>
                    <a:pt x="429" y="231"/>
                  </a:lnTo>
                  <a:lnTo>
                    <a:pt x="437" y="217"/>
                  </a:lnTo>
                  <a:lnTo>
                    <a:pt x="443" y="204"/>
                  </a:lnTo>
                  <a:lnTo>
                    <a:pt x="447" y="190"/>
                  </a:lnTo>
                  <a:lnTo>
                    <a:pt x="451" y="176"/>
                  </a:lnTo>
                  <a:lnTo>
                    <a:pt x="451" y="162"/>
                  </a:lnTo>
                  <a:lnTo>
                    <a:pt x="451" y="148"/>
                  </a:lnTo>
                  <a:lnTo>
                    <a:pt x="447" y="134"/>
                  </a:lnTo>
                  <a:lnTo>
                    <a:pt x="443" y="120"/>
                  </a:lnTo>
                  <a:lnTo>
                    <a:pt x="437" y="106"/>
                  </a:lnTo>
                  <a:lnTo>
                    <a:pt x="429" y="93"/>
                  </a:lnTo>
                  <a:lnTo>
                    <a:pt x="421" y="81"/>
                  </a:lnTo>
                  <a:lnTo>
                    <a:pt x="410" y="68"/>
                  </a:lnTo>
                  <a:lnTo>
                    <a:pt x="398" y="57"/>
                  </a:lnTo>
                  <a:lnTo>
                    <a:pt x="385" y="47"/>
                  </a:lnTo>
                  <a:lnTo>
                    <a:pt x="370" y="37"/>
                  </a:lnTo>
                  <a:lnTo>
                    <a:pt x="354" y="29"/>
                  </a:lnTo>
                  <a:lnTo>
                    <a:pt x="338" y="21"/>
                  </a:lnTo>
                  <a:lnTo>
                    <a:pt x="320" y="15"/>
                  </a:lnTo>
                  <a:lnTo>
                    <a:pt x="302" y="9"/>
                  </a:lnTo>
                  <a:lnTo>
                    <a:pt x="283" y="5"/>
                  </a:lnTo>
                  <a:lnTo>
                    <a:pt x="264" y="1"/>
                  </a:lnTo>
                  <a:lnTo>
                    <a:pt x="245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2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2" y="57"/>
                  </a:lnTo>
                  <a:lnTo>
                    <a:pt x="40" y="68"/>
                  </a:lnTo>
                  <a:lnTo>
                    <a:pt x="29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0" y="148"/>
                  </a:lnTo>
                  <a:lnTo>
                    <a:pt x="0" y="16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4" name="Rectangle 24"/>
            <p:cNvSpPr>
              <a:spLocks noChangeArrowheads="1"/>
            </p:cNvSpPr>
            <p:nvPr/>
          </p:nvSpPr>
          <p:spPr bwMode="auto">
            <a:xfrm>
              <a:off x="3021" y="1354"/>
              <a:ext cx="303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400" b="1"/>
                <a:t>lot</a:t>
              </a:r>
            </a:p>
          </p:txBody>
        </p:sp>
        <p:sp>
          <p:nvSpPr>
            <p:cNvPr id="78885" name="Rectangle 25"/>
            <p:cNvSpPr>
              <a:spLocks noChangeArrowheads="1"/>
            </p:cNvSpPr>
            <p:nvPr/>
          </p:nvSpPr>
          <p:spPr bwMode="auto">
            <a:xfrm>
              <a:off x="2515" y="1093"/>
              <a:ext cx="49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400" b="1"/>
                <a:t>name</a:t>
              </a:r>
            </a:p>
          </p:txBody>
        </p:sp>
        <p:sp>
          <p:nvSpPr>
            <p:cNvPr id="78886" name="Rectangle 26"/>
            <p:cNvSpPr>
              <a:spLocks noChangeArrowheads="1"/>
            </p:cNvSpPr>
            <p:nvPr/>
          </p:nvSpPr>
          <p:spPr bwMode="auto">
            <a:xfrm>
              <a:off x="2166" y="1346"/>
              <a:ext cx="37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400" b="1" u="sng"/>
                <a:t>ssn</a:t>
              </a:r>
            </a:p>
          </p:txBody>
        </p:sp>
      </p:grpSp>
      <p:grpSp>
        <p:nvGrpSpPr>
          <p:cNvPr id="78864" name="Group 27"/>
          <p:cNvGrpSpPr>
            <a:grpSpLocks/>
          </p:cNvGrpSpPr>
          <p:nvPr/>
        </p:nvGrpSpPr>
        <p:grpSpPr bwMode="auto">
          <a:xfrm>
            <a:off x="3654425" y="1755775"/>
            <a:ext cx="1033463" cy="682625"/>
            <a:chOff x="3497" y="1648"/>
            <a:chExt cx="786" cy="580"/>
          </a:xfrm>
        </p:grpSpPr>
        <p:sp>
          <p:nvSpPr>
            <p:cNvPr id="78879" name="Rectangle 28"/>
            <p:cNvSpPr>
              <a:spLocks noChangeArrowheads="1"/>
            </p:cNvSpPr>
            <p:nvPr/>
          </p:nvSpPr>
          <p:spPr bwMode="auto">
            <a:xfrm>
              <a:off x="3567" y="1865"/>
              <a:ext cx="71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400" b="1"/>
                <a:t>Manages</a:t>
              </a:r>
            </a:p>
          </p:txBody>
        </p:sp>
        <p:sp>
          <p:nvSpPr>
            <p:cNvPr id="78880" name="Freeform 29"/>
            <p:cNvSpPr>
              <a:spLocks/>
            </p:cNvSpPr>
            <p:nvPr/>
          </p:nvSpPr>
          <p:spPr bwMode="auto">
            <a:xfrm>
              <a:off x="3497" y="1648"/>
              <a:ext cx="769" cy="580"/>
            </a:xfrm>
            <a:custGeom>
              <a:avLst/>
              <a:gdLst>
                <a:gd name="T0" fmla="*/ 0 w 769"/>
                <a:gd name="T1" fmla="*/ 290 h 580"/>
                <a:gd name="T2" fmla="*/ 378 w 769"/>
                <a:gd name="T3" fmla="*/ 0 h 580"/>
                <a:gd name="T4" fmla="*/ 768 w 769"/>
                <a:gd name="T5" fmla="*/ 300 h 580"/>
                <a:gd name="T6" fmla="*/ 378 w 769"/>
                <a:gd name="T7" fmla="*/ 579 h 580"/>
                <a:gd name="T8" fmla="*/ 0 w 769"/>
                <a:gd name="T9" fmla="*/ 290 h 5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9"/>
                <a:gd name="T16" fmla="*/ 0 h 580"/>
                <a:gd name="T17" fmla="*/ 769 w 769"/>
                <a:gd name="T18" fmla="*/ 580 h 5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9" h="580">
                  <a:moveTo>
                    <a:pt x="0" y="290"/>
                  </a:moveTo>
                  <a:lnTo>
                    <a:pt x="378" y="0"/>
                  </a:lnTo>
                  <a:lnTo>
                    <a:pt x="768" y="300"/>
                  </a:lnTo>
                  <a:lnTo>
                    <a:pt x="378" y="579"/>
                  </a:lnTo>
                  <a:lnTo>
                    <a:pt x="0" y="29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865" name="Freeform 30"/>
          <p:cNvSpPr>
            <a:spLocks/>
          </p:cNvSpPr>
          <p:nvPr/>
        </p:nvSpPr>
        <p:spPr bwMode="auto">
          <a:xfrm>
            <a:off x="5129213" y="1968500"/>
            <a:ext cx="1073150" cy="354013"/>
          </a:xfrm>
          <a:custGeom>
            <a:avLst/>
            <a:gdLst>
              <a:gd name="T0" fmla="*/ 2147483647 w 816"/>
              <a:gd name="T1" fmla="*/ 2147483647 h 302"/>
              <a:gd name="T2" fmla="*/ 2147483647 w 816"/>
              <a:gd name="T3" fmla="*/ 0 h 302"/>
              <a:gd name="T4" fmla="*/ 0 w 816"/>
              <a:gd name="T5" fmla="*/ 0 h 302"/>
              <a:gd name="T6" fmla="*/ 0 w 816"/>
              <a:gd name="T7" fmla="*/ 2147483647 h 302"/>
              <a:gd name="T8" fmla="*/ 2147483647 w 816"/>
              <a:gd name="T9" fmla="*/ 2147483647 h 3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302"/>
              <a:gd name="T17" fmla="*/ 816 w 816"/>
              <a:gd name="T18" fmla="*/ 302 h 3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302">
                <a:moveTo>
                  <a:pt x="815" y="301"/>
                </a:moveTo>
                <a:lnTo>
                  <a:pt x="815" y="0"/>
                </a:lnTo>
                <a:lnTo>
                  <a:pt x="0" y="0"/>
                </a:lnTo>
                <a:lnTo>
                  <a:pt x="0" y="301"/>
                </a:lnTo>
                <a:lnTo>
                  <a:pt x="815" y="30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8866" name="Group 31"/>
          <p:cNvGrpSpPr>
            <a:grpSpLocks/>
          </p:cNvGrpSpPr>
          <p:nvPr/>
        </p:nvGrpSpPr>
        <p:grpSpPr bwMode="auto">
          <a:xfrm>
            <a:off x="2170113" y="1955800"/>
            <a:ext cx="1135062" cy="354013"/>
            <a:chOff x="2369" y="1818"/>
            <a:chExt cx="862" cy="301"/>
          </a:xfrm>
        </p:grpSpPr>
        <p:sp>
          <p:nvSpPr>
            <p:cNvPr id="78877" name="Freeform 32"/>
            <p:cNvSpPr>
              <a:spLocks/>
            </p:cNvSpPr>
            <p:nvPr/>
          </p:nvSpPr>
          <p:spPr bwMode="auto">
            <a:xfrm>
              <a:off x="2369" y="1818"/>
              <a:ext cx="814" cy="295"/>
            </a:xfrm>
            <a:custGeom>
              <a:avLst/>
              <a:gdLst>
                <a:gd name="T0" fmla="*/ 813 w 814"/>
                <a:gd name="T1" fmla="*/ 294 h 295"/>
                <a:gd name="T2" fmla="*/ 813 w 814"/>
                <a:gd name="T3" fmla="*/ 0 h 295"/>
                <a:gd name="T4" fmla="*/ 0 w 814"/>
                <a:gd name="T5" fmla="*/ 0 h 295"/>
                <a:gd name="T6" fmla="*/ 0 w 814"/>
                <a:gd name="T7" fmla="*/ 294 h 295"/>
                <a:gd name="T8" fmla="*/ 813 w 814"/>
                <a:gd name="T9" fmla="*/ 294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4"/>
                <a:gd name="T16" fmla="*/ 0 h 295"/>
                <a:gd name="T17" fmla="*/ 814 w 814"/>
                <a:gd name="T18" fmla="*/ 295 h 2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4" h="295">
                  <a:moveTo>
                    <a:pt x="813" y="294"/>
                  </a:moveTo>
                  <a:lnTo>
                    <a:pt x="813" y="0"/>
                  </a:lnTo>
                  <a:lnTo>
                    <a:pt x="0" y="0"/>
                  </a:lnTo>
                  <a:lnTo>
                    <a:pt x="0" y="294"/>
                  </a:lnTo>
                  <a:lnTo>
                    <a:pt x="813" y="29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8" name="Rectangle 33"/>
            <p:cNvSpPr>
              <a:spLocks noChangeArrowheads="1"/>
            </p:cNvSpPr>
            <p:nvPr/>
          </p:nvSpPr>
          <p:spPr bwMode="auto">
            <a:xfrm>
              <a:off x="2381" y="1863"/>
              <a:ext cx="85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400" b="1"/>
                <a:t>Employees</a:t>
              </a:r>
            </a:p>
          </p:txBody>
        </p:sp>
      </p:grpSp>
      <p:sp>
        <p:nvSpPr>
          <p:cNvPr id="78867" name="Rectangle 34"/>
          <p:cNvSpPr>
            <a:spLocks noChangeArrowheads="1"/>
          </p:cNvSpPr>
          <p:nvPr/>
        </p:nvSpPr>
        <p:spPr bwMode="auto">
          <a:xfrm>
            <a:off x="5060950" y="2019300"/>
            <a:ext cx="12684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400" b="1"/>
              <a:t>Departments</a:t>
            </a:r>
          </a:p>
        </p:txBody>
      </p:sp>
      <p:sp>
        <p:nvSpPr>
          <p:cNvPr id="78868" name="Line 35"/>
          <p:cNvSpPr>
            <a:spLocks noChangeShapeType="1"/>
          </p:cNvSpPr>
          <p:nvPr/>
        </p:nvSpPr>
        <p:spPr bwMode="auto">
          <a:xfrm flipH="1">
            <a:off x="3206750" y="2095500"/>
            <a:ext cx="4524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9" name="Line 36"/>
          <p:cNvSpPr>
            <a:spLocks noChangeShapeType="1"/>
          </p:cNvSpPr>
          <p:nvPr/>
        </p:nvSpPr>
        <p:spPr bwMode="auto">
          <a:xfrm>
            <a:off x="4670425" y="2095500"/>
            <a:ext cx="431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0" name="Line 37"/>
          <p:cNvSpPr>
            <a:spLocks noChangeShapeType="1"/>
          </p:cNvSpPr>
          <p:nvPr/>
        </p:nvSpPr>
        <p:spPr bwMode="auto">
          <a:xfrm flipH="1">
            <a:off x="3017838" y="1704975"/>
            <a:ext cx="200025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Line 38"/>
          <p:cNvSpPr>
            <a:spLocks noChangeShapeType="1"/>
          </p:cNvSpPr>
          <p:nvPr/>
        </p:nvSpPr>
        <p:spPr bwMode="auto">
          <a:xfrm>
            <a:off x="2643188" y="1422400"/>
            <a:ext cx="0" cy="4984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2" name="Line 39"/>
          <p:cNvSpPr>
            <a:spLocks noChangeShapeType="1"/>
          </p:cNvSpPr>
          <p:nvPr/>
        </p:nvSpPr>
        <p:spPr bwMode="auto">
          <a:xfrm>
            <a:off x="2206625" y="1704975"/>
            <a:ext cx="115888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3" name="Line 40"/>
          <p:cNvSpPr>
            <a:spLocks noChangeShapeType="1"/>
          </p:cNvSpPr>
          <p:nvPr/>
        </p:nvSpPr>
        <p:spPr bwMode="auto">
          <a:xfrm>
            <a:off x="4159250" y="1252538"/>
            <a:ext cx="0" cy="4984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4" name="Line 41"/>
          <p:cNvSpPr>
            <a:spLocks noChangeShapeType="1"/>
          </p:cNvSpPr>
          <p:nvPr/>
        </p:nvSpPr>
        <p:spPr bwMode="auto">
          <a:xfrm>
            <a:off x="5175250" y="1704975"/>
            <a:ext cx="179388" cy="2714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5" name="Line 42"/>
          <p:cNvSpPr>
            <a:spLocks noChangeShapeType="1"/>
          </p:cNvSpPr>
          <p:nvPr/>
        </p:nvSpPr>
        <p:spPr bwMode="auto">
          <a:xfrm>
            <a:off x="5613400" y="1477963"/>
            <a:ext cx="0" cy="4984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6" name="Line 43"/>
          <p:cNvSpPr>
            <a:spLocks noChangeShapeType="1"/>
          </p:cNvSpPr>
          <p:nvPr/>
        </p:nvSpPr>
        <p:spPr bwMode="auto">
          <a:xfrm flipH="1">
            <a:off x="5922963" y="1704975"/>
            <a:ext cx="136525" cy="2714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846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/>
            <a:endParaRPr lang="en-US" altLang="x-none" sz="1400">
              <a:solidFill>
                <a:schemeClr val="tx1"/>
              </a:solidFill>
            </a:endParaRPr>
          </a:p>
          <a:p>
            <a:pPr algn="r"/>
            <a:endParaRPr lang="en-US" altLang="x-none" sz="1400">
              <a:solidFill>
                <a:schemeClr val="tx2"/>
              </a:solidFill>
            </a:endParaRPr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title"/>
          </p:nvPr>
        </p:nvSpPr>
        <p:spPr>
          <a:xfrm>
            <a:off x="190500" y="-19843"/>
            <a:ext cx="8229600" cy="1104900"/>
          </a:xfrm>
        </p:spPr>
        <p:txBody>
          <a:bodyPr lIns="90488" tIns="44450" rIns="90488" bIns="44450"/>
          <a:lstStyle/>
          <a:p>
            <a:r>
              <a:rPr lang="en-US" altLang="x-none"/>
              <a:t>Translating ER with Key Constraints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757488"/>
            <a:ext cx="7517674" cy="613481"/>
          </a:xfrm>
        </p:spPr>
        <p:txBody>
          <a:bodyPr lIns="90488" tIns="44450" rIns="90488" bIns="44450"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x-none" sz="2000" smtClean="0"/>
              <a:t>Since </a:t>
            </a:r>
            <a:r>
              <a:rPr lang="en-US" altLang="x-none" sz="2000" dirty="0"/>
              <a:t>each department has a unique manager, we could instead combine Manages and Departments.</a:t>
            </a: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0" y="3352800"/>
            <a:ext cx="4495800" cy="285975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CREATE TABLE  Manages(</a:t>
            </a:r>
          </a:p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</a:t>
            </a:r>
            <a:r>
              <a:rPr lang="en-US" altLang="x-none" sz="2000" dirty="0" err="1">
                <a:solidFill>
                  <a:schemeClr val="accent2"/>
                </a:solidFill>
                <a:latin typeface="Lucida Console" charset="0"/>
              </a:rPr>
              <a:t>ssn</a:t>
            </a:r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 CHAR(11),</a:t>
            </a:r>
          </a:p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did  INTEGER,</a:t>
            </a:r>
          </a:p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since  DATE,</a:t>
            </a:r>
          </a:p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PRIMARY KEY  (</a:t>
            </a:r>
            <a:r>
              <a:rPr lang="en-US" altLang="x-none" sz="2000" dirty="0">
                <a:solidFill>
                  <a:srgbClr val="FF0000"/>
                </a:solidFill>
                <a:latin typeface="Lucida Console" charset="0"/>
              </a:rPr>
              <a:t>did</a:t>
            </a:r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),</a:t>
            </a:r>
          </a:p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FOREIGN KEY (</a:t>
            </a:r>
            <a:r>
              <a:rPr lang="en-US" altLang="x-none" sz="2000" dirty="0" err="1">
                <a:solidFill>
                  <a:schemeClr val="accent2"/>
                </a:solidFill>
                <a:latin typeface="Lucida Console" charset="0"/>
              </a:rPr>
              <a:t>ssn</a:t>
            </a:r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)   </a:t>
            </a:r>
            <a:endParaRPr lang="en-US" altLang="x-none" sz="2000" dirty="0" smtClean="0">
              <a:solidFill>
                <a:schemeClr val="accent2"/>
              </a:solidFill>
              <a:latin typeface="Lucida Console" charset="0"/>
            </a:endParaRPr>
          </a:p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</a:t>
            </a:r>
            <a:r>
              <a:rPr lang="en-US" altLang="x-none" sz="2000" dirty="0" smtClean="0">
                <a:solidFill>
                  <a:schemeClr val="accent2"/>
                </a:solidFill>
                <a:latin typeface="Lucida Console" charset="0"/>
              </a:rPr>
              <a:t>  REFERENCES </a:t>
            </a:r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Employees,</a:t>
            </a:r>
          </a:p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</a:t>
            </a:r>
            <a:r>
              <a:rPr lang="en-US" altLang="x-none" sz="2000" dirty="0" smtClean="0">
                <a:solidFill>
                  <a:schemeClr val="accent2"/>
                </a:solidFill>
                <a:latin typeface="Lucida Console" charset="0"/>
              </a:rPr>
              <a:t>FOREIGN </a:t>
            </a:r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KEY (did) </a:t>
            </a:r>
          </a:p>
          <a:p>
            <a:r>
              <a:rPr lang="en-US" altLang="x-none" sz="2000" dirty="0" smtClean="0">
                <a:solidFill>
                  <a:schemeClr val="accent2"/>
                </a:solidFill>
                <a:latin typeface="Lucida Console" charset="0"/>
              </a:rPr>
              <a:t>   REFERENCES </a:t>
            </a:r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Departments)</a:t>
            </a: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4572000" y="3352800"/>
            <a:ext cx="4405313" cy="285975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CREATE TABLE  </a:t>
            </a:r>
            <a:r>
              <a:rPr lang="en-US" altLang="x-none" sz="2000" dirty="0" err="1">
                <a:solidFill>
                  <a:schemeClr val="accent2"/>
                </a:solidFill>
                <a:latin typeface="Lucida Console" charset="0"/>
              </a:rPr>
              <a:t>Dept_Mgr</a:t>
            </a:r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(</a:t>
            </a:r>
          </a:p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did  INTEGER,</a:t>
            </a:r>
          </a:p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</a:t>
            </a:r>
            <a:r>
              <a:rPr lang="en-US" altLang="x-none" sz="2000" dirty="0" err="1">
                <a:solidFill>
                  <a:schemeClr val="accent2"/>
                </a:solidFill>
                <a:latin typeface="Lucida Console" charset="0"/>
              </a:rPr>
              <a:t>dname</a:t>
            </a:r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 CHAR(20),</a:t>
            </a:r>
          </a:p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budget  REAL,</a:t>
            </a:r>
          </a:p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</a:t>
            </a:r>
            <a:r>
              <a:rPr lang="en-US" altLang="x-none" sz="2000" dirty="0" err="1">
                <a:solidFill>
                  <a:schemeClr val="accent2"/>
                </a:solidFill>
                <a:latin typeface="Lucida Console" charset="0"/>
              </a:rPr>
              <a:t>ssn</a:t>
            </a:r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 CHAR(11),</a:t>
            </a:r>
          </a:p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</a:t>
            </a:r>
            <a:r>
              <a:rPr lang="en-US" altLang="x-none" sz="2000" dirty="0">
                <a:solidFill>
                  <a:srgbClr val="FF0000"/>
                </a:solidFill>
                <a:latin typeface="Lucida Console" charset="0"/>
              </a:rPr>
              <a:t>since  DATE,</a:t>
            </a:r>
          </a:p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PRIMARY KEY  (</a:t>
            </a:r>
            <a:r>
              <a:rPr lang="en-US" altLang="x-none" sz="2000" dirty="0">
                <a:solidFill>
                  <a:srgbClr val="FF0000"/>
                </a:solidFill>
                <a:latin typeface="Lucida Console" charset="0"/>
              </a:rPr>
              <a:t>did</a:t>
            </a:r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),</a:t>
            </a:r>
          </a:p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FOREIGN KEY (</a:t>
            </a:r>
            <a:r>
              <a:rPr lang="en-US" altLang="x-none" sz="2000" dirty="0" err="1">
                <a:solidFill>
                  <a:schemeClr val="accent2"/>
                </a:solidFill>
                <a:latin typeface="Lucida Console" charset="0"/>
              </a:rPr>
              <a:t>ssn</a:t>
            </a:r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) </a:t>
            </a:r>
          </a:p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 </a:t>
            </a:r>
            <a:r>
              <a:rPr lang="en-US" altLang="x-none" sz="2000" dirty="0" smtClean="0">
                <a:solidFill>
                  <a:schemeClr val="accent2"/>
                </a:solidFill>
                <a:latin typeface="Lucida Console" charset="0"/>
              </a:rPr>
              <a:t> REFERENCES </a:t>
            </a:r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Employees)</a:t>
            </a:r>
          </a:p>
        </p:txBody>
      </p:sp>
      <p:sp>
        <p:nvSpPr>
          <p:cNvPr id="78856" name="Oval 8"/>
          <p:cNvSpPr>
            <a:spLocks noChangeArrowheads="1"/>
          </p:cNvSpPr>
          <p:nvPr/>
        </p:nvSpPr>
        <p:spPr bwMode="auto">
          <a:xfrm>
            <a:off x="3886200" y="4191000"/>
            <a:ext cx="838200" cy="762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/>
            <a:r>
              <a:rPr lang="en-US" altLang="x-none" sz="3200">
                <a:solidFill>
                  <a:schemeClr val="tx1"/>
                </a:solidFill>
              </a:rPr>
              <a:t>Vs.</a:t>
            </a:r>
          </a:p>
        </p:txBody>
      </p:sp>
      <p:sp>
        <p:nvSpPr>
          <p:cNvPr id="78857" name="Freeform 10"/>
          <p:cNvSpPr>
            <a:spLocks/>
          </p:cNvSpPr>
          <p:nvPr/>
        </p:nvSpPr>
        <p:spPr bwMode="auto">
          <a:xfrm>
            <a:off x="4781550" y="1346200"/>
            <a:ext cx="598488" cy="385763"/>
          </a:xfrm>
          <a:custGeom>
            <a:avLst/>
            <a:gdLst>
              <a:gd name="T0" fmla="*/ 2147483647 w 454"/>
              <a:gd name="T1" fmla="*/ 2147483647 h 327"/>
              <a:gd name="T2" fmla="*/ 2147483647 w 454"/>
              <a:gd name="T3" fmla="*/ 2147483647 h 327"/>
              <a:gd name="T4" fmla="*/ 2147483647 w 454"/>
              <a:gd name="T5" fmla="*/ 2147483647 h 327"/>
              <a:gd name="T6" fmla="*/ 2147483647 w 454"/>
              <a:gd name="T7" fmla="*/ 2147483647 h 327"/>
              <a:gd name="T8" fmla="*/ 2147483647 w 454"/>
              <a:gd name="T9" fmla="*/ 2147483647 h 327"/>
              <a:gd name="T10" fmla="*/ 2147483647 w 454"/>
              <a:gd name="T11" fmla="*/ 2147483647 h 327"/>
              <a:gd name="T12" fmla="*/ 2147483647 w 454"/>
              <a:gd name="T13" fmla="*/ 2147483647 h 327"/>
              <a:gd name="T14" fmla="*/ 2147483647 w 454"/>
              <a:gd name="T15" fmla="*/ 2147483647 h 327"/>
              <a:gd name="T16" fmla="*/ 2147483647 w 454"/>
              <a:gd name="T17" fmla="*/ 0 h 327"/>
              <a:gd name="T18" fmla="*/ 2147483647 w 454"/>
              <a:gd name="T19" fmla="*/ 0 h 327"/>
              <a:gd name="T20" fmla="*/ 2147483647 w 454"/>
              <a:gd name="T21" fmla="*/ 2147483647 h 327"/>
              <a:gd name="T22" fmla="*/ 2147483647 w 454"/>
              <a:gd name="T23" fmla="*/ 2147483647 h 327"/>
              <a:gd name="T24" fmla="*/ 2147483647 w 454"/>
              <a:gd name="T25" fmla="*/ 2147483647 h 327"/>
              <a:gd name="T26" fmla="*/ 2147483647 w 454"/>
              <a:gd name="T27" fmla="*/ 2147483647 h 327"/>
              <a:gd name="T28" fmla="*/ 2147483647 w 454"/>
              <a:gd name="T29" fmla="*/ 2147483647 h 327"/>
              <a:gd name="T30" fmla="*/ 2147483647 w 454"/>
              <a:gd name="T31" fmla="*/ 2147483647 h 327"/>
              <a:gd name="T32" fmla="*/ 2147483647 w 454"/>
              <a:gd name="T33" fmla="*/ 2147483647 h 327"/>
              <a:gd name="T34" fmla="*/ 2147483647 w 454"/>
              <a:gd name="T35" fmla="*/ 2147483647 h 327"/>
              <a:gd name="T36" fmla="*/ 2147483647 w 454"/>
              <a:gd name="T37" fmla="*/ 2147483647 h 327"/>
              <a:gd name="T38" fmla="*/ 2147483647 w 454"/>
              <a:gd name="T39" fmla="*/ 2147483647 h 327"/>
              <a:gd name="T40" fmla="*/ 2147483647 w 454"/>
              <a:gd name="T41" fmla="*/ 2147483647 h 327"/>
              <a:gd name="T42" fmla="*/ 2147483647 w 454"/>
              <a:gd name="T43" fmla="*/ 2147483647 h 327"/>
              <a:gd name="T44" fmla="*/ 2147483647 w 454"/>
              <a:gd name="T45" fmla="*/ 2147483647 h 327"/>
              <a:gd name="T46" fmla="*/ 2147483647 w 454"/>
              <a:gd name="T47" fmla="*/ 2147483647 h 327"/>
              <a:gd name="T48" fmla="*/ 2147483647 w 454"/>
              <a:gd name="T49" fmla="*/ 2147483647 h 327"/>
              <a:gd name="T50" fmla="*/ 2147483647 w 454"/>
              <a:gd name="T51" fmla="*/ 2147483647 h 327"/>
              <a:gd name="T52" fmla="*/ 2147483647 w 454"/>
              <a:gd name="T53" fmla="*/ 2147483647 h 327"/>
              <a:gd name="T54" fmla="*/ 2147483647 w 454"/>
              <a:gd name="T55" fmla="*/ 2147483647 h 327"/>
              <a:gd name="T56" fmla="*/ 2147483647 w 454"/>
              <a:gd name="T57" fmla="*/ 2147483647 h 327"/>
              <a:gd name="T58" fmla="*/ 2147483647 w 454"/>
              <a:gd name="T59" fmla="*/ 2147483647 h 327"/>
              <a:gd name="T60" fmla="*/ 2147483647 w 454"/>
              <a:gd name="T61" fmla="*/ 2147483647 h 327"/>
              <a:gd name="T62" fmla="*/ 2147483647 w 454"/>
              <a:gd name="T63" fmla="*/ 2147483647 h 327"/>
              <a:gd name="T64" fmla="*/ 2147483647 w 454"/>
              <a:gd name="T65" fmla="*/ 2147483647 h 327"/>
              <a:gd name="T66" fmla="*/ 2147483647 w 454"/>
              <a:gd name="T67" fmla="*/ 2147483647 h 327"/>
              <a:gd name="T68" fmla="*/ 2147483647 w 454"/>
              <a:gd name="T69" fmla="*/ 2147483647 h 327"/>
              <a:gd name="T70" fmla="*/ 2147483647 w 454"/>
              <a:gd name="T71" fmla="*/ 2147483647 h 32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54"/>
              <a:gd name="T109" fmla="*/ 0 h 327"/>
              <a:gd name="T110" fmla="*/ 454 w 454"/>
              <a:gd name="T111" fmla="*/ 327 h 327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54" h="327">
                <a:moveTo>
                  <a:pt x="453" y="163"/>
                </a:moveTo>
                <a:lnTo>
                  <a:pt x="451" y="148"/>
                </a:lnTo>
                <a:lnTo>
                  <a:pt x="448" y="134"/>
                </a:lnTo>
                <a:lnTo>
                  <a:pt x="445" y="120"/>
                </a:lnTo>
                <a:lnTo>
                  <a:pt x="439" y="106"/>
                </a:lnTo>
                <a:lnTo>
                  <a:pt x="431" y="94"/>
                </a:lnTo>
                <a:lnTo>
                  <a:pt x="422" y="80"/>
                </a:lnTo>
                <a:lnTo>
                  <a:pt x="411" y="68"/>
                </a:lnTo>
                <a:lnTo>
                  <a:pt x="399" y="57"/>
                </a:lnTo>
                <a:lnTo>
                  <a:pt x="386" y="47"/>
                </a:lnTo>
                <a:lnTo>
                  <a:pt x="372" y="37"/>
                </a:lnTo>
                <a:lnTo>
                  <a:pt x="356" y="29"/>
                </a:lnTo>
                <a:lnTo>
                  <a:pt x="339" y="21"/>
                </a:lnTo>
                <a:lnTo>
                  <a:pt x="322" y="15"/>
                </a:lnTo>
                <a:lnTo>
                  <a:pt x="303" y="9"/>
                </a:lnTo>
                <a:lnTo>
                  <a:pt x="285" y="5"/>
                </a:lnTo>
                <a:lnTo>
                  <a:pt x="265" y="1"/>
                </a:lnTo>
                <a:lnTo>
                  <a:pt x="246" y="0"/>
                </a:lnTo>
                <a:lnTo>
                  <a:pt x="225" y="0"/>
                </a:lnTo>
                <a:lnTo>
                  <a:pt x="206" y="0"/>
                </a:lnTo>
                <a:lnTo>
                  <a:pt x="186" y="1"/>
                </a:lnTo>
                <a:lnTo>
                  <a:pt x="167" y="5"/>
                </a:lnTo>
                <a:lnTo>
                  <a:pt x="148" y="9"/>
                </a:lnTo>
                <a:lnTo>
                  <a:pt x="130" y="15"/>
                </a:lnTo>
                <a:lnTo>
                  <a:pt x="113" y="21"/>
                </a:lnTo>
                <a:lnTo>
                  <a:pt x="96" y="29"/>
                </a:lnTo>
                <a:lnTo>
                  <a:pt x="80" y="37"/>
                </a:lnTo>
                <a:lnTo>
                  <a:pt x="65" y="47"/>
                </a:lnTo>
                <a:lnTo>
                  <a:pt x="53" y="57"/>
                </a:lnTo>
                <a:lnTo>
                  <a:pt x="40" y="68"/>
                </a:lnTo>
                <a:lnTo>
                  <a:pt x="29" y="80"/>
                </a:lnTo>
                <a:lnTo>
                  <a:pt x="21" y="94"/>
                </a:lnTo>
                <a:lnTo>
                  <a:pt x="13" y="106"/>
                </a:lnTo>
                <a:lnTo>
                  <a:pt x="7" y="120"/>
                </a:lnTo>
                <a:lnTo>
                  <a:pt x="3" y="134"/>
                </a:lnTo>
                <a:lnTo>
                  <a:pt x="1" y="148"/>
                </a:lnTo>
                <a:lnTo>
                  <a:pt x="0" y="163"/>
                </a:lnTo>
                <a:lnTo>
                  <a:pt x="1" y="177"/>
                </a:lnTo>
                <a:lnTo>
                  <a:pt x="3" y="191"/>
                </a:lnTo>
                <a:lnTo>
                  <a:pt x="7" y="205"/>
                </a:lnTo>
                <a:lnTo>
                  <a:pt x="13" y="217"/>
                </a:lnTo>
                <a:lnTo>
                  <a:pt x="21" y="231"/>
                </a:lnTo>
                <a:lnTo>
                  <a:pt x="29" y="244"/>
                </a:lnTo>
                <a:lnTo>
                  <a:pt x="40" y="255"/>
                </a:lnTo>
                <a:lnTo>
                  <a:pt x="53" y="266"/>
                </a:lnTo>
                <a:lnTo>
                  <a:pt x="65" y="278"/>
                </a:lnTo>
                <a:lnTo>
                  <a:pt x="80" y="288"/>
                </a:lnTo>
                <a:lnTo>
                  <a:pt x="96" y="296"/>
                </a:lnTo>
                <a:lnTo>
                  <a:pt x="113" y="303"/>
                </a:lnTo>
                <a:lnTo>
                  <a:pt x="130" y="310"/>
                </a:lnTo>
                <a:lnTo>
                  <a:pt x="148" y="316"/>
                </a:lnTo>
                <a:lnTo>
                  <a:pt x="167" y="320"/>
                </a:lnTo>
                <a:lnTo>
                  <a:pt x="186" y="323"/>
                </a:lnTo>
                <a:lnTo>
                  <a:pt x="206" y="326"/>
                </a:lnTo>
                <a:lnTo>
                  <a:pt x="225" y="326"/>
                </a:lnTo>
                <a:lnTo>
                  <a:pt x="246" y="326"/>
                </a:lnTo>
                <a:lnTo>
                  <a:pt x="265" y="323"/>
                </a:lnTo>
                <a:lnTo>
                  <a:pt x="285" y="320"/>
                </a:lnTo>
                <a:lnTo>
                  <a:pt x="303" y="316"/>
                </a:lnTo>
                <a:lnTo>
                  <a:pt x="322" y="310"/>
                </a:lnTo>
                <a:lnTo>
                  <a:pt x="339" y="303"/>
                </a:lnTo>
                <a:lnTo>
                  <a:pt x="356" y="296"/>
                </a:lnTo>
                <a:lnTo>
                  <a:pt x="372" y="288"/>
                </a:lnTo>
                <a:lnTo>
                  <a:pt x="386" y="278"/>
                </a:lnTo>
                <a:lnTo>
                  <a:pt x="399" y="266"/>
                </a:lnTo>
                <a:lnTo>
                  <a:pt x="411" y="255"/>
                </a:lnTo>
                <a:lnTo>
                  <a:pt x="422" y="244"/>
                </a:lnTo>
                <a:lnTo>
                  <a:pt x="431" y="231"/>
                </a:lnTo>
                <a:lnTo>
                  <a:pt x="439" y="217"/>
                </a:lnTo>
                <a:lnTo>
                  <a:pt x="445" y="205"/>
                </a:lnTo>
                <a:lnTo>
                  <a:pt x="448" y="191"/>
                </a:lnTo>
                <a:lnTo>
                  <a:pt x="451" y="177"/>
                </a:lnTo>
                <a:lnTo>
                  <a:pt x="453" y="16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8" name="Freeform 11"/>
          <p:cNvSpPr>
            <a:spLocks/>
          </p:cNvSpPr>
          <p:nvPr/>
        </p:nvSpPr>
        <p:spPr bwMode="auto">
          <a:xfrm>
            <a:off x="5875338" y="1363663"/>
            <a:ext cx="757237" cy="368300"/>
          </a:xfrm>
          <a:custGeom>
            <a:avLst/>
            <a:gdLst>
              <a:gd name="T0" fmla="*/ 2147483647 w 575"/>
              <a:gd name="T1" fmla="*/ 2147483647 h 313"/>
              <a:gd name="T2" fmla="*/ 2147483647 w 575"/>
              <a:gd name="T3" fmla="*/ 2147483647 h 313"/>
              <a:gd name="T4" fmla="*/ 2147483647 w 575"/>
              <a:gd name="T5" fmla="*/ 2147483647 h 313"/>
              <a:gd name="T6" fmla="*/ 2147483647 w 575"/>
              <a:gd name="T7" fmla="*/ 2147483647 h 313"/>
              <a:gd name="T8" fmla="*/ 2147483647 w 575"/>
              <a:gd name="T9" fmla="*/ 2147483647 h 313"/>
              <a:gd name="T10" fmla="*/ 2147483647 w 575"/>
              <a:gd name="T11" fmla="*/ 2147483647 h 313"/>
              <a:gd name="T12" fmla="*/ 2147483647 w 575"/>
              <a:gd name="T13" fmla="*/ 2147483647 h 313"/>
              <a:gd name="T14" fmla="*/ 2147483647 w 575"/>
              <a:gd name="T15" fmla="*/ 2147483647 h 313"/>
              <a:gd name="T16" fmla="*/ 2147483647 w 575"/>
              <a:gd name="T17" fmla="*/ 2147483647 h 313"/>
              <a:gd name="T18" fmla="*/ 2147483647 w 575"/>
              <a:gd name="T19" fmla="*/ 2147483647 h 313"/>
              <a:gd name="T20" fmla="*/ 2147483647 w 575"/>
              <a:gd name="T21" fmla="*/ 2147483647 h 313"/>
              <a:gd name="T22" fmla="*/ 2147483647 w 575"/>
              <a:gd name="T23" fmla="*/ 2147483647 h 313"/>
              <a:gd name="T24" fmla="*/ 2147483647 w 575"/>
              <a:gd name="T25" fmla="*/ 2147483647 h 313"/>
              <a:gd name="T26" fmla="*/ 2147483647 w 575"/>
              <a:gd name="T27" fmla="*/ 2147483647 h 313"/>
              <a:gd name="T28" fmla="*/ 2147483647 w 575"/>
              <a:gd name="T29" fmla="*/ 2147483647 h 313"/>
              <a:gd name="T30" fmla="*/ 2147483647 w 575"/>
              <a:gd name="T31" fmla="*/ 2147483647 h 313"/>
              <a:gd name="T32" fmla="*/ 2147483647 w 575"/>
              <a:gd name="T33" fmla="*/ 2147483647 h 313"/>
              <a:gd name="T34" fmla="*/ 2147483647 w 575"/>
              <a:gd name="T35" fmla="*/ 2147483647 h 313"/>
              <a:gd name="T36" fmla="*/ 2147483647 w 575"/>
              <a:gd name="T37" fmla="*/ 2147483647 h 313"/>
              <a:gd name="T38" fmla="*/ 2147483647 w 575"/>
              <a:gd name="T39" fmla="*/ 2147483647 h 313"/>
              <a:gd name="T40" fmla="*/ 2147483647 w 575"/>
              <a:gd name="T41" fmla="*/ 2147483647 h 313"/>
              <a:gd name="T42" fmla="*/ 2147483647 w 575"/>
              <a:gd name="T43" fmla="*/ 2147483647 h 313"/>
              <a:gd name="T44" fmla="*/ 2147483647 w 575"/>
              <a:gd name="T45" fmla="*/ 2147483647 h 313"/>
              <a:gd name="T46" fmla="*/ 2147483647 w 575"/>
              <a:gd name="T47" fmla="*/ 2147483647 h 313"/>
              <a:gd name="T48" fmla="*/ 2147483647 w 575"/>
              <a:gd name="T49" fmla="*/ 2147483647 h 313"/>
              <a:gd name="T50" fmla="*/ 2147483647 w 575"/>
              <a:gd name="T51" fmla="*/ 2147483647 h 313"/>
              <a:gd name="T52" fmla="*/ 2147483647 w 575"/>
              <a:gd name="T53" fmla="*/ 0 h 313"/>
              <a:gd name="T54" fmla="*/ 2147483647 w 575"/>
              <a:gd name="T55" fmla="*/ 0 h 313"/>
              <a:gd name="T56" fmla="*/ 2147483647 w 575"/>
              <a:gd name="T57" fmla="*/ 2147483647 h 313"/>
              <a:gd name="T58" fmla="*/ 2147483647 w 575"/>
              <a:gd name="T59" fmla="*/ 2147483647 h 313"/>
              <a:gd name="T60" fmla="*/ 2147483647 w 575"/>
              <a:gd name="T61" fmla="*/ 2147483647 h 313"/>
              <a:gd name="T62" fmla="*/ 2147483647 w 575"/>
              <a:gd name="T63" fmla="*/ 2147483647 h 313"/>
              <a:gd name="T64" fmla="*/ 2147483647 w 575"/>
              <a:gd name="T65" fmla="*/ 2147483647 h 313"/>
              <a:gd name="T66" fmla="*/ 2147483647 w 575"/>
              <a:gd name="T67" fmla="*/ 2147483647 h 313"/>
              <a:gd name="T68" fmla="*/ 2147483647 w 575"/>
              <a:gd name="T69" fmla="*/ 2147483647 h 313"/>
              <a:gd name="T70" fmla="*/ 2147483647 w 575"/>
              <a:gd name="T71" fmla="*/ 2147483647 h 31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75"/>
              <a:gd name="T109" fmla="*/ 0 h 313"/>
              <a:gd name="T110" fmla="*/ 575 w 575"/>
              <a:gd name="T111" fmla="*/ 313 h 31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75" h="313">
                <a:moveTo>
                  <a:pt x="0" y="156"/>
                </a:moveTo>
                <a:lnTo>
                  <a:pt x="1" y="169"/>
                </a:lnTo>
                <a:lnTo>
                  <a:pt x="5" y="182"/>
                </a:lnTo>
                <a:lnTo>
                  <a:pt x="9" y="196"/>
                </a:lnTo>
                <a:lnTo>
                  <a:pt x="17" y="208"/>
                </a:lnTo>
                <a:lnTo>
                  <a:pt x="28" y="221"/>
                </a:lnTo>
                <a:lnTo>
                  <a:pt x="38" y="234"/>
                </a:lnTo>
                <a:lnTo>
                  <a:pt x="52" y="244"/>
                </a:lnTo>
                <a:lnTo>
                  <a:pt x="67" y="255"/>
                </a:lnTo>
                <a:lnTo>
                  <a:pt x="84" y="266"/>
                </a:lnTo>
                <a:lnTo>
                  <a:pt x="103" y="275"/>
                </a:lnTo>
                <a:lnTo>
                  <a:pt x="123" y="283"/>
                </a:lnTo>
                <a:lnTo>
                  <a:pt x="143" y="290"/>
                </a:lnTo>
                <a:lnTo>
                  <a:pt x="165" y="297"/>
                </a:lnTo>
                <a:lnTo>
                  <a:pt x="189" y="302"/>
                </a:lnTo>
                <a:lnTo>
                  <a:pt x="213" y="306"/>
                </a:lnTo>
                <a:lnTo>
                  <a:pt x="237" y="309"/>
                </a:lnTo>
                <a:lnTo>
                  <a:pt x="262" y="312"/>
                </a:lnTo>
                <a:lnTo>
                  <a:pt x="287" y="312"/>
                </a:lnTo>
                <a:lnTo>
                  <a:pt x="311" y="312"/>
                </a:lnTo>
                <a:lnTo>
                  <a:pt x="337" y="309"/>
                </a:lnTo>
                <a:lnTo>
                  <a:pt x="361" y="306"/>
                </a:lnTo>
                <a:lnTo>
                  <a:pt x="385" y="302"/>
                </a:lnTo>
                <a:lnTo>
                  <a:pt x="408" y="297"/>
                </a:lnTo>
                <a:lnTo>
                  <a:pt x="431" y="290"/>
                </a:lnTo>
                <a:lnTo>
                  <a:pt x="451" y="283"/>
                </a:lnTo>
                <a:lnTo>
                  <a:pt x="471" y="275"/>
                </a:lnTo>
                <a:lnTo>
                  <a:pt x="490" y="266"/>
                </a:lnTo>
                <a:lnTo>
                  <a:pt x="506" y="255"/>
                </a:lnTo>
                <a:lnTo>
                  <a:pt x="522" y="244"/>
                </a:lnTo>
                <a:lnTo>
                  <a:pt x="536" y="234"/>
                </a:lnTo>
                <a:lnTo>
                  <a:pt x="547" y="221"/>
                </a:lnTo>
                <a:lnTo>
                  <a:pt x="556" y="208"/>
                </a:lnTo>
                <a:lnTo>
                  <a:pt x="564" y="196"/>
                </a:lnTo>
                <a:lnTo>
                  <a:pt x="569" y="182"/>
                </a:lnTo>
                <a:lnTo>
                  <a:pt x="572" y="169"/>
                </a:lnTo>
                <a:lnTo>
                  <a:pt x="574" y="156"/>
                </a:lnTo>
                <a:lnTo>
                  <a:pt x="572" y="141"/>
                </a:lnTo>
                <a:lnTo>
                  <a:pt x="569" y="129"/>
                </a:lnTo>
                <a:lnTo>
                  <a:pt x="564" y="114"/>
                </a:lnTo>
                <a:lnTo>
                  <a:pt x="556" y="102"/>
                </a:lnTo>
                <a:lnTo>
                  <a:pt x="547" y="90"/>
                </a:lnTo>
                <a:lnTo>
                  <a:pt x="536" y="76"/>
                </a:lnTo>
                <a:lnTo>
                  <a:pt x="522" y="65"/>
                </a:lnTo>
                <a:lnTo>
                  <a:pt x="506" y="55"/>
                </a:lnTo>
                <a:lnTo>
                  <a:pt x="490" y="45"/>
                </a:lnTo>
                <a:lnTo>
                  <a:pt x="471" y="36"/>
                </a:lnTo>
                <a:lnTo>
                  <a:pt x="451" y="26"/>
                </a:lnTo>
                <a:lnTo>
                  <a:pt x="431" y="20"/>
                </a:lnTo>
                <a:lnTo>
                  <a:pt x="408" y="14"/>
                </a:lnTo>
                <a:lnTo>
                  <a:pt x="385" y="8"/>
                </a:lnTo>
                <a:lnTo>
                  <a:pt x="361" y="5"/>
                </a:lnTo>
                <a:lnTo>
                  <a:pt x="337" y="1"/>
                </a:lnTo>
                <a:lnTo>
                  <a:pt x="311" y="0"/>
                </a:lnTo>
                <a:lnTo>
                  <a:pt x="287" y="0"/>
                </a:lnTo>
                <a:lnTo>
                  <a:pt x="262" y="0"/>
                </a:lnTo>
                <a:lnTo>
                  <a:pt x="237" y="1"/>
                </a:lnTo>
                <a:lnTo>
                  <a:pt x="212" y="5"/>
                </a:lnTo>
                <a:lnTo>
                  <a:pt x="189" y="9"/>
                </a:lnTo>
                <a:lnTo>
                  <a:pt x="165" y="14"/>
                </a:lnTo>
                <a:lnTo>
                  <a:pt x="143" y="20"/>
                </a:lnTo>
                <a:lnTo>
                  <a:pt x="123" y="28"/>
                </a:lnTo>
                <a:lnTo>
                  <a:pt x="102" y="36"/>
                </a:lnTo>
                <a:lnTo>
                  <a:pt x="84" y="45"/>
                </a:lnTo>
                <a:lnTo>
                  <a:pt x="67" y="55"/>
                </a:lnTo>
                <a:lnTo>
                  <a:pt x="52" y="65"/>
                </a:lnTo>
                <a:lnTo>
                  <a:pt x="38" y="78"/>
                </a:lnTo>
                <a:lnTo>
                  <a:pt x="28" y="90"/>
                </a:lnTo>
                <a:lnTo>
                  <a:pt x="17" y="102"/>
                </a:lnTo>
                <a:lnTo>
                  <a:pt x="9" y="115"/>
                </a:lnTo>
                <a:lnTo>
                  <a:pt x="5" y="129"/>
                </a:lnTo>
                <a:lnTo>
                  <a:pt x="1" y="142"/>
                </a:lnTo>
                <a:lnTo>
                  <a:pt x="0" y="15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8859" name="Group 12"/>
          <p:cNvGrpSpPr>
            <a:grpSpLocks/>
          </p:cNvGrpSpPr>
          <p:nvPr/>
        </p:nvGrpSpPr>
        <p:grpSpPr bwMode="auto">
          <a:xfrm>
            <a:off x="5254625" y="1063625"/>
            <a:ext cx="790575" cy="385763"/>
            <a:chOff x="4713" y="1060"/>
            <a:chExt cx="600" cy="327"/>
          </a:xfrm>
        </p:grpSpPr>
        <p:sp>
          <p:nvSpPr>
            <p:cNvPr id="78889" name="Freeform 13"/>
            <p:cNvSpPr>
              <a:spLocks/>
            </p:cNvSpPr>
            <p:nvPr/>
          </p:nvSpPr>
          <p:spPr bwMode="auto">
            <a:xfrm>
              <a:off x="4713" y="1060"/>
              <a:ext cx="592" cy="327"/>
            </a:xfrm>
            <a:custGeom>
              <a:avLst/>
              <a:gdLst>
                <a:gd name="T0" fmla="*/ 589 w 592"/>
                <a:gd name="T1" fmla="*/ 148 h 327"/>
                <a:gd name="T2" fmla="*/ 581 w 592"/>
                <a:gd name="T3" fmla="*/ 120 h 327"/>
                <a:gd name="T4" fmla="*/ 563 w 592"/>
                <a:gd name="T5" fmla="*/ 94 h 327"/>
                <a:gd name="T6" fmla="*/ 538 w 592"/>
                <a:gd name="T7" fmla="*/ 68 h 327"/>
                <a:gd name="T8" fmla="*/ 505 w 592"/>
                <a:gd name="T9" fmla="*/ 46 h 327"/>
                <a:gd name="T10" fmla="*/ 465 w 592"/>
                <a:gd name="T11" fmla="*/ 29 h 327"/>
                <a:gd name="T12" fmla="*/ 420 w 592"/>
                <a:gd name="T13" fmla="*/ 14 h 327"/>
                <a:gd name="T14" fmla="*/ 372 w 592"/>
                <a:gd name="T15" fmla="*/ 4 h 327"/>
                <a:gd name="T16" fmla="*/ 321 w 592"/>
                <a:gd name="T17" fmla="*/ 0 h 327"/>
                <a:gd name="T18" fmla="*/ 269 w 592"/>
                <a:gd name="T19" fmla="*/ 0 h 327"/>
                <a:gd name="T20" fmla="*/ 218 w 592"/>
                <a:gd name="T21" fmla="*/ 4 h 327"/>
                <a:gd name="T22" fmla="*/ 170 w 592"/>
                <a:gd name="T23" fmla="*/ 14 h 327"/>
                <a:gd name="T24" fmla="*/ 125 w 592"/>
                <a:gd name="T25" fmla="*/ 29 h 327"/>
                <a:gd name="T26" fmla="*/ 85 w 592"/>
                <a:gd name="T27" fmla="*/ 46 h 327"/>
                <a:gd name="T28" fmla="*/ 53 w 592"/>
                <a:gd name="T29" fmla="*/ 68 h 327"/>
                <a:gd name="T30" fmla="*/ 27 w 592"/>
                <a:gd name="T31" fmla="*/ 94 h 327"/>
                <a:gd name="T32" fmla="*/ 9 w 592"/>
                <a:gd name="T33" fmla="*/ 120 h 327"/>
                <a:gd name="T34" fmla="*/ 1 w 592"/>
                <a:gd name="T35" fmla="*/ 148 h 327"/>
                <a:gd name="T36" fmla="*/ 1 w 592"/>
                <a:gd name="T37" fmla="*/ 177 h 327"/>
                <a:gd name="T38" fmla="*/ 9 w 592"/>
                <a:gd name="T39" fmla="*/ 205 h 327"/>
                <a:gd name="T40" fmla="*/ 27 w 592"/>
                <a:gd name="T41" fmla="*/ 231 h 327"/>
                <a:gd name="T42" fmla="*/ 53 w 592"/>
                <a:gd name="T43" fmla="*/ 257 h 327"/>
                <a:gd name="T44" fmla="*/ 85 w 592"/>
                <a:gd name="T45" fmla="*/ 278 h 327"/>
                <a:gd name="T46" fmla="*/ 125 w 592"/>
                <a:gd name="T47" fmla="*/ 296 h 327"/>
                <a:gd name="T48" fmla="*/ 170 w 592"/>
                <a:gd name="T49" fmla="*/ 310 h 327"/>
                <a:gd name="T50" fmla="*/ 218 w 592"/>
                <a:gd name="T51" fmla="*/ 320 h 327"/>
                <a:gd name="T52" fmla="*/ 269 w 592"/>
                <a:gd name="T53" fmla="*/ 326 h 327"/>
                <a:gd name="T54" fmla="*/ 321 w 592"/>
                <a:gd name="T55" fmla="*/ 326 h 327"/>
                <a:gd name="T56" fmla="*/ 372 w 592"/>
                <a:gd name="T57" fmla="*/ 320 h 327"/>
                <a:gd name="T58" fmla="*/ 420 w 592"/>
                <a:gd name="T59" fmla="*/ 310 h 327"/>
                <a:gd name="T60" fmla="*/ 465 w 592"/>
                <a:gd name="T61" fmla="*/ 296 h 327"/>
                <a:gd name="T62" fmla="*/ 505 w 592"/>
                <a:gd name="T63" fmla="*/ 278 h 327"/>
                <a:gd name="T64" fmla="*/ 538 w 592"/>
                <a:gd name="T65" fmla="*/ 257 h 327"/>
                <a:gd name="T66" fmla="*/ 563 w 592"/>
                <a:gd name="T67" fmla="*/ 231 h 327"/>
                <a:gd name="T68" fmla="*/ 581 w 592"/>
                <a:gd name="T69" fmla="*/ 205 h 327"/>
                <a:gd name="T70" fmla="*/ 589 w 592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92"/>
                <a:gd name="T109" fmla="*/ 0 h 327"/>
                <a:gd name="T110" fmla="*/ 592 w 592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92" h="327">
                  <a:moveTo>
                    <a:pt x="591" y="163"/>
                  </a:moveTo>
                  <a:lnTo>
                    <a:pt x="589" y="148"/>
                  </a:lnTo>
                  <a:lnTo>
                    <a:pt x="586" y="133"/>
                  </a:lnTo>
                  <a:lnTo>
                    <a:pt x="581" y="120"/>
                  </a:lnTo>
                  <a:lnTo>
                    <a:pt x="573" y="106"/>
                  </a:lnTo>
                  <a:lnTo>
                    <a:pt x="563" y="94"/>
                  </a:lnTo>
                  <a:lnTo>
                    <a:pt x="550" y="81"/>
                  </a:lnTo>
                  <a:lnTo>
                    <a:pt x="538" y="68"/>
                  </a:lnTo>
                  <a:lnTo>
                    <a:pt x="521" y="57"/>
                  </a:lnTo>
                  <a:lnTo>
                    <a:pt x="505" y="46"/>
                  </a:lnTo>
                  <a:lnTo>
                    <a:pt x="485" y="37"/>
                  </a:lnTo>
                  <a:lnTo>
                    <a:pt x="465" y="29"/>
                  </a:lnTo>
                  <a:lnTo>
                    <a:pt x="442" y="21"/>
                  </a:lnTo>
                  <a:lnTo>
                    <a:pt x="420" y="14"/>
                  </a:lnTo>
                  <a:lnTo>
                    <a:pt x="395" y="9"/>
                  </a:lnTo>
                  <a:lnTo>
                    <a:pt x="372" y="4"/>
                  </a:lnTo>
                  <a:lnTo>
                    <a:pt x="347" y="1"/>
                  </a:lnTo>
                  <a:lnTo>
                    <a:pt x="321" y="0"/>
                  </a:lnTo>
                  <a:lnTo>
                    <a:pt x="294" y="0"/>
                  </a:lnTo>
                  <a:lnTo>
                    <a:pt x="269" y="0"/>
                  </a:lnTo>
                  <a:lnTo>
                    <a:pt x="243" y="1"/>
                  </a:lnTo>
                  <a:lnTo>
                    <a:pt x="218" y="4"/>
                  </a:lnTo>
                  <a:lnTo>
                    <a:pt x="195" y="9"/>
                  </a:lnTo>
                  <a:lnTo>
                    <a:pt x="170" y="14"/>
                  </a:lnTo>
                  <a:lnTo>
                    <a:pt x="148" y="21"/>
                  </a:lnTo>
                  <a:lnTo>
                    <a:pt x="125" y="29"/>
                  </a:lnTo>
                  <a:lnTo>
                    <a:pt x="105" y="37"/>
                  </a:lnTo>
                  <a:lnTo>
                    <a:pt x="85" y="46"/>
                  </a:lnTo>
                  <a:lnTo>
                    <a:pt x="69" y="57"/>
                  </a:lnTo>
                  <a:lnTo>
                    <a:pt x="53" y="68"/>
                  </a:lnTo>
                  <a:lnTo>
                    <a:pt x="40" y="81"/>
                  </a:lnTo>
                  <a:lnTo>
                    <a:pt x="27" y="94"/>
                  </a:lnTo>
                  <a:lnTo>
                    <a:pt x="17" y="106"/>
                  </a:lnTo>
                  <a:lnTo>
                    <a:pt x="9" y="120"/>
                  </a:lnTo>
                  <a:lnTo>
                    <a:pt x="4" y="133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4" y="191"/>
                  </a:lnTo>
                  <a:lnTo>
                    <a:pt x="9" y="205"/>
                  </a:lnTo>
                  <a:lnTo>
                    <a:pt x="17" y="219"/>
                  </a:lnTo>
                  <a:lnTo>
                    <a:pt x="27" y="231"/>
                  </a:lnTo>
                  <a:lnTo>
                    <a:pt x="40" y="244"/>
                  </a:lnTo>
                  <a:lnTo>
                    <a:pt x="53" y="257"/>
                  </a:lnTo>
                  <a:lnTo>
                    <a:pt x="69" y="268"/>
                  </a:lnTo>
                  <a:lnTo>
                    <a:pt x="85" y="278"/>
                  </a:lnTo>
                  <a:lnTo>
                    <a:pt x="105" y="288"/>
                  </a:lnTo>
                  <a:lnTo>
                    <a:pt x="125" y="296"/>
                  </a:lnTo>
                  <a:lnTo>
                    <a:pt x="148" y="304"/>
                  </a:lnTo>
                  <a:lnTo>
                    <a:pt x="170" y="310"/>
                  </a:lnTo>
                  <a:lnTo>
                    <a:pt x="195" y="316"/>
                  </a:lnTo>
                  <a:lnTo>
                    <a:pt x="218" y="320"/>
                  </a:lnTo>
                  <a:lnTo>
                    <a:pt x="243" y="324"/>
                  </a:lnTo>
                  <a:lnTo>
                    <a:pt x="269" y="326"/>
                  </a:lnTo>
                  <a:lnTo>
                    <a:pt x="294" y="326"/>
                  </a:lnTo>
                  <a:lnTo>
                    <a:pt x="321" y="326"/>
                  </a:lnTo>
                  <a:lnTo>
                    <a:pt x="347" y="324"/>
                  </a:lnTo>
                  <a:lnTo>
                    <a:pt x="372" y="320"/>
                  </a:lnTo>
                  <a:lnTo>
                    <a:pt x="395" y="316"/>
                  </a:lnTo>
                  <a:lnTo>
                    <a:pt x="420" y="310"/>
                  </a:lnTo>
                  <a:lnTo>
                    <a:pt x="442" y="304"/>
                  </a:lnTo>
                  <a:lnTo>
                    <a:pt x="465" y="296"/>
                  </a:lnTo>
                  <a:lnTo>
                    <a:pt x="485" y="288"/>
                  </a:lnTo>
                  <a:lnTo>
                    <a:pt x="505" y="278"/>
                  </a:lnTo>
                  <a:lnTo>
                    <a:pt x="521" y="268"/>
                  </a:lnTo>
                  <a:lnTo>
                    <a:pt x="538" y="257"/>
                  </a:lnTo>
                  <a:lnTo>
                    <a:pt x="550" y="244"/>
                  </a:lnTo>
                  <a:lnTo>
                    <a:pt x="563" y="231"/>
                  </a:lnTo>
                  <a:lnTo>
                    <a:pt x="573" y="219"/>
                  </a:lnTo>
                  <a:lnTo>
                    <a:pt x="581" y="205"/>
                  </a:lnTo>
                  <a:lnTo>
                    <a:pt x="586" y="191"/>
                  </a:lnTo>
                  <a:lnTo>
                    <a:pt x="589" y="177"/>
                  </a:lnTo>
                  <a:lnTo>
                    <a:pt x="591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90" name="Rectangle 14"/>
            <p:cNvSpPr>
              <a:spLocks noChangeArrowheads="1"/>
            </p:cNvSpPr>
            <p:nvPr/>
          </p:nvSpPr>
          <p:spPr bwMode="auto">
            <a:xfrm>
              <a:off x="4741" y="1103"/>
              <a:ext cx="57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400" b="1"/>
                <a:t>dname</a:t>
              </a:r>
            </a:p>
          </p:txBody>
        </p:sp>
      </p:grpSp>
      <p:sp>
        <p:nvSpPr>
          <p:cNvPr id="78860" name="Rectangle 15"/>
          <p:cNvSpPr>
            <a:spLocks noChangeArrowheads="1"/>
          </p:cNvSpPr>
          <p:nvPr/>
        </p:nvSpPr>
        <p:spPr bwMode="auto">
          <a:xfrm>
            <a:off x="5921375" y="1398588"/>
            <a:ext cx="773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400" b="1"/>
              <a:t>budget</a:t>
            </a:r>
          </a:p>
        </p:txBody>
      </p:sp>
      <p:sp>
        <p:nvSpPr>
          <p:cNvPr id="78861" name="Rectangle 16"/>
          <p:cNvSpPr>
            <a:spLocks noChangeArrowheads="1"/>
          </p:cNvSpPr>
          <p:nvPr/>
        </p:nvSpPr>
        <p:spPr bwMode="auto">
          <a:xfrm>
            <a:off x="4868863" y="1408113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400" b="1" u="sng"/>
              <a:t>did</a:t>
            </a:r>
          </a:p>
        </p:txBody>
      </p:sp>
      <p:grpSp>
        <p:nvGrpSpPr>
          <p:cNvPr id="78862" name="Group 17"/>
          <p:cNvGrpSpPr>
            <a:grpSpLocks/>
          </p:cNvGrpSpPr>
          <p:nvPr/>
        </p:nvGrpSpPr>
        <p:grpSpPr bwMode="auto">
          <a:xfrm>
            <a:off x="3873500" y="838200"/>
            <a:ext cx="638175" cy="385763"/>
            <a:chOff x="3663" y="868"/>
            <a:chExt cx="485" cy="327"/>
          </a:xfrm>
        </p:grpSpPr>
        <p:sp>
          <p:nvSpPr>
            <p:cNvPr id="78887" name="Freeform 18"/>
            <p:cNvSpPr>
              <a:spLocks/>
            </p:cNvSpPr>
            <p:nvPr/>
          </p:nvSpPr>
          <p:spPr bwMode="auto">
            <a:xfrm>
              <a:off x="3663" y="868"/>
              <a:ext cx="454" cy="327"/>
            </a:xfrm>
            <a:custGeom>
              <a:avLst/>
              <a:gdLst>
                <a:gd name="T0" fmla="*/ 1 w 454"/>
                <a:gd name="T1" fmla="*/ 177 h 327"/>
                <a:gd name="T2" fmla="*/ 8 w 454"/>
                <a:gd name="T3" fmla="*/ 205 h 327"/>
                <a:gd name="T4" fmla="*/ 21 w 454"/>
                <a:gd name="T5" fmla="*/ 231 h 327"/>
                <a:gd name="T6" fmla="*/ 41 w 454"/>
                <a:gd name="T7" fmla="*/ 257 h 327"/>
                <a:gd name="T8" fmla="*/ 66 w 454"/>
                <a:gd name="T9" fmla="*/ 278 h 327"/>
                <a:gd name="T10" fmla="*/ 96 w 454"/>
                <a:gd name="T11" fmla="*/ 296 h 327"/>
                <a:gd name="T12" fmla="*/ 131 w 454"/>
                <a:gd name="T13" fmla="*/ 311 h 327"/>
                <a:gd name="T14" fmla="*/ 167 w 454"/>
                <a:gd name="T15" fmla="*/ 320 h 327"/>
                <a:gd name="T16" fmla="*/ 206 w 454"/>
                <a:gd name="T17" fmla="*/ 326 h 327"/>
                <a:gd name="T18" fmla="*/ 246 w 454"/>
                <a:gd name="T19" fmla="*/ 326 h 327"/>
                <a:gd name="T20" fmla="*/ 285 w 454"/>
                <a:gd name="T21" fmla="*/ 320 h 327"/>
                <a:gd name="T22" fmla="*/ 322 w 454"/>
                <a:gd name="T23" fmla="*/ 310 h 327"/>
                <a:gd name="T24" fmla="*/ 356 w 454"/>
                <a:gd name="T25" fmla="*/ 296 h 327"/>
                <a:gd name="T26" fmla="*/ 387 w 454"/>
                <a:gd name="T27" fmla="*/ 278 h 327"/>
                <a:gd name="T28" fmla="*/ 412 w 454"/>
                <a:gd name="T29" fmla="*/ 257 h 327"/>
                <a:gd name="T30" fmla="*/ 431 w 454"/>
                <a:gd name="T31" fmla="*/ 231 h 327"/>
                <a:gd name="T32" fmla="*/ 445 w 454"/>
                <a:gd name="T33" fmla="*/ 205 h 327"/>
                <a:gd name="T34" fmla="*/ 453 w 454"/>
                <a:gd name="T35" fmla="*/ 177 h 327"/>
                <a:gd name="T36" fmla="*/ 453 w 454"/>
                <a:gd name="T37" fmla="*/ 148 h 327"/>
                <a:gd name="T38" fmla="*/ 445 w 454"/>
                <a:gd name="T39" fmla="*/ 120 h 327"/>
                <a:gd name="T40" fmla="*/ 431 w 454"/>
                <a:gd name="T41" fmla="*/ 94 h 327"/>
                <a:gd name="T42" fmla="*/ 412 w 454"/>
                <a:gd name="T43" fmla="*/ 68 h 327"/>
                <a:gd name="T44" fmla="*/ 387 w 454"/>
                <a:gd name="T45" fmla="*/ 47 h 327"/>
                <a:gd name="T46" fmla="*/ 356 w 454"/>
                <a:gd name="T47" fmla="*/ 29 h 327"/>
                <a:gd name="T48" fmla="*/ 322 w 454"/>
                <a:gd name="T49" fmla="*/ 15 h 327"/>
                <a:gd name="T50" fmla="*/ 285 w 454"/>
                <a:gd name="T51" fmla="*/ 5 h 327"/>
                <a:gd name="T52" fmla="*/ 246 w 454"/>
                <a:gd name="T53" fmla="*/ 0 h 327"/>
                <a:gd name="T54" fmla="*/ 206 w 454"/>
                <a:gd name="T55" fmla="*/ 0 h 327"/>
                <a:gd name="T56" fmla="*/ 167 w 454"/>
                <a:gd name="T57" fmla="*/ 5 h 327"/>
                <a:gd name="T58" fmla="*/ 131 w 454"/>
                <a:gd name="T59" fmla="*/ 15 h 327"/>
                <a:gd name="T60" fmla="*/ 96 w 454"/>
                <a:gd name="T61" fmla="*/ 29 h 327"/>
                <a:gd name="T62" fmla="*/ 66 w 454"/>
                <a:gd name="T63" fmla="*/ 47 h 327"/>
                <a:gd name="T64" fmla="*/ 41 w 454"/>
                <a:gd name="T65" fmla="*/ 68 h 327"/>
                <a:gd name="T66" fmla="*/ 21 w 454"/>
                <a:gd name="T67" fmla="*/ 94 h 327"/>
                <a:gd name="T68" fmla="*/ 8 w 454"/>
                <a:gd name="T69" fmla="*/ 120 h 327"/>
                <a:gd name="T70" fmla="*/ 1 w 454"/>
                <a:gd name="T71" fmla="*/ 148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0" y="163"/>
                  </a:moveTo>
                  <a:lnTo>
                    <a:pt x="1" y="177"/>
                  </a:lnTo>
                  <a:lnTo>
                    <a:pt x="3" y="192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1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6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3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40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6"/>
                  </a:lnTo>
                  <a:lnTo>
                    <a:pt x="412" y="257"/>
                  </a:lnTo>
                  <a:lnTo>
                    <a:pt x="423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8" name="Rectangle 19"/>
            <p:cNvSpPr>
              <a:spLocks noChangeArrowheads="1"/>
            </p:cNvSpPr>
            <p:nvPr/>
          </p:nvSpPr>
          <p:spPr bwMode="auto">
            <a:xfrm>
              <a:off x="3665" y="930"/>
              <a:ext cx="483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400" b="1"/>
                <a:t>since</a:t>
              </a:r>
            </a:p>
          </p:txBody>
        </p:sp>
      </p:grpSp>
      <p:grpSp>
        <p:nvGrpSpPr>
          <p:cNvPr id="78863" name="Group 20"/>
          <p:cNvGrpSpPr>
            <a:grpSpLocks/>
          </p:cNvGrpSpPr>
          <p:nvPr/>
        </p:nvGrpSpPr>
        <p:grpSpPr bwMode="auto">
          <a:xfrm>
            <a:off x="1828800" y="1052513"/>
            <a:ext cx="1690688" cy="666750"/>
            <a:chOff x="2110" y="1050"/>
            <a:chExt cx="1285" cy="567"/>
          </a:xfrm>
        </p:grpSpPr>
        <p:sp>
          <p:nvSpPr>
            <p:cNvPr id="78881" name="Freeform 21"/>
            <p:cNvSpPr>
              <a:spLocks/>
            </p:cNvSpPr>
            <p:nvPr/>
          </p:nvSpPr>
          <p:spPr bwMode="auto">
            <a:xfrm>
              <a:off x="2517" y="1050"/>
              <a:ext cx="454" cy="327"/>
            </a:xfrm>
            <a:custGeom>
              <a:avLst/>
              <a:gdLst>
                <a:gd name="T0" fmla="*/ 453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2 w 454"/>
                <a:gd name="T7" fmla="*/ 68 h 327"/>
                <a:gd name="T8" fmla="*/ 387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1 w 454"/>
                <a:gd name="T23" fmla="*/ 15 h 327"/>
                <a:gd name="T24" fmla="*/ 96 w 454"/>
                <a:gd name="T25" fmla="*/ 29 h 327"/>
                <a:gd name="T26" fmla="*/ 66 w 454"/>
                <a:gd name="T27" fmla="*/ 47 h 327"/>
                <a:gd name="T28" fmla="*/ 41 w 454"/>
                <a:gd name="T29" fmla="*/ 68 h 327"/>
                <a:gd name="T30" fmla="*/ 21 w 454"/>
                <a:gd name="T31" fmla="*/ 94 h 327"/>
                <a:gd name="T32" fmla="*/ 8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8 w 454"/>
                <a:gd name="T39" fmla="*/ 205 h 327"/>
                <a:gd name="T40" fmla="*/ 21 w 454"/>
                <a:gd name="T41" fmla="*/ 231 h 327"/>
                <a:gd name="T42" fmla="*/ 41 w 454"/>
                <a:gd name="T43" fmla="*/ 257 h 327"/>
                <a:gd name="T44" fmla="*/ 66 w 454"/>
                <a:gd name="T45" fmla="*/ 278 h 327"/>
                <a:gd name="T46" fmla="*/ 96 w 454"/>
                <a:gd name="T47" fmla="*/ 296 h 327"/>
                <a:gd name="T48" fmla="*/ 131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7 w 454"/>
                <a:gd name="T63" fmla="*/ 278 h 327"/>
                <a:gd name="T64" fmla="*/ 412 w 454"/>
                <a:gd name="T65" fmla="*/ 257 h 327"/>
                <a:gd name="T66" fmla="*/ 431 w 454"/>
                <a:gd name="T67" fmla="*/ 231 h 327"/>
                <a:gd name="T68" fmla="*/ 445 w 454"/>
                <a:gd name="T69" fmla="*/ 205 h 327"/>
                <a:gd name="T70" fmla="*/ 453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2"/>
                  </a:lnTo>
                  <a:lnTo>
                    <a:pt x="246" y="0"/>
                  </a:lnTo>
                  <a:lnTo>
                    <a:pt x="227" y="0"/>
                  </a:lnTo>
                  <a:lnTo>
                    <a:pt x="206" y="0"/>
                  </a:lnTo>
                  <a:lnTo>
                    <a:pt x="187" y="2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1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1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0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7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4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39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8"/>
                  </a:lnTo>
                  <a:lnTo>
                    <a:pt x="412" y="257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2" name="Freeform 22"/>
            <p:cNvSpPr>
              <a:spLocks/>
            </p:cNvSpPr>
            <p:nvPr/>
          </p:nvSpPr>
          <p:spPr bwMode="auto">
            <a:xfrm>
              <a:off x="2110" y="1291"/>
              <a:ext cx="454" cy="326"/>
            </a:xfrm>
            <a:custGeom>
              <a:avLst/>
              <a:gdLst>
                <a:gd name="T0" fmla="*/ 451 w 454"/>
                <a:gd name="T1" fmla="*/ 148 h 326"/>
                <a:gd name="T2" fmla="*/ 445 w 454"/>
                <a:gd name="T3" fmla="*/ 120 h 326"/>
                <a:gd name="T4" fmla="*/ 431 w 454"/>
                <a:gd name="T5" fmla="*/ 93 h 326"/>
                <a:gd name="T6" fmla="*/ 411 w 454"/>
                <a:gd name="T7" fmla="*/ 68 h 326"/>
                <a:gd name="T8" fmla="*/ 386 w 454"/>
                <a:gd name="T9" fmla="*/ 47 h 326"/>
                <a:gd name="T10" fmla="*/ 356 w 454"/>
                <a:gd name="T11" fmla="*/ 29 h 326"/>
                <a:gd name="T12" fmla="*/ 322 w 454"/>
                <a:gd name="T13" fmla="*/ 15 h 326"/>
                <a:gd name="T14" fmla="*/ 285 w 454"/>
                <a:gd name="T15" fmla="*/ 5 h 326"/>
                <a:gd name="T16" fmla="*/ 246 w 454"/>
                <a:gd name="T17" fmla="*/ 0 h 326"/>
                <a:gd name="T18" fmla="*/ 206 w 454"/>
                <a:gd name="T19" fmla="*/ 0 h 326"/>
                <a:gd name="T20" fmla="*/ 167 w 454"/>
                <a:gd name="T21" fmla="*/ 5 h 326"/>
                <a:gd name="T22" fmla="*/ 130 w 454"/>
                <a:gd name="T23" fmla="*/ 15 h 326"/>
                <a:gd name="T24" fmla="*/ 96 w 454"/>
                <a:gd name="T25" fmla="*/ 29 h 326"/>
                <a:gd name="T26" fmla="*/ 66 w 454"/>
                <a:gd name="T27" fmla="*/ 47 h 326"/>
                <a:gd name="T28" fmla="*/ 41 w 454"/>
                <a:gd name="T29" fmla="*/ 68 h 326"/>
                <a:gd name="T30" fmla="*/ 21 w 454"/>
                <a:gd name="T31" fmla="*/ 93 h 326"/>
                <a:gd name="T32" fmla="*/ 7 w 454"/>
                <a:gd name="T33" fmla="*/ 120 h 326"/>
                <a:gd name="T34" fmla="*/ 1 w 454"/>
                <a:gd name="T35" fmla="*/ 148 h 326"/>
                <a:gd name="T36" fmla="*/ 1 w 454"/>
                <a:gd name="T37" fmla="*/ 176 h 326"/>
                <a:gd name="T38" fmla="*/ 7 w 454"/>
                <a:gd name="T39" fmla="*/ 204 h 326"/>
                <a:gd name="T40" fmla="*/ 21 w 454"/>
                <a:gd name="T41" fmla="*/ 231 h 326"/>
                <a:gd name="T42" fmla="*/ 41 w 454"/>
                <a:gd name="T43" fmla="*/ 256 h 326"/>
                <a:gd name="T44" fmla="*/ 66 w 454"/>
                <a:gd name="T45" fmla="*/ 277 h 326"/>
                <a:gd name="T46" fmla="*/ 96 w 454"/>
                <a:gd name="T47" fmla="*/ 295 h 326"/>
                <a:gd name="T48" fmla="*/ 130 w 454"/>
                <a:gd name="T49" fmla="*/ 309 h 326"/>
                <a:gd name="T50" fmla="*/ 167 w 454"/>
                <a:gd name="T51" fmla="*/ 319 h 326"/>
                <a:gd name="T52" fmla="*/ 206 w 454"/>
                <a:gd name="T53" fmla="*/ 325 h 326"/>
                <a:gd name="T54" fmla="*/ 246 w 454"/>
                <a:gd name="T55" fmla="*/ 325 h 326"/>
                <a:gd name="T56" fmla="*/ 285 w 454"/>
                <a:gd name="T57" fmla="*/ 319 h 326"/>
                <a:gd name="T58" fmla="*/ 322 w 454"/>
                <a:gd name="T59" fmla="*/ 309 h 326"/>
                <a:gd name="T60" fmla="*/ 356 w 454"/>
                <a:gd name="T61" fmla="*/ 295 h 326"/>
                <a:gd name="T62" fmla="*/ 386 w 454"/>
                <a:gd name="T63" fmla="*/ 277 h 326"/>
                <a:gd name="T64" fmla="*/ 411 w 454"/>
                <a:gd name="T65" fmla="*/ 256 h 326"/>
                <a:gd name="T66" fmla="*/ 431 w 454"/>
                <a:gd name="T67" fmla="*/ 231 h 326"/>
                <a:gd name="T68" fmla="*/ 445 w 454"/>
                <a:gd name="T69" fmla="*/ 204 h 326"/>
                <a:gd name="T70" fmla="*/ 451 w 454"/>
                <a:gd name="T71" fmla="*/ 176 h 32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6"/>
                <a:gd name="T110" fmla="*/ 454 w 454"/>
                <a:gd name="T111" fmla="*/ 326 h 32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6">
                  <a:moveTo>
                    <a:pt x="453" y="162"/>
                  </a:moveTo>
                  <a:lnTo>
                    <a:pt x="451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3"/>
                  </a:lnTo>
                  <a:lnTo>
                    <a:pt x="422" y="81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2"/>
                  </a:lnTo>
                  <a:lnTo>
                    <a:pt x="1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30" y="243"/>
                  </a:lnTo>
                  <a:lnTo>
                    <a:pt x="41" y="256"/>
                  </a:lnTo>
                  <a:lnTo>
                    <a:pt x="53" y="266"/>
                  </a:lnTo>
                  <a:lnTo>
                    <a:pt x="66" y="277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3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6" y="325"/>
                  </a:lnTo>
                  <a:lnTo>
                    <a:pt x="265" y="322"/>
                  </a:lnTo>
                  <a:lnTo>
                    <a:pt x="285" y="319"/>
                  </a:lnTo>
                  <a:lnTo>
                    <a:pt x="304" y="315"/>
                  </a:lnTo>
                  <a:lnTo>
                    <a:pt x="322" y="309"/>
                  </a:lnTo>
                  <a:lnTo>
                    <a:pt x="339" y="303"/>
                  </a:lnTo>
                  <a:lnTo>
                    <a:pt x="356" y="295"/>
                  </a:lnTo>
                  <a:lnTo>
                    <a:pt x="372" y="287"/>
                  </a:lnTo>
                  <a:lnTo>
                    <a:pt x="386" y="277"/>
                  </a:lnTo>
                  <a:lnTo>
                    <a:pt x="399" y="266"/>
                  </a:lnTo>
                  <a:lnTo>
                    <a:pt x="411" y="256"/>
                  </a:lnTo>
                  <a:lnTo>
                    <a:pt x="422" y="243"/>
                  </a:lnTo>
                  <a:lnTo>
                    <a:pt x="431" y="231"/>
                  </a:lnTo>
                  <a:lnTo>
                    <a:pt x="439" y="218"/>
                  </a:lnTo>
                  <a:lnTo>
                    <a:pt x="445" y="204"/>
                  </a:lnTo>
                  <a:lnTo>
                    <a:pt x="449" y="190"/>
                  </a:lnTo>
                  <a:lnTo>
                    <a:pt x="451" y="176"/>
                  </a:lnTo>
                  <a:lnTo>
                    <a:pt x="453" y="16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3" name="Freeform 23"/>
            <p:cNvSpPr>
              <a:spLocks/>
            </p:cNvSpPr>
            <p:nvPr/>
          </p:nvSpPr>
          <p:spPr bwMode="auto">
            <a:xfrm>
              <a:off x="2943" y="1291"/>
              <a:ext cx="452" cy="326"/>
            </a:xfrm>
            <a:custGeom>
              <a:avLst/>
              <a:gdLst>
                <a:gd name="T0" fmla="*/ 0 w 452"/>
                <a:gd name="T1" fmla="*/ 176 h 326"/>
                <a:gd name="T2" fmla="*/ 7 w 452"/>
                <a:gd name="T3" fmla="*/ 204 h 326"/>
                <a:gd name="T4" fmla="*/ 21 w 452"/>
                <a:gd name="T5" fmla="*/ 231 h 326"/>
                <a:gd name="T6" fmla="*/ 40 w 452"/>
                <a:gd name="T7" fmla="*/ 256 h 326"/>
                <a:gd name="T8" fmla="*/ 65 w 452"/>
                <a:gd name="T9" fmla="*/ 278 h 326"/>
                <a:gd name="T10" fmla="*/ 96 w 452"/>
                <a:gd name="T11" fmla="*/ 295 h 326"/>
                <a:gd name="T12" fmla="*/ 130 w 452"/>
                <a:gd name="T13" fmla="*/ 309 h 326"/>
                <a:gd name="T14" fmla="*/ 167 w 452"/>
                <a:gd name="T15" fmla="*/ 319 h 326"/>
                <a:gd name="T16" fmla="*/ 206 w 452"/>
                <a:gd name="T17" fmla="*/ 325 h 326"/>
                <a:gd name="T18" fmla="*/ 245 w 452"/>
                <a:gd name="T19" fmla="*/ 325 h 326"/>
                <a:gd name="T20" fmla="*/ 283 w 452"/>
                <a:gd name="T21" fmla="*/ 319 h 326"/>
                <a:gd name="T22" fmla="*/ 320 w 452"/>
                <a:gd name="T23" fmla="*/ 309 h 326"/>
                <a:gd name="T24" fmla="*/ 354 w 452"/>
                <a:gd name="T25" fmla="*/ 295 h 326"/>
                <a:gd name="T26" fmla="*/ 385 w 452"/>
                <a:gd name="T27" fmla="*/ 277 h 326"/>
                <a:gd name="T28" fmla="*/ 410 w 452"/>
                <a:gd name="T29" fmla="*/ 254 h 326"/>
                <a:gd name="T30" fmla="*/ 429 w 452"/>
                <a:gd name="T31" fmla="*/ 231 h 326"/>
                <a:gd name="T32" fmla="*/ 443 w 452"/>
                <a:gd name="T33" fmla="*/ 204 h 326"/>
                <a:gd name="T34" fmla="*/ 451 w 452"/>
                <a:gd name="T35" fmla="*/ 176 h 326"/>
                <a:gd name="T36" fmla="*/ 451 w 452"/>
                <a:gd name="T37" fmla="*/ 148 h 326"/>
                <a:gd name="T38" fmla="*/ 443 w 452"/>
                <a:gd name="T39" fmla="*/ 120 h 326"/>
                <a:gd name="T40" fmla="*/ 429 w 452"/>
                <a:gd name="T41" fmla="*/ 93 h 326"/>
                <a:gd name="T42" fmla="*/ 410 w 452"/>
                <a:gd name="T43" fmla="*/ 68 h 326"/>
                <a:gd name="T44" fmla="*/ 385 w 452"/>
                <a:gd name="T45" fmla="*/ 47 h 326"/>
                <a:gd name="T46" fmla="*/ 354 w 452"/>
                <a:gd name="T47" fmla="*/ 29 h 326"/>
                <a:gd name="T48" fmla="*/ 320 w 452"/>
                <a:gd name="T49" fmla="*/ 15 h 326"/>
                <a:gd name="T50" fmla="*/ 283 w 452"/>
                <a:gd name="T51" fmla="*/ 5 h 326"/>
                <a:gd name="T52" fmla="*/ 245 w 452"/>
                <a:gd name="T53" fmla="*/ 0 h 326"/>
                <a:gd name="T54" fmla="*/ 206 w 452"/>
                <a:gd name="T55" fmla="*/ 0 h 326"/>
                <a:gd name="T56" fmla="*/ 167 w 452"/>
                <a:gd name="T57" fmla="*/ 5 h 326"/>
                <a:gd name="T58" fmla="*/ 130 w 452"/>
                <a:gd name="T59" fmla="*/ 15 h 326"/>
                <a:gd name="T60" fmla="*/ 96 w 452"/>
                <a:gd name="T61" fmla="*/ 29 h 326"/>
                <a:gd name="T62" fmla="*/ 65 w 452"/>
                <a:gd name="T63" fmla="*/ 47 h 326"/>
                <a:gd name="T64" fmla="*/ 40 w 452"/>
                <a:gd name="T65" fmla="*/ 68 h 326"/>
                <a:gd name="T66" fmla="*/ 21 w 452"/>
                <a:gd name="T67" fmla="*/ 93 h 326"/>
                <a:gd name="T68" fmla="*/ 7 w 452"/>
                <a:gd name="T69" fmla="*/ 120 h 326"/>
                <a:gd name="T70" fmla="*/ 0 w 452"/>
                <a:gd name="T71" fmla="*/ 148 h 32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2"/>
                <a:gd name="T109" fmla="*/ 0 h 326"/>
                <a:gd name="T110" fmla="*/ 452 w 452"/>
                <a:gd name="T111" fmla="*/ 326 h 32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2" h="326">
                  <a:moveTo>
                    <a:pt x="0" y="162"/>
                  </a:moveTo>
                  <a:lnTo>
                    <a:pt x="0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29" y="243"/>
                  </a:lnTo>
                  <a:lnTo>
                    <a:pt x="40" y="256"/>
                  </a:lnTo>
                  <a:lnTo>
                    <a:pt x="52" y="267"/>
                  </a:lnTo>
                  <a:lnTo>
                    <a:pt x="65" y="278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2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5" y="325"/>
                  </a:lnTo>
                  <a:lnTo>
                    <a:pt x="264" y="322"/>
                  </a:lnTo>
                  <a:lnTo>
                    <a:pt x="283" y="319"/>
                  </a:lnTo>
                  <a:lnTo>
                    <a:pt x="302" y="315"/>
                  </a:lnTo>
                  <a:lnTo>
                    <a:pt x="320" y="309"/>
                  </a:lnTo>
                  <a:lnTo>
                    <a:pt x="338" y="303"/>
                  </a:lnTo>
                  <a:lnTo>
                    <a:pt x="354" y="295"/>
                  </a:lnTo>
                  <a:lnTo>
                    <a:pt x="370" y="287"/>
                  </a:lnTo>
                  <a:lnTo>
                    <a:pt x="385" y="277"/>
                  </a:lnTo>
                  <a:lnTo>
                    <a:pt x="398" y="266"/>
                  </a:lnTo>
                  <a:lnTo>
                    <a:pt x="410" y="254"/>
                  </a:lnTo>
                  <a:lnTo>
                    <a:pt x="421" y="243"/>
                  </a:lnTo>
                  <a:lnTo>
                    <a:pt x="429" y="231"/>
                  </a:lnTo>
                  <a:lnTo>
                    <a:pt x="437" y="217"/>
                  </a:lnTo>
                  <a:lnTo>
                    <a:pt x="443" y="204"/>
                  </a:lnTo>
                  <a:lnTo>
                    <a:pt x="447" y="190"/>
                  </a:lnTo>
                  <a:lnTo>
                    <a:pt x="451" y="176"/>
                  </a:lnTo>
                  <a:lnTo>
                    <a:pt x="451" y="162"/>
                  </a:lnTo>
                  <a:lnTo>
                    <a:pt x="451" y="148"/>
                  </a:lnTo>
                  <a:lnTo>
                    <a:pt x="447" y="134"/>
                  </a:lnTo>
                  <a:lnTo>
                    <a:pt x="443" y="120"/>
                  </a:lnTo>
                  <a:lnTo>
                    <a:pt x="437" y="106"/>
                  </a:lnTo>
                  <a:lnTo>
                    <a:pt x="429" y="93"/>
                  </a:lnTo>
                  <a:lnTo>
                    <a:pt x="421" y="81"/>
                  </a:lnTo>
                  <a:lnTo>
                    <a:pt x="410" y="68"/>
                  </a:lnTo>
                  <a:lnTo>
                    <a:pt x="398" y="57"/>
                  </a:lnTo>
                  <a:lnTo>
                    <a:pt x="385" y="47"/>
                  </a:lnTo>
                  <a:lnTo>
                    <a:pt x="370" y="37"/>
                  </a:lnTo>
                  <a:lnTo>
                    <a:pt x="354" y="29"/>
                  </a:lnTo>
                  <a:lnTo>
                    <a:pt x="338" y="21"/>
                  </a:lnTo>
                  <a:lnTo>
                    <a:pt x="320" y="15"/>
                  </a:lnTo>
                  <a:lnTo>
                    <a:pt x="302" y="9"/>
                  </a:lnTo>
                  <a:lnTo>
                    <a:pt x="283" y="5"/>
                  </a:lnTo>
                  <a:lnTo>
                    <a:pt x="264" y="1"/>
                  </a:lnTo>
                  <a:lnTo>
                    <a:pt x="245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2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2" y="57"/>
                  </a:lnTo>
                  <a:lnTo>
                    <a:pt x="40" y="68"/>
                  </a:lnTo>
                  <a:lnTo>
                    <a:pt x="29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0" y="148"/>
                  </a:lnTo>
                  <a:lnTo>
                    <a:pt x="0" y="16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4" name="Rectangle 24"/>
            <p:cNvSpPr>
              <a:spLocks noChangeArrowheads="1"/>
            </p:cNvSpPr>
            <p:nvPr/>
          </p:nvSpPr>
          <p:spPr bwMode="auto">
            <a:xfrm>
              <a:off x="3021" y="1354"/>
              <a:ext cx="303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400" b="1"/>
                <a:t>lot</a:t>
              </a:r>
            </a:p>
          </p:txBody>
        </p:sp>
        <p:sp>
          <p:nvSpPr>
            <p:cNvPr id="78885" name="Rectangle 25"/>
            <p:cNvSpPr>
              <a:spLocks noChangeArrowheads="1"/>
            </p:cNvSpPr>
            <p:nvPr/>
          </p:nvSpPr>
          <p:spPr bwMode="auto">
            <a:xfrm>
              <a:off x="2515" y="1093"/>
              <a:ext cx="49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400" b="1"/>
                <a:t>name</a:t>
              </a:r>
            </a:p>
          </p:txBody>
        </p:sp>
        <p:sp>
          <p:nvSpPr>
            <p:cNvPr id="78886" name="Rectangle 26"/>
            <p:cNvSpPr>
              <a:spLocks noChangeArrowheads="1"/>
            </p:cNvSpPr>
            <p:nvPr/>
          </p:nvSpPr>
          <p:spPr bwMode="auto">
            <a:xfrm>
              <a:off x="2166" y="1346"/>
              <a:ext cx="37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400" b="1" u="sng"/>
                <a:t>ssn</a:t>
              </a:r>
            </a:p>
          </p:txBody>
        </p:sp>
      </p:grpSp>
      <p:grpSp>
        <p:nvGrpSpPr>
          <p:cNvPr id="78864" name="Group 27"/>
          <p:cNvGrpSpPr>
            <a:grpSpLocks/>
          </p:cNvGrpSpPr>
          <p:nvPr/>
        </p:nvGrpSpPr>
        <p:grpSpPr bwMode="auto">
          <a:xfrm>
            <a:off x="3654425" y="1755775"/>
            <a:ext cx="1033463" cy="682625"/>
            <a:chOff x="3497" y="1648"/>
            <a:chExt cx="786" cy="580"/>
          </a:xfrm>
        </p:grpSpPr>
        <p:sp>
          <p:nvSpPr>
            <p:cNvPr id="78879" name="Rectangle 28"/>
            <p:cNvSpPr>
              <a:spLocks noChangeArrowheads="1"/>
            </p:cNvSpPr>
            <p:nvPr/>
          </p:nvSpPr>
          <p:spPr bwMode="auto">
            <a:xfrm>
              <a:off x="3567" y="1865"/>
              <a:ext cx="71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400" b="1"/>
                <a:t>Manages</a:t>
              </a:r>
            </a:p>
          </p:txBody>
        </p:sp>
        <p:sp>
          <p:nvSpPr>
            <p:cNvPr id="78880" name="Freeform 29"/>
            <p:cNvSpPr>
              <a:spLocks/>
            </p:cNvSpPr>
            <p:nvPr/>
          </p:nvSpPr>
          <p:spPr bwMode="auto">
            <a:xfrm>
              <a:off x="3497" y="1648"/>
              <a:ext cx="769" cy="580"/>
            </a:xfrm>
            <a:custGeom>
              <a:avLst/>
              <a:gdLst>
                <a:gd name="T0" fmla="*/ 0 w 769"/>
                <a:gd name="T1" fmla="*/ 290 h 580"/>
                <a:gd name="T2" fmla="*/ 378 w 769"/>
                <a:gd name="T3" fmla="*/ 0 h 580"/>
                <a:gd name="T4" fmla="*/ 768 w 769"/>
                <a:gd name="T5" fmla="*/ 300 h 580"/>
                <a:gd name="T6" fmla="*/ 378 w 769"/>
                <a:gd name="T7" fmla="*/ 579 h 580"/>
                <a:gd name="T8" fmla="*/ 0 w 769"/>
                <a:gd name="T9" fmla="*/ 290 h 5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9"/>
                <a:gd name="T16" fmla="*/ 0 h 580"/>
                <a:gd name="T17" fmla="*/ 769 w 769"/>
                <a:gd name="T18" fmla="*/ 580 h 5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9" h="580">
                  <a:moveTo>
                    <a:pt x="0" y="290"/>
                  </a:moveTo>
                  <a:lnTo>
                    <a:pt x="378" y="0"/>
                  </a:lnTo>
                  <a:lnTo>
                    <a:pt x="768" y="300"/>
                  </a:lnTo>
                  <a:lnTo>
                    <a:pt x="378" y="579"/>
                  </a:lnTo>
                  <a:lnTo>
                    <a:pt x="0" y="29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865" name="Freeform 30"/>
          <p:cNvSpPr>
            <a:spLocks/>
          </p:cNvSpPr>
          <p:nvPr/>
        </p:nvSpPr>
        <p:spPr bwMode="auto">
          <a:xfrm>
            <a:off x="5129213" y="1968500"/>
            <a:ext cx="1073150" cy="354013"/>
          </a:xfrm>
          <a:custGeom>
            <a:avLst/>
            <a:gdLst>
              <a:gd name="T0" fmla="*/ 2147483647 w 816"/>
              <a:gd name="T1" fmla="*/ 2147483647 h 302"/>
              <a:gd name="T2" fmla="*/ 2147483647 w 816"/>
              <a:gd name="T3" fmla="*/ 0 h 302"/>
              <a:gd name="T4" fmla="*/ 0 w 816"/>
              <a:gd name="T5" fmla="*/ 0 h 302"/>
              <a:gd name="T6" fmla="*/ 0 w 816"/>
              <a:gd name="T7" fmla="*/ 2147483647 h 302"/>
              <a:gd name="T8" fmla="*/ 2147483647 w 816"/>
              <a:gd name="T9" fmla="*/ 2147483647 h 3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302"/>
              <a:gd name="T17" fmla="*/ 816 w 816"/>
              <a:gd name="T18" fmla="*/ 302 h 3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302">
                <a:moveTo>
                  <a:pt x="815" y="301"/>
                </a:moveTo>
                <a:lnTo>
                  <a:pt x="815" y="0"/>
                </a:lnTo>
                <a:lnTo>
                  <a:pt x="0" y="0"/>
                </a:lnTo>
                <a:lnTo>
                  <a:pt x="0" y="301"/>
                </a:lnTo>
                <a:lnTo>
                  <a:pt x="815" y="30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8866" name="Group 31"/>
          <p:cNvGrpSpPr>
            <a:grpSpLocks/>
          </p:cNvGrpSpPr>
          <p:nvPr/>
        </p:nvGrpSpPr>
        <p:grpSpPr bwMode="auto">
          <a:xfrm>
            <a:off x="2170113" y="1955800"/>
            <a:ext cx="1135062" cy="354013"/>
            <a:chOff x="2369" y="1818"/>
            <a:chExt cx="862" cy="301"/>
          </a:xfrm>
        </p:grpSpPr>
        <p:sp>
          <p:nvSpPr>
            <p:cNvPr id="78877" name="Freeform 32"/>
            <p:cNvSpPr>
              <a:spLocks/>
            </p:cNvSpPr>
            <p:nvPr/>
          </p:nvSpPr>
          <p:spPr bwMode="auto">
            <a:xfrm>
              <a:off x="2369" y="1818"/>
              <a:ext cx="814" cy="295"/>
            </a:xfrm>
            <a:custGeom>
              <a:avLst/>
              <a:gdLst>
                <a:gd name="T0" fmla="*/ 813 w 814"/>
                <a:gd name="T1" fmla="*/ 294 h 295"/>
                <a:gd name="T2" fmla="*/ 813 w 814"/>
                <a:gd name="T3" fmla="*/ 0 h 295"/>
                <a:gd name="T4" fmla="*/ 0 w 814"/>
                <a:gd name="T5" fmla="*/ 0 h 295"/>
                <a:gd name="T6" fmla="*/ 0 w 814"/>
                <a:gd name="T7" fmla="*/ 294 h 295"/>
                <a:gd name="T8" fmla="*/ 813 w 814"/>
                <a:gd name="T9" fmla="*/ 294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4"/>
                <a:gd name="T16" fmla="*/ 0 h 295"/>
                <a:gd name="T17" fmla="*/ 814 w 814"/>
                <a:gd name="T18" fmla="*/ 295 h 2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4" h="295">
                  <a:moveTo>
                    <a:pt x="813" y="294"/>
                  </a:moveTo>
                  <a:lnTo>
                    <a:pt x="813" y="0"/>
                  </a:lnTo>
                  <a:lnTo>
                    <a:pt x="0" y="0"/>
                  </a:lnTo>
                  <a:lnTo>
                    <a:pt x="0" y="294"/>
                  </a:lnTo>
                  <a:lnTo>
                    <a:pt x="813" y="29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8" name="Rectangle 33"/>
            <p:cNvSpPr>
              <a:spLocks noChangeArrowheads="1"/>
            </p:cNvSpPr>
            <p:nvPr/>
          </p:nvSpPr>
          <p:spPr bwMode="auto">
            <a:xfrm>
              <a:off x="2381" y="1863"/>
              <a:ext cx="85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r>
                <a:rPr lang="en-US" altLang="x-none" sz="1400" b="1"/>
                <a:t>Employees</a:t>
              </a:r>
            </a:p>
          </p:txBody>
        </p:sp>
      </p:grpSp>
      <p:sp>
        <p:nvSpPr>
          <p:cNvPr id="78867" name="Rectangle 34"/>
          <p:cNvSpPr>
            <a:spLocks noChangeArrowheads="1"/>
          </p:cNvSpPr>
          <p:nvPr/>
        </p:nvSpPr>
        <p:spPr bwMode="auto">
          <a:xfrm>
            <a:off x="5060950" y="2019300"/>
            <a:ext cx="12684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400" b="1"/>
              <a:t>Departments</a:t>
            </a:r>
          </a:p>
        </p:txBody>
      </p:sp>
      <p:sp>
        <p:nvSpPr>
          <p:cNvPr id="78868" name="Line 35"/>
          <p:cNvSpPr>
            <a:spLocks noChangeShapeType="1"/>
          </p:cNvSpPr>
          <p:nvPr/>
        </p:nvSpPr>
        <p:spPr bwMode="auto">
          <a:xfrm flipH="1">
            <a:off x="3206750" y="2095500"/>
            <a:ext cx="4524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9" name="Line 36"/>
          <p:cNvSpPr>
            <a:spLocks noChangeShapeType="1"/>
          </p:cNvSpPr>
          <p:nvPr/>
        </p:nvSpPr>
        <p:spPr bwMode="auto">
          <a:xfrm>
            <a:off x="4670425" y="2095500"/>
            <a:ext cx="431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0" name="Line 37"/>
          <p:cNvSpPr>
            <a:spLocks noChangeShapeType="1"/>
          </p:cNvSpPr>
          <p:nvPr/>
        </p:nvSpPr>
        <p:spPr bwMode="auto">
          <a:xfrm flipH="1">
            <a:off x="3017838" y="1704975"/>
            <a:ext cx="200025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Line 38"/>
          <p:cNvSpPr>
            <a:spLocks noChangeShapeType="1"/>
          </p:cNvSpPr>
          <p:nvPr/>
        </p:nvSpPr>
        <p:spPr bwMode="auto">
          <a:xfrm>
            <a:off x="2643188" y="1422400"/>
            <a:ext cx="0" cy="4984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2" name="Line 39"/>
          <p:cNvSpPr>
            <a:spLocks noChangeShapeType="1"/>
          </p:cNvSpPr>
          <p:nvPr/>
        </p:nvSpPr>
        <p:spPr bwMode="auto">
          <a:xfrm>
            <a:off x="2206625" y="1704975"/>
            <a:ext cx="115888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3" name="Line 40"/>
          <p:cNvSpPr>
            <a:spLocks noChangeShapeType="1"/>
          </p:cNvSpPr>
          <p:nvPr/>
        </p:nvSpPr>
        <p:spPr bwMode="auto">
          <a:xfrm>
            <a:off x="4159250" y="1252538"/>
            <a:ext cx="0" cy="4984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4" name="Line 41"/>
          <p:cNvSpPr>
            <a:spLocks noChangeShapeType="1"/>
          </p:cNvSpPr>
          <p:nvPr/>
        </p:nvSpPr>
        <p:spPr bwMode="auto">
          <a:xfrm>
            <a:off x="5175250" y="1704975"/>
            <a:ext cx="179388" cy="2714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5" name="Line 42"/>
          <p:cNvSpPr>
            <a:spLocks noChangeShapeType="1"/>
          </p:cNvSpPr>
          <p:nvPr/>
        </p:nvSpPr>
        <p:spPr bwMode="auto">
          <a:xfrm>
            <a:off x="5613400" y="1477963"/>
            <a:ext cx="0" cy="4984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6" name="Line 43"/>
          <p:cNvSpPr>
            <a:spLocks noChangeShapeType="1"/>
          </p:cNvSpPr>
          <p:nvPr/>
        </p:nvSpPr>
        <p:spPr bwMode="auto">
          <a:xfrm flipH="1">
            <a:off x="5922963" y="1704975"/>
            <a:ext cx="136525" cy="2714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7629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r>
              <a:rPr lang="en-US" altLang="x-none"/>
              <a:t>Review: Participation Constraints</a:t>
            </a:r>
          </a:p>
        </p:txBody>
      </p:sp>
      <p:sp>
        <p:nvSpPr>
          <p:cNvPr id="80901" name="Rectangle 5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r>
              <a:rPr lang="en-US" altLang="x-none" sz="2400" dirty="0"/>
              <a:t>Does every department have a manager?</a:t>
            </a:r>
          </a:p>
          <a:p>
            <a:pPr lvl="1"/>
            <a:r>
              <a:rPr lang="en-US" altLang="x-none" sz="2000" dirty="0"/>
              <a:t>If so, this is a </a:t>
            </a:r>
            <a:r>
              <a:rPr lang="en-US" altLang="x-none" sz="2000" i="1" u="sng" dirty="0">
                <a:solidFill>
                  <a:schemeClr val="accent2"/>
                </a:solidFill>
              </a:rPr>
              <a:t>participation constraint</a:t>
            </a:r>
            <a:r>
              <a:rPr lang="en-US" altLang="x-none" sz="2000" dirty="0"/>
              <a:t>:  the participation of Departments in Manages is said to be </a:t>
            </a:r>
            <a:r>
              <a:rPr lang="en-US" altLang="x-none" sz="2000" i="1" dirty="0">
                <a:solidFill>
                  <a:schemeClr val="accent2"/>
                </a:solidFill>
              </a:rPr>
              <a:t>total</a:t>
            </a:r>
            <a:r>
              <a:rPr lang="en-US" altLang="x-none" sz="2000" dirty="0">
                <a:solidFill>
                  <a:schemeClr val="accent2"/>
                </a:solidFill>
              </a:rPr>
              <a:t> (vs. </a:t>
            </a:r>
            <a:r>
              <a:rPr lang="en-US" altLang="x-none" sz="2000" i="1" dirty="0">
                <a:solidFill>
                  <a:schemeClr val="accent2"/>
                </a:solidFill>
              </a:rPr>
              <a:t>partial</a:t>
            </a:r>
            <a:r>
              <a:rPr lang="en-US" altLang="x-none" sz="2000" dirty="0">
                <a:solidFill>
                  <a:schemeClr val="accent2"/>
                </a:solidFill>
              </a:rPr>
              <a:t>)</a:t>
            </a:r>
            <a:r>
              <a:rPr lang="en-US" altLang="x-none" sz="2000" dirty="0"/>
              <a:t>.</a:t>
            </a:r>
          </a:p>
          <a:p>
            <a:pPr lvl="2"/>
            <a:r>
              <a:rPr lang="en-US" altLang="x-none" sz="1800" dirty="0"/>
              <a:t>Every </a:t>
            </a:r>
            <a:r>
              <a:rPr lang="en-US" altLang="x-none" sz="1800" i="1" dirty="0"/>
              <a:t>did</a:t>
            </a:r>
            <a:r>
              <a:rPr lang="en-US" altLang="x-none" sz="1800" dirty="0"/>
              <a:t> value in Departments table must appear in a row of the Manages table (with a non-null </a:t>
            </a:r>
            <a:r>
              <a:rPr lang="en-US" altLang="x-none" sz="1800" i="1" dirty="0" err="1"/>
              <a:t>ssn</a:t>
            </a:r>
            <a:r>
              <a:rPr lang="en-US" altLang="x-none" sz="1800" dirty="0"/>
              <a:t> value!)</a:t>
            </a:r>
          </a:p>
        </p:txBody>
      </p:sp>
      <p:sp>
        <p:nvSpPr>
          <p:cNvPr id="8089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/>
            <a:endParaRPr lang="en-US" altLang="x-none" sz="1400">
              <a:solidFill>
                <a:schemeClr val="tx1"/>
              </a:solidFill>
            </a:endParaRPr>
          </a:p>
          <a:p>
            <a:pPr algn="r"/>
            <a:endParaRPr lang="en-US" altLang="x-none" sz="1400">
              <a:solidFill>
                <a:schemeClr val="tx2"/>
              </a:solidFill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381000" y="60944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2819400" y="609441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80902" name="Freeform 6"/>
          <p:cNvSpPr>
            <a:spLocks/>
          </p:cNvSpPr>
          <p:nvPr/>
        </p:nvSpPr>
        <p:spPr bwMode="auto">
          <a:xfrm>
            <a:off x="5051425" y="3994150"/>
            <a:ext cx="1057275" cy="371475"/>
          </a:xfrm>
          <a:custGeom>
            <a:avLst/>
            <a:gdLst>
              <a:gd name="T0" fmla="*/ 2147483647 w 666"/>
              <a:gd name="T1" fmla="*/ 2147483647 h 234"/>
              <a:gd name="T2" fmla="*/ 2147483647 w 666"/>
              <a:gd name="T3" fmla="*/ 2147483647 h 234"/>
              <a:gd name="T4" fmla="*/ 2147483647 w 666"/>
              <a:gd name="T5" fmla="*/ 2147483647 h 234"/>
              <a:gd name="T6" fmla="*/ 2147483647 w 666"/>
              <a:gd name="T7" fmla="*/ 2147483647 h 234"/>
              <a:gd name="T8" fmla="*/ 2147483647 w 666"/>
              <a:gd name="T9" fmla="*/ 2147483647 h 234"/>
              <a:gd name="T10" fmla="*/ 2147483647 w 666"/>
              <a:gd name="T11" fmla="*/ 2147483647 h 234"/>
              <a:gd name="T12" fmla="*/ 2147483647 w 666"/>
              <a:gd name="T13" fmla="*/ 2147483647 h 234"/>
              <a:gd name="T14" fmla="*/ 2147483647 w 666"/>
              <a:gd name="T15" fmla="*/ 2147483647 h 234"/>
              <a:gd name="T16" fmla="*/ 2147483647 w 666"/>
              <a:gd name="T17" fmla="*/ 2147483647 h 234"/>
              <a:gd name="T18" fmla="*/ 2147483647 w 666"/>
              <a:gd name="T19" fmla="*/ 2147483647 h 234"/>
              <a:gd name="T20" fmla="*/ 2147483647 w 666"/>
              <a:gd name="T21" fmla="*/ 2147483647 h 234"/>
              <a:gd name="T22" fmla="*/ 2147483647 w 666"/>
              <a:gd name="T23" fmla="*/ 2147483647 h 234"/>
              <a:gd name="T24" fmla="*/ 2147483647 w 666"/>
              <a:gd name="T25" fmla="*/ 2147483647 h 234"/>
              <a:gd name="T26" fmla="*/ 2147483647 w 666"/>
              <a:gd name="T27" fmla="*/ 2147483647 h 234"/>
              <a:gd name="T28" fmla="*/ 2147483647 w 666"/>
              <a:gd name="T29" fmla="*/ 2147483647 h 234"/>
              <a:gd name="T30" fmla="*/ 2147483647 w 666"/>
              <a:gd name="T31" fmla="*/ 2147483647 h 234"/>
              <a:gd name="T32" fmla="*/ 2147483647 w 666"/>
              <a:gd name="T33" fmla="*/ 2147483647 h 234"/>
              <a:gd name="T34" fmla="*/ 2147483647 w 666"/>
              <a:gd name="T35" fmla="*/ 2147483647 h 234"/>
              <a:gd name="T36" fmla="*/ 2147483647 w 666"/>
              <a:gd name="T37" fmla="*/ 2147483647 h 234"/>
              <a:gd name="T38" fmla="*/ 2147483647 w 666"/>
              <a:gd name="T39" fmla="*/ 2147483647 h 234"/>
              <a:gd name="T40" fmla="*/ 2147483647 w 666"/>
              <a:gd name="T41" fmla="*/ 2147483647 h 234"/>
              <a:gd name="T42" fmla="*/ 2147483647 w 666"/>
              <a:gd name="T43" fmla="*/ 2147483647 h 234"/>
              <a:gd name="T44" fmla="*/ 2147483647 w 666"/>
              <a:gd name="T45" fmla="*/ 2147483647 h 234"/>
              <a:gd name="T46" fmla="*/ 2147483647 w 666"/>
              <a:gd name="T47" fmla="*/ 2147483647 h 234"/>
              <a:gd name="T48" fmla="*/ 2147483647 w 666"/>
              <a:gd name="T49" fmla="*/ 2147483647 h 234"/>
              <a:gd name="T50" fmla="*/ 2147483647 w 666"/>
              <a:gd name="T51" fmla="*/ 2147483647 h 234"/>
              <a:gd name="T52" fmla="*/ 2147483647 w 666"/>
              <a:gd name="T53" fmla="*/ 2147483647 h 234"/>
              <a:gd name="T54" fmla="*/ 2147483647 w 666"/>
              <a:gd name="T55" fmla="*/ 2147483647 h 234"/>
              <a:gd name="T56" fmla="*/ 2147483647 w 666"/>
              <a:gd name="T57" fmla="*/ 2147483647 h 234"/>
              <a:gd name="T58" fmla="*/ 2147483647 w 666"/>
              <a:gd name="T59" fmla="*/ 2147483647 h 234"/>
              <a:gd name="T60" fmla="*/ 2147483647 w 666"/>
              <a:gd name="T61" fmla="*/ 2147483647 h 234"/>
              <a:gd name="T62" fmla="*/ 2147483647 w 666"/>
              <a:gd name="T63" fmla="*/ 2147483647 h 234"/>
              <a:gd name="T64" fmla="*/ 2147483647 w 666"/>
              <a:gd name="T65" fmla="*/ 2147483647 h 234"/>
              <a:gd name="T66" fmla="*/ 2147483647 w 666"/>
              <a:gd name="T67" fmla="*/ 2147483647 h 234"/>
              <a:gd name="T68" fmla="*/ 2147483647 w 666"/>
              <a:gd name="T69" fmla="*/ 2147483647 h 234"/>
              <a:gd name="T70" fmla="*/ 2147483647 w 666"/>
              <a:gd name="T71" fmla="*/ 214748364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6"/>
              <a:gd name="T109" fmla="*/ 0 h 234"/>
              <a:gd name="T110" fmla="*/ 666 w 666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6" h="234">
                <a:moveTo>
                  <a:pt x="665" y="117"/>
                </a:moveTo>
                <a:lnTo>
                  <a:pt x="662" y="106"/>
                </a:lnTo>
                <a:lnTo>
                  <a:pt x="658" y="96"/>
                </a:lnTo>
                <a:lnTo>
                  <a:pt x="652" y="86"/>
                </a:lnTo>
                <a:lnTo>
                  <a:pt x="644" y="77"/>
                </a:lnTo>
                <a:lnTo>
                  <a:pt x="633" y="68"/>
                </a:lnTo>
                <a:lnTo>
                  <a:pt x="620" y="58"/>
                </a:lnTo>
                <a:lnTo>
                  <a:pt x="604" y="50"/>
                </a:lnTo>
                <a:lnTo>
                  <a:pt x="586" y="42"/>
                </a:lnTo>
                <a:lnTo>
                  <a:pt x="566" y="34"/>
                </a:lnTo>
                <a:lnTo>
                  <a:pt x="546" y="27"/>
                </a:lnTo>
                <a:lnTo>
                  <a:pt x="522" y="21"/>
                </a:lnTo>
                <a:lnTo>
                  <a:pt x="497" y="16"/>
                </a:lnTo>
                <a:lnTo>
                  <a:pt x="472" y="11"/>
                </a:lnTo>
                <a:lnTo>
                  <a:pt x="445" y="7"/>
                </a:lnTo>
                <a:lnTo>
                  <a:pt x="419" y="4"/>
                </a:lnTo>
                <a:lnTo>
                  <a:pt x="390" y="2"/>
                </a:lnTo>
                <a:lnTo>
                  <a:pt x="360" y="1"/>
                </a:lnTo>
                <a:lnTo>
                  <a:pt x="331" y="0"/>
                </a:lnTo>
                <a:lnTo>
                  <a:pt x="304" y="1"/>
                </a:lnTo>
                <a:lnTo>
                  <a:pt x="274" y="2"/>
                </a:lnTo>
                <a:lnTo>
                  <a:pt x="247" y="4"/>
                </a:lnTo>
                <a:lnTo>
                  <a:pt x="218" y="7"/>
                </a:lnTo>
                <a:lnTo>
                  <a:pt x="191" y="11"/>
                </a:lnTo>
                <a:lnTo>
                  <a:pt x="165" y="16"/>
                </a:lnTo>
                <a:lnTo>
                  <a:pt x="141" y="21"/>
                </a:lnTo>
                <a:lnTo>
                  <a:pt x="118" y="27"/>
                </a:lnTo>
                <a:lnTo>
                  <a:pt x="98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8"/>
                </a:lnTo>
                <a:lnTo>
                  <a:pt x="20" y="77"/>
                </a:lnTo>
                <a:lnTo>
                  <a:pt x="10" y="86"/>
                </a:lnTo>
                <a:lnTo>
                  <a:pt x="6" y="96"/>
                </a:lnTo>
                <a:lnTo>
                  <a:pt x="1" y="106"/>
                </a:lnTo>
                <a:lnTo>
                  <a:pt x="0" y="117"/>
                </a:lnTo>
                <a:lnTo>
                  <a:pt x="1" y="127"/>
                </a:lnTo>
                <a:lnTo>
                  <a:pt x="6" y="137"/>
                </a:lnTo>
                <a:lnTo>
                  <a:pt x="10" y="147"/>
                </a:lnTo>
                <a:lnTo>
                  <a:pt x="20" y="156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8" y="199"/>
                </a:lnTo>
                <a:lnTo>
                  <a:pt x="118" y="205"/>
                </a:lnTo>
                <a:lnTo>
                  <a:pt x="141" y="212"/>
                </a:lnTo>
                <a:lnTo>
                  <a:pt x="165" y="217"/>
                </a:lnTo>
                <a:lnTo>
                  <a:pt x="191" y="222"/>
                </a:lnTo>
                <a:lnTo>
                  <a:pt x="218" y="226"/>
                </a:lnTo>
                <a:lnTo>
                  <a:pt x="247" y="229"/>
                </a:lnTo>
                <a:lnTo>
                  <a:pt x="274" y="231"/>
                </a:lnTo>
                <a:lnTo>
                  <a:pt x="304" y="232"/>
                </a:lnTo>
                <a:lnTo>
                  <a:pt x="331" y="233"/>
                </a:lnTo>
                <a:lnTo>
                  <a:pt x="360" y="232"/>
                </a:lnTo>
                <a:lnTo>
                  <a:pt x="390" y="231"/>
                </a:lnTo>
                <a:lnTo>
                  <a:pt x="419" y="229"/>
                </a:lnTo>
                <a:lnTo>
                  <a:pt x="445" y="226"/>
                </a:lnTo>
                <a:lnTo>
                  <a:pt x="472" y="222"/>
                </a:lnTo>
                <a:lnTo>
                  <a:pt x="497" y="217"/>
                </a:lnTo>
                <a:lnTo>
                  <a:pt x="522" y="212"/>
                </a:lnTo>
                <a:lnTo>
                  <a:pt x="546" y="205"/>
                </a:lnTo>
                <a:lnTo>
                  <a:pt x="566" y="199"/>
                </a:lnTo>
                <a:lnTo>
                  <a:pt x="586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6"/>
                </a:lnTo>
                <a:lnTo>
                  <a:pt x="652" y="147"/>
                </a:lnTo>
                <a:lnTo>
                  <a:pt x="658" y="137"/>
                </a:lnTo>
                <a:lnTo>
                  <a:pt x="662" y="127"/>
                </a:lnTo>
                <a:lnTo>
                  <a:pt x="665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3" name="Freeform 7"/>
          <p:cNvSpPr>
            <a:spLocks/>
          </p:cNvSpPr>
          <p:nvPr/>
        </p:nvSpPr>
        <p:spPr bwMode="auto">
          <a:xfrm>
            <a:off x="6991350" y="3994150"/>
            <a:ext cx="1185863" cy="371475"/>
          </a:xfrm>
          <a:custGeom>
            <a:avLst/>
            <a:gdLst>
              <a:gd name="T0" fmla="*/ 2147483647 w 747"/>
              <a:gd name="T1" fmla="*/ 2147483647 h 234"/>
              <a:gd name="T2" fmla="*/ 2147483647 w 747"/>
              <a:gd name="T3" fmla="*/ 2147483647 h 234"/>
              <a:gd name="T4" fmla="*/ 2147483647 w 747"/>
              <a:gd name="T5" fmla="*/ 2147483647 h 234"/>
              <a:gd name="T6" fmla="*/ 2147483647 w 747"/>
              <a:gd name="T7" fmla="*/ 2147483647 h 234"/>
              <a:gd name="T8" fmla="*/ 2147483647 w 747"/>
              <a:gd name="T9" fmla="*/ 2147483647 h 234"/>
              <a:gd name="T10" fmla="*/ 2147483647 w 747"/>
              <a:gd name="T11" fmla="*/ 2147483647 h 234"/>
              <a:gd name="T12" fmla="*/ 2147483647 w 747"/>
              <a:gd name="T13" fmla="*/ 2147483647 h 234"/>
              <a:gd name="T14" fmla="*/ 2147483647 w 747"/>
              <a:gd name="T15" fmla="*/ 2147483647 h 234"/>
              <a:gd name="T16" fmla="*/ 2147483647 w 747"/>
              <a:gd name="T17" fmla="*/ 2147483647 h 234"/>
              <a:gd name="T18" fmla="*/ 2147483647 w 747"/>
              <a:gd name="T19" fmla="*/ 2147483647 h 234"/>
              <a:gd name="T20" fmla="*/ 2147483647 w 747"/>
              <a:gd name="T21" fmla="*/ 2147483647 h 234"/>
              <a:gd name="T22" fmla="*/ 2147483647 w 747"/>
              <a:gd name="T23" fmla="*/ 2147483647 h 234"/>
              <a:gd name="T24" fmla="*/ 2147483647 w 747"/>
              <a:gd name="T25" fmla="*/ 2147483647 h 234"/>
              <a:gd name="T26" fmla="*/ 2147483647 w 747"/>
              <a:gd name="T27" fmla="*/ 2147483647 h 234"/>
              <a:gd name="T28" fmla="*/ 2147483647 w 747"/>
              <a:gd name="T29" fmla="*/ 2147483647 h 234"/>
              <a:gd name="T30" fmla="*/ 2147483647 w 747"/>
              <a:gd name="T31" fmla="*/ 2147483647 h 234"/>
              <a:gd name="T32" fmla="*/ 2147483647 w 747"/>
              <a:gd name="T33" fmla="*/ 2147483647 h 234"/>
              <a:gd name="T34" fmla="*/ 2147483647 w 747"/>
              <a:gd name="T35" fmla="*/ 2147483647 h 234"/>
              <a:gd name="T36" fmla="*/ 2147483647 w 747"/>
              <a:gd name="T37" fmla="*/ 2147483647 h 234"/>
              <a:gd name="T38" fmla="*/ 2147483647 w 747"/>
              <a:gd name="T39" fmla="*/ 2147483647 h 234"/>
              <a:gd name="T40" fmla="*/ 2147483647 w 747"/>
              <a:gd name="T41" fmla="*/ 2147483647 h 234"/>
              <a:gd name="T42" fmla="*/ 2147483647 w 747"/>
              <a:gd name="T43" fmla="*/ 2147483647 h 234"/>
              <a:gd name="T44" fmla="*/ 2147483647 w 747"/>
              <a:gd name="T45" fmla="*/ 2147483647 h 234"/>
              <a:gd name="T46" fmla="*/ 2147483647 w 747"/>
              <a:gd name="T47" fmla="*/ 2147483647 h 234"/>
              <a:gd name="T48" fmla="*/ 2147483647 w 747"/>
              <a:gd name="T49" fmla="*/ 2147483647 h 234"/>
              <a:gd name="T50" fmla="*/ 2147483647 w 747"/>
              <a:gd name="T51" fmla="*/ 2147483647 h 234"/>
              <a:gd name="T52" fmla="*/ 2147483647 w 747"/>
              <a:gd name="T53" fmla="*/ 2147483647 h 234"/>
              <a:gd name="T54" fmla="*/ 2147483647 w 747"/>
              <a:gd name="T55" fmla="*/ 2147483647 h 234"/>
              <a:gd name="T56" fmla="*/ 2147483647 w 747"/>
              <a:gd name="T57" fmla="*/ 2147483647 h 234"/>
              <a:gd name="T58" fmla="*/ 2147483647 w 747"/>
              <a:gd name="T59" fmla="*/ 2147483647 h 234"/>
              <a:gd name="T60" fmla="*/ 2147483647 w 747"/>
              <a:gd name="T61" fmla="*/ 2147483647 h 234"/>
              <a:gd name="T62" fmla="*/ 2147483647 w 747"/>
              <a:gd name="T63" fmla="*/ 2147483647 h 234"/>
              <a:gd name="T64" fmla="*/ 2147483647 w 747"/>
              <a:gd name="T65" fmla="*/ 2147483647 h 234"/>
              <a:gd name="T66" fmla="*/ 2147483647 w 747"/>
              <a:gd name="T67" fmla="*/ 2147483647 h 234"/>
              <a:gd name="T68" fmla="*/ 2147483647 w 747"/>
              <a:gd name="T69" fmla="*/ 2147483647 h 234"/>
              <a:gd name="T70" fmla="*/ 2147483647 w 747"/>
              <a:gd name="T71" fmla="*/ 214748364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47"/>
              <a:gd name="T109" fmla="*/ 0 h 234"/>
              <a:gd name="T110" fmla="*/ 747 w 747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47" h="234">
                <a:moveTo>
                  <a:pt x="0" y="117"/>
                </a:moveTo>
                <a:lnTo>
                  <a:pt x="1" y="127"/>
                </a:lnTo>
                <a:lnTo>
                  <a:pt x="5" y="137"/>
                </a:lnTo>
                <a:lnTo>
                  <a:pt x="12" y="147"/>
                </a:lnTo>
                <a:lnTo>
                  <a:pt x="21" y="156"/>
                </a:lnTo>
                <a:lnTo>
                  <a:pt x="35" y="166"/>
                </a:lnTo>
                <a:lnTo>
                  <a:pt x="49" y="175"/>
                </a:lnTo>
                <a:lnTo>
                  <a:pt x="66" y="183"/>
                </a:lnTo>
                <a:lnTo>
                  <a:pt x="87" y="191"/>
                </a:lnTo>
                <a:lnTo>
                  <a:pt x="108" y="199"/>
                </a:lnTo>
                <a:lnTo>
                  <a:pt x="133" y="205"/>
                </a:lnTo>
                <a:lnTo>
                  <a:pt x="159" y="212"/>
                </a:lnTo>
                <a:lnTo>
                  <a:pt x="186" y="217"/>
                </a:lnTo>
                <a:lnTo>
                  <a:pt x="215" y="222"/>
                </a:lnTo>
                <a:lnTo>
                  <a:pt x="245" y="226"/>
                </a:lnTo>
                <a:lnTo>
                  <a:pt x="276" y="229"/>
                </a:lnTo>
                <a:lnTo>
                  <a:pt x="307" y="231"/>
                </a:lnTo>
                <a:lnTo>
                  <a:pt x="340" y="232"/>
                </a:lnTo>
                <a:lnTo>
                  <a:pt x="373" y="233"/>
                </a:lnTo>
                <a:lnTo>
                  <a:pt x="405" y="232"/>
                </a:lnTo>
                <a:lnTo>
                  <a:pt x="436" y="231"/>
                </a:lnTo>
                <a:lnTo>
                  <a:pt x="469" y="229"/>
                </a:lnTo>
                <a:lnTo>
                  <a:pt x="500" y="226"/>
                </a:lnTo>
                <a:lnTo>
                  <a:pt x="530" y="222"/>
                </a:lnTo>
                <a:lnTo>
                  <a:pt x="559" y="217"/>
                </a:lnTo>
                <a:lnTo>
                  <a:pt x="586" y="212"/>
                </a:lnTo>
                <a:lnTo>
                  <a:pt x="612" y="205"/>
                </a:lnTo>
                <a:lnTo>
                  <a:pt x="637" y="198"/>
                </a:lnTo>
                <a:lnTo>
                  <a:pt x="658" y="191"/>
                </a:lnTo>
                <a:lnTo>
                  <a:pt x="677" y="183"/>
                </a:lnTo>
                <a:lnTo>
                  <a:pt x="695" y="175"/>
                </a:lnTo>
                <a:lnTo>
                  <a:pt x="710" y="166"/>
                </a:lnTo>
                <a:lnTo>
                  <a:pt x="722" y="156"/>
                </a:lnTo>
                <a:lnTo>
                  <a:pt x="733" y="146"/>
                </a:lnTo>
                <a:lnTo>
                  <a:pt x="740" y="137"/>
                </a:lnTo>
                <a:lnTo>
                  <a:pt x="744" y="126"/>
                </a:lnTo>
                <a:lnTo>
                  <a:pt x="746" y="117"/>
                </a:lnTo>
                <a:lnTo>
                  <a:pt x="744" y="106"/>
                </a:lnTo>
                <a:lnTo>
                  <a:pt x="740" y="96"/>
                </a:lnTo>
                <a:lnTo>
                  <a:pt x="733" y="86"/>
                </a:lnTo>
                <a:lnTo>
                  <a:pt x="722" y="77"/>
                </a:lnTo>
                <a:lnTo>
                  <a:pt x="710" y="67"/>
                </a:lnTo>
                <a:lnTo>
                  <a:pt x="695" y="58"/>
                </a:lnTo>
                <a:lnTo>
                  <a:pt x="677" y="50"/>
                </a:lnTo>
                <a:lnTo>
                  <a:pt x="658" y="42"/>
                </a:lnTo>
                <a:lnTo>
                  <a:pt x="637" y="34"/>
                </a:lnTo>
                <a:lnTo>
                  <a:pt x="612" y="27"/>
                </a:lnTo>
                <a:lnTo>
                  <a:pt x="586" y="21"/>
                </a:lnTo>
                <a:lnTo>
                  <a:pt x="559" y="16"/>
                </a:lnTo>
                <a:lnTo>
                  <a:pt x="530" y="11"/>
                </a:lnTo>
                <a:lnTo>
                  <a:pt x="500" y="7"/>
                </a:lnTo>
                <a:lnTo>
                  <a:pt x="469" y="4"/>
                </a:lnTo>
                <a:lnTo>
                  <a:pt x="436" y="2"/>
                </a:lnTo>
                <a:lnTo>
                  <a:pt x="405" y="1"/>
                </a:lnTo>
                <a:lnTo>
                  <a:pt x="373" y="0"/>
                </a:lnTo>
                <a:lnTo>
                  <a:pt x="340" y="1"/>
                </a:lnTo>
                <a:lnTo>
                  <a:pt x="307" y="2"/>
                </a:lnTo>
                <a:lnTo>
                  <a:pt x="276" y="4"/>
                </a:lnTo>
                <a:lnTo>
                  <a:pt x="245" y="7"/>
                </a:lnTo>
                <a:lnTo>
                  <a:pt x="215" y="11"/>
                </a:lnTo>
                <a:lnTo>
                  <a:pt x="186" y="16"/>
                </a:lnTo>
                <a:lnTo>
                  <a:pt x="159" y="21"/>
                </a:lnTo>
                <a:lnTo>
                  <a:pt x="132" y="28"/>
                </a:lnTo>
                <a:lnTo>
                  <a:pt x="108" y="34"/>
                </a:lnTo>
                <a:lnTo>
                  <a:pt x="87" y="42"/>
                </a:lnTo>
                <a:lnTo>
                  <a:pt x="66" y="50"/>
                </a:lnTo>
                <a:lnTo>
                  <a:pt x="49" y="58"/>
                </a:lnTo>
                <a:lnTo>
                  <a:pt x="35" y="68"/>
                </a:lnTo>
                <a:lnTo>
                  <a:pt x="21" y="77"/>
                </a:lnTo>
                <a:lnTo>
                  <a:pt x="12" y="86"/>
                </a:lnTo>
                <a:lnTo>
                  <a:pt x="5" y="97"/>
                </a:lnTo>
                <a:lnTo>
                  <a:pt x="1" y="106"/>
                </a:lnTo>
                <a:lnTo>
                  <a:pt x="0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4" name="Freeform 8"/>
          <p:cNvSpPr>
            <a:spLocks/>
          </p:cNvSpPr>
          <p:nvPr/>
        </p:nvSpPr>
        <p:spPr bwMode="auto">
          <a:xfrm>
            <a:off x="831850" y="3983038"/>
            <a:ext cx="1055688" cy="371475"/>
          </a:xfrm>
          <a:custGeom>
            <a:avLst/>
            <a:gdLst>
              <a:gd name="T0" fmla="*/ 2147483647 w 665"/>
              <a:gd name="T1" fmla="*/ 2147483647 h 234"/>
              <a:gd name="T2" fmla="*/ 2147483647 w 665"/>
              <a:gd name="T3" fmla="*/ 2147483647 h 234"/>
              <a:gd name="T4" fmla="*/ 2147483647 w 665"/>
              <a:gd name="T5" fmla="*/ 2147483647 h 234"/>
              <a:gd name="T6" fmla="*/ 2147483647 w 665"/>
              <a:gd name="T7" fmla="*/ 2147483647 h 234"/>
              <a:gd name="T8" fmla="*/ 2147483647 w 665"/>
              <a:gd name="T9" fmla="*/ 2147483647 h 234"/>
              <a:gd name="T10" fmla="*/ 2147483647 w 665"/>
              <a:gd name="T11" fmla="*/ 2147483647 h 234"/>
              <a:gd name="T12" fmla="*/ 2147483647 w 665"/>
              <a:gd name="T13" fmla="*/ 2147483647 h 234"/>
              <a:gd name="T14" fmla="*/ 2147483647 w 665"/>
              <a:gd name="T15" fmla="*/ 2147483647 h 234"/>
              <a:gd name="T16" fmla="*/ 2147483647 w 665"/>
              <a:gd name="T17" fmla="*/ 2147483647 h 234"/>
              <a:gd name="T18" fmla="*/ 2147483647 w 665"/>
              <a:gd name="T19" fmla="*/ 2147483647 h 234"/>
              <a:gd name="T20" fmla="*/ 2147483647 w 665"/>
              <a:gd name="T21" fmla="*/ 2147483647 h 234"/>
              <a:gd name="T22" fmla="*/ 2147483647 w 665"/>
              <a:gd name="T23" fmla="*/ 2147483647 h 234"/>
              <a:gd name="T24" fmla="*/ 2147483647 w 665"/>
              <a:gd name="T25" fmla="*/ 2147483647 h 234"/>
              <a:gd name="T26" fmla="*/ 2147483647 w 665"/>
              <a:gd name="T27" fmla="*/ 2147483647 h 234"/>
              <a:gd name="T28" fmla="*/ 2147483647 w 665"/>
              <a:gd name="T29" fmla="*/ 2147483647 h 234"/>
              <a:gd name="T30" fmla="*/ 2147483647 w 665"/>
              <a:gd name="T31" fmla="*/ 2147483647 h 234"/>
              <a:gd name="T32" fmla="*/ 2147483647 w 665"/>
              <a:gd name="T33" fmla="*/ 2147483647 h 234"/>
              <a:gd name="T34" fmla="*/ 2147483647 w 665"/>
              <a:gd name="T35" fmla="*/ 2147483647 h 234"/>
              <a:gd name="T36" fmla="*/ 2147483647 w 665"/>
              <a:gd name="T37" fmla="*/ 2147483647 h 234"/>
              <a:gd name="T38" fmla="*/ 2147483647 w 665"/>
              <a:gd name="T39" fmla="*/ 2147483647 h 234"/>
              <a:gd name="T40" fmla="*/ 2147483647 w 665"/>
              <a:gd name="T41" fmla="*/ 2147483647 h 234"/>
              <a:gd name="T42" fmla="*/ 2147483647 w 665"/>
              <a:gd name="T43" fmla="*/ 2147483647 h 234"/>
              <a:gd name="T44" fmla="*/ 2147483647 w 665"/>
              <a:gd name="T45" fmla="*/ 2147483647 h 234"/>
              <a:gd name="T46" fmla="*/ 2147483647 w 665"/>
              <a:gd name="T47" fmla="*/ 2147483647 h 234"/>
              <a:gd name="T48" fmla="*/ 2147483647 w 665"/>
              <a:gd name="T49" fmla="*/ 2147483647 h 234"/>
              <a:gd name="T50" fmla="*/ 2147483647 w 665"/>
              <a:gd name="T51" fmla="*/ 2147483647 h 234"/>
              <a:gd name="T52" fmla="*/ 2147483647 w 665"/>
              <a:gd name="T53" fmla="*/ 2147483647 h 234"/>
              <a:gd name="T54" fmla="*/ 2147483647 w 665"/>
              <a:gd name="T55" fmla="*/ 2147483647 h 234"/>
              <a:gd name="T56" fmla="*/ 2147483647 w 665"/>
              <a:gd name="T57" fmla="*/ 2147483647 h 234"/>
              <a:gd name="T58" fmla="*/ 2147483647 w 665"/>
              <a:gd name="T59" fmla="*/ 2147483647 h 234"/>
              <a:gd name="T60" fmla="*/ 2147483647 w 665"/>
              <a:gd name="T61" fmla="*/ 2147483647 h 234"/>
              <a:gd name="T62" fmla="*/ 2147483647 w 665"/>
              <a:gd name="T63" fmla="*/ 2147483647 h 234"/>
              <a:gd name="T64" fmla="*/ 2147483647 w 665"/>
              <a:gd name="T65" fmla="*/ 2147483647 h 234"/>
              <a:gd name="T66" fmla="*/ 2147483647 w 665"/>
              <a:gd name="T67" fmla="*/ 2147483647 h 234"/>
              <a:gd name="T68" fmla="*/ 2147483647 w 665"/>
              <a:gd name="T69" fmla="*/ 2147483647 h 234"/>
              <a:gd name="T70" fmla="*/ 2147483647 w 665"/>
              <a:gd name="T71" fmla="*/ 214748364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34"/>
              <a:gd name="T110" fmla="*/ 665 w 665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34">
                <a:moveTo>
                  <a:pt x="664" y="117"/>
                </a:moveTo>
                <a:lnTo>
                  <a:pt x="662" y="106"/>
                </a:lnTo>
                <a:lnTo>
                  <a:pt x="659" y="97"/>
                </a:lnTo>
                <a:lnTo>
                  <a:pt x="653" y="86"/>
                </a:lnTo>
                <a:lnTo>
                  <a:pt x="644" y="77"/>
                </a:lnTo>
                <a:lnTo>
                  <a:pt x="633" y="68"/>
                </a:lnTo>
                <a:lnTo>
                  <a:pt x="620" y="58"/>
                </a:lnTo>
                <a:lnTo>
                  <a:pt x="604" y="50"/>
                </a:lnTo>
                <a:lnTo>
                  <a:pt x="586" y="42"/>
                </a:lnTo>
                <a:lnTo>
                  <a:pt x="567" y="34"/>
                </a:lnTo>
                <a:lnTo>
                  <a:pt x="546" y="28"/>
                </a:lnTo>
                <a:lnTo>
                  <a:pt x="522" y="21"/>
                </a:lnTo>
                <a:lnTo>
                  <a:pt x="498" y="16"/>
                </a:lnTo>
                <a:lnTo>
                  <a:pt x="472" y="11"/>
                </a:lnTo>
                <a:lnTo>
                  <a:pt x="445" y="7"/>
                </a:lnTo>
                <a:lnTo>
                  <a:pt x="418" y="5"/>
                </a:lnTo>
                <a:lnTo>
                  <a:pt x="390" y="2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5" y="2"/>
                </a:lnTo>
                <a:lnTo>
                  <a:pt x="247" y="5"/>
                </a:lnTo>
                <a:lnTo>
                  <a:pt x="218" y="7"/>
                </a:lnTo>
                <a:lnTo>
                  <a:pt x="191" y="11"/>
                </a:lnTo>
                <a:lnTo>
                  <a:pt x="166" y="16"/>
                </a:lnTo>
                <a:lnTo>
                  <a:pt x="141" y="21"/>
                </a:lnTo>
                <a:lnTo>
                  <a:pt x="118" y="28"/>
                </a:lnTo>
                <a:lnTo>
                  <a:pt x="96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8"/>
                </a:lnTo>
                <a:lnTo>
                  <a:pt x="20" y="77"/>
                </a:lnTo>
                <a:lnTo>
                  <a:pt x="10" y="86"/>
                </a:lnTo>
                <a:lnTo>
                  <a:pt x="4" y="97"/>
                </a:lnTo>
                <a:lnTo>
                  <a:pt x="1" y="106"/>
                </a:lnTo>
                <a:lnTo>
                  <a:pt x="0" y="117"/>
                </a:lnTo>
                <a:lnTo>
                  <a:pt x="1" y="127"/>
                </a:lnTo>
                <a:lnTo>
                  <a:pt x="4" y="137"/>
                </a:lnTo>
                <a:lnTo>
                  <a:pt x="10" y="147"/>
                </a:lnTo>
                <a:lnTo>
                  <a:pt x="20" y="156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6" y="217"/>
                </a:lnTo>
                <a:lnTo>
                  <a:pt x="191" y="222"/>
                </a:lnTo>
                <a:lnTo>
                  <a:pt x="218" y="226"/>
                </a:lnTo>
                <a:lnTo>
                  <a:pt x="247" y="229"/>
                </a:lnTo>
                <a:lnTo>
                  <a:pt x="275" y="231"/>
                </a:lnTo>
                <a:lnTo>
                  <a:pt x="302" y="232"/>
                </a:lnTo>
                <a:lnTo>
                  <a:pt x="332" y="233"/>
                </a:lnTo>
                <a:lnTo>
                  <a:pt x="361" y="232"/>
                </a:lnTo>
                <a:lnTo>
                  <a:pt x="390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8" y="217"/>
                </a:lnTo>
                <a:lnTo>
                  <a:pt x="522" y="212"/>
                </a:lnTo>
                <a:lnTo>
                  <a:pt x="546" y="206"/>
                </a:lnTo>
                <a:lnTo>
                  <a:pt x="567" y="199"/>
                </a:lnTo>
                <a:lnTo>
                  <a:pt x="586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6"/>
                </a:lnTo>
                <a:lnTo>
                  <a:pt x="653" y="147"/>
                </a:lnTo>
                <a:lnTo>
                  <a:pt x="659" y="137"/>
                </a:lnTo>
                <a:lnTo>
                  <a:pt x="662" y="127"/>
                </a:lnTo>
                <a:lnTo>
                  <a:pt x="664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5" name="Freeform 9"/>
          <p:cNvSpPr>
            <a:spLocks/>
          </p:cNvSpPr>
          <p:nvPr/>
        </p:nvSpPr>
        <p:spPr bwMode="auto">
          <a:xfrm>
            <a:off x="1781175" y="3713163"/>
            <a:ext cx="1057275" cy="369887"/>
          </a:xfrm>
          <a:custGeom>
            <a:avLst/>
            <a:gdLst>
              <a:gd name="T0" fmla="*/ 2147483647 w 666"/>
              <a:gd name="T1" fmla="*/ 2147483647 h 233"/>
              <a:gd name="T2" fmla="*/ 2147483647 w 666"/>
              <a:gd name="T3" fmla="*/ 2147483647 h 233"/>
              <a:gd name="T4" fmla="*/ 2147483647 w 666"/>
              <a:gd name="T5" fmla="*/ 2147483647 h 233"/>
              <a:gd name="T6" fmla="*/ 2147483647 w 666"/>
              <a:gd name="T7" fmla="*/ 2147483647 h 233"/>
              <a:gd name="T8" fmla="*/ 2147483647 w 666"/>
              <a:gd name="T9" fmla="*/ 2147483647 h 233"/>
              <a:gd name="T10" fmla="*/ 2147483647 w 666"/>
              <a:gd name="T11" fmla="*/ 2147483647 h 233"/>
              <a:gd name="T12" fmla="*/ 2147483647 w 666"/>
              <a:gd name="T13" fmla="*/ 2147483647 h 233"/>
              <a:gd name="T14" fmla="*/ 2147483647 w 666"/>
              <a:gd name="T15" fmla="*/ 2147483647 h 233"/>
              <a:gd name="T16" fmla="*/ 2147483647 w 666"/>
              <a:gd name="T17" fmla="*/ 0 h 233"/>
              <a:gd name="T18" fmla="*/ 2147483647 w 666"/>
              <a:gd name="T19" fmla="*/ 0 h 233"/>
              <a:gd name="T20" fmla="*/ 2147483647 w 666"/>
              <a:gd name="T21" fmla="*/ 2147483647 h 233"/>
              <a:gd name="T22" fmla="*/ 2147483647 w 666"/>
              <a:gd name="T23" fmla="*/ 2147483647 h 233"/>
              <a:gd name="T24" fmla="*/ 2147483647 w 666"/>
              <a:gd name="T25" fmla="*/ 2147483647 h 233"/>
              <a:gd name="T26" fmla="*/ 2147483647 w 666"/>
              <a:gd name="T27" fmla="*/ 2147483647 h 233"/>
              <a:gd name="T28" fmla="*/ 2147483647 w 666"/>
              <a:gd name="T29" fmla="*/ 2147483647 h 233"/>
              <a:gd name="T30" fmla="*/ 2147483647 w 666"/>
              <a:gd name="T31" fmla="*/ 2147483647 h 233"/>
              <a:gd name="T32" fmla="*/ 2147483647 w 666"/>
              <a:gd name="T33" fmla="*/ 2147483647 h 233"/>
              <a:gd name="T34" fmla="*/ 2147483647 w 666"/>
              <a:gd name="T35" fmla="*/ 2147483647 h 233"/>
              <a:gd name="T36" fmla="*/ 2147483647 w 666"/>
              <a:gd name="T37" fmla="*/ 2147483647 h 233"/>
              <a:gd name="T38" fmla="*/ 2147483647 w 666"/>
              <a:gd name="T39" fmla="*/ 2147483647 h 233"/>
              <a:gd name="T40" fmla="*/ 2147483647 w 666"/>
              <a:gd name="T41" fmla="*/ 2147483647 h 233"/>
              <a:gd name="T42" fmla="*/ 2147483647 w 666"/>
              <a:gd name="T43" fmla="*/ 2147483647 h 233"/>
              <a:gd name="T44" fmla="*/ 2147483647 w 666"/>
              <a:gd name="T45" fmla="*/ 2147483647 h 233"/>
              <a:gd name="T46" fmla="*/ 2147483647 w 666"/>
              <a:gd name="T47" fmla="*/ 2147483647 h 233"/>
              <a:gd name="T48" fmla="*/ 2147483647 w 666"/>
              <a:gd name="T49" fmla="*/ 2147483647 h 233"/>
              <a:gd name="T50" fmla="*/ 2147483647 w 666"/>
              <a:gd name="T51" fmla="*/ 2147483647 h 233"/>
              <a:gd name="T52" fmla="*/ 2147483647 w 666"/>
              <a:gd name="T53" fmla="*/ 2147483647 h 233"/>
              <a:gd name="T54" fmla="*/ 2147483647 w 666"/>
              <a:gd name="T55" fmla="*/ 2147483647 h 233"/>
              <a:gd name="T56" fmla="*/ 2147483647 w 666"/>
              <a:gd name="T57" fmla="*/ 2147483647 h 233"/>
              <a:gd name="T58" fmla="*/ 2147483647 w 666"/>
              <a:gd name="T59" fmla="*/ 2147483647 h 233"/>
              <a:gd name="T60" fmla="*/ 2147483647 w 666"/>
              <a:gd name="T61" fmla="*/ 2147483647 h 233"/>
              <a:gd name="T62" fmla="*/ 2147483647 w 666"/>
              <a:gd name="T63" fmla="*/ 2147483647 h 233"/>
              <a:gd name="T64" fmla="*/ 2147483647 w 666"/>
              <a:gd name="T65" fmla="*/ 2147483647 h 233"/>
              <a:gd name="T66" fmla="*/ 2147483647 w 666"/>
              <a:gd name="T67" fmla="*/ 2147483647 h 233"/>
              <a:gd name="T68" fmla="*/ 2147483647 w 666"/>
              <a:gd name="T69" fmla="*/ 2147483647 h 233"/>
              <a:gd name="T70" fmla="*/ 2147483647 w 666"/>
              <a:gd name="T71" fmla="*/ 2147483647 h 2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6"/>
              <a:gd name="T109" fmla="*/ 0 h 233"/>
              <a:gd name="T110" fmla="*/ 666 w 666"/>
              <a:gd name="T111" fmla="*/ 233 h 2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6" h="233">
                <a:moveTo>
                  <a:pt x="665" y="116"/>
                </a:moveTo>
                <a:lnTo>
                  <a:pt x="663" y="106"/>
                </a:lnTo>
                <a:lnTo>
                  <a:pt x="660" y="95"/>
                </a:lnTo>
                <a:lnTo>
                  <a:pt x="652" y="86"/>
                </a:lnTo>
                <a:lnTo>
                  <a:pt x="644" y="76"/>
                </a:lnTo>
                <a:lnTo>
                  <a:pt x="633" y="66"/>
                </a:lnTo>
                <a:lnTo>
                  <a:pt x="620" y="58"/>
                </a:lnTo>
                <a:lnTo>
                  <a:pt x="605" y="49"/>
                </a:lnTo>
                <a:lnTo>
                  <a:pt x="587" y="41"/>
                </a:lnTo>
                <a:lnTo>
                  <a:pt x="568" y="34"/>
                </a:lnTo>
                <a:lnTo>
                  <a:pt x="546" y="27"/>
                </a:lnTo>
                <a:lnTo>
                  <a:pt x="523" y="21"/>
                </a:lnTo>
                <a:lnTo>
                  <a:pt x="499" y="15"/>
                </a:lnTo>
                <a:lnTo>
                  <a:pt x="472" y="10"/>
                </a:lnTo>
                <a:lnTo>
                  <a:pt x="445" y="7"/>
                </a:lnTo>
                <a:lnTo>
                  <a:pt x="419" y="3"/>
                </a:lnTo>
                <a:lnTo>
                  <a:pt x="391" y="1"/>
                </a:lnTo>
                <a:lnTo>
                  <a:pt x="362" y="0"/>
                </a:lnTo>
                <a:lnTo>
                  <a:pt x="331" y="0"/>
                </a:lnTo>
                <a:lnTo>
                  <a:pt x="304" y="0"/>
                </a:lnTo>
                <a:lnTo>
                  <a:pt x="274" y="1"/>
                </a:lnTo>
                <a:lnTo>
                  <a:pt x="247" y="3"/>
                </a:lnTo>
                <a:lnTo>
                  <a:pt x="219" y="7"/>
                </a:lnTo>
                <a:lnTo>
                  <a:pt x="192" y="10"/>
                </a:lnTo>
                <a:lnTo>
                  <a:pt x="165" y="15"/>
                </a:lnTo>
                <a:lnTo>
                  <a:pt x="141" y="21"/>
                </a:lnTo>
                <a:lnTo>
                  <a:pt x="119" y="27"/>
                </a:lnTo>
                <a:lnTo>
                  <a:pt x="98" y="34"/>
                </a:lnTo>
                <a:lnTo>
                  <a:pt x="78" y="41"/>
                </a:lnTo>
                <a:lnTo>
                  <a:pt x="60" y="49"/>
                </a:lnTo>
                <a:lnTo>
                  <a:pt x="46" y="58"/>
                </a:lnTo>
                <a:lnTo>
                  <a:pt x="31" y="66"/>
                </a:lnTo>
                <a:lnTo>
                  <a:pt x="20" y="76"/>
                </a:lnTo>
                <a:lnTo>
                  <a:pt x="12" y="86"/>
                </a:lnTo>
                <a:lnTo>
                  <a:pt x="6" y="95"/>
                </a:lnTo>
                <a:lnTo>
                  <a:pt x="1" y="106"/>
                </a:lnTo>
                <a:lnTo>
                  <a:pt x="0" y="116"/>
                </a:lnTo>
                <a:lnTo>
                  <a:pt x="1" y="126"/>
                </a:lnTo>
                <a:lnTo>
                  <a:pt x="6" y="136"/>
                </a:lnTo>
                <a:lnTo>
                  <a:pt x="12" y="146"/>
                </a:lnTo>
                <a:lnTo>
                  <a:pt x="20" y="155"/>
                </a:lnTo>
                <a:lnTo>
                  <a:pt x="31" y="165"/>
                </a:lnTo>
                <a:lnTo>
                  <a:pt x="46" y="174"/>
                </a:lnTo>
                <a:lnTo>
                  <a:pt x="60" y="182"/>
                </a:lnTo>
                <a:lnTo>
                  <a:pt x="78" y="190"/>
                </a:lnTo>
                <a:lnTo>
                  <a:pt x="98" y="198"/>
                </a:lnTo>
                <a:lnTo>
                  <a:pt x="119" y="205"/>
                </a:lnTo>
                <a:lnTo>
                  <a:pt x="141" y="211"/>
                </a:lnTo>
                <a:lnTo>
                  <a:pt x="165" y="217"/>
                </a:lnTo>
                <a:lnTo>
                  <a:pt x="192" y="221"/>
                </a:lnTo>
                <a:lnTo>
                  <a:pt x="219" y="225"/>
                </a:lnTo>
                <a:lnTo>
                  <a:pt x="247" y="228"/>
                </a:lnTo>
                <a:lnTo>
                  <a:pt x="274" y="230"/>
                </a:lnTo>
                <a:lnTo>
                  <a:pt x="304" y="232"/>
                </a:lnTo>
                <a:lnTo>
                  <a:pt x="331" y="232"/>
                </a:lnTo>
                <a:lnTo>
                  <a:pt x="362" y="232"/>
                </a:lnTo>
                <a:lnTo>
                  <a:pt x="391" y="230"/>
                </a:lnTo>
                <a:lnTo>
                  <a:pt x="419" y="228"/>
                </a:lnTo>
                <a:lnTo>
                  <a:pt x="445" y="225"/>
                </a:lnTo>
                <a:lnTo>
                  <a:pt x="472" y="221"/>
                </a:lnTo>
                <a:lnTo>
                  <a:pt x="499" y="217"/>
                </a:lnTo>
                <a:lnTo>
                  <a:pt x="523" y="211"/>
                </a:lnTo>
                <a:lnTo>
                  <a:pt x="546" y="205"/>
                </a:lnTo>
                <a:lnTo>
                  <a:pt x="568" y="198"/>
                </a:lnTo>
                <a:lnTo>
                  <a:pt x="587" y="190"/>
                </a:lnTo>
                <a:lnTo>
                  <a:pt x="605" y="182"/>
                </a:lnTo>
                <a:lnTo>
                  <a:pt x="620" y="174"/>
                </a:lnTo>
                <a:lnTo>
                  <a:pt x="633" y="165"/>
                </a:lnTo>
                <a:lnTo>
                  <a:pt x="644" y="155"/>
                </a:lnTo>
                <a:lnTo>
                  <a:pt x="652" y="146"/>
                </a:lnTo>
                <a:lnTo>
                  <a:pt x="660" y="136"/>
                </a:lnTo>
                <a:lnTo>
                  <a:pt x="663" y="126"/>
                </a:lnTo>
                <a:lnTo>
                  <a:pt x="665" y="11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6" name="Freeform 10"/>
          <p:cNvSpPr>
            <a:spLocks/>
          </p:cNvSpPr>
          <p:nvPr/>
        </p:nvSpPr>
        <p:spPr bwMode="auto">
          <a:xfrm>
            <a:off x="3890963" y="6219825"/>
            <a:ext cx="1055687" cy="369888"/>
          </a:xfrm>
          <a:custGeom>
            <a:avLst/>
            <a:gdLst>
              <a:gd name="T0" fmla="*/ 2147483647 w 665"/>
              <a:gd name="T1" fmla="*/ 2147483647 h 233"/>
              <a:gd name="T2" fmla="*/ 2147483647 w 665"/>
              <a:gd name="T3" fmla="*/ 2147483647 h 233"/>
              <a:gd name="T4" fmla="*/ 2147483647 w 665"/>
              <a:gd name="T5" fmla="*/ 2147483647 h 233"/>
              <a:gd name="T6" fmla="*/ 2147483647 w 665"/>
              <a:gd name="T7" fmla="*/ 2147483647 h 233"/>
              <a:gd name="T8" fmla="*/ 2147483647 w 665"/>
              <a:gd name="T9" fmla="*/ 2147483647 h 233"/>
              <a:gd name="T10" fmla="*/ 2147483647 w 665"/>
              <a:gd name="T11" fmla="*/ 2147483647 h 233"/>
              <a:gd name="T12" fmla="*/ 2147483647 w 665"/>
              <a:gd name="T13" fmla="*/ 2147483647 h 233"/>
              <a:gd name="T14" fmla="*/ 2147483647 w 665"/>
              <a:gd name="T15" fmla="*/ 2147483647 h 233"/>
              <a:gd name="T16" fmla="*/ 2147483647 w 665"/>
              <a:gd name="T17" fmla="*/ 2147483647 h 233"/>
              <a:gd name="T18" fmla="*/ 2147483647 w 665"/>
              <a:gd name="T19" fmla="*/ 2147483647 h 233"/>
              <a:gd name="T20" fmla="*/ 2147483647 w 665"/>
              <a:gd name="T21" fmla="*/ 2147483647 h 233"/>
              <a:gd name="T22" fmla="*/ 2147483647 w 665"/>
              <a:gd name="T23" fmla="*/ 2147483647 h 233"/>
              <a:gd name="T24" fmla="*/ 2147483647 w 665"/>
              <a:gd name="T25" fmla="*/ 2147483647 h 233"/>
              <a:gd name="T26" fmla="*/ 2147483647 w 665"/>
              <a:gd name="T27" fmla="*/ 2147483647 h 233"/>
              <a:gd name="T28" fmla="*/ 2147483647 w 665"/>
              <a:gd name="T29" fmla="*/ 2147483647 h 233"/>
              <a:gd name="T30" fmla="*/ 2147483647 w 665"/>
              <a:gd name="T31" fmla="*/ 2147483647 h 233"/>
              <a:gd name="T32" fmla="*/ 2147483647 w 665"/>
              <a:gd name="T33" fmla="*/ 2147483647 h 233"/>
              <a:gd name="T34" fmla="*/ 2147483647 w 665"/>
              <a:gd name="T35" fmla="*/ 2147483647 h 233"/>
              <a:gd name="T36" fmla="*/ 2147483647 w 665"/>
              <a:gd name="T37" fmla="*/ 2147483647 h 233"/>
              <a:gd name="T38" fmla="*/ 2147483647 w 665"/>
              <a:gd name="T39" fmla="*/ 2147483647 h 233"/>
              <a:gd name="T40" fmla="*/ 2147483647 w 665"/>
              <a:gd name="T41" fmla="*/ 2147483647 h 233"/>
              <a:gd name="T42" fmla="*/ 2147483647 w 665"/>
              <a:gd name="T43" fmla="*/ 2147483647 h 233"/>
              <a:gd name="T44" fmla="*/ 2147483647 w 665"/>
              <a:gd name="T45" fmla="*/ 2147483647 h 233"/>
              <a:gd name="T46" fmla="*/ 2147483647 w 665"/>
              <a:gd name="T47" fmla="*/ 2147483647 h 233"/>
              <a:gd name="T48" fmla="*/ 2147483647 w 665"/>
              <a:gd name="T49" fmla="*/ 2147483647 h 233"/>
              <a:gd name="T50" fmla="*/ 2147483647 w 665"/>
              <a:gd name="T51" fmla="*/ 2147483647 h 233"/>
              <a:gd name="T52" fmla="*/ 2147483647 w 665"/>
              <a:gd name="T53" fmla="*/ 0 h 233"/>
              <a:gd name="T54" fmla="*/ 2147483647 w 665"/>
              <a:gd name="T55" fmla="*/ 0 h 233"/>
              <a:gd name="T56" fmla="*/ 2147483647 w 665"/>
              <a:gd name="T57" fmla="*/ 2147483647 h 233"/>
              <a:gd name="T58" fmla="*/ 2147483647 w 665"/>
              <a:gd name="T59" fmla="*/ 2147483647 h 233"/>
              <a:gd name="T60" fmla="*/ 2147483647 w 665"/>
              <a:gd name="T61" fmla="*/ 2147483647 h 233"/>
              <a:gd name="T62" fmla="*/ 2147483647 w 665"/>
              <a:gd name="T63" fmla="*/ 2147483647 h 233"/>
              <a:gd name="T64" fmla="*/ 2147483647 w 665"/>
              <a:gd name="T65" fmla="*/ 2147483647 h 233"/>
              <a:gd name="T66" fmla="*/ 2147483647 w 665"/>
              <a:gd name="T67" fmla="*/ 2147483647 h 233"/>
              <a:gd name="T68" fmla="*/ 2147483647 w 665"/>
              <a:gd name="T69" fmla="*/ 2147483647 h 233"/>
              <a:gd name="T70" fmla="*/ 2147483647 w 665"/>
              <a:gd name="T71" fmla="*/ 2147483647 h 2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33"/>
              <a:gd name="T110" fmla="*/ 665 w 665"/>
              <a:gd name="T111" fmla="*/ 233 h 2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33">
                <a:moveTo>
                  <a:pt x="0" y="116"/>
                </a:moveTo>
                <a:lnTo>
                  <a:pt x="1" y="126"/>
                </a:lnTo>
                <a:lnTo>
                  <a:pt x="4" y="136"/>
                </a:lnTo>
                <a:lnTo>
                  <a:pt x="12" y="146"/>
                </a:lnTo>
                <a:lnTo>
                  <a:pt x="20" y="156"/>
                </a:lnTo>
                <a:lnTo>
                  <a:pt x="31" y="165"/>
                </a:lnTo>
                <a:lnTo>
                  <a:pt x="44" y="174"/>
                </a:lnTo>
                <a:lnTo>
                  <a:pt x="60" y="183"/>
                </a:lnTo>
                <a:lnTo>
                  <a:pt x="77" y="191"/>
                </a:lnTo>
                <a:lnTo>
                  <a:pt x="96" y="198"/>
                </a:lnTo>
                <a:lnTo>
                  <a:pt x="118" y="205"/>
                </a:lnTo>
                <a:lnTo>
                  <a:pt x="141" y="211"/>
                </a:lnTo>
                <a:lnTo>
                  <a:pt x="167" y="217"/>
                </a:lnTo>
                <a:lnTo>
                  <a:pt x="192" y="221"/>
                </a:lnTo>
                <a:lnTo>
                  <a:pt x="219" y="225"/>
                </a:lnTo>
                <a:lnTo>
                  <a:pt x="245" y="228"/>
                </a:lnTo>
                <a:lnTo>
                  <a:pt x="275" y="231"/>
                </a:lnTo>
                <a:lnTo>
                  <a:pt x="302" y="232"/>
                </a:lnTo>
                <a:lnTo>
                  <a:pt x="333" y="232"/>
                </a:lnTo>
                <a:lnTo>
                  <a:pt x="361" y="232"/>
                </a:lnTo>
                <a:lnTo>
                  <a:pt x="390" y="231"/>
                </a:lnTo>
                <a:lnTo>
                  <a:pt x="418" y="228"/>
                </a:lnTo>
                <a:lnTo>
                  <a:pt x="445" y="225"/>
                </a:lnTo>
                <a:lnTo>
                  <a:pt x="472" y="221"/>
                </a:lnTo>
                <a:lnTo>
                  <a:pt x="499" y="217"/>
                </a:lnTo>
                <a:lnTo>
                  <a:pt x="523" y="211"/>
                </a:lnTo>
                <a:lnTo>
                  <a:pt x="546" y="205"/>
                </a:lnTo>
                <a:lnTo>
                  <a:pt x="567" y="198"/>
                </a:lnTo>
                <a:lnTo>
                  <a:pt x="587" y="191"/>
                </a:lnTo>
                <a:lnTo>
                  <a:pt x="604" y="183"/>
                </a:lnTo>
                <a:lnTo>
                  <a:pt x="620" y="174"/>
                </a:lnTo>
                <a:lnTo>
                  <a:pt x="633" y="165"/>
                </a:lnTo>
                <a:lnTo>
                  <a:pt x="644" y="156"/>
                </a:lnTo>
                <a:lnTo>
                  <a:pt x="653" y="146"/>
                </a:lnTo>
                <a:lnTo>
                  <a:pt x="659" y="136"/>
                </a:lnTo>
                <a:lnTo>
                  <a:pt x="664" y="126"/>
                </a:lnTo>
                <a:lnTo>
                  <a:pt x="664" y="116"/>
                </a:lnTo>
                <a:lnTo>
                  <a:pt x="664" y="106"/>
                </a:lnTo>
                <a:lnTo>
                  <a:pt x="659" y="96"/>
                </a:lnTo>
                <a:lnTo>
                  <a:pt x="653" y="86"/>
                </a:lnTo>
                <a:lnTo>
                  <a:pt x="644" y="76"/>
                </a:lnTo>
                <a:lnTo>
                  <a:pt x="633" y="67"/>
                </a:lnTo>
                <a:lnTo>
                  <a:pt x="619" y="58"/>
                </a:lnTo>
                <a:lnTo>
                  <a:pt x="604" y="49"/>
                </a:lnTo>
                <a:lnTo>
                  <a:pt x="587" y="41"/>
                </a:lnTo>
                <a:lnTo>
                  <a:pt x="567" y="34"/>
                </a:lnTo>
                <a:lnTo>
                  <a:pt x="546" y="27"/>
                </a:lnTo>
                <a:lnTo>
                  <a:pt x="523" y="21"/>
                </a:lnTo>
                <a:lnTo>
                  <a:pt x="498" y="15"/>
                </a:lnTo>
                <a:lnTo>
                  <a:pt x="472" y="11"/>
                </a:lnTo>
                <a:lnTo>
                  <a:pt x="445" y="7"/>
                </a:lnTo>
                <a:lnTo>
                  <a:pt x="418" y="4"/>
                </a:lnTo>
                <a:lnTo>
                  <a:pt x="390" y="2"/>
                </a:lnTo>
                <a:lnTo>
                  <a:pt x="361" y="0"/>
                </a:lnTo>
                <a:lnTo>
                  <a:pt x="332" y="0"/>
                </a:lnTo>
                <a:lnTo>
                  <a:pt x="302" y="0"/>
                </a:lnTo>
                <a:lnTo>
                  <a:pt x="275" y="2"/>
                </a:lnTo>
                <a:lnTo>
                  <a:pt x="245" y="4"/>
                </a:lnTo>
                <a:lnTo>
                  <a:pt x="219" y="7"/>
                </a:lnTo>
                <a:lnTo>
                  <a:pt x="192" y="11"/>
                </a:lnTo>
                <a:lnTo>
                  <a:pt x="166" y="15"/>
                </a:lnTo>
                <a:lnTo>
                  <a:pt x="141" y="21"/>
                </a:lnTo>
                <a:lnTo>
                  <a:pt x="118" y="27"/>
                </a:lnTo>
                <a:lnTo>
                  <a:pt x="96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7"/>
                </a:lnTo>
                <a:lnTo>
                  <a:pt x="20" y="77"/>
                </a:lnTo>
                <a:lnTo>
                  <a:pt x="12" y="86"/>
                </a:lnTo>
                <a:lnTo>
                  <a:pt x="4" y="96"/>
                </a:lnTo>
                <a:lnTo>
                  <a:pt x="1" y="106"/>
                </a:lnTo>
                <a:lnTo>
                  <a:pt x="0" y="11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7" name="Freeform 11"/>
          <p:cNvSpPr>
            <a:spLocks/>
          </p:cNvSpPr>
          <p:nvPr/>
        </p:nvSpPr>
        <p:spPr bwMode="auto">
          <a:xfrm>
            <a:off x="3890963" y="3505200"/>
            <a:ext cx="1055687" cy="371475"/>
          </a:xfrm>
          <a:custGeom>
            <a:avLst/>
            <a:gdLst>
              <a:gd name="T0" fmla="*/ 2147483647 w 665"/>
              <a:gd name="T1" fmla="*/ 2147483647 h 234"/>
              <a:gd name="T2" fmla="*/ 2147483647 w 665"/>
              <a:gd name="T3" fmla="*/ 2147483647 h 234"/>
              <a:gd name="T4" fmla="*/ 2147483647 w 665"/>
              <a:gd name="T5" fmla="*/ 2147483647 h 234"/>
              <a:gd name="T6" fmla="*/ 2147483647 w 665"/>
              <a:gd name="T7" fmla="*/ 2147483647 h 234"/>
              <a:gd name="T8" fmla="*/ 2147483647 w 665"/>
              <a:gd name="T9" fmla="*/ 2147483647 h 234"/>
              <a:gd name="T10" fmla="*/ 2147483647 w 665"/>
              <a:gd name="T11" fmla="*/ 2147483647 h 234"/>
              <a:gd name="T12" fmla="*/ 2147483647 w 665"/>
              <a:gd name="T13" fmla="*/ 2147483647 h 234"/>
              <a:gd name="T14" fmla="*/ 2147483647 w 665"/>
              <a:gd name="T15" fmla="*/ 2147483647 h 234"/>
              <a:gd name="T16" fmla="*/ 2147483647 w 665"/>
              <a:gd name="T17" fmla="*/ 2147483647 h 234"/>
              <a:gd name="T18" fmla="*/ 2147483647 w 665"/>
              <a:gd name="T19" fmla="*/ 2147483647 h 234"/>
              <a:gd name="T20" fmla="*/ 2147483647 w 665"/>
              <a:gd name="T21" fmla="*/ 2147483647 h 234"/>
              <a:gd name="T22" fmla="*/ 2147483647 w 665"/>
              <a:gd name="T23" fmla="*/ 2147483647 h 234"/>
              <a:gd name="T24" fmla="*/ 2147483647 w 665"/>
              <a:gd name="T25" fmla="*/ 2147483647 h 234"/>
              <a:gd name="T26" fmla="*/ 2147483647 w 665"/>
              <a:gd name="T27" fmla="*/ 2147483647 h 234"/>
              <a:gd name="T28" fmla="*/ 2147483647 w 665"/>
              <a:gd name="T29" fmla="*/ 2147483647 h 234"/>
              <a:gd name="T30" fmla="*/ 2147483647 w 665"/>
              <a:gd name="T31" fmla="*/ 2147483647 h 234"/>
              <a:gd name="T32" fmla="*/ 2147483647 w 665"/>
              <a:gd name="T33" fmla="*/ 2147483647 h 234"/>
              <a:gd name="T34" fmla="*/ 2147483647 w 665"/>
              <a:gd name="T35" fmla="*/ 2147483647 h 234"/>
              <a:gd name="T36" fmla="*/ 2147483647 w 665"/>
              <a:gd name="T37" fmla="*/ 2147483647 h 234"/>
              <a:gd name="T38" fmla="*/ 2147483647 w 665"/>
              <a:gd name="T39" fmla="*/ 2147483647 h 234"/>
              <a:gd name="T40" fmla="*/ 2147483647 w 665"/>
              <a:gd name="T41" fmla="*/ 2147483647 h 234"/>
              <a:gd name="T42" fmla="*/ 2147483647 w 665"/>
              <a:gd name="T43" fmla="*/ 2147483647 h 234"/>
              <a:gd name="T44" fmla="*/ 2147483647 w 665"/>
              <a:gd name="T45" fmla="*/ 2147483647 h 234"/>
              <a:gd name="T46" fmla="*/ 2147483647 w 665"/>
              <a:gd name="T47" fmla="*/ 2147483647 h 234"/>
              <a:gd name="T48" fmla="*/ 2147483647 w 665"/>
              <a:gd name="T49" fmla="*/ 2147483647 h 234"/>
              <a:gd name="T50" fmla="*/ 2147483647 w 665"/>
              <a:gd name="T51" fmla="*/ 2147483647 h 234"/>
              <a:gd name="T52" fmla="*/ 2147483647 w 665"/>
              <a:gd name="T53" fmla="*/ 2147483647 h 234"/>
              <a:gd name="T54" fmla="*/ 2147483647 w 665"/>
              <a:gd name="T55" fmla="*/ 2147483647 h 234"/>
              <a:gd name="T56" fmla="*/ 2147483647 w 665"/>
              <a:gd name="T57" fmla="*/ 2147483647 h 234"/>
              <a:gd name="T58" fmla="*/ 2147483647 w 665"/>
              <a:gd name="T59" fmla="*/ 2147483647 h 234"/>
              <a:gd name="T60" fmla="*/ 2147483647 w 665"/>
              <a:gd name="T61" fmla="*/ 2147483647 h 234"/>
              <a:gd name="T62" fmla="*/ 2147483647 w 665"/>
              <a:gd name="T63" fmla="*/ 2147483647 h 234"/>
              <a:gd name="T64" fmla="*/ 2147483647 w 665"/>
              <a:gd name="T65" fmla="*/ 2147483647 h 234"/>
              <a:gd name="T66" fmla="*/ 2147483647 w 665"/>
              <a:gd name="T67" fmla="*/ 2147483647 h 234"/>
              <a:gd name="T68" fmla="*/ 2147483647 w 665"/>
              <a:gd name="T69" fmla="*/ 2147483647 h 234"/>
              <a:gd name="T70" fmla="*/ 2147483647 w 665"/>
              <a:gd name="T71" fmla="*/ 214748364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34"/>
              <a:gd name="T110" fmla="*/ 665 w 665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34">
                <a:moveTo>
                  <a:pt x="0" y="117"/>
                </a:moveTo>
                <a:lnTo>
                  <a:pt x="1" y="127"/>
                </a:lnTo>
                <a:lnTo>
                  <a:pt x="4" y="137"/>
                </a:lnTo>
                <a:lnTo>
                  <a:pt x="12" y="147"/>
                </a:lnTo>
                <a:lnTo>
                  <a:pt x="20" y="157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7" y="217"/>
                </a:lnTo>
                <a:lnTo>
                  <a:pt x="192" y="222"/>
                </a:lnTo>
                <a:lnTo>
                  <a:pt x="219" y="226"/>
                </a:lnTo>
                <a:lnTo>
                  <a:pt x="245" y="229"/>
                </a:lnTo>
                <a:lnTo>
                  <a:pt x="275" y="231"/>
                </a:lnTo>
                <a:lnTo>
                  <a:pt x="302" y="232"/>
                </a:lnTo>
                <a:lnTo>
                  <a:pt x="333" y="233"/>
                </a:lnTo>
                <a:lnTo>
                  <a:pt x="361" y="232"/>
                </a:lnTo>
                <a:lnTo>
                  <a:pt x="390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9" y="217"/>
                </a:lnTo>
                <a:lnTo>
                  <a:pt x="523" y="212"/>
                </a:lnTo>
                <a:lnTo>
                  <a:pt x="546" y="206"/>
                </a:lnTo>
                <a:lnTo>
                  <a:pt x="567" y="199"/>
                </a:lnTo>
                <a:lnTo>
                  <a:pt x="587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7"/>
                </a:lnTo>
                <a:lnTo>
                  <a:pt x="653" y="147"/>
                </a:lnTo>
                <a:lnTo>
                  <a:pt x="659" y="137"/>
                </a:lnTo>
                <a:lnTo>
                  <a:pt x="664" y="127"/>
                </a:lnTo>
                <a:lnTo>
                  <a:pt x="664" y="117"/>
                </a:lnTo>
                <a:lnTo>
                  <a:pt x="664" y="106"/>
                </a:lnTo>
                <a:lnTo>
                  <a:pt x="659" y="97"/>
                </a:lnTo>
                <a:lnTo>
                  <a:pt x="653" y="87"/>
                </a:lnTo>
                <a:lnTo>
                  <a:pt x="644" y="77"/>
                </a:lnTo>
                <a:lnTo>
                  <a:pt x="633" y="68"/>
                </a:lnTo>
                <a:lnTo>
                  <a:pt x="619" y="59"/>
                </a:lnTo>
                <a:lnTo>
                  <a:pt x="604" y="50"/>
                </a:lnTo>
                <a:lnTo>
                  <a:pt x="587" y="42"/>
                </a:lnTo>
                <a:lnTo>
                  <a:pt x="567" y="34"/>
                </a:lnTo>
                <a:lnTo>
                  <a:pt x="546" y="28"/>
                </a:lnTo>
                <a:lnTo>
                  <a:pt x="523" y="21"/>
                </a:lnTo>
                <a:lnTo>
                  <a:pt x="498" y="16"/>
                </a:lnTo>
                <a:lnTo>
                  <a:pt x="472" y="12"/>
                </a:lnTo>
                <a:lnTo>
                  <a:pt x="445" y="7"/>
                </a:lnTo>
                <a:lnTo>
                  <a:pt x="418" y="5"/>
                </a:lnTo>
                <a:lnTo>
                  <a:pt x="390" y="3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5" y="3"/>
                </a:lnTo>
                <a:lnTo>
                  <a:pt x="245" y="5"/>
                </a:lnTo>
                <a:lnTo>
                  <a:pt x="219" y="8"/>
                </a:lnTo>
                <a:lnTo>
                  <a:pt x="192" y="12"/>
                </a:lnTo>
                <a:lnTo>
                  <a:pt x="166" y="16"/>
                </a:lnTo>
                <a:lnTo>
                  <a:pt x="141" y="22"/>
                </a:lnTo>
                <a:lnTo>
                  <a:pt x="118" y="28"/>
                </a:lnTo>
                <a:lnTo>
                  <a:pt x="96" y="35"/>
                </a:lnTo>
                <a:lnTo>
                  <a:pt x="77" y="42"/>
                </a:lnTo>
                <a:lnTo>
                  <a:pt x="60" y="50"/>
                </a:lnTo>
                <a:lnTo>
                  <a:pt x="44" y="59"/>
                </a:lnTo>
                <a:lnTo>
                  <a:pt x="31" y="68"/>
                </a:lnTo>
                <a:lnTo>
                  <a:pt x="20" y="77"/>
                </a:lnTo>
                <a:lnTo>
                  <a:pt x="12" y="87"/>
                </a:lnTo>
                <a:lnTo>
                  <a:pt x="4" y="97"/>
                </a:lnTo>
                <a:lnTo>
                  <a:pt x="1" y="107"/>
                </a:lnTo>
                <a:lnTo>
                  <a:pt x="0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8" name="Freeform 12"/>
          <p:cNvSpPr>
            <a:spLocks/>
          </p:cNvSpPr>
          <p:nvPr/>
        </p:nvSpPr>
        <p:spPr bwMode="auto">
          <a:xfrm>
            <a:off x="2771775" y="3983038"/>
            <a:ext cx="1055688" cy="371475"/>
          </a:xfrm>
          <a:custGeom>
            <a:avLst/>
            <a:gdLst>
              <a:gd name="T0" fmla="*/ 2147483647 w 665"/>
              <a:gd name="T1" fmla="*/ 2147483647 h 234"/>
              <a:gd name="T2" fmla="*/ 2147483647 w 665"/>
              <a:gd name="T3" fmla="*/ 2147483647 h 234"/>
              <a:gd name="T4" fmla="*/ 2147483647 w 665"/>
              <a:gd name="T5" fmla="*/ 2147483647 h 234"/>
              <a:gd name="T6" fmla="*/ 2147483647 w 665"/>
              <a:gd name="T7" fmla="*/ 2147483647 h 234"/>
              <a:gd name="T8" fmla="*/ 2147483647 w 665"/>
              <a:gd name="T9" fmla="*/ 2147483647 h 234"/>
              <a:gd name="T10" fmla="*/ 2147483647 w 665"/>
              <a:gd name="T11" fmla="*/ 2147483647 h 234"/>
              <a:gd name="T12" fmla="*/ 2147483647 w 665"/>
              <a:gd name="T13" fmla="*/ 2147483647 h 234"/>
              <a:gd name="T14" fmla="*/ 2147483647 w 665"/>
              <a:gd name="T15" fmla="*/ 2147483647 h 234"/>
              <a:gd name="T16" fmla="*/ 2147483647 w 665"/>
              <a:gd name="T17" fmla="*/ 2147483647 h 234"/>
              <a:gd name="T18" fmla="*/ 2147483647 w 665"/>
              <a:gd name="T19" fmla="*/ 2147483647 h 234"/>
              <a:gd name="T20" fmla="*/ 2147483647 w 665"/>
              <a:gd name="T21" fmla="*/ 2147483647 h 234"/>
              <a:gd name="T22" fmla="*/ 2147483647 w 665"/>
              <a:gd name="T23" fmla="*/ 2147483647 h 234"/>
              <a:gd name="T24" fmla="*/ 2147483647 w 665"/>
              <a:gd name="T25" fmla="*/ 2147483647 h 234"/>
              <a:gd name="T26" fmla="*/ 2147483647 w 665"/>
              <a:gd name="T27" fmla="*/ 2147483647 h 234"/>
              <a:gd name="T28" fmla="*/ 2147483647 w 665"/>
              <a:gd name="T29" fmla="*/ 2147483647 h 234"/>
              <a:gd name="T30" fmla="*/ 2147483647 w 665"/>
              <a:gd name="T31" fmla="*/ 2147483647 h 234"/>
              <a:gd name="T32" fmla="*/ 2147483647 w 665"/>
              <a:gd name="T33" fmla="*/ 2147483647 h 234"/>
              <a:gd name="T34" fmla="*/ 2147483647 w 665"/>
              <a:gd name="T35" fmla="*/ 2147483647 h 234"/>
              <a:gd name="T36" fmla="*/ 2147483647 w 665"/>
              <a:gd name="T37" fmla="*/ 2147483647 h 234"/>
              <a:gd name="T38" fmla="*/ 2147483647 w 665"/>
              <a:gd name="T39" fmla="*/ 2147483647 h 234"/>
              <a:gd name="T40" fmla="*/ 2147483647 w 665"/>
              <a:gd name="T41" fmla="*/ 2147483647 h 234"/>
              <a:gd name="T42" fmla="*/ 2147483647 w 665"/>
              <a:gd name="T43" fmla="*/ 2147483647 h 234"/>
              <a:gd name="T44" fmla="*/ 2147483647 w 665"/>
              <a:gd name="T45" fmla="*/ 2147483647 h 234"/>
              <a:gd name="T46" fmla="*/ 2147483647 w 665"/>
              <a:gd name="T47" fmla="*/ 2147483647 h 234"/>
              <a:gd name="T48" fmla="*/ 2147483647 w 665"/>
              <a:gd name="T49" fmla="*/ 2147483647 h 234"/>
              <a:gd name="T50" fmla="*/ 2147483647 w 665"/>
              <a:gd name="T51" fmla="*/ 2147483647 h 234"/>
              <a:gd name="T52" fmla="*/ 2147483647 w 665"/>
              <a:gd name="T53" fmla="*/ 2147483647 h 234"/>
              <a:gd name="T54" fmla="*/ 2147483647 w 665"/>
              <a:gd name="T55" fmla="*/ 2147483647 h 234"/>
              <a:gd name="T56" fmla="*/ 2147483647 w 665"/>
              <a:gd name="T57" fmla="*/ 2147483647 h 234"/>
              <a:gd name="T58" fmla="*/ 2147483647 w 665"/>
              <a:gd name="T59" fmla="*/ 2147483647 h 234"/>
              <a:gd name="T60" fmla="*/ 2147483647 w 665"/>
              <a:gd name="T61" fmla="*/ 2147483647 h 234"/>
              <a:gd name="T62" fmla="*/ 2147483647 w 665"/>
              <a:gd name="T63" fmla="*/ 2147483647 h 234"/>
              <a:gd name="T64" fmla="*/ 2147483647 w 665"/>
              <a:gd name="T65" fmla="*/ 2147483647 h 234"/>
              <a:gd name="T66" fmla="*/ 2147483647 w 665"/>
              <a:gd name="T67" fmla="*/ 2147483647 h 234"/>
              <a:gd name="T68" fmla="*/ 2147483647 w 665"/>
              <a:gd name="T69" fmla="*/ 2147483647 h 234"/>
              <a:gd name="T70" fmla="*/ 2147483647 w 665"/>
              <a:gd name="T71" fmla="*/ 214748364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34"/>
              <a:gd name="T110" fmla="*/ 665 w 665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34">
                <a:moveTo>
                  <a:pt x="0" y="117"/>
                </a:moveTo>
                <a:lnTo>
                  <a:pt x="1" y="127"/>
                </a:lnTo>
                <a:lnTo>
                  <a:pt x="4" y="137"/>
                </a:lnTo>
                <a:lnTo>
                  <a:pt x="10" y="147"/>
                </a:lnTo>
                <a:lnTo>
                  <a:pt x="19" y="156"/>
                </a:lnTo>
                <a:lnTo>
                  <a:pt x="31" y="166"/>
                </a:lnTo>
                <a:lnTo>
                  <a:pt x="43" y="175"/>
                </a:lnTo>
                <a:lnTo>
                  <a:pt x="59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6" y="217"/>
                </a:lnTo>
                <a:lnTo>
                  <a:pt x="191" y="222"/>
                </a:lnTo>
                <a:lnTo>
                  <a:pt x="218" y="226"/>
                </a:lnTo>
                <a:lnTo>
                  <a:pt x="245" y="229"/>
                </a:lnTo>
                <a:lnTo>
                  <a:pt x="273" y="231"/>
                </a:lnTo>
                <a:lnTo>
                  <a:pt x="302" y="232"/>
                </a:lnTo>
                <a:lnTo>
                  <a:pt x="332" y="233"/>
                </a:lnTo>
                <a:lnTo>
                  <a:pt x="361" y="232"/>
                </a:lnTo>
                <a:lnTo>
                  <a:pt x="388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8" y="217"/>
                </a:lnTo>
                <a:lnTo>
                  <a:pt x="522" y="212"/>
                </a:lnTo>
                <a:lnTo>
                  <a:pt x="545" y="205"/>
                </a:lnTo>
                <a:lnTo>
                  <a:pt x="565" y="199"/>
                </a:lnTo>
                <a:lnTo>
                  <a:pt x="586" y="191"/>
                </a:lnTo>
                <a:lnTo>
                  <a:pt x="603" y="183"/>
                </a:lnTo>
                <a:lnTo>
                  <a:pt x="619" y="175"/>
                </a:lnTo>
                <a:lnTo>
                  <a:pt x="632" y="166"/>
                </a:lnTo>
                <a:lnTo>
                  <a:pt x="643" y="156"/>
                </a:lnTo>
                <a:lnTo>
                  <a:pt x="653" y="147"/>
                </a:lnTo>
                <a:lnTo>
                  <a:pt x="659" y="137"/>
                </a:lnTo>
                <a:lnTo>
                  <a:pt x="662" y="127"/>
                </a:lnTo>
                <a:lnTo>
                  <a:pt x="664" y="117"/>
                </a:lnTo>
                <a:lnTo>
                  <a:pt x="662" y="106"/>
                </a:lnTo>
                <a:lnTo>
                  <a:pt x="659" y="96"/>
                </a:lnTo>
                <a:lnTo>
                  <a:pt x="653" y="86"/>
                </a:lnTo>
                <a:lnTo>
                  <a:pt x="643" y="77"/>
                </a:lnTo>
                <a:lnTo>
                  <a:pt x="632" y="68"/>
                </a:lnTo>
                <a:lnTo>
                  <a:pt x="619" y="58"/>
                </a:lnTo>
                <a:lnTo>
                  <a:pt x="603" y="50"/>
                </a:lnTo>
                <a:lnTo>
                  <a:pt x="586" y="42"/>
                </a:lnTo>
                <a:lnTo>
                  <a:pt x="565" y="34"/>
                </a:lnTo>
                <a:lnTo>
                  <a:pt x="545" y="28"/>
                </a:lnTo>
                <a:lnTo>
                  <a:pt x="522" y="21"/>
                </a:lnTo>
                <a:lnTo>
                  <a:pt x="498" y="16"/>
                </a:lnTo>
                <a:lnTo>
                  <a:pt x="472" y="11"/>
                </a:lnTo>
                <a:lnTo>
                  <a:pt x="445" y="7"/>
                </a:lnTo>
                <a:lnTo>
                  <a:pt x="416" y="5"/>
                </a:lnTo>
                <a:lnTo>
                  <a:pt x="388" y="2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3" y="2"/>
                </a:lnTo>
                <a:lnTo>
                  <a:pt x="245" y="5"/>
                </a:lnTo>
                <a:lnTo>
                  <a:pt x="218" y="7"/>
                </a:lnTo>
                <a:lnTo>
                  <a:pt x="191" y="12"/>
                </a:lnTo>
                <a:lnTo>
                  <a:pt x="166" y="16"/>
                </a:lnTo>
                <a:lnTo>
                  <a:pt x="141" y="21"/>
                </a:lnTo>
                <a:lnTo>
                  <a:pt x="117" y="28"/>
                </a:lnTo>
                <a:lnTo>
                  <a:pt x="96" y="35"/>
                </a:lnTo>
                <a:lnTo>
                  <a:pt x="77" y="42"/>
                </a:lnTo>
                <a:lnTo>
                  <a:pt x="59" y="50"/>
                </a:lnTo>
                <a:lnTo>
                  <a:pt x="43" y="58"/>
                </a:lnTo>
                <a:lnTo>
                  <a:pt x="31" y="68"/>
                </a:lnTo>
                <a:lnTo>
                  <a:pt x="19" y="77"/>
                </a:lnTo>
                <a:lnTo>
                  <a:pt x="10" y="86"/>
                </a:lnTo>
                <a:lnTo>
                  <a:pt x="4" y="97"/>
                </a:lnTo>
                <a:lnTo>
                  <a:pt x="1" y="107"/>
                </a:lnTo>
                <a:lnTo>
                  <a:pt x="0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9" name="Freeform 13"/>
          <p:cNvSpPr>
            <a:spLocks/>
          </p:cNvSpPr>
          <p:nvPr/>
        </p:nvSpPr>
        <p:spPr bwMode="auto">
          <a:xfrm>
            <a:off x="3838575" y="4440238"/>
            <a:ext cx="1176338" cy="609600"/>
          </a:xfrm>
          <a:custGeom>
            <a:avLst/>
            <a:gdLst>
              <a:gd name="T0" fmla="*/ 0 w 741"/>
              <a:gd name="T1" fmla="*/ 2147483647 h 384"/>
              <a:gd name="T2" fmla="*/ 2147483647 w 741"/>
              <a:gd name="T3" fmla="*/ 0 h 384"/>
              <a:gd name="T4" fmla="*/ 2147483647 w 741"/>
              <a:gd name="T5" fmla="*/ 2147483647 h 384"/>
              <a:gd name="T6" fmla="*/ 2147483647 w 741"/>
              <a:gd name="T7" fmla="*/ 2147483647 h 384"/>
              <a:gd name="T8" fmla="*/ 0 w 741"/>
              <a:gd name="T9" fmla="*/ 2147483647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1"/>
              <a:gd name="T16" fmla="*/ 0 h 384"/>
              <a:gd name="T17" fmla="*/ 741 w 741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1" h="384">
                <a:moveTo>
                  <a:pt x="0" y="191"/>
                </a:moveTo>
                <a:lnTo>
                  <a:pt x="365" y="0"/>
                </a:lnTo>
                <a:lnTo>
                  <a:pt x="740" y="198"/>
                </a:lnTo>
                <a:lnTo>
                  <a:pt x="365" y="383"/>
                </a:lnTo>
                <a:lnTo>
                  <a:pt x="0" y="19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0" name="Freeform 14"/>
          <p:cNvSpPr>
            <a:spLocks/>
          </p:cNvSpPr>
          <p:nvPr/>
        </p:nvSpPr>
        <p:spPr bwMode="auto">
          <a:xfrm>
            <a:off x="1781175" y="4581525"/>
            <a:ext cx="1249363" cy="331788"/>
          </a:xfrm>
          <a:custGeom>
            <a:avLst/>
            <a:gdLst>
              <a:gd name="T0" fmla="*/ 2147483647 w 787"/>
              <a:gd name="T1" fmla="*/ 2147483647 h 209"/>
              <a:gd name="T2" fmla="*/ 2147483647 w 787"/>
              <a:gd name="T3" fmla="*/ 0 h 209"/>
              <a:gd name="T4" fmla="*/ 0 w 787"/>
              <a:gd name="T5" fmla="*/ 0 h 209"/>
              <a:gd name="T6" fmla="*/ 0 w 787"/>
              <a:gd name="T7" fmla="*/ 2147483647 h 209"/>
              <a:gd name="T8" fmla="*/ 2147483647 w 787"/>
              <a:gd name="T9" fmla="*/ 2147483647 h 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7"/>
              <a:gd name="T16" fmla="*/ 0 h 209"/>
              <a:gd name="T17" fmla="*/ 787 w 787"/>
              <a:gd name="T18" fmla="*/ 209 h 2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7" h="209">
                <a:moveTo>
                  <a:pt x="786" y="208"/>
                </a:moveTo>
                <a:lnTo>
                  <a:pt x="786" y="0"/>
                </a:lnTo>
                <a:lnTo>
                  <a:pt x="0" y="0"/>
                </a:lnTo>
                <a:lnTo>
                  <a:pt x="0" y="208"/>
                </a:lnTo>
                <a:lnTo>
                  <a:pt x="786" y="20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1" name="Freeform 15"/>
          <p:cNvSpPr>
            <a:spLocks/>
          </p:cNvSpPr>
          <p:nvPr/>
        </p:nvSpPr>
        <p:spPr bwMode="auto">
          <a:xfrm>
            <a:off x="5999163" y="3722688"/>
            <a:ext cx="1058862" cy="371475"/>
          </a:xfrm>
          <a:custGeom>
            <a:avLst/>
            <a:gdLst>
              <a:gd name="T0" fmla="*/ 2147483647 w 667"/>
              <a:gd name="T1" fmla="*/ 2147483647 h 234"/>
              <a:gd name="T2" fmla="*/ 2147483647 w 667"/>
              <a:gd name="T3" fmla="*/ 2147483647 h 234"/>
              <a:gd name="T4" fmla="*/ 2147483647 w 667"/>
              <a:gd name="T5" fmla="*/ 2147483647 h 234"/>
              <a:gd name="T6" fmla="*/ 2147483647 w 667"/>
              <a:gd name="T7" fmla="*/ 2147483647 h 234"/>
              <a:gd name="T8" fmla="*/ 2147483647 w 667"/>
              <a:gd name="T9" fmla="*/ 2147483647 h 234"/>
              <a:gd name="T10" fmla="*/ 2147483647 w 667"/>
              <a:gd name="T11" fmla="*/ 2147483647 h 234"/>
              <a:gd name="T12" fmla="*/ 2147483647 w 667"/>
              <a:gd name="T13" fmla="*/ 2147483647 h 234"/>
              <a:gd name="T14" fmla="*/ 2147483647 w 667"/>
              <a:gd name="T15" fmla="*/ 2147483647 h 234"/>
              <a:gd name="T16" fmla="*/ 2147483647 w 667"/>
              <a:gd name="T17" fmla="*/ 2147483647 h 234"/>
              <a:gd name="T18" fmla="*/ 2147483647 w 667"/>
              <a:gd name="T19" fmla="*/ 2147483647 h 234"/>
              <a:gd name="T20" fmla="*/ 2147483647 w 667"/>
              <a:gd name="T21" fmla="*/ 2147483647 h 234"/>
              <a:gd name="T22" fmla="*/ 2147483647 w 667"/>
              <a:gd name="T23" fmla="*/ 2147483647 h 234"/>
              <a:gd name="T24" fmla="*/ 2147483647 w 667"/>
              <a:gd name="T25" fmla="*/ 2147483647 h 234"/>
              <a:gd name="T26" fmla="*/ 2147483647 w 667"/>
              <a:gd name="T27" fmla="*/ 2147483647 h 234"/>
              <a:gd name="T28" fmla="*/ 2147483647 w 667"/>
              <a:gd name="T29" fmla="*/ 2147483647 h 234"/>
              <a:gd name="T30" fmla="*/ 2147483647 w 667"/>
              <a:gd name="T31" fmla="*/ 2147483647 h 234"/>
              <a:gd name="T32" fmla="*/ 2147483647 w 667"/>
              <a:gd name="T33" fmla="*/ 2147483647 h 234"/>
              <a:gd name="T34" fmla="*/ 2147483647 w 667"/>
              <a:gd name="T35" fmla="*/ 2147483647 h 234"/>
              <a:gd name="T36" fmla="*/ 2147483647 w 667"/>
              <a:gd name="T37" fmla="*/ 2147483647 h 234"/>
              <a:gd name="T38" fmla="*/ 2147483647 w 667"/>
              <a:gd name="T39" fmla="*/ 2147483647 h 234"/>
              <a:gd name="T40" fmla="*/ 2147483647 w 667"/>
              <a:gd name="T41" fmla="*/ 2147483647 h 234"/>
              <a:gd name="T42" fmla="*/ 2147483647 w 667"/>
              <a:gd name="T43" fmla="*/ 2147483647 h 234"/>
              <a:gd name="T44" fmla="*/ 2147483647 w 667"/>
              <a:gd name="T45" fmla="*/ 2147483647 h 234"/>
              <a:gd name="T46" fmla="*/ 2147483647 w 667"/>
              <a:gd name="T47" fmla="*/ 2147483647 h 234"/>
              <a:gd name="T48" fmla="*/ 2147483647 w 667"/>
              <a:gd name="T49" fmla="*/ 2147483647 h 234"/>
              <a:gd name="T50" fmla="*/ 2147483647 w 667"/>
              <a:gd name="T51" fmla="*/ 2147483647 h 234"/>
              <a:gd name="T52" fmla="*/ 2147483647 w 667"/>
              <a:gd name="T53" fmla="*/ 2147483647 h 234"/>
              <a:gd name="T54" fmla="*/ 2147483647 w 667"/>
              <a:gd name="T55" fmla="*/ 2147483647 h 234"/>
              <a:gd name="T56" fmla="*/ 2147483647 w 667"/>
              <a:gd name="T57" fmla="*/ 2147483647 h 234"/>
              <a:gd name="T58" fmla="*/ 2147483647 w 667"/>
              <a:gd name="T59" fmla="*/ 2147483647 h 234"/>
              <a:gd name="T60" fmla="*/ 2147483647 w 667"/>
              <a:gd name="T61" fmla="*/ 2147483647 h 234"/>
              <a:gd name="T62" fmla="*/ 2147483647 w 667"/>
              <a:gd name="T63" fmla="*/ 2147483647 h 234"/>
              <a:gd name="T64" fmla="*/ 2147483647 w 667"/>
              <a:gd name="T65" fmla="*/ 2147483647 h 234"/>
              <a:gd name="T66" fmla="*/ 2147483647 w 667"/>
              <a:gd name="T67" fmla="*/ 2147483647 h 234"/>
              <a:gd name="T68" fmla="*/ 2147483647 w 667"/>
              <a:gd name="T69" fmla="*/ 2147483647 h 234"/>
              <a:gd name="T70" fmla="*/ 2147483647 w 667"/>
              <a:gd name="T71" fmla="*/ 214748364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7"/>
              <a:gd name="T109" fmla="*/ 0 h 234"/>
              <a:gd name="T110" fmla="*/ 667 w 667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7" h="234">
                <a:moveTo>
                  <a:pt x="666" y="116"/>
                </a:moveTo>
                <a:lnTo>
                  <a:pt x="664" y="107"/>
                </a:lnTo>
                <a:lnTo>
                  <a:pt x="661" y="96"/>
                </a:lnTo>
                <a:lnTo>
                  <a:pt x="655" y="86"/>
                </a:lnTo>
                <a:lnTo>
                  <a:pt x="646" y="77"/>
                </a:lnTo>
                <a:lnTo>
                  <a:pt x="634" y="67"/>
                </a:lnTo>
                <a:lnTo>
                  <a:pt x="621" y="58"/>
                </a:lnTo>
                <a:lnTo>
                  <a:pt x="606" y="50"/>
                </a:lnTo>
                <a:lnTo>
                  <a:pt x="588" y="42"/>
                </a:lnTo>
                <a:lnTo>
                  <a:pt x="568" y="35"/>
                </a:lnTo>
                <a:lnTo>
                  <a:pt x="547" y="28"/>
                </a:lnTo>
                <a:lnTo>
                  <a:pt x="524" y="21"/>
                </a:lnTo>
                <a:lnTo>
                  <a:pt x="499" y="16"/>
                </a:lnTo>
                <a:lnTo>
                  <a:pt x="474" y="11"/>
                </a:lnTo>
                <a:lnTo>
                  <a:pt x="447" y="7"/>
                </a:lnTo>
                <a:lnTo>
                  <a:pt x="419" y="4"/>
                </a:lnTo>
                <a:lnTo>
                  <a:pt x="391" y="2"/>
                </a:lnTo>
                <a:lnTo>
                  <a:pt x="362" y="1"/>
                </a:lnTo>
                <a:lnTo>
                  <a:pt x="333" y="0"/>
                </a:lnTo>
                <a:lnTo>
                  <a:pt x="304" y="1"/>
                </a:lnTo>
                <a:lnTo>
                  <a:pt x="275" y="2"/>
                </a:lnTo>
                <a:lnTo>
                  <a:pt x="247" y="4"/>
                </a:lnTo>
                <a:lnTo>
                  <a:pt x="219" y="7"/>
                </a:lnTo>
                <a:lnTo>
                  <a:pt x="192" y="11"/>
                </a:lnTo>
                <a:lnTo>
                  <a:pt x="167" y="16"/>
                </a:lnTo>
                <a:lnTo>
                  <a:pt x="143" y="21"/>
                </a:lnTo>
                <a:lnTo>
                  <a:pt x="120" y="28"/>
                </a:lnTo>
                <a:lnTo>
                  <a:pt x="98" y="35"/>
                </a:lnTo>
                <a:lnTo>
                  <a:pt x="78" y="42"/>
                </a:lnTo>
                <a:lnTo>
                  <a:pt x="60" y="50"/>
                </a:lnTo>
                <a:lnTo>
                  <a:pt x="46" y="58"/>
                </a:lnTo>
                <a:lnTo>
                  <a:pt x="31" y="67"/>
                </a:lnTo>
                <a:lnTo>
                  <a:pt x="20" y="77"/>
                </a:lnTo>
                <a:lnTo>
                  <a:pt x="12" y="86"/>
                </a:lnTo>
                <a:lnTo>
                  <a:pt x="6" y="96"/>
                </a:lnTo>
                <a:lnTo>
                  <a:pt x="2" y="107"/>
                </a:lnTo>
                <a:lnTo>
                  <a:pt x="0" y="116"/>
                </a:lnTo>
                <a:lnTo>
                  <a:pt x="2" y="127"/>
                </a:lnTo>
                <a:lnTo>
                  <a:pt x="6" y="137"/>
                </a:lnTo>
                <a:lnTo>
                  <a:pt x="12" y="147"/>
                </a:lnTo>
                <a:lnTo>
                  <a:pt x="20" y="156"/>
                </a:lnTo>
                <a:lnTo>
                  <a:pt x="31" y="166"/>
                </a:lnTo>
                <a:lnTo>
                  <a:pt x="46" y="175"/>
                </a:lnTo>
                <a:lnTo>
                  <a:pt x="60" y="183"/>
                </a:lnTo>
                <a:lnTo>
                  <a:pt x="78" y="191"/>
                </a:lnTo>
                <a:lnTo>
                  <a:pt x="98" y="199"/>
                </a:lnTo>
                <a:lnTo>
                  <a:pt x="120" y="206"/>
                </a:lnTo>
                <a:lnTo>
                  <a:pt x="143" y="212"/>
                </a:lnTo>
                <a:lnTo>
                  <a:pt x="167" y="217"/>
                </a:lnTo>
                <a:lnTo>
                  <a:pt x="192" y="222"/>
                </a:lnTo>
                <a:lnTo>
                  <a:pt x="219" y="226"/>
                </a:lnTo>
                <a:lnTo>
                  <a:pt x="247" y="229"/>
                </a:lnTo>
                <a:lnTo>
                  <a:pt x="275" y="231"/>
                </a:lnTo>
                <a:lnTo>
                  <a:pt x="304" y="232"/>
                </a:lnTo>
                <a:lnTo>
                  <a:pt x="333" y="233"/>
                </a:lnTo>
                <a:lnTo>
                  <a:pt x="362" y="232"/>
                </a:lnTo>
                <a:lnTo>
                  <a:pt x="391" y="231"/>
                </a:lnTo>
                <a:lnTo>
                  <a:pt x="419" y="229"/>
                </a:lnTo>
                <a:lnTo>
                  <a:pt x="447" y="226"/>
                </a:lnTo>
                <a:lnTo>
                  <a:pt x="474" y="222"/>
                </a:lnTo>
                <a:lnTo>
                  <a:pt x="499" y="217"/>
                </a:lnTo>
                <a:lnTo>
                  <a:pt x="524" y="212"/>
                </a:lnTo>
                <a:lnTo>
                  <a:pt x="547" y="206"/>
                </a:lnTo>
                <a:lnTo>
                  <a:pt x="568" y="199"/>
                </a:lnTo>
                <a:lnTo>
                  <a:pt x="588" y="191"/>
                </a:lnTo>
                <a:lnTo>
                  <a:pt x="606" y="183"/>
                </a:lnTo>
                <a:lnTo>
                  <a:pt x="621" y="175"/>
                </a:lnTo>
                <a:lnTo>
                  <a:pt x="634" y="166"/>
                </a:lnTo>
                <a:lnTo>
                  <a:pt x="646" y="156"/>
                </a:lnTo>
                <a:lnTo>
                  <a:pt x="655" y="147"/>
                </a:lnTo>
                <a:lnTo>
                  <a:pt x="661" y="137"/>
                </a:lnTo>
                <a:lnTo>
                  <a:pt x="664" y="127"/>
                </a:lnTo>
                <a:lnTo>
                  <a:pt x="666" y="11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3090863" y="3984625"/>
            <a:ext cx="428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lot</a:t>
            </a:r>
          </a:p>
        </p:txBody>
      </p:sp>
      <p:sp>
        <p:nvSpPr>
          <p:cNvPr id="80913" name="Freeform 17"/>
          <p:cNvSpPr>
            <a:spLocks/>
          </p:cNvSpPr>
          <p:nvPr/>
        </p:nvSpPr>
        <p:spPr bwMode="auto">
          <a:xfrm>
            <a:off x="5999163" y="4591050"/>
            <a:ext cx="1474787" cy="361950"/>
          </a:xfrm>
          <a:custGeom>
            <a:avLst/>
            <a:gdLst>
              <a:gd name="T0" fmla="*/ 2147483647 w 929"/>
              <a:gd name="T1" fmla="*/ 2147483647 h 228"/>
              <a:gd name="T2" fmla="*/ 2147483647 w 929"/>
              <a:gd name="T3" fmla="*/ 0 h 228"/>
              <a:gd name="T4" fmla="*/ 0 w 929"/>
              <a:gd name="T5" fmla="*/ 0 h 228"/>
              <a:gd name="T6" fmla="*/ 0 w 929"/>
              <a:gd name="T7" fmla="*/ 2147483647 h 228"/>
              <a:gd name="T8" fmla="*/ 2147483647 w 929"/>
              <a:gd name="T9" fmla="*/ 2147483647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9"/>
              <a:gd name="T16" fmla="*/ 0 h 228"/>
              <a:gd name="T17" fmla="*/ 929 w 929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9" h="228">
                <a:moveTo>
                  <a:pt x="928" y="227"/>
                </a:moveTo>
                <a:lnTo>
                  <a:pt x="928" y="0"/>
                </a:lnTo>
                <a:lnTo>
                  <a:pt x="0" y="0"/>
                </a:lnTo>
                <a:lnTo>
                  <a:pt x="0" y="227"/>
                </a:lnTo>
                <a:lnTo>
                  <a:pt x="928" y="22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4" name="Freeform 18"/>
          <p:cNvSpPr>
            <a:spLocks/>
          </p:cNvSpPr>
          <p:nvPr/>
        </p:nvSpPr>
        <p:spPr bwMode="auto">
          <a:xfrm>
            <a:off x="3838575" y="5253038"/>
            <a:ext cx="1404938" cy="609600"/>
          </a:xfrm>
          <a:custGeom>
            <a:avLst/>
            <a:gdLst>
              <a:gd name="T0" fmla="*/ 0 w 885"/>
              <a:gd name="T1" fmla="*/ 2147483647 h 384"/>
              <a:gd name="T2" fmla="*/ 2147483647 w 885"/>
              <a:gd name="T3" fmla="*/ 0 h 384"/>
              <a:gd name="T4" fmla="*/ 2147483647 w 885"/>
              <a:gd name="T5" fmla="*/ 2147483647 h 384"/>
              <a:gd name="T6" fmla="*/ 2147483647 w 885"/>
              <a:gd name="T7" fmla="*/ 2147483647 h 384"/>
              <a:gd name="T8" fmla="*/ 0 w 885"/>
              <a:gd name="T9" fmla="*/ 2147483647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"/>
              <a:gd name="T16" fmla="*/ 0 h 384"/>
              <a:gd name="T17" fmla="*/ 885 w 885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" h="384">
                <a:moveTo>
                  <a:pt x="0" y="192"/>
                </a:moveTo>
                <a:lnTo>
                  <a:pt x="436" y="0"/>
                </a:lnTo>
                <a:lnTo>
                  <a:pt x="884" y="198"/>
                </a:lnTo>
                <a:lnTo>
                  <a:pt x="436" y="383"/>
                </a:lnTo>
                <a:lnTo>
                  <a:pt x="0" y="1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5" name="Rectangle 19"/>
          <p:cNvSpPr>
            <a:spLocks noChangeArrowheads="1"/>
          </p:cNvSpPr>
          <p:nvPr/>
        </p:nvSpPr>
        <p:spPr bwMode="auto">
          <a:xfrm>
            <a:off x="2020888" y="3690938"/>
            <a:ext cx="711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name</a:t>
            </a:r>
          </a:p>
        </p:txBody>
      </p:sp>
      <p:sp>
        <p:nvSpPr>
          <p:cNvPr id="80916" name="Rectangle 20"/>
          <p:cNvSpPr>
            <a:spLocks noChangeArrowheads="1"/>
          </p:cNvSpPr>
          <p:nvPr/>
        </p:nvSpPr>
        <p:spPr bwMode="auto">
          <a:xfrm>
            <a:off x="6202363" y="3700463"/>
            <a:ext cx="8366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dname</a:t>
            </a:r>
          </a:p>
        </p:txBody>
      </p:sp>
      <p:sp>
        <p:nvSpPr>
          <p:cNvPr id="80917" name="Rectangle 21"/>
          <p:cNvSpPr>
            <a:spLocks noChangeArrowheads="1"/>
          </p:cNvSpPr>
          <p:nvPr/>
        </p:nvSpPr>
        <p:spPr bwMode="auto">
          <a:xfrm>
            <a:off x="7218363" y="3983038"/>
            <a:ext cx="8588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budget</a:t>
            </a:r>
          </a:p>
        </p:txBody>
      </p:sp>
      <p:sp>
        <p:nvSpPr>
          <p:cNvPr id="80918" name="Rectangle 22"/>
          <p:cNvSpPr>
            <a:spLocks noChangeArrowheads="1"/>
          </p:cNvSpPr>
          <p:nvPr/>
        </p:nvSpPr>
        <p:spPr bwMode="auto">
          <a:xfrm>
            <a:off x="5343525" y="3983038"/>
            <a:ext cx="485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did</a:t>
            </a:r>
          </a:p>
        </p:txBody>
      </p:sp>
      <p:sp>
        <p:nvSpPr>
          <p:cNvPr id="80919" name="Rectangle 23"/>
          <p:cNvSpPr>
            <a:spLocks noChangeArrowheads="1"/>
          </p:cNvSpPr>
          <p:nvPr/>
        </p:nvSpPr>
        <p:spPr bwMode="auto">
          <a:xfrm>
            <a:off x="4143375" y="3505200"/>
            <a:ext cx="7000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since</a:t>
            </a:r>
          </a:p>
        </p:txBody>
      </p:sp>
      <p:sp>
        <p:nvSpPr>
          <p:cNvPr id="80920" name="Rectangle 24"/>
          <p:cNvSpPr>
            <a:spLocks noChangeArrowheads="1"/>
          </p:cNvSpPr>
          <p:nvPr/>
        </p:nvSpPr>
        <p:spPr bwMode="auto">
          <a:xfrm>
            <a:off x="2020888" y="3690938"/>
            <a:ext cx="711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name</a:t>
            </a:r>
          </a:p>
        </p:txBody>
      </p:sp>
      <p:sp>
        <p:nvSpPr>
          <p:cNvPr id="80921" name="Rectangle 25"/>
          <p:cNvSpPr>
            <a:spLocks noChangeArrowheads="1"/>
          </p:cNvSpPr>
          <p:nvPr/>
        </p:nvSpPr>
        <p:spPr bwMode="auto">
          <a:xfrm>
            <a:off x="6202363" y="3700463"/>
            <a:ext cx="8366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dname</a:t>
            </a:r>
          </a:p>
        </p:txBody>
      </p:sp>
      <p:sp>
        <p:nvSpPr>
          <p:cNvPr id="80922" name="Rectangle 26"/>
          <p:cNvSpPr>
            <a:spLocks noChangeArrowheads="1"/>
          </p:cNvSpPr>
          <p:nvPr/>
        </p:nvSpPr>
        <p:spPr bwMode="auto">
          <a:xfrm>
            <a:off x="7218363" y="3983038"/>
            <a:ext cx="8588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budget</a:t>
            </a:r>
          </a:p>
        </p:txBody>
      </p:sp>
      <p:sp>
        <p:nvSpPr>
          <p:cNvPr id="80923" name="Rectangle 27"/>
          <p:cNvSpPr>
            <a:spLocks noChangeArrowheads="1"/>
          </p:cNvSpPr>
          <p:nvPr/>
        </p:nvSpPr>
        <p:spPr bwMode="auto">
          <a:xfrm>
            <a:off x="5343525" y="3983038"/>
            <a:ext cx="485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 u="sng"/>
              <a:t>did</a:t>
            </a:r>
          </a:p>
        </p:txBody>
      </p:sp>
      <p:sp>
        <p:nvSpPr>
          <p:cNvPr id="80924" name="Rectangle 28"/>
          <p:cNvSpPr>
            <a:spLocks noChangeArrowheads="1"/>
          </p:cNvSpPr>
          <p:nvPr/>
        </p:nvSpPr>
        <p:spPr bwMode="auto">
          <a:xfrm>
            <a:off x="4143375" y="3505200"/>
            <a:ext cx="7000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since</a:t>
            </a:r>
          </a:p>
        </p:txBody>
      </p:sp>
      <p:sp>
        <p:nvSpPr>
          <p:cNvPr id="80925" name="Rectangle 29"/>
          <p:cNvSpPr>
            <a:spLocks noChangeArrowheads="1"/>
          </p:cNvSpPr>
          <p:nvPr/>
        </p:nvSpPr>
        <p:spPr bwMode="auto">
          <a:xfrm>
            <a:off x="3883025" y="4597400"/>
            <a:ext cx="1050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Manages</a:t>
            </a:r>
          </a:p>
        </p:txBody>
      </p:sp>
      <p:sp>
        <p:nvSpPr>
          <p:cNvPr id="80926" name="Rectangle 30"/>
          <p:cNvSpPr>
            <a:spLocks noChangeArrowheads="1"/>
          </p:cNvSpPr>
          <p:nvPr/>
        </p:nvSpPr>
        <p:spPr bwMode="auto">
          <a:xfrm>
            <a:off x="4144963" y="6218238"/>
            <a:ext cx="7000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since</a:t>
            </a:r>
          </a:p>
        </p:txBody>
      </p:sp>
      <p:sp>
        <p:nvSpPr>
          <p:cNvPr id="80927" name="Rectangle 31"/>
          <p:cNvSpPr>
            <a:spLocks noChangeArrowheads="1"/>
          </p:cNvSpPr>
          <p:nvPr/>
        </p:nvSpPr>
        <p:spPr bwMode="auto">
          <a:xfrm>
            <a:off x="6057900" y="4579938"/>
            <a:ext cx="1422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Departments</a:t>
            </a:r>
          </a:p>
        </p:txBody>
      </p:sp>
      <p:sp>
        <p:nvSpPr>
          <p:cNvPr id="80928" name="Rectangle 32"/>
          <p:cNvSpPr>
            <a:spLocks noChangeArrowheads="1"/>
          </p:cNvSpPr>
          <p:nvPr/>
        </p:nvSpPr>
        <p:spPr bwMode="auto">
          <a:xfrm>
            <a:off x="1863725" y="4581525"/>
            <a:ext cx="1254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Employees</a:t>
            </a:r>
          </a:p>
        </p:txBody>
      </p:sp>
      <p:sp>
        <p:nvSpPr>
          <p:cNvPr id="80929" name="Rectangle 33"/>
          <p:cNvSpPr>
            <a:spLocks noChangeArrowheads="1"/>
          </p:cNvSpPr>
          <p:nvPr/>
        </p:nvSpPr>
        <p:spPr bwMode="auto">
          <a:xfrm>
            <a:off x="1098550" y="3973513"/>
            <a:ext cx="5318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 u="sng"/>
              <a:t>ssn</a:t>
            </a:r>
          </a:p>
        </p:txBody>
      </p:sp>
      <p:sp>
        <p:nvSpPr>
          <p:cNvPr id="80930" name="Rectangle 34"/>
          <p:cNvSpPr>
            <a:spLocks noChangeArrowheads="1"/>
          </p:cNvSpPr>
          <p:nvPr/>
        </p:nvSpPr>
        <p:spPr bwMode="auto">
          <a:xfrm>
            <a:off x="4052888" y="5383213"/>
            <a:ext cx="1095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Works_In</a:t>
            </a:r>
          </a:p>
        </p:txBody>
      </p:sp>
      <p:sp>
        <p:nvSpPr>
          <p:cNvPr id="80931" name="Line 35"/>
          <p:cNvSpPr>
            <a:spLocks noChangeShapeType="1"/>
          </p:cNvSpPr>
          <p:nvPr/>
        </p:nvSpPr>
        <p:spPr bwMode="auto">
          <a:xfrm>
            <a:off x="1357313" y="4376738"/>
            <a:ext cx="646112" cy="20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2" name="Line 36"/>
          <p:cNvSpPr>
            <a:spLocks noChangeShapeType="1"/>
          </p:cNvSpPr>
          <p:nvPr/>
        </p:nvSpPr>
        <p:spPr bwMode="auto">
          <a:xfrm>
            <a:off x="2300288" y="4095750"/>
            <a:ext cx="0" cy="488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3" name="Line 37"/>
          <p:cNvSpPr>
            <a:spLocks noChangeShapeType="1"/>
          </p:cNvSpPr>
          <p:nvPr/>
        </p:nvSpPr>
        <p:spPr bwMode="auto">
          <a:xfrm flipH="1">
            <a:off x="2611438" y="4376738"/>
            <a:ext cx="668337" cy="20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4" name="Line 38"/>
          <p:cNvSpPr>
            <a:spLocks noChangeShapeType="1"/>
          </p:cNvSpPr>
          <p:nvPr/>
        </p:nvSpPr>
        <p:spPr bwMode="auto">
          <a:xfrm flipV="1">
            <a:off x="4416425" y="3840163"/>
            <a:ext cx="0" cy="5953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5" name="Line 39"/>
          <p:cNvSpPr>
            <a:spLocks noChangeShapeType="1"/>
          </p:cNvSpPr>
          <p:nvPr/>
        </p:nvSpPr>
        <p:spPr bwMode="auto">
          <a:xfrm>
            <a:off x="5565775" y="4376738"/>
            <a:ext cx="838200" cy="20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6" name="Line 40"/>
          <p:cNvSpPr>
            <a:spLocks noChangeShapeType="1"/>
          </p:cNvSpPr>
          <p:nvPr/>
        </p:nvSpPr>
        <p:spPr bwMode="auto">
          <a:xfrm>
            <a:off x="6530975" y="4095750"/>
            <a:ext cx="0" cy="488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7" name="Line 41"/>
          <p:cNvSpPr>
            <a:spLocks noChangeShapeType="1"/>
          </p:cNvSpPr>
          <p:nvPr/>
        </p:nvSpPr>
        <p:spPr bwMode="auto">
          <a:xfrm flipH="1">
            <a:off x="6986588" y="4376738"/>
            <a:ext cx="547687" cy="2270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8" name="Line 42"/>
          <p:cNvSpPr>
            <a:spLocks noChangeShapeType="1"/>
          </p:cNvSpPr>
          <p:nvPr/>
        </p:nvSpPr>
        <p:spPr bwMode="auto">
          <a:xfrm flipH="1">
            <a:off x="4410075" y="5859463"/>
            <a:ext cx="13335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9" name="Line 43"/>
          <p:cNvSpPr>
            <a:spLocks noChangeShapeType="1"/>
          </p:cNvSpPr>
          <p:nvPr/>
        </p:nvSpPr>
        <p:spPr bwMode="auto">
          <a:xfrm>
            <a:off x="5024438" y="4751388"/>
            <a:ext cx="9207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0" name="Line 44"/>
          <p:cNvSpPr>
            <a:spLocks noChangeShapeType="1"/>
          </p:cNvSpPr>
          <p:nvPr/>
        </p:nvSpPr>
        <p:spPr bwMode="auto">
          <a:xfrm flipH="1">
            <a:off x="3048000" y="4751388"/>
            <a:ext cx="7667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1" name="Line 45"/>
          <p:cNvSpPr>
            <a:spLocks noChangeShapeType="1"/>
          </p:cNvSpPr>
          <p:nvPr/>
        </p:nvSpPr>
        <p:spPr bwMode="auto">
          <a:xfrm flipH="1" flipV="1">
            <a:off x="3030537" y="4840287"/>
            <a:ext cx="801687" cy="736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2" name="Line 46"/>
          <p:cNvSpPr>
            <a:spLocks noChangeShapeType="1"/>
          </p:cNvSpPr>
          <p:nvPr/>
        </p:nvSpPr>
        <p:spPr bwMode="auto">
          <a:xfrm flipV="1">
            <a:off x="5243513" y="4946650"/>
            <a:ext cx="1066800" cy="65087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9698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r>
              <a:rPr lang="en-US" altLang="x-none"/>
              <a:t>Participation Constraints in SQL</a:t>
            </a:r>
          </a:p>
        </p:txBody>
      </p:sp>
      <p:sp>
        <p:nvSpPr>
          <p:cNvPr id="82949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5105400"/>
          </a:xfrm>
        </p:spPr>
        <p:txBody>
          <a:bodyPr lIns="90488" tIns="44450" rIns="90488" bIns="44450"/>
          <a:lstStyle/>
          <a:p>
            <a:r>
              <a:rPr lang="en-US" altLang="x-none" sz="2400"/>
              <a:t>We can capture participation constraints involving one entity set in a binary relationship, but little else (without resorting to </a:t>
            </a:r>
            <a:r>
              <a:rPr lang="en-US" altLang="x-none" sz="1600"/>
              <a:t>CHECK</a:t>
            </a:r>
            <a:r>
              <a:rPr lang="en-US" altLang="x-none" sz="2400"/>
              <a:t> constraints which we</a:t>
            </a:r>
            <a:r>
              <a:rPr lang="ja-JP" altLang="en-US" sz="2400" dirty="0"/>
              <a:t>’</a:t>
            </a:r>
            <a:r>
              <a:rPr lang="en-US" altLang="ja-JP" sz="2400" dirty="0" err="1"/>
              <a:t>ll</a:t>
            </a:r>
            <a:r>
              <a:rPr lang="en-US" altLang="ja-JP" sz="2400" dirty="0"/>
              <a:t> learn later).</a:t>
            </a:r>
            <a:endParaRPr lang="en-US" altLang="x-none" sz="2400" dirty="0"/>
          </a:p>
        </p:txBody>
      </p:sp>
      <p:sp>
        <p:nvSpPr>
          <p:cNvPr id="8294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/>
            <a:endParaRPr lang="en-US" altLang="x-none" sz="1400">
              <a:solidFill>
                <a:schemeClr val="tx1"/>
              </a:solidFill>
            </a:endParaRPr>
          </a:p>
          <a:p>
            <a:pPr algn="r"/>
            <a:endParaRPr lang="en-US" altLang="x-none" sz="1400">
              <a:solidFill>
                <a:schemeClr val="tx2"/>
              </a:solidFill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685800" y="3388643"/>
            <a:ext cx="7924800" cy="285975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000" dirty="0">
                <a:solidFill>
                  <a:schemeClr val="tx1"/>
                </a:solidFill>
                <a:latin typeface="Lucida Console" charset="0"/>
              </a:rPr>
              <a:t>CREATE TABLE  </a:t>
            </a:r>
            <a:r>
              <a:rPr lang="en-US" altLang="x-none" sz="2000" dirty="0" err="1">
                <a:solidFill>
                  <a:schemeClr val="tx1"/>
                </a:solidFill>
                <a:latin typeface="Lucida Console" charset="0"/>
              </a:rPr>
              <a:t>Dept_Mgr</a:t>
            </a:r>
            <a:r>
              <a:rPr lang="en-US" altLang="x-none" sz="2000" dirty="0">
                <a:solidFill>
                  <a:schemeClr val="tx1"/>
                </a:solidFill>
                <a:latin typeface="Lucida Console" charset="0"/>
              </a:rPr>
              <a:t>(</a:t>
            </a:r>
          </a:p>
          <a:p>
            <a:r>
              <a:rPr lang="en-US" altLang="x-none" sz="2000" dirty="0">
                <a:solidFill>
                  <a:schemeClr val="tx1"/>
                </a:solidFill>
                <a:latin typeface="Lucida Console" charset="0"/>
              </a:rPr>
              <a:t>   </a:t>
            </a:r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did  INTEGER,</a:t>
            </a:r>
          </a:p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  </a:t>
            </a:r>
            <a:r>
              <a:rPr lang="en-US" altLang="x-none" sz="2000" dirty="0" err="1">
                <a:solidFill>
                  <a:schemeClr val="accent2"/>
                </a:solidFill>
                <a:latin typeface="Lucida Console" charset="0"/>
              </a:rPr>
              <a:t>dname</a:t>
            </a:r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 CHAR(20),</a:t>
            </a:r>
          </a:p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  budget  REAL,</a:t>
            </a:r>
          </a:p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  </a:t>
            </a:r>
            <a:r>
              <a:rPr lang="en-US" altLang="x-none" sz="2000" dirty="0" err="1">
                <a:solidFill>
                  <a:schemeClr val="accent2"/>
                </a:solidFill>
                <a:latin typeface="Lucida Console" charset="0"/>
              </a:rPr>
              <a:t>ssn</a:t>
            </a:r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 CHAR(11) </a:t>
            </a:r>
            <a:r>
              <a:rPr lang="en-US" altLang="x-none" sz="2000" dirty="0">
                <a:solidFill>
                  <a:srgbClr val="FF0000"/>
                </a:solidFill>
                <a:latin typeface="Lucida Console" charset="0"/>
              </a:rPr>
              <a:t>NOT NULL</a:t>
            </a:r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,</a:t>
            </a:r>
          </a:p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  since  DATE,</a:t>
            </a:r>
          </a:p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  PRIMARY KEY  (did),</a:t>
            </a:r>
          </a:p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  FOREIGN KEY  (</a:t>
            </a:r>
            <a:r>
              <a:rPr lang="en-US" altLang="x-none" sz="2000" dirty="0" err="1">
                <a:solidFill>
                  <a:schemeClr val="accent2"/>
                </a:solidFill>
                <a:latin typeface="Lucida Console" charset="0"/>
              </a:rPr>
              <a:t>ssn</a:t>
            </a:r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) REFERENCES Employees</a:t>
            </a:r>
          </a:p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     ON DELETE NO ACTION)</a:t>
            </a:r>
          </a:p>
        </p:txBody>
      </p:sp>
    </p:spTree>
    <p:extLst>
      <p:ext uri="{BB962C8B-B14F-4D97-AF65-F5344CB8AC3E}">
        <p14:creationId xmlns:p14="http://schemas.microsoft.com/office/powerpoint/2010/main" val="12477793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r>
              <a:rPr lang="en-US" altLang="x-none"/>
              <a:t>Review: Weak Entities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r>
              <a:rPr lang="en-US" altLang="x-none" sz="2400"/>
              <a:t>A </a:t>
            </a:r>
            <a:r>
              <a:rPr lang="en-US" altLang="x-none" sz="2400" i="1">
                <a:solidFill>
                  <a:schemeClr val="accent2"/>
                </a:solidFill>
              </a:rPr>
              <a:t>weak entity </a:t>
            </a:r>
            <a:r>
              <a:rPr lang="en-US" altLang="x-none" sz="2400"/>
              <a:t>can be identified uniquely only by considering the primary key of another (</a:t>
            </a:r>
            <a:r>
              <a:rPr lang="en-US" altLang="x-none" sz="2400" i="1"/>
              <a:t>owner</a:t>
            </a:r>
            <a:r>
              <a:rPr lang="en-US" altLang="x-none" sz="2400"/>
              <a:t>) entity.</a:t>
            </a:r>
          </a:p>
          <a:p>
            <a:pPr lvl="1"/>
            <a:r>
              <a:rPr lang="en-US" altLang="x-none" sz="2000"/>
              <a:t>Owner entity set and weak entity set must participate in a one-to-many relationship set (1 owner, many weak entities).</a:t>
            </a:r>
          </a:p>
          <a:p>
            <a:pPr lvl="1"/>
            <a:r>
              <a:rPr lang="en-US" altLang="x-none" sz="2000"/>
              <a:t>Weak entity set must have total participation in this </a:t>
            </a:r>
            <a:r>
              <a:rPr lang="en-US" altLang="x-none" sz="2000" i="1">
                <a:solidFill>
                  <a:schemeClr val="accent2"/>
                </a:solidFill>
              </a:rPr>
              <a:t>identifying </a:t>
            </a:r>
            <a:r>
              <a:rPr lang="en-US" altLang="x-none" sz="2000"/>
              <a:t>relationship set.  </a:t>
            </a:r>
          </a:p>
        </p:txBody>
      </p:sp>
      <p:sp>
        <p:nvSpPr>
          <p:cNvPr id="84993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/>
            <a:endParaRPr lang="en-US" altLang="x-none" sz="1400">
              <a:solidFill>
                <a:schemeClr val="tx1"/>
              </a:solidFill>
            </a:endParaRPr>
          </a:p>
          <a:p>
            <a:pPr algn="r"/>
            <a:endParaRPr lang="en-US" altLang="x-none" sz="1400">
              <a:solidFill>
                <a:schemeClr val="tx2"/>
              </a:solidFill>
            </a:endParaRPr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84998" name="Freeform 6"/>
          <p:cNvSpPr>
            <a:spLocks/>
          </p:cNvSpPr>
          <p:nvPr/>
        </p:nvSpPr>
        <p:spPr bwMode="auto">
          <a:xfrm>
            <a:off x="5845175" y="4722813"/>
            <a:ext cx="1254125" cy="530225"/>
          </a:xfrm>
          <a:custGeom>
            <a:avLst/>
            <a:gdLst>
              <a:gd name="T0" fmla="*/ 2147483647 w 790"/>
              <a:gd name="T1" fmla="*/ 2147483647 h 334"/>
              <a:gd name="T2" fmla="*/ 2147483647 w 790"/>
              <a:gd name="T3" fmla="*/ 2147483647 h 334"/>
              <a:gd name="T4" fmla="*/ 2147483647 w 790"/>
              <a:gd name="T5" fmla="*/ 2147483647 h 334"/>
              <a:gd name="T6" fmla="*/ 2147483647 w 790"/>
              <a:gd name="T7" fmla="*/ 2147483647 h 334"/>
              <a:gd name="T8" fmla="*/ 2147483647 w 790"/>
              <a:gd name="T9" fmla="*/ 2147483647 h 334"/>
              <a:gd name="T10" fmla="*/ 2147483647 w 790"/>
              <a:gd name="T11" fmla="*/ 2147483647 h 334"/>
              <a:gd name="T12" fmla="*/ 2147483647 w 790"/>
              <a:gd name="T13" fmla="*/ 2147483647 h 334"/>
              <a:gd name="T14" fmla="*/ 2147483647 w 790"/>
              <a:gd name="T15" fmla="*/ 2147483647 h 334"/>
              <a:gd name="T16" fmla="*/ 2147483647 w 790"/>
              <a:gd name="T17" fmla="*/ 2147483647 h 334"/>
              <a:gd name="T18" fmla="*/ 2147483647 w 790"/>
              <a:gd name="T19" fmla="*/ 2147483647 h 334"/>
              <a:gd name="T20" fmla="*/ 2147483647 w 790"/>
              <a:gd name="T21" fmla="*/ 2147483647 h 334"/>
              <a:gd name="T22" fmla="*/ 2147483647 w 790"/>
              <a:gd name="T23" fmla="*/ 2147483647 h 334"/>
              <a:gd name="T24" fmla="*/ 2147483647 w 790"/>
              <a:gd name="T25" fmla="*/ 2147483647 h 334"/>
              <a:gd name="T26" fmla="*/ 2147483647 w 790"/>
              <a:gd name="T27" fmla="*/ 2147483647 h 334"/>
              <a:gd name="T28" fmla="*/ 2147483647 w 790"/>
              <a:gd name="T29" fmla="*/ 2147483647 h 334"/>
              <a:gd name="T30" fmla="*/ 2147483647 w 790"/>
              <a:gd name="T31" fmla="*/ 2147483647 h 334"/>
              <a:gd name="T32" fmla="*/ 2147483647 w 790"/>
              <a:gd name="T33" fmla="*/ 2147483647 h 334"/>
              <a:gd name="T34" fmla="*/ 2147483647 w 790"/>
              <a:gd name="T35" fmla="*/ 2147483647 h 334"/>
              <a:gd name="T36" fmla="*/ 2147483647 w 790"/>
              <a:gd name="T37" fmla="*/ 2147483647 h 334"/>
              <a:gd name="T38" fmla="*/ 2147483647 w 790"/>
              <a:gd name="T39" fmla="*/ 2147483647 h 334"/>
              <a:gd name="T40" fmla="*/ 2147483647 w 790"/>
              <a:gd name="T41" fmla="*/ 2147483647 h 334"/>
              <a:gd name="T42" fmla="*/ 2147483647 w 790"/>
              <a:gd name="T43" fmla="*/ 2147483647 h 334"/>
              <a:gd name="T44" fmla="*/ 2147483647 w 790"/>
              <a:gd name="T45" fmla="*/ 2147483647 h 334"/>
              <a:gd name="T46" fmla="*/ 2147483647 w 790"/>
              <a:gd name="T47" fmla="*/ 2147483647 h 334"/>
              <a:gd name="T48" fmla="*/ 2147483647 w 790"/>
              <a:gd name="T49" fmla="*/ 2147483647 h 334"/>
              <a:gd name="T50" fmla="*/ 2147483647 w 790"/>
              <a:gd name="T51" fmla="*/ 2147483647 h 334"/>
              <a:gd name="T52" fmla="*/ 2147483647 w 790"/>
              <a:gd name="T53" fmla="*/ 2147483647 h 334"/>
              <a:gd name="T54" fmla="*/ 2147483647 w 790"/>
              <a:gd name="T55" fmla="*/ 2147483647 h 334"/>
              <a:gd name="T56" fmla="*/ 2147483647 w 790"/>
              <a:gd name="T57" fmla="*/ 2147483647 h 334"/>
              <a:gd name="T58" fmla="*/ 2147483647 w 790"/>
              <a:gd name="T59" fmla="*/ 2147483647 h 334"/>
              <a:gd name="T60" fmla="*/ 2147483647 w 790"/>
              <a:gd name="T61" fmla="*/ 2147483647 h 334"/>
              <a:gd name="T62" fmla="*/ 2147483647 w 790"/>
              <a:gd name="T63" fmla="*/ 2147483647 h 334"/>
              <a:gd name="T64" fmla="*/ 2147483647 w 790"/>
              <a:gd name="T65" fmla="*/ 2147483647 h 334"/>
              <a:gd name="T66" fmla="*/ 2147483647 w 790"/>
              <a:gd name="T67" fmla="*/ 2147483647 h 334"/>
              <a:gd name="T68" fmla="*/ 2147483647 w 790"/>
              <a:gd name="T69" fmla="*/ 2147483647 h 334"/>
              <a:gd name="T70" fmla="*/ 2147483647 w 790"/>
              <a:gd name="T71" fmla="*/ 2147483647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789" y="167"/>
                </a:moveTo>
                <a:lnTo>
                  <a:pt x="788" y="153"/>
                </a:lnTo>
                <a:lnTo>
                  <a:pt x="783" y="138"/>
                </a:lnTo>
                <a:lnTo>
                  <a:pt x="775" y="124"/>
                </a:lnTo>
                <a:lnTo>
                  <a:pt x="765" y="110"/>
                </a:lnTo>
                <a:lnTo>
                  <a:pt x="752" y="97"/>
                </a:lnTo>
                <a:lnTo>
                  <a:pt x="736" y="83"/>
                </a:lnTo>
                <a:lnTo>
                  <a:pt x="718" y="71"/>
                </a:lnTo>
                <a:lnTo>
                  <a:pt x="697" y="60"/>
                </a:lnTo>
                <a:lnTo>
                  <a:pt x="674" y="50"/>
                </a:lnTo>
                <a:lnTo>
                  <a:pt x="648" y="40"/>
                </a:lnTo>
                <a:lnTo>
                  <a:pt x="621" y="30"/>
                </a:lnTo>
                <a:lnTo>
                  <a:pt x="592" y="23"/>
                </a:lnTo>
                <a:lnTo>
                  <a:pt x="561" y="17"/>
                </a:lnTo>
                <a:lnTo>
                  <a:pt x="529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7"/>
                </a:lnTo>
                <a:lnTo>
                  <a:pt x="197" y="23"/>
                </a:lnTo>
                <a:lnTo>
                  <a:pt x="169" y="30"/>
                </a:lnTo>
                <a:lnTo>
                  <a:pt x="142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4" y="83"/>
                </a:lnTo>
                <a:lnTo>
                  <a:pt x="38" y="97"/>
                </a:lnTo>
                <a:lnTo>
                  <a:pt x="24" y="110"/>
                </a:lnTo>
                <a:lnTo>
                  <a:pt x="14" y="124"/>
                </a:lnTo>
                <a:lnTo>
                  <a:pt x="7" y="138"/>
                </a:lnTo>
                <a:lnTo>
                  <a:pt x="2" y="153"/>
                </a:lnTo>
                <a:lnTo>
                  <a:pt x="0" y="167"/>
                </a:lnTo>
                <a:lnTo>
                  <a:pt x="2" y="181"/>
                </a:lnTo>
                <a:lnTo>
                  <a:pt x="7" y="196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4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2" y="311"/>
                </a:lnTo>
                <a:lnTo>
                  <a:pt x="621" y="303"/>
                </a:lnTo>
                <a:lnTo>
                  <a:pt x="648" y="294"/>
                </a:lnTo>
                <a:lnTo>
                  <a:pt x="674" y="284"/>
                </a:lnTo>
                <a:lnTo>
                  <a:pt x="697" y="274"/>
                </a:lnTo>
                <a:lnTo>
                  <a:pt x="718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3" y="196"/>
                </a:lnTo>
                <a:lnTo>
                  <a:pt x="788" y="181"/>
                </a:lnTo>
                <a:lnTo>
                  <a:pt x="789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9" name="Freeform 7"/>
          <p:cNvSpPr>
            <a:spLocks/>
          </p:cNvSpPr>
          <p:nvPr/>
        </p:nvSpPr>
        <p:spPr bwMode="auto">
          <a:xfrm>
            <a:off x="7378700" y="4738688"/>
            <a:ext cx="1254125" cy="530225"/>
          </a:xfrm>
          <a:custGeom>
            <a:avLst/>
            <a:gdLst>
              <a:gd name="T0" fmla="*/ 2147483647 w 790"/>
              <a:gd name="T1" fmla="*/ 2147483647 h 334"/>
              <a:gd name="T2" fmla="*/ 2147483647 w 790"/>
              <a:gd name="T3" fmla="*/ 2147483647 h 334"/>
              <a:gd name="T4" fmla="*/ 2147483647 w 790"/>
              <a:gd name="T5" fmla="*/ 2147483647 h 334"/>
              <a:gd name="T6" fmla="*/ 2147483647 w 790"/>
              <a:gd name="T7" fmla="*/ 2147483647 h 334"/>
              <a:gd name="T8" fmla="*/ 2147483647 w 790"/>
              <a:gd name="T9" fmla="*/ 2147483647 h 334"/>
              <a:gd name="T10" fmla="*/ 2147483647 w 790"/>
              <a:gd name="T11" fmla="*/ 2147483647 h 334"/>
              <a:gd name="T12" fmla="*/ 2147483647 w 790"/>
              <a:gd name="T13" fmla="*/ 2147483647 h 334"/>
              <a:gd name="T14" fmla="*/ 2147483647 w 790"/>
              <a:gd name="T15" fmla="*/ 2147483647 h 334"/>
              <a:gd name="T16" fmla="*/ 2147483647 w 790"/>
              <a:gd name="T17" fmla="*/ 2147483647 h 334"/>
              <a:gd name="T18" fmla="*/ 2147483647 w 790"/>
              <a:gd name="T19" fmla="*/ 2147483647 h 334"/>
              <a:gd name="T20" fmla="*/ 2147483647 w 790"/>
              <a:gd name="T21" fmla="*/ 2147483647 h 334"/>
              <a:gd name="T22" fmla="*/ 2147483647 w 790"/>
              <a:gd name="T23" fmla="*/ 2147483647 h 334"/>
              <a:gd name="T24" fmla="*/ 2147483647 w 790"/>
              <a:gd name="T25" fmla="*/ 2147483647 h 334"/>
              <a:gd name="T26" fmla="*/ 2147483647 w 790"/>
              <a:gd name="T27" fmla="*/ 2147483647 h 334"/>
              <a:gd name="T28" fmla="*/ 2147483647 w 790"/>
              <a:gd name="T29" fmla="*/ 2147483647 h 334"/>
              <a:gd name="T30" fmla="*/ 2147483647 w 790"/>
              <a:gd name="T31" fmla="*/ 2147483647 h 334"/>
              <a:gd name="T32" fmla="*/ 2147483647 w 790"/>
              <a:gd name="T33" fmla="*/ 2147483647 h 334"/>
              <a:gd name="T34" fmla="*/ 2147483647 w 790"/>
              <a:gd name="T35" fmla="*/ 2147483647 h 334"/>
              <a:gd name="T36" fmla="*/ 2147483647 w 790"/>
              <a:gd name="T37" fmla="*/ 2147483647 h 334"/>
              <a:gd name="T38" fmla="*/ 2147483647 w 790"/>
              <a:gd name="T39" fmla="*/ 2147483647 h 334"/>
              <a:gd name="T40" fmla="*/ 2147483647 w 790"/>
              <a:gd name="T41" fmla="*/ 2147483647 h 334"/>
              <a:gd name="T42" fmla="*/ 2147483647 w 790"/>
              <a:gd name="T43" fmla="*/ 2147483647 h 334"/>
              <a:gd name="T44" fmla="*/ 2147483647 w 790"/>
              <a:gd name="T45" fmla="*/ 2147483647 h 334"/>
              <a:gd name="T46" fmla="*/ 2147483647 w 790"/>
              <a:gd name="T47" fmla="*/ 2147483647 h 334"/>
              <a:gd name="T48" fmla="*/ 2147483647 w 790"/>
              <a:gd name="T49" fmla="*/ 2147483647 h 334"/>
              <a:gd name="T50" fmla="*/ 2147483647 w 790"/>
              <a:gd name="T51" fmla="*/ 2147483647 h 334"/>
              <a:gd name="T52" fmla="*/ 2147483647 w 790"/>
              <a:gd name="T53" fmla="*/ 2147483647 h 334"/>
              <a:gd name="T54" fmla="*/ 2147483647 w 790"/>
              <a:gd name="T55" fmla="*/ 2147483647 h 334"/>
              <a:gd name="T56" fmla="*/ 2147483647 w 790"/>
              <a:gd name="T57" fmla="*/ 2147483647 h 334"/>
              <a:gd name="T58" fmla="*/ 2147483647 w 790"/>
              <a:gd name="T59" fmla="*/ 2147483647 h 334"/>
              <a:gd name="T60" fmla="*/ 2147483647 w 790"/>
              <a:gd name="T61" fmla="*/ 2147483647 h 334"/>
              <a:gd name="T62" fmla="*/ 2147483647 w 790"/>
              <a:gd name="T63" fmla="*/ 2147483647 h 334"/>
              <a:gd name="T64" fmla="*/ 2147483647 w 790"/>
              <a:gd name="T65" fmla="*/ 2147483647 h 334"/>
              <a:gd name="T66" fmla="*/ 2147483647 w 790"/>
              <a:gd name="T67" fmla="*/ 2147483647 h 334"/>
              <a:gd name="T68" fmla="*/ 2147483647 w 790"/>
              <a:gd name="T69" fmla="*/ 2147483647 h 334"/>
              <a:gd name="T70" fmla="*/ 2147483647 w 790"/>
              <a:gd name="T71" fmla="*/ 2147483647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0" y="167"/>
                </a:moveTo>
                <a:lnTo>
                  <a:pt x="2" y="181"/>
                </a:lnTo>
                <a:lnTo>
                  <a:pt x="6" y="196"/>
                </a:lnTo>
                <a:lnTo>
                  <a:pt x="13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1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1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4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2" y="195"/>
                </a:lnTo>
                <a:lnTo>
                  <a:pt x="787" y="181"/>
                </a:lnTo>
                <a:lnTo>
                  <a:pt x="789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5" y="110"/>
                </a:lnTo>
                <a:lnTo>
                  <a:pt x="751" y="97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40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7"/>
                </a:lnTo>
                <a:lnTo>
                  <a:pt x="259" y="10"/>
                </a:lnTo>
                <a:lnTo>
                  <a:pt x="228" y="16"/>
                </a:lnTo>
                <a:lnTo>
                  <a:pt x="197" y="23"/>
                </a:lnTo>
                <a:lnTo>
                  <a:pt x="169" y="30"/>
                </a:lnTo>
                <a:lnTo>
                  <a:pt x="141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8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0" name="Freeform 8"/>
          <p:cNvSpPr>
            <a:spLocks/>
          </p:cNvSpPr>
          <p:nvPr/>
        </p:nvSpPr>
        <p:spPr bwMode="auto">
          <a:xfrm>
            <a:off x="496888" y="4754563"/>
            <a:ext cx="1254125" cy="530225"/>
          </a:xfrm>
          <a:custGeom>
            <a:avLst/>
            <a:gdLst>
              <a:gd name="T0" fmla="*/ 2147483647 w 790"/>
              <a:gd name="T1" fmla="*/ 2147483647 h 334"/>
              <a:gd name="T2" fmla="*/ 2147483647 w 790"/>
              <a:gd name="T3" fmla="*/ 2147483647 h 334"/>
              <a:gd name="T4" fmla="*/ 2147483647 w 790"/>
              <a:gd name="T5" fmla="*/ 2147483647 h 334"/>
              <a:gd name="T6" fmla="*/ 2147483647 w 790"/>
              <a:gd name="T7" fmla="*/ 2147483647 h 334"/>
              <a:gd name="T8" fmla="*/ 2147483647 w 790"/>
              <a:gd name="T9" fmla="*/ 2147483647 h 334"/>
              <a:gd name="T10" fmla="*/ 2147483647 w 790"/>
              <a:gd name="T11" fmla="*/ 2147483647 h 334"/>
              <a:gd name="T12" fmla="*/ 2147483647 w 790"/>
              <a:gd name="T13" fmla="*/ 2147483647 h 334"/>
              <a:gd name="T14" fmla="*/ 2147483647 w 790"/>
              <a:gd name="T15" fmla="*/ 2147483647 h 334"/>
              <a:gd name="T16" fmla="*/ 2147483647 w 790"/>
              <a:gd name="T17" fmla="*/ 2147483647 h 334"/>
              <a:gd name="T18" fmla="*/ 2147483647 w 790"/>
              <a:gd name="T19" fmla="*/ 2147483647 h 334"/>
              <a:gd name="T20" fmla="*/ 2147483647 w 790"/>
              <a:gd name="T21" fmla="*/ 2147483647 h 334"/>
              <a:gd name="T22" fmla="*/ 2147483647 w 790"/>
              <a:gd name="T23" fmla="*/ 2147483647 h 334"/>
              <a:gd name="T24" fmla="*/ 2147483647 w 790"/>
              <a:gd name="T25" fmla="*/ 2147483647 h 334"/>
              <a:gd name="T26" fmla="*/ 2147483647 w 790"/>
              <a:gd name="T27" fmla="*/ 2147483647 h 334"/>
              <a:gd name="T28" fmla="*/ 2147483647 w 790"/>
              <a:gd name="T29" fmla="*/ 2147483647 h 334"/>
              <a:gd name="T30" fmla="*/ 2147483647 w 790"/>
              <a:gd name="T31" fmla="*/ 2147483647 h 334"/>
              <a:gd name="T32" fmla="*/ 2147483647 w 790"/>
              <a:gd name="T33" fmla="*/ 2147483647 h 334"/>
              <a:gd name="T34" fmla="*/ 2147483647 w 790"/>
              <a:gd name="T35" fmla="*/ 2147483647 h 334"/>
              <a:gd name="T36" fmla="*/ 2147483647 w 790"/>
              <a:gd name="T37" fmla="*/ 2147483647 h 334"/>
              <a:gd name="T38" fmla="*/ 2147483647 w 790"/>
              <a:gd name="T39" fmla="*/ 2147483647 h 334"/>
              <a:gd name="T40" fmla="*/ 2147483647 w 790"/>
              <a:gd name="T41" fmla="*/ 2147483647 h 334"/>
              <a:gd name="T42" fmla="*/ 2147483647 w 790"/>
              <a:gd name="T43" fmla="*/ 2147483647 h 334"/>
              <a:gd name="T44" fmla="*/ 2147483647 w 790"/>
              <a:gd name="T45" fmla="*/ 2147483647 h 334"/>
              <a:gd name="T46" fmla="*/ 2147483647 w 790"/>
              <a:gd name="T47" fmla="*/ 2147483647 h 334"/>
              <a:gd name="T48" fmla="*/ 2147483647 w 790"/>
              <a:gd name="T49" fmla="*/ 2147483647 h 334"/>
              <a:gd name="T50" fmla="*/ 2147483647 w 790"/>
              <a:gd name="T51" fmla="*/ 2147483647 h 334"/>
              <a:gd name="T52" fmla="*/ 2147483647 w 790"/>
              <a:gd name="T53" fmla="*/ 2147483647 h 334"/>
              <a:gd name="T54" fmla="*/ 2147483647 w 790"/>
              <a:gd name="T55" fmla="*/ 2147483647 h 334"/>
              <a:gd name="T56" fmla="*/ 2147483647 w 790"/>
              <a:gd name="T57" fmla="*/ 2147483647 h 334"/>
              <a:gd name="T58" fmla="*/ 2147483647 w 790"/>
              <a:gd name="T59" fmla="*/ 2147483647 h 334"/>
              <a:gd name="T60" fmla="*/ 2147483647 w 790"/>
              <a:gd name="T61" fmla="*/ 2147483647 h 334"/>
              <a:gd name="T62" fmla="*/ 2147483647 w 790"/>
              <a:gd name="T63" fmla="*/ 2147483647 h 334"/>
              <a:gd name="T64" fmla="*/ 2147483647 w 790"/>
              <a:gd name="T65" fmla="*/ 2147483647 h 334"/>
              <a:gd name="T66" fmla="*/ 2147483647 w 790"/>
              <a:gd name="T67" fmla="*/ 2147483647 h 334"/>
              <a:gd name="T68" fmla="*/ 2147483647 w 790"/>
              <a:gd name="T69" fmla="*/ 2147483647 h 334"/>
              <a:gd name="T70" fmla="*/ 2147483647 w 790"/>
              <a:gd name="T71" fmla="*/ 2147483647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789" y="167"/>
                </a:moveTo>
                <a:lnTo>
                  <a:pt x="787" y="152"/>
                </a:lnTo>
                <a:lnTo>
                  <a:pt x="783" y="137"/>
                </a:lnTo>
                <a:lnTo>
                  <a:pt x="776" y="124"/>
                </a:lnTo>
                <a:lnTo>
                  <a:pt x="765" y="110"/>
                </a:lnTo>
                <a:lnTo>
                  <a:pt x="752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39"/>
                </a:lnTo>
                <a:lnTo>
                  <a:pt x="620" y="30"/>
                </a:lnTo>
                <a:lnTo>
                  <a:pt x="592" y="23"/>
                </a:lnTo>
                <a:lnTo>
                  <a:pt x="561" y="16"/>
                </a:lnTo>
                <a:lnTo>
                  <a:pt x="530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5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6"/>
                </a:lnTo>
                <a:lnTo>
                  <a:pt x="198" y="23"/>
                </a:lnTo>
                <a:lnTo>
                  <a:pt x="169" y="30"/>
                </a:lnTo>
                <a:lnTo>
                  <a:pt x="142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10"/>
                </a:lnTo>
                <a:lnTo>
                  <a:pt x="14" y="124"/>
                </a:lnTo>
                <a:lnTo>
                  <a:pt x="7" y="137"/>
                </a:lnTo>
                <a:lnTo>
                  <a:pt x="2" y="152"/>
                </a:lnTo>
                <a:lnTo>
                  <a:pt x="0" y="167"/>
                </a:lnTo>
                <a:lnTo>
                  <a:pt x="2" y="181"/>
                </a:lnTo>
                <a:lnTo>
                  <a:pt x="7" y="195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8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5" y="333"/>
                </a:lnTo>
                <a:lnTo>
                  <a:pt x="429" y="332"/>
                </a:lnTo>
                <a:lnTo>
                  <a:pt x="463" y="330"/>
                </a:lnTo>
                <a:lnTo>
                  <a:pt x="497" y="327"/>
                </a:lnTo>
                <a:lnTo>
                  <a:pt x="530" y="323"/>
                </a:lnTo>
                <a:lnTo>
                  <a:pt x="561" y="317"/>
                </a:lnTo>
                <a:lnTo>
                  <a:pt x="592" y="311"/>
                </a:lnTo>
                <a:lnTo>
                  <a:pt x="620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6" y="210"/>
                </a:lnTo>
                <a:lnTo>
                  <a:pt x="783" y="195"/>
                </a:lnTo>
                <a:lnTo>
                  <a:pt x="787" y="181"/>
                </a:lnTo>
                <a:lnTo>
                  <a:pt x="789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1" name="Freeform 9"/>
          <p:cNvSpPr>
            <a:spLocks/>
          </p:cNvSpPr>
          <p:nvPr/>
        </p:nvSpPr>
        <p:spPr bwMode="auto">
          <a:xfrm>
            <a:off x="2797175" y="4754563"/>
            <a:ext cx="1252538" cy="530225"/>
          </a:xfrm>
          <a:custGeom>
            <a:avLst/>
            <a:gdLst>
              <a:gd name="T0" fmla="*/ 2147483647 w 789"/>
              <a:gd name="T1" fmla="*/ 2147483647 h 334"/>
              <a:gd name="T2" fmla="*/ 2147483647 w 789"/>
              <a:gd name="T3" fmla="*/ 2147483647 h 334"/>
              <a:gd name="T4" fmla="*/ 2147483647 w 789"/>
              <a:gd name="T5" fmla="*/ 2147483647 h 334"/>
              <a:gd name="T6" fmla="*/ 2147483647 w 789"/>
              <a:gd name="T7" fmla="*/ 2147483647 h 334"/>
              <a:gd name="T8" fmla="*/ 2147483647 w 789"/>
              <a:gd name="T9" fmla="*/ 2147483647 h 334"/>
              <a:gd name="T10" fmla="*/ 2147483647 w 789"/>
              <a:gd name="T11" fmla="*/ 2147483647 h 334"/>
              <a:gd name="T12" fmla="*/ 2147483647 w 789"/>
              <a:gd name="T13" fmla="*/ 2147483647 h 334"/>
              <a:gd name="T14" fmla="*/ 2147483647 w 789"/>
              <a:gd name="T15" fmla="*/ 2147483647 h 334"/>
              <a:gd name="T16" fmla="*/ 2147483647 w 789"/>
              <a:gd name="T17" fmla="*/ 2147483647 h 334"/>
              <a:gd name="T18" fmla="*/ 2147483647 w 789"/>
              <a:gd name="T19" fmla="*/ 2147483647 h 334"/>
              <a:gd name="T20" fmla="*/ 2147483647 w 789"/>
              <a:gd name="T21" fmla="*/ 2147483647 h 334"/>
              <a:gd name="T22" fmla="*/ 2147483647 w 789"/>
              <a:gd name="T23" fmla="*/ 2147483647 h 334"/>
              <a:gd name="T24" fmla="*/ 2147483647 w 789"/>
              <a:gd name="T25" fmla="*/ 2147483647 h 334"/>
              <a:gd name="T26" fmla="*/ 2147483647 w 789"/>
              <a:gd name="T27" fmla="*/ 2147483647 h 334"/>
              <a:gd name="T28" fmla="*/ 2147483647 w 789"/>
              <a:gd name="T29" fmla="*/ 2147483647 h 334"/>
              <a:gd name="T30" fmla="*/ 2147483647 w 789"/>
              <a:gd name="T31" fmla="*/ 2147483647 h 334"/>
              <a:gd name="T32" fmla="*/ 2147483647 w 789"/>
              <a:gd name="T33" fmla="*/ 2147483647 h 334"/>
              <a:gd name="T34" fmla="*/ 2147483647 w 789"/>
              <a:gd name="T35" fmla="*/ 2147483647 h 334"/>
              <a:gd name="T36" fmla="*/ 2147483647 w 789"/>
              <a:gd name="T37" fmla="*/ 2147483647 h 334"/>
              <a:gd name="T38" fmla="*/ 2147483647 w 789"/>
              <a:gd name="T39" fmla="*/ 2147483647 h 334"/>
              <a:gd name="T40" fmla="*/ 2147483647 w 789"/>
              <a:gd name="T41" fmla="*/ 2147483647 h 334"/>
              <a:gd name="T42" fmla="*/ 2147483647 w 789"/>
              <a:gd name="T43" fmla="*/ 2147483647 h 334"/>
              <a:gd name="T44" fmla="*/ 2147483647 w 789"/>
              <a:gd name="T45" fmla="*/ 2147483647 h 334"/>
              <a:gd name="T46" fmla="*/ 2147483647 w 789"/>
              <a:gd name="T47" fmla="*/ 2147483647 h 334"/>
              <a:gd name="T48" fmla="*/ 2147483647 w 789"/>
              <a:gd name="T49" fmla="*/ 2147483647 h 334"/>
              <a:gd name="T50" fmla="*/ 2147483647 w 789"/>
              <a:gd name="T51" fmla="*/ 2147483647 h 334"/>
              <a:gd name="T52" fmla="*/ 2147483647 w 789"/>
              <a:gd name="T53" fmla="*/ 2147483647 h 334"/>
              <a:gd name="T54" fmla="*/ 2147483647 w 789"/>
              <a:gd name="T55" fmla="*/ 2147483647 h 334"/>
              <a:gd name="T56" fmla="*/ 2147483647 w 789"/>
              <a:gd name="T57" fmla="*/ 2147483647 h 334"/>
              <a:gd name="T58" fmla="*/ 2147483647 w 789"/>
              <a:gd name="T59" fmla="*/ 2147483647 h 334"/>
              <a:gd name="T60" fmla="*/ 2147483647 w 789"/>
              <a:gd name="T61" fmla="*/ 2147483647 h 334"/>
              <a:gd name="T62" fmla="*/ 2147483647 w 789"/>
              <a:gd name="T63" fmla="*/ 2147483647 h 334"/>
              <a:gd name="T64" fmla="*/ 2147483647 w 789"/>
              <a:gd name="T65" fmla="*/ 2147483647 h 334"/>
              <a:gd name="T66" fmla="*/ 2147483647 w 789"/>
              <a:gd name="T67" fmla="*/ 2147483647 h 334"/>
              <a:gd name="T68" fmla="*/ 2147483647 w 789"/>
              <a:gd name="T69" fmla="*/ 2147483647 h 334"/>
              <a:gd name="T70" fmla="*/ 2147483647 w 789"/>
              <a:gd name="T71" fmla="*/ 2147483647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89"/>
              <a:gd name="T109" fmla="*/ 0 h 334"/>
              <a:gd name="T110" fmla="*/ 789 w 789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89" h="334">
                <a:moveTo>
                  <a:pt x="0" y="167"/>
                </a:moveTo>
                <a:lnTo>
                  <a:pt x="2" y="181"/>
                </a:lnTo>
                <a:lnTo>
                  <a:pt x="6" y="195"/>
                </a:lnTo>
                <a:lnTo>
                  <a:pt x="13" y="210"/>
                </a:lnTo>
                <a:lnTo>
                  <a:pt x="24" y="224"/>
                </a:lnTo>
                <a:lnTo>
                  <a:pt x="37" y="237"/>
                </a:lnTo>
                <a:lnTo>
                  <a:pt x="53" y="250"/>
                </a:lnTo>
                <a:lnTo>
                  <a:pt x="71" y="262"/>
                </a:lnTo>
                <a:lnTo>
                  <a:pt x="92" y="274"/>
                </a:lnTo>
                <a:lnTo>
                  <a:pt x="116" y="284"/>
                </a:lnTo>
                <a:lnTo>
                  <a:pt x="141" y="294"/>
                </a:lnTo>
                <a:lnTo>
                  <a:pt x="168" y="303"/>
                </a:lnTo>
                <a:lnTo>
                  <a:pt x="197" y="311"/>
                </a:lnTo>
                <a:lnTo>
                  <a:pt x="227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4" y="333"/>
                </a:lnTo>
                <a:lnTo>
                  <a:pt x="428" y="332"/>
                </a:lnTo>
                <a:lnTo>
                  <a:pt x="462" y="330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0" y="302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6" y="250"/>
                </a:lnTo>
                <a:lnTo>
                  <a:pt x="751" y="237"/>
                </a:lnTo>
                <a:lnTo>
                  <a:pt x="764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4" y="110"/>
                </a:lnTo>
                <a:lnTo>
                  <a:pt x="751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2" y="3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2" y="6"/>
                </a:lnTo>
                <a:lnTo>
                  <a:pt x="259" y="10"/>
                </a:lnTo>
                <a:lnTo>
                  <a:pt x="227" y="16"/>
                </a:lnTo>
                <a:lnTo>
                  <a:pt x="197" y="23"/>
                </a:lnTo>
                <a:lnTo>
                  <a:pt x="168" y="30"/>
                </a:lnTo>
                <a:lnTo>
                  <a:pt x="140" y="39"/>
                </a:lnTo>
                <a:lnTo>
                  <a:pt x="116" y="49"/>
                </a:lnTo>
                <a:lnTo>
                  <a:pt x="92" y="60"/>
                </a:lnTo>
                <a:lnTo>
                  <a:pt x="71" y="71"/>
                </a:lnTo>
                <a:lnTo>
                  <a:pt x="53" y="83"/>
                </a:lnTo>
                <a:lnTo>
                  <a:pt x="37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7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>
            <a:off x="4344988" y="4630738"/>
            <a:ext cx="1252537" cy="528637"/>
          </a:xfrm>
          <a:custGeom>
            <a:avLst/>
            <a:gdLst>
              <a:gd name="T0" fmla="*/ 2147483647 w 789"/>
              <a:gd name="T1" fmla="*/ 2147483647 h 333"/>
              <a:gd name="T2" fmla="*/ 2147483647 w 789"/>
              <a:gd name="T3" fmla="*/ 2147483647 h 333"/>
              <a:gd name="T4" fmla="*/ 2147483647 w 789"/>
              <a:gd name="T5" fmla="*/ 2147483647 h 333"/>
              <a:gd name="T6" fmla="*/ 2147483647 w 789"/>
              <a:gd name="T7" fmla="*/ 2147483647 h 333"/>
              <a:gd name="T8" fmla="*/ 2147483647 w 789"/>
              <a:gd name="T9" fmla="*/ 2147483647 h 333"/>
              <a:gd name="T10" fmla="*/ 2147483647 w 789"/>
              <a:gd name="T11" fmla="*/ 2147483647 h 333"/>
              <a:gd name="T12" fmla="*/ 2147483647 w 789"/>
              <a:gd name="T13" fmla="*/ 2147483647 h 333"/>
              <a:gd name="T14" fmla="*/ 2147483647 w 789"/>
              <a:gd name="T15" fmla="*/ 2147483647 h 333"/>
              <a:gd name="T16" fmla="*/ 2147483647 w 789"/>
              <a:gd name="T17" fmla="*/ 2147483647 h 333"/>
              <a:gd name="T18" fmla="*/ 2147483647 w 789"/>
              <a:gd name="T19" fmla="*/ 2147483647 h 333"/>
              <a:gd name="T20" fmla="*/ 2147483647 w 789"/>
              <a:gd name="T21" fmla="*/ 2147483647 h 333"/>
              <a:gd name="T22" fmla="*/ 2147483647 w 789"/>
              <a:gd name="T23" fmla="*/ 2147483647 h 333"/>
              <a:gd name="T24" fmla="*/ 2147483647 w 789"/>
              <a:gd name="T25" fmla="*/ 2147483647 h 333"/>
              <a:gd name="T26" fmla="*/ 2147483647 w 789"/>
              <a:gd name="T27" fmla="*/ 2147483647 h 333"/>
              <a:gd name="T28" fmla="*/ 2147483647 w 789"/>
              <a:gd name="T29" fmla="*/ 2147483647 h 333"/>
              <a:gd name="T30" fmla="*/ 2147483647 w 789"/>
              <a:gd name="T31" fmla="*/ 2147483647 h 333"/>
              <a:gd name="T32" fmla="*/ 2147483647 w 789"/>
              <a:gd name="T33" fmla="*/ 2147483647 h 333"/>
              <a:gd name="T34" fmla="*/ 2147483647 w 789"/>
              <a:gd name="T35" fmla="*/ 2147483647 h 333"/>
              <a:gd name="T36" fmla="*/ 2147483647 w 789"/>
              <a:gd name="T37" fmla="*/ 2147483647 h 333"/>
              <a:gd name="T38" fmla="*/ 2147483647 w 789"/>
              <a:gd name="T39" fmla="*/ 2147483647 h 333"/>
              <a:gd name="T40" fmla="*/ 2147483647 w 789"/>
              <a:gd name="T41" fmla="*/ 2147483647 h 333"/>
              <a:gd name="T42" fmla="*/ 2147483647 w 789"/>
              <a:gd name="T43" fmla="*/ 2147483647 h 333"/>
              <a:gd name="T44" fmla="*/ 2147483647 w 789"/>
              <a:gd name="T45" fmla="*/ 2147483647 h 333"/>
              <a:gd name="T46" fmla="*/ 2147483647 w 789"/>
              <a:gd name="T47" fmla="*/ 2147483647 h 333"/>
              <a:gd name="T48" fmla="*/ 2147483647 w 789"/>
              <a:gd name="T49" fmla="*/ 2147483647 h 333"/>
              <a:gd name="T50" fmla="*/ 2147483647 w 789"/>
              <a:gd name="T51" fmla="*/ 2147483647 h 333"/>
              <a:gd name="T52" fmla="*/ 2147483647 w 789"/>
              <a:gd name="T53" fmla="*/ 2147483647 h 333"/>
              <a:gd name="T54" fmla="*/ 2147483647 w 789"/>
              <a:gd name="T55" fmla="*/ 2147483647 h 333"/>
              <a:gd name="T56" fmla="*/ 2147483647 w 789"/>
              <a:gd name="T57" fmla="*/ 2147483647 h 333"/>
              <a:gd name="T58" fmla="*/ 2147483647 w 789"/>
              <a:gd name="T59" fmla="*/ 2147483647 h 333"/>
              <a:gd name="T60" fmla="*/ 2147483647 w 789"/>
              <a:gd name="T61" fmla="*/ 2147483647 h 333"/>
              <a:gd name="T62" fmla="*/ 2147483647 w 789"/>
              <a:gd name="T63" fmla="*/ 2147483647 h 333"/>
              <a:gd name="T64" fmla="*/ 2147483647 w 789"/>
              <a:gd name="T65" fmla="*/ 2147483647 h 333"/>
              <a:gd name="T66" fmla="*/ 2147483647 w 789"/>
              <a:gd name="T67" fmla="*/ 2147483647 h 333"/>
              <a:gd name="T68" fmla="*/ 2147483647 w 789"/>
              <a:gd name="T69" fmla="*/ 2147483647 h 333"/>
              <a:gd name="T70" fmla="*/ 2147483647 w 789"/>
              <a:gd name="T71" fmla="*/ 2147483647 h 3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89"/>
              <a:gd name="T109" fmla="*/ 0 h 333"/>
              <a:gd name="T110" fmla="*/ 789 w 789"/>
              <a:gd name="T111" fmla="*/ 333 h 3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89" h="333">
                <a:moveTo>
                  <a:pt x="0" y="166"/>
                </a:moveTo>
                <a:lnTo>
                  <a:pt x="2" y="181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8" y="237"/>
                </a:lnTo>
                <a:lnTo>
                  <a:pt x="53" y="249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1" y="294"/>
                </a:lnTo>
                <a:lnTo>
                  <a:pt x="169" y="302"/>
                </a:lnTo>
                <a:lnTo>
                  <a:pt x="197" y="310"/>
                </a:lnTo>
                <a:lnTo>
                  <a:pt x="228" y="317"/>
                </a:lnTo>
                <a:lnTo>
                  <a:pt x="259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2"/>
                </a:lnTo>
                <a:lnTo>
                  <a:pt x="394" y="332"/>
                </a:lnTo>
                <a:lnTo>
                  <a:pt x="429" y="332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0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3"/>
                </a:lnTo>
                <a:lnTo>
                  <a:pt x="673" y="284"/>
                </a:lnTo>
                <a:lnTo>
                  <a:pt x="696" y="273"/>
                </a:lnTo>
                <a:lnTo>
                  <a:pt x="716" y="262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6" y="181"/>
                </a:lnTo>
                <a:lnTo>
                  <a:pt x="788" y="166"/>
                </a:lnTo>
                <a:lnTo>
                  <a:pt x="786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6" y="71"/>
                </a:lnTo>
                <a:lnTo>
                  <a:pt x="695" y="59"/>
                </a:lnTo>
                <a:lnTo>
                  <a:pt x="672" y="48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0" y="15"/>
                </a:lnTo>
                <a:lnTo>
                  <a:pt x="529" y="10"/>
                </a:lnTo>
                <a:lnTo>
                  <a:pt x="496" y="6"/>
                </a:lnTo>
                <a:lnTo>
                  <a:pt x="462" y="2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5" y="3"/>
                </a:lnTo>
                <a:lnTo>
                  <a:pt x="292" y="6"/>
                </a:lnTo>
                <a:lnTo>
                  <a:pt x="259" y="10"/>
                </a:lnTo>
                <a:lnTo>
                  <a:pt x="228" y="16"/>
                </a:lnTo>
                <a:lnTo>
                  <a:pt x="197" y="22"/>
                </a:lnTo>
                <a:lnTo>
                  <a:pt x="169" y="30"/>
                </a:lnTo>
                <a:lnTo>
                  <a:pt x="141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8"/>
                </a:lnTo>
                <a:lnTo>
                  <a:pt x="2" y="152"/>
                </a:lnTo>
                <a:lnTo>
                  <a:pt x="0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3" name="Freeform 11"/>
          <p:cNvSpPr>
            <a:spLocks/>
          </p:cNvSpPr>
          <p:nvPr/>
        </p:nvSpPr>
        <p:spPr bwMode="auto">
          <a:xfrm>
            <a:off x="6627813" y="5624513"/>
            <a:ext cx="1449387" cy="544512"/>
          </a:xfrm>
          <a:custGeom>
            <a:avLst/>
            <a:gdLst>
              <a:gd name="T0" fmla="*/ 2147483647 w 913"/>
              <a:gd name="T1" fmla="*/ 2147483647 h 343"/>
              <a:gd name="T2" fmla="*/ 2147483647 w 913"/>
              <a:gd name="T3" fmla="*/ 0 h 343"/>
              <a:gd name="T4" fmla="*/ 0 w 913"/>
              <a:gd name="T5" fmla="*/ 0 h 343"/>
              <a:gd name="T6" fmla="*/ 0 w 913"/>
              <a:gd name="T7" fmla="*/ 2147483647 h 343"/>
              <a:gd name="T8" fmla="*/ 2147483647 w 913"/>
              <a:gd name="T9" fmla="*/ 2147483647 h 3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3"/>
              <a:gd name="T16" fmla="*/ 0 h 343"/>
              <a:gd name="T17" fmla="*/ 913 w 913"/>
              <a:gd name="T18" fmla="*/ 343 h 3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3" h="343">
                <a:moveTo>
                  <a:pt x="912" y="342"/>
                </a:moveTo>
                <a:lnTo>
                  <a:pt x="912" y="0"/>
                </a:lnTo>
                <a:lnTo>
                  <a:pt x="0" y="0"/>
                </a:lnTo>
                <a:lnTo>
                  <a:pt x="0" y="342"/>
                </a:lnTo>
                <a:lnTo>
                  <a:pt x="912" y="342"/>
                </a:lnTo>
              </a:path>
            </a:pathLst>
          </a:custGeom>
          <a:noFill/>
          <a:ln w="508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4" name="Freeform 12"/>
          <p:cNvSpPr>
            <a:spLocks/>
          </p:cNvSpPr>
          <p:nvPr/>
        </p:nvSpPr>
        <p:spPr bwMode="auto">
          <a:xfrm>
            <a:off x="1624013" y="5608638"/>
            <a:ext cx="1252537" cy="544512"/>
          </a:xfrm>
          <a:custGeom>
            <a:avLst/>
            <a:gdLst>
              <a:gd name="T0" fmla="*/ 2147483647 w 789"/>
              <a:gd name="T1" fmla="*/ 2147483647 h 343"/>
              <a:gd name="T2" fmla="*/ 2147483647 w 789"/>
              <a:gd name="T3" fmla="*/ 0 h 343"/>
              <a:gd name="T4" fmla="*/ 0 w 789"/>
              <a:gd name="T5" fmla="*/ 0 h 343"/>
              <a:gd name="T6" fmla="*/ 0 w 789"/>
              <a:gd name="T7" fmla="*/ 2147483647 h 343"/>
              <a:gd name="T8" fmla="*/ 2147483647 w 789"/>
              <a:gd name="T9" fmla="*/ 2147483647 h 3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9"/>
              <a:gd name="T16" fmla="*/ 0 h 343"/>
              <a:gd name="T17" fmla="*/ 789 w 789"/>
              <a:gd name="T18" fmla="*/ 343 h 3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9" h="343">
                <a:moveTo>
                  <a:pt x="788" y="342"/>
                </a:moveTo>
                <a:lnTo>
                  <a:pt x="788" y="0"/>
                </a:lnTo>
                <a:lnTo>
                  <a:pt x="0" y="0"/>
                </a:lnTo>
                <a:lnTo>
                  <a:pt x="0" y="342"/>
                </a:lnTo>
                <a:lnTo>
                  <a:pt x="788" y="34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5" name="Freeform 13"/>
          <p:cNvSpPr>
            <a:spLocks/>
          </p:cNvSpPr>
          <p:nvPr/>
        </p:nvSpPr>
        <p:spPr bwMode="auto">
          <a:xfrm>
            <a:off x="1624013" y="4367213"/>
            <a:ext cx="1252537" cy="528637"/>
          </a:xfrm>
          <a:custGeom>
            <a:avLst/>
            <a:gdLst>
              <a:gd name="T0" fmla="*/ 2147483647 w 789"/>
              <a:gd name="T1" fmla="*/ 2147483647 h 333"/>
              <a:gd name="T2" fmla="*/ 2147483647 w 789"/>
              <a:gd name="T3" fmla="*/ 2147483647 h 333"/>
              <a:gd name="T4" fmla="*/ 2147483647 w 789"/>
              <a:gd name="T5" fmla="*/ 2147483647 h 333"/>
              <a:gd name="T6" fmla="*/ 2147483647 w 789"/>
              <a:gd name="T7" fmla="*/ 2147483647 h 333"/>
              <a:gd name="T8" fmla="*/ 2147483647 w 789"/>
              <a:gd name="T9" fmla="*/ 2147483647 h 333"/>
              <a:gd name="T10" fmla="*/ 2147483647 w 789"/>
              <a:gd name="T11" fmla="*/ 2147483647 h 333"/>
              <a:gd name="T12" fmla="*/ 2147483647 w 789"/>
              <a:gd name="T13" fmla="*/ 2147483647 h 333"/>
              <a:gd name="T14" fmla="*/ 2147483647 w 789"/>
              <a:gd name="T15" fmla="*/ 2147483647 h 333"/>
              <a:gd name="T16" fmla="*/ 2147483647 w 789"/>
              <a:gd name="T17" fmla="*/ 0 h 333"/>
              <a:gd name="T18" fmla="*/ 2147483647 w 789"/>
              <a:gd name="T19" fmla="*/ 0 h 333"/>
              <a:gd name="T20" fmla="*/ 2147483647 w 789"/>
              <a:gd name="T21" fmla="*/ 2147483647 h 333"/>
              <a:gd name="T22" fmla="*/ 2147483647 w 789"/>
              <a:gd name="T23" fmla="*/ 2147483647 h 333"/>
              <a:gd name="T24" fmla="*/ 2147483647 w 789"/>
              <a:gd name="T25" fmla="*/ 2147483647 h 333"/>
              <a:gd name="T26" fmla="*/ 2147483647 w 789"/>
              <a:gd name="T27" fmla="*/ 2147483647 h 333"/>
              <a:gd name="T28" fmla="*/ 2147483647 w 789"/>
              <a:gd name="T29" fmla="*/ 2147483647 h 333"/>
              <a:gd name="T30" fmla="*/ 2147483647 w 789"/>
              <a:gd name="T31" fmla="*/ 2147483647 h 333"/>
              <a:gd name="T32" fmla="*/ 2147483647 w 789"/>
              <a:gd name="T33" fmla="*/ 2147483647 h 333"/>
              <a:gd name="T34" fmla="*/ 2147483647 w 789"/>
              <a:gd name="T35" fmla="*/ 2147483647 h 333"/>
              <a:gd name="T36" fmla="*/ 2147483647 w 789"/>
              <a:gd name="T37" fmla="*/ 2147483647 h 333"/>
              <a:gd name="T38" fmla="*/ 2147483647 w 789"/>
              <a:gd name="T39" fmla="*/ 2147483647 h 333"/>
              <a:gd name="T40" fmla="*/ 2147483647 w 789"/>
              <a:gd name="T41" fmla="*/ 2147483647 h 333"/>
              <a:gd name="T42" fmla="*/ 2147483647 w 789"/>
              <a:gd name="T43" fmla="*/ 2147483647 h 333"/>
              <a:gd name="T44" fmla="*/ 2147483647 w 789"/>
              <a:gd name="T45" fmla="*/ 2147483647 h 333"/>
              <a:gd name="T46" fmla="*/ 2147483647 w 789"/>
              <a:gd name="T47" fmla="*/ 2147483647 h 333"/>
              <a:gd name="T48" fmla="*/ 2147483647 w 789"/>
              <a:gd name="T49" fmla="*/ 2147483647 h 333"/>
              <a:gd name="T50" fmla="*/ 2147483647 w 789"/>
              <a:gd name="T51" fmla="*/ 2147483647 h 333"/>
              <a:gd name="T52" fmla="*/ 2147483647 w 789"/>
              <a:gd name="T53" fmla="*/ 2147483647 h 333"/>
              <a:gd name="T54" fmla="*/ 2147483647 w 789"/>
              <a:gd name="T55" fmla="*/ 2147483647 h 333"/>
              <a:gd name="T56" fmla="*/ 2147483647 w 789"/>
              <a:gd name="T57" fmla="*/ 2147483647 h 333"/>
              <a:gd name="T58" fmla="*/ 2147483647 w 789"/>
              <a:gd name="T59" fmla="*/ 2147483647 h 333"/>
              <a:gd name="T60" fmla="*/ 2147483647 w 789"/>
              <a:gd name="T61" fmla="*/ 2147483647 h 333"/>
              <a:gd name="T62" fmla="*/ 2147483647 w 789"/>
              <a:gd name="T63" fmla="*/ 2147483647 h 333"/>
              <a:gd name="T64" fmla="*/ 2147483647 w 789"/>
              <a:gd name="T65" fmla="*/ 2147483647 h 333"/>
              <a:gd name="T66" fmla="*/ 2147483647 w 789"/>
              <a:gd name="T67" fmla="*/ 2147483647 h 333"/>
              <a:gd name="T68" fmla="*/ 2147483647 w 789"/>
              <a:gd name="T69" fmla="*/ 2147483647 h 333"/>
              <a:gd name="T70" fmla="*/ 2147483647 w 789"/>
              <a:gd name="T71" fmla="*/ 2147483647 h 3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89"/>
              <a:gd name="T109" fmla="*/ 0 h 333"/>
              <a:gd name="T110" fmla="*/ 789 w 789"/>
              <a:gd name="T111" fmla="*/ 333 h 3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89" h="333">
                <a:moveTo>
                  <a:pt x="788" y="166"/>
                </a:moveTo>
                <a:lnTo>
                  <a:pt x="787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7" y="70"/>
                </a:lnTo>
                <a:lnTo>
                  <a:pt x="696" y="59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0"/>
                </a:lnTo>
                <a:lnTo>
                  <a:pt x="394" y="0"/>
                </a:lnTo>
                <a:lnTo>
                  <a:pt x="360" y="0"/>
                </a:lnTo>
                <a:lnTo>
                  <a:pt x="325" y="3"/>
                </a:lnTo>
                <a:lnTo>
                  <a:pt x="292" y="6"/>
                </a:lnTo>
                <a:lnTo>
                  <a:pt x="260" y="10"/>
                </a:lnTo>
                <a:lnTo>
                  <a:pt x="228" y="16"/>
                </a:lnTo>
                <a:lnTo>
                  <a:pt x="197" y="22"/>
                </a:lnTo>
                <a:lnTo>
                  <a:pt x="168" y="30"/>
                </a:lnTo>
                <a:lnTo>
                  <a:pt x="141" y="39"/>
                </a:lnTo>
                <a:lnTo>
                  <a:pt x="115" y="49"/>
                </a:lnTo>
                <a:lnTo>
                  <a:pt x="92" y="59"/>
                </a:lnTo>
                <a:lnTo>
                  <a:pt x="71" y="70"/>
                </a:lnTo>
                <a:lnTo>
                  <a:pt x="53" y="83"/>
                </a:lnTo>
                <a:lnTo>
                  <a:pt x="37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7"/>
                </a:lnTo>
                <a:lnTo>
                  <a:pt x="1" y="151"/>
                </a:lnTo>
                <a:lnTo>
                  <a:pt x="0" y="166"/>
                </a:lnTo>
                <a:lnTo>
                  <a:pt x="1" y="180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7" y="236"/>
                </a:lnTo>
                <a:lnTo>
                  <a:pt x="53" y="249"/>
                </a:lnTo>
                <a:lnTo>
                  <a:pt x="71" y="261"/>
                </a:lnTo>
                <a:lnTo>
                  <a:pt x="92" y="273"/>
                </a:lnTo>
                <a:lnTo>
                  <a:pt x="115" y="284"/>
                </a:lnTo>
                <a:lnTo>
                  <a:pt x="141" y="294"/>
                </a:lnTo>
                <a:lnTo>
                  <a:pt x="168" y="302"/>
                </a:lnTo>
                <a:lnTo>
                  <a:pt x="197" y="310"/>
                </a:lnTo>
                <a:lnTo>
                  <a:pt x="228" y="317"/>
                </a:lnTo>
                <a:lnTo>
                  <a:pt x="260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1"/>
                </a:lnTo>
                <a:lnTo>
                  <a:pt x="394" y="332"/>
                </a:lnTo>
                <a:lnTo>
                  <a:pt x="429" y="331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1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6" name="Rectangle 14"/>
          <p:cNvSpPr>
            <a:spLocks noChangeArrowheads="1"/>
          </p:cNvSpPr>
          <p:nvPr/>
        </p:nvSpPr>
        <p:spPr bwMode="auto">
          <a:xfrm>
            <a:off x="3240088" y="4867275"/>
            <a:ext cx="428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lot</a:t>
            </a:r>
          </a:p>
        </p:txBody>
      </p:sp>
      <p:sp>
        <p:nvSpPr>
          <p:cNvPr id="85007" name="Freeform 15"/>
          <p:cNvSpPr>
            <a:spLocks/>
          </p:cNvSpPr>
          <p:nvPr/>
        </p:nvSpPr>
        <p:spPr bwMode="auto">
          <a:xfrm>
            <a:off x="4360863" y="5546725"/>
            <a:ext cx="1252537" cy="622300"/>
          </a:xfrm>
          <a:custGeom>
            <a:avLst/>
            <a:gdLst>
              <a:gd name="T0" fmla="*/ 0 w 789"/>
              <a:gd name="T1" fmla="*/ 2147483647 h 392"/>
              <a:gd name="T2" fmla="*/ 2147483647 w 789"/>
              <a:gd name="T3" fmla="*/ 0 h 392"/>
              <a:gd name="T4" fmla="*/ 2147483647 w 789"/>
              <a:gd name="T5" fmla="*/ 2147483647 h 392"/>
              <a:gd name="T6" fmla="*/ 2147483647 w 789"/>
              <a:gd name="T7" fmla="*/ 2147483647 h 392"/>
              <a:gd name="T8" fmla="*/ 0 w 789"/>
              <a:gd name="T9" fmla="*/ 2147483647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9"/>
              <a:gd name="T16" fmla="*/ 0 h 392"/>
              <a:gd name="T17" fmla="*/ 789 w 789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9" h="392">
                <a:moveTo>
                  <a:pt x="0" y="196"/>
                </a:moveTo>
                <a:lnTo>
                  <a:pt x="394" y="0"/>
                </a:lnTo>
                <a:lnTo>
                  <a:pt x="788" y="196"/>
                </a:lnTo>
                <a:lnTo>
                  <a:pt x="394" y="391"/>
                </a:lnTo>
                <a:lnTo>
                  <a:pt x="0" y="196"/>
                </a:lnTo>
              </a:path>
            </a:pathLst>
          </a:custGeom>
          <a:noFill/>
          <a:ln w="508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8" name="Rectangle 16"/>
          <p:cNvSpPr>
            <a:spLocks noChangeArrowheads="1"/>
          </p:cNvSpPr>
          <p:nvPr/>
        </p:nvSpPr>
        <p:spPr bwMode="auto">
          <a:xfrm>
            <a:off x="1973263" y="4448175"/>
            <a:ext cx="711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name</a:t>
            </a:r>
          </a:p>
        </p:txBody>
      </p:sp>
      <p:sp>
        <p:nvSpPr>
          <p:cNvPr id="85009" name="Rectangle 17"/>
          <p:cNvSpPr>
            <a:spLocks noChangeArrowheads="1"/>
          </p:cNvSpPr>
          <p:nvPr/>
        </p:nvSpPr>
        <p:spPr bwMode="auto">
          <a:xfrm>
            <a:off x="7804150" y="4821238"/>
            <a:ext cx="5318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age</a:t>
            </a:r>
          </a:p>
        </p:txBody>
      </p:sp>
      <p:sp>
        <p:nvSpPr>
          <p:cNvPr id="85010" name="Rectangle 18"/>
          <p:cNvSpPr>
            <a:spLocks noChangeArrowheads="1"/>
          </p:cNvSpPr>
          <p:nvPr/>
        </p:nvSpPr>
        <p:spPr bwMode="auto">
          <a:xfrm>
            <a:off x="6146800" y="4805363"/>
            <a:ext cx="8366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pname</a:t>
            </a:r>
          </a:p>
        </p:txBody>
      </p:sp>
      <p:sp>
        <p:nvSpPr>
          <p:cNvPr id="85011" name="Rectangle 19"/>
          <p:cNvSpPr>
            <a:spLocks noChangeArrowheads="1"/>
          </p:cNvSpPr>
          <p:nvPr/>
        </p:nvSpPr>
        <p:spPr bwMode="auto">
          <a:xfrm>
            <a:off x="6742113" y="5705475"/>
            <a:ext cx="13446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Dependents</a:t>
            </a:r>
          </a:p>
        </p:txBody>
      </p:sp>
      <p:sp>
        <p:nvSpPr>
          <p:cNvPr id="85012" name="Rectangle 20"/>
          <p:cNvSpPr>
            <a:spLocks noChangeArrowheads="1"/>
          </p:cNvSpPr>
          <p:nvPr/>
        </p:nvSpPr>
        <p:spPr bwMode="auto">
          <a:xfrm>
            <a:off x="1619250" y="5722938"/>
            <a:ext cx="1254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Employees</a:t>
            </a:r>
          </a:p>
        </p:txBody>
      </p:sp>
      <p:sp>
        <p:nvSpPr>
          <p:cNvPr id="85013" name="Rectangle 21"/>
          <p:cNvSpPr>
            <a:spLocks noChangeArrowheads="1"/>
          </p:cNvSpPr>
          <p:nvPr/>
        </p:nvSpPr>
        <p:spPr bwMode="auto">
          <a:xfrm>
            <a:off x="877888" y="4852988"/>
            <a:ext cx="5318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 u="sng"/>
              <a:t>ssn</a:t>
            </a:r>
          </a:p>
        </p:txBody>
      </p:sp>
      <p:sp>
        <p:nvSpPr>
          <p:cNvPr id="85014" name="Rectangle 22"/>
          <p:cNvSpPr>
            <a:spLocks noChangeArrowheads="1"/>
          </p:cNvSpPr>
          <p:nvPr/>
        </p:nvSpPr>
        <p:spPr bwMode="auto">
          <a:xfrm>
            <a:off x="4594225" y="5705475"/>
            <a:ext cx="7794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Policy</a:t>
            </a:r>
          </a:p>
        </p:txBody>
      </p:sp>
      <p:sp>
        <p:nvSpPr>
          <p:cNvPr id="85015" name="Rectangle 23"/>
          <p:cNvSpPr>
            <a:spLocks noChangeArrowheads="1"/>
          </p:cNvSpPr>
          <p:nvPr/>
        </p:nvSpPr>
        <p:spPr bwMode="auto">
          <a:xfrm>
            <a:off x="4708525" y="4743450"/>
            <a:ext cx="5984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1600" b="1"/>
              <a:t>cost</a:t>
            </a:r>
          </a:p>
        </p:txBody>
      </p:sp>
      <p:sp>
        <p:nvSpPr>
          <p:cNvPr id="85016" name="Line 24"/>
          <p:cNvSpPr>
            <a:spLocks noChangeShapeType="1"/>
          </p:cNvSpPr>
          <p:nvPr/>
        </p:nvSpPr>
        <p:spPr bwMode="auto">
          <a:xfrm flipH="1">
            <a:off x="6237288" y="5108575"/>
            <a:ext cx="6096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7" name="Line 25"/>
          <p:cNvSpPr>
            <a:spLocks noChangeShapeType="1"/>
          </p:cNvSpPr>
          <p:nvPr/>
        </p:nvSpPr>
        <p:spPr bwMode="auto">
          <a:xfrm>
            <a:off x="2265363" y="4919663"/>
            <a:ext cx="0" cy="6683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8" name="Line 26"/>
          <p:cNvSpPr>
            <a:spLocks noChangeShapeType="1"/>
          </p:cNvSpPr>
          <p:nvPr/>
        </p:nvSpPr>
        <p:spPr bwMode="auto">
          <a:xfrm>
            <a:off x="1108075" y="5299075"/>
            <a:ext cx="809625" cy="3095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9" name="Line 27"/>
          <p:cNvSpPr>
            <a:spLocks noChangeShapeType="1"/>
          </p:cNvSpPr>
          <p:nvPr/>
        </p:nvSpPr>
        <p:spPr bwMode="auto">
          <a:xfrm flipH="1">
            <a:off x="2600325" y="5280025"/>
            <a:ext cx="814388" cy="328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0" name="Line 28"/>
          <p:cNvSpPr>
            <a:spLocks noChangeShapeType="1"/>
          </p:cNvSpPr>
          <p:nvPr/>
        </p:nvSpPr>
        <p:spPr bwMode="auto">
          <a:xfrm flipV="1">
            <a:off x="4973638" y="5145088"/>
            <a:ext cx="0" cy="4143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1" name="Line 29"/>
          <p:cNvSpPr>
            <a:spLocks noChangeShapeType="1"/>
          </p:cNvSpPr>
          <p:nvPr/>
        </p:nvSpPr>
        <p:spPr bwMode="auto">
          <a:xfrm>
            <a:off x="6483350" y="5280025"/>
            <a:ext cx="369888" cy="3476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2" name="Line 30"/>
          <p:cNvSpPr>
            <a:spLocks noChangeShapeType="1"/>
          </p:cNvSpPr>
          <p:nvPr/>
        </p:nvSpPr>
        <p:spPr bwMode="auto">
          <a:xfrm flipH="1">
            <a:off x="7473950" y="5280025"/>
            <a:ext cx="514350" cy="3476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3" name="Line 31"/>
          <p:cNvSpPr>
            <a:spLocks noChangeShapeType="1"/>
          </p:cNvSpPr>
          <p:nvPr/>
        </p:nvSpPr>
        <p:spPr bwMode="auto">
          <a:xfrm flipH="1">
            <a:off x="2881313" y="5854700"/>
            <a:ext cx="14160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4" name="Line 32"/>
          <p:cNvSpPr>
            <a:spLocks noChangeShapeType="1"/>
          </p:cNvSpPr>
          <p:nvPr/>
        </p:nvSpPr>
        <p:spPr bwMode="auto">
          <a:xfrm>
            <a:off x="5640388" y="5854700"/>
            <a:ext cx="931862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3240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4401515" cy="5105400"/>
          </a:xfrm>
        </p:spPr>
        <p:txBody>
          <a:bodyPr/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Gives us a good sense of how to build a DBMS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How about </a:t>
            </a: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</a:rPr>
              <a:t>using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one?</a:t>
            </a:r>
          </a:p>
          <a:p>
            <a:endParaRPr lang="en-US" sz="2800" dirty="0"/>
          </a:p>
          <a:p>
            <a:r>
              <a:rPr lang="en-US" sz="2800" dirty="0" smtClean="0"/>
              <a:t>Today let’s talk about how to design a </a:t>
            </a:r>
            <a:r>
              <a:rPr lang="en-US" sz="2800" i="1" dirty="0" smtClean="0"/>
              <a:t>database</a:t>
            </a:r>
          </a:p>
          <a:p>
            <a:pPr lvl="1"/>
            <a:r>
              <a:rPr lang="en-US" sz="2400" dirty="0" smtClean="0"/>
              <a:t>Not a database </a:t>
            </a:r>
            <a:r>
              <a:rPr lang="en-US" sz="2400" i="1" dirty="0" smtClean="0"/>
              <a:t>system</a:t>
            </a:r>
          </a:p>
          <a:p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59345" y="5625808"/>
            <a:ext cx="156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You are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3847" y="1715058"/>
            <a:ext cx="156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Completed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257561" y="2181192"/>
            <a:ext cx="3581400" cy="4525537"/>
          </a:xfrm>
          <a:prstGeom prst="rect">
            <a:avLst/>
          </a:prstGeom>
          <a:gradFill rotWithShape="1">
            <a:gsLst>
              <a:gs pos="0">
                <a:srgbClr val="15405B">
                  <a:tint val="50000"/>
                  <a:satMod val="300000"/>
                </a:srgbClr>
              </a:gs>
              <a:gs pos="35000">
                <a:srgbClr val="15405B">
                  <a:tint val="37000"/>
                  <a:satMod val="300000"/>
                </a:srgbClr>
              </a:gs>
              <a:gs pos="100000">
                <a:srgbClr val="15405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15405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405C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Database Management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405C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System</a:t>
            </a:r>
          </a:p>
        </p:txBody>
      </p:sp>
      <p:sp>
        <p:nvSpPr>
          <p:cNvPr id="7" name="Can 6"/>
          <p:cNvSpPr/>
          <p:nvPr/>
        </p:nvSpPr>
        <p:spPr bwMode="auto">
          <a:xfrm>
            <a:off x="5886831" y="5550421"/>
            <a:ext cx="2322853" cy="1037041"/>
          </a:xfrm>
          <a:prstGeom prst="can">
            <a:avLst>
              <a:gd name="adj" fmla="val 41129"/>
            </a:avLst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Database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427805" y="2290258"/>
            <a:ext cx="3240913" cy="639727"/>
          </a:xfrm>
          <a:prstGeom prst="rect">
            <a:avLst/>
          </a:prstGeom>
          <a:gradFill rotWithShape="1">
            <a:gsLst>
              <a:gs pos="0">
                <a:srgbClr val="15405B">
                  <a:shade val="51000"/>
                  <a:satMod val="130000"/>
                </a:srgbClr>
              </a:gs>
              <a:gs pos="80000">
                <a:srgbClr val="15405B">
                  <a:shade val="93000"/>
                  <a:satMod val="130000"/>
                </a:srgbClr>
              </a:gs>
              <a:gs pos="100000">
                <a:srgbClr val="15405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15405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Query Parsing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&amp; Optimization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427806" y="1411056"/>
            <a:ext cx="3240913" cy="68542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SQL Client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427802" y="2944678"/>
            <a:ext cx="3240913" cy="636651"/>
          </a:xfrm>
          <a:prstGeom prst="rect">
            <a:avLst/>
          </a:prstGeom>
          <a:gradFill rotWithShape="1">
            <a:gsLst>
              <a:gs pos="0">
                <a:srgbClr val="2A80B7">
                  <a:shade val="51000"/>
                  <a:satMod val="130000"/>
                </a:srgbClr>
              </a:gs>
              <a:gs pos="80000">
                <a:srgbClr val="2A80B7">
                  <a:shade val="93000"/>
                  <a:satMod val="130000"/>
                </a:srgbClr>
              </a:gs>
              <a:gs pos="100000">
                <a:srgbClr val="2A80B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2A80B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Relational Operators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427803" y="3595749"/>
            <a:ext cx="3240913" cy="62437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rgbClr val="74B5DE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Files and Index Management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427803" y="4224681"/>
            <a:ext cx="3240913" cy="612441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Buffer Management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432972" y="4837122"/>
            <a:ext cx="3240913" cy="61244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Disk Space Management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087315" y="1143000"/>
            <a:ext cx="3886868" cy="5715000"/>
          </a:xfrm>
          <a:prstGeom prst="rect">
            <a:avLst/>
          </a:prstGeom>
          <a:solidFill>
            <a:srgbClr val="FFFFFF">
              <a:alpha val="9098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0446" y="3405919"/>
            <a:ext cx="848925" cy="258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r>
              <a:rPr lang="en-US" altLang="x-none"/>
              <a:t>Translating Weak Entity Sets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r>
              <a:rPr lang="en-US" altLang="x-none" sz="2800"/>
              <a:t>Weak entity set and identifying relationship set are translated into a single table.</a:t>
            </a:r>
          </a:p>
          <a:p>
            <a:pPr lvl="1"/>
            <a:r>
              <a:rPr lang="en-US" altLang="x-none" sz="2400">
                <a:solidFill>
                  <a:schemeClr val="accent2"/>
                </a:solidFill>
              </a:rPr>
              <a:t>When the owner entity is deleted, all owned weak entities must also be deleted.</a:t>
            </a:r>
          </a:p>
        </p:txBody>
      </p:sp>
      <p:sp>
        <p:nvSpPr>
          <p:cNvPr id="8704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/>
            <a:endParaRPr lang="en-US" altLang="x-none" sz="1400">
              <a:solidFill>
                <a:schemeClr val="tx1"/>
              </a:solidFill>
            </a:endParaRPr>
          </a:p>
          <a:p>
            <a:pPr algn="r"/>
            <a:endParaRPr lang="en-US" altLang="x-none" sz="1400">
              <a:solidFill>
                <a:schemeClr val="tx2"/>
              </a:solidFill>
            </a:endParaRPr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1248974" y="3544019"/>
            <a:ext cx="6646051" cy="255198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000" dirty="0">
                <a:solidFill>
                  <a:schemeClr val="tx1"/>
                </a:solidFill>
                <a:latin typeface="Lucida Console" charset="0"/>
              </a:rPr>
              <a:t>CREATE TABLE  </a:t>
            </a:r>
            <a:r>
              <a:rPr lang="en-US" altLang="x-none" sz="2000" dirty="0" err="1">
                <a:solidFill>
                  <a:schemeClr val="tx1"/>
                </a:solidFill>
                <a:latin typeface="Lucida Console" charset="0"/>
              </a:rPr>
              <a:t>Dep_Policy</a:t>
            </a:r>
            <a:r>
              <a:rPr lang="en-US" altLang="x-none" sz="2000" dirty="0">
                <a:solidFill>
                  <a:schemeClr val="tx1"/>
                </a:solidFill>
                <a:latin typeface="Lucida Console" charset="0"/>
              </a:rPr>
              <a:t> (</a:t>
            </a:r>
          </a:p>
          <a:p>
            <a:r>
              <a:rPr lang="en-US" altLang="x-none" sz="2000" dirty="0">
                <a:solidFill>
                  <a:schemeClr val="tx1"/>
                </a:solidFill>
                <a:latin typeface="Lucida Console" charset="0"/>
              </a:rPr>
              <a:t>   </a:t>
            </a:r>
            <a:r>
              <a:rPr lang="en-US" altLang="x-none" sz="2000" dirty="0" err="1">
                <a:solidFill>
                  <a:schemeClr val="accent2"/>
                </a:solidFill>
                <a:latin typeface="Lucida Console" charset="0"/>
              </a:rPr>
              <a:t>pname</a:t>
            </a:r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 CHAR(20),</a:t>
            </a:r>
          </a:p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  age  INTEGER,</a:t>
            </a:r>
          </a:p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  cost  REAL,</a:t>
            </a:r>
          </a:p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  </a:t>
            </a:r>
            <a:r>
              <a:rPr lang="en-US" altLang="x-none" sz="2000" dirty="0" err="1">
                <a:solidFill>
                  <a:schemeClr val="accent2"/>
                </a:solidFill>
                <a:latin typeface="Lucida Console" charset="0"/>
              </a:rPr>
              <a:t>ssn</a:t>
            </a:r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 CHAR(11) NOT NULL,</a:t>
            </a:r>
          </a:p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  PRIMARY KEY  (</a:t>
            </a:r>
            <a:r>
              <a:rPr lang="en-US" altLang="x-none" sz="2000" dirty="0" err="1">
                <a:solidFill>
                  <a:srgbClr val="FF0000"/>
                </a:solidFill>
                <a:latin typeface="Lucida Console" charset="0"/>
              </a:rPr>
              <a:t>pname</a:t>
            </a:r>
            <a:r>
              <a:rPr lang="en-US" altLang="x-none" sz="2000" dirty="0">
                <a:solidFill>
                  <a:srgbClr val="FF0000"/>
                </a:solidFill>
                <a:latin typeface="Lucida Console" charset="0"/>
              </a:rPr>
              <a:t>, </a:t>
            </a:r>
            <a:r>
              <a:rPr lang="en-US" altLang="x-none" sz="2000" dirty="0" err="1">
                <a:solidFill>
                  <a:srgbClr val="FF0000"/>
                </a:solidFill>
                <a:latin typeface="Lucida Console" charset="0"/>
              </a:rPr>
              <a:t>ssn</a:t>
            </a:r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),</a:t>
            </a:r>
          </a:p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  FOREIGN KEY  (</a:t>
            </a:r>
            <a:r>
              <a:rPr lang="en-US" altLang="x-none" sz="2000" dirty="0" err="1">
                <a:solidFill>
                  <a:schemeClr val="accent2"/>
                </a:solidFill>
                <a:latin typeface="Lucida Console" charset="0"/>
              </a:rPr>
              <a:t>ssn</a:t>
            </a:r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) REFERENCES Employees</a:t>
            </a:r>
          </a:p>
          <a:p>
            <a:r>
              <a:rPr lang="en-US" altLang="x-none" sz="2000" dirty="0">
                <a:solidFill>
                  <a:schemeClr val="accent2"/>
                </a:solidFill>
                <a:latin typeface="Lucida Console" charset="0"/>
              </a:rPr>
              <a:t>      ON DELETE CASCADE)</a:t>
            </a:r>
          </a:p>
        </p:txBody>
      </p:sp>
    </p:spTree>
    <p:extLst>
      <p:ext uri="{BB962C8B-B14F-4D97-AF65-F5344CB8AC3E}">
        <p14:creationId xmlns:p14="http://schemas.microsoft.com/office/powerpoint/2010/main" val="74922607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/>
            <a:endParaRPr lang="en-US" altLang="x-none" sz="1400">
              <a:solidFill>
                <a:schemeClr val="tx1"/>
              </a:solidFill>
            </a:endParaRPr>
          </a:p>
          <a:p>
            <a:pPr algn="r"/>
            <a:endParaRPr lang="en-US" altLang="x-none" sz="1400">
              <a:solidFill>
                <a:schemeClr val="tx2"/>
              </a:solidFill>
            </a:endParaRPr>
          </a:p>
        </p:txBody>
      </p:sp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 lIns="90488" tIns="44450" rIns="90488" bIns="44450"/>
          <a:lstStyle/>
          <a:p>
            <a:r>
              <a:rPr lang="en-US" altLang="x-none"/>
              <a:t>Summary of Conceptual Design</a:t>
            </a:r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181600"/>
          </a:xfrm>
        </p:spPr>
        <p:txBody>
          <a:bodyPr lIns="90488" tIns="44450" rIns="90488" bIns="44450"/>
          <a:lstStyle/>
          <a:p>
            <a:r>
              <a:rPr lang="en-US" altLang="x-none" sz="2400" i="1">
                <a:solidFill>
                  <a:schemeClr val="accent2"/>
                </a:solidFill>
              </a:rPr>
              <a:t>Conceptual design</a:t>
            </a:r>
            <a:r>
              <a:rPr lang="en-US" altLang="x-none" sz="2400" i="1"/>
              <a:t> </a:t>
            </a:r>
            <a:r>
              <a:rPr lang="en-US" altLang="x-none" sz="2400"/>
              <a:t>follows </a:t>
            </a:r>
            <a:r>
              <a:rPr lang="en-US" altLang="x-none" sz="2400" i="1">
                <a:solidFill>
                  <a:schemeClr val="accent2"/>
                </a:solidFill>
              </a:rPr>
              <a:t>requirements analysis</a:t>
            </a:r>
            <a:r>
              <a:rPr lang="en-US" altLang="x-none" sz="2400"/>
              <a:t>, </a:t>
            </a:r>
          </a:p>
          <a:p>
            <a:pPr lvl="1"/>
            <a:r>
              <a:rPr lang="en-US" altLang="x-none" sz="2000" dirty="0"/>
              <a:t>Yields a high-level description of data to be stored </a:t>
            </a:r>
          </a:p>
          <a:p>
            <a:r>
              <a:rPr lang="en-US" altLang="x-none" sz="2400" dirty="0"/>
              <a:t>ER model popular for conceptual design</a:t>
            </a:r>
          </a:p>
          <a:p>
            <a:pPr lvl="1"/>
            <a:r>
              <a:rPr lang="en-US" altLang="x-none" sz="2000" dirty="0"/>
              <a:t>Constructs are expressive, close to the way people think about their applications.</a:t>
            </a:r>
          </a:p>
          <a:p>
            <a:pPr lvl="1"/>
            <a:r>
              <a:rPr lang="en-US" altLang="x-none" sz="2000" dirty="0"/>
              <a:t>Note: There are many variations on ER model</a:t>
            </a:r>
          </a:p>
          <a:p>
            <a:pPr lvl="2"/>
            <a:r>
              <a:rPr lang="en-US" altLang="x-none" sz="1800" dirty="0"/>
              <a:t>Both graphically and conceptually</a:t>
            </a:r>
          </a:p>
          <a:p>
            <a:r>
              <a:rPr lang="en-US" altLang="x-none" sz="2400" dirty="0"/>
              <a:t>Basic constructs: </a:t>
            </a:r>
            <a:r>
              <a:rPr lang="en-US" altLang="x-none" sz="2400" i="1" dirty="0">
                <a:solidFill>
                  <a:schemeClr val="accent2"/>
                </a:solidFill>
              </a:rPr>
              <a:t>entities</a:t>
            </a:r>
            <a:r>
              <a:rPr lang="en-US" altLang="x-none" sz="2400" dirty="0">
                <a:solidFill>
                  <a:schemeClr val="accent2"/>
                </a:solidFill>
              </a:rPr>
              <a:t>, </a:t>
            </a:r>
            <a:r>
              <a:rPr lang="en-US" altLang="x-none" sz="2400" i="1" dirty="0">
                <a:solidFill>
                  <a:schemeClr val="accent2"/>
                </a:solidFill>
              </a:rPr>
              <a:t>relationships</a:t>
            </a:r>
            <a:r>
              <a:rPr lang="en-US" altLang="x-none" sz="2400" dirty="0"/>
              <a:t>, and </a:t>
            </a:r>
            <a:r>
              <a:rPr lang="en-US" altLang="x-none" sz="2400" i="1" dirty="0">
                <a:solidFill>
                  <a:schemeClr val="accent2"/>
                </a:solidFill>
              </a:rPr>
              <a:t>attributes</a:t>
            </a:r>
            <a:r>
              <a:rPr lang="en-US" altLang="x-none" sz="2400" dirty="0">
                <a:solidFill>
                  <a:schemeClr val="accent2"/>
                </a:solidFill>
              </a:rPr>
              <a:t> </a:t>
            </a:r>
            <a:r>
              <a:rPr lang="en-US" altLang="x-none" sz="2400" dirty="0"/>
              <a:t>(of entities and relationships).</a:t>
            </a:r>
          </a:p>
          <a:p>
            <a:r>
              <a:rPr lang="en-US" altLang="x-none" sz="2400" dirty="0"/>
              <a:t>Some additional constructs: </a:t>
            </a:r>
            <a:r>
              <a:rPr lang="en-US" altLang="x-none" sz="2400" i="1" dirty="0">
                <a:solidFill>
                  <a:schemeClr val="accent2"/>
                </a:solidFill>
              </a:rPr>
              <a:t>weak entities</a:t>
            </a:r>
            <a:r>
              <a:rPr lang="en-US" altLang="x-none" sz="2400" dirty="0">
                <a:solidFill>
                  <a:schemeClr val="accent2"/>
                </a:solidFill>
              </a:rPr>
              <a:t>, </a:t>
            </a:r>
            <a:r>
              <a:rPr lang="en-US" altLang="x-none" sz="2400" i="1" dirty="0">
                <a:solidFill>
                  <a:schemeClr val="accent2"/>
                </a:solidFill>
              </a:rPr>
              <a:t>ISA hierarchies </a:t>
            </a:r>
            <a:r>
              <a:rPr lang="en-US" altLang="x-none" sz="2400" dirty="0"/>
              <a:t>(see text if you</a:t>
            </a:r>
            <a:r>
              <a:rPr lang="ja-JP" altLang="en-US" sz="2400" dirty="0"/>
              <a:t>’</a:t>
            </a:r>
            <a:r>
              <a:rPr lang="en-US" altLang="ja-JP" sz="2400" dirty="0"/>
              <a:t>re curious), and </a:t>
            </a:r>
            <a:r>
              <a:rPr lang="en-US" altLang="ja-JP" sz="2400" i="1" dirty="0">
                <a:solidFill>
                  <a:schemeClr val="accent2"/>
                </a:solidFill>
              </a:rPr>
              <a:t>aggregation</a:t>
            </a:r>
            <a:r>
              <a:rPr lang="en-US" altLang="ja-JP" sz="2400" dirty="0"/>
              <a:t>.</a:t>
            </a:r>
            <a:endParaRPr lang="en-US" altLang="x-none" sz="2400" dirty="0"/>
          </a:p>
        </p:txBody>
      </p:sp>
    </p:spTree>
    <p:extLst>
      <p:ext uri="{BB962C8B-B14F-4D97-AF65-F5344CB8AC3E}">
        <p14:creationId xmlns:p14="http://schemas.microsoft.com/office/powerpoint/2010/main" val="79101612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/>
            <a:endParaRPr lang="en-US" altLang="x-none" sz="1400">
              <a:solidFill>
                <a:schemeClr val="tx1"/>
              </a:solidFill>
            </a:endParaRPr>
          </a:p>
          <a:p>
            <a:pPr algn="r"/>
            <a:endParaRPr lang="en-US" altLang="x-none" sz="1400">
              <a:solidFill>
                <a:schemeClr val="tx2"/>
              </a:solidFill>
            </a:endParaRPr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 lIns="90488" tIns="44450" rIns="90488" bIns="44450"/>
          <a:lstStyle/>
          <a:p>
            <a:r>
              <a:rPr lang="en-US" altLang="x-none"/>
              <a:t>Summary of ER (Cont.)</a:t>
            </a:r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4800600"/>
          </a:xfrm>
        </p:spPr>
        <p:txBody>
          <a:bodyPr lIns="90488" tIns="44450" rIns="90488" bIns="44450"/>
          <a:lstStyle/>
          <a:p>
            <a:r>
              <a:rPr lang="en-US" altLang="x-none" sz="2400"/>
              <a:t>Several kinds of integrity constraints:</a:t>
            </a:r>
          </a:p>
          <a:p>
            <a:pPr lvl="1"/>
            <a:r>
              <a:rPr lang="en-US" altLang="x-none" sz="2400" i="1" dirty="0">
                <a:solidFill>
                  <a:schemeClr val="accent2"/>
                </a:solidFill>
              </a:rPr>
              <a:t>key constraints</a:t>
            </a:r>
            <a:endParaRPr lang="en-US" altLang="x-none" sz="2400" i="1" dirty="0"/>
          </a:p>
          <a:p>
            <a:pPr lvl="1"/>
            <a:r>
              <a:rPr lang="en-US" altLang="x-none" sz="2400" i="1" dirty="0">
                <a:solidFill>
                  <a:schemeClr val="accent2"/>
                </a:solidFill>
              </a:rPr>
              <a:t>participation</a:t>
            </a:r>
            <a:r>
              <a:rPr lang="en-US" altLang="x-none" sz="2400" dirty="0">
                <a:solidFill>
                  <a:schemeClr val="accent2"/>
                </a:solidFill>
              </a:rPr>
              <a:t> </a:t>
            </a:r>
            <a:r>
              <a:rPr lang="en-US" altLang="x-none" sz="2400" i="1" dirty="0">
                <a:solidFill>
                  <a:schemeClr val="accent2"/>
                </a:solidFill>
              </a:rPr>
              <a:t>constraints</a:t>
            </a:r>
            <a:endParaRPr lang="en-US" altLang="x-none" sz="2400" i="1" dirty="0"/>
          </a:p>
          <a:p>
            <a:r>
              <a:rPr lang="en-US" altLang="x-none" sz="2400" dirty="0"/>
              <a:t>Some </a:t>
            </a:r>
            <a:r>
              <a:rPr lang="en-US" altLang="x-none" sz="2400" i="1" dirty="0">
                <a:solidFill>
                  <a:srgbClr val="FF0000"/>
                </a:solidFill>
              </a:rPr>
              <a:t>foreign key constraints</a:t>
            </a:r>
            <a:r>
              <a:rPr lang="en-US" altLang="x-none" sz="2400" i="1" dirty="0"/>
              <a:t> </a:t>
            </a:r>
            <a:r>
              <a:rPr lang="en-US" altLang="x-none" sz="2400" dirty="0"/>
              <a:t>are also implicit in the definition of a relationship set.</a:t>
            </a:r>
          </a:p>
          <a:p>
            <a:r>
              <a:rPr lang="en-US" altLang="x-none" sz="2400" dirty="0"/>
              <a:t>Many other constraints (notably, </a:t>
            </a:r>
            <a:r>
              <a:rPr lang="en-US" altLang="x-none" sz="2400" i="1" dirty="0">
                <a:solidFill>
                  <a:schemeClr val="accent2"/>
                </a:solidFill>
              </a:rPr>
              <a:t>functional dependencies</a:t>
            </a:r>
            <a:r>
              <a:rPr lang="en-US" altLang="x-none" sz="2400" dirty="0"/>
              <a:t>) cannot be expressed.</a:t>
            </a:r>
          </a:p>
          <a:p>
            <a:r>
              <a:rPr lang="en-US" altLang="x-none" sz="2400" dirty="0"/>
              <a:t>Constraints play an important role in determining the best database design for an enterprise.</a:t>
            </a:r>
          </a:p>
        </p:txBody>
      </p:sp>
    </p:spTree>
    <p:extLst>
      <p:ext uri="{BB962C8B-B14F-4D97-AF65-F5344CB8AC3E}">
        <p14:creationId xmlns:p14="http://schemas.microsoft.com/office/powerpoint/2010/main" val="185261625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/>
            <a:endParaRPr lang="en-US" altLang="x-none" sz="1400">
              <a:solidFill>
                <a:schemeClr val="tx1"/>
              </a:solidFill>
            </a:endParaRPr>
          </a:p>
          <a:p>
            <a:pPr algn="r"/>
            <a:endParaRPr lang="en-US" altLang="x-none" sz="1400">
              <a:solidFill>
                <a:schemeClr val="tx2"/>
              </a:solidFill>
            </a:endParaRPr>
          </a:p>
        </p:txBody>
      </p:sp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endParaRPr lang="x-none" altLang="x-none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 lIns="90488" tIns="44450" rIns="90488" bIns="44450"/>
          <a:lstStyle/>
          <a:p>
            <a:r>
              <a:rPr lang="en-US" altLang="x-none"/>
              <a:t>Summary of ER (Cont.)</a:t>
            </a:r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572000"/>
          </a:xfrm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x-none" sz="2400" dirty="0"/>
              <a:t>ER design is </a:t>
            </a:r>
            <a:r>
              <a:rPr lang="en-US" altLang="x-none" sz="2400" i="1" dirty="0">
                <a:solidFill>
                  <a:schemeClr val="accent2"/>
                </a:solidFill>
              </a:rPr>
              <a:t>subjective</a:t>
            </a:r>
            <a:r>
              <a:rPr lang="en-US" altLang="x-none" sz="2400" dirty="0"/>
              <a:t>.  There are often many ways to model a given scenario</a:t>
            </a:r>
            <a:r>
              <a:rPr lang="en-US" altLang="x-none" sz="2400" dirty="0" smtClean="0"/>
              <a:t>!</a:t>
            </a:r>
          </a:p>
          <a:p>
            <a:pPr>
              <a:lnSpc>
                <a:spcPct val="90000"/>
              </a:lnSpc>
            </a:pPr>
            <a:endParaRPr lang="en-US" altLang="x-none" sz="2400" dirty="0"/>
          </a:p>
          <a:p>
            <a:pPr>
              <a:lnSpc>
                <a:spcPct val="90000"/>
              </a:lnSpc>
            </a:pPr>
            <a:r>
              <a:rPr lang="en-US" altLang="x-none" sz="2400" dirty="0"/>
              <a:t>Analyzing alternatives can be tricky, especially for a large enterprise.  Common choices include:</a:t>
            </a:r>
          </a:p>
          <a:p>
            <a:pPr lvl="1">
              <a:lnSpc>
                <a:spcPct val="90000"/>
              </a:lnSpc>
            </a:pPr>
            <a:r>
              <a:rPr lang="en-US" altLang="x-none" sz="2000" dirty="0"/>
              <a:t>Entity vs. attribute, entity vs. relationship, binary or n-</a:t>
            </a:r>
            <a:r>
              <a:rPr lang="en-US" altLang="x-none" sz="2000" dirty="0" err="1"/>
              <a:t>ary</a:t>
            </a:r>
            <a:r>
              <a:rPr lang="en-US" altLang="x-none" sz="2000" dirty="0"/>
              <a:t> relationship, whether or not to use ISA hierarchies, aggregation</a:t>
            </a:r>
            <a:r>
              <a:rPr lang="en-US" altLang="x-none" sz="2000" dirty="0" smtClean="0"/>
              <a:t>.</a:t>
            </a:r>
          </a:p>
          <a:p>
            <a:pPr lvl="1">
              <a:lnSpc>
                <a:spcPct val="90000"/>
              </a:lnSpc>
            </a:pPr>
            <a:endParaRPr lang="en-US" altLang="x-none" sz="2000" dirty="0"/>
          </a:p>
          <a:p>
            <a:pPr>
              <a:lnSpc>
                <a:spcPct val="90000"/>
              </a:lnSpc>
            </a:pPr>
            <a:r>
              <a:rPr lang="en-US" altLang="x-none" sz="2400" dirty="0"/>
              <a:t>Ensuring good database design: resulting relational schema should be analyzed and refined further. </a:t>
            </a:r>
          </a:p>
          <a:p>
            <a:pPr lvl="1">
              <a:lnSpc>
                <a:spcPct val="90000"/>
              </a:lnSpc>
            </a:pPr>
            <a:r>
              <a:rPr lang="en-US" altLang="x-none" sz="2000" dirty="0"/>
              <a:t>Functional Dependency information and normalization techniques are especially useful.</a:t>
            </a:r>
          </a:p>
        </p:txBody>
      </p:sp>
    </p:spTree>
    <p:extLst>
      <p:ext uri="{BB962C8B-B14F-4D97-AF65-F5344CB8AC3E}">
        <p14:creationId xmlns:p14="http://schemas.microsoft.com/office/powerpoint/2010/main" val="98950902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Steps in Database Design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400" dirty="0">
                <a:solidFill>
                  <a:schemeClr val="folHlink"/>
                </a:solidFill>
              </a:rPr>
              <a:t>Requirements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 user needs; what must database do?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 dirty="0">
                <a:solidFill>
                  <a:schemeClr val="folHlink"/>
                </a:solidFill>
              </a:rPr>
              <a:t>Conceptual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 high level description (often done w/ER model)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 </a:t>
            </a:r>
            <a:r>
              <a:rPr lang="en-US" altLang="x-none" sz="2400" i="1" dirty="0" smtClean="0"/>
              <a:t>ORM encourages </a:t>
            </a:r>
            <a:r>
              <a:rPr lang="en-US" altLang="x-none" sz="2400" i="1" dirty="0"/>
              <a:t>you to program here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 dirty="0">
                <a:solidFill>
                  <a:schemeClr val="folHlink"/>
                </a:solidFill>
              </a:rPr>
              <a:t>Logical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 translate ER into DBMS data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 </a:t>
            </a:r>
            <a:r>
              <a:rPr lang="en-US" altLang="x-none" sz="2400" i="1" dirty="0" smtClean="0"/>
              <a:t>ORMs often require you </a:t>
            </a:r>
            <a:r>
              <a:rPr lang="en-US" altLang="x-none" sz="2400" i="1" dirty="0"/>
              <a:t>to help here too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 dirty="0">
                <a:solidFill>
                  <a:schemeClr val="folHlink"/>
                </a:solidFill>
              </a:rPr>
              <a:t>Schema Refinement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b="1" dirty="0"/>
              <a:t> </a:t>
            </a:r>
            <a:r>
              <a:rPr lang="en-US" altLang="x-none" sz="2400" dirty="0"/>
              <a:t>consistency, normalization</a:t>
            </a:r>
            <a:endParaRPr lang="en-US" altLang="x-none" sz="2400" b="1" dirty="0"/>
          </a:p>
          <a:p>
            <a:pPr eaLnBrk="1" hangingPunct="1">
              <a:lnSpc>
                <a:spcPct val="90000"/>
              </a:lnSpc>
            </a:pPr>
            <a:r>
              <a:rPr lang="en-US" altLang="x-none" sz="2400" dirty="0">
                <a:solidFill>
                  <a:schemeClr val="folHlink"/>
                </a:solidFill>
              </a:rPr>
              <a:t>Physical Design</a:t>
            </a:r>
            <a:r>
              <a:rPr lang="en-US" altLang="x-none" sz="2400" dirty="0"/>
              <a:t> - indexes, disk layout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 dirty="0">
                <a:solidFill>
                  <a:schemeClr val="folHlink"/>
                </a:solidFill>
              </a:rPr>
              <a:t>Security Design</a:t>
            </a:r>
            <a:r>
              <a:rPr lang="en-US" altLang="x-none" sz="2400" dirty="0"/>
              <a:t> - who accesses what, and how</a:t>
            </a:r>
          </a:p>
        </p:txBody>
      </p:sp>
      <p:sp>
        <p:nvSpPr>
          <p:cNvPr id="3276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 eaLnBrk="1" hangingPunct="1"/>
            <a:endParaRPr lang="en-US" altLang="x-none" sz="1400">
              <a:solidFill>
                <a:schemeClr val="tx1"/>
              </a:solidFill>
            </a:endParaRPr>
          </a:p>
          <a:p>
            <a:pPr algn="r" eaLnBrk="1" hangingPunct="1"/>
            <a:endParaRPr lang="en-US" altLang="x-none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3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 eaLnBrk="1" hangingPunct="1"/>
            <a:endParaRPr lang="en-US" altLang="x-none" sz="1400">
              <a:solidFill>
                <a:schemeClr val="tx1"/>
              </a:solidFill>
            </a:endParaRPr>
          </a:p>
          <a:p>
            <a:pPr algn="r" eaLnBrk="1" hangingPunct="1"/>
            <a:endParaRPr lang="en-US" altLang="x-none" sz="1400">
              <a:solidFill>
                <a:schemeClr val="tx2"/>
              </a:solidFill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x-none"/>
              <a:t>Steps in Database Design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839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400" dirty="0">
                <a:solidFill>
                  <a:schemeClr val="folHlink"/>
                </a:solidFill>
              </a:rPr>
              <a:t>Requirements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 user needs; what must database do?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 b="1" dirty="0">
                <a:solidFill>
                  <a:schemeClr val="accent2"/>
                </a:solidFill>
              </a:rPr>
              <a:t>Conceptual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>
                <a:solidFill>
                  <a:schemeClr val="accent2"/>
                </a:solidFill>
              </a:rPr>
              <a:t> high level description (often done w/ER model)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>
                <a:solidFill>
                  <a:schemeClr val="accent2"/>
                </a:solidFill>
              </a:rPr>
              <a:t> </a:t>
            </a:r>
            <a:r>
              <a:rPr lang="en-US" altLang="x-none" sz="2400" i="1" dirty="0" smtClean="0">
                <a:solidFill>
                  <a:schemeClr val="accent2"/>
                </a:solidFill>
              </a:rPr>
              <a:t>ORM encourages </a:t>
            </a:r>
            <a:r>
              <a:rPr lang="en-US" altLang="x-none" sz="2400" i="1" dirty="0">
                <a:solidFill>
                  <a:schemeClr val="accent2"/>
                </a:solidFill>
              </a:rPr>
              <a:t>you to program here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 dirty="0">
                <a:solidFill>
                  <a:schemeClr val="folHlink"/>
                </a:solidFill>
              </a:rPr>
              <a:t>Logical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 translate ER into DBMS data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 </a:t>
            </a:r>
            <a:r>
              <a:rPr lang="en-US" altLang="x-none" sz="2400" i="1" dirty="0" smtClean="0"/>
              <a:t>ORMs often require you </a:t>
            </a:r>
            <a:r>
              <a:rPr lang="en-US" altLang="x-none" sz="2400" i="1" dirty="0"/>
              <a:t>to help here too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 dirty="0">
                <a:solidFill>
                  <a:schemeClr val="folHlink"/>
                </a:solidFill>
              </a:rPr>
              <a:t>Schema Refinement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b="1" dirty="0"/>
              <a:t> </a:t>
            </a:r>
            <a:r>
              <a:rPr lang="en-US" altLang="x-none" sz="2400" dirty="0"/>
              <a:t>consistency, normalization</a:t>
            </a:r>
            <a:endParaRPr lang="en-US" altLang="x-none" sz="2400" b="1" dirty="0"/>
          </a:p>
          <a:p>
            <a:pPr eaLnBrk="1" hangingPunct="1">
              <a:lnSpc>
                <a:spcPct val="90000"/>
              </a:lnSpc>
            </a:pPr>
            <a:r>
              <a:rPr lang="en-US" altLang="x-none" sz="2400" dirty="0">
                <a:solidFill>
                  <a:schemeClr val="folHlink"/>
                </a:solidFill>
              </a:rPr>
              <a:t>Physical Design</a:t>
            </a:r>
            <a:r>
              <a:rPr lang="en-US" altLang="x-none" sz="2400" dirty="0"/>
              <a:t> - indexes, disk layout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 dirty="0">
                <a:solidFill>
                  <a:schemeClr val="folHlink"/>
                </a:solidFill>
              </a:rPr>
              <a:t>Security Design</a:t>
            </a:r>
            <a:r>
              <a:rPr lang="en-US" altLang="x-none" sz="2400" dirty="0"/>
              <a:t> - who accesses what, and how</a:t>
            </a:r>
          </a:p>
        </p:txBody>
      </p:sp>
      <p:sp>
        <p:nvSpPr>
          <p:cNvPr id="6" name="Left Arrow 5"/>
          <p:cNvSpPr/>
          <p:nvPr/>
        </p:nvSpPr>
        <p:spPr>
          <a:xfrm>
            <a:off x="7115837" y="5356079"/>
            <a:ext cx="399802" cy="396818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7791698" y="2501348"/>
            <a:ext cx="399802" cy="396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7239000" y="297436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You are here</a:t>
            </a:r>
            <a:endParaRPr lang="en-US" sz="20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15639" y="5340990"/>
            <a:ext cx="1730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110007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x-none"/>
              <a:t>Describing Data: Data Models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 i="1" u="sng">
                <a:solidFill>
                  <a:schemeClr val="accent2"/>
                </a:solidFill>
              </a:rPr>
              <a:t>Data model</a:t>
            </a:r>
            <a:r>
              <a:rPr lang="en-US" altLang="x-none" sz="2800" i="1">
                <a:solidFill>
                  <a:schemeClr val="accent2"/>
                </a:solidFill>
              </a:rPr>
              <a:t> </a:t>
            </a:r>
            <a:r>
              <a:rPr lang="en-US" altLang="x-none" sz="2800">
                <a:solidFill>
                  <a:schemeClr val="accent2"/>
                </a:solidFill>
              </a:rPr>
              <a:t>: </a:t>
            </a:r>
            <a:r>
              <a:rPr lang="en-US" altLang="x-none" sz="2800"/>
              <a:t>collection of concepts for describing data.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</a:pPr>
            <a:r>
              <a:rPr lang="en-US" altLang="x-none" sz="2800" i="1" u="sng">
                <a:solidFill>
                  <a:schemeClr val="accent2"/>
                </a:solidFill>
              </a:rPr>
              <a:t>Schema</a:t>
            </a:r>
            <a:r>
              <a:rPr lang="en-US" altLang="x-none" sz="2800" i="1">
                <a:solidFill>
                  <a:schemeClr val="accent2"/>
                </a:solidFill>
              </a:rPr>
              <a:t>: </a:t>
            </a:r>
            <a:r>
              <a:rPr lang="en-US" altLang="x-none" sz="2800"/>
              <a:t>description of a particular collection of data, using a given data model.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</a:pPr>
            <a:r>
              <a:rPr lang="en-US" altLang="x-none" sz="2800" i="1" u="sng">
                <a:solidFill>
                  <a:schemeClr val="accent2"/>
                </a:solidFill>
              </a:rPr>
              <a:t>Relational model of data</a:t>
            </a:r>
            <a:endParaRPr lang="en-US" altLang="x-none" sz="2800"/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Main concept:  </a:t>
            </a:r>
            <a:r>
              <a:rPr lang="en-US" altLang="x-none" sz="2400" i="1" u="sng">
                <a:solidFill>
                  <a:schemeClr val="accent2"/>
                </a:solidFill>
              </a:rPr>
              <a:t>relation</a:t>
            </a:r>
            <a:r>
              <a:rPr lang="en-US" altLang="x-none" sz="2400"/>
              <a:t>  (table), rows and columns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Every relation has a </a:t>
            </a:r>
            <a:r>
              <a:rPr lang="en-US" altLang="x-none" sz="2400" i="1" u="sng">
                <a:solidFill>
                  <a:srgbClr val="FC0128"/>
                </a:solidFill>
              </a:rPr>
              <a:t>schema</a:t>
            </a:r>
            <a:endParaRPr lang="en-US" altLang="x-none" sz="2400"/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/>
              <a:t>describes the columns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/>
              <a:t>column names and </a:t>
            </a:r>
            <a:r>
              <a:rPr lang="en-US" altLang="x-none" sz="2000" u="sng">
                <a:solidFill>
                  <a:srgbClr val="FF0000"/>
                </a:solidFill>
              </a:rPr>
              <a:t>domains</a:t>
            </a:r>
            <a:endParaRPr lang="en-US" altLang="x-none" u="sng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038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-1506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x-none"/>
              <a:t>Levels of Abstraction</a:t>
            </a:r>
          </a:p>
        </p:txBody>
      </p:sp>
      <p:sp>
        <p:nvSpPr>
          <p:cNvPr id="2150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751013"/>
            <a:ext cx="4114800" cy="40767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Views describe how users see the data.                                    </a:t>
            </a:r>
            <a:r>
              <a:rPr lang="en-US" altLang="x-none" sz="2800" dirty="0" smtClean="0"/>
              <a:t/>
            </a:r>
            <a:br>
              <a:rPr lang="en-US" altLang="x-none" sz="2800" dirty="0" smtClean="0"/>
            </a:br>
            <a:r>
              <a:rPr lang="en-US" altLang="x-none" sz="2800" dirty="0" smtClean="0"/>
              <a:t>    </a:t>
            </a:r>
            <a:endParaRPr lang="en-US" altLang="x-none" sz="2800" dirty="0"/>
          </a:p>
          <a:p>
            <a:pPr eaLnBrk="1" hangingPunct="1">
              <a:lnSpc>
                <a:spcPct val="90000"/>
              </a:lnSpc>
            </a:pPr>
            <a:endParaRPr lang="en-US" altLang="x-none" sz="2800" dirty="0"/>
          </a:p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Conceptual schema defines logical structure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 dirty="0"/>
          </a:p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Physical schema describes the files and indexes used.</a:t>
            </a: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284163" y="6026151"/>
            <a:ext cx="5537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720725" y="6173788"/>
            <a:ext cx="5605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1511" name="Oval 8"/>
          <p:cNvSpPr>
            <a:spLocks noChangeArrowheads="1"/>
          </p:cNvSpPr>
          <p:nvPr/>
        </p:nvSpPr>
        <p:spPr bwMode="auto">
          <a:xfrm>
            <a:off x="6337300" y="5319713"/>
            <a:ext cx="1041400" cy="2032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1512" name="Line 9"/>
          <p:cNvSpPr>
            <a:spLocks noChangeShapeType="1"/>
          </p:cNvSpPr>
          <p:nvPr/>
        </p:nvSpPr>
        <p:spPr bwMode="auto">
          <a:xfrm>
            <a:off x="6321425" y="5416551"/>
            <a:ext cx="3175" cy="95726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Oval 10"/>
          <p:cNvSpPr>
            <a:spLocks noChangeArrowheads="1"/>
          </p:cNvSpPr>
          <p:nvPr/>
        </p:nvSpPr>
        <p:spPr bwMode="auto">
          <a:xfrm>
            <a:off x="6337300" y="6234113"/>
            <a:ext cx="1041400" cy="2032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auto">
          <a:xfrm>
            <a:off x="7391400" y="5459413"/>
            <a:ext cx="0" cy="838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auto">
          <a:xfrm>
            <a:off x="5697538" y="4681538"/>
            <a:ext cx="2425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400">
                <a:solidFill>
                  <a:schemeClr val="tx2"/>
                </a:solidFill>
                <a:latin typeface="Book Antiqua" charset="0"/>
              </a:rPr>
              <a:t>Physical Schema</a:t>
            </a:r>
          </a:p>
        </p:txBody>
      </p:sp>
      <p:sp>
        <p:nvSpPr>
          <p:cNvPr id="21516" name="Rectangle 13"/>
          <p:cNvSpPr>
            <a:spLocks noChangeArrowheads="1"/>
          </p:cNvSpPr>
          <p:nvPr/>
        </p:nvSpPr>
        <p:spPr bwMode="auto">
          <a:xfrm>
            <a:off x="5461000" y="3716338"/>
            <a:ext cx="2849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400">
                <a:solidFill>
                  <a:schemeClr val="tx2"/>
                </a:solidFill>
                <a:latin typeface="Book Antiqua" charset="0"/>
              </a:rPr>
              <a:t>Conceptual Schema</a:t>
            </a:r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auto">
          <a:xfrm>
            <a:off x="5010150" y="2878138"/>
            <a:ext cx="1122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400">
                <a:solidFill>
                  <a:schemeClr val="tx2"/>
                </a:solidFill>
                <a:latin typeface="Book Antiqua" charset="0"/>
              </a:rPr>
              <a:t>View 1</a:t>
            </a:r>
          </a:p>
        </p:txBody>
      </p:sp>
      <p:sp>
        <p:nvSpPr>
          <p:cNvPr id="21518" name="Rectangle 15"/>
          <p:cNvSpPr>
            <a:spLocks noChangeArrowheads="1"/>
          </p:cNvSpPr>
          <p:nvPr/>
        </p:nvSpPr>
        <p:spPr bwMode="auto">
          <a:xfrm>
            <a:off x="6305550" y="2878138"/>
            <a:ext cx="1122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400">
                <a:solidFill>
                  <a:schemeClr val="tx2"/>
                </a:solidFill>
                <a:latin typeface="Book Antiqua" charset="0"/>
              </a:rPr>
              <a:t>View 2</a:t>
            </a:r>
          </a:p>
        </p:txBody>
      </p:sp>
      <p:sp>
        <p:nvSpPr>
          <p:cNvPr id="21519" name="Rectangle 16"/>
          <p:cNvSpPr>
            <a:spLocks noChangeArrowheads="1"/>
          </p:cNvSpPr>
          <p:nvPr/>
        </p:nvSpPr>
        <p:spPr bwMode="auto">
          <a:xfrm>
            <a:off x="7602538" y="2878138"/>
            <a:ext cx="1122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2400">
                <a:solidFill>
                  <a:schemeClr val="tx2"/>
                </a:solidFill>
                <a:latin typeface="Book Antiqua" charset="0"/>
              </a:rPr>
              <a:t>View 3</a:t>
            </a:r>
          </a:p>
        </p:txBody>
      </p:sp>
      <p:sp>
        <p:nvSpPr>
          <p:cNvPr id="21520" name="Rectangle 17"/>
          <p:cNvSpPr>
            <a:spLocks noChangeArrowheads="1"/>
          </p:cNvSpPr>
          <p:nvPr/>
        </p:nvSpPr>
        <p:spPr bwMode="auto">
          <a:xfrm>
            <a:off x="5041900" y="2906713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1521" name="Rectangle 18"/>
          <p:cNvSpPr>
            <a:spLocks noChangeArrowheads="1"/>
          </p:cNvSpPr>
          <p:nvPr/>
        </p:nvSpPr>
        <p:spPr bwMode="auto">
          <a:xfrm>
            <a:off x="6337300" y="2906713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1522" name="Rectangle 19"/>
          <p:cNvSpPr>
            <a:spLocks noChangeArrowheads="1"/>
          </p:cNvSpPr>
          <p:nvPr/>
        </p:nvSpPr>
        <p:spPr bwMode="auto">
          <a:xfrm>
            <a:off x="7632700" y="2906713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1523" name="Rectangle 20"/>
          <p:cNvSpPr>
            <a:spLocks noChangeArrowheads="1"/>
          </p:cNvSpPr>
          <p:nvPr/>
        </p:nvSpPr>
        <p:spPr bwMode="auto">
          <a:xfrm>
            <a:off x="5499100" y="3744913"/>
            <a:ext cx="27940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1524" name="Rectangle 21"/>
          <p:cNvSpPr>
            <a:spLocks noChangeArrowheads="1"/>
          </p:cNvSpPr>
          <p:nvPr/>
        </p:nvSpPr>
        <p:spPr bwMode="auto">
          <a:xfrm>
            <a:off x="5727700" y="4710113"/>
            <a:ext cx="23368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1525" name="Line 22"/>
          <p:cNvSpPr>
            <a:spLocks noChangeShapeType="1"/>
          </p:cNvSpPr>
          <p:nvPr/>
        </p:nvSpPr>
        <p:spPr bwMode="auto">
          <a:xfrm>
            <a:off x="5562600" y="3275013"/>
            <a:ext cx="53340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Line 23"/>
          <p:cNvSpPr>
            <a:spLocks noChangeShapeType="1"/>
          </p:cNvSpPr>
          <p:nvPr/>
        </p:nvSpPr>
        <p:spPr bwMode="auto">
          <a:xfrm>
            <a:off x="6858000" y="3275013"/>
            <a:ext cx="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Line 24"/>
          <p:cNvSpPr>
            <a:spLocks noChangeShapeType="1"/>
          </p:cNvSpPr>
          <p:nvPr/>
        </p:nvSpPr>
        <p:spPr bwMode="auto">
          <a:xfrm flipH="1">
            <a:off x="7620000" y="3275013"/>
            <a:ext cx="53340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Line 25"/>
          <p:cNvSpPr>
            <a:spLocks noChangeShapeType="1"/>
          </p:cNvSpPr>
          <p:nvPr/>
        </p:nvSpPr>
        <p:spPr bwMode="auto">
          <a:xfrm>
            <a:off x="6858000" y="4113213"/>
            <a:ext cx="0" cy="6191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Line 26"/>
          <p:cNvSpPr>
            <a:spLocks noChangeShapeType="1"/>
          </p:cNvSpPr>
          <p:nvPr/>
        </p:nvSpPr>
        <p:spPr bwMode="auto">
          <a:xfrm>
            <a:off x="6858000" y="5078413"/>
            <a:ext cx="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Text Box 27"/>
          <p:cNvSpPr txBox="1">
            <a:spLocks noChangeArrowheads="1"/>
          </p:cNvSpPr>
          <p:nvPr/>
        </p:nvSpPr>
        <p:spPr bwMode="auto">
          <a:xfrm>
            <a:off x="6464300" y="5611813"/>
            <a:ext cx="771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3200" b="1">
                <a:solidFill>
                  <a:srgbClr val="CF0E30"/>
                </a:solidFill>
              </a:rPr>
              <a:t>DB</a:t>
            </a:r>
          </a:p>
        </p:txBody>
      </p:sp>
      <p:sp>
        <p:nvSpPr>
          <p:cNvPr id="21531" name="Text Box 31"/>
          <p:cNvSpPr txBox="1">
            <a:spLocks noChangeArrowheads="1"/>
          </p:cNvSpPr>
          <p:nvPr/>
        </p:nvSpPr>
        <p:spPr bwMode="auto">
          <a:xfrm>
            <a:off x="6172200" y="836613"/>
            <a:ext cx="1314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altLang="x-none" sz="3200" b="1">
                <a:solidFill>
                  <a:srgbClr val="CF0E30"/>
                </a:solidFill>
              </a:rPr>
              <a:t>Users</a:t>
            </a:r>
          </a:p>
        </p:txBody>
      </p:sp>
      <p:pic>
        <p:nvPicPr>
          <p:cNvPr id="21532" name="Picture 3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25" y="1557338"/>
            <a:ext cx="1279525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3" name="Picture 33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188" y="1509713"/>
            <a:ext cx="919162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4" name="Picture 35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363" y="1571626"/>
            <a:ext cx="1482725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960438" y="1773238"/>
            <a:ext cx="7977187" cy="1611313"/>
            <a:chOff x="929308" y="1394060"/>
            <a:chExt cx="7976557" cy="1610913"/>
          </a:xfrm>
        </p:grpSpPr>
        <p:sp>
          <p:nvSpPr>
            <p:cNvPr id="21544" name="Rectangle 37"/>
            <p:cNvSpPr>
              <a:spLocks noChangeArrowheads="1"/>
            </p:cNvSpPr>
            <p:nvPr/>
          </p:nvSpPr>
          <p:spPr bwMode="auto">
            <a:xfrm>
              <a:off x="929308" y="1394060"/>
              <a:ext cx="3732719" cy="833074"/>
            </a:xfrm>
            <a:prstGeom prst="rect">
              <a:avLst/>
            </a:prstGeom>
            <a:solidFill>
              <a:srgbClr val="3366FF">
                <a:alpha val="3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1545" name="Rectangle 38"/>
            <p:cNvSpPr>
              <a:spLocks noChangeArrowheads="1"/>
            </p:cNvSpPr>
            <p:nvPr/>
          </p:nvSpPr>
          <p:spPr bwMode="auto">
            <a:xfrm>
              <a:off x="4956307" y="2416370"/>
              <a:ext cx="3949558" cy="588603"/>
            </a:xfrm>
            <a:prstGeom prst="rect">
              <a:avLst/>
            </a:prstGeom>
            <a:solidFill>
              <a:srgbClr val="3366FF">
                <a:alpha val="3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1546" name="Freeform 41"/>
            <p:cNvSpPr>
              <a:spLocks noChangeArrowheads="1"/>
            </p:cNvSpPr>
            <p:nvPr/>
          </p:nvSpPr>
          <p:spPr bwMode="auto">
            <a:xfrm>
              <a:off x="4646538" y="1394060"/>
              <a:ext cx="325257" cy="1610913"/>
            </a:xfrm>
            <a:custGeom>
              <a:avLst/>
              <a:gdLst>
                <a:gd name="T0" fmla="*/ 0 w 325257"/>
                <a:gd name="T1" fmla="*/ 0 h 1610913"/>
                <a:gd name="T2" fmla="*/ 309769 w 325257"/>
                <a:gd name="T3" fmla="*/ 1037800 h 1610913"/>
                <a:gd name="T4" fmla="*/ 325257 w 325257"/>
                <a:gd name="T5" fmla="*/ 1610913 h 1610913"/>
                <a:gd name="T6" fmla="*/ 0 w 325257"/>
                <a:gd name="T7" fmla="*/ 975842 h 1610913"/>
                <a:gd name="T8" fmla="*/ 0 w 325257"/>
                <a:gd name="T9" fmla="*/ 0 h 16109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5257"/>
                <a:gd name="T16" fmla="*/ 0 h 1610913"/>
                <a:gd name="T17" fmla="*/ 325257 w 325257"/>
                <a:gd name="T18" fmla="*/ 1610913 h 16109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5257" h="1610913">
                  <a:moveTo>
                    <a:pt x="0" y="0"/>
                  </a:moveTo>
                  <a:lnTo>
                    <a:pt x="309769" y="1037800"/>
                  </a:lnTo>
                  <a:lnTo>
                    <a:pt x="325257" y="1610913"/>
                  </a:lnTo>
                  <a:lnTo>
                    <a:pt x="0" y="975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FF">
                <a:alpha val="3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914400" y="3426433"/>
            <a:ext cx="7573963" cy="1306279"/>
            <a:chOff x="991262" y="3047121"/>
            <a:chExt cx="7465438" cy="1305444"/>
          </a:xfrm>
        </p:grpSpPr>
        <p:sp>
          <p:nvSpPr>
            <p:cNvPr id="21541" name="Rectangle 43"/>
            <p:cNvSpPr>
              <a:spLocks noChangeArrowheads="1"/>
            </p:cNvSpPr>
            <p:nvPr/>
          </p:nvSpPr>
          <p:spPr bwMode="auto">
            <a:xfrm>
              <a:off x="991262" y="3047121"/>
              <a:ext cx="3562346" cy="1282856"/>
            </a:xfrm>
            <a:prstGeom prst="rect">
              <a:avLst/>
            </a:prstGeom>
            <a:solidFill>
              <a:srgbClr val="800804">
                <a:alpha val="4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1542" name="Rectangle 44"/>
            <p:cNvSpPr>
              <a:spLocks noChangeArrowheads="1"/>
            </p:cNvSpPr>
            <p:nvPr/>
          </p:nvSpPr>
          <p:spPr bwMode="auto">
            <a:xfrm>
              <a:off x="5420961" y="3221827"/>
              <a:ext cx="3035739" cy="681541"/>
            </a:xfrm>
            <a:prstGeom prst="rect">
              <a:avLst/>
            </a:prstGeom>
            <a:solidFill>
              <a:srgbClr val="800804">
                <a:alpha val="4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1543" name="Freeform 46"/>
            <p:cNvSpPr>
              <a:spLocks noChangeArrowheads="1"/>
            </p:cNvSpPr>
            <p:nvPr/>
          </p:nvSpPr>
          <p:spPr bwMode="auto">
            <a:xfrm>
              <a:off x="4538119" y="3047121"/>
              <a:ext cx="895904" cy="1305444"/>
            </a:xfrm>
            <a:custGeom>
              <a:avLst/>
              <a:gdLst>
                <a:gd name="T0" fmla="*/ 0 w 882842"/>
                <a:gd name="T1" fmla="*/ 0 h 1425039"/>
                <a:gd name="T2" fmla="*/ 882842 w 882842"/>
                <a:gd name="T3" fmla="*/ 294301 h 1425039"/>
                <a:gd name="T4" fmla="*/ 882842 w 882842"/>
                <a:gd name="T5" fmla="*/ 975842 h 1425039"/>
                <a:gd name="T6" fmla="*/ 0 w 882842"/>
                <a:gd name="T7" fmla="*/ 1425039 h 1425039"/>
                <a:gd name="T8" fmla="*/ 0 w 882842"/>
                <a:gd name="T9" fmla="*/ 0 h 14250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2842"/>
                <a:gd name="T16" fmla="*/ 0 h 1425039"/>
                <a:gd name="T17" fmla="*/ 882842 w 882842"/>
                <a:gd name="T18" fmla="*/ 1425039 h 1425039"/>
                <a:gd name="connsiteX0" fmla="*/ 0 w 895904"/>
                <a:gd name="connsiteY0" fmla="*/ 0 h 1425039"/>
                <a:gd name="connsiteX1" fmla="*/ 895904 w 895904"/>
                <a:gd name="connsiteY1" fmla="*/ 207560 h 1425039"/>
                <a:gd name="connsiteX2" fmla="*/ 882842 w 895904"/>
                <a:gd name="connsiteY2" fmla="*/ 975842 h 1425039"/>
                <a:gd name="connsiteX3" fmla="*/ 0 w 895904"/>
                <a:gd name="connsiteY3" fmla="*/ 1425039 h 1425039"/>
                <a:gd name="connsiteX4" fmla="*/ 0 w 895904"/>
                <a:gd name="connsiteY4" fmla="*/ 0 h 1425039"/>
                <a:gd name="connsiteX0" fmla="*/ 0 w 895904"/>
                <a:gd name="connsiteY0" fmla="*/ 0 h 1425039"/>
                <a:gd name="connsiteX1" fmla="*/ 895904 w 895904"/>
                <a:gd name="connsiteY1" fmla="*/ 207560 h 1425039"/>
                <a:gd name="connsiteX2" fmla="*/ 895904 w 895904"/>
                <a:gd name="connsiteY2" fmla="*/ 961385 h 1425039"/>
                <a:gd name="connsiteX3" fmla="*/ 0 w 895904"/>
                <a:gd name="connsiteY3" fmla="*/ 1425039 h 1425039"/>
                <a:gd name="connsiteX4" fmla="*/ 0 w 895904"/>
                <a:gd name="connsiteY4" fmla="*/ 0 h 1425039"/>
                <a:gd name="connsiteX0" fmla="*/ 0 w 895904"/>
                <a:gd name="connsiteY0" fmla="*/ 0 h 1425039"/>
                <a:gd name="connsiteX1" fmla="*/ 895904 w 895904"/>
                <a:gd name="connsiteY1" fmla="*/ 207560 h 1425039"/>
                <a:gd name="connsiteX2" fmla="*/ 895904 w 895904"/>
                <a:gd name="connsiteY2" fmla="*/ 961385 h 1425039"/>
                <a:gd name="connsiteX3" fmla="*/ 0 w 895904"/>
                <a:gd name="connsiteY3" fmla="*/ 1425039 h 1425039"/>
                <a:gd name="connsiteX4" fmla="*/ 0 w 895904"/>
                <a:gd name="connsiteY4" fmla="*/ 0 h 1425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5904" h="1425039">
                  <a:moveTo>
                    <a:pt x="0" y="0"/>
                  </a:moveTo>
                  <a:lnTo>
                    <a:pt x="895904" y="207560"/>
                  </a:lnTo>
                  <a:lnTo>
                    <a:pt x="895904" y="961385"/>
                  </a:lnTo>
                  <a:lnTo>
                    <a:pt x="0" y="1425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804">
                <a:alpha val="4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882650" y="4600164"/>
            <a:ext cx="7280275" cy="1768892"/>
            <a:chOff x="882843" y="4220680"/>
            <a:chExt cx="7279576" cy="1768492"/>
          </a:xfrm>
        </p:grpSpPr>
        <p:sp>
          <p:nvSpPr>
            <p:cNvPr id="21538" name="Rectangle 48"/>
            <p:cNvSpPr>
              <a:spLocks noChangeArrowheads="1"/>
            </p:cNvSpPr>
            <p:nvPr/>
          </p:nvSpPr>
          <p:spPr bwMode="auto">
            <a:xfrm>
              <a:off x="882843" y="4822621"/>
              <a:ext cx="3330019" cy="1166551"/>
            </a:xfrm>
            <a:prstGeom prst="rect">
              <a:avLst/>
            </a:prstGeom>
            <a:solidFill>
              <a:srgbClr val="008000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1539" name="Rectangle 49"/>
            <p:cNvSpPr>
              <a:spLocks noChangeArrowheads="1"/>
            </p:cNvSpPr>
            <p:nvPr/>
          </p:nvSpPr>
          <p:spPr bwMode="auto">
            <a:xfrm>
              <a:off x="5606823" y="4228650"/>
              <a:ext cx="2555596" cy="557624"/>
            </a:xfrm>
            <a:prstGeom prst="rect">
              <a:avLst/>
            </a:prstGeom>
            <a:solidFill>
              <a:srgbClr val="008000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1540" name="Freeform 53"/>
            <p:cNvSpPr>
              <a:spLocks noChangeArrowheads="1"/>
            </p:cNvSpPr>
            <p:nvPr/>
          </p:nvSpPr>
          <p:spPr bwMode="auto">
            <a:xfrm>
              <a:off x="4216287" y="4220680"/>
              <a:ext cx="1393961" cy="1764426"/>
            </a:xfrm>
            <a:custGeom>
              <a:avLst/>
              <a:gdLst>
                <a:gd name="T0" fmla="*/ 0 w 1440427"/>
                <a:gd name="T1" fmla="*/ 635071 h 2060110"/>
                <a:gd name="T2" fmla="*/ 1440427 w 1440427"/>
                <a:gd name="T3" fmla="*/ 0 h 2060110"/>
                <a:gd name="T4" fmla="*/ 1424938 w 1440427"/>
                <a:gd name="T5" fmla="*/ 573113 h 2060110"/>
                <a:gd name="T6" fmla="*/ 0 w 1440427"/>
                <a:gd name="T7" fmla="*/ 2060110 h 2060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0427"/>
                <a:gd name="T13" fmla="*/ 0 h 2060110"/>
                <a:gd name="T14" fmla="*/ 1440427 w 1440427"/>
                <a:gd name="T15" fmla="*/ 2060110 h 2060110"/>
                <a:gd name="connsiteX0" fmla="*/ 0 w 1440427"/>
                <a:gd name="connsiteY0" fmla="*/ 635071 h 2060110"/>
                <a:gd name="connsiteX1" fmla="*/ 1440427 w 1440427"/>
                <a:gd name="connsiteY1" fmla="*/ 0 h 2060110"/>
                <a:gd name="connsiteX2" fmla="*/ 1424938 w 1440427"/>
                <a:gd name="connsiteY2" fmla="*/ 650762 h 2060110"/>
                <a:gd name="connsiteX3" fmla="*/ 0 w 1440427"/>
                <a:gd name="connsiteY3" fmla="*/ 2060110 h 2060110"/>
                <a:gd name="connsiteX0" fmla="*/ 0 w 1440427"/>
                <a:gd name="connsiteY0" fmla="*/ 666130 h 2060110"/>
                <a:gd name="connsiteX1" fmla="*/ 1440427 w 1440427"/>
                <a:gd name="connsiteY1" fmla="*/ 0 h 2060110"/>
                <a:gd name="connsiteX2" fmla="*/ 1424938 w 1440427"/>
                <a:gd name="connsiteY2" fmla="*/ 650762 h 2060110"/>
                <a:gd name="connsiteX3" fmla="*/ 0 w 1440427"/>
                <a:gd name="connsiteY3" fmla="*/ 2060110 h 2060110"/>
                <a:gd name="connsiteX0" fmla="*/ 0 w 1440427"/>
                <a:gd name="connsiteY0" fmla="*/ 666130 h 2060110"/>
                <a:gd name="connsiteX1" fmla="*/ 1440427 w 1440427"/>
                <a:gd name="connsiteY1" fmla="*/ 0 h 2060110"/>
                <a:gd name="connsiteX2" fmla="*/ 1439091 w 1440427"/>
                <a:gd name="connsiteY2" fmla="*/ 634710 h 2060110"/>
                <a:gd name="connsiteX3" fmla="*/ 0 w 1440427"/>
                <a:gd name="connsiteY3" fmla="*/ 2060110 h 2060110"/>
                <a:gd name="connsiteX0" fmla="*/ 0 w 1440427"/>
                <a:gd name="connsiteY0" fmla="*/ 678171 h 2072151"/>
                <a:gd name="connsiteX1" fmla="*/ 1440427 w 1440427"/>
                <a:gd name="connsiteY1" fmla="*/ 0 h 2072151"/>
                <a:gd name="connsiteX2" fmla="*/ 1439091 w 1440427"/>
                <a:gd name="connsiteY2" fmla="*/ 646751 h 2072151"/>
                <a:gd name="connsiteX3" fmla="*/ 0 w 1440427"/>
                <a:gd name="connsiteY3" fmla="*/ 2072151 h 2072151"/>
                <a:gd name="connsiteX0" fmla="*/ 0 w 1440427"/>
                <a:gd name="connsiteY0" fmla="*/ 678171 h 2060111"/>
                <a:gd name="connsiteX1" fmla="*/ 1440427 w 1440427"/>
                <a:gd name="connsiteY1" fmla="*/ 0 h 2060111"/>
                <a:gd name="connsiteX2" fmla="*/ 1439091 w 1440427"/>
                <a:gd name="connsiteY2" fmla="*/ 646751 h 2060111"/>
                <a:gd name="connsiteX3" fmla="*/ 0 w 1440427"/>
                <a:gd name="connsiteY3" fmla="*/ 2060111 h 2060111"/>
                <a:gd name="connsiteX0" fmla="*/ 0 w 1440427"/>
                <a:gd name="connsiteY0" fmla="*/ 690210 h 2060111"/>
                <a:gd name="connsiteX1" fmla="*/ 1440427 w 1440427"/>
                <a:gd name="connsiteY1" fmla="*/ 0 h 2060111"/>
                <a:gd name="connsiteX2" fmla="*/ 1439091 w 1440427"/>
                <a:gd name="connsiteY2" fmla="*/ 646751 h 2060111"/>
                <a:gd name="connsiteX3" fmla="*/ 0 w 1440427"/>
                <a:gd name="connsiteY3" fmla="*/ 2060111 h 2060111"/>
                <a:gd name="connsiteX0" fmla="*/ 0 w 1446190"/>
                <a:gd name="connsiteY0" fmla="*/ 690210 h 2060111"/>
                <a:gd name="connsiteX1" fmla="*/ 1440427 w 1446190"/>
                <a:gd name="connsiteY1" fmla="*/ 0 h 2060111"/>
                <a:gd name="connsiteX2" fmla="*/ 1446169 w 1446190"/>
                <a:gd name="connsiteY2" fmla="*/ 646750 h 2060111"/>
                <a:gd name="connsiteX3" fmla="*/ 0 w 1446190"/>
                <a:gd name="connsiteY3" fmla="*/ 2060111 h 2060111"/>
                <a:gd name="connsiteX0" fmla="*/ 0 w 1451042"/>
                <a:gd name="connsiteY0" fmla="*/ 698237 h 2068138"/>
                <a:gd name="connsiteX1" fmla="*/ 1451042 w 1451042"/>
                <a:gd name="connsiteY1" fmla="*/ 0 h 2068138"/>
                <a:gd name="connsiteX2" fmla="*/ 1446169 w 1451042"/>
                <a:gd name="connsiteY2" fmla="*/ 654777 h 2068138"/>
                <a:gd name="connsiteX3" fmla="*/ 0 w 1451042"/>
                <a:gd name="connsiteY3" fmla="*/ 2068138 h 2068138"/>
                <a:gd name="connsiteX0" fmla="*/ 0 w 1453289"/>
                <a:gd name="connsiteY0" fmla="*/ 698237 h 2068138"/>
                <a:gd name="connsiteX1" fmla="*/ 1451042 w 1453289"/>
                <a:gd name="connsiteY1" fmla="*/ 0 h 2068138"/>
                <a:gd name="connsiteX2" fmla="*/ 1453246 w 1453289"/>
                <a:gd name="connsiteY2" fmla="*/ 650764 h 2068138"/>
                <a:gd name="connsiteX3" fmla="*/ 0 w 1453289"/>
                <a:gd name="connsiteY3" fmla="*/ 2068138 h 2068138"/>
                <a:gd name="connsiteX0" fmla="*/ 0 w 1453289"/>
                <a:gd name="connsiteY0" fmla="*/ 702250 h 2068138"/>
                <a:gd name="connsiteX1" fmla="*/ 1451042 w 1453289"/>
                <a:gd name="connsiteY1" fmla="*/ 0 h 2068138"/>
                <a:gd name="connsiteX2" fmla="*/ 1453246 w 1453289"/>
                <a:gd name="connsiteY2" fmla="*/ 650764 h 2068138"/>
                <a:gd name="connsiteX3" fmla="*/ 0 w 1453289"/>
                <a:gd name="connsiteY3" fmla="*/ 2068138 h 206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3289" h="2068138">
                  <a:moveTo>
                    <a:pt x="0" y="702250"/>
                  </a:moveTo>
                  <a:lnTo>
                    <a:pt x="1451042" y="0"/>
                  </a:lnTo>
                  <a:cubicBezTo>
                    <a:pt x="1450597" y="211570"/>
                    <a:pt x="1453691" y="439194"/>
                    <a:pt x="1453246" y="650764"/>
                  </a:cubicBezTo>
                  <a:cubicBezTo>
                    <a:pt x="978267" y="1146430"/>
                    <a:pt x="474979" y="1572472"/>
                    <a:pt x="0" y="2068138"/>
                  </a:cubicBezTo>
                </a:path>
              </a:pathLst>
            </a:custGeom>
            <a:solidFill>
              <a:srgbClr val="008000">
                <a:alpha val="34117"/>
              </a:srgbClr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9534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cture1.key">
  <a:themeElements>
    <a:clrScheme name="Custom 7">
      <a:dk1>
        <a:srgbClr val="002789"/>
      </a:dk1>
      <a:lt1>
        <a:srgbClr val="FFFFFF"/>
      </a:lt1>
      <a:dk2>
        <a:srgbClr val="14405C"/>
      </a:dk2>
      <a:lt2>
        <a:srgbClr val="F2F2F2"/>
      </a:lt2>
      <a:accent1>
        <a:srgbClr val="2980B9"/>
      </a:accent1>
      <a:accent2>
        <a:srgbClr val="043D89"/>
      </a:accent2>
      <a:accent3>
        <a:srgbClr val="2A80B7"/>
      </a:accent3>
      <a:accent4>
        <a:srgbClr val="642700"/>
      </a:accent4>
      <a:accent5>
        <a:srgbClr val="ABD2EB"/>
      </a:accent5>
      <a:accent6>
        <a:srgbClr val="0070C0"/>
      </a:accent6>
      <a:hlink>
        <a:srgbClr val="0000FF"/>
      </a:hlink>
      <a:folHlink>
        <a:srgbClr val="800080"/>
      </a:folHlink>
    </a:clrScheme>
    <a:fontScheme name="lecture1.key">
      <a:majorFont>
        <a:latin typeface="Helvetica Neue"/>
        <a:ea typeface="Osaka"/>
        <a:cs typeface=""/>
      </a:majorFont>
      <a:minorFont>
        <a:latin typeface="Helvetica Neue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400" dirty="0">
            <a:solidFill>
              <a:schemeClr val="tx2"/>
            </a:solidFill>
            <a:latin typeface="Helvetica Neue" charset="0"/>
            <a:ea typeface="Helvetica Neue" charset="0"/>
            <a:cs typeface="Helvetica Neue" charset="0"/>
          </a:defRPr>
        </a:defPPr>
      </a:lstStyle>
    </a:txDef>
  </a:objectDefaults>
  <a:extraClrSchemeLst>
    <a:extraClrScheme>
      <a:clrScheme name="lecture1.k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Helvetica Neue"/>
        <a:font script="Hebr" typeface="Helvetica Neue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Helvetica Neue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Helvetica Neue"/>
        <a:font script="Hebr" typeface="Helvetica Neue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Helvetica Neue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1490445522</TotalTime>
  <Pages>12</Pages>
  <Words>2943</Words>
  <Application>Microsoft Macintosh PowerPoint</Application>
  <PresentationFormat>Letter Paper (8.5x11 in)</PresentationFormat>
  <Paragraphs>811</Paragraphs>
  <Slides>53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6" baseType="lpstr">
      <vt:lpstr>Arial Black</vt:lpstr>
      <vt:lpstr>Book Antiqua</vt:lpstr>
      <vt:lpstr>Courier New</vt:lpstr>
      <vt:lpstr>Helvetica Neue</vt:lpstr>
      <vt:lpstr>Lucida Console</vt:lpstr>
      <vt:lpstr>ＭＳ Ｐゴシック</vt:lpstr>
      <vt:lpstr>Osaka</vt:lpstr>
      <vt:lpstr>Symbol</vt:lpstr>
      <vt:lpstr>Tahoma</vt:lpstr>
      <vt:lpstr>Times New Roman</vt:lpstr>
      <vt:lpstr>Arial</vt:lpstr>
      <vt:lpstr>lecture1.key</vt:lpstr>
      <vt:lpstr>Equation</vt:lpstr>
      <vt:lpstr>Logical Database Design:  Entity-Relation Models</vt:lpstr>
      <vt:lpstr>Architecture of a DBMS</vt:lpstr>
      <vt:lpstr>Architecture of a DBMS</vt:lpstr>
      <vt:lpstr>Architecture of a DBMS</vt:lpstr>
      <vt:lpstr>Design of a Database</vt:lpstr>
      <vt:lpstr>Steps in Database Design</vt:lpstr>
      <vt:lpstr>Steps in Database Design</vt:lpstr>
      <vt:lpstr>Describing Data: Data Models</vt:lpstr>
      <vt:lpstr>Levels of Abstraction</vt:lpstr>
      <vt:lpstr>Example: University Database</vt:lpstr>
      <vt:lpstr>Data Independence</vt:lpstr>
      <vt:lpstr>Levels of Abstraction</vt:lpstr>
      <vt:lpstr>Data Independence</vt:lpstr>
      <vt:lpstr>Hellerstein’s Inequality</vt:lpstr>
      <vt:lpstr>Quick Check</vt:lpstr>
      <vt:lpstr>Data Models</vt:lpstr>
      <vt:lpstr>Entity-Relationship Model</vt:lpstr>
      <vt:lpstr>Steps in Database Design</vt:lpstr>
      <vt:lpstr>Conceptual Design</vt:lpstr>
      <vt:lpstr>ER Model Basics</vt:lpstr>
      <vt:lpstr>ER Model Basics (Contd.)</vt:lpstr>
      <vt:lpstr>ER Model Basics (Cont.)</vt:lpstr>
      <vt:lpstr>Quick Check</vt:lpstr>
      <vt:lpstr>Key Constraints</vt:lpstr>
      <vt:lpstr>Participation Constraints</vt:lpstr>
      <vt:lpstr>FYI: Crow’s Foot Notation</vt:lpstr>
      <vt:lpstr>Quick Check</vt:lpstr>
      <vt:lpstr>Weak Entities</vt:lpstr>
      <vt:lpstr>Binary vs. Ternary Relationships</vt:lpstr>
      <vt:lpstr>Binary vs. Ternary Relationships (Contd.)</vt:lpstr>
      <vt:lpstr>Binary vs. Ternary Relationships (Contd.)</vt:lpstr>
      <vt:lpstr>Aggregation</vt:lpstr>
      <vt:lpstr>Aggregation vs. Ternary</vt:lpstr>
      <vt:lpstr>Quick Check</vt:lpstr>
      <vt:lpstr>Conceptual Design Using the ER Model</vt:lpstr>
      <vt:lpstr>Entity vs. Attribute</vt:lpstr>
      <vt:lpstr>Entity vs. Attribute (Cont.)</vt:lpstr>
      <vt:lpstr>Entity vs. Relationship</vt:lpstr>
      <vt:lpstr>E-R Diagram as Wallpaper</vt:lpstr>
      <vt:lpstr>Steps in Database Design</vt:lpstr>
      <vt:lpstr>Converting ER to Relational </vt:lpstr>
      <vt:lpstr>Logical DB Design: ER to Relational</vt:lpstr>
      <vt:lpstr>Relationship Sets to Tables</vt:lpstr>
      <vt:lpstr>Review: Key Constraints</vt:lpstr>
      <vt:lpstr>Translating ER with Key Constraints</vt:lpstr>
      <vt:lpstr>Translating ER with Key Constraints</vt:lpstr>
      <vt:lpstr>Review: Participation Constraints</vt:lpstr>
      <vt:lpstr>Participation Constraints in SQL</vt:lpstr>
      <vt:lpstr>Review: Weak Entities</vt:lpstr>
      <vt:lpstr>Translating Weak Entity Sets</vt:lpstr>
      <vt:lpstr>Summary of Conceptual Design</vt:lpstr>
      <vt:lpstr>Summary of ER (Cont.)</vt:lpstr>
      <vt:lpstr>Summary of ER (Cont.)</vt:lpstr>
    </vt:vector>
  </TitlesOfParts>
  <Manager/>
  <Company/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Calculus</dc:title>
  <dc:subject>Database Management Systems</dc:subject>
  <dc:creator/>
  <cp:keywords/>
  <dc:description/>
  <cp:lastModifiedBy>Joseph Hellerstein</cp:lastModifiedBy>
  <cp:revision>648</cp:revision>
  <cp:lastPrinted>2017-10-22T22:01:26Z</cp:lastPrinted>
  <dcterms:created xsi:type="dcterms:W3CDTF">2010-03-16T04:14:43Z</dcterms:created>
  <dcterms:modified xsi:type="dcterms:W3CDTF">2017-10-24T06:53:43Z</dcterms:modified>
  <cp:category/>
</cp:coreProperties>
</file>