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2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python.org/2/howto/socket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NetSys/cs168_student/tree/master/projects/proj1_ch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python.org/2/howto/socket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python.org/2/library/selec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to CS 168!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Networks!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Connections -- Clients vs Servers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Two types of sockets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Client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Server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Servers </a:t>
            </a:r>
            <a:r>
              <a:rPr i="1" lang="en"/>
              <a:t>listen</a:t>
            </a:r>
            <a:r>
              <a:rPr lang="en"/>
              <a:t> for clients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Wait for clients to contact them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Usually servicing many clients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Clients </a:t>
            </a:r>
            <a:r>
              <a:rPr i="1" lang="en"/>
              <a:t>initiate</a:t>
            </a:r>
            <a:r>
              <a:rPr lang="en"/>
              <a:t> connections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Example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Server -- berkeley.edu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Client -- your browser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405975" y="151862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Client</a:t>
            </a:r>
          </a:p>
        </p:txBody>
      </p:sp>
      <p:sp>
        <p:nvSpPr>
          <p:cNvPr id="135" name="Shape 135"/>
          <p:cNvSpPr/>
          <p:nvPr/>
        </p:nvSpPr>
        <p:spPr>
          <a:xfrm>
            <a:off x="6900900" y="148007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Server</a:t>
            </a:r>
          </a:p>
        </p:txBody>
      </p:sp>
      <p:sp>
        <p:nvSpPr>
          <p:cNvPr id="136" name="Shape 136"/>
          <p:cNvSpPr/>
          <p:nvPr/>
        </p:nvSpPr>
        <p:spPr>
          <a:xfrm>
            <a:off x="4812025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37" name="Shape 137"/>
          <p:cNvSpPr/>
          <p:nvPr/>
        </p:nvSpPr>
        <p:spPr>
          <a:xfrm>
            <a:off x="7306950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38" name="Shape 138"/>
          <p:cNvSpPr/>
          <p:nvPr/>
        </p:nvSpPr>
        <p:spPr>
          <a:xfrm>
            <a:off x="5957050" y="3902200"/>
            <a:ext cx="1349700" cy="412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Connection</a:t>
            </a:r>
          </a:p>
        </p:txBody>
      </p:sp>
      <p:sp>
        <p:nvSpPr>
          <p:cNvPr id="139" name="Shape 139"/>
          <p:cNvSpPr/>
          <p:nvPr/>
        </p:nvSpPr>
        <p:spPr>
          <a:xfrm>
            <a:off x="8426375" y="3617500"/>
            <a:ext cx="1299300" cy="23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8426375" y="3849100"/>
            <a:ext cx="1299300" cy="23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8426375" y="4080700"/>
            <a:ext cx="1299300" cy="23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426375" y="4312300"/>
            <a:ext cx="1299300" cy="23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Connections -- Addresses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Each host has an address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U</a:t>
            </a:r>
            <a:r>
              <a:rPr lang="en"/>
              <a:t>nique identifier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Kinda like a phone number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Addresses are how clients find servers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And how servers send return traffic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Example</a:t>
            </a:r>
          </a:p>
          <a:p>
            <a:pPr indent="-228600" lvl="1" marL="914400" rtl="0">
              <a:spcBef>
                <a:spcPts val="0"/>
              </a:spcBef>
              <a:spcAft>
                <a:spcPts val="300"/>
              </a:spcAft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76.126.162.102</a:t>
            </a:r>
          </a:p>
          <a:p>
            <a:pPr indent="-228600" lvl="1" marL="914400" rtl="0">
              <a:spcBef>
                <a:spcPts val="0"/>
              </a:spcBef>
              <a:spcAft>
                <a:spcPts val="300"/>
              </a:spcAft>
              <a:buClr>
                <a:srgbClr val="222222"/>
              </a:buClr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Fe80::a65e:60ff:fed5:bc91</a:t>
            </a:r>
          </a:p>
          <a:p>
            <a:pPr indent="-228600" lvl="1" marL="914400" rtl="0">
              <a:spcBef>
                <a:spcPts val="0"/>
              </a:spcBef>
              <a:spcAft>
                <a:spcPts val="300"/>
              </a:spcAft>
              <a:buClr>
                <a:srgbClr val="222222"/>
              </a:buClr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127.0.0.1 -- Localhost</a:t>
            </a:r>
          </a:p>
          <a:p>
            <a:pPr indent="-228600" lvl="1" marL="914400" rtl="0">
              <a:spcBef>
                <a:spcPts val="0"/>
              </a:spcBef>
              <a:spcAft>
                <a:spcPts val="300"/>
              </a:spcAft>
              <a:buClr>
                <a:srgbClr val="222222"/>
              </a:buClr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0.0.0.0 -- All Local Addresses</a:t>
            </a:r>
          </a:p>
          <a:p>
            <a:pPr indent="-228600" lvl="1" marL="914400" rtl="0">
              <a:spcBef>
                <a:spcPts val="0"/>
              </a:spcBef>
              <a:spcAft>
                <a:spcPts val="300"/>
              </a:spcAft>
              <a:buClr>
                <a:srgbClr val="222222"/>
              </a:buClr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Explained in depth this semester!</a:t>
            </a:r>
          </a:p>
          <a:p>
            <a:pPr indent="0" lvl="0" marL="0" rtl="0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28600" lvl="0" marL="457200" rtl="0">
              <a:spcBef>
                <a:spcPts val="0"/>
              </a:spcBef>
              <a:spcAft>
                <a:spcPts val="300"/>
              </a:spcAft>
              <a:buClr>
                <a:srgbClr val="222222"/>
              </a:buClr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Are addresses enough?</a:t>
            </a:r>
          </a:p>
          <a:p>
            <a:pPr lvl="0" rtl="0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405975" y="151862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Client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76.126.162.102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6900900" y="148007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216.58.195.238</a:t>
            </a:r>
          </a:p>
        </p:txBody>
      </p:sp>
      <p:sp>
        <p:nvSpPr>
          <p:cNvPr id="151" name="Shape 151"/>
          <p:cNvSpPr/>
          <p:nvPr/>
        </p:nvSpPr>
        <p:spPr>
          <a:xfrm>
            <a:off x="4812025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52" name="Shape 152"/>
          <p:cNvSpPr/>
          <p:nvPr/>
        </p:nvSpPr>
        <p:spPr>
          <a:xfrm>
            <a:off x="7306950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53" name="Shape 153"/>
          <p:cNvSpPr/>
          <p:nvPr/>
        </p:nvSpPr>
        <p:spPr>
          <a:xfrm>
            <a:off x="5957050" y="3902200"/>
            <a:ext cx="1349700" cy="412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Connection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Connections -- Ports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What if a host has multiple processes?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connect(216.58.195.238)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Which one does it connect to?</a:t>
            </a:r>
          </a:p>
          <a:p>
            <a:pPr lvl="0" rtl="0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405975" y="151862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Client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76.126.162.102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6900900" y="148007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216.58.195.238</a:t>
            </a:r>
          </a:p>
        </p:txBody>
      </p:sp>
      <p:sp>
        <p:nvSpPr>
          <p:cNvPr id="162" name="Shape 162"/>
          <p:cNvSpPr/>
          <p:nvPr/>
        </p:nvSpPr>
        <p:spPr>
          <a:xfrm>
            <a:off x="4812025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63" name="Shape 163"/>
          <p:cNvSpPr/>
          <p:nvPr/>
        </p:nvSpPr>
        <p:spPr>
          <a:xfrm>
            <a:off x="7306950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64" name="Shape 164"/>
          <p:cNvSpPr/>
          <p:nvPr/>
        </p:nvSpPr>
        <p:spPr>
          <a:xfrm>
            <a:off x="7306950" y="2272283"/>
            <a:ext cx="1119300" cy="1087499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65" name="Shape 165"/>
          <p:cNvSpPr/>
          <p:nvPr/>
        </p:nvSpPr>
        <p:spPr>
          <a:xfrm>
            <a:off x="4812025" y="2272283"/>
            <a:ext cx="1119300" cy="1087499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Connections -- Ports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Port numbers carried in packets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 multiplexing within a host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Servers </a:t>
            </a:r>
            <a:r>
              <a:rPr i="1" lang="en"/>
              <a:t>listen</a:t>
            </a:r>
            <a:r>
              <a:rPr lang="en"/>
              <a:t> on a port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Server ports are (usually) “well known”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Depends on the application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80 -- HTTP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22 -- SSH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405975" y="151862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Client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76.126.162.102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900900" y="148007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216.58.195.238</a:t>
            </a:r>
          </a:p>
        </p:txBody>
      </p:sp>
      <p:sp>
        <p:nvSpPr>
          <p:cNvPr id="174" name="Shape 174"/>
          <p:cNvSpPr/>
          <p:nvPr/>
        </p:nvSpPr>
        <p:spPr>
          <a:xfrm>
            <a:off x="4812025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75" name="Shape 175"/>
          <p:cNvSpPr/>
          <p:nvPr/>
        </p:nvSpPr>
        <p:spPr>
          <a:xfrm>
            <a:off x="7306950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76" name="Shape 176"/>
          <p:cNvSpPr/>
          <p:nvPr/>
        </p:nvSpPr>
        <p:spPr>
          <a:xfrm>
            <a:off x="7306950" y="2272283"/>
            <a:ext cx="1119300" cy="1087499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7562250" y="2924350"/>
            <a:ext cx="60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22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7562250" y="4220275"/>
            <a:ext cx="60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80</a:t>
            </a:r>
          </a:p>
        </p:txBody>
      </p:sp>
      <p:sp>
        <p:nvSpPr>
          <p:cNvPr id="179" name="Shape 179"/>
          <p:cNvSpPr/>
          <p:nvPr/>
        </p:nvSpPr>
        <p:spPr>
          <a:xfrm>
            <a:off x="4812025" y="2272283"/>
            <a:ext cx="1119300" cy="1087499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941325" y="4220275"/>
            <a:ext cx="860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52431</a:t>
            </a:r>
          </a:p>
        </p:txBody>
      </p:sp>
      <p:sp>
        <p:nvSpPr>
          <p:cNvPr id="181" name="Shape 181"/>
          <p:cNvSpPr/>
          <p:nvPr/>
        </p:nvSpPr>
        <p:spPr>
          <a:xfrm>
            <a:off x="5931325" y="3902200"/>
            <a:ext cx="1375500" cy="412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Connection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Connections -- Ports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85714"/>
              <a:buChar char="●"/>
            </a:pPr>
            <a:r>
              <a:rPr lang="en"/>
              <a:t>Client </a:t>
            </a:r>
            <a:r>
              <a:rPr i="1" lang="en"/>
              <a:t>connects</a:t>
            </a:r>
            <a:r>
              <a:rPr lang="en"/>
              <a:t> to the well known port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connect(216.58.195.238, 80)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Client also has a port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Usually randomly assigned by OS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Used to direct responses to the right client process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405975" y="151862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Client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76.126.162.102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6900900" y="148007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216.58.195.238</a:t>
            </a:r>
          </a:p>
        </p:txBody>
      </p:sp>
      <p:sp>
        <p:nvSpPr>
          <p:cNvPr id="190" name="Shape 190"/>
          <p:cNvSpPr/>
          <p:nvPr/>
        </p:nvSpPr>
        <p:spPr>
          <a:xfrm>
            <a:off x="4812025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91" name="Shape 191"/>
          <p:cNvSpPr/>
          <p:nvPr/>
        </p:nvSpPr>
        <p:spPr>
          <a:xfrm>
            <a:off x="7306950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92" name="Shape 192"/>
          <p:cNvSpPr/>
          <p:nvPr/>
        </p:nvSpPr>
        <p:spPr>
          <a:xfrm>
            <a:off x="7306950" y="2272283"/>
            <a:ext cx="1119300" cy="1087499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562250" y="2924350"/>
            <a:ext cx="60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22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562250" y="4220275"/>
            <a:ext cx="60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80</a:t>
            </a:r>
          </a:p>
        </p:txBody>
      </p:sp>
      <p:sp>
        <p:nvSpPr>
          <p:cNvPr id="195" name="Shape 195"/>
          <p:cNvSpPr/>
          <p:nvPr/>
        </p:nvSpPr>
        <p:spPr>
          <a:xfrm>
            <a:off x="4812025" y="2272283"/>
            <a:ext cx="1119300" cy="1087499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941325" y="4220275"/>
            <a:ext cx="860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52431</a:t>
            </a:r>
          </a:p>
        </p:txBody>
      </p:sp>
      <p:sp>
        <p:nvSpPr>
          <p:cNvPr id="197" name="Shape 197"/>
          <p:cNvSpPr/>
          <p:nvPr/>
        </p:nvSpPr>
        <p:spPr>
          <a:xfrm>
            <a:off x="5931325" y="3902200"/>
            <a:ext cx="1375500" cy="412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Connection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Connections -- Ports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85714"/>
              <a:buChar char="●"/>
            </a:pPr>
            <a:r>
              <a:rPr lang="en"/>
              <a:t>Port numbers carried in packets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OS uses port numbers to direct traffic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Send data to the right process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405975" y="151862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Client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76.126.162.102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900900" y="148007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216.58.195.238</a:t>
            </a:r>
          </a:p>
        </p:txBody>
      </p:sp>
      <p:sp>
        <p:nvSpPr>
          <p:cNvPr id="206" name="Shape 206"/>
          <p:cNvSpPr/>
          <p:nvPr/>
        </p:nvSpPr>
        <p:spPr>
          <a:xfrm>
            <a:off x="4812025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207" name="Shape 207"/>
          <p:cNvSpPr/>
          <p:nvPr/>
        </p:nvSpPr>
        <p:spPr>
          <a:xfrm>
            <a:off x="7306950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208" name="Shape 208"/>
          <p:cNvSpPr/>
          <p:nvPr/>
        </p:nvSpPr>
        <p:spPr>
          <a:xfrm>
            <a:off x="7306950" y="2272283"/>
            <a:ext cx="1119300" cy="1087499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7562250" y="2924350"/>
            <a:ext cx="60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22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7562250" y="4220275"/>
            <a:ext cx="60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80</a:t>
            </a:r>
          </a:p>
        </p:txBody>
      </p:sp>
      <p:sp>
        <p:nvSpPr>
          <p:cNvPr id="211" name="Shape 211"/>
          <p:cNvSpPr/>
          <p:nvPr/>
        </p:nvSpPr>
        <p:spPr>
          <a:xfrm>
            <a:off x="4812025" y="2272283"/>
            <a:ext cx="1119300" cy="1087499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941325" y="4220275"/>
            <a:ext cx="860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52431</a:t>
            </a:r>
          </a:p>
        </p:txBody>
      </p:sp>
      <p:sp>
        <p:nvSpPr>
          <p:cNvPr id="213" name="Shape 213"/>
          <p:cNvSpPr/>
          <p:nvPr/>
        </p:nvSpPr>
        <p:spPr>
          <a:xfrm>
            <a:off x="5931325" y="3902200"/>
            <a:ext cx="1375500" cy="412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Connection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Sockets!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API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accent5"/>
                </a:solidFill>
                <a:hlinkClick r:id="rId3"/>
              </a:rPr>
              <a:t>https://docs.python.org/2/howto/sockets.html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Socket API -- Connection Establishment (Server)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server_socket = socket.socket()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Create the socket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server_socket.bind((“0.0.0.0”, 80))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/>
              <a:t>Declare the socket’</a:t>
            </a:r>
            <a:r>
              <a:rPr lang="en"/>
              <a:t>s</a:t>
            </a:r>
            <a:r>
              <a:rPr lang="en"/>
              <a:t> IP address and port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Often use “127.0.0.1”/”localhost” (host only), or  “0.0.0.0” (all host addresses)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server_socket.listen(5)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Listen for </a:t>
            </a:r>
            <a:r>
              <a:rPr i="1" lang="en"/>
              <a:t>new</a:t>
            </a:r>
            <a:r>
              <a:rPr lang="en"/>
              <a:t> connections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Up to 5 may wait in the queue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new_sock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address) = server_socket.accept()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Processes an incoming client request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Create a new connection to that client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Return a socket associated with that connection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 u="sng"/>
              <a:t>This socket will send/receive data!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Socket API -- Connection Establishment (Client)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client_sock = socket.socket()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Create the socket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client_sock.connect((“216.58.195.238”, 80))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Connect to the server IP “216.58.195.238” on port 80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Socket is ready to send and recv!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Sockets!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Send and Receive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Introductions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Sockets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Connection Establishment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Send/Receive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Project 1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Part 0 in section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Anatomy of a Socket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 a process’ perspective: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Send Buffer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Populated by the process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Drained by the network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Bits wait to be transmitted by network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Receive Buffer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Populated by the network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Drained by the process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Bits wait to be received by process</a:t>
            </a:r>
          </a:p>
        </p:txBody>
      </p:sp>
      <p:sp>
        <p:nvSpPr>
          <p:cNvPr id="244" name="Shape 244"/>
          <p:cNvSpPr/>
          <p:nvPr/>
        </p:nvSpPr>
        <p:spPr>
          <a:xfrm>
            <a:off x="5755561" y="1948358"/>
            <a:ext cx="1841100" cy="230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5907832" y="2088253"/>
            <a:ext cx="686699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757968" y="2088253"/>
            <a:ext cx="686700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5945967" y="2545940"/>
            <a:ext cx="610200" cy="14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796104" y="2180575"/>
            <a:ext cx="610200" cy="7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5091100" y="4394323"/>
            <a:ext cx="3170016" cy="6337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Network</a:t>
            </a:r>
          </a:p>
        </p:txBody>
      </p:sp>
      <p:sp>
        <p:nvSpPr>
          <p:cNvPr id="250" name="Shape 250"/>
          <p:cNvSpPr/>
          <p:nvPr/>
        </p:nvSpPr>
        <p:spPr>
          <a:xfrm>
            <a:off x="5091186" y="1152425"/>
            <a:ext cx="3169800" cy="509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251" name="Shape 251"/>
          <p:cNvSpPr/>
          <p:nvPr/>
        </p:nvSpPr>
        <p:spPr>
          <a:xfrm>
            <a:off x="6153931" y="1684493"/>
            <a:ext cx="1944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6153902" y="4042104"/>
            <a:ext cx="194400" cy="43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 flipH="1" rot="10800000">
            <a:off x="7004069" y="3910884"/>
            <a:ext cx="194400" cy="57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Shape 254"/>
          <p:cNvSpPr/>
          <p:nvPr/>
        </p:nvSpPr>
        <p:spPr>
          <a:xfrm flipH="1" rot="10800000">
            <a:off x="7004069" y="1666635"/>
            <a:ext cx="1944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 API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send(str)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Take some bits as an argument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Add them to the send buffer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recv(bufsize)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Take bufsize as an argument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Return bufsize bytes from the receive buffer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What happens when buffers are full?</a:t>
            </a:r>
          </a:p>
        </p:txBody>
      </p:sp>
      <p:sp>
        <p:nvSpPr>
          <p:cNvPr id="261" name="Shape 261"/>
          <p:cNvSpPr/>
          <p:nvPr/>
        </p:nvSpPr>
        <p:spPr>
          <a:xfrm>
            <a:off x="5755561" y="1948358"/>
            <a:ext cx="1841100" cy="230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5907832" y="2088253"/>
            <a:ext cx="686699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757968" y="2088253"/>
            <a:ext cx="686700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945967" y="2545940"/>
            <a:ext cx="610200" cy="14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796104" y="2180575"/>
            <a:ext cx="610200" cy="7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5091100" y="4394323"/>
            <a:ext cx="3170016" cy="6337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Network</a:t>
            </a:r>
          </a:p>
        </p:txBody>
      </p:sp>
      <p:sp>
        <p:nvSpPr>
          <p:cNvPr id="267" name="Shape 267"/>
          <p:cNvSpPr/>
          <p:nvPr/>
        </p:nvSpPr>
        <p:spPr>
          <a:xfrm>
            <a:off x="5091186" y="1152425"/>
            <a:ext cx="3169800" cy="509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268" name="Shape 268"/>
          <p:cNvSpPr/>
          <p:nvPr/>
        </p:nvSpPr>
        <p:spPr>
          <a:xfrm>
            <a:off x="6153931" y="1684493"/>
            <a:ext cx="1944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153902" y="4042104"/>
            <a:ext cx="194400" cy="43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 flipH="1" rot="10800000">
            <a:off x="7004069" y="3910884"/>
            <a:ext cx="194400" cy="57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Shape 271"/>
          <p:cNvSpPr/>
          <p:nvPr/>
        </p:nvSpPr>
        <p:spPr>
          <a:xfrm flipH="1" rot="10800000">
            <a:off x="7004069" y="1666635"/>
            <a:ext cx="1944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Socket API -- Full/Empty Buffers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Two approaches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Blocking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When the buffer’s full -- wait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Part 0 (today!)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Non-blocking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When the buffer’s full -- return an error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Part 1</a:t>
            </a:r>
          </a:p>
        </p:txBody>
      </p:sp>
      <p:sp>
        <p:nvSpPr>
          <p:cNvPr id="278" name="Shape 278"/>
          <p:cNvSpPr/>
          <p:nvPr/>
        </p:nvSpPr>
        <p:spPr>
          <a:xfrm>
            <a:off x="5755561" y="1948358"/>
            <a:ext cx="1841100" cy="230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907832" y="2088253"/>
            <a:ext cx="686699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6757968" y="2088253"/>
            <a:ext cx="686700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5945975" y="2129324"/>
            <a:ext cx="610200" cy="1912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091100" y="4394323"/>
            <a:ext cx="3170016" cy="6337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Network</a:t>
            </a:r>
          </a:p>
        </p:txBody>
      </p:sp>
      <p:sp>
        <p:nvSpPr>
          <p:cNvPr id="283" name="Shape 283"/>
          <p:cNvSpPr/>
          <p:nvPr/>
        </p:nvSpPr>
        <p:spPr>
          <a:xfrm>
            <a:off x="5091186" y="1152425"/>
            <a:ext cx="3169800" cy="509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284" name="Shape 284"/>
          <p:cNvSpPr/>
          <p:nvPr/>
        </p:nvSpPr>
        <p:spPr>
          <a:xfrm>
            <a:off x="6153931" y="1684493"/>
            <a:ext cx="1944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Shape 285"/>
          <p:cNvSpPr/>
          <p:nvPr/>
        </p:nvSpPr>
        <p:spPr>
          <a:xfrm flipH="1" rot="10800000">
            <a:off x="7004069" y="1666635"/>
            <a:ext cx="1944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Blocking Socket -- Send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send()</a:t>
            </a:r>
            <a:r>
              <a:rPr lang="en"/>
              <a:t>, but the buffer is full!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Block (wait) until the buffer drains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Populate the buffer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Return</a:t>
            </a:r>
          </a:p>
        </p:txBody>
      </p:sp>
      <p:sp>
        <p:nvSpPr>
          <p:cNvPr id="292" name="Shape 292"/>
          <p:cNvSpPr/>
          <p:nvPr/>
        </p:nvSpPr>
        <p:spPr>
          <a:xfrm>
            <a:off x="5755561" y="1948358"/>
            <a:ext cx="1841100" cy="230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5907832" y="2088253"/>
            <a:ext cx="686699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6757968" y="2088253"/>
            <a:ext cx="686700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5945975" y="2130877"/>
            <a:ext cx="610200" cy="19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5091100" y="4394323"/>
            <a:ext cx="3170016" cy="6337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Network</a:t>
            </a:r>
          </a:p>
        </p:txBody>
      </p:sp>
      <p:sp>
        <p:nvSpPr>
          <p:cNvPr id="297" name="Shape 297"/>
          <p:cNvSpPr/>
          <p:nvPr/>
        </p:nvSpPr>
        <p:spPr>
          <a:xfrm>
            <a:off x="5091186" y="1152425"/>
            <a:ext cx="3169800" cy="509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298" name="Shape 298"/>
          <p:cNvSpPr/>
          <p:nvPr/>
        </p:nvSpPr>
        <p:spPr>
          <a:xfrm>
            <a:off x="6153931" y="1684493"/>
            <a:ext cx="1944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Blocking Socket -- Receive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recv()</a:t>
            </a:r>
            <a:r>
              <a:rPr lang="en"/>
              <a:t>, but the buffer is empty!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Block (wait) until some </a:t>
            </a:r>
            <a:r>
              <a:rPr lang="en"/>
              <a:t>bits </a:t>
            </a:r>
            <a:r>
              <a:rPr lang="en"/>
              <a:t>appear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Return the</a:t>
            </a:r>
            <a:r>
              <a:rPr lang="en"/>
              <a:t> bits</a:t>
            </a:r>
          </a:p>
        </p:txBody>
      </p:sp>
      <p:sp>
        <p:nvSpPr>
          <p:cNvPr id="305" name="Shape 305"/>
          <p:cNvSpPr/>
          <p:nvPr/>
        </p:nvSpPr>
        <p:spPr>
          <a:xfrm>
            <a:off x="5755561" y="1948358"/>
            <a:ext cx="1841100" cy="230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5907832" y="2088253"/>
            <a:ext cx="686699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757968" y="2088253"/>
            <a:ext cx="686700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945975" y="2122152"/>
            <a:ext cx="610200" cy="19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091100" y="4394323"/>
            <a:ext cx="3170016" cy="6337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Network</a:t>
            </a:r>
          </a:p>
        </p:txBody>
      </p:sp>
      <p:sp>
        <p:nvSpPr>
          <p:cNvPr id="310" name="Shape 310"/>
          <p:cNvSpPr/>
          <p:nvPr/>
        </p:nvSpPr>
        <p:spPr>
          <a:xfrm>
            <a:off x="5091186" y="1152425"/>
            <a:ext cx="3169800" cy="509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311" name="Shape 311"/>
          <p:cNvSpPr/>
          <p:nvPr/>
        </p:nvSpPr>
        <p:spPr>
          <a:xfrm flipH="1" rot="10800000">
            <a:off x="7004069" y="1666635"/>
            <a:ext cx="1944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Project 1: Part 0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https://github.com/NetSys/cs168_student/tree/master/projects/proj1_chat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Proj1: Part 0 (Blocking send/receive)</a:t>
            </a:r>
          </a:p>
        </p:txBody>
      </p:sp>
      <p:sp>
        <p:nvSpPr>
          <p:cNvPr id="323" name="Shape 323"/>
          <p:cNvSpPr txBox="1"/>
          <p:nvPr>
            <p:ph idx="2" type="body"/>
          </p:nvPr>
        </p:nvSpPr>
        <p:spPr>
          <a:xfrm>
            <a:off x="4527600" y="1678950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server_socket = socket.socket()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server_socket.bind((ip, port))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server_socket.listen(int)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new_sock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address) = server_socket.accept()</a:t>
            </a:r>
          </a:p>
          <a:p>
            <a:pPr indent="-342900" lvl="0" marL="457200" rtl="0">
              <a:spcBef>
                <a:spcPts val="0"/>
              </a:spcBef>
              <a:buSzPct val="128571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 = new_sock.recv(int)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4138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https://docs.python.org/2/howto/sockets.html</a:t>
            </a:r>
          </a:p>
        </p:txBody>
      </p:sp>
      <p:sp>
        <p:nvSpPr>
          <p:cNvPr id="325" name="Shape 325"/>
          <p:cNvSpPr txBox="1"/>
          <p:nvPr>
            <p:ph type="title"/>
          </p:nvPr>
        </p:nvSpPr>
        <p:spPr>
          <a:xfrm>
            <a:off x="854050" y="1200900"/>
            <a:ext cx="22470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Client (Start here)</a:t>
            </a:r>
          </a:p>
        </p:txBody>
      </p:sp>
      <p:sp>
        <p:nvSpPr>
          <p:cNvPr id="326" name="Shape 326"/>
          <p:cNvSpPr txBox="1"/>
          <p:nvPr>
            <p:ph type="title"/>
          </p:nvPr>
        </p:nvSpPr>
        <p:spPr>
          <a:xfrm>
            <a:off x="5202925" y="1200900"/>
            <a:ext cx="13704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Server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4605950" y="3491795"/>
            <a:ext cx="53478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With your server, you can connect your client locally! 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284100" y="3485075"/>
            <a:ext cx="3875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Connect to our server and post your name when you’ve finished!</a:t>
            </a:r>
            <a:b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Server IP: 52.53.187.155, Port: TA Chosen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211550" y="1725350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Font typeface="Consolas"/>
            </a:pPr>
            <a:r>
              <a:rPr lang="en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client_sock = socket.socket()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Font typeface="Consolas"/>
            </a:pPr>
            <a:r>
              <a:rPr lang="en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client_sock.connect((ip, port))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Font typeface="Consolas"/>
            </a:pPr>
            <a:r>
              <a:rPr lang="en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client_sock.send(data)</a:t>
            </a:r>
            <a:br>
              <a:rPr lang="en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Font typeface="Open Sans"/>
              <a:buChar char="❖"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command line parsing: </a:t>
            </a:r>
            <a:r>
              <a:rPr lang="en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sys.argv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Font typeface="Open Sans"/>
              <a:buChar char="❖"/>
            </a:pPr>
            <a:r>
              <a:rPr lang="en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reading from stdin</a:t>
            </a:r>
            <a:r>
              <a:rPr lang="en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: raw_input()</a:t>
            </a:r>
            <a:br>
              <a:rPr lang="en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Blocking Isn’t Always Best...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server is often connected to multiple clients simultaneously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 clients aren’t always sending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blocking server would cease all operations while waiting for each client to send data!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We can do better...</a:t>
            </a:r>
          </a:p>
        </p:txBody>
      </p:sp>
      <p:sp>
        <p:nvSpPr>
          <p:cNvPr id="336" name="Shape 336"/>
          <p:cNvSpPr/>
          <p:nvPr/>
        </p:nvSpPr>
        <p:spPr>
          <a:xfrm>
            <a:off x="5091100" y="4394323"/>
            <a:ext cx="3170016" cy="6337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Network</a:t>
            </a:r>
          </a:p>
        </p:txBody>
      </p:sp>
      <p:sp>
        <p:nvSpPr>
          <p:cNvPr id="337" name="Shape 337"/>
          <p:cNvSpPr/>
          <p:nvPr/>
        </p:nvSpPr>
        <p:spPr>
          <a:xfrm>
            <a:off x="5091186" y="1152425"/>
            <a:ext cx="3169800" cy="509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338" name="Shape 338"/>
          <p:cNvSpPr/>
          <p:nvPr/>
        </p:nvSpPr>
        <p:spPr>
          <a:xfrm>
            <a:off x="5755561" y="1948358"/>
            <a:ext cx="1841100" cy="230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5907832" y="2088253"/>
            <a:ext cx="686699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6757968" y="2088253"/>
            <a:ext cx="686700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6220675" y="154900"/>
            <a:ext cx="2760300" cy="780900"/>
          </a:xfrm>
          <a:prstGeom prst="cloudCallout">
            <a:avLst>
              <a:gd fmla="val -25799" name="adj1"/>
              <a:gd fmla="val 72413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/>
              <a:t>Hello? I’m receiving...</a:t>
            </a:r>
          </a:p>
        </p:txBody>
      </p:sp>
      <p:sp>
        <p:nvSpPr>
          <p:cNvPr id="342" name="Shape 342"/>
          <p:cNvSpPr/>
          <p:nvPr/>
        </p:nvSpPr>
        <p:spPr>
          <a:xfrm flipH="1" rot="10800000">
            <a:off x="7004069" y="1666635"/>
            <a:ext cx="1944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Non-Blocking Socket -- Send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send()</a:t>
            </a:r>
            <a:r>
              <a:rPr lang="en"/>
              <a:t> on a full buffer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Throw an exception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socket.error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Try again later!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Responsibility of the process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Not required for the project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Hopefully clients aren’t flooding the network...</a:t>
            </a:r>
          </a:p>
        </p:txBody>
      </p:sp>
      <p:sp>
        <p:nvSpPr>
          <p:cNvPr id="349" name="Shape 349"/>
          <p:cNvSpPr/>
          <p:nvPr/>
        </p:nvSpPr>
        <p:spPr>
          <a:xfrm>
            <a:off x="5755561" y="1948358"/>
            <a:ext cx="1841100" cy="230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5907832" y="2088253"/>
            <a:ext cx="686699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6757968" y="2088253"/>
            <a:ext cx="686700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5945975" y="2130877"/>
            <a:ext cx="610200" cy="19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796104" y="2180575"/>
            <a:ext cx="610200" cy="7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091100" y="4394323"/>
            <a:ext cx="3170016" cy="6337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Network</a:t>
            </a:r>
          </a:p>
        </p:txBody>
      </p:sp>
      <p:sp>
        <p:nvSpPr>
          <p:cNvPr id="355" name="Shape 355"/>
          <p:cNvSpPr/>
          <p:nvPr/>
        </p:nvSpPr>
        <p:spPr>
          <a:xfrm>
            <a:off x="5091186" y="1152425"/>
            <a:ext cx="3169800" cy="509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356" name="Shape 356"/>
          <p:cNvSpPr/>
          <p:nvPr/>
        </p:nvSpPr>
        <p:spPr>
          <a:xfrm>
            <a:off x="6153931" y="1684493"/>
            <a:ext cx="194400" cy="509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5180125" y="1686900"/>
            <a:ext cx="686700" cy="236100"/>
          </a:xfrm>
          <a:prstGeom prst="wedgeRoundRectCallout">
            <a:avLst>
              <a:gd fmla="val 83836" name="adj1"/>
              <a:gd fmla="val 31745" name="adj2"/>
              <a:gd fmla="val 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ENOBUFS!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Non-Blocking Socket -- Receive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recv()</a:t>
            </a:r>
            <a:r>
              <a:rPr lang="en"/>
              <a:t> on an empty buffer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/>
              <a:t>Throw an exception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socket.error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Try again later!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Responsibility of the process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You’ll implement </a:t>
            </a:r>
            <a:r>
              <a:rPr i="1" lang="en"/>
              <a:t>this</a:t>
            </a:r>
            <a:r>
              <a:rPr lang="en"/>
              <a:t> in Part 1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Server can handle multiple clients at once!</a:t>
            </a:r>
          </a:p>
        </p:txBody>
      </p:sp>
      <p:sp>
        <p:nvSpPr>
          <p:cNvPr id="364" name="Shape 364"/>
          <p:cNvSpPr/>
          <p:nvPr/>
        </p:nvSpPr>
        <p:spPr>
          <a:xfrm>
            <a:off x="5755561" y="1948358"/>
            <a:ext cx="1841100" cy="230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907832" y="2088253"/>
            <a:ext cx="686699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6757968" y="2088253"/>
            <a:ext cx="686700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5945967" y="2545940"/>
            <a:ext cx="610200" cy="14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091100" y="4394323"/>
            <a:ext cx="3170016" cy="6337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Network</a:t>
            </a:r>
          </a:p>
        </p:txBody>
      </p:sp>
      <p:sp>
        <p:nvSpPr>
          <p:cNvPr id="369" name="Shape 369"/>
          <p:cNvSpPr/>
          <p:nvPr/>
        </p:nvSpPr>
        <p:spPr>
          <a:xfrm>
            <a:off x="5091186" y="1152425"/>
            <a:ext cx="3169800" cy="509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370" name="Shape 370"/>
          <p:cNvSpPr/>
          <p:nvPr/>
        </p:nvSpPr>
        <p:spPr>
          <a:xfrm flipH="1" rot="10800000">
            <a:off x="7004069" y="1666635"/>
            <a:ext cx="194400" cy="509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Shape 371"/>
          <p:cNvSpPr/>
          <p:nvPr/>
        </p:nvSpPr>
        <p:spPr>
          <a:xfrm flipH="1">
            <a:off x="7466125" y="1686900"/>
            <a:ext cx="686700" cy="236100"/>
          </a:xfrm>
          <a:prstGeom prst="wedgeRoundRectCallout">
            <a:avLst>
              <a:gd fmla="val 83836" name="adj1"/>
              <a:gd fmla="val 31745" name="adj2"/>
              <a:gd fmla="val 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ENOBUFS!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Introductions!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Non-Blocking Socket -- Tips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/>
              <a:t>Hint: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select.select()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Given a list of </a:t>
            </a:r>
            <a:r>
              <a:rPr lang="en"/>
              <a:t>file descriptors…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i.e. socket buffers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"/>
              <a:t>Tells you which are ready to write to/read from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https://docs.python.org/2/library/select.html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Reminder: Project Office Hours are every day, 4-6PM in Soda 415/420.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Good luck!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slides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Blocking vs Non-Blocking Sockets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Advantages of Blocking?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Disadvantages of Blocking?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Advantages of Non-Blocking?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Disadvantages of Non-Blocking?</a:t>
            </a:r>
          </a:p>
        </p:txBody>
      </p:sp>
      <p:sp>
        <p:nvSpPr>
          <p:cNvPr id="389" name="Shape 389"/>
          <p:cNvSpPr/>
          <p:nvPr/>
        </p:nvSpPr>
        <p:spPr>
          <a:xfrm>
            <a:off x="5755561" y="1948358"/>
            <a:ext cx="1841100" cy="230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5907832" y="2088253"/>
            <a:ext cx="686699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757968" y="2088253"/>
            <a:ext cx="686700" cy="200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5945967" y="2545940"/>
            <a:ext cx="610200" cy="14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6796104" y="2180575"/>
            <a:ext cx="610200" cy="7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5091100" y="4394323"/>
            <a:ext cx="3170016" cy="6337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Network</a:t>
            </a:r>
          </a:p>
        </p:txBody>
      </p:sp>
      <p:sp>
        <p:nvSpPr>
          <p:cNvPr id="395" name="Shape 395"/>
          <p:cNvSpPr/>
          <p:nvPr/>
        </p:nvSpPr>
        <p:spPr>
          <a:xfrm>
            <a:off x="5091186" y="1152425"/>
            <a:ext cx="3169800" cy="509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396" name="Shape 396"/>
          <p:cNvSpPr/>
          <p:nvPr/>
        </p:nvSpPr>
        <p:spPr>
          <a:xfrm>
            <a:off x="6153931" y="1684493"/>
            <a:ext cx="1944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6153902" y="4042104"/>
            <a:ext cx="194400" cy="43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Shape 398"/>
          <p:cNvSpPr/>
          <p:nvPr/>
        </p:nvSpPr>
        <p:spPr>
          <a:xfrm flipH="1" rot="10800000">
            <a:off x="7004069" y="3910884"/>
            <a:ext cx="194400" cy="57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Shape 399"/>
          <p:cNvSpPr/>
          <p:nvPr/>
        </p:nvSpPr>
        <p:spPr>
          <a:xfrm flipH="1" rot="10800000">
            <a:off x="7004069" y="1666635"/>
            <a:ext cx="194400" cy="50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Socket API -- Send and Recv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is always a string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Client: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client_socket.send(“hello!”)</a:t>
            </a:r>
          </a:p>
          <a:p>
            <a:pPr indent="-228600" lvl="0" marL="4572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Server: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ata = new_sock.recv(1024)</a:t>
            </a:r>
          </a:p>
          <a:p>
            <a:pPr indent="-228600" lvl="2" marL="13716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Receive (up to) 1024 bytes at a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Soc</a:t>
            </a:r>
            <a:r>
              <a:rPr lang="en"/>
              <a:t>kets!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Sockets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Sockets are the Internet’s user </a:t>
            </a:r>
            <a:r>
              <a:rPr i="1" lang="en"/>
              <a:t>API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Developed here at UC Berkeley!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Connection (the basic abstraction)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66175"/>
            <a:ext cx="4443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“pipe” between two processes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 process is a program running on a host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Bits go in one end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And out the other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Bi-directional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Both sides may send/receive</a:t>
            </a:r>
          </a:p>
        </p:txBody>
      </p:sp>
      <p:sp>
        <p:nvSpPr>
          <p:cNvPr id="97" name="Shape 97"/>
          <p:cNvSpPr/>
          <p:nvPr/>
        </p:nvSpPr>
        <p:spPr>
          <a:xfrm>
            <a:off x="3172513" y="2792200"/>
            <a:ext cx="2799251" cy="2133539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Internet</a:t>
            </a:r>
          </a:p>
        </p:txBody>
      </p:sp>
      <p:sp>
        <p:nvSpPr>
          <p:cNvPr id="98" name="Shape 98"/>
          <p:cNvSpPr/>
          <p:nvPr/>
        </p:nvSpPr>
        <p:spPr>
          <a:xfrm>
            <a:off x="2423565" y="3581968"/>
            <a:ext cx="4297500" cy="913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Connection</a:t>
            </a:r>
          </a:p>
        </p:txBody>
      </p:sp>
      <p:sp>
        <p:nvSpPr>
          <p:cNvPr id="99" name="Shape 99"/>
          <p:cNvSpPr/>
          <p:nvPr/>
        </p:nvSpPr>
        <p:spPr>
          <a:xfrm>
            <a:off x="1122825" y="3494983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00" name="Shape 100"/>
          <p:cNvSpPr/>
          <p:nvPr/>
        </p:nvSpPr>
        <p:spPr>
          <a:xfrm>
            <a:off x="6902516" y="3494983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Socket API -- Three Basics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Connection Establishment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Sending Bits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Receiving Bits</a:t>
            </a:r>
          </a:p>
        </p:txBody>
      </p:sp>
      <p:sp>
        <p:nvSpPr>
          <p:cNvPr id="107" name="Shape 107"/>
          <p:cNvSpPr/>
          <p:nvPr/>
        </p:nvSpPr>
        <p:spPr>
          <a:xfrm>
            <a:off x="3172513" y="2792200"/>
            <a:ext cx="2799251" cy="2133539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Internet</a:t>
            </a:r>
          </a:p>
        </p:txBody>
      </p:sp>
      <p:sp>
        <p:nvSpPr>
          <p:cNvPr id="108" name="Shape 108"/>
          <p:cNvSpPr/>
          <p:nvPr/>
        </p:nvSpPr>
        <p:spPr>
          <a:xfrm>
            <a:off x="2423565" y="3581968"/>
            <a:ext cx="4297500" cy="913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Connection</a:t>
            </a:r>
          </a:p>
        </p:txBody>
      </p:sp>
      <p:sp>
        <p:nvSpPr>
          <p:cNvPr id="109" name="Shape 109"/>
          <p:cNvSpPr/>
          <p:nvPr/>
        </p:nvSpPr>
        <p:spPr>
          <a:xfrm>
            <a:off x="1122825" y="3494983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10" name="Shape 110"/>
          <p:cNvSpPr/>
          <p:nvPr/>
        </p:nvSpPr>
        <p:spPr>
          <a:xfrm>
            <a:off x="6902516" y="3494983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Sockets!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Connections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So, how do we set these things up?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405975" y="151862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900900" y="1480075"/>
            <a:ext cx="1931400" cy="337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812025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26" name="Shape 126"/>
          <p:cNvSpPr/>
          <p:nvPr/>
        </p:nvSpPr>
        <p:spPr>
          <a:xfrm>
            <a:off x="7306950" y="3536958"/>
            <a:ext cx="1119300" cy="1087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Process</a:t>
            </a:r>
          </a:p>
        </p:txBody>
      </p:sp>
      <p:sp>
        <p:nvSpPr>
          <p:cNvPr id="127" name="Shape 127"/>
          <p:cNvSpPr/>
          <p:nvPr/>
        </p:nvSpPr>
        <p:spPr>
          <a:xfrm>
            <a:off x="5953362" y="3902200"/>
            <a:ext cx="1353300" cy="412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Connection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