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912" r:id="rId2"/>
    <p:sldId id="793" r:id="rId3"/>
    <p:sldId id="914" r:id="rId4"/>
    <p:sldId id="1094" r:id="rId5"/>
    <p:sldId id="915" r:id="rId6"/>
    <p:sldId id="916" r:id="rId7"/>
    <p:sldId id="917" r:id="rId8"/>
    <p:sldId id="918" r:id="rId9"/>
    <p:sldId id="1095" r:id="rId10"/>
    <p:sldId id="1124" r:id="rId11"/>
    <p:sldId id="919" r:id="rId12"/>
    <p:sldId id="920" r:id="rId13"/>
    <p:sldId id="921" r:id="rId14"/>
    <p:sldId id="922" r:id="rId15"/>
    <p:sldId id="923" r:id="rId16"/>
    <p:sldId id="924" r:id="rId17"/>
    <p:sldId id="925" r:id="rId18"/>
    <p:sldId id="926" r:id="rId19"/>
    <p:sldId id="927" r:id="rId20"/>
    <p:sldId id="928" r:id="rId21"/>
    <p:sldId id="929" r:id="rId22"/>
    <p:sldId id="930" r:id="rId23"/>
    <p:sldId id="1125" r:id="rId24"/>
    <p:sldId id="952" r:id="rId25"/>
    <p:sldId id="953" r:id="rId26"/>
    <p:sldId id="954" r:id="rId27"/>
    <p:sldId id="955" r:id="rId28"/>
    <p:sldId id="956" r:id="rId29"/>
    <p:sldId id="959" r:id="rId30"/>
    <p:sldId id="960" r:id="rId31"/>
    <p:sldId id="961" r:id="rId32"/>
    <p:sldId id="962" r:id="rId33"/>
    <p:sldId id="963" r:id="rId34"/>
    <p:sldId id="1096" r:id="rId35"/>
    <p:sldId id="965" r:id="rId36"/>
    <p:sldId id="966" r:id="rId37"/>
    <p:sldId id="967" r:id="rId38"/>
    <p:sldId id="968" r:id="rId39"/>
    <p:sldId id="969" r:id="rId40"/>
    <p:sldId id="970" r:id="rId41"/>
    <p:sldId id="971" r:id="rId42"/>
    <p:sldId id="972" r:id="rId43"/>
    <p:sldId id="973" r:id="rId44"/>
    <p:sldId id="974" r:id="rId45"/>
    <p:sldId id="977" r:id="rId46"/>
    <p:sldId id="978" r:id="rId47"/>
    <p:sldId id="979" r:id="rId48"/>
    <p:sldId id="980" r:id="rId49"/>
    <p:sldId id="981" r:id="rId50"/>
    <p:sldId id="982" r:id="rId51"/>
    <p:sldId id="983" r:id="rId52"/>
    <p:sldId id="984" r:id="rId53"/>
    <p:sldId id="1097" r:id="rId54"/>
    <p:sldId id="986" r:id="rId55"/>
    <p:sldId id="987" r:id="rId56"/>
    <p:sldId id="988" r:id="rId57"/>
    <p:sldId id="991" r:id="rId58"/>
    <p:sldId id="993" r:id="rId59"/>
    <p:sldId id="994" r:id="rId60"/>
    <p:sldId id="995" r:id="rId61"/>
    <p:sldId id="996" r:id="rId62"/>
    <p:sldId id="997" r:id="rId63"/>
    <p:sldId id="998" r:id="rId64"/>
    <p:sldId id="1126" r:id="rId65"/>
    <p:sldId id="1098" r:id="rId66"/>
    <p:sldId id="1099" r:id="rId67"/>
    <p:sldId id="1100" r:id="rId68"/>
    <p:sldId id="1101" r:id="rId69"/>
    <p:sldId id="1127" r:id="rId70"/>
    <p:sldId id="1105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4"/>
    <p:restoredTop sz="86517"/>
  </p:normalViewPr>
  <p:slideViewPr>
    <p:cSldViewPr>
      <p:cViewPr>
        <p:scale>
          <a:sx n="97" d="100"/>
          <a:sy n="97" d="100"/>
        </p:scale>
        <p:origin x="40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26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that his is an ORDERED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1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5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irregular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3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very detailed, couldn’t get a better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4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part of the network, but the takeaway</a:t>
            </a:r>
            <a:r>
              <a:rPr lang="en-US" baseline="0" dirty="0" smtClean="0"/>
              <a:t> is that the network is very regular, involving levels of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0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coincide?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all know what a spanning tree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8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0871-2777-E640-A4AF-7229AEFE59E3}" type="slidenum">
              <a:rPr lang="en-US"/>
              <a:pPr/>
              <a:t>7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2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14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0EC6-41C9-9D44-91E9-D006DC34A686}" type="slidenum">
              <a:rPr lang="en-US"/>
              <a:pPr/>
              <a:t>15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16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C2AD-59D7-EF42-8354-1C6BCD099DF4}" type="slidenum">
              <a:rPr lang="en-US"/>
              <a:pPr/>
              <a:t>17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0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The End of Architecture</a:t>
            </a:r>
            <a:br>
              <a:rPr lang="en-US" altLang="en-US" dirty="0" smtClean="0"/>
            </a:br>
            <a:r>
              <a:rPr lang="en-US" altLang="en-US" dirty="0" smtClean="0"/>
              <a:t>and the Beginning of Design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the Internet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1961	</a:t>
            </a:r>
            <a:r>
              <a:rPr lang="en-US" dirty="0" err="1" smtClean="0"/>
              <a:t>Baran</a:t>
            </a:r>
            <a:r>
              <a:rPr lang="en-US" dirty="0" smtClean="0"/>
              <a:t>, </a:t>
            </a:r>
            <a:r>
              <a:rPr lang="en-US" dirty="0" err="1" smtClean="0"/>
              <a:t>Kleinrock</a:t>
            </a:r>
            <a:r>
              <a:rPr lang="en-US" dirty="0" smtClean="0"/>
              <a:t> advocate </a:t>
            </a:r>
            <a:r>
              <a:rPr lang="en-US" dirty="0"/>
              <a:t>packet </a:t>
            </a:r>
            <a:r>
              <a:rPr lang="en-US" dirty="0" smtClean="0"/>
              <a:t>switching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1962</a:t>
            </a:r>
            <a:r>
              <a:rPr lang="en-US" dirty="0"/>
              <a:t>	</a:t>
            </a:r>
            <a:r>
              <a:rPr lang="en-US" dirty="0" err="1"/>
              <a:t>Licklider’s</a:t>
            </a:r>
            <a:r>
              <a:rPr lang="en-US" dirty="0"/>
              <a:t> vision of Galactic Network</a:t>
            </a:r>
          </a:p>
          <a:p>
            <a:pPr marL="0" indent="0">
              <a:buNone/>
            </a:pPr>
            <a:r>
              <a:rPr lang="en-US" dirty="0"/>
              <a:t>1965	Roberts connects two computers </a:t>
            </a:r>
            <a:r>
              <a:rPr lang="en-US" dirty="0" smtClean="0"/>
              <a:t>via phone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1967 Roberts </a:t>
            </a:r>
            <a:r>
              <a:rPr lang="en-US" dirty="0"/>
              <a:t>publishes vision of ARPANET</a:t>
            </a:r>
          </a:p>
          <a:p>
            <a:pPr marL="0" indent="0">
              <a:buNone/>
            </a:pPr>
            <a:r>
              <a:rPr lang="en-US" dirty="0" smtClean="0"/>
              <a:t>1969 BBN </a:t>
            </a:r>
            <a:r>
              <a:rPr lang="en-US" dirty="0"/>
              <a:t>installs first IMP at </a:t>
            </a:r>
            <a:r>
              <a:rPr lang="en-US" dirty="0" smtClean="0"/>
              <a:t>UCLA</a:t>
            </a:r>
          </a:p>
          <a:p>
            <a:pPr marL="339725" lvl="1" indent="0">
              <a:buNone/>
            </a:pPr>
            <a:r>
              <a:rPr lang="en-US" dirty="0" smtClean="0"/>
              <a:t>IMP: Interface Message Processor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1971 Network </a:t>
            </a:r>
            <a:r>
              <a:rPr lang="en-US" dirty="0"/>
              <a:t>Control </a:t>
            </a:r>
            <a:r>
              <a:rPr lang="en-US" dirty="0" smtClean="0"/>
              <a:t>Program (protocol)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demonstration of </a:t>
            </a:r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opening of the Internet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Kleinrock’s</a:t>
            </a:r>
            <a:r>
              <a:rPr lang="en-US" dirty="0" smtClean="0"/>
              <a:t> group at UCLA tried to log on to Stanford computer: His recollection of the event…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L…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L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L.”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O…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</a:t>
            </a:r>
            <a:r>
              <a:rPr lang="en-US" dirty="0" smtClean="0"/>
              <a:t>O?”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O.”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Then </a:t>
            </a:r>
            <a:r>
              <a:rPr lang="en-US" dirty="0">
                <a:solidFill>
                  <a:srgbClr val="FF3300"/>
                </a:solidFill>
              </a:rPr>
              <a:t>we typed the </a:t>
            </a:r>
            <a:r>
              <a:rPr lang="en-US" dirty="0" smtClean="0">
                <a:solidFill>
                  <a:srgbClr val="FF3300"/>
                </a:solidFill>
              </a:rPr>
              <a:t>G…</a:t>
            </a:r>
          </a:p>
          <a:p>
            <a:pPr lvl="1"/>
            <a:r>
              <a:rPr lang="en-US" sz="3600" b="1" dirty="0" smtClean="0"/>
              <a:t>…and </a:t>
            </a:r>
            <a:r>
              <a:rPr lang="en-US" sz="3600" b="1" dirty="0"/>
              <a:t>the system </a:t>
            </a:r>
            <a:r>
              <a:rPr lang="en-US" sz="3600" b="1" dirty="0" smtClean="0"/>
              <a:t>crashed!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	Email invented</a:t>
            </a:r>
          </a:p>
          <a:p>
            <a:pPr marL="0" indent="0">
              <a:buNone/>
            </a:pPr>
            <a:r>
              <a:rPr lang="en-US" dirty="0" smtClean="0"/>
              <a:t>1972 Telnet introduced 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Kahn advocates Open Architecture networking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229907"/>
            <a:ext cx="8991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08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Rules for Interconnection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network is independent and must not be required to </a:t>
            </a:r>
            <a:r>
              <a:rPr lang="en-US" dirty="0" smtClean="0"/>
              <a:t>change (why?)</a:t>
            </a:r>
          </a:p>
          <a:p>
            <a:pPr lvl="1"/>
            <a:endParaRPr lang="en-US" dirty="0"/>
          </a:p>
          <a:p>
            <a:r>
              <a:rPr lang="en-US" dirty="0"/>
              <a:t>Best-effort </a:t>
            </a:r>
            <a:r>
              <a:rPr lang="en-US" dirty="0" smtClean="0"/>
              <a:t>communication (why?)</a:t>
            </a:r>
          </a:p>
          <a:p>
            <a:pPr lvl="1"/>
            <a:r>
              <a:rPr lang="en-US" dirty="0" smtClean="0"/>
              <a:t>Best effort = no guarantees about delays or delivery</a:t>
            </a:r>
          </a:p>
          <a:p>
            <a:pPr lvl="1"/>
            <a:endParaRPr lang="en-US" dirty="0"/>
          </a:p>
          <a:p>
            <a:r>
              <a:rPr lang="en-US" dirty="0"/>
              <a:t>Boxes (routers) connect </a:t>
            </a:r>
            <a:r>
              <a:rPr lang="en-US" dirty="0" smtClean="0"/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No global control at operations </a:t>
            </a:r>
            <a:r>
              <a:rPr lang="en-US" dirty="0" smtClean="0"/>
              <a:t>level (why?)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C0C137-82A1-8B49-8EAC-F6BE43B1ED5B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vision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Kahn imagined there would be only a few networks (~20) and thus only a few </a:t>
            </a:r>
            <a:r>
              <a:rPr lang="en-US" dirty="0" smtClean="0"/>
              <a:t>routers</a:t>
            </a:r>
          </a:p>
          <a:p>
            <a:pPr lvl="1"/>
            <a:r>
              <a:rPr lang="en-US" b="1" dirty="0" smtClean="0"/>
              <a:t>He </a:t>
            </a:r>
            <a:r>
              <a:rPr lang="en-US" b="1" dirty="0"/>
              <a:t>was </a:t>
            </a:r>
            <a:r>
              <a:rPr lang="en-US" b="1" dirty="0" smtClean="0"/>
              <a:t>wrong (why?)</a:t>
            </a:r>
          </a:p>
          <a:p>
            <a:pPr lvl="4"/>
            <a:endParaRPr lang="en-US" dirty="0"/>
          </a:p>
          <a:p>
            <a:r>
              <a:rPr lang="en-US" dirty="0" smtClean="0"/>
              <a:t>Proposed gateways to “translate” </a:t>
            </a:r>
            <a:r>
              <a:rPr lang="en-US" dirty="0" err="1" smtClean="0"/>
              <a:t>btwn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Via a universal protocol that they all understood</a:t>
            </a:r>
          </a:p>
          <a:p>
            <a:pPr lvl="1"/>
            <a:r>
              <a:rPr lang="en-US" dirty="0" smtClean="0"/>
              <a:t>N translations rather than N</a:t>
            </a:r>
            <a:r>
              <a:rPr lang="en-US" baseline="30000" dirty="0" smtClean="0"/>
              <a:t>2</a:t>
            </a:r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 for “universal” protocol is birth of Internet</a:t>
            </a:r>
          </a:p>
          <a:p>
            <a:pPr lvl="1"/>
            <a:r>
              <a:rPr lang="en-US" dirty="0" smtClean="0"/>
              <a:t>The actual design of IP came later (Cerf and Kahn)</a:t>
            </a:r>
          </a:p>
          <a:p>
            <a:pPr lvl="4"/>
            <a:endParaRPr lang="en-US" dirty="0"/>
          </a:p>
          <a:p>
            <a:r>
              <a:rPr lang="en-US" dirty="0" smtClean="0"/>
              <a:t>The reason we have only one L3 protocol</a:t>
            </a:r>
          </a:p>
          <a:p>
            <a:pPr lvl="1"/>
            <a:r>
              <a:rPr lang="en-US" dirty="0" smtClean="0"/>
              <a:t>This vision requires a </a:t>
            </a:r>
            <a:r>
              <a:rPr lang="en-US" b="1" i="1" dirty="0" smtClean="0"/>
              <a:t>universal</a:t>
            </a:r>
            <a:r>
              <a:rPr lang="en-US" dirty="0" smtClean="0"/>
              <a:t> </a:t>
            </a:r>
            <a:r>
              <a:rPr lang="en-US" dirty="0" smtClean="0"/>
              <a:t>protocol!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D90493-3C75-0246-830F-1059ECDA599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1973 FTP introduced</a:t>
            </a:r>
          </a:p>
          <a:p>
            <a:pPr marL="0" indent="0">
              <a:buNone/>
            </a:pPr>
            <a:r>
              <a:rPr lang="en-US" dirty="0" smtClean="0"/>
              <a:t>1973 Ethernet invented (Xerox PARC)</a:t>
            </a:r>
          </a:p>
          <a:p>
            <a:pPr marL="0" indent="0">
              <a:buNone/>
            </a:pPr>
            <a:r>
              <a:rPr lang="en-US" dirty="0" smtClean="0"/>
              <a:t>1974</a:t>
            </a:r>
            <a:r>
              <a:rPr lang="en-US" dirty="0"/>
              <a:t>	Cerf and Kahn paper on TCP/IP</a:t>
            </a:r>
          </a:p>
          <a:p>
            <a:pPr marL="0" indent="0">
              <a:buNone/>
            </a:pPr>
            <a:r>
              <a:rPr lang="en-US" dirty="0"/>
              <a:t>1980	TCP/IP adopted as defense standard</a:t>
            </a:r>
          </a:p>
          <a:p>
            <a:pPr marL="0" indent="0">
              <a:buNone/>
            </a:pPr>
            <a:r>
              <a:rPr lang="en-US" dirty="0"/>
              <a:t>1983	Global NCP to TCP/IP flag day</a:t>
            </a:r>
          </a:p>
          <a:p>
            <a:pPr marL="0" indent="0">
              <a:buNone/>
            </a:pPr>
            <a:r>
              <a:rPr lang="en-US" dirty="0"/>
              <a:t>198x	XNS, </a:t>
            </a:r>
            <a:r>
              <a:rPr lang="en-US" dirty="0" err="1"/>
              <a:t>DECbit</a:t>
            </a:r>
            <a:r>
              <a:rPr lang="en-US" dirty="0"/>
              <a:t>, and other protocols</a:t>
            </a:r>
          </a:p>
          <a:p>
            <a:pPr marL="0" indent="0">
              <a:buNone/>
            </a:pPr>
            <a:r>
              <a:rPr lang="en-US" dirty="0"/>
              <a:t>1984	</a:t>
            </a:r>
            <a:r>
              <a:rPr lang="en-US" dirty="0" smtClean="0"/>
              <a:t>Janet (British research network)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1985	</a:t>
            </a:r>
            <a:r>
              <a:rPr lang="en-US" dirty="0" err="1"/>
              <a:t>NSFnet</a:t>
            </a:r>
            <a:r>
              <a:rPr lang="en-US" dirty="0"/>
              <a:t> (picks TCP/IP</a:t>
            </a:r>
            <a:r>
              <a:rPr lang="en-US" dirty="0" smtClean="0"/>
              <a:t>) [thank you Al Gore!]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198x	Internet meltdowns due to congestion</a:t>
            </a:r>
          </a:p>
          <a:p>
            <a:pPr marL="0" indent="0">
              <a:buNone/>
            </a:pPr>
            <a:r>
              <a:rPr lang="en-US" dirty="0" smtClean="0"/>
              <a:t>1986	Van </a:t>
            </a:r>
            <a:r>
              <a:rPr lang="en-US" dirty="0"/>
              <a:t>Jacobson saves the Internet (BSD </a:t>
            </a:r>
            <a:r>
              <a:rPr lang="en-US" dirty="0" smtClean="0"/>
              <a:t>TCP)</a:t>
            </a:r>
          </a:p>
          <a:p>
            <a:pPr marL="0" indent="0">
              <a:buNone/>
            </a:pPr>
            <a:r>
              <a:rPr lang="en-US" dirty="0" smtClean="0"/>
              <a:t>1988	Dave Clark steps down from IAB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Unsung hero of Internet: 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Chief Architect 1981-1988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Great consistency of vision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Kept the Internet true to its basic design principles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Authored End-to-End </a:t>
            </a:r>
            <a:r>
              <a:rPr lang="en-US" dirty="0"/>
              <a:t>P</a:t>
            </a:r>
            <a:r>
              <a:rPr lang="en-US" dirty="0" smtClean="0"/>
              <a:t>rinciple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Conceives </a:t>
            </a:r>
            <a:r>
              <a:rPr lang="en-US" u="sng" dirty="0" smtClean="0"/>
              <a:t>and</a:t>
            </a:r>
            <a:r>
              <a:rPr lang="en-US" dirty="0" smtClean="0"/>
              <a:t> articulates architectural concepts</a:t>
            </a:r>
          </a:p>
          <a:p>
            <a:pPr lvl="1"/>
            <a:r>
              <a:rPr lang="en-US" dirty="0" smtClean="0"/>
              <a:t>Read “Active </a:t>
            </a:r>
            <a:r>
              <a:rPr lang="en-US" dirty="0"/>
              <a:t>Networking and End-To-End Arguments</a:t>
            </a:r>
            <a:r>
              <a:rPr lang="en-US" dirty="0" smtClean="0"/>
              <a:t>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Perhaps the only “irreplaceable” Internet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1988	</a:t>
            </a:r>
            <a:r>
              <a:rPr lang="en-US" dirty="0" err="1" smtClean="0"/>
              <a:t>Deering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Cheriton</a:t>
            </a:r>
            <a:r>
              <a:rPr lang="en-US" dirty="0"/>
              <a:t> propose </a:t>
            </a:r>
            <a:r>
              <a:rPr lang="en-US" dirty="0" smtClean="0"/>
              <a:t>multicast</a:t>
            </a:r>
          </a:p>
          <a:p>
            <a:pPr marL="0" indent="0">
              <a:buNone/>
            </a:pPr>
            <a:r>
              <a:rPr lang="en-US" dirty="0" smtClean="0"/>
              <a:t>1989	Birth of the web….Tim Berners-Lee (CERN)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 invented </a:t>
            </a:r>
            <a:r>
              <a:rPr lang="en-US" dirty="0" smtClean="0"/>
              <a:t>HTTP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The web quickly took over the Internet</a:t>
            </a:r>
            <a:r>
              <a:rPr lang="is-IS" i="1" dirty="0" smtClean="0"/>
              <a:t>….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sz="3600" dirty="0" smtClean="0"/>
              <a:t>Why did it take a physicist to </a:t>
            </a:r>
            <a:r>
              <a:rPr lang="en-US" sz="3600" smtClean="0"/>
              <a:t>invent web?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Physicists are the smartest people in the world?</a:t>
            </a:r>
          </a:p>
          <a:p>
            <a:r>
              <a:rPr lang="en-US" dirty="0" smtClean="0"/>
              <a:t>Computer scientists were trying to invent nirvana</a:t>
            </a:r>
          </a:p>
          <a:p>
            <a:pPr lvl="1"/>
            <a:r>
              <a:rPr lang="en-US" dirty="0" smtClean="0"/>
              <a:t>Well, actually </a:t>
            </a:r>
            <a:r>
              <a:rPr lang="en-US" dirty="0" err="1" smtClean="0"/>
              <a:t>Xanadu</a:t>
            </a:r>
            <a:r>
              <a:rPr lang="en-US" dirty="0" smtClean="0"/>
              <a:t> (Ted Nelson)</a:t>
            </a:r>
            <a:endParaRPr lang="en-US" dirty="0"/>
          </a:p>
          <a:p>
            <a:pPr lvl="1"/>
            <a:r>
              <a:rPr lang="en-US" dirty="0" smtClean="0"/>
              <a:t>More generally, CS researchers focused on </a:t>
            </a:r>
            <a:r>
              <a:rPr lang="en-US" dirty="0" err="1" smtClean="0"/>
              <a:t>hyptertext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sers didn’t need what we wanted to invent</a:t>
            </a:r>
          </a:p>
          <a:p>
            <a:pPr lvl="1"/>
            <a:r>
              <a:rPr lang="en-US" dirty="0" smtClean="0"/>
              <a:t>Think about it: a paper on HTTP would have been rejected by every CS conference and journal</a:t>
            </a:r>
          </a:p>
          <a:p>
            <a:r>
              <a:rPr lang="en-US" dirty="0" smtClean="0"/>
              <a:t>In general, the CS research community is great at solving well-defined problems, but terrible at guessing what users will actually use</a:t>
            </a:r>
          </a:p>
          <a:p>
            <a:pPr lvl="1"/>
            <a:r>
              <a:rPr lang="en-US" i="1" dirty="0" smtClean="0">
                <a:solidFill>
                  <a:srgbClr val="FF3300"/>
                </a:solidFill>
              </a:rPr>
              <a:t>“Academics </a:t>
            </a:r>
            <a:r>
              <a:rPr lang="en-US" i="1" dirty="0">
                <a:solidFill>
                  <a:srgbClr val="FF3300"/>
                </a:solidFill>
              </a:rPr>
              <a:t>get paid for being clever, not for being right</a:t>
            </a:r>
            <a:r>
              <a:rPr lang="en-US" i="1" dirty="0" smtClean="0">
                <a:solidFill>
                  <a:srgbClr val="FF3300"/>
                </a:solidFill>
              </a:rPr>
              <a:t>.”</a:t>
            </a:r>
          </a:p>
          <a:p>
            <a:pPr marL="339725" lvl="1" indent="0">
              <a:buNone/>
            </a:pPr>
            <a:r>
              <a:rPr lang="en-US" dirty="0" smtClean="0"/>
              <a:t>                                          …Don Norman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4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1993 Search engines invented (Excite)</a:t>
            </a:r>
          </a:p>
          <a:p>
            <a:pPr marL="0" indent="0">
              <a:buNone/>
            </a:pPr>
            <a:r>
              <a:rPr lang="en-US" dirty="0" smtClean="0"/>
              <a:t>1994 </a:t>
            </a:r>
            <a:r>
              <a:rPr lang="en-US" dirty="0"/>
              <a:t>Internet goes </a:t>
            </a:r>
            <a:r>
              <a:rPr lang="en-US" dirty="0" smtClean="0"/>
              <a:t>commercial</a:t>
            </a:r>
          </a:p>
          <a:p>
            <a:pPr marL="0" indent="0">
              <a:buNone/>
            </a:pPr>
            <a:r>
              <a:rPr lang="en-US" dirty="0"/>
              <a:t>199x	ATM rises and falls (as internetworking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Telcos</a:t>
            </a:r>
            <a:r>
              <a:rPr lang="en-US" i="1" dirty="0" smtClean="0"/>
              <a:t> try to kill the Internet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199x	</a:t>
            </a:r>
            <a:r>
              <a:rPr lang="en-US" dirty="0" err="1"/>
              <a:t>QoS</a:t>
            </a:r>
            <a:r>
              <a:rPr lang="en-US" dirty="0"/>
              <a:t> rises and </a:t>
            </a:r>
            <a:r>
              <a:rPr lang="en-US" dirty="0" smtClean="0"/>
              <a:t>falls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try to kill the Internet</a:t>
            </a:r>
          </a:p>
          <a:p>
            <a:pPr marL="0" indent="0">
              <a:buNone/>
            </a:pPr>
            <a:r>
              <a:rPr lang="en-US" dirty="0" smtClean="0"/>
              <a:t>1998	IPv6 specification (led by Deering)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1998 Google reinvents </a:t>
            </a:r>
            <a:r>
              <a:rPr lang="en-US" dirty="0" smtClean="0"/>
              <a:t>search (ranking algorithm)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200x	The Internet boom and bust</a:t>
            </a:r>
          </a:p>
          <a:p>
            <a:pPr marL="0" indent="0">
              <a:buNone/>
            </a:pPr>
            <a:r>
              <a:rPr lang="en-US" dirty="0" smtClean="0"/>
              <a:t>201x</a:t>
            </a:r>
            <a:r>
              <a:rPr lang="en-US" b="1" dirty="0" smtClean="0"/>
              <a:t> CS enrollments suggest boom </a:t>
            </a:r>
            <a:r>
              <a:rPr lang="en-US" b="1" dirty="0"/>
              <a:t>is </a:t>
            </a:r>
            <a:r>
              <a:rPr lang="en-US" b="1" dirty="0" smtClean="0"/>
              <a:t>back!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CS 168: </a:t>
            </a:r>
            <a:r>
              <a:rPr lang="en-US" b="1" dirty="0" smtClean="0"/>
              <a:t>~</a:t>
            </a:r>
            <a:r>
              <a:rPr lang="en-US" dirty="0" smtClean="0"/>
              <a:t>80 in 2010 to &gt;600 in 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I Can’t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was layering invented?</a:t>
            </a:r>
          </a:p>
          <a:p>
            <a:pPr lvl="4"/>
            <a:endParaRPr lang="en-US" dirty="0"/>
          </a:p>
          <a:p>
            <a:r>
              <a:rPr lang="en-US" dirty="0" smtClean="0"/>
              <a:t>When will IPv6 finally happen?</a:t>
            </a:r>
          </a:p>
          <a:p>
            <a:pPr lvl="4"/>
            <a:endParaRPr lang="en-US" dirty="0"/>
          </a:p>
          <a:p>
            <a:r>
              <a:rPr lang="en-US" dirty="0" smtClean="0"/>
              <a:t>What are the biggest recent developments?</a:t>
            </a:r>
          </a:p>
          <a:p>
            <a:pPr lvl="1"/>
            <a:r>
              <a:rPr lang="en-US" dirty="0" smtClean="0"/>
              <a:t>From desktops to laptops to phones</a:t>
            </a:r>
            <a:r>
              <a:rPr lang="is-IS" dirty="0" smtClean="0"/>
              <a:t>…(to IoT)?</a:t>
            </a:r>
          </a:p>
          <a:p>
            <a:pPr lvl="1"/>
            <a:r>
              <a:rPr lang="is-IS" dirty="0" smtClean="0"/>
              <a:t>From data applications to video?</a:t>
            </a:r>
          </a:p>
          <a:p>
            <a:pPr lvl="1"/>
            <a:r>
              <a:rPr lang="is-IS" dirty="0" smtClean="0"/>
              <a:t>From ad hoc deployment to carefully managed infrastructure</a:t>
            </a:r>
          </a:p>
          <a:p>
            <a:pPr lvl="1"/>
            <a:r>
              <a:rPr lang="is-IS" dirty="0" smtClean="0"/>
              <a:t>The rise of large datacenters</a:t>
            </a:r>
          </a:p>
          <a:p>
            <a:pPr lvl="1"/>
            <a:r>
              <a:rPr lang="is-IS" dirty="0" smtClean="0"/>
              <a:t>The failure of security efforts</a:t>
            </a:r>
          </a:p>
          <a:p>
            <a:pPr lvl="1"/>
            <a:r>
              <a:rPr lang="is-IS" dirty="0" smtClean="0"/>
              <a:t>SDN, NFV, and all that....</a:t>
            </a:r>
          </a:p>
          <a:p>
            <a:pPr lvl="1"/>
            <a:r>
              <a:rPr lang="is-IS" dirty="0" smtClean="0"/>
              <a:t>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8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Wrote a paper in 1988 that tried to capture why the Internet turned out as it did</a:t>
            </a:r>
          </a:p>
          <a:p>
            <a:endParaRPr lang="en-US" dirty="0" smtClean="0"/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b="1" dirty="0">
                <a:latin typeface="Arial" charset="0"/>
              </a:rPr>
              <a:t>Connect existing </a:t>
            </a:r>
            <a:r>
              <a:rPr lang="en-US" b="1" dirty="0" smtClean="0">
                <a:latin typeface="Arial" charset="0"/>
              </a:rPr>
              <a:t>networks (Kahn’s stated goal)</a:t>
            </a:r>
            <a:endParaRPr lang="en-US" b="1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Robust in face of failures 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Support multiple types of delivery </a:t>
            </a:r>
            <a:r>
              <a:rPr lang="en-US" dirty="0" smtClean="0">
                <a:latin typeface="Arial" charset="0"/>
              </a:rPr>
              <a:t>services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Accommodate a variety of </a:t>
            </a:r>
            <a:r>
              <a:rPr lang="en-US" dirty="0" smtClean="0">
                <a:latin typeface="Arial" charset="0"/>
              </a:rPr>
              <a:t>networks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Allow distributed </a:t>
            </a:r>
            <a:r>
              <a:rPr lang="en-US" dirty="0" smtClean="0">
                <a:latin typeface="Arial" charset="0"/>
              </a:rPr>
              <a:t>management</a:t>
            </a:r>
            <a:endParaRPr lang="en-US" dirty="0">
              <a:latin typeface="Arial" charset="0"/>
            </a:endParaRP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Easy host attachment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Cost effective</a:t>
            </a:r>
          </a:p>
          <a:p>
            <a:pPr>
              <a:lnSpc>
                <a:spcPts val="4000"/>
              </a:lnSpc>
            </a:pPr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675"/>
            <a:ext cx="83820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eventually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should </a:t>
            </a:r>
            <a:r>
              <a:rPr lang="en-US" dirty="0">
                <a:latin typeface="Arial" charset="0"/>
              </a:rPr>
              <a:t>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Must </a:t>
            </a:r>
            <a:r>
              <a:rPr lang="en-US" b="1" i="1" dirty="0" smtClean="0">
                <a:latin typeface="Arial" charset="0"/>
              </a:rPr>
              <a:t>always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i="1" u="sng" dirty="0" smtClean="0">
                <a:latin typeface="Arial" charset="0"/>
              </a:rPr>
              <a:t>Availability</a:t>
            </a:r>
            <a:r>
              <a:rPr lang="en-US" dirty="0" smtClean="0">
                <a:latin typeface="Arial" charset="0"/>
              </a:rPr>
              <a:t> more important than </a:t>
            </a:r>
            <a:r>
              <a:rPr lang="en-US" i="1" u="sng" dirty="0" smtClean="0">
                <a:latin typeface="Arial" charset="0"/>
              </a:rPr>
              <a:t>recovering</a:t>
            </a:r>
            <a:r>
              <a:rPr lang="en-US" dirty="0" smtClean="0">
                <a:latin typeface="Arial" charset="0"/>
              </a:rPr>
              <a:t>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  <a:endParaRPr lang="en-US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Understand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dirty="0" smtClean="0"/>
              <a:t>Layers merely applying modularity to networks</a:t>
            </a:r>
          </a:p>
          <a:p>
            <a:pPr lvl="1"/>
            <a:r>
              <a:rPr lang="en-US" dirty="0" smtClean="0"/>
              <a:t>Key to longevity of Internet architecture</a:t>
            </a:r>
          </a:p>
          <a:p>
            <a:pPr lvl="1"/>
            <a:r>
              <a:rPr lang="en-US" dirty="0" smtClean="0"/>
              <a:t>Limits the scope of changes to (usually) a single layer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Three networking principles:</a:t>
            </a:r>
          </a:p>
          <a:p>
            <a:pPr lvl="1"/>
            <a:r>
              <a:rPr lang="en-US" dirty="0" smtClean="0"/>
              <a:t>Layering: </a:t>
            </a:r>
            <a:r>
              <a:rPr lang="en-US" i="1" dirty="0" smtClean="0"/>
              <a:t>how to arrange modules</a:t>
            </a:r>
          </a:p>
          <a:p>
            <a:pPr lvl="1"/>
            <a:r>
              <a:rPr lang="en-US" dirty="0" smtClean="0"/>
              <a:t>End-to-End principle: </a:t>
            </a:r>
            <a:r>
              <a:rPr lang="en-US" i="1" dirty="0" smtClean="0"/>
              <a:t>where to put functionality</a:t>
            </a:r>
          </a:p>
          <a:p>
            <a:pPr lvl="2"/>
            <a:r>
              <a:rPr lang="en-US" i="1" dirty="0" smtClean="0"/>
              <a:t>No reliability in network</a:t>
            </a:r>
          </a:p>
          <a:p>
            <a:pPr lvl="1"/>
            <a:r>
              <a:rPr lang="en-US" dirty="0" smtClean="0"/>
              <a:t>Fate-sharing: </a:t>
            </a:r>
            <a:r>
              <a:rPr lang="en-US" i="1" dirty="0" smtClean="0"/>
              <a:t>where to put state</a:t>
            </a:r>
          </a:p>
          <a:p>
            <a:pPr lvl="2"/>
            <a:r>
              <a:rPr lang="en-US" i="1" dirty="0" smtClean="0"/>
              <a:t>No per-flow state in network</a:t>
            </a:r>
          </a:p>
          <a:p>
            <a:pPr lvl="4"/>
            <a:endParaRPr lang="en-US" dirty="0"/>
          </a:p>
          <a:p>
            <a:r>
              <a:rPr lang="en-US" b="1" dirty="0" smtClean="0"/>
              <a:t>Lesson</a:t>
            </a:r>
            <a:r>
              <a:rPr lang="en-US" dirty="0" smtClean="0"/>
              <a:t>: think big picture before designing details</a:t>
            </a:r>
          </a:p>
          <a:p>
            <a:pPr lvl="1"/>
            <a:r>
              <a:rPr lang="en-US" i="1" dirty="0" smtClean="0"/>
              <a:t>If the architecture is wrong, engineering can’t save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2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service should Internet support?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pPr marL="3111500" lvl="8" indent="0">
              <a:buNone/>
            </a:pPr>
            <a:endParaRPr lang="en-US" dirty="0" smtClean="0"/>
          </a:p>
          <a:p>
            <a:r>
              <a:rPr lang="en-US" dirty="0" smtClean="0"/>
              <a:t>Many applications don’t need these guarantees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 </a:t>
            </a:r>
            <a:r>
              <a:rPr lang="en-US" b="1" i="1" dirty="0" smtClean="0"/>
              <a:t>(Why?)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And ISPs can work hard to deliver good service without changing the </a:t>
            </a:r>
            <a:r>
              <a:rPr lang="en-US" dirty="0" smtClean="0"/>
              <a:t>architecture</a:t>
            </a:r>
          </a:p>
          <a:p>
            <a:pPr lvl="1"/>
            <a:r>
              <a:rPr lang="en-US" i="1" dirty="0" smtClean="0"/>
              <a:t>Through good </a:t>
            </a:r>
            <a:r>
              <a:rPr lang="en-US" i="1" dirty="0" smtClean="0"/>
              <a:t>engineering</a:t>
            </a:r>
            <a:r>
              <a:rPr lang="en-US" i="1" dirty="0"/>
              <a:t> </a:t>
            </a:r>
            <a:r>
              <a:rPr lang="en-US" i="1" dirty="0" smtClean="0"/>
              <a:t>and provisioning</a:t>
            </a:r>
            <a:endParaRPr lang="en-US" i="1" dirty="0" smtClean="0"/>
          </a:p>
          <a:p>
            <a:pPr lvl="8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best effort packet switching service is not as obvious as it might seem today</a:t>
            </a:r>
          </a:p>
          <a:p>
            <a:pPr lvl="1"/>
            <a:r>
              <a:rPr lang="en-US" b="1" i="1" dirty="0" smtClean="0"/>
              <a:t>Guaranteed service </a:t>
            </a:r>
            <a:r>
              <a:rPr lang="en-US" b="1" i="1" dirty="0" smtClean="0"/>
              <a:t>was the more obvious choice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1"/>
            <a:r>
              <a:rPr lang="en-US" dirty="0" smtClean="0"/>
              <a:t>To see past so-called “requirements”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...and envision a future where </a:t>
            </a:r>
            <a:r>
              <a:rPr lang="is-IS" i="1" u="sng" dirty="0" smtClean="0"/>
              <a:t>application agility </a:t>
            </a:r>
            <a:r>
              <a:rPr lang="is-IS" dirty="0" smtClean="0"/>
              <a:t>minimizes the need for intricate infrastructure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And we were very lucky that they were focused on applications that did not need great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Wifi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Cellular, ATM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</a:p>
          <a:p>
            <a:pPr lvl="1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ecent efforts have improved management of individual networks</a:t>
            </a:r>
          </a:p>
          <a:p>
            <a:pPr lvl="1"/>
            <a:r>
              <a:rPr lang="en-US" dirty="0" smtClean="0"/>
              <a:t>But no attempt to manage the Internet as a whole….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And most hosts have to be smart for other </a:t>
            </a:r>
            <a:r>
              <a:rPr lang="en-US" dirty="0" smtClean="0">
                <a:latin typeface="Arial" charset="0"/>
              </a:rPr>
              <a:t>reasons</a:t>
            </a:r>
          </a:p>
          <a:p>
            <a:pPr lvl="1"/>
            <a:r>
              <a:rPr lang="en-US" dirty="0" smtClean="0">
                <a:latin typeface="Arial" charset="0"/>
              </a:rPr>
              <a:t>So the cost is actually minimal</a:t>
            </a:r>
            <a:r>
              <a:rPr lang="is-IS" dirty="0" smtClean="0">
                <a:latin typeface="Arial" charset="0"/>
              </a:rPr>
              <a:t>….</a:t>
            </a:r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1"/>
            <a:r>
              <a:rPr lang="en-US" b="1" i="1" dirty="0" smtClean="0"/>
              <a:t>Why?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I Did Not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Why is there only one IP layer?</a:t>
            </a:r>
          </a:p>
          <a:p>
            <a:endParaRPr lang="en-US" dirty="0"/>
          </a:p>
          <a:p>
            <a:r>
              <a:rPr lang="en-US" dirty="0" smtClean="0"/>
              <a:t>Why was the Internet invented?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</a:t>
            </a:r>
            <a:r>
              <a:rPr lang="en-US" b="1" dirty="0" smtClean="0">
                <a:latin typeface="Arial" charset="0"/>
              </a:rPr>
              <a:t>!</a:t>
            </a:r>
            <a:endParaRPr lang="en-US" b="1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dirty="0" smtClean="0">
                <a:latin typeface="Arial" charset="0"/>
              </a:rPr>
              <a:t>Probably focus on high-revenue applications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r>
              <a:rPr lang="en-US" dirty="0" smtClean="0">
                <a:latin typeface="Arial" charset="0"/>
              </a:rPr>
              <a:t>Probably bake some of the application into the network</a:t>
            </a:r>
          </a:p>
          <a:p>
            <a:pPr lvl="1"/>
            <a:r>
              <a:rPr lang="en-US" dirty="0" smtClean="0">
                <a:latin typeface="Arial" charset="0"/>
              </a:rPr>
              <a:t>As in the phone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b="1" i="1" dirty="0" smtClean="0">
                <a:latin typeface="Arial" charset="0"/>
              </a:rPr>
              <a:t>Suggestions?</a:t>
            </a:r>
            <a:endParaRPr lang="en-US" b="1" i="1" dirty="0">
              <a:latin typeface="Arial" charset="0"/>
            </a:endParaRP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missing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5525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Resilience </a:t>
            </a:r>
            <a:r>
              <a:rPr lang="en-US" dirty="0"/>
              <a:t>to attacks (denial-of-service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Endpoint security</a:t>
            </a:r>
          </a:p>
          <a:p>
            <a:pPr lvl="1"/>
            <a:r>
              <a:rPr lang="en-US" dirty="0" smtClean="0"/>
              <a:t>Tracking down misbehaving users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Resource sharing (fairness, etc.)</a:t>
            </a:r>
          </a:p>
          <a:p>
            <a:r>
              <a:rPr lang="en-US" dirty="0" smtClean="0"/>
              <a:t>ISP-level concerns</a:t>
            </a:r>
          </a:p>
          <a:p>
            <a:pPr lvl="1"/>
            <a:r>
              <a:rPr lang="en-US" dirty="0" smtClean="0"/>
              <a:t>Technical issues of interconnection and internal management</a:t>
            </a:r>
          </a:p>
          <a:p>
            <a:pPr lvl="1"/>
            <a:r>
              <a:rPr lang="en-US" dirty="0" smtClean="0"/>
              <a:t>Economic issues of interconnection</a:t>
            </a:r>
          </a:p>
          <a:p>
            <a:pPr lvl="1"/>
            <a:r>
              <a:rPr lang="en-US" dirty="0" smtClean="0"/>
              <a:t>Value flow (who should get paid for these bits?)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5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Architecture to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73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each layer in order (as in our textbook)</a:t>
            </a:r>
          </a:p>
          <a:p>
            <a:pPr lvl="1"/>
            <a:r>
              <a:rPr lang="en-US" dirty="0" smtClean="0"/>
              <a:t>Philosophies differ as to top-down vs bottom-up</a:t>
            </a:r>
          </a:p>
          <a:p>
            <a:pPr lvl="1"/>
            <a:endParaRPr lang="en-US" dirty="0"/>
          </a:p>
          <a:p>
            <a:r>
              <a:rPr lang="en-US" dirty="0" smtClean="0"/>
              <a:t>I prefer to focus on the distinction between</a:t>
            </a:r>
          </a:p>
          <a:p>
            <a:pPr lvl="1"/>
            <a:r>
              <a:rPr lang="en-US" dirty="0" smtClean="0"/>
              <a:t>General architecture considerations</a:t>
            </a:r>
          </a:p>
          <a:p>
            <a:pPr lvl="1"/>
            <a:r>
              <a:rPr lang="en-US" dirty="0" smtClean="0"/>
              <a:t>Fundamental intellectual challenges</a:t>
            </a:r>
          </a:p>
          <a:p>
            <a:pPr lvl="1"/>
            <a:r>
              <a:rPr lang="en-US" dirty="0" smtClean="0"/>
              <a:t>Design/implementation choices in today’s Internet</a:t>
            </a:r>
          </a:p>
          <a:p>
            <a:pPr lvl="1"/>
            <a:endParaRPr lang="en-US" dirty="0"/>
          </a:p>
          <a:p>
            <a:r>
              <a:rPr lang="en-US" dirty="0" smtClean="0"/>
              <a:t>We will next address fundamental challenges</a:t>
            </a:r>
          </a:p>
          <a:p>
            <a:endParaRPr lang="en-US" dirty="0"/>
          </a:p>
          <a:p>
            <a:r>
              <a:rPr lang="en-US" dirty="0" smtClean="0"/>
              <a:t>Later will discuss current designs in each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tasks are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 not a fundamental challenge</a:t>
            </a:r>
          </a:p>
          <a:p>
            <a:pPr lvl="1"/>
            <a:r>
              <a:rPr lang="en-US" dirty="0" smtClean="0"/>
              <a:t>Not general, and not necessarily hard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Reliable transport: a fundamental challenge</a:t>
            </a:r>
          </a:p>
          <a:p>
            <a:pPr lvl="1"/>
            <a:r>
              <a:rPr lang="en-US" dirty="0" smtClean="0"/>
              <a:t>General, and difficult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Global and local packet delivery: </a:t>
            </a:r>
          </a:p>
          <a:p>
            <a:pPr lvl="1"/>
            <a:r>
              <a:rPr lang="en-US" dirty="0" smtClean="0"/>
              <a:t>Local and global packet delivery both require routing</a:t>
            </a:r>
          </a:p>
          <a:p>
            <a:pPr lvl="1"/>
            <a:r>
              <a:rPr lang="en-US" dirty="0" smtClean="0"/>
              <a:t>This is a general and difficult challenge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Physical transfer: not a fundamental challenge</a:t>
            </a:r>
          </a:p>
          <a:p>
            <a:pPr lvl="1"/>
            <a:r>
              <a:rPr lang="en-US" dirty="0" smtClean="0"/>
              <a:t>Not general, and not conceptually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Fundamental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i="1" u="sng" dirty="0" smtClean="0"/>
              <a:t>Routing</a:t>
            </a:r>
            <a:r>
              <a:rPr lang="en-US" dirty="0" smtClean="0"/>
              <a:t>: guiding packets from source to destination</a:t>
            </a:r>
          </a:p>
          <a:p>
            <a:pPr lvl="6"/>
            <a:endParaRPr lang="en-US" dirty="0" smtClean="0"/>
          </a:p>
          <a:p>
            <a:r>
              <a:rPr lang="en-US" i="1" u="sng" dirty="0" smtClean="0"/>
              <a:t>Reliable delivery</a:t>
            </a:r>
            <a:r>
              <a:rPr lang="en-US" dirty="0" smtClean="0"/>
              <a:t>: building a reliable transport service on top of best-effort delivery</a:t>
            </a:r>
          </a:p>
          <a:p>
            <a:pPr lvl="7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ther pieces required to build operational networks</a:t>
            </a:r>
          </a:p>
          <a:p>
            <a:pPr lvl="1"/>
            <a:r>
              <a:rPr lang="en-US" dirty="0" smtClean="0"/>
              <a:t>Naming, addressing, congestion control,….</a:t>
            </a:r>
          </a:p>
          <a:p>
            <a:pPr lvl="1"/>
            <a:r>
              <a:rPr lang="en-US" dirty="0" smtClean="0"/>
              <a:t>We will get to those later in the course</a:t>
            </a:r>
          </a:p>
          <a:p>
            <a:pPr lvl="8"/>
            <a:endParaRPr lang="en-US" dirty="0"/>
          </a:p>
          <a:p>
            <a:r>
              <a:rPr lang="en-US" dirty="0" smtClean="0"/>
              <a:t>But these two are </a:t>
            </a:r>
            <a:r>
              <a:rPr lang="en-US" b="1" i="1" dirty="0" smtClean="0"/>
              <a:t>inherent</a:t>
            </a:r>
            <a:r>
              <a:rPr lang="en-US" dirty="0" smtClean="0"/>
              <a:t> and </a:t>
            </a:r>
            <a:r>
              <a:rPr lang="en-US" b="1" i="1" dirty="0" smtClean="0"/>
              <a:t>hard</a:t>
            </a:r>
          </a:p>
          <a:p>
            <a:pPr lvl="1"/>
            <a:r>
              <a:rPr lang="en-US" dirty="0" smtClean="0"/>
              <a:t>Routing: next few lectures</a:t>
            </a:r>
          </a:p>
          <a:p>
            <a:pPr lvl="1"/>
            <a:r>
              <a:rPr lang="en-US" dirty="0" smtClean="0"/>
              <a:t>Reliable transport: lecture after that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last lecture</a:t>
            </a:r>
          </a:p>
          <a:p>
            <a:pPr lvl="1"/>
            <a:r>
              <a:rPr lang="en-US" dirty="0" smtClean="0"/>
              <a:t>End of “architecture”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Fundamentals of Routing</a:t>
            </a:r>
          </a:p>
          <a:p>
            <a:pPr lvl="1"/>
            <a:r>
              <a:rPr lang="en-US" dirty="0" smtClean="0"/>
              <a:t>Beginning of “engineering” or “design”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Network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1"/>
          <p:cNvSpPr>
            <a:spLocks noChangeArrowheads="1"/>
          </p:cNvSpPr>
          <p:nvPr/>
        </p:nvSpPr>
        <p:spPr bwMode="auto">
          <a:xfrm>
            <a:off x="3733800" y="1219200"/>
            <a:ext cx="5181600" cy="685800"/>
          </a:xfrm>
          <a:prstGeom prst="wedgeRoundRectCallout">
            <a:avLst>
              <a:gd name="adj1" fmla="val -45684"/>
              <a:gd name="adj2" fmla="val 2458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6 attached links</a:t>
            </a:r>
            <a:endParaRPr lang="en-US" sz="2800" dirty="0">
              <a:latin typeface="+mn-lt"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3048000" y="5562600"/>
            <a:ext cx="5410200" cy="685800"/>
          </a:xfrm>
          <a:prstGeom prst="wedgeRoundRectCallout">
            <a:avLst>
              <a:gd name="adj1" fmla="val -31389"/>
              <a:gd name="adj2" fmla="val -20787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4 attached links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7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ISPs</a:t>
            </a:r>
            <a:r>
              <a:rPr lang="en-US" dirty="0" smtClean="0"/>
              <a:t>: carriers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Edge (connecting to customers)</a:t>
            </a:r>
          </a:p>
          <a:p>
            <a:pPr lvl="1"/>
            <a:r>
              <a:rPr lang="en-US" dirty="0" smtClean="0"/>
              <a:t>Border (to other ISPs)</a:t>
            </a:r>
          </a:p>
          <a:p>
            <a:r>
              <a:rPr lang="en-US" b="1" dirty="0" smtClean="0"/>
              <a:t>Enterprises</a:t>
            </a:r>
            <a:r>
              <a:rPr lang="en-US" dirty="0" smtClean="0"/>
              <a:t>: companies, universities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Edge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r>
              <a:rPr lang="en-US" b="1" dirty="0" smtClean="0"/>
              <a:t>Datacenters</a:t>
            </a:r>
            <a:r>
              <a:rPr lang="en-US" dirty="0" smtClean="0"/>
              <a:t>: massive collections of machines</a:t>
            </a:r>
          </a:p>
          <a:p>
            <a:pPr lvl="1"/>
            <a:r>
              <a:rPr lang="en-US" dirty="0"/>
              <a:t>Aggregation and Core</a:t>
            </a:r>
          </a:p>
          <a:p>
            <a:pPr lvl="1"/>
            <a:r>
              <a:rPr lang="en-US" dirty="0" smtClean="0"/>
              <a:t>Top-of-Rack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UUNET’s North American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31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1334"/>
            <a:ext cx="9144000" cy="868362"/>
          </a:xfrm>
        </p:spPr>
        <p:txBody>
          <a:bodyPr/>
          <a:lstStyle/>
          <a:p>
            <a:r>
              <a:rPr lang="en-US" dirty="0" smtClean="0"/>
              <a:t>Level3’s Global Network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296400" cy="71835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76400"/>
            <a:ext cx="61045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Berkeley’s Campus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91" y="1295400"/>
            <a:ext cx="6048618" cy="4835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Datacenter Network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568"/>
            <a:ext cx="8534400" cy="3583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Switches and routers make the following mapping:</a:t>
            </a:r>
          </a:p>
          <a:p>
            <a:pPr marL="0" indent="0" algn="ctr">
              <a:buNone/>
            </a:pPr>
            <a:r>
              <a:rPr lang="en-US" dirty="0" smtClean="0"/>
              <a:t>Header </a:t>
            </a:r>
            <a:r>
              <a:rPr lang="en-US" dirty="0" smtClean="0"/>
              <a:t>+ </a:t>
            </a:r>
            <a:r>
              <a:rPr lang="en-US" dirty="0" smtClean="0"/>
              <a:t>Routing Table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 </a:t>
            </a:r>
            <a:r>
              <a:rPr lang="en-US" dirty="0" err="1" smtClean="0"/>
              <a:t>OutgoingPort</a:t>
            </a:r>
            <a:endParaRPr lang="en-US" dirty="0"/>
          </a:p>
          <a:p>
            <a:pPr lvl="4"/>
            <a:endParaRPr lang="en-US" i="1" dirty="0" smtClean="0"/>
          </a:p>
          <a:p>
            <a:r>
              <a:rPr lang="en-US" dirty="0" smtClean="0"/>
              <a:t>Most do so in single transmission time </a:t>
            </a:r>
          </a:p>
          <a:p>
            <a:pPr lvl="1"/>
            <a:r>
              <a:rPr lang="en-US" dirty="0" smtClean="0"/>
              <a:t>Forwarding decisions must be </a:t>
            </a:r>
            <a:r>
              <a:rPr lang="en-US" b="1" i="1" u="sng" dirty="0" smtClean="0">
                <a:solidFill>
                  <a:schemeClr val="accent1"/>
                </a:solidFill>
              </a:rPr>
              <a:t>simple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ssume forwarding decisions are </a:t>
            </a:r>
            <a:r>
              <a:rPr lang="en-US" b="1" dirty="0" smtClean="0">
                <a:solidFill>
                  <a:srgbClr val="FF6600"/>
                </a:solidFill>
              </a:rPr>
              <a:t>deterministic</a:t>
            </a:r>
          </a:p>
          <a:p>
            <a:pPr lvl="1"/>
            <a:r>
              <a:rPr lang="en-US" dirty="0" smtClean="0"/>
              <a:t>Packets with same state always routed to same port</a:t>
            </a:r>
          </a:p>
          <a:p>
            <a:pPr lvl="4"/>
            <a:endParaRPr lang="en-US" dirty="0"/>
          </a:p>
          <a:p>
            <a:r>
              <a:rPr lang="en-US" dirty="0" smtClean="0"/>
              <a:t>Decisions based on packet header:</a:t>
            </a:r>
          </a:p>
          <a:p>
            <a:pPr lvl="1"/>
            <a:r>
              <a:rPr lang="en-US" dirty="0" smtClean="0"/>
              <a:t>Destination Address, Source Address, etc.</a:t>
            </a:r>
          </a:p>
          <a:p>
            <a:pPr marL="1282700" lvl="4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6600"/>
                </a:solidFill>
              </a:rPr>
              <a:t>M</a:t>
            </a:r>
            <a:r>
              <a:rPr lang="en-US" b="1" i="1" dirty="0" smtClean="0">
                <a:solidFill>
                  <a:srgbClr val="FF6600"/>
                </a:solidFill>
              </a:rPr>
              <a:t>ust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depend on destination</a:t>
            </a:r>
          </a:p>
          <a:p>
            <a:pPr lvl="1"/>
            <a:endParaRPr lang="en-US" dirty="0"/>
          </a:p>
          <a:p>
            <a:r>
              <a:rPr lang="en-US" dirty="0" smtClean="0"/>
              <a:t>Could also depend on :</a:t>
            </a:r>
          </a:p>
          <a:p>
            <a:pPr lvl="1"/>
            <a:r>
              <a:rPr lang="en-US" b="1" dirty="0" smtClean="0"/>
              <a:t>Source</a:t>
            </a:r>
            <a:r>
              <a:rPr lang="en-US" dirty="0" smtClean="0"/>
              <a:t>: requires n</a:t>
            </a:r>
            <a:r>
              <a:rPr lang="en-US" baseline="30000" dirty="0" smtClean="0"/>
              <a:t>2</a:t>
            </a:r>
            <a:r>
              <a:rPr lang="en-US" dirty="0" smtClean="0"/>
              <a:t> state</a:t>
            </a:r>
          </a:p>
          <a:p>
            <a:pPr lvl="1"/>
            <a:r>
              <a:rPr lang="en-US" b="1" dirty="0" smtClean="0"/>
              <a:t>Input port</a:t>
            </a:r>
            <a:r>
              <a:rPr lang="en-US" dirty="0" smtClean="0"/>
              <a:t>: not clear what this buys you</a:t>
            </a:r>
          </a:p>
          <a:p>
            <a:pPr lvl="1"/>
            <a:r>
              <a:rPr lang="en-US" b="1" dirty="0" smtClean="0"/>
              <a:t>Other header information</a:t>
            </a:r>
            <a:r>
              <a:rPr lang="en-US" dirty="0" smtClean="0"/>
              <a:t>: ignore for now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only on destination-based routing</a:t>
            </a:r>
          </a:p>
          <a:p>
            <a:pPr lvl="1"/>
            <a:r>
              <a:rPr lang="en-US" dirty="0" smtClean="0"/>
              <a:t>But first consider the alternative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Source/Destination-Based Routing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solidFill>
                  <a:srgbClr val="008000"/>
                </a:solidFill>
              </a:ln>
              <a:solidFill>
                <a:srgbClr val="008000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3276600"/>
            <a:ext cx="327118" cy="511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3886200"/>
            <a:ext cx="914400" cy="6858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2"/>
          </p:cNvCxnSpPr>
          <p:nvPr/>
        </p:nvCxnSpPr>
        <p:spPr bwMode="auto">
          <a:xfrm flipH="1" flipV="1">
            <a:off x="3810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7" idx="3"/>
          </p:cNvCxnSpPr>
          <p:nvPr/>
        </p:nvCxnSpPr>
        <p:spPr bwMode="auto">
          <a:xfrm flipV="1">
            <a:off x="3886200" y="2187482"/>
            <a:ext cx="98518" cy="101291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91000" y="2232118"/>
            <a:ext cx="1600200" cy="892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257800" y="3200400"/>
            <a:ext cx="457200" cy="11430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95400" y="55228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can be very different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5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 Internet is the answer, what were the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5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32766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62400" y="35052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57200" y="55228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must coincide once they overlap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9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Paths to same destination never cross</a:t>
            </a:r>
          </a:p>
          <a:p>
            <a:pPr lvl="1"/>
            <a:endParaRPr lang="en-US" dirty="0"/>
          </a:p>
          <a:p>
            <a:r>
              <a:rPr lang="en-US" dirty="0" smtClean="0"/>
              <a:t>Once paths to destination meet, they never split</a:t>
            </a:r>
          </a:p>
          <a:p>
            <a:pPr lvl="1"/>
            <a:endParaRPr lang="en-US" dirty="0"/>
          </a:p>
          <a:p>
            <a:r>
              <a:rPr lang="en-US" dirty="0" smtClean="0"/>
              <a:t>Set of paths to destination create a “delivery tree”</a:t>
            </a:r>
          </a:p>
          <a:p>
            <a:pPr lvl="1"/>
            <a:r>
              <a:rPr lang="en-US" dirty="0" smtClean="0"/>
              <a:t>Must cover every node exactly once</a:t>
            </a:r>
          </a:p>
          <a:p>
            <a:pPr lvl="1"/>
            <a:r>
              <a:rPr lang="en-US" dirty="0" smtClean="0"/>
              <a:t>Only one outgoing arrow at each node</a:t>
            </a:r>
          </a:p>
          <a:p>
            <a:pPr lvl="1"/>
            <a:r>
              <a:rPr lang="en-US" dirty="0" smtClean="0"/>
              <a:t>All nodes have path to destination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Produces Spanning Tree rooted at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“Delivery Tree” for a Destination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057400" y="1981200"/>
              <a:ext cx="533400" cy="10668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667000" y="3124200"/>
              <a:ext cx="1219200" cy="76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038600" y="3352800"/>
              <a:ext cx="12192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5" idx="4"/>
            </p:cNvCxnSpPr>
            <p:nvPr/>
          </p:nvCxnSpPr>
          <p:spPr bwMode="auto">
            <a:xfrm flipV="1">
              <a:off x="1371600" y="1981200"/>
              <a:ext cx="5334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3" idx="4"/>
            </p:cNvCxnSpPr>
            <p:nvPr/>
          </p:nvCxnSpPr>
          <p:spPr bwMode="auto">
            <a:xfrm>
              <a:off x="1752600" y="4800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2819400" y="3962400"/>
              <a:ext cx="228600" cy="11430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3124200" y="4038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114800" y="4572000"/>
              <a:ext cx="10668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4191000" y="2286000"/>
              <a:ext cx="1524000" cy="838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5257800" y="3124200"/>
              <a:ext cx="457200" cy="1219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91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rest of lecture (and course)…..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Crucial Routing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these directed delivery trees?</a:t>
            </a:r>
          </a:p>
          <a:p>
            <a:pPr lvl="1"/>
            <a:r>
              <a:rPr lang="en-US" dirty="0" smtClean="0"/>
              <a:t>One for each destination</a:t>
            </a:r>
          </a:p>
          <a:p>
            <a:pPr lvl="1"/>
            <a:r>
              <a:rPr lang="en-US" dirty="0" smtClean="0"/>
              <a:t>Describes the paths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 smtClean="0"/>
              <a:t>sources to that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Each tree must</a:t>
            </a:r>
          </a:p>
          <a:p>
            <a:pPr lvl="1"/>
            <a:r>
              <a:rPr lang="en-US" dirty="0" smtClean="0"/>
              <a:t>Span all hosts (because each can send a packet)</a:t>
            </a:r>
          </a:p>
          <a:p>
            <a:pPr lvl="1"/>
            <a:r>
              <a:rPr lang="en-US" dirty="0" smtClean="0"/>
              <a:t>And converge on the destination</a:t>
            </a:r>
          </a:p>
          <a:p>
            <a:pPr lvl="4"/>
            <a:endParaRPr lang="en-US" dirty="0"/>
          </a:p>
          <a:p>
            <a:r>
              <a:rPr lang="en-US" dirty="0" smtClean="0"/>
              <a:t>There are many approaches to routing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They differ in fundamental ways</a:t>
            </a:r>
          </a:p>
          <a:p>
            <a:pPr lvl="1"/>
            <a:r>
              <a:rPr lang="is-IS" dirty="0" smtClean="0"/>
              <a:t>We will discuss some of them on Thursday</a:t>
            </a:r>
          </a:p>
          <a:p>
            <a:pPr lvl="1"/>
            <a:r>
              <a:rPr lang="is-IS" dirty="0" smtClean="0"/>
              <a:t>But today....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410200" y="1861171"/>
            <a:ext cx="2286000" cy="1828800"/>
            <a:chOff x="1219200" y="1828800"/>
            <a:chExt cx="4724400" cy="3505200"/>
          </a:xfrm>
        </p:grpSpPr>
        <p:sp>
          <p:nvSpPr>
            <p:cNvPr id="6" name="Oval 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8" idx="5"/>
              <a:endCxn id="13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3"/>
              <a:endCxn id="9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9" idx="5"/>
              <a:endCxn id="16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endCxn id="15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7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7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4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18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12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11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1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3" idx="6"/>
              <a:endCxn id="17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057400" y="1981200"/>
              <a:ext cx="533400" cy="10668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2667000" y="3124200"/>
              <a:ext cx="1219200" cy="76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4038600" y="3352800"/>
              <a:ext cx="12192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8" idx="4"/>
            </p:cNvCxnSpPr>
            <p:nvPr/>
          </p:nvCxnSpPr>
          <p:spPr bwMode="auto">
            <a:xfrm flipV="1">
              <a:off x="1371600" y="1981200"/>
              <a:ext cx="533400" cy="9906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6" idx="4"/>
            </p:cNvCxnSpPr>
            <p:nvPr/>
          </p:nvCxnSpPr>
          <p:spPr bwMode="auto">
            <a:xfrm>
              <a:off x="1752600" y="4800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2819400" y="3962400"/>
              <a:ext cx="228600" cy="11430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3124200" y="4038600"/>
              <a:ext cx="838200" cy="5334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114800" y="4572000"/>
              <a:ext cx="10668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191000" y="2286000"/>
              <a:ext cx="1524000" cy="838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5257800" y="3124200"/>
              <a:ext cx="457200" cy="1219200"/>
            </a:xfrm>
            <a:prstGeom prst="straightConnector1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89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Will Learn By Doing!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40 volunteers</a:t>
            </a:r>
          </a:p>
          <a:p>
            <a:r>
              <a:rPr lang="en-US" b="1" i="1" dirty="0" smtClean="0"/>
              <a:t>If you haven’t participated, this is your chance!</a:t>
            </a:r>
            <a:endParaRPr lang="en-US" b="1" i="1" dirty="0"/>
          </a:p>
        </p:txBody>
      </p:sp>
      <p:sp>
        <p:nvSpPr>
          <p:cNvPr id="8806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Do not look at sheet of paper until I say so</a:t>
            </a:r>
          </a:p>
          <a:p>
            <a:pPr lvl="1"/>
            <a:endParaRPr lang="en-US" dirty="0"/>
          </a:p>
          <a:p>
            <a:r>
              <a:rPr lang="en-US" dirty="0" smtClean="0"/>
              <a:t>You will have five minutes to complete this task</a:t>
            </a:r>
          </a:p>
          <a:p>
            <a:pPr lvl="1"/>
            <a:endParaRPr lang="en-US" dirty="0"/>
          </a:p>
          <a:p>
            <a:r>
              <a:rPr lang="en-US" dirty="0" smtClean="0"/>
              <a:t>Each sheet says: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You are node X  You are connected to nodes Y,Z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Your job: </a:t>
            </a:r>
            <a:r>
              <a:rPr lang="en-US" dirty="0" smtClean="0">
                <a:solidFill>
                  <a:srgbClr val="000000"/>
                </a:solidFill>
              </a:rPr>
              <a:t>find route from source (node 1) to destination (node 40) in five minutes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You may 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Leave your seat (but you can stand)</a:t>
            </a:r>
          </a:p>
          <a:p>
            <a:pPr lvl="1"/>
            <a:r>
              <a:rPr lang="en-US" dirty="0" smtClean="0"/>
              <a:t>Pass your sheet of paper</a:t>
            </a:r>
          </a:p>
          <a:p>
            <a:pPr lvl="1"/>
            <a:r>
              <a:rPr lang="en-US" dirty="0" smtClean="0"/>
              <a:t>Let anyone copy your sheet of paper</a:t>
            </a:r>
          </a:p>
          <a:p>
            <a:pPr lvl="1"/>
            <a:endParaRPr lang="en-US" dirty="0"/>
          </a:p>
          <a:p>
            <a:r>
              <a:rPr lang="en-US" b="1" dirty="0" smtClean="0"/>
              <a:t>You may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Ask nearby friends for advice</a:t>
            </a:r>
          </a:p>
          <a:p>
            <a:pPr lvl="1"/>
            <a:r>
              <a:rPr lang="en-US" dirty="0" smtClean="0"/>
              <a:t>Shout to other participants (anything you want)</a:t>
            </a:r>
          </a:p>
          <a:p>
            <a:pPr lvl="1"/>
            <a:r>
              <a:rPr lang="en-US" dirty="0" smtClean="0"/>
              <a:t>Curse your instructor (</a:t>
            </a:r>
            <a:r>
              <a:rPr lang="en-US" i="1" dirty="0" smtClean="0"/>
              <a:t>sotto voce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smtClean="0"/>
              <a:t>You must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9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Prehistory (late 50’s)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Telephone network is largest </a:t>
            </a:r>
            <a:r>
              <a:rPr lang="en-US" dirty="0" err="1" smtClean="0"/>
              <a:t>comm’n</a:t>
            </a:r>
            <a:r>
              <a:rPr lang="en-US" dirty="0" smtClean="0"/>
              <a:t> 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circuit switching</a:t>
            </a:r>
          </a:p>
          <a:p>
            <a:pPr lvl="8"/>
            <a:endParaRPr lang="en-US" dirty="0"/>
          </a:p>
          <a:p>
            <a:r>
              <a:rPr lang="en-US" dirty="0" smtClean="0"/>
              <a:t>Need to build networks for other tasks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…</a:t>
            </a:r>
          </a:p>
          <a:p>
            <a:pPr lvl="8"/>
            <a:endParaRPr lang="en-US" dirty="0"/>
          </a:p>
          <a:p>
            <a:r>
              <a:rPr lang="en-US" dirty="0" smtClean="0"/>
              <a:t>But people knew that circuit switching was:</a:t>
            </a:r>
          </a:p>
          <a:p>
            <a:pPr lvl="1"/>
            <a:r>
              <a:rPr lang="en-US" dirty="0" smtClean="0"/>
              <a:t>Inefficient (for </a:t>
            </a:r>
            <a:r>
              <a:rPr lang="en-US" dirty="0" err="1" smtClean="0"/>
              <a:t>bursty</a:t>
            </a:r>
            <a:r>
              <a:rPr lang="en-US" dirty="0" smtClean="0"/>
              <a:t> loads)</a:t>
            </a:r>
          </a:p>
          <a:p>
            <a:pPr lvl="1"/>
            <a:r>
              <a:rPr lang="en-US" dirty="0" smtClean="0"/>
              <a:t>Not very resilient (complicated story)</a:t>
            </a:r>
          </a:p>
          <a:p>
            <a:pPr lvl="2"/>
            <a:r>
              <a:rPr lang="en-US" dirty="0" smtClean="0"/>
              <a:t>Which is why AT&amp;T worked hard to make components reliable</a:t>
            </a:r>
          </a:p>
        </p:txBody>
      </p:sp>
    </p:spTree>
    <p:extLst>
      <p:ext uri="{BB962C8B-B14F-4D97-AF65-F5344CB8AC3E}">
        <p14:creationId xmlns:p14="http://schemas.microsoft.com/office/powerpoint/2010/main" val="15227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  <a:p>
            <a:endParaRPr lang="en-US" dirty="0"/>
          </a:p>
          <a:p>
            <a:r>
              <a:rPr lang="en-US" dirty="0" smtClean="0"/>
              <a:t>What went wrong?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questions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/>
              <a:t>Baran</a:t>
            </a:r>
            <a:r>
              <a:rPr lang="en-US" dirty="0"/>
              <a:t> </a:t>
            </a:r>
            <a:r>
              <a:rPr lang="en-US" dirty="0" smtClean="0"/>
              <a:t>(RAND)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resilient network</a:t>
            </a:r>
            <a:r>
              <a:rPr lang="en-US" b="1" i="1" dirty="0" smtClean="0">
                <a:solidFill>
                  <a:srgbClr val="FF3300"/>
                </a:solidFill>
              </a:rPr>
              <a:t>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Kleinrock</a:t>
            </a:r>
            <a:r>
              <a:rPr lang="en-US" dirty="0"/>
              <a:t> </a:t>
            </a:r>
            <a:r>
              <a:rPr lang="en-US" dirty="0" smtClean="0"/>
              <a:t>(UCLA)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efficient </a:t>
            </a:r>
            <a:r>
              <a:rPr lang="en-US" b="1" i="1" dirty="0" smtClean="0">
                <a:solidFill>
                  <a:srgbClr val="FF3300"/>
                </a:solidFill>
              </a:rPr>
              <a:t>network?”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few years later Bob Kahn (DARPA) asked:</a:t>
            </a:r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can we connect these networks together?”</a:t>
            </a:r>
          </a:p>
          <a:p>
            <a:pPr lvl="1"/>
            <a:r>
              <a:rPr lang="en-US" dirty="0" smtClean="0"/>
              <a:t>And invented the notion of the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3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vs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Asking</a:t>
            </a:r>
            <a:r>
              <a:rPr lang="en-US" dirty="0" smtClean="0"/>
              <a:t> the right questions is hard</a:t>
            </a:r>
          </a:p>
          <a:p>
            <a:pPr lvl="1"/>
            <a:r>
              <a:rPr lang="en-US" dirty="0" smtClean="0"/>
              <a:t>Questions that capture the most essential challenge</a:t>
            </a:r>
          </a:p>
          <a:p>
            <a:pPr lvl="1"/>
            <a:r>
              <a:rPr lang="en-US" dirty="0" smtClean="0"/>
              <a:t>The challenge that, if met, will change the world</a:t>
            </a:r>
          </a:p>
          <a:p>
            <a:pPr lvl="4"/>
            <a:endParaRPr lang="en-US" dirty="0"/>
          </a:p>
          <a:p>
            <a:r>
              <a:rPr lang="en-US" b="1" i="1" dirty="0" smtClean="0"/>
              <a:t>Answering</a:t>
            </a:r>
            <a:r>
              <a:rPr lang="en-US" dirty="0" smtClean="0"/>
              <a:t> questions is much easier</a:t>
            </a:r>
          </a:p>
          <a:p>
            <a:pPr lvl="1"/>
            <a:r>
              <a:rPr lang="en-US" dirty="0" smtClean="0"/>
              <a:t>Once a question is properly posed</a:t>
            </a:r>
            <a:r>
              <a:rPr lang="is-IS" dirty="0" smtClean="0"/>
              <a:t>, researchers are pretty good about answering them</a:t>
            </a:r>
          </a:p>
          <a:p>
            <a:pPr lvl="4"/>
            <a:endParaRPr lang="is-IS" dirty="0"/>
          </a:p>
          <a:p>
            <a:r>
              <a:rPr lang="is-IS" dirty="0" smtClean="0"/>
              <a:t>Too many researchers focus on questions they can easily justify and answer </a:t>
            </a:r>
            <a:r>
              <a:rPr lang="is-IS" i="1" dirty="0" smtClean="0"/>
              <a:t>quantitatively</a:t>
            </a:r>
          </a:p>
          <a:p>
            <a:pPr lvl="1"/>
            <a:r>
              <a:rPr lang="is-IS" dirty="0" smtClean="0"/>
              <a:t>These are not the questions that are truly important</a:t>
            </a:r>
          </a:p>
          <a:p>
            <a:pPr lvl="3"/>
            <a:endParaRPr lang="is-IS" dirty="0"/>
          </a:p>
          <a:p>
            <a:r>
              <a:rPr lang="is-IS" i="1" dirty="0" smtClean="0"/>
              <a:t>These three previous questions led to Internet!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184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27115</TotalTime>
  <Words>2600</Words>
  <Application>Microsoft Macintosh PowerPoint</Application>
  <PresentationFormat>On-screen Show (4:3)</PresentationFormat>
  <Paragraphs>607</Paragraphs>
  <Slides>70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The End of Architecture and the Beginning of Design</vt:lpstr>
      <vt:lpstr>PowerPoint Presentation</vt:lpstr>
      <vt:lpstr>What You Should Understand So Far</vt:lpstr>
      <vt:lpstr>Questions I Did Not Answer</vt:lpstr>
      <vt:lpstr>Agenda for Today</vt:lpstr>
      <vt:lpstr>If the Internet is the answer, what were the questions?</vt:lpstr>
      <vt:lpstr>Internet Prehistory (late 50’s)</vt:lpstr>
      <vt:lpstr>Three crucial questions arose</vt:lpstr>
      <vt:lpstr>Questions vs Answers</vt:lpstr>
      <vt:lpstr>History of the Internet</vt:lpstr>
      <vt:lpstr>Internet Timeline</vt:lpstr>
      <vt:lpstr>The opening of the Internet revolution</vt:lpstr>
      <vt:lpstr>Timeline continued…</vt:lpstr>
      <vt:lpstr>The Problem</vt:lpstr>
      <vt:lpstr>Kahn’s Rules for Interconnection</vt:lpstr>
      <vt:lpstr>Solution</vt:lpstr>
      <vt:lpstr>Kahn’s vision</vt:lpstr>
      <vt:lpstr>Timeline continued….</vt:lpstr>
      <vt:lpstr>Unsung hero of Internet: David Clark</vt:lpstr>
      <vt:lpstr>Timeline continued…</vt:lpstr>
      <vt:lpstr>Why did it take a physicist to invent web?</vt:lpstr>
      <vt:lpstr>Timeline continued…..</vt:lpstr>
      <vt:lpstr>Questions I Can’t Answer</vt:lpstr>
      <vt:lpstr>Internet Design Goals</vt:lpstr>
      <vt:lpstr>David Clark</vt:lpstr>
      <vt:lpstr>Internet Design Goals (Clark ‘88)</vt:lpstr>
      <vt:lpstr>#1 Connect Existing Networks</vt:lpstr>
      <vt:lpstr>#2 Robust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  <vt:lpstr>Some of the missing issues</vt:lpstr>
      <vt:lpstr>From Architecture to Design</vt:lpstr>
      <vt:lpstr>Five Layers</vt:lpstr>
      <vt:lpstr>Traditional Courses</vt:lpstr>
      <vt:lpstr>Which of these tasks are hard?</vt:lpstr>
      <vt:lpstr>Two Fundamental Challenges</vt:lpstr>
      <vt:lpstr>A Few Preliminaries</vt:lpstr>
      <vt:lpstr>Example of Network Graph</vt:lpstr>
      <vt:lpstr>A Variety of Networks</vt:lpstr>
      <vt:lpstr>UUNET’s North American Network</vt:lpstr>
      <vt:lpstr>Level3’s Global Network</vt:lpstr>
      <vt:lpstr>Enterprise Network</vt:lpstr>
      <vt:lpstr>Berkeley’s Campus Network</vt:lpstr>
      <vt:lpstr>Partial Datacenter Network</vt:lpstr>
      <vt:lpstr>Forwarding Decisions</vt:lpstr>
      <vt:lpstr>Forwarding Decision Dependencies</vt:lpstr>
      <vt:lpstr>Source/Destination-Based Routing</vt:lpstr>
      <vt:lpstr>Destination-Based Routing</vt:lpstr>
      <vt:lpstr>Destination-Based Routing</vt:lpstr>
      <vt:lpstr>A “Delivery Tree” for a Destination</vt:lpstr>
      <vt:lpstr>Assume Destination-Based Routing</vt:lpstr>
      <vt:lpstr>The Crucial Routing Question</vt:lpstr>
      <vt:lpstr>We Will Learn By Doing!</vt:lpstr>
      <vt:lpstr>The Task</vt:lpstr>
      <vt:lpstr>Ground Rules</vt:lpstr>
      <vt:lpstr>Go!</vt:lpstr>
      <vt:lpstr>PowerPoint Presentation</vt:lpstr>
      <vt:lpstr>Postmortem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300</cp:revision>
  <cp:lastPrinted>2016-09-05T17:39:52Z</cp:lastPrinted>
  <dcterms:created xsi:type="dcterms:W3CDTF">2015-08-26T13:04:16Z</dcterms:created>
  <dcterms:modified xsi:type="dcterms:W3CDTF">2016-09-07T02:00:41Z</dcterms:modified>
</cp:coreProperties>
</file>