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98"/>
  </p:notesMasterIdLst>
  <p:handoutMasterIdLst>
    <p:handoutMasterId r:id="rId99"/>
  </p:handoutMasterIdLst>
  <p:sldIdLst>
    <p:sldId id="1106" r:id="rId2"/>
    <p:sldId id="1107" r:id="rId3"/>
    <p:sldId id="1145" r:id="rId4"/>
    <p:sldId id="1146" r:id="rId5"/>
    <p:sldId id="1147" r:id="rId6"/>
    <p:sldId id="1148" r:id="rId7"/>
    <p:sldId id="1149" r:id="rId8"/>
    <p:sldId id="1150" r:id="rId9"/>
    <p:sldId id="1151" r:id="rId10"/>
    <p:sldId id="1152" r:id="rId11"/>
    <p:sldId id="1153" r:id="rId12"/>
    <p:sldId id="1154" r:id="rId13"/>
    <p:sldId id="1155" r:id="rId14"/>
    <p:sldId id="1156" r:id="rId15"/>
    <p:sldId id="1157" r:id="rId16"/>
    <p:sldId id="1158" r:id="rId17"/>
    <p:sldId id="1159" r:id="rId18"/>
    <p:sldId id="1239" r:id="rId19"/>
    <p:sldId id="1160" r:id="rId20"/>
    <p:sldId id="1161" r:id="rId21"/>
    <p:sldId id="1162" r:id="rId22"/>
    <p:sldId id="1163" r:id="rId23"/>
    <p:sldId id="1164" r:id="rId24"/>
    <p:sldId id="1165" r:id="rId25"/>
    <p:sldId id="1166" r:id="rId26"/>
    <p:sldId id="1167" r:id="rId27"/>
    <p:sldId id="1168" r:id="rId28"/>
    <p:sldId id="1169" r:id="rId29"/>
    <p:sldId id="1170" r:id="rId30"/>
    <p:sldId id="1171" r:id="rId31"/>
    <p:sldId id="1172" r:id="rId32"/>
    <p:sldId id="1173" r:id="rId33"/>
    <p:sldId id="1174" r:id="rId34"/>
    <p:sldId id="1175" r:id="rId35"/>
    <p:sldId id="1176" r:id="rId36"/>
    <p:sldId id="1177" r:id="rId37"/>
    <p:sldId id="1178" r:id="rId38"/>
    <p:sldId id="1179" r:id="rId39"/>
    <p:sldId id="1180" r:id="rId40"/>
    <p:sldId id="1181" r:id="rId41"/>
    <p:sldId id="1182" r:id="rId42"/>
    <p:sldId id="1183" r:id="rId43"/>
    <p:sldId id="1184" r:id="rId44"/>
    <p:sldId id="1185" r:id="rId45"/>
    <p:sldId id="1186" r:id="rId46"/>
    <p:sldId id="1187" r:id="rId47"/>
    <p:sldId id="1188" r:id="rId48"/>
    <p:sldId id="1189" r:id="rId49"/>
    <p:sldId id="1190" r:id="rId50"/>
    <p:sldId id="1191" r:id="rId51"/>
    <p:sldId id="1192" r:id="rId52"/>
    <p:sldId id="1193" r:id="rId53"/>
    <p:sldId id="1194" r:id="rId54"/>
    <p:sldId id="1195" r:id="rId55"/>
    <p:sldId id="1196" r:id="rId56"/>
    <p:sldId id="1197" r:id="rId57"/>
    <p:sldId id="1198" r:id="rId58"/>
    <p:sldId id="1199" r:id="rId59"/>
    <p:sldId id="1200" r:id="rId60"/>
    <p:sldId id="1201" r:id="rId61"/>
    <p:sldId id="1202" r:id="rId62"/>
    <p:sldId id="1203" r:id="rId63"/>
    <p:sldId id="1204" r:id="rId64"/>
    <p:sldId id="1205" r:id="rId65"/>
    <p:sldId id="1206" r:id="rId66"/>
    <p:sldId id="1207" r:id="rId67"/>
    <p:sldId id="1208" r:id="rId68"/>
    <p:sldId id="1209" r:id="rId69"/>
    <p:sldId id="1210" r:id="rId70"/>
    <p:sldId id="1211" r:id="rId71"/>
    <p:sldId id="1212" r:id="rId72"/>
    <p:sldId id="1213" r:id="rId73"/>
    <p:sldId id="1214" r:id="rId74"/>
    <p:sldId id="1215" r:id="rId75"/>
    <p:sldId id="1216" r:id="rId76"/>
    <p:sldId id="1217" r:id="rId77"/>
    <p:sldId id="1218" r:id="rId78"/>
    <p:sldId id="1219" r:id="rId79"/>
    <p:sldId id="1220" r:id="rId80"/>
    <p:sldId id="1222" r:id="rId81"/>
    <p:sldId id="1223" r:id="rId82"/>
    <p:sldId id="1224" r:id="rId83"/>
    <p:sldId id="1225" r:id="rId84"/>
    <p:sldId id="1226" r:id="rId85"/>
    <p:sldId id="1227" r:id="rId86"/>
    <p:sldId id="1228" r:id="rId87"/>
    <p:sldId id="1229" r:id="rId88"/>
    <p:sldId id="1230" r:id="rId89"/>
    <p:sldId id="1231" r:id="rId90"/>
    <p:sldId id="1232" r:id="rId91"/>
    <p:sldId id="1233" r:id="rId92"/>
    <p:sldId id="1234" r:id="rId93"/>
    <p:sldId id="1235" r:id="rId94"/>
    <p:sldId id="1236" r:id="rId95"/>
    <p:sldId id="1237" r:id="rId96"/>
    <p:sldId id="1238" r:id="rId9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62"/>
    <p:restoredTop sz="86496"/>
  </p:normalViewPr>
  <p:slideViewPr>
    <p:cSldViewPr>
      <p:cViewPr>
        <p:scale>
          <a:sx n="96" d="100"/>
          <a:sy n="96" d="100"/>
        </p:scale>
        <p:origin x="752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presProps" Target="presProps.xml"/><Relationship Id="rId102" Type="http://schemas.openxmlformats.org/officeDocument/2006/relationships/viewProps" Target="viewProps.xml"/><Relationship Id="rId103" Type="http://schemas.openxmlformats.org/officeDocument/2006/relationships/theme" Target="theme/theme1.xml"/><Relationship Id="rId10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notesMaster" Target="notesMasters/notesMaster1.xml"/><Relationship Id="rId9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commentAuthors" Target="commentAuthor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05CB60-7359-2D48-BE02-D7BB3AA27C29}" type="slidenum">
              <a:rPr lang="en-US" sz="1200" b="0">
                <a:latin typeface="Times New Roman" charset="0"/>
              </a:rPr>
              <a:pPr eaLnBrk="1" hangingPunct="1"/>
              <a:t>21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665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EABF82-41E6-5443-9936-01A727913079}" type="slidenum">
              <a:rPr lang="en-US" sz="1200" b="0">
                <a:latin typeface="Times New Roman" charset="0"/>
              </a:rPr>
              <a:pPr eaLnBrk="1" hangingPunct="1"/>
              <a:t>22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59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5C0205-C21B-1C42-8F88-17E2D5BF1AFE}" type="slidenum">
              <a:rPr lang="en-US" sz="1200" b="0">
                <a:latin typeface="Times New Roman" charset="0"/>
              </a:rPr>
              <a:pPr eaLnBrk="1" hangingPunct="1"/>
              <a:t>23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921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version of Drake vs Meek Mill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46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node goes down, it might take an update with it…..and then</a:t>
            </a:r>
            <a:r>
              <a:rPr lang="en-US" baseline="0" dirty="0" smtClean="0"/>
              <a:t> come back up and not remember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3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66903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4FCDF84-12AA-904D-BF86-2556360CA587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978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418971E-C4DA-F94E-A647-85223E088067}" type="slidenum">
              <a:rPr lang="en-US" sz="1200" b="0">
                <a:latin typeface="Times New Roman" charset="0"/>
              </a:rPr>
              <a:pPr eaLnBrk="1" hangingPunct="1"/>
              <a:t>40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02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Shape 23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00" name="Shape 24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74781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Shape 23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00" name="Shape 24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1579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318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Shape 24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22" name="Shape 24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53415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Shape 12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81" name="Shape 12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82703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Shape 13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59" name="Shape 13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30842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Shape 14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8" name="Shape 14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52961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Shape 15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16" name="Shape 15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648097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Shape 15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91" name="Shape 15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065803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Shape 16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7" name="Shape 16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631315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Shape 18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05" name="Shape 18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007044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Shape 19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13" name="Shape 19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7267575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Shape 21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127" name="Shape 2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Router y:</a:t>
            </a:r>
          </a:p>
          <a:p>
            <a:pPr lvl="0">
              <a:defRPr sz="1800"/>
            </a:pPr>
            <a:r>
              <a:rPr sz="2200"/>
              <a:t>Adds route to router v, through router x.</a:t>
            </a:r>
          </a:p>
        </p:txBody>
      </p:sp>
    </p:spTree>
    <p:extLst>
      <p:ext uri="{BB962C8B-B14F-4D97-AF65-F5344CB8AC3E}">
        <p14:creationId xmlns:p14="http://schemas.microsoft.com/office/powerpoint/2010/main" val="188517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other properties one wants in routing </a:t>
            </a:r>
            <a:r>
              <a:rPr lang="en-US" dirty="0" err="1" smtClean="0"/>
              <a:t>algoirithms</a:t>
            </a:r>
            <a:r>
              <a:rPr lang="en-US" baseline="0" dirty="0" smtClean="0"/>
              <a:t> (instant recovery from failures), and that goes beyond what we are doing</a:t>
            </a:r>
            <a:r>
              <a:rPr lang="is-IS" baseline="0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3311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Shape 22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234" name="Shape 22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Router v:</a:t>
            </a:r>
          </a:p>
          <a:p>
            <a:pPr lvl="0">
              <a:defRPr sz="1800"/>
            </a:pPr>
            <a:r>
              <a:rPr sz="2200"/>
              <a:t>Adds route to router y, through x.</a:t>
            </a:r>
          </a:p>
        </p:txBody>
      </p:sp>
    </p:spTree>
    <p:extLst>
      <p:ext uri="{BB962C8B-B14F-4D97-AF65-F5344CB8AC3E}">
        <p14:creationId xmlns:p14="http://schemas.microsoft.com/office/powerpoint/2010/main" val="6581896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Shape 23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40" name="Shape 23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0956587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473134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Shape 25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42" name="Shape 25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020586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Shape 25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87" name="Shape 25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261955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Shape 26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32" name="Shape 26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535431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Shape 26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77" name="Shape 26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582879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Shape 27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22" name="Shape 2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476172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Shape 27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67" name="Shape 27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165260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Shape 28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12" name="Shape 28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 smtClean="0"/>
              <a:t>.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5860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EABF82-41E6-5443-9936-01A727913079}" type="slidenum">
              <a:rPr lang="en-US" sz="1200" b="0">
                <a:latin typeface="Times New Roman" charset="0"/>
              </a:rPr>
              <a:pPr eaLnBrk="1" hangingPunct="1"/>
              <a:t>13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305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Shape 28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57" name="Shape 28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856698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Shape 29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02" name="Shape 29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292469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Shape 29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47" name="Shape 29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118254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Shape 29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93" name="Shape 29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768258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Shape 30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45" name="Shape 30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080633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hape 30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87" name="Shape 30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801268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Shape 3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28" name="Shape 3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736772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Shape 3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70" name="Shape 3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7070792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Shape 3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11" name="Shape 3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51854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Shape 3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54" name="Shape 3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24050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EABF82-41E6-5443-9936-01A727913079}" type="slidenum">
              <a:rPr lang="en-US" sz="1200" b="0">
                <a:latin typeface="Times New Roman" charset="0"/>
              </a:rPr>
              <a:pPr eaLnBrk="1" hangingPunct="1"/>
              <a:t>14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2046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 smtClean="0"/>
              <a:t>Finish by replacing 100s with infinity on one side, 5 on the other, and then updating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397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hape 30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87" name="Shape 30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59434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EABF82-41E6-5443-9936-01A727913079}" type="slidenum">
              <a:rPr lang="en-US" sz="1200" b="0">
                <a:latin typeface="Times New Roman" charset="0"/>
              </a:rPr>
              <a:pPr eaLnBrk="1" hangingPunct="1"/>
              <a:t>15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436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EABF82-41E6-5443-9936-01A727913079}" type="slidenum">
              <a:rPr lang="en-US" sz="1200" b="0">
                <a:latin typeface="Times New Roman" charset="0"/>
              </a:rPr>
              <a:pPr eaLnBrk="1" hangingPunct="1"/>
              <a:t>16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24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BFCEF-9C19-FA49-B811-D578BC83171D}" type="slidenum">
              <a:rPr lang="en-US" sz="1200" b="0">
                <a:latin typeface="Times New Roman" charset="0"/>
              </a:rPr>
              <a:pPr eaLnBrk="1" hangingPunct="1"/>
              <a:t>19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03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05CB60-7359-2D48-BE02-D7BB3AA27C29}" type="slidenum">
              <a:rPr lang="en-US" sz="1200" b="0">
                <a:latin typeface="Times New Roman" charset="0"/>
              </a:rPr>
              <a:pPr eaLnBrk="1" hangingPunct="1"/>
              <a:t>20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03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Even More Routing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</a:t>
            </a:r>
            <a:r>
              <a:rPr lang="en-US" altLang="en-US" u="sng" dirty="0" smtClean="0">
                <a:solidFill>
                  <a:srgbClr val="660066"/>
                </a:solidFill>
              </a:rPr>
              <a:t>cs168/fa16/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Has Two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Pick a root</a:t>
            </a:r>
            <a:r>
              <a:rPr lang="en-US" dirty="0"/>
              <a:t>:</a:t>
            </a:r>
          </a:p>
          <a:p>
            <a:r>
              <a:rPr lang="en-US" dirty="0"/>
              <a:t>Destination to which shortest paths go</a:t>
            </a:r>
          </a:p>
          <a:p>
            <a:r>
              <a:rPr lang="en-US" dirty="0"/>
              <a:t>Pick the one with the smallest </a:t>
            </a:r>
            <a:r>
              <a:rPr lang="en-US" dirty="0" smtClean="0"/>
              <a:t>identifier</a:t>
            </a:r>
            <a:endParaRPr lang="en-US" dirty="0"/>
          </a:p>
          <a:p>
            <a:pPr lvl="8"/>
            <a:endParaRPr lang="en-US" dirty="0"/>
          </a:p>
          <a:p>
            <a:pPr marL="0" indent="0">
              <a:buNone/>
            </a:pPr>
            <a:r>
              <a:rPr lang="en-US" b="1" dirty="0"/>
              <a:t>Compute shortest paths to the </a:t>
            </a:r>
            <a:r>
              <a:rPr lang="en-US" b="1" dirty="0" smtClean="0"/>
              <a:t>root:</a:t>
            </a:r>
            <a:endParaRPr lang="en-US" b="1" dirty="0"/>
          </a:p>
          <a:p>
            <a:r>
              <a:rPr lang="en-US" dirty="0"/>
              <a:t>No shortest path can have a cycle</a:t>
            </a:r>
          </a:p>
          <a:p>
            <a:r>
              <a:rPr lang="en-US" dirty="0"/>
              <a:t>Only keep the links on shortest-paths</a:t>
            </a:r>
          </a:p>
          <a:p>
            <a:pPr lvl="1"/>
            <a:r>
              <a:rPr lang="en-US" dirty="0"/>
              <a:t>Break ties in some </a:t>
            </a:r>
            <a:r>
              <a:rPr lang="en-US" dirty="0" smtClean="0"/>
              <a:t>way if multiple shortest paths</a:t>
            </a:r>
            <a:endParaRPr lang="en-US" dirty="0"/>
          </a:p>
          <a:p>
            <a:pPr lvl="2"/>
            <a:endParaRPr lang="en-US" dirty="0"/>
          </a:p>
          <a:p>
            <a:r>
              <a:rPr lang="en-US" i="1" dirty="0"/>
              <a:t>Ethernet’s spanning tree construction does both with a single algorithm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42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Breaking Ties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When there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are multiple shortest paths to the root,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choose the path that uses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the neighbor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switch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with the lower ID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One could use any tiebreaking system, but this is an easy one to remember and implement</a:t>
            </a:r>
          </a:p>
          <a:p>
            <a:pPr lvl="1"/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And please do remember it….</a:t>
            </a: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86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Trees, then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first show you which </a:t>
            </a:r>
            <a:r>
              <a:rPr lang="en-US" b="1" dirty="0" smtClean="0"/>
              <a:t>trees</a:t>
            </a:r>
            <a:r>
              <a:rPr lang="en-US" dirty="0" smtClean="0"/>
              <a:t> result from:</a:t>
            </a:r>
          </a:p>
          <a:p>
            <a:pPr lvl="1"/>
            <a:r>
              <a:rPr lang="en-US" dirty="0" smtClean="0"/>
              <a:t>Pick smallest ID as root</a:t>
            </a:r>
          </a:p>
          <a:p>
            <a:pPr lvl="1"/>
            <a:r>
              <a:rPr lang="en-US" dirty="0" smtClean="0"/>
              <a:t>Create shortest-path tree rooted at this node</a:t>
            </a:r>
          </a:p>
          <a:p>
            <a:pPr lvl="1"/>
            <a:r>
              <a:rPr lang="en-US" dirty="0" smtClean="0"/>
              <a:t>Break ties by favoring lowest ID neighbor</a:t>
            </a:r>
          </a:p>
          <a:p>
            <a:pPr lvl="1"/>
            <a:endParaRPr lang="en-US" dirty="0"/>
          </a:p>
          <a:p>
            <a:r>
              <a:rPr lang="en-US" dirty="0" smtClean="0"/>
              <a:t>Will then show you a </a:t>
            </a:r>
            <a:r>
              <a:rPr lang="en-US" b="1" dirty="0" smtClean="0"/>
              <a:t>protocol</a:t>
            </a:r>
            <a:r>
              <a:rPr lang="en-US" dirty="0" smtClean="0"/>
              <a:t> that does this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28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Graph: what is the spanning tree?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949" name="Oval 4"/>
          <p:cNvSpPr>
            <a:spLocks noChangeArrowheads="1"/>
          </p:cNvSpPr>
          <p:nvPr/>
        </p:nvSpPr>
        <p:spPr bwMode="auto">
          <a:xfrm>
            <a:off x="4314825" y="23907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Helvetica" charset="0"/>
              </a:rPr>
              <a:t>1</a:t>
            </a:r>
          </a:p>
        </p:txBody>
      </p:sp>
      <p:sp>
        <p:nvSpPr>
          <p:cNvPr id="82950" name="Oval 5"/>
          <p:cNvSpPr>
            <a:spLocks noChangeArrowheads="1"/>
          </p:cNvSpPr>
          <p:nvPr/>
        </p:nvSpPr>
        <p:spPr bwMode="auto">
          <a:xfrm>
            <a:off x="3508375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5121275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4238625" y="38115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5237162" y="44640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3200400" y="42338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Oval 10"/>
          <p:cNvSpPr>
            <a:spLocks noChangeArrowheads="1"/>
          </p:cNvSpPr>
          <p:nvPr/>
        </p:nvSpPr>
        <p:spPr bwMode="auto">
          <a:xfrm>
            <a:off x="4006850" y="46561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1"/>
          <p:cNvSpPr>
            <a:spLocks noChangeShapeType="1"/>
          </p:cNvSpPr>
          <p:nvPr/>
        </p:nvSpPr>
        <p:spPr bwMode="auto">
          <a:xfrm flipH="1">
            <a:off x="3854450" y="27352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2"/>
          <p:cNvSpPr>
            <a:spLocks noChangeShapeType="1"/>
          </p:cNvSpPr>
          <p:nvPr/>
        </p:nvSpPr>
        <p:spPr bwMode="auto">
          <a:xfrm>
            <a:off x="4699000" y="26971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/>
          <p:cNvSpPr>
            <a:spLocks noChangeShapeType="1"/>
          </p:cNvSpPr>
          <p:nvPr/>
        </p:nvSpPr>
        <p:spPr bwMode="auto">
          <a:xfrm>
            <a:off x="3854450" y="35417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4"/>
          <p:cNvSpPr>
            <a:spLocks noChangeShapeType="1"/>
          </p:cNvSpPr>
          <p:nvPr/>
        </p:nvSpPr>
        <p:spPr bwMode="auto">
          <a:xfrm>
            <a:off x="4583112" y="41179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/>
                </a:solidFill>
                <a:prstDash val="lgDashDotDot"/>
              </a:ln>
            </a:endParaRPr>
          </a:p>
        </p:txBody>
      </p:sp>
      <p:sp>
        <p:nvSpPr>
          <p:cNvPr id="82960" name="Line 15"/>
          <p:cNvSpPr>
            <a:spLocks noChangeShapeType="1"/>
          </p:cNvSpPr>
          <p:nvPr/>
        </p:nvSpPr>
        <p:spPr bwMode="auto">
          <a:xfrm>
            <a:off x="5351462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16"/>
          <p:cNvSpPr>
            <a:spLocks noChangeShapeType="1"/>
          </p:cNvSpPr>
          <p:nvPr/>
        </p:nvSpPr>
        <p:spPr bwMode="auto">
          <a:xfrm>
            <a:off x="4545012" y="27733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/>
          <p:cNvSpPr>
            <a:spLocks noChangeShapeType="1"/>
          </p:cNvSpPr>
          <p:nvPr/>
        </p:nvSpPr>
        <p:spPr bwMode="auto">
          <a:xfrm flipV="1">
            <a:off x="3584575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/>
          <p:cNvSpPr>
            <a:spLocks noChangeShapeType="1"/>
          </p:cNvSpPr>
          <p:nvPr/>
        </p:nvSpPr>
        <p:spPr bwMode="auto">
          <a:xfrm flipV="1">
            <a:off x="4238625" y="41560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/>
          <p:cNvSpPr>
            <a:spLocks noChangeShapeType="1"/>
          </p:cNvSpPr>
          <p:nvPr/>
        </p:nvSpPr>
        <p:spPr bwMode="auto">
          <a:xfrm flipH="1" flipV="1">
            <a:off x="3544887" y="45402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Text Box 20"/>
          <p:cNvSpPr txBox="1">
            <a:spLocks noChangeArrowheads="1"/>
          </p:cNvSpPr>
          <p:nvPr/>
        </p:nvSpPr>
        <p:spPr bwMode="auto">
          <a:xfrm>
            <a:off x="4276725" y="38115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2966" name="Text Box 21"/>
          <p:cNvSpPr txBox="1">
            <a:spLocks noChangeArrowheads="1"/>
          </p:cNvSpPr>
          <p:nvPr/>
        </p:nvSpPr>
        <p:spPr bwMode="auto">
          <a:xfrm>
            <a:off x="3546475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2967" name="Text Box 22"/>
          <p:cNvSpPr txBox="1">
            <a:spLocks noChangeArrowheads="1"/>
          </p:cNvSpPr>
          <p:nvPr/>
        </p:nvSpPr>
        <p:spPr bwMode="auto">
          <a:xfrm>
            <a:off x="3240087" y="42227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2968" name="Text Box 23"/>
          <p:cNvSpPr txBox="1">
            <a:spLocks noChangeArrowheads="1"/>
          </p:cNvSpPr>
          <p:nvPr/>
        </p:nvSpPr>
        <p:spPr bwMode="auto">
          <a:xfrm>
            <a:off x="5159375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82969" name="Text Box 24"/>
          <p:cNvSpPr txBox="1">
            <a:spLocks noChangeArrowheads="1"/>
          </p:cNvSpPr>
          <p:nvPr/>
        </p:nvSpPr>
        <p:spPr bwMode="auto">
          <a:xfrm>
            <a:off x="5275262" y="44529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82970" name="Text Box 25"/>
          <p:cNvSpPr txBox="1">
            <a:spLocks noChangeArrowheads="1"/>
          </p:cNvSpPr>
          <p:nvPr/>
        </p:nvSpPr>
        <p:spPr bwMode="auto">
          <a:xfrm>
            <a:off x="4065587" y="46450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0261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Links on spanning tree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Node 1 is root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3-1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5-1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6-1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2-3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4-2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7-2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949" name="Oval 4"/>
          <p:cNvSpPr>
            <a:spLocks noChangeArrowheads="1"/>
          </p:cNvSpPr>
          <p:nvPr/>
        </p:nvSpPr>
        <p:spPr bwMode="auto">
          <a:xfrm>
            <a:off x="4314825" y="23907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Helvetica" charset="0"/>
              </a:rPr>
              <a:t>1</a:t>
            </a:r>
          </a:p>
        </p:txBody>
      </p:sp>
      <p:sp>
        <p:nvSpPr>
          <p:cNvPr id="82950" name="Oval 5"/>
          <p:cNvSpPr>
            <a:spLocks noChangeArrowheads="1"/>
          </p:cNvSpPr>
          <p:nvPr/>
        </p:nvSpPr>
        <p:spPr bwMode="auto">
          <a:xfrm>
            <a:off x="3508375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5121275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4238625" y="38115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5237162" y="44640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3200400" y="42338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Oval 10"/>
          <p:cNvSpPr>
            <a:spLocks noChangeArrowheads="1"/>
          </p:cNvSpPr>
          <p:nvPr/>
        </p:nvSpPr>
        <p:spPr bwMode="auto">
          <a:xfrm>
            <a:off x="4006850" y="46561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1"/>
          <p:cNvSpPr>
            <a:spLocks noChangeShapeType="1"/>
          </p:cNvSpPr>
          <p:nvPr/>
        </p:nvSpPr>
        <p:spPr bwMode="auto">
          <a:xfrm flipH="1">
            <a:off x="3854450" y="27352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2"/>
          <p:cNvSpPr>
            <a:spLocks noChangeShapeType="1"/>
          </p:cNvSpPr>
          <p:nvPr/>
        </p:nvSpPr>
        <p:spPr bwMode="auto">
          <a:xfrm>
            <a:off x="4699000" y="26971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/>
          <p:cNvSpPr>
            <a:spLocks noChangeShapeType="1"/>
          </p:cNvSpPr>
          <p:nvPr/>
        </p:nvSpPr>
        <p:spPr bwMode="auto">
          <a:xfrm>
            <a:off x="3854450" y="35417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4"/>
          <p:cNvSpPr>
            <a:spLocks noChangeShapeType="1"/>
          </p:cNvSpPr>
          <p:nvPr/>
        </p:nvSpPr>
        <p:spPr bwMode="auto">
          <a:xfrm>
            <a:off x="4583112" y="41179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/>
                </a:solidFill>
                <a:prstDash val="lgDashDotDot"/>
              </a:ln>
            </a:endParaRPr>
          </a:p>
        </p:txBody>
      </p:sp>
      <p:sp>
        <p:nvSpPr>
          <p:cNvPr id="82960" name="Line 15"/>
          <p:cNvSpPr>
            <a:spLocks noChangeShapeType="1"/>
          </p:cNvSpPr>
          <p:nvPr/>
        </p:nvSpPr>
        <p:spPr bwMode="auto">
          <a:xfrm>
            <a:off x="5351462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16"/>
          <p:cNvSpPr>
            <a:spLocks noChangeShapeType="1"/>
          </p:cNvSpPr>
          <p:nvPr/>
        </p:nvSpPr>
        <p:spPr bwMode="auto">
          <a:xfrm>
            <a:off x="4545012" y="27733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/>
          <p:cNvSpPr>
            <a:spLocks noChangeShapeType="1"/>
          </p:cNvSpPr>
          <p:nvPr/>
        </p:nvSpPr>
        <p:spPr bwMode="auto">
          <a:xfrm flipV="1">
            <a:off x="3584575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/>
          <p:cNvSpPr>
            <a:spLocks noChangeShapeType="1"/>
          </p:cNvSpPr>
          <p:nvPr/>
        </p:nvSpPr>
        <p:spPr bwMode="auto">
          <a:xfrm flipV="1">
            <a:off x="4238625" y="41560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/>
          <p:cNvSpPr>
            <a:spLocks noChangeShapeType="1"/>
          </p:cNvSpPr>
          <p:nvPr/>
        </p:nvSpPr>
        <p:spPr bwMode="auto">
          <a:xfrm flipH="1" flipV="1">
            <a:off x="3544887" y="45402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Text Box 20"/>
          <p:cNvSpPr txBox="1">
            <a:spLocks noChangeArrowheads="1"/>
          </p:cNvSpPr>
          <p:nvPr/>
        </p:nvSpPr>
        <p:spPr bwMode="auto">
          <a:xfrm>
            <a:off x="4276725" y="38115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2966" name="Text Box 21"/>
          <p:cNvSpPr txBox="1">
            <a:spLocks noChangeArrowheads="1"/>
          </p:cNvSpPr>
          <p:nvPr/>
        </p:nvSpPr>
        <p:spPr bwMode="auto">
          <a:xfrm>
            <a:off x="3546475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2967" name="Text Box 22"/>
          <p:cNvSpPr txBox="1">
            <a:spLocks noChangeArrowheads="1"/>
          </p:cNvSpPr>
          <p:nvPr/>
        </p:nvSpPr>
        <p:spPr bwMode="auto">
          <a:xfrm>
            <a:off x="3240087" y="42227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2968" name="Text Box 23"/>
          <p:cNvSpPr txBox="1">
            <a:spLocks noChangeArrowheads="1"/>
          </p:cNvSpPr>
          <p:nvPr/>
        </p:nvSpPr>
        <p:spPr bwMode="auto">
          <a:xfrm>
            <a:off x="5159375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82969" name="Text Box 24"/>
          <p:cNvSpPr txBox="1">
            <a:spLocks noChangeArrowheads="1"/>
          </p:cNvSpPr>
          <p:nvPr/>
        </p:nvSpPr>
        <p:spPr bwMode="auto">
          <a:xfrm>
            <a:off x="5275262" y="44529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82970" name="Text Box 25"/>
          <p:cNvSpPr txBox="1">
            <a:spLocks noChangeArrowheads="1"/>
          </p:cNvSpPr>
          <p:nvPr/>
        </p:nvSpPr>
        <p:spPr bwMode="auto">
          <a:xfrm>
            <a:off x="4065587" y="46450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247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Node 1 Dies</a:t>
            </a:r>
            <a:r>
              <a:rPr lang="is-IS" dirty="0" smtClean="0">
                <a:latin typeface="Helvetica" charset="0"/>
                <a:ea typeface="ＭＳ Ｐゴシック" charset="0"/>
                <a:cs typeface="ＭＳ Ｐゴシック" charset="0"/>
              </a:rPr>
              <a:t>….what is tree now?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950" name="Oval 5"/>
          <p:cNvSpPr>
            <a:spLocks noChangeArrowheads="1"/>
          </p:cNvSpPr>
          <p:nvPr/>
        </p:nvSpPr>
        <p:spPr bwMode="auto">
          <a:xfrm>
            <a:off x="3508375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5121275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4238625" y="38115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5237162" y="44640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3200400" y="42338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Oval 10"/>
          <p:cNvSpPr>
            <a:spLocks noChangeArrowheads="1"/>
          </p:cNvSpPr>
          <p:nvPr/>
        </p:nvSpPr>
        <p:spPr bwMode="auto">
          <a:xfrm>
            <a:off x="4006850" y="46561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1"/>
          <p:cNvSpPr>
            <a:spLocks noChangeShapeType="1"/>
          </p:cNvSpPr>
          <p:nvPr/>
        </p:nvSpPr>
        <p:spPr bwMode="auto">
          <a:xfrm flipH="1">
            <a:off x="3854450" y="27352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2"/>
          <p:cNvSpPr>
            <a:spLocks noChangeShapeType="1"/>
          </p:cNvSpPr>
          <p:nvPr/>
        </p:nvSpPr>
        <p:spPr bwMode="auto">
          <a:xfrm>
            <a:off x="4699000" y="26971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/>
          <p:cNvSpPr>
            <a:spLocks noChangeShapeType="1"/>
          </p:cNvSpPr>
          <p:nvPr/>
        </p:nvSpPr>
        <p:spPr bwMode="auto">
          <a:xfrm>
            <a:off x="3854450" y="35417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4"/>
          <p:cNvSpPr>
            <a:spLocks noChangeShapeType="1"/>
          </p:cNvSpPr>
          <p:nvPr/>
        </p:nvSpPr>
        <p:spPr bwMode="auto">
          <a:xfrm>
            <a:off x="4583112" y="41179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/>
                </a:solidFill>
                <a:prstDash val="lgDashDotDot"/>
              </a:ln>
            </a:endParaRPr>
          </a:p>
        </p:txBody>
      </p:sp>
      <p:sp>
        <p:nvSpPr>
          <p:cNvPr id="82960" name="Line 15"/>
          <p:cNvSpPr>
            <a:spLocks noChangeShapeType="1"/>
          </p:cNvSpPr>
          <p:nvPr/>
        </p:nvSpPr>
        <p:spPr bwMode="auto">
          <a:xfrm>
            <a:off x="5351462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16"/>
          <p:cNvSpPr>
            <a:spLocks noChangeShapeType="1"/>
          </p:cNvSpPr>
          <p:nvPr/>
        </p:nvSpPr>
        <p:spPr bwMode="auto">
          <a:xfrm>
            <a:off x="4545012" y="27733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/>
          <p:cNvSpPr>
            <a:spLocks noChangeShapeType="1"/>
          </p:cNvSpPr>
          <p:nvPr/>
        </p:nvSpPr>
        <p:spPr bwMode="auto">
          <a:xfrm flipV="1">
            <a:off x="3584575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/>
          <p:cNvSpPr>
            <a:spLocks noChangeShapeType="1"/>
          </p:cNvSpPr>
          <p:nvPr/>
        </p:nvSpPr>
        <p:spPr bwMode="auto">
          <a:xfrm flipV="1">
            <a:off x="4238625" y="41560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/>
          <p:cNvSpPr>
            <a:spLocks noChangeShapeType="1"/>
          </p:cNvSpPr>
          <p:nvPr/>
        </p:nvSpPr>
        <p:spPr bwMode="auto">
          <a:xfrm flipH="1" flipV="1">
            <a:off x="3544887" y="45402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Text Box 20"/>
          <p:cNvSpPr txBox="1">
            <a:spLocks noChangeArrowheads="1"/>
          </p:cNvSpPr>
          <p:nvPr/>
        </p:nvSpPr>
        <p:spPr bwMode="auto">
          <a:xfrm>
            <a:off x="4276725" y="38115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2966" name="Text Box 21"/>
          <p:cNvSpPr txBox="1">
            <a:spLocks noChangeArrowheads="1"/>
          </p:cNvSpPr>
          <p:nvPr/>
        </p:nvSpPr>
        <p:spPr bwMode="auto">
          <a:xfrm>
            <a:off x="3546475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2967" name="Text Box 22"/>
          <p:cNvSpPr txBox="1">
            <a:spLocks noChangeArrowheads="1"/>
          </p:cNvSpPr>
          <p:nvPr/>
        </p:nvSpPr>
        <p:spPr bwMode="auto">
          <a:xfrm>
            <a:off x="3240087" y="42227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2968" name="Text Box 23"/>
          <p:cNvSpPr txBox="1">
            <a:spLocks noChangeArrowheads="1"/>
          </p:cNvSpPr>
          <p:nvPr/>
        </p:nvSpPr>
        <p:spPr bwMode="auto">
          <a:xfrm>
            <a:off x="5159375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82969" name="Text Box 24"/>
          <p:cNvSpPr txBox="1">
            <a:spLocks noChangeArrowheads="1"/>
          </p:cNvSpPr>
          <p:nvPr/>
        </p:nvSpPr>
        <p:spPr bwMode="auto">
          <a:xfrm>
            <a:off x="5275262" y="44529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82970" name="Text Box 25"/>
          <p:cNvSpPr txBox="1">
            <a:spLocks noChangeArrowheads="1"/>
          </p:cNvSpPr>
          <p:nvPr/>
        </p:nvSpPr>
        <p:spPr bwMode="auto">
          <a:xfrm>
            <a:off x="4065587" y="46450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543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Resulting Spanning Tree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2 is new root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3-2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6-2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4-2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7-2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5-6</a:t>
            </a:r>
          </a:p>
        </p:txBody>
      </p:sp>
      <p:sp>
        <p:nvSpPr>
          <p:cNvPr id="82950" name="Oval 5"/>
          <p:cNvSpPr>
            <a:spLocks noChangeArrowheads="1"/>
          </p:cNvSpPr>
          <p:nvPr/>
        </p:nvSpPr>
        <p:spPr bwMode="auto">
          <a:xfrm>
            <a:off x="3508375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5121275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4238625" y="38115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5237162" y="44640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3200400" y="42338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Oval 10"/>
          <p:cNvSpPr>
            <a:spLocks noChangeArrowheads="1"/>
          </p:cNvSpPr>
          <p:nvPr/>
        </p:nvSpPr>
        <p:spPr bwMode="auto">
          <a:xfrm>
            <a:off x="4006850" y="46561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/>
          <p:cNvSpPr>
            <a:spLocks noChangeShapeType="1"/>
          </p:cNvSpPr>
          <p:nvPr/>
        </p:nvSpPr>
        <p:spPr bwMode="auto">
          <a:xfrm>
            <a:off x="3854450" y="35417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4"/>
          <p:cNvSpPr>
            <a:spLocks noChangeShapeType="1"/>
          </p:cNvSpPr>
          <p:nvPr/>
        </p:nvSpPr>
        <p:spPr bwMode="auto">
          <a:xfrm>
            <a:off x="4583112" y="41179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/>
                </a:solidFill>
                <a:prstDash val="lgDashDotDot"/>
              </a:ln>
            </a:endParaRPr>
          </a:p>
        </p:txBody>
      </p:sp>
      <p:sp>
        <p:nvSpPr>
          <p:cNvPr id="82960" name="Line 15"/>
          <p:cNvSpPr>
            <a:spLocks noChangeShapeType="1"/>
          </p:cNvSpPr>
          <p:nvPr/>
        </p:nvSpPr>
        <p:spPr bwMode="auto">
          <a:xfrm>
            <a:off x="5351462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/>
          <p:cNvSpPr>
            <a:spLocks noChangeShapeType="1"/>
          </p:cNvSpPr>
          <p:nvPr/>
        </p:nvSpPr>
        <p:spPr bwMode="auto">
          <a:xfrm flipV="1">
            <a:off x="3584575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/>
          <p:cNvSpPr>
            <a:spLocks noChangeShapeType="1"/>
          </p:cNvSpPr>
          <p:nvPr/>
        </p:nvSpPr>
        <p:spPr bwMode="auto">
          <a:xfrm flipV="1">
            <a:off x="4238625" y="41560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/>
          <p:cNvSpPr>
            <a:spLocks noChangeShapeType="1"/>
          </p:cNvSpPr>
          <p:nvPr/>
        </p:nvSpPr>
        <p:spPr bwMode="auto">
          <a:xfrm flipH="1" flipV="1">
            <a:off x="3544887" y="45402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Text Box 20"/>
          <p:cNvSpPr txBox="1">
            <a:spLocks noChangeArrowheads="1"/>
          </p:cNvSpPr>
          <p:nvPr/>
        </p:nvSpPr>
        <p:spPr bwMode="auto">
          <a:xfrm>
            <a:off x="4276725" y="38115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2966" name="Text Box 21"/>
          <p:cNvSpPr txBox="1">
            <a:spLocks noChangeArrowheads="1"/>
          </p:cNvSpPr>
          <p:nvPr/>
        </p:nvSpPr>
        <p:spPr bwMode="auto">
          <a:xfrm>
            <a:off x="3546475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2967" name="Text Box 22"/>
          <p:cNvSpPr txBox="1">
            <a:spLocks noChangeArrowheads="1"/>
          </p:cNvSpPr>
          <p:nvPr/>
        </p:nvSpPr>
        <p:spPr bwMode="auto">
          <a:xfrm>
            <a:off x="3240087" y="42227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2968" name="Text Box 23"/>
          <p:cNvSpPr txBox="1">
            <a:spLocks noChangeArrowheads="1"/>
          </p:cNvSpPr>
          <p:nvPr/>
        </p:nvSpPr>
        <p:spPr bwMode="auto">
          <a:xfrm>
            <a:off x="5159375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82969" name="Text Box 24"/>
          <p:cNvSpPr txBox="1">
            <a:spLocks noChangeArrowheads="1"/>
          </p:cNvSpPr>
          <p:nvPr/>
        </p:nvSpPr>
        <p:spPr bwMode="auto">
          <a:xfrm>
            <a:off x="5275262" y="44529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82970" name="Text Box 25"/>
          <p:cNvSpPr txBox="1">
            <a:spLocks noChangeArrowheads="1"/>
          </p:cNvSpPr>
          <p:nvPr/>
        </p:nvSpPr>
        <p:spPr bwMode="auto">
          <a:xfrm>
            <a:off x="4065587" y="46450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3511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48355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Messages </a:t>
            </a:r>
            <a:r>
              <a:rPr lang="en-US" b="1" dirty="0">
                <a:solidFill>
                  <a:srgbClr val="FF0000"/>
                </a:solidFill>
              </a:rPr>
              <a:t>(Y, d, X)</a:t>
            </a:r>
          </a:p>
          <a:p>
            <a:pPr lvl="1"/>
            <a:r>
              <a:rPr lang="en-US" dirty="0"/>
              <a:t>From node X</a:t>
            </a:r>
          </a:p>
          <a:p>
            <a:pPr lvl="1"/>
            <a:r>
              <a:rPr lang="en-US" dirty="0"/>
              <a:t>Proposing Y as the root</a:t>
            </a:r>
          </a:p>
          <a:p>
            <a:pPr lvl="1"/>
            <a:r>
              <a:rPr lang="en-US" dirty="0"/>
              <a:t>And advertising a distance d to </a:t>
            </a:r>
            <a:r>
              <a:rPr lang="en-US" dirty="0" smtClean="0"/>
              <a:t>Y</a:t>
            </a:r>
          </a:p>
          <a:p>
            <a:pPr lvl="8"/>
            <a:endParaRPr lang="en-US" dirty="0"/>
          </a:p>
          <a:p>
            <a:r>
              <a:rPr lang="en-US" b="1" dirty="0" smtClean="0"/>
              <a:t>Switch selects node </a:t>
            </a:r>
            <a:r>
              <a:rPr lang="en-US" b="1" dirty="0"/>
              <a:t>with smallest </a:t>
            </a:r>
            <a:r>
              <a:rPr lang="en-US" b="1" dirty="0" smtClean="0"/>
              <a:t>ID as root</a:t>
            </a:r>
          </a:p>
          <a:p>
            <a:pPr lvl="1"/>
            <a:r>
              <a:rPr lang="en-US" dirty="0" smtClean="0"/>
              <a:t>Y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/>
              <a:t>messages </a:t>
            </a:r>
            <a:r>
              <a:rPr lang="en-US" dirty="0" smtClean="0"/>
              <a:t>(smallest switch has seen so far)</a:t>
            </a:r>
          </a:p>
          <a:p>
            <a:pPr lvl="1"/>
            <a:r>
              <a:rPr lang="en-US" dirty="0" smtClean="0"/>
              <a:t>Initially different nodes have different ideas about root</a:t>
            </a:r>
          </a:p>
          <a:p>
            <a:pPr lvl="6"/>
            <a:endParaRPr lang="en-US" dirty="0"/>
          </a:p>
          <a:p>
            <a:r>
              <a:rPr lang="en-US" b="1" dirty="0" smtClean="0"/>
              <a:t>Switch discards links not on shortest </a:t>
            </a:r>
            <a:r>
              <a:rPr lang="en-US" b="1" dirty="0"/>
              <a:t>path </a:t>
            </a:r>
            <a:r>
              <a:rPr lang="en-US" b="1" dirty="0" smtClean="0"/>
              <a:t>to root</a:t>
            </a:r>
          </a:p>
          <a:p>
            <a:pPr lvl="1"/>
            <a:r>
              <a:rPr lang="en-US" dirty="0" smtClean="0"/>
              <a:t>Based on d </a:t>
            </a:r>
            <a:r>
              <a:rPr lang="en-US" dirty="0"/>
              <a:t>to Y in the </a:t>
            </a:r>
            <a:r>
              <a:rPr lang="en-US" dirty="0" smtClean="0"/>
              <a:t>messages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42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Only pay attention to messages with the smallest value of Y (root)</a:t>
            </a:r>
          </a:p>
          <a:p>
            <a:pPr lvl="1"/>
            <a:endParaRPr lang="en-US" dirty="0"/>
          </a:p>
          <a:p>
            <a:r>
              <a:rPr lang="en-US" dirty="0" smtClean="0"/>
              <a:t>Only pay attention to messages with the smallest value of d for that </a:t>
            </a:r>
            <a:r>
              <a:rPr lang="en-US" dirty="0" smtClean="0"/>
              <a:t>root</a:t>
            </a:r>
          </a:p>
          <a:p>
            <a:endParaRPr lang="en-US" dirty="0"/>
          </a:p>
          <a:p>
            <a:r>
              <a:rPr lang="en-US" dirty="0" smtClean="0"/>
              <a:t>Only pay attention to shortest path with lowest switch ID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52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Steps in Spanning Tree Algorithm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Initially, each switch proposes itself as the root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I.e., 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switch X announces (X, 0, X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) to its neighbors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Switches update their view of the root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Upon receiving message (Y, d, Z) from Z, check Y</a:t>
            </a:r>
            <a:r>
              <a:rPr lang="ja-JP" alt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s id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Y’s id  &lt; current root: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set root 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=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 Y</a:t>
            </a:r>
            <a:b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</a:br>
            <a:endParaRPr lang="en-US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Switches compute their distance from the root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Add 1 to the 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shortest distance 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received from a neighbor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Arial" charset="0"/>
                <a:cs typeface="Arial" charset="0"/>
              </a:rPr>
              <a:t>root or shortest distance to it </a:t>
            </a:r>
            <a:r>
              <a:rPr lang="en-US" dirty="0" smtClean="0">
                <a:solidFill>
                  <a:srgbClr val="FF3300"/>
                </a:solidFill>
                <a:latin typeface="Arial" charset="0"/>
                <a:cs typeface="Arial" charset="0"/>
              </a:rPr>
              <a:t>changed</a:t>
            </a:r>
            <a:r>
              <a:rPr lang="en-US" dirty="0" smtClean="0">
                <a:latin typeface="Arial" charset="0"/>
                <a:cs typeface="Arial" charset="0"/>
              </a:rPr>
              <a:t>, send neighbors updated </a:t>
            </a:r>
            <a:r>
              <a:rPr lang="en-US" dirty="0">
                <a:latin typeface="Arial" charset="0"/>
                <a:cs typeface="Arial" charset="0"/>
              </a:rPr>
              <a:t>message (Y, d+1, X)</a:t>
            </a:r>
          </a:p>
        </p:txBody>
      </p:sp>
    </p:spTree>
    <p:extLst>
      <p:ext uri="{BB962C8B-B14F-4D97-AF65-F5344CB8AC3E}">
        <p14:creationId xmlns:p14="http://schemas.microsoft.com/office/powerpoint/2010/main" val="96306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008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  <a:b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28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(root, </a:t>
            </a:r>
            <a:r>
              <a:rPr lang="en-US" sz="28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dist</a:t>
            </a:r>
            <a:r>
              <a:rPr lang="en-US" sz="28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 from)</a:t>
            </a:r>
            <a:endParaRPr lang="en-US" sz="2800" dirty="0">
              <a:solidFill>
                <a:srgbClr val="0000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88020" y="736837"/>
            <a:ext cx="2459037" cy="2651125"/>
            <a:chOff x="6145213" y="2390775"/>
            <a:chExt cx="2459037" cy="2651125"/>
          </a:xfrm>
        </p:grpSpPr>
        <p:sp>
          <p:nvSpPr>
            <p:cNvPr id="80901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80902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3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4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5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6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7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8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9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0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1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2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4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5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7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80918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80919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80920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80921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80922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200" y="389874"/>
            <a:ext cx="3353708" cy="3095441"/>
            <a:chOff x="379006" y="389874"/>
            <a:chExt cx="3353708" cy="3095441"/>
          </a:xfrm>
        </p:grpSpPr>
        <p:sp>
          <p:nvSpPr>
            <p:cNvPr id="4" name="TextBox 3"/>
            <p:cNvSpPr txBox="1"/>
            <p:nvPr/>
          </p:nvSpPr>
          <p:spPr>
            <a:xfrm>
              <a:off x="1693365" y="38987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(1,0,1)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12041" y="1850427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(2,0,2)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9656" y="134881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(3,0,3)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9006" y="227498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(4,0,4)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1888" y="134145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(5,0,5)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04428" y="3083718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(6,0,6)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65220" y="311598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(7,0,7)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614915" y="533812"/>
            <a:ext cx="2459037" cy="2651125"/>
            <a:chOff x="6145213" y="2390775"/>
            <a:chExt cx="2459037" cy="2651125"/>
          </a:xfrm>
        </p:grpSpPr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600574" y="186849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(1,0,1)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536130" y="1647402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(2,0,2)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333745" y="1145788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(1,1,3)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33745" y="2036406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(2,1,4)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792686" y="1166536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(1,1,5)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937057" y="2809110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(1,1,6)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870629" y="2979682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(2,1,7)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899185" y="2214799"/>
            <a:ext cx="896343" cy="496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113515" y="3349014"/>
            <a:ext cx="27984" cy="591185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5758787" y="4086099"/>
            <a:ext cx="2459037" cy="2651125"/>
            <a:chOff x="6145213" y="2390775"/>
            <a:chExt cx="2459037" cy="2651125"/>
          </a:xfrm>
        </p:grpSpPr>
        <p:sp>
          <p:nvSpPr>
            <p:cNvPr id="74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75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91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92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95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276976" y="4086099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(1,0,1)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680002" y="5162341"/>
            <a:ext cx="79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(1,2,2)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77617" y="4698075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(1,1,3)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477617" y="5588693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(2,1,4)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7903159" y="4656943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(1,1,5)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7672389" y="6432980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(1,1,6)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903362" y="6414226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(2,1,7)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864757" y="4016568"/>
            <a:ext cx="2459037" cy="2651125"/>
            <a:chOff x="6145213" y="2390775"/>
            <a:chExt cx="2459037" cy="2651125"/>
          </a:xfrm>
        </p:grpSpPr>
        <p:sp>
          <p:nvSpPr>
            <p:cNvPr id="104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105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121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122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123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124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125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2382946" y="4016568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(1,0,1)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785972" y="5130158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</a:t>
            </a:r>
            <a:r>
              <a:rPr lang="en-US" smtClean="0"/>
              <a:t>1,2,2)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583587" y="4628544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(1,1,3)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583587" y="5519162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(1,3,4)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009129" y="4587412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(1,1,5)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778359" y="6363449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(1,1,6)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1009332" y="6344695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(1,3,7)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 flipH="1" flipV="1">
            <a:off x="4051585" y="5499490"/>
            <a:ext cx="1080184" cy="19672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236946" y="5310664"/>
            <a:ext cx="2069796" cy="1153638"/>
            <a:chOff x="1539752" y="5310664"/>
            <a:chExt cx="2069796" cy="1153638"/>
          </a:xfrm>
        </p:grpSpPr>
        <p:sp>
          <p:nvSpPr>
            <p:cNvPr id="11" name="TextBox 10"/>
            <p:cNvSpPr txBox="1"/>
            <p:nvPr/>
          </p:nvSpPr>
          <p:spPr>
            <a:xfrm>
              <a:off x="1539752" y="6002637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36688" y="568774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19698" y="531066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16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26" grpId="0"/>
      <p:bldP spid="127" grpId="0"/>
      <p:bldP spid="128" grpId="0"/>
      <p:bldP spid="129" grpId="0"/>
      <p:bldP spid="130" grpId="0"/>
      <p:bldP spid="131" grpId="0"/>
      <p:bldP spid="1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Example From Switch #</a:t>
            </a:r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4’s </a:t>
            </a:r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Viewpoint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Switch #4 thinks it is the root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Sends (4, 0, 4) message to 2 and 7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Then, switch #4 hears from #2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Receives (2, 0, 2) message from 2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… and thinks that #2 is the root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And realizes it is just one hop away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Then, switch #4 hears from #7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Receives (2, 1, 7) from 7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And realizes this is a longer path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So, prefers its own one-hop path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And removes 4-7 link from the tree</a:t>
            </a:r>
          </a:p>
        </p:txBody>
      </p:sp>
      <p:sp>
        <p:nvSpPr>
          <p:cNvPr id="80901" name="Oval 4"/>
          <p:cNvSpPr>
            <a:spLocks noChangeArrowheads="1"/>
          </p:cNvSpPr>
          <p:nvPr/>
        </p:nvSpPr>
        <p:spPr bwMode="auto">
          <a:xfrm>
            <a:off x="7259638" y="23907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80902" name="Oval 5"/>
          <p:cNvSpPr>
            <a:spLocks noChangeArrowheads="1"/>
          </p:cNvSpPr>
          <p:nvPr/>
        </p:nvSpPr>
        <p:spPr bwMode="auto">
          <a:xfrm>
            <a:off x="6453188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Oval 6"/>
          <p:cNvSpPr>
            <a:spLocks noChangeArrowheads="1"/>
          </p:cNvSpPr>
          <p:nvPr/>
        </p:nvSpPr>
        <p:spPr bwMode="auto">
          <a:xfrm>
            <a:off x="8066088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Oval 7"/>
          <p:cNvSpPr>
            <a:spLocks noChangeArrowheads="1"/>
          </p:cNvSpPr>
          <p:nvPr/>
        </p:nvSpPr>
        <p:spPr bwMode="auto">
          <a:xfrm>
            <a:off x="7183438" y="38115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5" name="Oval 8"/>
          <p:cNvSpPr>
            <a:spLocks noChangeArrowheads="1"/>
          </p:cNvSpPr>
          <p:nvPr/>
        </p:nvSpPr>
        <p:spPr bwMode="auto">
          <a:xfrm>
            <a:off x="8181975" y="44640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6" name="Oval 9"/>
          <p:cNvSpPr>
            <a:spLocks noChangeArrowheads="1"/>
          </p:cNvSpPr>
          <p:nvPr/>
        </p:nvSpPr>
        <p:spPr bwMode="auto">
          <a:xfrm>
            <a:off x="6145213" y="42338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7" name="Oval 10"/>
          <p:cNvSpPr>
            <a:spLocks noChangeArrowheads="1"/>
          </p:cNvSpPr>
          <p:nvPr/>
        </p:nvSpPr>
        <p:spPr bwMode="auto">
          <a:xfrm>
            <a:off x="6951663" y="46561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8" name="Line 11"/>
          <p:cNvSpPr>
            <a:spLocks noChangeShapeType="1"/>
          </p:cNvSpPr>
          <p:nvPr/>
        </p:nvSpPr>
        <p:spPr bwMode="auto">
          <a:xfrm flipH="1">
            <a:off x="6799263" y="27352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Line 12"/>
          <p:cNvSpPr>
            <a:spLocks noChangeShapeType="1"/>
          </p:cNvSpPr>
          <p:nvPr/>
        </p:nvSpPr>
        <p:spPr bwMode="auto">
          <a:xfrm>
            <a:off x="7643813" y="26971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Line 13"/>
          <p:cNvSpPr>
            <a:spLocks noChangeShapeType="1"/>
          </p:cNvSpPr>
          <p:nvPr/>
        </p:nvSpPr>
        <p:spPr bwMode="auto">
          <a:xfrm>
            <a:off x="6799263" y="35417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1" name="Line 14"/>
          <p:cNvSpPr>
            <a:spLocks noChangeShapeType="1"/>
          </p:cNvSpPr>
          <p:nvPr/>
        </p:nvSpPr>
        <p:spPr bwMode="auto">
          <a:xfrm>
            <a:off x="7527925" y="41179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2" name="Line 15"/>
          <p:cNvSpPr>
            <a:spLocks noChangeShapeType="1"/>
          </p:cNvSpPr>
          <p:nvPr/>
        </p:nvSpPr>
        <p:spPr bwMode="auto">
          <a:xfrm>
            <a:off x="8296275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3" name="Line 16"/>
          <p:cNvSpPr>
            <a:spLocks noChangeShapeType="1"/>
          </p:cNvSpPr>
          <p:nvPr/>
        </p:nvSpPr>
        <p:spPr bwMode="auto">
          <a:xfrm>
            <a:off x="7489825" y="27733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4" name="Line 17"/>
          <p:cNvSpPr>
            <a:spLocks noChangeShapeType="1"/>
          </p:cNvSpPr>
          <p:nvPr/>
        </p:nvSpPr>
        <p:spPr bwMode="auto">
          <a:xfrm flipV="1">
            <a:off x="6529388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5" name="Line 18"/>
          <p:cNvSpPr>
            <a:spLocks noChangeShapeType="1"/>
          </p:cNvSpPr>
          <p:nvPr/>
        </p:nvSpPr>
        <p:spPr bwMode="auto">
          <a:xfrm flipV="1">
            <a:off x="7183438" y="41560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6" name="Line 19"/>
          <p:cNvSpPr>
            <a:spLocks noChangeShapeType="1"/>
          </p:cNvSpPr>
          <p:nvPr/>
        </p:nvSpPr>
        <p:spPr bwMode="auto">
          <a:xfrm flipH="1" flipV="1">
            <a:off x="6489700" y="45402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7" name="Text Box 20"/>
          <p:cNvSpPr txBox="1">
            <a:spLocks noChangeArrowheads="1"/>
          </p:cNvSpPr>
          <p:nvPr/>
        </p:nvSpPr>
        <p:spPr bwMode="auto">
          <a:xfrm>
            <a:off x="7221538" y="38115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0918" name="Text Box 21"/>
          <p:cNvSpPr txBox="1">
            <a:spLocks noChangeArrowheads="1"/>
          </p:cNvSpPr>
          <p:nvPr/>
        </p:nvSpPr>
        <p:spPr bwMode="auto">
          <a:xfrm>
            <a:off x="6491288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0919" name="Text Box 22"/>
          <p:cNvSpPr txBox="1">
            <a:spLocks noChangeArrowheads="1"/>
          </p:cNvSpPr>
          <p:nvPr/>
        </p:nvSpPr>
        <p:spPr bwMode="auto">
          <a:xfrm>
            <a:off x="6184900" y="42227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0920" name="Text Box 23"/>
          <p:cNvSpPr txBox="1">
            <a:spLocks noChangeArrowheads="1"/>
          </p:cNvSpPr>
          <p:nvPr/>
        </p:nvSpPr>
        <p:spPr bwMode="auto">
          <a:xfrm>
            <a:off x="8104188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80921" name="Text Box 24"/>
          <p:cNvSpPr txBox="1">
            <a:spLocks noChangeArrowheads="1"/>
          </p:cNvSpPr>
          <p:nvPr/>
        </p:nvSpPr>
        <p:spPr bwMode="auto">
          <a:xfrm>
            <a:off x="8220075" y="44529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80922" name="Text Box 25"/>
          <p:cNvSpPr txBox="1">
            <a:spLocks noChangeArrowheads="1"/>
          </p:cNvSpPr>
          <p:nvPr/>
        </p:nvSpPr>
        <p:spPr bwMode="auto">
          <a:xfrm>
            <a:off x="7010400" y="46450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0011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Example From Switch #</a:t>
            </a:r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4’s </a:t>
            </a:r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Viewpoint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Switch #2 hears about switch #1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Switch 2 hears (1, 1, 3) from 3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Switch 2 starts treating 1 as root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And sends (1, 2, 2) to neighbors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Switch #4 hears from switch #2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Switch 4 starts treating 1 as root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And sends (1, 3, 4) to neighbors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Switch #4 hears from switch #7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Switch 4 receives (1, 3, 7) from 7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And realizes this is a longer path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So, prefers its own three-hop path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And removes 4-7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Iink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from the tree</a:t>
            </a:r>
          </a:p>
        </p:txBody>
      </p:sp>
      <p:sp>
        <p:nvSpPr>
          <p:cNvPr id="82949" name="Oval 4"/>
          <p:cNvSpPr>
            <a:spLocks noChangeArrowheads="1"/>
          </p:cNvSpPr>
          <p:nvPr/>
        </p:nvSpPr>
        <p:spPr bwMode="auto">
          <a:xfrm>
            <a:off x="7259638" y="23907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82950" name="Oval 5"/>
          <p:cNvSpPr>
            <a:spLocks noChangeArrowheads="1"/>
          </p:cNvSpPr>
          <p:nvPr/>
        </p:nvSpPr>
        <p:spPr bwMode="auto">
          <a:xfrm>
            <a:off x="6453188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8066088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7183438" y="38115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8181975" y="44640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6145213" y="42338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Oval 10"/>
          <p:cNvSpPr>
            <a:spLocks noChangeArrowheads="1"/>
          </p:cNvSpPr>
          <p:nvPr/>
        </p:nvSpPr>
        <p:spPr bwMode="auto">
          <a:xfrm>
            <a:off x="6951663" y="46561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1"/>
          <p:cNvSpPr>
            <a:spLocks noChangeShapeType="1"/>
          </p:cNvSpPr>
          <p:nvPr/>
        </p:nvSpPr>
        <p:spPr bwMode="auto">
          <a:xfrm flipH="1">
            <a:off x="6799263" y="27352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2"/>
          <p:cNvSpPr>
            <a:spLocks noChangeShapeType="1"/>
          </p:cNvSpPr>
          <p:nvPr/>
        </p:nvSpPr>
        <p:spPr bwMode="auto">
          <a:xfrm>
            <a:off x="7643813" y="26971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/>
          <p:cNvSpPr>
            <a:spLocks noChangeShapeType="1"/>
          </p:cNvSpPr>
          <p:nvPr/>
        </p:nvSpPr>
        <p:spPr bwMode="auto">
          <a:xfrm>
            <a:off x="6799263" y="35417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4"/>
          <p:cNvSpPr>
            <a:spLocks noChangeShapeType="1"/>
          </p:cNvSpPr>
          <p:nvPr/>
        </p:nvSpPr>
        <p:spPr bwMode="auto">
          <a:xfrm>
            <a:off x="7527925" y="41179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0" name="Line 15"/>
          <p:cNvSpPr>
            <a:spLocks noChangeShapeType="1"/>
          </p:cNvSpPr>
          <p:nvPr/>
        </p:nvSpPr>
        <p:spPr bwMode="auto">
          <a:xfrm>
            <a:off x="8296275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16"/>
          <p:cNvSpPr>
            <a:spLocks noChangeShapeType="1"/>
          </p:cNvSpPr>
          <p:nvPr/>
        </p:nvSpPr>
        <p:spPr bwMode="auto">
          <a:xfrm>
            <a:off x="7489825" y="27733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/>
          <p:cNvSpPr>
            <a:spLocks noChangeShapeType="1"/>
          </p:cNvSpPr>
          <p:nvPr/>
        </p:nvSpPr>
        <p:spPr bwMode="auto">
          <a:xfrm flipV="1">
            <a:off x="6529388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/>
          <p:cNvSpPr>
            <a:spLocks noChangeShapeType="1"/>
          </p:cNvSpPr>
          <p:nvPr/>
        </p:nvSpPr>
        <p:spPr bwMode="auto">
          <a:xfrm flipV="1">
            <a:off x="7183438" y="41560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/>
          <p:cNvSpPr>
            <a:spLocks noChangeShapeType="1"/>
          </p:cNvSpPr>
          <p:nvPr/>
        </p:nvSpPr>
        <p:spPr bwMode="auto">
          <a:xfrm flipH="1" flipV="1">
            <a:off x="6489700" y="45402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Text Box 20"/>
          <p:cNvSpPr txBox="1">
            <a:spLocks noChangeArrowheads="1"/>
          </p:cNvSpPr>
          <p:nvPr/>
        </p:nvSpPr>
        <p:spPr bwMode="auto">
          <a:xfrm>
            <a:off x="7221538" y="38115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2966" name="Text Box 21"/>
          <p:cNvSpPr txBox="1">
            <a:spLocks noChangeArrowheads="1"/>
          </p:cNvSpPr>
          <p:nvPr/>
        </p:nvSpPr>
        <p:spPr bwMode="auto">
          <a:xfrm>
            <a:off x="6491288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2967" name="Text Box 22"/>
          <p:cNvSpPr txBox="1">
            <a:spLocks noChangeArrowheads="1"/>
          </p:cNvSpPr>
          <p:nvPr/>
        </p:nvSpPr>
        <p:spPr bwMode="auto">
          <a:xfrm>
            <a:off x="6184900" y="42227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2968" name="Text Box 23"/>
          <p:cNvSpPr txBox="1">
            <a:spLocks noChangeArrowheads="1"/>
          </p:cNvSpPr>
          <p:nvPr/>
        </p:nvSpPr>
        <p:spPr bwMode="auto">
          <a:xfrm>
            <a:off x="8104188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82969" name="Text Box 24"/>
          <p:cNvSpPr txBox="1">
            <a:spLocks noChangeArrowheads="1"/>
          </p:cNvSpPr>
          <p:nvPr/>
        </p:nvSpPr>
        <p:spPr bwMode="auto">
          <a:xfrm>
            <a:off x="8220075" y="44529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82970" name="Text Box 25"/>
          <p:cNvSpPr txBox="1">
            <a:spLocks noChangeArrowheads="1"/>
          </p:cNvSpPr>
          <p:nvPr/>
        </p:nvSpPr>
        <p:spPr bwMode="auto">
          <a:xfrm>
            <a:off x="7010400" y="46450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1758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Robustness of Algorithm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  <a:cs typeface="Arial" charset="0"/>
              </a:rPr>
              <a:t>Algorithm must react to </a:t>
            </a:r>
            <a:r>
              <a:rPr lang="en-US" sz="2800" dirty="0">
                <a:solidFill>
                  <a:srgbClr val="FF3300"/>
                </a:solidFill>
                <a:latin typeface="Arial" charset="0"/>
                <a:cs typeface="Arial" charset="0"/>
              </a:rPr>
              <a:t>failures</a:t>
            </a:r>
            <a:endParaRPr lang="en-US" sz="2800" dirty="0">
              <a:latin typeface="Arial" charset="0"/>
              <a:cs typeface="Arial" charset="0"/>
            </a:endParaRP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Failure of the root node</a:t>
            </a:r>
          </a:p>
          <a:p>
            <a:pPr lvl="1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Failure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of other switches and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links</a:t>
            </a:r>
          </a:p>
          <a:p>
            <a:pPr lvl="1"/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 smtClean="0">
                <a:latin typeface="Arial" charset="0"/>
                <a:cs typeface="Arial" charset="0"/>
              </a:rPr>
              <a:t>Root switch sends </a:t>
            </a:r>
            <a:r>
              <a:rPr lang="en-US" sz="2600" dirty="0" smtClean="0">
                <a:latin typeface="Arial" charset="0"/>
                <a:cs typeface="Arial" charset="0"/>
              </a:rPr>
              <a:t>p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eriodic messages</a:t>
            </a:r>
          </a:p>
          <a:p>
            <a:pPr lvl="1"/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These declare itself as root</a:t>
            </a:r>
          </a:p>
          <a:p>
            <a:pPr lvl="1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Other switches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forward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messages in response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cs typeface="Arial" charset="0"/>
              </a:rPr>
              <a:t>Detecting failures </a:t>
            </a:r>
            <a:r>
              <a:rPr lang="en-US" dirty="0" smtClean="0">
                <a:latin typeface="Arial" charset="0"/>
                <a:cs typeface="Arial" charset="0"/>
              </a:rPr>
              <a:t>through timeout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Arial" charset="0"/>
                <a:cs typeface="Arial" charset="0"/>
              </a:rPr>
              <a:t>no word from root, time out and claim to be the root!</a:t>
            </a:r>
          </a:p>
          <a:p>
            <a:endParaRPr lang="en-US" sz="2000" i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67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Self-Stabilizing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matter how what the initial condition is</a:t>
            </a:r>
          </a:p>
          <a:p>
            <a:pPr lvl="1"/>
            <a:r>
              <a:rPr lang="en-US" dirty="0" smtClean="0"/>
              <a:t>State of links</a:t>
            </a:r>
          </a:p>
          <a:p>
            <a:pPr lvl="1"/>
            <a:r>
              <a:rPr lang="en-US" dirty="0" smtClean="0"/>
              <a:t>State in switches</a:t>
            </a:r>
          </a:p>
          <a:p>
            <a:pPr lvl="5"/>
            <a:endParaRPr lang="en-US" dirty="0"/>
          </a:p>
          <a:p>
            <a:r>
              <a:rPr lang="en-US" b="1" i="1" dirty="0" smtClean="0"/>
              <a:t>If no additional failures/recoveries, then eventually the algorithm will converge to the right answer…</a:t>
            </a:r>
          </a:p>
          <a:p>
            <a:pPr lvl="5"/>
            <a:endParaRPr lang="en-US" dirty="0"/>
          </a:p>
          <a:p>
            <a:r>
              <a:rPr lang="en-US" dirty="0" smtClean="0"/>
              <a:t>Requires:</a:t>
            </a:r>
          </a:p>
          <a:p>
            <a:pPr lvl="1"/>
            <a:r>
              <a:rPr lang="en-US" b="1" dirty="0" smtClean="0"/>
              <a:t>“Soft state”: </a:t>
            </a:r>
            <a:r>
              <a:rPr lang="en-US" dirty="0" smtClean="0"/>
              <a:t>state that times out if not refreshed</a:t>
            </a:r>
          </a:p>
          <a:p>
            <a:pPr lvl="1"/>
            <a:r>
              <a:rPr lang="en-US" b="1" dirty="0" smtClean="0"/>
              <a:t>“Always in recovery”: </a:t>
            </a:r>
            <a:r>
              <a:rPr lang="en-US" dirty="0" smtClean="0"/>
              <a:t>Constantly </a:t>
            </a:r>
            <a:r>
              <a:rPr lang="en-US" dirty="0" err="1" smtClean="0"/>
              <a:t>recomputing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5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Ode to STP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i="1" dirty="0"/>
              <a:t>I think that I shall never see</a:t>
            </a:r>
          </a:p>
          <a:p>
            <a:pPr marL="0" indent="0" algn="ctr">
              <a:buNone/>
            </a:pPr>
            <a:r>
              <a:rPr lang="en-US" sz="2400" i="1" dirty="0"/>
              <a:t>A graph more lovely than a tree</a:t>
            </a:r>
            <a:r>
              <a:rPr lang="en-US" sz="2400" i="1" dirty="0" smtClean="0"/>
              <a:t>.</a:t>
            </a:r>
            <a:endParaRPr lang="en-US" sz="2400" i="1" dirty="0"/>
          </a:p>
          <a:p>
            <a:pPr marL="0" indent="0" algn="ctr">
              <a:buNone/>
            </a:pPr>
            <a:r>
              <a:rPr lang="en-US" sz="2400" i="1" dirty="0"/>
              <a:t>A tree whose crucial property</a:t>
            </a:r>
          </a:p>
          <a:p>
            <a:pPr marL="0" indent="0" algn="ctr">
              <a:buNone/>
            </a:pPr>
            <a:r>
              <a:rPr lang="en-US" sz="2400" i="1" dirty="0"/>
              <a:t>i</a:t>
            </a:r>
            <a:r>
              <a:rPr lang="en-US" sz="2400" i="1" dirty="0" smtClean="0"/>
              <a:t>s </a:t>
            </a:r>
            <a:r>
              <a:rPr lang="en-US" sz="2400" i="1" dirty="0"/>
              <a:t>loop-free connectivity.</a:t>
            </a:r>
          </a:p>
          <a:p>
            <a:pPr marL="0" indent="0" algn="ctr">
              <a:buNone/>
            </a:pPr>
            <a:r>
              <a:rPr lang="en-US" sz="2400" i="1" dirty="0"/>
              <a:t>A tree that must be sure to span</a:t>
            </a:r>
          </a:p>
          <a:p>
            <a:pPr marL="0" indent="0" algn="ctr">
              <a:buNone/>
            </a:pPr>
            <a:r>
              <a:rPr lang="en-US" sz="2400" i="1" dirty="0"/>
              <a:t>s</a:t>
            </a:r>
            <a:r>
              <a:rPr lang="en-US" sz="2400" i="1" dirty="0" smtClean="0"/>
              <a:t>o </a:t>
            </a:r>
            <a:r>
              <a:rPr lang="en-US" sz="2400" i="1" dirty="0"/>
              <a:t>packets can reach every LAN.</a:t>
            </a:r>
          </a:p>
          <a:p>
            <a:pPr marL="0" indent="0" algn="ctr">
              <a:buNone/>
            </a:pPr>
            <a:r>
              <a:rPr lang="en-US" sz="2400" i="1" dirty="0"/>
              <a:t>First, the root must be selected.</a:t>
            </a:r>
          </a:p>
          <a:p>
            <a:pPr marL="0" indent="0" algn="ctr">
              <a:buNone/>
            </a:pPr>
            <a:r>
              <a:rPr lang="en-US" sz="2400" i="1" dirty="0"/>
              <a:t>By ID, it is elected.</a:t>
            </a:r>
          </a:p>
          <a:p>
            <a:pPr marL="0" indent="0" algn="ctr">
              <a:buNone/>
            </a:pPr>
            <a:r>
              <a:rPr lang="en-US" sz="2400" i="1" dirty="0"/>
              <a:t>Least-cost paths from root are traced.</a:t>
            </a:r>
          </a:p>
          <a:p>
            <a:pPr marL="0" indent="0" algn="ctr">
              <a:buNone/>
            </a:pPr>
            <a:r>
              <a:rPr lang="en-US" sz="2400" i="1" dirty="0"/>
              <a:t>In the tree, these paths are placed.</a:t>
            </a:r>
          </a:p>
          <a:p>
            <a:pPr marL="0" indent="0" algn="ctr">
              <a:buNone/>
            </a:pPr>
            <a:r>
              <a:rPr lang="en-US" sz="2400" i="1" dirty="0"/>
              <a:t>A mesh is made by folks like me,</a:t>
            </a:r>
          </a:p>
          <a:p>
            <a:pPr marL="0" indent="0" algn="ctr">
              <a:buNone/>
            </a:pPr>
            <a:r>
              <a:rPr lang="en-US" sz="2400" i="1" dirty="0"/>
              <a:t>Then bridges find a spanning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67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 of </a:t>
            </a:r>
            <a:r>
              <a:rPr lang="en-US" dirty="0"/>
              <a:t>T</a:t>
            </a:r>
            <a:r>
              <a:rPr lang="en-US" dirty="0" smtClean="0"/>
              <a:t>his Approach?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loop-free topology (Spanning Tree)</a:t>
            </a:r>
          </a:p>
          <a:p>
            <a:pPr lvl="1"/>
            <a:r>
              <a:rPr lang="en-US" dirty="0" smtClean="0"/>
              <a:t>Must eliminate many links from physical topology</a:t>
            </a:r>
          </a:p>
          <a:p>
            <a:pPr lvl="1"/>
            <a:r>
              <a:rPr lang="en-US" dirty="0" smtClean="0"/>
              <a:t>Reducing bisection bandwidth (important in datacenters)</a:t>
            </a:r>
          </a:p>
          <a:p>
            <a:pPr lvl="1"/>
            <a:r>
              <a:rPr lang="en-US" dirty="0" smtClean="0"/>
              <a:t>Very little control over paths (traffic engineering)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Slow to react to failures</a:t>
            </a:r>
          </a:p>
          <a:p>
            <a:pPr lvl="1"/>
            <a:r>
              <a:rPr lang="en-US" dirty="0" smtClean="0"/>
              <a:t>Tree must be recomputed</a:t>
            </a:r>
          </a:p>
          <a:p>
            <a:pPr lvl="7"/>
            <a:endParaRPr lang="en-US" dirty="0"/>
          </a:p>
          <a:p>
            <a:r>
              <a:rPr lang="en-US" dirty="0" smtClean="0"/>
              <a:t>Slow to react to host movement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ntries must time out</a:t>
            </a:r>
          </a:p>
          <a:p>
            <a:pPr lvl="8"/>
            <a:endParaRPr lang="en-US" dirty="0" smtClean="0"/>
          </a:p>
          <a:p>
            <a:r>
              <a:rPr lang="en-US" dirty="0"/>
              <a:t>Spanning Trees </a:t>
            </a:r>
            <a:r>
              <a:rPr lang="en-US" dirty="0" smtClean="0"/>
              <a:t>suck (just ask an operator)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38F20-7E74-6949-A54D-91C3A027423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Murphy’s Research (AXE)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flooding without a spanning tree</a:t>
            </a:r>
          </a:p>
          <a:p>
            <a:pPr lvl="1"/>
            <a:r>
              <a:rPr lang="en-US" dirty="0" smtClean="0"/>
              <a:t>By having routers detect duplicates</a:t>
            </a:r>
          </a:p>
          <a:p>
            <a:endParaRPr lang="en-US" dirty="0"/>
          </a:p>
          <a:p>
            <a:r>
              <a:rPr lang="en-US" dirty="0" smtClean="0"/>
              <a:t>Eliminates most weaknesses of this approach</a:t>
            </a:r>
          </a:p>
          <a:p>
            <a:pPr lvl="1"/>
            <a:r>
              <a:rPr lang="en-US" dirty="0" smtClean="0"/>
              <a:t>No need to eliminate links</a:t>
            </a:r>
          </a:p>
          <a:p>
            <a:pPr lvl="1"/>
            <a:r>
              <a:rPr lang="en-US" dirty="0" smtClean="0"/>
              <a:t>Can recover from failures immediately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69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Murphy’s </a:t>
            </a:r>
            <a:r>
              <a:rPr lang="en-US" dirty="0" err="1" smtClean="0"/>
              <a:t>Diss</a:t>
            </a:r>
            <a:r>
              <a:rPr lang="en-US" dirty="0" smtClean="0"/>
              <a:t>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I </a:t>
            </a:r>
            <a:r>
              <a:rPr lang="en-US" sz="2400" dirty="0"/>
              <a:t>think that I shall never </a:t>
            </a:r>
            <a:r>
              <a:rPr lang="en-US" sz="2400" dirty="0" smtClean="0"/>
              <a:t>see</a:t>
            </a:r>
          </a:p>
          <a:p>
            <a:pPr marL="0" indent="0" algn="ctr">
              <a:buNone/>
            </a:pPr>
            <a:r>
              <a:rPr lang="en-US" sz="2400" dirty="0"/>
              <a:t>a</a:t>
            </a:r>
            <a:r>
              <a:rPr lang="en-US" sz="2400" dirty="0" smtClean="0"/>
              <a:t> structure </a:t>
            </a:r>
            <a:r>
              <a:rPr lang="en-US" sz="2400" dirty="0"/>
              <a:t>more wasteful than a </a:t>
            </a:r>
            <a:r>
              <a:rPr lang="en-US" sz="2400" dirty="0" smtClean="0"/>
              <a:t>tree.</a:t>
            </a:r>
          </a:p>
          <a:p>
            <a:pPr marL="0" indent="0" algn="ctr">
              <a:buNone/>
            </a:pPr>
            <a:r>
              <a:rPr lang="en-US" sz="2400" dirty="0" smtClean="0"/>
              <a:t>Most </a:t>
            </a:r>
            <a:r>
              <a:rPr lang="en-US" sz="2400" dirty="0"/>
              <a:t>links remain idle and </a:t>
            </a:r>
            <a:r>
              <a:rPr lang="en-US" sz="2400" dirty="0" smtClean="0"/>
              <a:t>unused</a:t>
            </a:r>
          </a:p>
          <a:p>
            <a:pPr marL="0" indent="0" algn="ctr">
              <a:buNone/>
            </a:pPr>
            <a:r>
              <a:rPr lang="en-US" sz="2400" dirty="0" smtClean="0"/>
              <a:t>while </a:t>
            </a:r>
            <a:r>
              <a:rPr lang="en-US" sz="2400" dirty="0"/>
              <a:t>others are overloaded and abused</a:t>
            </a:r>
            <a:r>
              <a:rPr lang="en-US" sz="2400" dirty="0" smtClean="0"/>
              <a:t>.</a:t>
            </a:r>
          </a:p>
          <a:p>
            <a:pPr marL="0" indent="0" algn="ctr">
              <a:buNone/>
            </a:pPr>
            <a:r>
              <a:rPr lang="en-US" sz="2400" dirty="0" smtClean="0"/>
              <a:t>And </a:t>
            </a:r>
            <a:r>
              <a:rPr lang="en-US" sz="2400" dirty="0"/>
              <a:t>with each failure comes </a:t>
            </a:r>
            <a:r>
              <a:rPr lang="en-US" sz="2400" dirty="0" smtClean="0"/>
              <a:t>disruption</a:t>
            </a:r>
          </a:p>
          <a:p>
            <a:pPr marL="0" indent="0" algn="ctr">
              <a:buNone/>
            </a:pPr>
            <a:r>
              <a:rPr lang="en-US" sz="2400" dirty="0" smtClean="0"/>
              <a:t>caused </a:t>
            </a:r>
            <a:r>
              <a:rPr lang="en-US" sz="2400" dirty="0"/>
              <a:t>by the ensuing tree construction</a:t>
            </a:r>
            <a:r>
              <a:rPr lang="en-US" sz="2400" dirty="0" smtClean="0"/>
              <a:t>.</a:t>
            </a:r>
          </a:p>
          <a:p>
            <a:pPr marL="0" indent="0" algn="ctr">
              <a:buNone/>
            </a:pPr>
            <a:r>
              <a:rPr lang="en-US" sz="2400" dirty="0" smtClean="0"/>
              <a:t>Thus</a:t>
            </a:r>
            <a:r>
              <a:rPr lang="en-US" sz="2400" dirty="0"/>
              <a:t>, L2 must discard its </a:t>
            </a:r>
            <a:r>
              <a:rPr lang="en-US" sz="2400" dirty="0" smtClean="0"/>
              <a:t>spanner,</a:t>
            </a:r>
          </a:p>
          <a:p>
            <a:pPr marL="0" indent="0" algn="ctr">
              <a:buNone/>
            </a:pPr>
            <a:r>
              <a:rPr lang="en-US" sz="2400" dirty="0" smtClean="0"/>
              <a:t>requiring </a:t>
            </a:r>
            <a:r>
              <a:rPr lang="en-US" sz="2400" dirty="0"/>
              <a:t>flooding in a different manner</a:t>
            </a:r>
            <a:r>
              <a:rPr lang="en-US" sz="2400" dirty="0" smtClean="0"/>
              <a:t>.</a:t>
            </a:r>
          </a:p>
          <a:p>
            <a:pPr marL="0" indent="0" algn="ctr">
              <a:buNone/>
            </a:pPr>
            <a:r>
              <a:rPr lang="en-US" sz="2400" dirty="0"/>
              <a:t>For the tree’s fragile waste to be abated,</a:t>
            </a:r>
          </a:p>
          <a:p>
            <a:pPr marL="0" indent="0" algn="ctr">
              <a:buNone/>
            </a:pPr>
            <a:r>
              <a:rPr lang="en-US" sz="2400" dirty="0"/>
              <a:t>trim no branches and detect packets duplicated.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61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Avoid Loops (Conceptual)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Tree-like topologies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the topology has no loops, you can’t create them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(Unless you are locally stupid!)</a:t>
            </a:r>
          </a:p>
          <a:p>
            <a:pPr lvl="7"/>
            <a:endParaRPr lang="en-US" dirty="0"/>
          </a:p>
          <a:p>
            <a:r>
              <a:rPr lang="en-US" b="1" dirty="0"/>
              <a:t>Global </a:t>
            </a:r>
            <a:r>
              <a:rPr lang="en-US" b="1" dirty="0" smtClean="0"/>
              <a:t>view</a:t>
            </a:r>
          </a:p>
          <a:p>
            <a:pPr lvl="1"/>
            <a:r>
              <a:rPr lang="en-US" b="1" dirty="0" smtClean="0"/>
              <a:t>If I see the entire network when computing paths I can manually avoid loops</a:t>
            </a:r>
            <a:endParaRPr lang="en-US" b="1" dirty="0"/>
          </a:p>
          <a:p>
            <a:pPr lvl="6"/>
            <a:endParaRPr lang="en-US" dirty="0" smtClean="0"/>
          </a:p>
          <a:p>
            <a:r>
              <a:rPr lang="en-US" dirty="0" smtClean="0"/>
              <a:t>Distributed Computation:</a:t>
            </a:r>
          </a:p>
          <a:p>
            <a:pPr lvl="1"/>
            <a:r>
              <a:rPr lang="en-US" dirty="0" smtClean="0"/>
              <a:t>Routes that minimize a reasonable metric</a:t>
            </a:r>
          </a:p>
          <a:p>
            <a:pPr lvl="1"/>
            <a:r>
              <a:rPr lang="en-US" dirty="0" smtClean="0"/>
              <a:t>Computations that show me the path that I’m choosing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24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2 </a:t>
            </a:r>
            <a:r>
              <a:rPr lang="en-US" dirty="0" smtClean="0"/>
              <a:t>out by end of lecture</a:t>
            </a:r>
          </a:p>
          <a:p>
            <a:endParaRPr lang="en-US" dirty="0"/>
          </a:p>
          <a:p>
            <a:r>
              <a:rPr lang="en-US" dirty="0" smtClean="0"/>
              <a:t>HW 1 slightly delayed (Thursday)</a:t>
            </a:r>
          </a:p>
          <a:p>
            <a:endParaRPr lang="en-US" dirty="0"/>
          </a:p>
          <a:p>
            <a:r>
              <a:rPr lang="en-US" dirty="0" smtClean="0"/>
              <a:t>Go to section tomorrow!</a:t>
            </a:r>
          </a:p>
          <a:p>
            <a:pPr lvl="1"/>
            <a:r>
              <a:rPr lang="en-US" dirty="0" smtClean="0"/>
              <a:t>Material relevant for HW 1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69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Aspects to This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b="1" dirty="0" smtClean="0"/>
              <a:t>Algorithm</a:t>
            </a:r>
            <a:r>
              <a:rPr lang="en-US" dirty="0" smtClean="0"/>
              <a:t>: computing loop-free paths on graph</a:t>
            </a:r>
          </a:p>
          <a:p>
            <a:pPr lvl="1"/>
            <a:r>
              <a:rPr lang="en-US" dirty="0" smtClean="0"/>
              <a:t>Straightforward to compute lowest-cost paths</a:t>
            </a:r>
          </a:p>
          <a:p>
            <a:pPr lvl="1"/>
            <a:r>
              <a:rPr lang="en-US" dirty="0" smtClean="0"/>
              <a:t>We won’t waste any time on this</a:t>
            </a:r>
          </a:p>
          <a:p>
            <a:pPr lvl="1"/>
            <a:endParaRPr lang="en-US" dirty="0"/>
          </a:p>
          <a:p>
            <a:r>
              <a:rPr lang="en-US" b="1" dirty="0" smtClean="0"/>
              <a:t>Protocol: </a:t>
            </a:r>
          </a:p>
          <a:p>
            <a:pPr lvl="1"/>
            <a:r>
              <a:rPr lang="en-US" dirty="0" smtClean="0"/>
              <a:t>Creating global view</a:t>
            </a:r>
          </a:p>
          <a:p>
            <a:pPr lvl="1"/>
            <a:r>
              <a:rPr lang="en-US" dirty="0" smtClean="0"/>
              <a:t>Running route computation</a:t>
            </a:r>
          </a:p>
          <a:p>
            <a:pPr lvl="1"/>
            <a:r>
              <a:rPr lang="en-US" dirty="0" smtClean="0"/>
              <a:t>Disseminating the route computation (if necessary)</a:t>
            </a:r>
          </a:p>
          <a:p>
            <a:pPr lvl="1"/>
            <a:r>
              <a:rPr lang="en-US" dirty="0" smtClean="0"/>
              <a:t>We focus on the protocol next</a:t>
            </a:r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61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Protocol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run the algorithm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entralized server (which then disseminates routes)</a:t>
            </a:r>
          </a:p>
          <a:p>
            <a:pPr lvl="2"/>
            <a:r>
              <a:rPr lang="en-US" dirty="0" smtClean="0"/>
              <a:t>SDN: later in course</a:t>
            </a:r>
            <a:endParaRPr lang="en-US" dirty="0"/>
          </a:p>
          <a:p>
            <a:pPr lvl="1"/>
            <a:r>
              <a:rPr lang="en-US" dirty="0"/>
              <a:t>In every </a:t>
            </a:r>
            <a:r>
              <a:rPr lang="en-US" dirty="0" smtClean="0"/>
              <a:t>router (no need to disseminate routes)</a:t>
            </a:r>
          </a:p>
          <a:p>
            <a:pPr lvl="2"/>
            <a:r>
              <a:rPr lang="en-US" dirty="0" smtClean="0"/>
              <a:t>Link-state routing: what we will cover now</a:t>
            </a:r>
          </a:p>
          <a:p>
            <a:pPr lvl="1"/>
            <a:endParaRPr lang="en-US" dirty="0"/>
          </a:p>
          <a:p>
            <a:r>
              <a:rPr lang="en-US" dirty="0" smtClean="0"/>
              <a:t>Link-state routing</a:t>
            </a:r>
          </a:p>
          <a:p>
            <a:pPr lvl="1"/>
            <a:r>
              <a:rPr lang="en-US" dirty="0" smtClean="0"/>
              <a:t>OSPF </a:t>
            </a:r>
            <a:r>
              <a:rPr lang="en-US" dirty="0"/>
              <a:t>is a link-state protocol</a:t>
            </a:r>
          </a:p>
          <a:p>
            <a:pPr lvl="2"/>
            <a:r>
              <a:rPr lang="en-US" dirty="0"/>
              <a:t>IETF RFC 2328 (IPv4) or 5340 (IPv6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OSPF used at Berkeley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04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“Metrics”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Classroom alg. finds path with smallest hop-count</a:t>
            </a:r>
          </a:p>
          <a:p>
            <a:pPr lvl="8"/>
            <a:endParaRPr lang="en-US" dirty="0"/>
          </a:p>
          <a:p>
            <a:r>
              <a:rPr lang="en-US" dirty="0" smtClean="0"/>
              <a:t>Other routing goals (besides hop-count)</a:t>
            </a:r>
          </a:p>
          <a:p>
            <a:pPr lvl="1"/>
            <a:r>
              <a:rPr lang="en-US" dirty="0" smtClean="0"/>
              <a:t>Path with lowest latency</a:t>
            </a:r>
          </a:p>
          <a:p>
            <a:pPr lvl="1"/>
            <a:r>
              <a:rPr lang="en-US" dirty="0" smtClean="0"/>
              <a:t>Path with the least load</a:t>
            </a:r>
          </a:p>
          <a:p>
            <a:pPr lvl="1"/>
            <a:r>
              <a:rPr lang="en-US" dirty="0" smtClean="0"/>
              <a:t>Path with most reliable links</a:t>
            </a:r>
          </a:p>
          <a:p>
            <a:pPr lvl="1"/>
            <a:r>
              <a:rPr lang="en-US" dirty="0" smtClean="0"/>
              <a:t>….</a:t>
            </a:r>
          </a:p>
          <a:p>
            <a:pPr lvl="7"/>
            <a:endParaRPr lang="en-US" dirty="0"/>
          </a:p>
          <a:p>
            <a:r>
              <a:rPr lang="en-US" dirty="0" smtClean="0"/>
              <a:t>Generally, assume every link has “cost” associated with it, and you want to minimize the cost of the entire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Link State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router knows its local “link state” </a:t>
            </a:r>
          </a:p>
          <a:p>
            <a:pPr lvl="1"/>
            <a:r>
              <a:rPr lang="en-US" dirty="0" smtClean="0"/>
              <a:t>Knows state of links to neighbors</a:t>
            </a:r>
          </a:p>
          <a:p>
            <a:pPr lvl="1"/>
            <a:r>
              <a:rPr lang="en-US" dirty="0" smtClean="0"/>
              <a:t>Up/down, and associated “cost”</a:t>
            </a:r>
          </a:p>
          <a:p>
            <a:pPr lvl="6"/>
            <a:endParaRPr lang="en-US" dirty="0"/>
          </a:p>
          <a:p>
            <a:r>
              <a:rPr lang="en-US" dirty="0"/>
              <a:t>A router floods its link state to all other routers</a:t>
            </a:r>
          </a:p>
          <a:p>
            <a:pPr lvl="1"/>
            <a:r>
              <a:rPr lang="en-US" dirty="0" smtClean="0"/>
              <a:t>Hence</a:t>
            </a:r>
            <a:r>
              <a:rPr lang="en-US" dirty="0"/>
              <a:t>, every router learns the entire network </a:t>
            </a:r>
            <a:r>
              <a:rPr lang="en-US" dirty="0" smtClean="0"/>
              <a:t>graph</a:t>
            </a:r>
          </a:p>
          <a:p>
            <a:pPr lvl="7"/>
            <a:endParaRPr lang="en-US" dirty="0"/>
          </a:p>
          <a:p>
            <a:r>
              <a:rPr lang="en-US" dirty="0" smtClean="0"/>
              <a:t>Runs route computation locally</a:t>
            </a:r>
          </a:p>
          <a:p>
            <a:pPr lvl="1"/>
            <a:r>
              <a:rPr lang="en-US" dirty="0" smtClean="0"/>
              <a:t>Computing least-cost paths from them to all other nodes</a:t>
            </a:r>
          </a:p>
          <a:p>
            <a:pPr lvl="8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5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Link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State Routing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dirty="0" smtClean="0">
                <a:latin typeface="Arial" charset="0"/>
              </a:rPr>
              <a:t>First each router floods their link state</a:t>
            </a:r>
          </a:p>
          <a:p>
            <a:pPr marL="0" indent="0" algn="ctr">
              <a:lnSpc>
                <a:spcPct val="70000"/>
              </a:lnSpc>
              <a:buNone/>
            </a:pPr>
            <a:r>
              <a:rPr lang="en-US" i="1" dirty="0" smtClean="0">
                <a:latin typeface="Arial" charset="0"/>
              </a:rPr>
              <a:t>Routers remember which updates they’ve seen, so they don’t resend them</a:t>
            </a:r>
            <a:r>
              <a:rPr lang="is-IS" i="1" dirty="0" smtClean="0">
                <a:latin typeface="Arial" charset="0"/>
              </a:rPr>
              <a:t>….</a:t>
            </a:r>
            <a:endParaRPr lang="en-US" i="1" dirty="0">
              <a:latin typeface="Arial" charset="0"/>
            </a:endParaRPr>
          </a:p>
          <a:p>
            <a:pPr>
              <a:lnSpc>
                <a:spcPct val="70000"/>
              </a:lnSpc>
            </a:pPr>
            <a:endParaRPr lang="en-US" dirty="0">
              <a:latin typeface="Arial" charset="0"/>
            </a:endParaRPr>
          </a:p>
        </p:txBody>
      </p:sp>
      <p:sp>
        <p:nvSpPr>
          <p:cNvPr id="358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707E6EF-025F-B447-9716-33F9639290F3}" type="slidenum">
              <a:rPr lang="en-US" sz="1400" b="0">
                <a:latin typeface="Times New Roman" charset="0"/>
              </a:rPr>
              <a:pPr eaLnBrk="1" hangingPunct="1"/>
              <a:t>34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304800" y="2667000"/>
            <a:ext cx="7824788" cy="3886200"/>
            <a:chOff x="192" y="1536"/>
            <a:chExt cx="4929" cy="2448"/>
          </a:xfrm>
        </p:grpSpPr>
        <p:sp>
          <p:nvSpPr>
            <p:cNvPr id="35857" name="Freeform 5"/>
            <p:cNvSpPr>
              <a:spLocks noEditPoints="1"/>
            </p:cNvSpPr>
            <p:nvPr/>
          </p:nvSpPr>
          <p:spPr bwMode="auto">
            <a:xfrm>
              <a:off x="854" y="2385"/>
              <a:ext cx="1500" cy="22"/>
            </a:xfrm>
            <a:custGeom>
              <a:avLst/>
              <a:gdLst>
                <a:gd name="T0" fmla="*/ 1500 w 1500"/>
                <a:gd name="T1" fmla="*/ 10 h 22"/>
                <a:gd name="T2" fmla="*/ 1498 w 1500"/>
                <a:gd name="T3" fmla="*/ 2 h 22"/>
                <a:gd name="T4" fmla="*/ 1490 w 1500"/>
                <a:gd name="T5" fmla="*/ 0 h 22"/>
                <a:gd name="T6" fmla="*/ 1482 w 1500"/>
                <a:gd name="T7" fmla="*/ 2 h 22"/>
                <a:gd name="T8" fmla="*/ 1478 w 1500"/>
                <a:gd name="T9" fmla="*/ 10 h 22"/>
                <a:gd name="T10" fmla="*/ 1482 w 1500"/>
                <a:gd name="T11" fmla="*/ 18 h 22"/>
                <a:gd name="T12" fmla="*/ 1490 w 1500"/>
                <a:gd name="T13" fmla="*/ 22 h 22"/>
                <a:gd name="T14" fmla="*/ 1498 w 1500"/>
                <a:gd name="T15" fmla="*/ 18 h 22"/>
                <a:gd name="T16" fmla="*/ 1500 w 1500"/>
                <a:gd name="T17" fmla="*/ 10 h 22"/>
                <a:gd name="T18" fmla="*/ 0 w 1500"/>
                <a:gd name="T19" fmla="*/ 10 h 22"/>
                <a:gd name="T20" fmla="*/ 2 w 1500"/>
                <a:gd name="T21" fmla="*/ 18 h 22"/>
                <a:gd name="T22" fmla="*/ 10 w 1500"/>
                <a:gd name="T23" fmla="*/ 22 h 22"/>
                <a:gd name="T24" fmla="*/ 18 w 1500"/>
                <a:gd name="T25" fmla="*/ 18 h 22"/>
                <a:gd name="T26" fmla="*/ 21 w 1500"/>
                <a:gd name="T27" fmla="*/ 10 h 22"/>
                <a:gd name="T28" fmla="*/ 18 w 1500"/>
                <a:gd name="T29" fmla="*/ 2 h 22"/>
                <a:gd name="T30" fmla="*/ 10 w 1500"/>
                <a:gd name="T31" fmla="*/ 0 h 22"/>
                <a:gd name="T32" fmla="*/ 2 w 1500"/>
                <a:gd name="T33" fmla="*/ 2 h 22"/>
                <a:gd name="T34" fmla="*/ 0 w 1500"/>
                <a:gd name="T35" fmla="*/ 10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Line 6"/>
            <p:cNvSpPr>
              <a:spLocks noChangeShapeType="1"/>
            </p:cNvSpPr>
            <p:nvPr/>
          </p:nvSpPr>
          <p:spPr bwMode="auto">
            <a:xfrm flipH="1">
              <a:off x="875" y="2395"/>
              <a:ext cx="1457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Freeform 7"/>
            <p:cNvSpPr>
              <a:spLocks noEditPoints="1"/>
            </p:cNvSpPr>
            <p:nvPr/>
          </p:nvSpPr>
          <p:spPr bwMode="auto">
            <a:xfrm>
              <a:off x="854" y="3034"/>
              <a:ext cx="1500" cy="403"/>
            </a:xfrm>
            <a:custGeom>
              <a:avLst/>
              <a:gdLst>
                <a:gd name="T0" fmla="*/ 0 w 1500"/>
                <a:gd name="T1" fmla="*/ 395 h 403"/>
                <a:gd name="T2" fmla="*/ 4 w 1500"/>
                <a:gd name="T3" fmla="*/ 403 h 403"/>
                <a:gd name="T4" fmla="*/ 14 w 1500"/>
                <a:gd name="T5" fmla="*/ 403 h 403"/>
                <a:gd name="T6" fmla="*/ 20 w 1500"/>
                <a:gd name="T7" fmla="*/ 399 h 403"/>
                <a:gd name="T8" fmla="*/ 21 w 1500"/>
                <a:gd name="T9" fmla="*/ 391 h 403"/>
                <a:gd name="T10" fmla="*/ 16 w 1500"/>
                <a:gd name="T11" fmla="*/ 383 h 403"/>
                <a:gd name="T12" fmla="*/ 8 w 1500"/>
                <a:gd name="T13" fmla="*/ 381 h 403"/>
                <a:gd name="T14" fmla="*/ 0 w 1500"/>
                <a:gd name="T15" fmla="*/ 387 h 403"/>
                <a:gd name="T16" fmla="*/ 0 w 1500"/>
                <a:gd name="T17" fmla="*/ 395 h 403"/>
                <a:gd name="T18" fmla="*/ 1500 w 1500"/>
                <a:gd name="T19" fmla="*/ 8 h 403"/>
                <a:gd name="T20" fmla="*/ 1496 w 1500"/>
                <a:gd name="T21" fmla="*/ 2 h 403"/>
                <a:gd name="T22" fmla="*/ 1486 w 1500"/>
                <a:gd name="T23" fmla="*/ 0 h 403"/>
                <a:gd name="T24" fmla="*/ 1480 w 1500"/>
                <a:gd name="T25" fmla="*/ 6 h 403"/>
                <a:gd name="T26" fmla="*/ 1478 w 1500"/>
                <a:gd name="T27" fmla="*/ 14 h 403"/>
                <a:gd name="T28" fmla="*/ 1484 w 1500"/>
                <a:gd name="T29" fmla="*/ 22 h 403"/>
                <a:gd name="T30" fmla="*/ 1492 w 1500"/>
                <a:gd name="T31" fmla="*/ 22 h 403"/>
                <a:gd name="T32" fmla="*/ 1500 w 1500"/>
                <a:gd name="T33" fmla="*/ 18 h 403"/>
                <a:gd name="T34" fmla="*/ 1500 w 1500"/>
                <a:gd name="T35" fmla="*/ 8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Line 8"/>
            <p:cNvSpPr>
              <a:spLocks noChangeShapeType="1"/>
            </p:cNvSpPr>
            <p:nvPr/>
          </p:nvSpPr>
          <p:spPr bwMode="auto">
            <a:xfrm flipV="1">
              <a:off x="875" y="3048"/>
              <a:ext cx="1457" cy="37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Freeform 9"/>
            <p:cNvSpPr>
              <a:spLocks noEditPoints="1"/>
            </p:cNvSpPr>
            <p:nvPr/>
          </p:nvSpPr>
          <p:spPr bwMode="auto">
            <a:xfrm>
              <a:off x="854" y="3415"/>
              <a:ext cx="1500" cy="381"/>
            </a:xfrm>
            <a:custGeom>
              <a:avLst/>
              <a:gdLst>
                <a:gd name="T0" fmla="*/ 0 w 1500"/>
                <a:gd name="T1" fmla="*/ 10 h 381"/>
                <a:gd name="T2" fmla="*/ 2 w 1500"/>
                <a:gd name="T3" fmla="*/ 18 h 381"/>
                <a:gd name="T4" fmla="*/ 8 w 1500"/>
                <a:gd name="T5" fmla="*/ 22 h 381"/>
                <a:gd name="T6" fmla="*/ 16 w 1500"/>
                <a:gd name="T7" fmla="*/ 22 h 381"/>
                <a:gd name="T8" fmla="*/ 21 w 1500"/>
                <a:gd name="T9" fmla="*/ 14 h 381"/>
                <a:gd name="T10" fmla="*/ 20 w 1500"/>
                <a:gd name="T11" fmla="*/ 6 h 381"/>
                <a:gd name="T12" fmla="*/ 14 w 1500"/>
                <a:gd name="T13" fmla="*/ 0 h 381"/>
                <a:gd name="T14" fmla="*/ 4 w 1500"/>
                <a:gd name="T15" fmla="*/ 2 h 381"/>
                <a:gd name="T16" fmla="*/ 0 w 1500"/>
                <a:gd name="T17" fmla="*/ 10 h 381"/>
                <a:gd name="T18" fmla="*/ 1500 w 1500"/>
                <a:gd name="T19" fmla="*/ 373 h 381"/>
                <a:gd name="T20" fmla="*/ 1500 w 1500"/>
                <a:gd name="T21" fmla="*/ 365 h 381"/>
                <a:gd name="T22" fmla="*/ 1492 w 1500"/>
                <a:gd name="T23" fmla="*/ 359 h 381"/>
                <a:gd name="T24" fmla="*/ 1484 w 1500"/>
                <a:gd name="T25" fmla="*/ 361 h 381"/>
                <a:gd name="T26" fmla="*/ 1478 w 1500"/>
                <a:gd name="T27" fmla="*/ 369 h 381"/>
                <a:gd name="T28" fmla="*/ 1480 w 1500"/>
                <a:gd name="T29" fmla="*/ 377 h 381"/>
                <a:gd name="T30" fmla="*/ 1486 w 1500"/>
                <a:gd name="T31" fmla="*/ 381 h 381"/>
                <a:gd name="T32" fmla="*/ 1496 w 1500"/>
                <a:gd name="T33" fmla="*/ 381 h 381"/>
                <a:gd name="T34" fmla="*/ 1500 w 1500"/>
                <a:gd name="T35" fmla="*/ 373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Line 10"/>
            <p:cNvSpPr>
              <a:spLocks noChangeShapeType="1"/>
            </p:cNvSpPr>
            <p:nvPr/>
          </p:nvSpPr>
          <p:spPr bwMode="auto">
            <a:xfrm>
              <a:off x="875" y="3429"/>
              <a:ext cx="1457" cy="35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Freeform 11"/>
            <p:cNvSpPr>
              <a:spLocks noEditPoints="1"/>
            </p:cNvSpPr>
            <p:nvPr/>
          </p:nvSpPr>
          <p:spPr bwMode="auto">
            <a:xfrm>
              <a:off x="2332" y="2385"/>
              <a:ext cx="1660" cy="291"/>
            </a:xfrm>
            <a:custGeom>
              <a:avLst/>
              <a:gdLst>
                <a:gd name="T0" fmla="*/ 0 w 1660"/>
                <a:gd name="T1" fmla="*/ 10 h 291"/>
                <a:gd name="T2" fmla="*/ 2 w 1660"/>
                <a:gd name="T3" fmla="*/ 18 h 291"/>
                <a:gd name="T4" fmla="*/ 10 w 1660"/>
                <a:gd name="T5" fmla="*/ 22 h 291"/>
                <a:gd name="T6" fmla="*/ 18 w 1660"/>
                <a:gd name="T7" fmla="*/ 20 h 291"/>
                <a:gd name="T8" fmla="*/ 22 w 1660"/>
                <a:gd name="T9" fmla="*/ 12 h 291"/>
                <a:gd name="T10" fmla="*/ 20 w 1660"/>
                <a:gd name="T11" fmla="*/ 4 h 291"/>
                <a:gd name="T12" fmla="*/ 14 w 1660"/>
                <a:gd name="T13" fmla="*/ 0 h 291"/>
                <a:gd name="T14" fmla="*/ 6 w 1660"/>
                <a:gd name="T15" fmla="*/ 2 h 291"/>
                <a:gd name="T16" fmla="*/ 0 w 1660"/>
                <a:gd name="T17" fmla="*/ 10 h 291"/>
                <a:gd name="T18" fmla="*/ 1660 w 1660"/>
                <a:gd name="T19" fmla="*/ 281 h 291"/>
                <a:gd name="T20" fmla="*/ 1658 w 1660"/>
                <a:gd name="T21" fmla="*/ 273 h 291"/>
                <a:gd name="T22" fmla="*/ 1650 w 1660"/>
                <a:gd name="T23" fmla="*/ 269 h 291"/>
                <a:gd name="T24" fmla="*/ 1642 w 1660"/>
                <a:gd name="T25" fmla="*/ 271 h 291"/>
                <a:gd name="T26" fmla="*/ 1638 w 1660"/>
                <a:gd name="T27" fmla="*/ 279 h 291"/>
                <a:gd name="T28" fmla="*/ 1638 w 1660"/>
                <a:gd name="T29" fmla="*/ 287 h 291"/>
                <a:gd name="T30" fmla="*/ 1646 w 1660"/>
                <a:gd name="T31" fmla="*/ 291 h 291"/>
                <a:gd name="T32" fmla="*/ 1654 w 1660"/>
                <a:gd name="T33" fmla="*/ 289 h 291"/>
                <a:gd name="T34" fmla="*/ 1660 w 1660"/>
                <a:gd name="T35" fmla="*/ 281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Line 12"/>
            <p:cNvSpPr>
              <a:spLocks noChangeShapeType="1"/>
            </p:cNvSpPr>
            <p:nvPr/>
          </p:nvSpPr>
          <p:spPr bwMode="auto">
            <a:xfrm>
              <a:off x="2354" y="2397"/>
              <a:ext cx="1616" cy="26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Freeform 13"/>
            <p:cNvSpPr>
              <a:spLocks noEditPoints="1"/>
            </p:cNvSpPr>
            <p:nvPr/>
          </p:nvSpPr>
          <p:spPr bwMode="auto">
            <a:xfrm>
              <a:off x="2332" y="2654"/>
              <a:ext cx="1660" cy="402"/>
            </a:xfrm>
            <a:custGeom>
              <a:avLst/>
              <a:gdLst>
                <a:gd name="T0" fmla="*/ 1660 w 1660"/>
                <a:gd name="T1" fmla="*/ 8 h 402"/>
                <a:gd name="T2" fmla="*/ 1654 w 1660"/>
                <a:gd name="T3" fmla="*/ 2 h 402"/>
                <a:gd name="T4" fmla="*/ 1646 w 1660"/>
                <a:gd name="T5" fmla="*/ 0 h 402"/>
                <a:gd name="T6" fmla="*/ 1638 w 1660"/>
                <a:gd name="T7" fmla="*/ 4 h 402"/>
                <a:gd name="T8" fmla="*/ 1638 w 1660"/>
                <a:gd name="T9" fmla="*/ 14 h 402"/>
                <a:gd name="T10" fmla="*/ 1642 w 1660"/>
                <a:gd name="T11" fmla="*/ 20 h 402"/>
                <a:gd name="T12" fmla="*/ 1650 w 1660"/>
                <a:gd name="T13" fmla="*/ 22 h 402"/>
                <a:gd name="T14" fmla="*/ 1658 w 1660"/>
                <a:gd name="T15" fmla="*/ 16 h 402"/>
                <a:gd name="T16" fmla="*/ 1660 w 1660"/>
                <a:gd name="T17" fmla="*/ 8 h 402"/>
                <a:gd name="T18" fmla="*/ 0 w 1660"/>
                <a:gd name="T19" fmla="*/ 394 h 402"/>
                <a:gd name="T20" fmla="*/ 6 w 1660"/>
                <a:gd name="T21" fmla="*/ 400 h 402"/>
                <a:gd name="T22" fmla="*/ 14 w 1660"/>
                <a:gd name="T23" fmla="*/ 402 h 402"/>
                <a:gd name="T24" fmla="*/ 22 w 1660"/>
                <a:gd name="T25" fmla="*/ 398 h 402"/>
                <a:gd name="T26" fmla="*/ 22 w 1660"/>
                <a:gd name="T27" fmla="*/ 388 h 402"/>
                <a:gd name="T28" fmla="*/ 18 w 1660"/>
                <a:gd name="T29" fmla="*/ 382 h 402"/>
                <a:gd name="T30" fmla="*/ 10 w 1660"/>
                <a:gd name="T31" fmla="*/ 380 h 402"/>
                <a:gd name="T32" fmla="*/ 2 w 1660"/>
                <a:gd name="T33" fmla="*/ 386 h 402"/>
                <a:gd name="T34" fmla="*/ 0 w 1660"/>
                <a:gd name="T35" fmla="*/ 394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6" name="Line 14"/>
            <p:cNvSpPr>
              <a:spLocks noChangeShapeType="1"/>
            </p:cNvSpPr>
            <p:nvPr/>
          </p:nvSpPr>
          <p:spPr bwMode="auto">
            <a:xfrm flipH="1">
              <a:off x="2354" y="2668"/>
              <a:ext cx="1616" cy="37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Freeform 15"/>
            <p:cNvSpPr>
              <a:spLocks noEditPoints="1"/>
            </p:cNvSpPr>
            <p:nvPr/>
          </p:nvSpPr>
          <p:spPr bwMode="auto">
            <a:xfrm>
              <a:off x="2332" y="3774"/>
              <a:ext cx="1481" cy="24"/>
            </a:xfrm>
            <a:custGeom>
              <a:avLst/>
              <a:gdLst>
                <a:gd name="T0" fmla="*/ 0 w 1481"/>
                <a:gd name="T1" fmla="*/ 12 h 24"/>
                <a:gd name="T2" fmla="*/ 4 w 1481"/>
                <a:gd name="T3" fmla="*/ 20 h 24"/>
                <a:gd name="T4" fmla="*/ 12 w 1481"/>
                <a:gd name="T5" fmla="*/ 24 h 24"/>
                <a:gd name="T6" fmla="*/ 20 w 1481"/>
                <a:gd name="T7" fmla="*/ 20 h 24"/>
                <a:gd name="T8" fmla="*/ 22 w 1481"/>
                <a:gd name="T9" fmla="*/ 12 h 24"/>
                <a:gd name="T10" fmla="*/ 20 w 1481"/>
                <a:gd name="T11" fmla="*/ 4 h 24"/>
                <a:gd name="T12" fmla="*/ 12 w 1481"/>
                <a:gd name="T13" fmla="*/ 0 h 24"/>
                <a:gd name="T14" fmla="*/ 4 w 1481"/>
                <a:gd name="T15" fmla="*/ 4 h 24"/>
                <a:gd name="T16" fmla="*/ 0 w 1481"/>
                <a:gd name="T17" fmla="*/ 12 h 24"/>
                <a:gd name="T18" fmla="*/ 1481 w 1481"/>
                <a:gd name="T19" fmla="*/ 12 h 24"/>
                <a:gd name="T20" fmla="*/ 1477 w 1481"/>
                <a:gd name="T21" fmla="*/ 4 h 24"/>
                <a:gd name="T22" fmla="*/ 1469 w 1481"/>
                <a:gd name="T23" fmla="*/ 0 h 24"/>
                <a:gd name="T24" fmla="*/ 1461 w 1481"/>
                <a:gd name="T25" fmla="*/ 4 h 24"/>
                <a:gd name="T26" fmla="*/ 1457 w 1481"/>
                <a:gd name="T27" fmla="*/ 12 h 24"/>
                <a:gd name="T28" fmla="*/ 1461 w 1481"/>
                <a:gd name="T29" fmla="*/ 20 h 24"/>
                <a:gd name="T30" fmla="*/ 1469 w 1481"/>
                <a:gd name="T31" fmla="*/ 24 h 24"/>
                <a:gd name="T32" fmla="*/ 1477 w 1481"/>
                <a:gd name="T33" fmla="*/ 20 h 24"/>
                <a:gd name="T34" fmla="*/ 1481 w 1481"/>
                <a:gd name="T35" fmla="*/ 12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Line 16"/>
            <p:cNvSpPr>
              <a:spLocks noChangeShapeType="1"/>
            </p:cNvSpPr>
            <p:nvPr/>
          </p:nvSpPr>
          <p:spPr bwMode="auto">
            <a:xfrm>
              <a:off x="2354" y="3786"/>
              <a:ext cx="1435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Line 17"/>
            <p:cNvSpPr>
              <a:spLocks noChangeShapeType="1"/>
            </p:cNvSpPr>
            <p:nvPr/>
          </p:nvSpPr>
          <p:spPr bwMode="auto">
            <a:xfrm flipH="1" flipV="1">
              <a:off x="3801" y="3786"/>
              <a:ext cx="785" cy="1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Line 18"/>
            <p:cNvSpPr>
              <a:spLocks noChangeShapeType="1"/>
            </p:cNvSpPr>
            <p:nvPr/>
          </p:nvSpPr>
          <p:spPr bwMode="auto">
            <a:xfrm>
              <a:off x="2344" y="1856"/>
              <a:ext cx="1" cy="539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Line 19"/>
            <p:cNvSpPr>
              <a:spLocks noChangeShapeType="1"/>
            </p:cNvSpPr>
            <p:nvPr/>
          </p:nvSpPr>
          <p:spPr bwMode="auto">
            <a:xfrm flipV="1">
              <a:off x="192" y="3427"/>
              <a:ext cx="672" cy="37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Line 20"/>
            <p:cNvSpPr>
              <a:spLocks noChangeShapeType="1"/>
            </p:cNvSpPr>
            <p:nvPr/>
          </p:nvSpPr>
          <p:spPr bwMode="auto">
            <a:xfrm flipH="1">
              <a:off x="3980" y="2171"/>
              <a:ext cx="516" cy="49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Rectangle 21"/>
            <p:cNvSpPr>
              <a:spLocks noChangeArrowheads="1"/>
            </p:cNvSpPr>
            <p:nvPr/>
          </p:nvSpPr>
          <p:spPr bwMode="auto">
            <a:xfrm>
              <a:off x="1167" y="2304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4" name="Rectangle 22"/>
            <p:cNvSpPr>
              <a:spLocks noChangeArrowheads="1"/>
            </p:cNvSpPr>
            <p:nvPr/>
          </p:nvSpPr>
          <p:spPr bwMode="auto">
            <a:xfrm>
              <a:off x="1119" y="3360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5" name="Rectangle 23"/>
            <p:cNvSpPr>
              <a:spLocks noChangeArrowheads="1"/>
            </p:cNvSpPr>
            <p:nvPr/>
          </p:nvSpPr>
          <p:spPr bwMode="auto">
            <a:xfrm>
              <a:off x="2511" y="2256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6" name="Rectangle 24"/>
            <p:cNvSpPr>
              <a:spLocks noChangeArrowheads="1"/>
            </p:cNvSpPr>
            <p:nvPr/>
          </p:nvSpPr>
          <p:spPr bwMode="auto">
            <a:xfrm>
              <a:off x="2511" y="2880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7" name="Rectangle 25"/>
            <p:cNvSpPr>
              <a:spLocks noChangeArrowheads="1"/>
            </p:cNvSpPr>
            <p:nvPr/>
          </p:nvSpPr>
          <p:spPr bwMode="auto">
            <a:xfrm>
              <a:off x="2511" y="3696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8" name="Rectangle 26"/>
            <p:cNvSpPr>
              <a:spLocks noChangeArrowheads="1"/>
            </p:cNvSpPr>
            <p:nvPr/>
          </p:nvSpPr>
          <p:spPr bwMode="auto">
            <a:xfrm>
              <a:off x="4143" y="2544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9" name="Rectangle 27"/>
            <p:cNvSpPr>
              <a:spLocks noChangeArrowheads="1"/>
            </p:cNvSpPr>
            <p:nvPr/>
          </p:nvSpPr>
          <p:spPr bwMode="auto">
            <a:xfrm>
              <a:off x="3951" y="3648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grpSp>
          <p:nvGrpSpPr>
            <p:cNvPr id="35880" name="Group 28"/>
            <p:cNvGrpSpPr>
              <a:grpSpLocks/>
            </p:cNvGrpSpPr>
            <p:nvPr/>
          </p:nvGrpSpPr>
          <p:grpSpPr bwMode="auto">
            <a:xfrm>
              <a:off x="399" y="2016"/>
              <a:ext cx="286" cy="288"/>
              <a:chOff x="712" y="2330"/>
              <a:chExt cx="286" cy="288"/>
            </a:xfrm>
          </p:grpSpPr>
          <p:sp>
            <p:nvSpPr>
              <p:cNvPr id="35959" name="Freeform 29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0" name="Line 30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1" name="Line 31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2" name="Freeform 32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3" name="Line 33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4" name="Line 34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5" name="Line 35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6" name="Rectangle 36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7" name="Freeform 37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8" name="Line 38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9" name="Line 39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70" name="Line 40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1" name="Group 41"/>
            <p:cNvGrpSpPr>
              <a:grpSpLocks/>
            </p:cNvGrpSpPr>
            <p:nvPr/>
          </p:nvGrpSpPr>
          <p:grpSpPr bwMode="auto">
            <a:xfrm>
              <a:off x="447" y="3504"/>
              <a:ext cx="286" cy="288"/>
              <a:chOff x="712" y="2330"/>
              <a:chExt cx="286" cy="288"/>
            </a:xfrm>
          </p:grpSpPr>
          <p:sp>
            <p:nvSpPr>
              <p:cNvPr id="35947" name="Freeform 42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8" name="Line 43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9" name="Line 44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0" name="Freeform 45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1" name="Line 46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2" name="Line 47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3" name="Line 48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4" name="Rectangle 49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5" name="Freeform 50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6" name="Line 51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7" name="Line 52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8" name="Line 53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2" name="Group 54"/>
            <p:cNvGrpSpPr>
              <a:grpSpLocks/>
            </p:cNvGrpSpPr>
            <p:nvPr/>
          </p:nvGrpSpPr>
          <p:grpSpPr bwMode="auto">
            <a:xfrm>
              <a:off x="2559" y="1728"/>
              <a:ext cx="286" cy="288"/>
              <a:chOff x="712" y="2330"/>
              <a:chExt cx="286" cy="288"/>
            </a:xfrm>
          </p:grpSpPr>
          <p:sp>
            <p:nvSpPr>
              <p:cNvPr id="35935" name="Freeform 55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6" name="Line 56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7" name="Line 57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8" name="Freeform 58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9" name="Line 59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0" name="Line 60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1" name="Line 61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2" name="Rectangle 62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3" name="Freeform 63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4" name="Line 64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5" name="Line 65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6" name="Line 66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3" name="Group 67"/>
            <p:cNvGrpSpPr>
              <a:grpSpLocks/>
            </p:cNvGrpSpPr>
            <p:nvPr/>
          </p:nvGrpSpPr>
          <p:grpSpPr bwMode="auto">
            <a:xfrm>
              <a:off x="4623" y="2016"/>
              <a:ext cx="286" cy="288"/>
              <a:chOff x="712" y="2330"/>
              <a:chExt cx="286" cy="288"/>
            </a:xfrm>
          </p:grpSpPr>
          <p:sp>
            <p:nvSpPr>
              <p:cNvPr id="35923" name="Freeform 68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4" name="Line 69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5" name="Line 70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6" name="Freeform 71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7" name="Line 72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8" name="Line 73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9" name="Line 74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0" name="Rectangle 75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1" name="Freeform 76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2" name="Line 77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3" name="Line 78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4" name="Line 79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4" name="Group 80"/>
            <p:cNvGrpSpPr>
              <a:grpSpLocks/>
            </p:cNvGrpSpPr>
            <p:nvPr/>
          </p:nvGrpSpPr>
          <p:grpSpPr bwMode="auto">
            <a:xfrm>
              <a:off x="4817" y="3600"/>
              <a:ext cx="286" cy="288"/>
              <a:chOff x="712" y="2330"/>
              <a:chExt cx="286" cy="288"/>
            </a:xfrm>
          </p:grpSpPr>
          <p:sp>
            <p:nvSpPr>
              <p:cNvPr id="35911" name="Freeform 81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2" name="Line 82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3" name="Line 83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4" name="Freeform 84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5" name="Line 85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6" name="Line 86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7" name="Line 87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8" name="Rectangle 88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9" name="Freeform 89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0" name="Line 90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1" name="Line 91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2" name="Line 92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35885" name="AutoShape 93"/>
            <p:cNvCxnSpPr>
              <a:cxnSpLocks noChangeShapeType="1"/>
              <a:stCxn id="35873" idx="3"/>
              <a:endCxn id="35875" idx="1"/>
            </p:cNvCxnSpPr>
            <p:nvPr/>
          </p:nvCxnSpPr>
          <p:spPr bwMode="auto">
            <a:xfrm flipV="1">
              <a:off x="1359" y="2400"/>
              <a:ext cx="1152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6" name="AutoShape 94"/>
            <p:cNvCxnSpPr>
              <a:cxnSpLocks noChangeShapeType="1"/>
              <a:stCxn id="35873" idx="3"/>
              <a:endCxn id="35876" idx="1"/>
            </p:cNvCxnSpPr>
            <p:nvPr/>
          </p:nvCxnSpPr>
          <p:spPr bwMode="auto">
            <a:xfrm>
              <a:off x="1359" y="2448"/>
              <a:ext cx="1152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7" name="AutoShape 95"/>
            <p:cNvCxnSpPr>
              <a:cxnSpLocks noChangeShapeType="1"/>
              <a:stCxn id="35874" idx="3"/>
              <a:endCxn id="35876" idx="1"/>
            </p:cNvCxnSpPr>
            <p:nvPr/>
          </p:nvCxnSpPr>
          <p:spPr bwMode="auto">
            <a:xfrm flipV="1">
              <a:off x="1311" y="3024"/>
              <a:ext cx="1200" cy="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8" name="AutoShape 96"/>
            <p:cNvCxnSpPr>
              <a:cxnSpLocks noChangeShapeType="1"/>
              <a:stCxn id="35874" idx="3"/>
              <a:endCxn id="35877" idx="1"/>
            </p:cNvCxnSpPr>
            <p:nvPr/>
          </p:nvCxnSpPr>
          <p:spPr bwMode="auto">
            <a:xfrm>
              <a:off x="1311" y="3504"/>
              <a:ext cx="1200" cy="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9" name="AutoShape 97"/>
            <p:cNvCxnSpPr>
              <a:cxnSpLocks noChangeShapeType="1"/>
              <a:stCxn id="35876" idx="3"/>
              <a:endCxn id="35878" idx="1"/>
            </p:cNvCxnSpPr>
            <p:nvPr/>
          </p:nvCxnSpPr>
          <p:spPr bwMode="auto">
            <a:xfrm flipV="1">
              <a:off x="2703" y="2688"/>
              <a:ext cx="1440" cy="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0" name="AutoShape 98"/>
            <p:cNvCxnSpPr>
              <a:cxnSpLocks noChangeShapeType="1"/>
              <a:stCxn id="35877" idx="3"/>
              <a:endCxn id="35879" idx="1"/>
            </p:cNvCxnSpPr>
            <p:nvPr/>
          </p:nvCxnSpPr>
          <p:spPr bwMode="auto">
            <a:xfrm flipV="1">
              <a:off x="2703" y="3792"/>
              <a:ext cx="1248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1" name="AutoShape 99"/>
            <p:cNvCxnSpPr>
              <a:cxnSpLocks noChangeShapeType="1"/>
              <a:stCxn id="35879" idx="0"/>
              <a:endCxn id="35878" idx="2"/>
            </p:cNvCxnSpPr>
            <p:nvPr/>
          </p:nvCxnSpPr>
          <p:spPr bwMode="auto">
            <a:xfrm flipV="1">
              <a:off x="4047" y="2832"/>
              <a:ext cx="192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2" name="AutoShape 100"/>
            <p:cNvCxnSpPr>
              <a:cxnSpLocks noChangeShapeType="1"/>
              <a:stCxn id="35874" idx="0"/>
              <a:endCxn id="35873" idx="2"/>
            </p:cNvCxnSpPr>
            <p:nvPr/>
          </p:nvCxnSpPr>
          <p:spPr bwMode="auto">
            <a:xfrm flipV="1">
              <a:off x="1215" y="2592"/>
              <a:ext cx="4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3" name="AutoShape 101"/>
            <p:cNvCxnSpPr>
              <a:cxnSpLocks noChangeShapeType="1"/>
              <a:stCxn id="35875" idx="3"/>
              <a:endCxn id="35878" idx="1"/>
            </p:cNvCxnSpPr>
            <p:nvPr/>
          </p:nvCxnSpPr>
          <p:spPr bwMode="auto">
            <a:xfrm>
              <a:off x="2703" y="2400"/>
              <a:ext cx="1440" cy="2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4" name="AutoShape 102"/>
            <p:cNvCxnSpPr>
              <a:cxnSpLocks noChangeShapeType="1"/>
              <a:stCxn id="35967" idx="35"/>
              <a:endCxn id="35873" idx="1"/>
            </p:cNvCxnSpPr>
            <p:nvPr/>
          </p:nvCxnSpPr>
          <p:spPr bwMode="auto">
            <a:xfrm>
              <a:off x="676" y="2227"/>
              <a:ext cx="491" cy="2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5" name="AutoShape 103"/>
            <p:cNvCxnSpPr>
              <a:cxnSpLocks noChangeShapeType="1"/>
              <a:stCxn id="35955" idx="31"/>
              <a:endCxn id="35874" idx="1"/>
            </p:cNvCxnSpPr>
            <p:nvPr/>
          </p:nvCxnSpPr>
          <p:spPr bwMode="auto">
            <a:xfrm flipV="1">
              <a:off x="724" y="3504"/>
              <a:ext cx="395" cy="1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6" name="AutoShape 104"/>
            <p:cNvCxnSpPr>
              <a:cxnSpLocks noChangeShapeType="1"/>
              <a:stCxn id="35875" idx="0"/>
              <a:endCxn id="35938" idx="4"/>
            </p:cNvCxnSpPr>
            <p:nvPr/>
          </p:nvCxnSpPr>
          <p:spPr bwMode="auto">
            <a:xfrm flipV="1">
              <a:off x="2607" y="2007"/>
              <a:ext cx="99" cy="24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7" name="AutoShape 105"/>
            <p:cNvCxnSpPr>
              <a:cxnSpLocks noChangeShapeType="1"/>
              <a:stCxn id="35879" idx="3"/>
              <a:endCxn id="35919" idx="23"/>
            </p:cNvCxnSpPr>
            <p:nvPr/>
          </p:nvCxnSpPr>
          <p:spPr bwMode="auto">
            <a:xfrm>
              <a:off x="4143" y="3792"/>
              <a:ext cx="682" cy="1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8" name="AutoShape 106"/>
            <p:cNvCxnSpPr>
              <a:cxnSpLocks noChangeShapeType="1"/>
              <a:stCxn id="35878" idx="3"/>
              <a:endCxn id="35923" idx="2"/>
            </p:cNvCxnSpPr>
            <p:nvPr/>
          </p:nvCxnSpPr>
          <p:spPr bwMode="auto">
            <a:xfrm flipV="1">
              <a:off x="4335" y="2304"/>
              <a:ext cx="288" cy="3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99" name="Text Box 107"/>
            <p:cNvSpPr txBox="1">
              <a:spLocks noChangeArrowheads="1"/>
            </p:cNvSpPr>
            <p:nvPr/>
          </p:nvSpPr>
          <p:spPr bwMode="auto">
            <a:xfrm>
              <a:off x="303" y="1824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A</a:t>
              </a:r>
            </a:p>
          </p:txBody>
        </p:sp>
        <p:sp>
          <p:nvSpPr>
            <p:cNvPr id="35900" name="Text Box 108"/>
            <p:cNvSpPr txBox="1">
              <a:spLocks noChangeArrowheads="1"/>
            </p:cNvSpPr>
            <p:nvPr/>
          </p:nvSpPr>
          <p:spPr bwMode="auto">
            <a:xfrm>
              <a:off x="333" y="3314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B</a:t>
              </a:r>
            </a:p>
          </p:txBody>
        </p:sp>
        <p:sp>
          <p:nvSpPr>
            <p:cNvPr id="35901" name="Text Box 109"/>
            <p:cNvSpPr txBox="1">
              <a:spLocks noChangeArrowheads="1"/>
            </p:cNvSpPr>
            <p:nvPr/>
          </p:nvSpPr>
          <p:spPr bwMode="auto">
            <a:xfrm>
              <a:off x="4671" y="3408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E</a:t>
              </a:r>
            </a:p>
          </p:txBody>
        </p:sp>
        <p:sp>
          <p:nvSpPr>
            <p:cNvPr id="35902" name="Text Box 110"/>
            <p:cNvSpPr txBox="1">
              <a:spLocks noChangeArrowheads="1"/>
            </p:cNvSpPr>
            <p:nvPr/>
          </p:nvSpPr>
          <p:spPr bwMode="auto">
            <a:xfrm>
              <a:off x="4458" y="1778"/>
              <a:ext cx="4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D</a:t>
              </a:r>
            </a:p>
          </p:txBody>
        </p:sp>
        <p:sp>
          <p:nvSpPr>
            <p:cNvPr id="35903" name="Text Box 111"/>
            <p:cNvSpPr txBox="1">
              <a:spLocks noChangeArrowheads="1"/>
            </p:cNvSpPr>
            <p:nvPr/>
          </p:nvSpPr>
          <p:spPr bwMode="auto">
            <a:xfrm>
              <a:off x="2460" y="1536"/>
              <a:ext cx="4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C</a:t>
              </a:r>
            </a:p>
          </p:txBody>
        </p:sp>
        <p:sp>
          <p:nvSpPr>
            <p:cNvPr id="35904" name="Text Box 112"/>
            <p:cNvSpPr txBox="1">
              <a:spLocks noChangeArrowheads="1"/>
            </p:cNvSpPr>
            <p:nvPr/>
          </p:nvSpPr>
          <p:spPr bwMode="auto">
            <a:xfrm>
              <a:off x="1152" y="235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N1</a:t>
              </a:r>
            </a:p>
          </p:txBody>
        </p:sp>
        <p:sp>
          <p:nvSpPr>
            <p:cNvPr id="35905" name="Text Box 113"/>
            <p:cNvSpPr txBox="1">
              <a:spLocks noChangeArrowheads="1"/>
            </p:cNvSpPr>
            <p:nvPr/>
          </p:nvSpPr>
          <p:spPr bwMode="auto">
            <a:xfrm>
              <a:off x="2479" y="230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N2</a:t>
              </a:r>
            </a:p>
          </p:txBody>
        </p:sp>
        <p:sp>
          <p:nvSpPr>
            <p:cNvPr id="35906" name="Text Box 114"/>
            <p:cNvSpPr txBox="1">
              <a:spLocks noChangeArrowheads="1"/>
            </p:cNvSpPr>
            <p:nvPr/>
          </p:nvSpPr>
          <p:spPr bwMode="auto">
            <a:xfrm>
              <a:off x="4111" y="259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N3</a:t>
              </a:r>
            </a:p>
          </p:txBody>
        </p:sp>
        <p:sp>
          <p:nvSpPr>
            <p:cNvPr id="35907" name="Text Box 115"/>
            <p:cNvSpPr txBox="1">
              <a:spLocks noChangeArrowheads="1"/>
            </p:cNvSpPr>
            <p:nvPr/>
          </p:nvSpPr>
          <p:spPr bwMode="auto">
            <a:xfrm>
              <a:off x="1089" y="3410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N4</a:t>
              </a:r>
            </a:p>
          </p:txBody>
        </p:sp>
        <p:sp>
          <p:nvSpPr>
            <p:cNvPr id="35908" name="Text Box 116"/>
            <p:cNvSpPr txBox="1">
              <a:spLocks noChangeArrowheads="1"/>
            </p:cNvSpPr>
            <p:nvPr/>
          </p:nvSpPr>
          <p:spPr bwMode="auto">
            <a:xfrm>
              <a:off x="2479" y="2930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N5</a:t>
              </a:r>
            </a:p>
          </p:txBody>
        </p:sp>
        <p:sp>
          <p:nvSpPr>
            <p:cNvPr id="35909" name="Text Box 117"/>
            <p:cNvSpPr txBox="1">
              <a:spLocks noChangeArrowheads="1"/>
            </p:cNvSpPr>
            <p:nvPr/>
          </p:nvSpPr>
          <p:spPr bwMode="auto">
            <a:xfrm>
              <a:off x="3919" y="3698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N7</a:t>
              </a:r>
            </a:p>
          </p:txBody>
        </p:sp>
        <p:sp>
          <p:nvSpPr>
            <p:cNvPr id="35910" name="Text Box 118"/>
            <p:cNvSpPr txBox="1">
              <a:spLocks noChangeArrowheads="1"/>
            </p:cNvSpPr>
            <p:nvPr/>
          </p:nvSpPr>
          <p:spPr bwMode="auto">
            <a:xfrm>
              <a:off x="2479" y="3698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N6</a:t>
              </a:r>
            </a:p>
          </p:txBody>
        </p:sp>
      </p:grpSp>
      <p:grpSp>
        <p:nvGrpSpPr>
          <p:cNvPr id="8" name="Group 119"/>
          <p:cNvGrpSpPr>
            <a:grpSpLocks/>
          </p:cNvGrpSpPr>
          <p:nvPr/>
        </p:nvGrpSpPr>
        <p:grpSpPr bwMode="auto">
          <a:xfrm>
            <a:off x="1828800" y="3886200"/>
            <a:ext cx="1981200" cy="1524000"/>
            <a:chOff x="1152" y="2304"/>
            <a:chExt cx="1248" cy="960"/>
          </a:xfrm>
        </p:grpSpPr>
        <p:sp>
          <p:nvSpPr>
            <p:cNvPr id="35854" name="Line 120"/>
            <p:cNvSpPr>
              <a:spLocks noChangeShapeType="1"/>
            </p:cNvSpPr>
            <p:nvPr/>
          </p:nvSpPr>
          <p:spPr bwMode="auto">
            <a:xfrm flipH="1">
              <a:off x="1152" y="2592"/>
              <a:ext cx="48" cy="672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5855" name="Line 121"/>
            <p:cNvSpPr>
              <a:spLocks noChangeShapeType="1"/>
            </p:cNvSpPr>
            <p:nvPr/>
          </p:nvSpPr>
          <p:spPr bwMode="auto">
            <a:xfrm>
              <a:off x="1344" y="2592"/>
              <a:ext cx="960" cy="432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5856" name="Line 122"/>
            <p:cNvSpPr>
              <a:spLocks noChangeShapeType="1"/>
            </p:cNvSpPr>
            <p:nvPr/>
          </p:nvSpPr>
          <p:spPr bwMode="auto">
            <a:xfrm flipV="1">
              <a:off x="1344" y="2304"/>
              <a:ext cx="1056" cy="4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9" name="Group 123"/>
          <p:cNvGrpSpPr>
            <a:grpSpLocks/>
          </p:cNvGrpSpPr>
          <p:nvPr/>
        </p:nvGrpSpPr>
        <p:grpSpPr bwMode="auto">
          <a:xfrm>
            <a:off x="2057400" y="3962400"/>
            <a:ext cx="4495800" cy="2438400"/>
            <a:chOff x="1296" y="2352"/>
            <a:chExt cx="2832" cy="1536"/>
          </a:xfrm>
        </p:grpSpPr>
        <p:sp>
          <p:nvSpPr>
            <p:cNvPr id="35851" name="Line 124"/>
            <p:cNvSpPr>
              <a:spLocks noChangeShapeType="1"/>
            </p:cNvSpPr>
            <p:nvPr/>
          </p:nvSpPr>
          <p:spPr bwMode="auto">
            <a:xfrm>
              <a:off x="2736" y="2352"/>
              <a:ext cx="1344" cy="24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5852" name="Line 125"/>
            <p:cNvSpPr>
              <a:spLocks noChangeShapeType="1"/>
            </p:cNvSpPr>
            <p:nvPr/>
          </p:nvSpPr>
          <p:spPr bwMode="auto">
            <a:xfrm flipV="1">
              <a:off x="2736" y="2736"/>
              <a:ext cx="1392" cy="336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5853" name="Line 126"/>
            <p:cNvSpPr>
              <a:spLocks noChangeShapeType="1"/>
            </p:cNvSpPr>
            <p:nvPr/>
          </p:nvSpPr>
          <p:spPr bwMode="auto">
            <a:xfrm>
              <a:off x="1296" y="3552"/>
              <a:ext cx="1200" cy="336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10" name="Group 127"/>
          <p:cNvGrpSpPr>
            <a:grpSpLocks/>
          </p:cNvGrpSpPr>
          <p:nvPr/>
        </p:nvGrpSpPr>
        <p:grpSpPr bwMode="auto">
          <a:xfrm>
            <a:off x="4267200" y="4724400"/>
            <a:ext cx="2590800" cy="1752600"/>
            <a:chOff x="2688" y="2832"/>
            <a:chExt cx="1632" cy="1104"/>
          </a:xfrm>
        </p:grpSpPr>
        <p:sp>
          <p:nvSpPr>
            <p:cNvPr id="35849" name="Line 128"/>
            <p:cNvSpPr>
              <a:spLocks noChangeShapeType="1"/>
            </p:cNvSpPr>
            <p:nvPr/>
          </p:nvSpPr>
          <p:spPr bwMode="auto">
            <a:xfrm flipH="1">
              <a:off x="4128" y="2832"/>
              <a:ext cx="192" cy="816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5850" name="Line 129"/>
            <p:cNvSpPr>
              <a:spLocks noChangeShapeType="1"/>
            </p:cNvSpPr>
            <p:nvPr/>
          </p:nvSpPr>
          <p:spPr bwMode="auto">
            <a:xfrm flipV="1">
              <a:off x="2688" y="3888"/>
              <a:ext cx="1248" cy="4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917634" name="Line 130"/>
          <p:cNvSpPr>
            <a:spLocks noChangeShapeType="1"/>
          </p:cNvSpPr>
          <p:nvPr/>
        </p:nvSpPr>
        <p:spPr bwMode="auto">
          <a:xfrm flipV="1">
            <a:off x="2133600" y="5029200"/>
            <a:ext cx="1676400" cy="609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2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1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9176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Then Each Node Has Global View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8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5555414-C3DB-904E-82F5-A88E91CB7554}" type="slidenum">
              <a:rPr lang="en-US" sz="1400" b="0">
                <a:latin typeface="Times New Roman" charset="0"/>
              </a:rPr>
              <a:pPr eaLnBrk="1" hangingPunct="1"/>
              <a:t>35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6866" name="AutoShape 2"/>
          <p:cNvSpPr>
            <a:spLocks noChangeArrowheads="1"/>
          </p:cNvSpPr>
          <p:nvPr/>
        </p:nvSpPr>
        <p:spPr bwMode="auto">
          <a:xfrm>
            <a:off x="1676400" y="1990725"/>
            <a:ext cx="1371600" cy="914400"/>
          </a:xfrm>
          <a:prstGeom prst="wedgeRectCallout">
            <a:avLst>
              <a:gd name="adj1" fmla="val -28704"/>
              <a:gd name="adj2" fmla="val 74829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304800" y="1990725"/>
            <a:ext cx="7824788" cy="3886200"/>
            <a:chOff x="192" y="1536"/>
            <a:chExt cx="4929" cy="2448"/>
          </a:xfrm>
        </p:grpSpPr>
        <p:sp>
          <p:nvSpPr>
            <p:cNvPr id="37176" name="Freeform 5"/>
            <p:cNvSpPr>
              <a:spLocks noEditPoints="1"/>
            </p:cNvSpPr>
            <p:nvPr/>
          </p:nvSpPr>
          <p:spPr bwMode="auto">
            <a:xfrm>
              <a:off x="854" y="2385"/>
              <a:ext cx="1500" cy="22"/>
            </a:xfrm>
            <a:custGeom>
              <a:avLst/>
              <a:gdLst>
                <a:gd name="T0" fmla="*/ 1500 w 1500"/>
                <a:gd name="T1" fmla="*/ 10 h 22"/>
                <a:gd name="T2" fmla="*/ 1498 w 1500"/>
                <a:gd name="T3" fmla="*/ 2 h 22"/>
                <a:gd name="T4" fmla="*/ 1490 w 1500"/>
                <a:gd name="T5" fmla="*/ 0 h 22"/>
                <a:gd name="T6" fmla="*/ 1482 w 1500"/>
                <a:gd name="T7" fmla="*/ 2 h 22"/>
                <a:gd name="T8" fmla="*/ 1478 w 1500"/>
                <a:gd name="T9" fmla="*/ 10 h 22"/>
                <a:gd name="T10" fmla="*/ 1482 w 1500"/>
                <a:gd name="T11" fmla="*/ 18 h 22"/>
                <a:gd name="T12" fmla="*/ 1490 w 1500"/>
                <a:gd name="T13" fmla="*/ 22 h 22"/>
                <a:gd name="T14" fmla="*/ 1498 w 1500"/>
                <a:gd name="T15" fmla="*/ 18 h 22"/>
                <a:gd name="T16" fmla="*/ 1500 w 1500"/>
                <a:gd name="T17" fmla="*/ 10 h 22"/>
                <a:gd name="T18" fmla="*/ 0 w 1500"/>
                <a:gd name="T19" fmla="*/ 10 h 22"/>
                <a:gd name="T20" fmla="*/ 2 w 1500"/>
                <a:gd name="T21" fmla="*/ 18 h 22"/>
                <a:gd name="T22" fmla="*/ 10 w 1500"/>
                <a:gd name="T23" fmla="*/ 22 h 22"/>
                <a:gd name="T24" fmla="*/ 18 w 1500"/>
                <a:gd name="T25" fmla="*/ 18 h 22"/>
                <a:gd name="T26" fmla="*/ 21 w 1500"/>
                <a:gd name="T27" fmla="*/ 10 h 22"/>
                <a:gd name="T28" fmla="*/ 18 w 1500"/>
                <a:gd name="T29" fmla="*/ 2 h 22"/>
                <a:gd name="T30" fmla="*/ 10 w 1500"/>
                <a:gd name="T31" fmla="*/ 0 h 22"/>
                <a:gd name="T32" fmla="*/ 2 w 1500"/>
                <a:gd name="T33" fmla="*/ 2 h 22"/>
                <a:gd name="T34" fmla="*/ 0 w 1500"/>
                <a:gd name="T35" fmla="*/ 10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77" name="Line 6"/>
            <p:cNvSpPr>
              <a:spLocks noChangeShapeType="1"/>
            </p:cNvSpPr>
            <p:nvPr/>
          </p:nvSpPr>
          <p:spPr bwMode="auto">
            <a:xfrm flipH="1">
              <a:off x="875" y="2395"/>
              <a:ext cx="1457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78" name="Freeform 7"/>
            <p:cNvSpPr>
              <a:spLocks noEditPoints="1"/>
            </p:cNvSpPr>
            <p:nvPr/>
          </p:nvSpPr>
          <p:spPr bwMode="auto">
            <a:xfrm>
              <a:off x="854" y="3034"/>
              <a:ext cx="1500" cy="403"/>
            </a:xfrm>
            <a:custGeom>
              <a:avLst/>
              <a:gdLst>
                <a:gd name="T0" fmla="*/ 0 w 1500"/>
                <a:gd name="T1" fmla="*/ 395 h 403"/>
                <a:gd name="T2" fmla="*/ 4 w 1500"/>
                <a:gd name="T3" fmla="*/ 403 h 403"/>
                <a:gd name="T4" fmla="*/ 14 w 1500"/>
                <a:gd name="T5" fmla="*/ 403 h 403"/>
                <a:gd name="T6" fmla="*/ 20 w 1500"/>
                <a:gd name="T7" fmla="*/ 399 h 403"/>
                <a:gd name="T8" fmla="*/ 21 w 1500"/>
                <a:gd name="T9" fmla="*/ 391 h 403"/>
                <a:gd name="T10" fmla="*/ 16 w 1500"/>
                <a:gd name="T11" fmla="*/ 383 h 403"/>
                <a:gd name="T12" fmla="*/ 8 w 1500"/>
                <a:gd name="T13" fmla="*/ 381 h 403"/>
                <a:gd name="T14" fmla="*/ 0 w 1500"/>
                <a:gd name="T15" fmla="*/ 387 h 403"/>
                <a:gd name="T16" fmla="*/ 0 w 1500"/>
                <a:gd name="T17" fmla="*/ 395 h 403"/>
                <a:gd name="T18" fmla="*/ 1500 w 1500"/>
                <a:gd name="T19" fmla="*/ 8 h 403"/>
                <a:gd name="T20" fmla="*/ 1496 w 1500"/>
                <a:gd name="T21" fmla="*/ 2 h 403"/>
                <a:gd name="T22" fmla="*/ 1486 w 1500"/>
                <a:gd name="T23" fmla="*/ 0 h 403"/>
                <a:gd name="T24" fmla="*/ 1480 w 1500"/>
                <a:gd name="T25" fmla="*/ 6 h 403"/>
                <a:gd name="T26" fmla="*/ 1478 w 1500"/>
                <a:gd name="T27" fmla="*/ 14 h 403"/>
                <a:gd name="T28" fmla="*/ 1484 w 1500"/>
                <a:gd name="T29" fmla="*/ 22 h 403"/>
                <a:gd name="T30" fmla="*/ 1492 w 1500"/>
                <a:gd name="T31" fmla="*/ 22 h 403"/>
                <a:gd name="T32" fmla="*/ 1500 w 1500"/>
                <a:gd name="T33" fmla="*/ 18 h 403"/>
                <a:gd name="T34" fmla="*/ 1500 w 1500"/>
                <a:gd name="T35" fmla="*/ 8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79" name="Line 8"/>
            <p:cNvSpPr>
              <a:spLocks noChangeShapeType="1"/>
            </p:cNvSpPr>
            <p:nvPr/>
          </p:nvSpPr>
          <p:spPr bwMode="auto">
            <a:xfrm flipV="1">
              <a:off x="875" y="3048"/>
              <a:ext cx="1457" cy="37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80" name="Freeform 9"/>
            <p:cNvSpPr>
              <a:spLocks noEditPoints="1"/>
            </p:cNvSpPr>
            <p:nvPr/>
          </p:nvSpPr>
          <p:spPr bwMode="auto">
            <a:xfrm>
              <a:off x="854" y="3415"/>
              <a:ext cx="1500" cy="381"/>
            </a:xfrm>
            <a:custGeom>
              <a:avLst/>
              <a:gdLst>
                <a:gd name="T0" fmla="*/ 0 w 1500"/>
                <a:gd name="T1" fmla="*/ 10 h 381"/>
                <a:gd name="T2" fmla="*/ 2 w 1500"/>
                <a:gd name="T3" fmla="*/ 18 h 381"/>
                <a:gd name="T4" fmla="*/ 8 w 1500"/>
                <a:gd name="T5" fmla="*/ 22 h 381"/>
                <a:gd name="T6" fmla="*/ 16 w 1500"/>
                <a:gd name="T7" fmla="*/ 22 h 381"/>
                <a:gd name="T8" fmla="*/ 21 w 1500"/>
                <a:gd name="T9" fmla="*/ 14 h 381"/>
                <a:gd name="T10" fmla="*/ 20 w 1500"/>
                <a:gd name="T11" fmla="*/ 6 h 381"/>
                <a:gd name="T12" fmla="*/ 14 w 1500"/>
                <a:gd name="T13" fmla="*/ 0 h 381"/>
                <a:gd name="T14" fmla="*/ 4 w 1500"/>
                <a:gd name="T15" fmla="*/ 2 h 381"/>
                <a:gd name="T16" fmla="*/ 0 w 1500"/>
                <a:gd name="T17" fmla="*/ 10 h 381"/>
                <a:gd name="T18" fmla="*/ 1500 w 1500"/>
                <a:gd name="T19" fmla="*/ 373 h 381"/>
                <a:gd name="T20" fmla="*/ 1500 w 1500"/>
                <a:gd name="T21" fmla="*/ 365 h 381"/>
                <a:gd name="T22" fmla="*/ 1492 w 1500"/>
                <a:gd name="T23" fmla="*/ 359 h 381"/>
                <a:gd name="T24" fmla="*/ 1484 w 1500"/>
                <a:gd name="T25" fmla="*/ 361 h 381"/>
                <a:gd name="T26" fmla="*/ 1478 w 1500"/>
                <a:gd name="T27" fmla="*/ 369 h 381"/>
                <a:gd name="T28" fmla="*/ 1480 w 1500"/>
                <a:gd name="T29" fmla="*/ 377 h 381"/>
                <a:gd name="T30" fmla="*/ 1486 w 1500"/>
                <a:gd name="T31" fmla="*/ 381 h 381"/>
                <a:gd name="T32" fmla="*/ 1496 w 1500"/>
                <a:gd name="T33" fmla="*/ 381 h 381"/>
                <a:gd name="T34" fmla="*/ 1500 w 1500"/>
                <a:gd name="T35" fmla="*/ 373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81" name="Line 10"/>
            <p:cNvSpPr>
              <a:spLocks noChangeShapeType="1"/>
            </p:cNvSpPr>
            <p:nvPr/>
          </p:nvSpPr>
          <p:spPr bwMode="auto">
            <a:xfrm>
              <a:off x="875" y="3429"/>
              <a:ext cx="1457" cy="35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82" name="Freeform 11"/>
            <p:cNvSpPr>
              <a:spLocks noEditPoints="1"/>
            </p:cNvSpPr>
            <p:nvPr/>
          </p:nvSpPr>
          <p:spPr bwMode="auto">
            <a:xfrm>
              <a:off x="2332" y="2385"/>
              <a:ext cx="1660" cy="291"/>
            </a:xfrm>
            <a:custGeom>
              <a:avLst/>
              <a:gdLst>
                <a:gd name="T0" fmla="*/ 0 w 1660"/>
                <a:gd name="T1" fmla="*/ 10 h 291"/>
                <a:gd name="T2" fmla="*/ 2 w 1660"/>
                <a:gd name="T3" fmla="*/ 18 h 291"/>
                <a:gd name="T4" fmla="*/ 10 w 1660"/>
                <a:gd name="T5" fmla="*/ 22 h 291"/>
                <a:gd name="T6" fmla="*/ 18 w 1660"/>
                <a:gd name="T7" fmla="*/ 20 h 291"/>
                <a:gd name="T8" fmla="*/ 22 w 1660"/>
                <a:gd name="T9" fmla="*/ 12 h 291"/>
                <a:gd name="T10" fmla="*/ 20 w 1660"/>
                <a:gd name="T11" fmla="*/ 4 h 291"/>
                <a:gd name="T12" fmla="*/ 14 w 1660"/>
                <a:gd name="T13" fmla="*/ 0 h 291"/>
                <a:gd name="T14" fmla="*/ 6 w 1660"/>
                <a:gd name="T15" fmla="*/ 2 h 291"/>
                <a:gd name="T16" fmla="*/ 0 w 1660"/>
                <a:gd name="T17" fmla="*/ 10 h 291"/>
                <a:gd name="T18" fmla="*/ 1660 w 1660"/>
                <a:gd name="T19" fmla="*/ 281 h 291"/>
                <a:gd name="T20" fmla="*/ 1658 w 1660"/>
                <a:gd name="T21" fmla="*/ 273 h 291"/>
                <a:gd name="T22" fmla="*/ 1650 w 1660"/>
                <a:gd name="T23" fmla="*/ 269 h 291"/>
                <a:gd name="T24" fmla="*/ 1642 w 1660"/>
                <a:gd name="T25" fmla="*/ 271 h 291"/>
                <a:gd name="T26" fmla="*/ 1638 w 1660"/>
                <a:gd name="T27" fmla="*/ 279 h 291"/>
                <a:gd name="T28" fmla="*/ 1638 w 1660"/>
                <a:gd name="T29" fmla="*/ 287 h 291"/>
                <a:gd name="T30" fmla="*/ 1646 w 1660"/>
                <a:gd name="T31" fmla="*/ 291 h 291"/>
                <a:gd name="T32" fmla="*/ 1654 w 1660"/>
                <a:gd name="T33" fmla="*/ 289 h 291"/>
                <a:gd name="T34" fmla="*/ 1660 w 1660"/>
                <a:gd name="T35" fmla="*/ 281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83" name="Line 12"/>
            <p:cNvSpPr>
              <a:spLocks noChangeShapeType="1"/>
            </p:cNvSpPr>
            <p:nvPr/>
          </p:nvSpPr>
          <p:spPr bwMode="auto">
            <a:xfrm>
              <a:off x="2354" y="2397"/>
              <a:ext cx="1616" cy="26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84" name="Freeform 13"/>
            <p:cNvSpPr>
              <a:spLocks noEditPoints="1"/>
            </p:cNvSpPr>
            <p:nvPr/>
          </p:nvSpPr>
          <p:spPr bwMode="auto">
            <a:xfrm>
              <a:off x="2332" y="2654"/>
              <a:ext cx="1660" cy="402"/>
            </a:xfrm>
            <a:custGeom>
              <a:avLst/>
              <a:gdLst>
                <a:gd name="T0" fmla="*/ 1660 w 1660"/>
                <a:gd name="T1" fmla="*/ 8 h 402"/>
                <a:gd name="T2" fmla="*/ 1654 w 1660"/>
                <a:gd name="T3" fmla="*/ 2 h 402"/>
                <a:gd name="T4" fmla="*/ 1646 w 1660"/>
                <a:gd name="T5" fmla="*/ 0 h 402"/>
                <a:gd name="T6" fmla="*/ 1638 w 1660"/>
                <a:gd name="T7" fmla="*/ 4 h 402"/>
                <a:gd name="T8" fmla="*/ 1638 w 1660"/>
                <a:gd name="T9" fmla="*/ 14 h 402"/>
                <a:gd name="T10" fmla="*/ 1642 w 1660"/>
                <a:gd name="T11" fmla="*/ 20 h 402"/>
                <a:gd name="T12" fmla="*/ 1650 w 1660"/>
                <a:gd name="T13" fmla="*/ 22 h 402"/>
                <a:gd name="T14" fmla="*/ 1658 w 1660"/>
                <a:gd name="T15" fmla="*/ 16 h 402"/>
                <a:gd name="T16" fmla="*/ 1660 w 1660"/>
                <a:gd name="T17" fmla="*/ 8 h 402"/>
                <a:gd name="T18" fmla="*/ 0 w 1660"/>
                <a:gd name="T19" fmla="*/ 394 h 402"/>
                <a:gd name="T20" fmla="*/ 6 w 1660"/>
                <a:gd name="T21" fmla="*/ 400 h 402"/>
                <a:gd name="T22" fmla="*/ 14 w 1660"/>
                <a:gd name="T23" fmla="*/ 402 h 402"/>
                <a:gd name="T24" fmla="*/ 22 w 1660"/>
                <a:gd name="T25" fmla="*/ 398 h 402"/>
                <a:gd name="T26" fmla="*/ 22 w 1660"/>
                <a:gd name="T27" fmla="*/ 388 h 402"/>
                <a:gd name="T28" fmla="*/ 18 w 1660"/>
                <a:gd name="T29" fmla="*/ 382 h 402"/>
                <a:gd name="T30" fmla="*/ 10 w 1660"/>
                <a:gd name="T31" fmla="*/ 380 h 402"/>
                <a:gd name="T32" fmla="*/ 2 w 1660"/>
                <a:gd name="T33" fmla="*/ 386 h 402"/>
                <a:gd name="T34" fmla="*/ 0 w 1660"/>
                <a:gd name="T35" fmla="*/ 394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85" name="Line 14"/>
            <p:cNvSpPr>
              <a:spLocks noChangeShapeType="1"/>
            </p:cNvSpPr>
            <p:nvPr/>
          </p:nvSpPr>
          <p:spPr bwMode="auto">
            <a:xfrm flipH="1">
              <a:off x="2354" y="2668"/>
              <a:ext cx="1616" cy="37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86" name="Freeform 15"/>
            <p:cNvSpPr>
              <a:spLocks noEditPoints="1"/>
            </p:cNvSpPr>
            <p:nvPr/>
          </p:nvSpPr>
          <p:spPr bwMode="auto">
            <a:xfrm>
              <a:off x="2332" y="3774"/>
              <a:ext cx="1481" cy="24"/>
            </a:xfrm>
            <a:custGeom>
              <a:avLst/>
              <a:gdLst>
                <a:gd name="T0" fmla="*/ 0 w 1481"/>
                <a:gd name="T1" fmla="*/ 12 h 24"/>
                <a:gd name="T2" fmla="*/ 4 w 1481"/>
                <a:gd name="T3" fmla="*/ 20 h 24"/>
                <a:gd name="T4" fmla="*/ 12 w 1481"/>
                <a:gd name="T5" fmla="*/ 24 h 24"/>
                <a:gd name="T6" fmla="*/ 20 w 1481"/>
                <a:gd name="T7" fmla="*/ 20 h 24"/>
                <a:gd name="T8" fmla="*/ 22 w 1481"/>
                <a:gd name="T9" fmla="*/ 12 h 24"/>
                <a:gd name="T10" fmla="*/ 20 w 1481"/>
                <a:gd name="T11" fmla="*/ 4 h 24"/>
                <a:gd name="T12" fmla="*/ 12 w 1481"/>
                <a:gd name="T13" fmla="*/ 0 h 24"/>
                <a:gd name="T14" fmla="*/ 4 w 1481"/>
                <a:gd name="T15" fmla="*/ 4 h 24"/>
                <a:gd name="T16" fmla="*/ 0 w 1481"/>
                <a:gd name="T17" fmla="*/ 12 h 24"/>
                <a:gd name="T18" fmla="*/ 1481 w 1481"/>
                <a:gd name="T19" fmla="*/ 12 h 24"/>
                <a:gd name="T20" fmla="*/ 1477 w 1481"/>
                <a:gd name="T21" fmla="*/ 4 h 24"/>
                <a:gd name="T22" fmla="*/ 1469 w 1481"/>
                <a:gd name="T23" fmla="*/ 0 h 24"/>
                <a:gd name="T24" fmla="*/ 1461 w 1481"/>
                <a:gd name="T25" fmla="*/ 4 h 24"/>
                <a:gd name="T26" fmla="*/ 1457 w 1481"/>
                <a:gd name="T27" fmla="*/ 12 h 24"/>
                <a:gd name="T28" fmla="*/ 1461 w 1481"/>
                <a:gd name="T29" fmla="*/ 20 h 24"/>
                <a:gd name="T30" fmla="*/ 1469 w 1481"/>
                <a:gd name="T31" fmla="*/ 24 h 24"/>
                <a:gd name="T32" fmla="*/ 1477 w 1481"/>
                <a:gd name="T33" fmla="*/ 20 h 24"/>
                <a:gd name="T34" fmla="*/ 1481 w 1481"/>
                <a:gd name="T35" fmla="*/ 12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87" name="Line 16"/>
            <p:cNvSpPr>
              <a:spLocks noChangeShapeType="1"/>
            </p:cNvSpPr>
            <p:nvPr/>
          </p:nvSpPr>
          <p:spPr bwMode="auto">
            <a:xfrm>
              <a:off x="2354" y="3786"/>
              <a:ext cx="1435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88" name="Line 17"/>
            <p:cNvSpPr>
              <a:spLocks noChangeShapeType="1"/>
            </p:cNvSpPr>
            <p:nvPr/>
          </p:nvSpPr>
          <p:spPr bwMode="auto">
            <a:xfrm flipH="1" flipV="1">
              <a:off x="3801" y="3786"/>
              <a:ext cx="785" cy="1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89" name="Line 18"/>
            <p:cNvSpPr>
              <a:spLocks noChangeShapeType="1"/>
            </p:cNvSpPr>
            <p:nvPr/>
          </p:nvSpPr>
          <p:spPr bwMode="auto">
            <a:xfrm>
              <a:off x="2344" y="1856"/>
              <a:ext cx="1" cy="539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90" name="Line 19"/>
            <p:cNvSpPr>
              <a:spLocks noChangeShapeType="1"/>
            </p:cNvSpPr>
            <p:nvPr/>
          </p:nvSpPr>
          <p:spPr bwMode="auto">
            <a:xfrm flipV="1">
              <a:off x="192" y="3427"/>
              <a:ext cx="672" cy="37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91" name="Line 20"/>
            <p:cNvSpPr>
              <a:spLocks noChangeShapeType="1"/>
            </p:cNvSpPr>
            <p:nvPr/>
          </p:nvSpPr>
          <p:spPr bwMode="auto">
            <a:xfrm flipH="1">
              <a:off x="3980" y="2171"/>
              <a:ext cx="516" cy="49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92" name="Rectangle 21"/>
            <p:cNvSpPr>
              <a:spLocks noChangeArrowheads="1"/>
            </p:cNvSpPr>
            <p:nvPr/>
          </p:nvSpPr>
          <p:spPr bwMode="auto">
            <a:xfrm>
              <a:off x="1167" y="2304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93" name="Rectangle 22"/>
            <p:cNvSpPr>
              <a:spLocks noChangeArrowheads="1"/>
            </p:cNvSpPr>
            <p:nvPr/>
          </p:nvSpPr>
          <p:spPr bwMode="auto">
            <a:xfrm>
              <a:off x="1119" y="3360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94" name="Rectangle 23"/>
            <p:cNvSpPr>
              <a:spLocks noChangeArrowheads="1"/>
            </p:cNvSpPr>
            <p:nvPr/>
          </p:nvSpPr>
          <p:spPr bwMode="auto">
            <a:xfrm>
              <a:off x="2511" y="2256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95" name="Rectangle 24"/>
            <p:cNvSpPr>
              <a:spLocks noChangeArrowheads="1"/>
            </p:cNvSpPr>
            <p:nvPr/>
          </p:nvSpPr>
          <p:spPr bwMode="auto">
            <a:xfrm>
              <a:off x="2511" y="2880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96" name="Rectangle 25"/>
            <p:cNvSpPr>
              <a:spLocks noChangeArrowheads="1"/>
            </p:cNvSpPr>
            <p:nvPr/>
          </p:nvSpPr>
          <p:spPr bwMode="auto">
            <a:xfrm>
              <a:off x="2511" y="3696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97" name="Rectangle 26"/>
            <p:cNvSpPr>
              <a:spLocks noChangeArrowheads="1"/>
            </p:cNvSpPr>
            <p:nvPr/>
          </p:nvSpPr>
          <p:spPr bwMode="auto">
            <a:xfrm>
              <a:off x="4143" y="2544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98" name="Rectangle 27"/>
            <p:cNvSpPr>
              <a:spLocks noChangeArrowheads="1"/>
            </p:cNvSpPr>
            <p:nvPr/>
          </p:nvSpPr>
          <p:spPr bwMode="auto">
            <a:xfrm>
              <a:off x="3951" y="3648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grpSp>
          <p:nvGrpSpPr>
            <p:cNvPr id="37199" name="Group 28"/>
            <p:cNvGrpSpPr>
              <a:grpSpLocks/>
            </p:cNvGrpSpPr>
            <p:nvPr/>
          </p:nvGrpSpPr>
          <p:grpSpPr bwMode="auto">
            <a:xfrm>
              <a:off x="399" y="2016"/>
              <a:ext cx="286" cy="288"/>
              <a:chOff x="712" y="2330"/>
              <a:chExt cx="286" cy="288"/>
            </a:xfrm>
          </p:grpSpPr>
          <p:sp>
            <p:nvSpPr>
              <p:cNvPr id="37278" name="Freeform 29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9" name="Line 30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80" name="Line 31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81" name="Freeform 32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82" name="Line 33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83" name="Line 34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84" name="Line 35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85" name="Rectangle 36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86" name="Freeform 37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87" name="Line 38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88" name="Line 39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89" name="Line 40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200" name="Group 41"/>
            <p:cNvGrpSpPr>
              <a:grpSpLocks/>
            </p:cNvGrpSpPr>
            <p:nvPr/>
          </p:nvGrpSpPr>
          <p:grpSpPr bwMode="auto">
            <a:xfrm>
              <a:off x="447" y="3504"/>
              <a:ext cx="286" cy="288"/>
              <a:chOff x="712" y="2330"/>
              <a:chExt cx="286" cy="288"/>
            </a:xfrm>
          </p:grpSpPr>
          <p:sp>
            <p:nvSpPr>
              <p:cNvPr id="37266" name="Freeform 42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7" name="Line 43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8" name="Line 44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9" name="Freeform 45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0" name="Line 46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1" name="Line 47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2" name="Line 48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3" name="Rectangle 49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4" name="Freeform 50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" name="Line 51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6" name="Line 52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7" name="Line 53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201" name="Group 54"/>
            <p:cNvGrpSpPr>
              <a:grpSpLocks/>
            </p:cNvGrpSpPr>
            <p:nvPr/>
          </p:nvGrpSpPr>
          <p:grpSpPr bwMode="auto">
            <a:xfrm>
              <a:off x="2559" y="1728"/>
              <a:ext cx="286" cy="288"/>
              <a:chOff x="712" y="2330"/>
              <a:chExt cx="286" cy="288"/>
            </a:xfrm>
          </p:grpSpPr>
          <p:sp>
            <p:nvSpPr>
              <p:cNvPr id="37254" name="Freeform 55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5" name="Line 56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6" name="Line 57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7" name="Freeform 58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8" name="Line 59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9" name="Line 60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0" name="Line 61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1" name="Rectangle 62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2" name="Freeform 63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3" name="Line 64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4" name="Line 65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5" name="Line 66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202" name="Group 67"/>
            <p:cNvGrpSpPr>
              <a:grpSpLocks/>
            </p:cNvGrpSpPr>
            <p:nvPr/>
          </p:nvGrpSpPr>
          <p:grpSpPr bwMode="auto">
            <a:xfrm>
              <a:off x="4623" y="2016"/>
              <a:ext cx="286" cy="288"/>
              <a:chOff x="712" y="2330"/>
              <a:chExt cx="286" cy="288"/>
            </a:xfrm>
          </p:grpSpPr>
          <p:sp>
            <p:nvSpPr>
              <p:cNvPr id="37242" name="Freeform 68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43" name="Line 69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44" name="Line 70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45" name="Freeform 71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46" name="Line 72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47" name="Line 73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48" name="Line 74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49" name="Rectangle 75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0" name="Freeform 76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1" name="Line 77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2" name="Line 78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3" name="Line 79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203" name="Group 80"/>
            <p:cNvGrpSpPr>
              <a:grpSpLocks/>
            </p:cNvGrpSpPr>
            <p:nvPr/>
          </p:nvGrpSpPr>
          <p:grpSpPr bwMode="auto">
            <a:xfrm>
              <a:off x="4817" y="3600"/>
              <a:ext cx="286" cy="288"/>
              <a:chOff x="712" y="2330"/>
              <a:chExt cx="286" cy="288"/>
            </a:xfrm>
          </p:grpSpPr>
          <p:sp>
            <p:nvSpPr>
              <p:cNvPr id="37230" name="Freeform 81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31" name="Line 82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32" name="Line 83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33" name="Freeform 84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34" name="Line 85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35" name="Line 86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36" name="Line 87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37" name="Rectangle 88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38" name="Freeform 89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39" name="Line 90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40" name="Line 91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41" name="Line 92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37204" name="AutoShape 93"/>
            <p:cNvCxnSpPr>
              <a:cxnSpLocks noChangeShapeType="1"/>
              <a:stCxn id="37192" idx="3"/>
              <a:endCxn id="37194" idx="1"/>
            </p:cNvCxnSpPr>
            <p:nvPr/>
          </p:nvCxnSpPr>
          <p:spPr bwMode="auto">
            <a:xfrm flipV="1">
              <a:off x="1359" y="2400"/>
              <a:ext cx="1152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05" name="AutoShape 94"/>
            <p:cNvCxnSpPr>
              <a:cxnSpLocks noChangeShapeType="1"/>
              <a:stCxn id="37192" idx="3"/>
              <a:endCxn id="37195" idx="1"/>
            </p:cNvCxnSpPr>
            <p:nvPr/>
          </p:nvCxnSpPr>
          <p:spPr bwMode="auto">
            <a:xfrm>
              <a:off x="1359" y="2448"/>
              <a:ext cx="1152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06" name="AutoShape 95"/>
            <p:cNvCxnSpPr>
              <a:cxnSpLocks noChangeShapeType="1"/>
              <a:stCxn id="37193" idx="3"/>
              <a:endCxn id="37195" idx="1"/>
            </p:cNvCxnSpPr>
            <p:nvPr/>
          </p:nvCxnSpPr>
          <p:spPr bwMode="auto">
            <a:xfrm flipV="1">
              <a:off x="1311" y="3024"/>
              <a:ext cx="1200" cy="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07" name="AutoShape 96"/>
            <p:cNvCxnSpPr>
              <a:cxnSpLocks noChangeShapeType="1"/>
              <a:stCxn id="37193" idx="3"/>
              <a:endCxn id="37196" idx="1"/>
            </p:cNvCxnSpPr>
            <p:nvPr/>
          </p:nvCxnSpPr>
          <p:spPr bwMode="auto">
            <a:xfrm>
              <a:off x="1311" y="3504"/>
              <a:ext cx="1200" cy="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08" name="AutoShape 97"/>
            <p:cNvCxnSpPr>
              <a:cxnSpLocks noChangeShapeType="1"/>
              <a:stCxn id="37195" idx="3"/>
              <a:endCxn id="37197" idx="1"/>
            </p:cNvCxnSpPr>
            <p:nvPr/>
          </p:nvCxnSpPr>
          <p:spPr bwMode="auto">
            <a:xfrm flipV="1">
              <a:off x="2703" y="2688"/>
              <a:ext cx="1440" cy="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09" name="AutoShape 98"/>
            <p:cNvCxnSpPr>
              <a:cxnSpLocks noChangeShapeType="1"/>
              <a:stCxn id="37196" idx="3"/>
              <a:endCxn id="37198" idx="1"/>
            </p:cNvCxnSpPr>
            <p:nvPr/>
          </p:nvCxnSpPr>
          <p:spPr bwMode="auto">
            <a:xfrm flipV="1">
              <a:off x="2703" y="3792"/>
              <a:ext cx="1248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10" name="AutoShape 99"/>
            <p:cNvCxnSpPr>
              <a:cxnSpLocks noChangeShapeType="1"/>
              <a:stCxn id="37198" idx="0"/>
              <a:endCxn id="37197" idx="2"/>
            </p:cNvCxnSpPr>
            <p:nvPr/>
          </p:nvCxnSpPr>
          <p:spPr bwMode="auto">
            <a:xfrm flipV="1">
              <a:off x="4047" y="2832"/>
              <a:ext cx="192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11" name="AutoShape 100"/>
            <p:cNvCxnSpPr>
              <a:cxnSpLocks noChangeShapeType="1"/>
              <a:stCxn id="37193" idx="0"/>
              <a:endCxn id="37192" idx="2"/>
            </p:cNvCxnSpPr>
            <p:nvPr/>
          </p:nvCxnSpPr>
          <p:spPr bwMode="auto">
            <a:xfrm flipV="1">
              <a:off x="1215" y="2592"/>
              <a:ext cx="4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12" name="AutoShape 101"/>
            <p:cNvCxnSpPr>
              <a:cxnSpLocks noChangeShapeType="1"/>
              <a:stCxn id="37194" idx="3"/>
              <a:endCxn id="37197" idx="1"/>
            </p:cNvCxnSpPr>
            <p:nvPr/>
          </p:nvCxnSpPr>
          <p:spPr bwMode="auto">
            <a:xfrm>
              <a:off x="2703" y="2400"/>
              <a:ext cx="1440" cy="2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13" name="AutoShape 102"/>
            <p:cNvCxnSpPr>
              <a:cxnSpLocks noChangeShapeType="1"/>
              <a:stCxn id="37286" idx="35"/>
              <a:endCxn id="37192" idx="1"/>
            </p:cNvCxnSpPr>
            <p:nvPr/>
          </p:nvCxnSpPr>
          <p:spPr bwMode="auto">
            <a:xfrm>
              <a:off x="676" y="2227"/>
              <a:ext cx="491" cy="2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14" name="AutoShape 103"/>
            <p:cNvCxnSpPr>
              <a:cxnSpLocks noChangeShapeType="1"/>
              <a:stCxn id="37274" idx="31"/>
              <a:endCxn id="37193" idx="1"/>
            </p:cNvCxnSpPr>
            <p:nvPr/>
          </p:nvCxnSpPr>
          <p:spPr bwMode="auto">
            <a:xfrm flipV="1">
              <a:off x="724" y="3504"/>
              <a:ext cx="395" cy="1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15" name="AutoShape 104"/>
            <p:cNvCxnSpPr>
              <a:cxnSpLocks noChangeShapeType="1"/>
              <a:stCxn id="37194" idx="0"/>
              <a:endCxn id="37257" idx="4"/>
            </p:cNvCxnSpPr>
            <p:nvPr/>
          </p:nvCxnSpPr>
          <p:spPr bwMode="auto">
            <a:xfrm flipV="1">
              <a:off x="2607" y="2007"/>
              <a:ext cx="99" cy="24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16" name="AutoShape 105"/>
            <p:cNvCxnSpPr>
              <a:cxnSpLocks noChangeShapeType="1"/>
              <a:stCxn id="37198" idx="3"/>
              <a:endCxn id="37238" idx="23"/>
            </p:cNvCxnSpPr>
            <p:nvPr/>
          </p:nvCxnSpPr>
          <p:spPr bwMode="auto">
            <a:xfrm>
              <a:off x="4143" y="3792"/>
              <a:ext cx="682" cy="1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17" name="AutoShape 106"/>
            <p:cNvCxnSpPr>
              <a:cxnSpLocks noChangeShapeType="1"/>
              <a:stCxn id="37197" idx="3"/>
              <a:endCxn id="37242" idx="2"/>
            </p:cNvCxnSpPr>
            <p:nvPr/>
          </p:nvCxnSpPr>
          <p:spPr bwMode="auto">
            <a:xfrm flipV="1">
              <a:off x="4335" y="2304"/>
              <a:ext cx="288" cy="3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218" name="Text Box 107"/>
            <p:cNvSpPr txBox="1">
              <a:spLocks noChangeArrowheads="1"/>
            </p:cNvSpPr>
            <p:nvPr/>
          </p:nvSpPr>
          <p:spPr bwMode="auto">
            <a:xfrm>
              <a:off x="303" y="1824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A</a:t>
              </a:r>
            </a:p>
          </p:txBody>
        </p:sp>
        <p:sp>
          <p:nvSpPr>
            <p:cNvPr id="37219" name="Text Box 108"/>
            <p:cNvSpPr txBox="1">
              <a:spLocks noChangeArrowheads="1"/>
            </p:cNvSpPr>
            <p:nvPr/>
          </p:nvSpPr>
          <p:spPr bwMode="auto">
            <a:xfrm>
              <a:off x="333" y="3314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B</a:t>
              </a:r>
            </a:p>
          </p:txBody>
        </p:sp>
        <p:sp>
          <p:nvSpPr>
            <p:cNvPr id="37220" name="Text Box 109"/>
            <p:cNvSpPr txBox="1">
              <a:spLocks noChangeArrowheads="1"/>
            </p:cNvSpPr>
            <p:nvPr/>
          </p:nvSpPr>
          <p:spPr bwMode="auto">
            <a:xfrm>
              <a:off x="4671" y="3408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E</a:t>
              </a:r>
            </a:p>
          </p:txBody>
        </p:sp>
        <p:sp>
          <p:nvSpPr>
            <p:cNvPr id="37221" name="Text Box 110"/>
            <p:cNvSpPr txBox="1">
              <a:spLocks noChangeArrowheads="1"/>
            </p:cNvSpPr>
            <p:nvPr/>
          </p:nvSpPr>
          <p:spPr bwMode="auto">
            <a:xfrm>
              <a:off x="4458" y="1778"/>
              <a:ext cx="4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D</a:t>
              </a:r>
            </a:p>
          </p:txBody>
        </p:sp>
        <p:sp>
          <p:nvSpPr>
            <p:cNvPr id="37222" name="Text Box 111"/>
            <p:cNvSpPr txBox="1">
              <a:spLocks noChangeArrowheads="1"/>
            </p:cNvSpPr>
            <p:nvPr/>
          </p:nvSpPr>
          <p:spPr bwMode="auto">
            <a:xfrm>
              <a:off x="2460" y="1536"/>
              <a:ext cx="4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C</a:t>
              </a:r>
            </a:p>
          </p:txBody>
        </p:sp>
        <p:sp>
          <p:nvSpPr>
            <p:cNvPr id="37223" name="Text Box 112"/>
            <p:cNvSpPr txBox="1">
              <a:spLocks noChangeArrowheads="1"/>
            </p:cNvSpPr>
            <p:nvPr/>
          </p:nvSpPr>
          <p:spPr bwMode="auto">
            <a:xfrm>
              <a:off x="1152" y="235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N1</a:t>
              </a:r>
            </a:p>
          </p:txBody>
        </p:sp>
        <p:sp>
          <p:nvSpPr>
            <p:cNvPr id="37224" name="Text Box 113"/>
            <p:cNvSpPr txBox="1">
              <a:spLocks noChangeArrowheads="1"/>
            </p:cNvSpPr>
            <p:nvPr/>
          </p:nvSpPr>
          <p:spPr bwMode="auto">
            <a:xfrm>
              <a:off x="2479" y="230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N2</a:t>
              </a:r>
            </a:p>
          </p:txBody>
        </p:sp>
        <p:sp>
          <p:nvSpPr>
            <p:cNvPr id="37225" name="Text Box 114"/>
            <p:cNvSpPr txBox="1">
              <a:spLocks noChangeArrowheads="1"/>
            </p:cNvSpPr>
            <p:nvPr/>
          </p:nvSpPr>
          <p:spPr bwMode="auto">
            <a:xfrm>
              <a:off x="4111" y="259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N3</a:t>
              </a:r>
            </a:p>
          </p:txBody>
        </p:sp>
        <p:sp>
          <p:nvSpPr>
            <p:cNvPr id="37226" name="Text Box 115"/>
            <p:cNvSpPr txBox="1">
              <a:spLocks noChangeArrowheads="1"/>
            </p:cNvSpPr>
            <p:nvPr/>
          </p:nvSpPr>
          <p:spPr bwMode="auto">
            <a:xfrm>
              <a:off x="1089" y="3410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N4</a:t>
              </a:r>
            </a:p>
          </p:txBody>
        </p:sp>
        <p:sp>
          <p:nvSpPr>
            <p:cNvPr id="37227" name="Text Box 116"/>
            <p:cNvSpPr txBox="1">
              <a:spLocks noChangeArrowheads="1"/>
            </p:cNvSpPr>
            <p:nvPr/>
          </p:nvSpPr>
          <p:spPr bwMode="auto">
            <a:xfrm>
              <a:off x="2479" y="2930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N5</a:t>
              </a:r>
            </a:p>
          </p:txBody>
        </p:sp>
        <p:sp>
          <p:nvSpPr>
            <p:cNvPr id="37228" name="Text Box 117"/>
            <p:cNvSpPr txBox="1">
              <a:spLocks noChangeArrowheads="1"/>
            </p:cNvSpPr>
            <p:nvPr/>
          </p:nvSpPr>
          <p:spPr bwMode="auto">
            <a:xfrm>
              <a:off x="3919" y="3698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N7</a:t>
              </a:r>
            </a:p>
          </p:txBody>
        </p:sp>
        <p:sp>
          <p:nvSpPr>
            <p:cNvPr id="37229" name="Text Box 118"/>
            <p:cNvSpPr txBox="1">
              <a:spLocks noChangeArrowheads="1"/>
            </p:cNvSpPr>
            <p:nvPr/>
          </p:nvSpPr>
          <p:spPr bwMode="auto">
            <a:xfrm>
              <a:off x="2479" y="3698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N6</a:t>
              </a:r>
            </a:p>
          </p:txBody>
        </p:sp>
      </p:grpSp>
      <p:grpSp>
        <p:nvGrpSpPr>
          <p:cNvPr id="36869" name="Group 119"/>
          <p:cNvGrpSpPr>
            <a:grpSpLocks/>
          </p:cNvGrpSpPr>
          <p:nvPr/>
        </p:nvGrpSpPr>
        <p:grpSpPr bwMode="auto">
          <a:xfrm>
            <a:off x="1600200" y="1914525"/>
            <a:ext cx="1479550" cy="1000125"/>
            <a:chOff x="1008" y="1392"/>
            <a:chExt cx="932" cy="630"/>
          </a:xfrm>
        </p:grpSpPr>
        <p:sp>
          <p:nvSpPr>
            <p:cNvPr id="37134" name="Freeform 120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35" name="Line 121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6" name="Freeform 122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37" name="Line 123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8" name="Freeform 124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39" name="Line 125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0" name="Freeform 126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41" name="Line 127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2" name="Freeform 128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43" name="Line 129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4" name="Freeform 130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45" name="Line 131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6" name="Line 132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7" name="Line 133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8" name="Line 134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9" name="Line 135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50" name="Rectangle 136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51" name="Rectangle 137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52" name="Rectangle 138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53" name="Rectangle 139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54" name="Rectangle 140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55" name="Rectangle 141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56" name="Rectangle 142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37157" name="AutoShape 143"/>
            <p:cNvCxnSpPr>
              <a:cxnSpLocks noChangeShapeType="1"/>
              <a:stCxn id="37150" idx="3"/>
              <a:endCxn id="37152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58" name="AutoShape 144"/>
            <p:cNvCxnSpPr>
              <a:cxnSpLocks noChangeShapeType="1"/>
              <a:stCxn id="37150" idx="3"/>
              <a:endCxn id="37153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59" name="AutoShape 145"/>
            <p:cNvCxnSpPr>
              <a:cxnSpLocks noChangeShapeType="1"/>
              <a:stCxn id="37151" idx="3"/>
              <a:endCxn id="37153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60" name="AutoShape 146"/>
            <p:cNvCxnSpPr>
              <a:cxnSpLocks noChangeShapeType="1"/>
              <a:stCxn id="37151" idx="3"/>
              <a:endCxn id="37154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61" name="AutoShape 147"/>
            <p:cNvCxnSpPr>
              <a:cxnSpLocks noChangeShapeType="1"/>
              <a:stCxn id="37153" idx="3"/>
              <a:endCxn id="37155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62" name="AutoShape 148"/>
            <p:cNvCxnSpPr>
              <a:cxnSpLocks noChangeShapeType="1"/>
              <a:stCxn id="37154" idx="3"/>
              <a:endCxn id="37156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63" name="AutoShape 149"/>
            <p:cNvCxnSpPr>
              <a:cxnSpLocks noChangeShapeType="1"/>
              <a:stCxn id="37156" idx="0"/>
              <a:endCxn id="37155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64" name="AutoShape 150"/>
            <p:cNvCxnSpPr>
              <a:cxnSpLocks noChangeShapeType="1"/>
              <a:stCxn id="37151" idx="0"/>
              <a:endCxn id="37150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65" name="AutoShape 151"/>
            <p:cNvCxnSpPr>
              <a:cxnSpLocks noChangeShapeType="1"/>
              <a:stCxn id="37152" idx="3"/>
              <a:endCxn id="37155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66" name="AutoShape 152"/>
            <p:cNvCxnSpPr>
              <a:cxnSpLocks noChangeShapeType="1"/>
              <a:endCxn id="37150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67" name="AutoShape 153"/>
            <p:cNvCxnSpPr>
              <a:cxnSpLocks noChangeShapeType="1"/>
              <a:endCxn id="37151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68" name="AutoShape 154"/>
            <p:cNvCxnSpPr>
              <a:cxnSpLocks noChangeShapeType="1"/>
              <a:stCxn id="37152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69" name="AutoShape 155"/>
            <p:cNvCxnSpPr>
              <a:cxnSpLocks noChangeShapeType="1"/>
              <a:stCxn id="37156" idx="3"/>
              <a:endCxn id="37173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70" name="AutoShape 156"/>
            <p:cNvCxnSpPr>
              <a:cxnSpLocks noChangeShapeType="1"/>
              <a:stCxn id="37155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171" name="Text Box 157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A</a:t>
              </a:r>
            </a:p>
          </p:txBody>
        </p:sp>
        <p:sp>
          <p:nvSpPr>
            <p:cNvPr id="37172" name="Text Box 158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37173" name="Text Box 159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37174" name="Text Box 160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37175" name="Text Box 161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36870" name="AutoShape 162"/>
          <p:cNvSpPr>
            <a:spLocks noChangeArrowheads="1"/>
          </p:cNvSpPr>
          <p:nvPr/>
        </p:nvSpPr>
        <p:spPr bwMode="auto">
          <a:xfrm>
            <a:off x="4616450" y="2143125"/>
            <a:ext cx="1371600" cy="914400"/>
          </a:xfrm>
          <a:prstGeom prst="wedgeRectCallout">
            <a:avLst>
              <a:gd name="adj1" fmla="val -74190"/>
              <a:gd name="adj2" fmla="val 55731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36871" name="Group 163"/>
          <p:cNvGrpSpPr>
            <a:grpSpLocks/>
          </p:cNvGrpSpPr>
          <p:nvPr/>
        </p:nvGrpSpPr>
        <p:grpSpPr bwMode="auto">
          <a:xfrm>
            <a:off x="4540250" y="2066925"/>
            <a:ext cx="1479550" cy="1000125"/>
            <a:chOff x="1008" y="1392"/>
            <a:chExt cx="932" cy="630"/>
          </a:xfrm>
        </p:grpSpPr>
        <p:sp>
          <p:nvSpPr>
            <p:cNvPr id="37092" name="Freeform 164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93" name="Line 165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4" name="Freeform 166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95" name="Line 167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6" name="Freeform 168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97" name="Line 169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8" name="Freeform 170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99" name="Line 171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0" name="Freeform 172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01" name="Line 173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2" name="Freeform 174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03" name="Line 175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4" name="Line 176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5" name="Line 177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6" name="Line 178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7" name="Line 179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8" name="Rectangle 180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09" name="Rectangle 181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10" name="Rectangle 182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11" name="Rectangle 183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12" name="Rectangle 184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13" name="Rectangle 185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14" name="Rectangle 186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37115" name="AutoShape 187"/>
            <p:cNvCxnSpPr>
              <a:cxnSpLocks noChangeShapeType="1"/>
              <a:stCxn id="37108" idx="3"/>
              <a:endCxn id="37110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16" name="AutoShape 188"/>
            <p:cNvCxnSpPr>
              <a:cxnSpLocks noChangeShapeType="1"/>
              <a:stCxn id="37108" idx="3"/>
              <a:endCxn id="37111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17" name="AutoShape 189"/>
            <p:cNvCxnSpPr>
              <a:cxnSpLocks noChangeShapeType="1"/>
              <a:stCxn id="37109" idx="3"/>
              <a:endCxn id="37111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18" name="AutoShape 190"/>
            <p:cNvCxnSpPr>
              <a:cxnSpLocks noChangeShapeType="1"/>
              <a:stCxn id="37109" idx="3"/>
              <a:endCxn id="37112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19" name="AutoShape 191"/>
            <p:cNvCxnSpPr>
              <a:cxnSpLocks noChangeShapeType="1"/>
              <a:stCxn id="37111" idx="3"/>
              <a:endCxn id="37113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20" name="AutoShape 192"/>
            <p:cNvCxnSpPr>
              <a:cxnSpLocks noChangeShapeType="1"/>
              <a:stCxn id="37112" idx="3"/>
              <a:endCxn id="37114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21" name="AutoShape 193"/>
            <p:cNvCxnSpPr>
              <a:cxnSpLocks noChangeShapeType="1"/>
              <a:stCxn id="37114" idx="0"/>
              <a:endCxn id="37113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22" name="AutoShape 194"/>
            <p:cNvCxnSpPr>
              <a:cxnSpLocks noChangeShapeType="1"/>
              <a:stCxn id="37109" idx="0"/>
              <a:endCxn id="37108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23" name="AutoShape 195"/>
            <p:cNvCxnSpPr>
              <a:cxnSpLocks noChangeShapeType="1"/>
              <a:stCxn id="37110" idx="3"/>
              <a:endCxn id="37113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24" name="AutoShape 196"/>
            <p:cNvCxnSpPr>
              <a:cxnSpLocks noChangeShapeType="1"/>
              <a:endCxn id="37108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25" name="AutoShape 197"/>
            <p:cNvCxnSpPr>
              <a:cxnSpLocks noChangeShapeType="1"/>
              <a:endCxn id="37109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26" name="AutoShape 198"/>
            <p:cNvCxnSpPr>
              <a:cxnSpLocks noChangeShapeType="1"/>
              <a:stCxn id="37110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27" name="AutoShape 199"/>
            <p:cNvCxnSpPr>
              <a:cxnSpLocks noChangeShapeType="1"/>
              <a:stCxn id="37114" idx="3"/>
              <a:endCxn id="37131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28" name="AutoShape 200"/>
            <p:cNvCxnSpPr>
              <a:cxnSpLocks noChangeShapeType="1"/>
              <a:stCxn id="37113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129" name="Text Box 201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A</a:t>
              </a:r>
            </a:p>
          </p:txBody>
        </p:sp>
        <p:sp>
          <p:nvSpPr>
            <p:cNvPr id="37130" name="Text Box 202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37131" name="Text Box 203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37132" name="Text Box 204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37133" name="Text Box 205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36872" name="AutoShape 206"/>
          <p:cNvSpPr>
            <a:spLocks noChangeArrowheads="1"/>
          </p:cNvSpPr>
          <p:nvPr/>
        </p:nvSpPr>
        <p:spPr bwMode="auto">
          <a:xfrm>
            <a:off x="6369050" y="1981200"/>
            <a:ext cx="1371600" cy="914400"/>
          </a:xfrm>
          <a:prstGeom prst="wedgeRectCallout">
            <a:avLst>
              <a:gd name="adj1" fmla="val -26620"/>
              <a:gd name="adj2" fmla="val 120833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36873" name="Group 207"/>
          <p:cNvGrpSpPr>
            <a:grpSpLocks/>
          </p:cNvGrpSpPr>
          <p:nvPr/>
        </p:nvGrpSpPr>
        <p:grpSpPr bwMode="auto">
          <a:xfrm>
            <a:off x="6292850" y="1905000"/>
            <a:ext cx="1479550" cy="1000125"/>
            <a:chOff x="1008" y="1392"/>
            <a:chExt cx="932" cy="630"/>
          </a:xfrm>
        </p:grpSpPr>
        <p:sp>
          <p:nvSpPr>
            <p:cNvPr id="37050" name="Freeform 208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1" name="Line 209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2" name="Freeform 210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3" name="Line 211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4" name="Freeform 212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5" name="Line 213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6" name="Freeform 214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7" name="Line 215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8" name="Freeform 216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9" name="Line 217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0" name="Freeform 218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1" name="Line 219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2" name="Line 220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3" name="Line 221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4" name="Line 222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5" name="Line 223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6" name="Rectangle 224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67" name="Rectangle 225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68" name="Rectangle 226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69" name="Rectangle 227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70" name="Rectangle 228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71" name="Rectangle 229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72" name="Rectangle 230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37073" name="AutoShape 231"/>
            <p:cNvCxnSpPr>
              <a:cxnSpLocks noChangeShapeType="1"/>
              <a:stCxn id="37066" idx="3"/>
              <a:endCxn id="37068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74" name="AutoShape 232"/>
            <p:cNvCxnSpPr>
              <a:cxnSpLocks noChangeShapeType="1"/>
              <a:stCxn id="37066" idx="3"/>
              <a:endCxn id="37069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75" name="AutoShape 233"/>
            <p:cNvCxnSpPr>
              <a:cxnSpLocks noChangeShapeType="1"/>
              <a:stCxn id="37067" idx="3"/>
              <a:endCxn id="37069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76" name="AutoShape 234"/>
            <p:cNvCxnSpPr>
              <a:cxnSpLocks noChangeShapeType="1"/>
              <a:stCxn id="37067" idx="3"/>
              <a:endCxn id="37070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77" name="AutoShape 235"/>
            <p:cNvCxnSpPr>
              <a:cxnSpLocks noChangeShapeType="1"/>
              <a:stCxn id="37069" idx="3"/>
              <a:endCxn id="37071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78" name="AutoShape 236"/>
            <p:cNvCxnSpPr>
              <a:cxnSpLocks noChangeShapeType="1"/>
              <a:stCxn id="37070" idx="3"/>
              <a:endCxn id="37072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79" name="AutoShape 237"/>
            <p:cNvCxnSpPr>
              <a:cxnSpLocks noChangeShapeType="1"/>
              <a:stCxn id="37072" idx="0"/>
              <a:endCxn id="37071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80" name="AutoShape 238"/>
            <p:cNvCxnSpPr>
              <a:cxnSpLocks noChangeShapeType="1"/>
              <a:stCxn id="37067" idx="0"/>
              <a:endCxn id="37066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81" name="AutoShape 239"/>
            <p:cNvCxnSpPr>
              <a:cxnSpLocks noChangeShapeType="1"/>
              <a:stCxn id="37068" idx="3"/>
              <a:endCxn id="37071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82" name="AutoShape 240"/>
            <p:cNvCxnSpPr>
              <a:cxnSpLocks noChangeShapeType="1"/>
              <a:endCxn id="37066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83" name="AutoShape 241"/>
            <p:cNvCxnSpPr>
              <a:cxnSpLocks noChangeShapeType="1"/>
              <a:endCxn id="37067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84" name="AutoShape 242"/>
            <p:cNvCxnSpPr>
              <a:cxnSpLocks noChangeShapeType="1"/>
              <a:stCxn id="37068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85" name="AutoShape 243"/>
            <p:cNvCxnSpPr>
              <a:cxnSpLocks noChangeShapeType="1"/>
              <a:stCxn id="37072" idx="3"/>
              <a:endCxn id="37089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86" name="AutoShape 244"/>
            <p:cNvCxnSpPr>
              <a:cxnSpLocks noChangeShapeType="1"/>
              <a:stCxn id="37071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087" name="Text Box 245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A</a:t>
              </a:r>
            </a:p>
          </p:txBody>
        </p:sp>
        <p:sp>
          <p:nvSpPr>
            <p:cNvPr id="37088" name="Text Box 246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37089" name="Text Box 247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37090" name="Text Box 248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37091" name="Text Box 249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36874" name="AutoShape 250"/>
          <p:cNvSpPr>
            <a:spLocks noChangeArrowheads="1"/>
          </p:cNvSpPr>
          <p:nvPr/>
        </p:nvSpPr>
        <p:spPr bwMode="auto">
          <a:xfrm>
            <a:off x="2178050" y="4038600"/>
            <a:ext cx="1371600" cy="914400"/>
          </a:xfrm>
          <a:prstGeom prst="wedgeRectCallout">
            <a:avLst>
              <a:gd name="adj1" fmla="val -56134"/>
              <a:gd name="adj2" fmla="val 60417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36875" name="Group 251"/>
          <p:cNvGrpSpPr>
            <a:grpSpLocks/>
          </p:cNvGrpSpPr>
          <p:nvPr/>
        </p:nvGrpSpPr>
        <p:grpSpPr bwMode="auto">
          <a:xfrm>
            <a:off x="2101850" y="3962400"/>
            <a:ext cx="1479550" cy="1000125"/>
            <a:chOff x="1008" y="1392"/>
            <a:chExt cx="932" cy="630"/>
          </a:xfrm>
        </p:grpSpPr>
        <p:sp>
          <p:nvSpPr>
            <p:cNvPr id="37008" name="Freeform 252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9" name="Line 253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0" name="Freeform 254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1" name="Line 255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2" name="Freeform 256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3" name="Line 257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4" name="Freeform 258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5" name="Line 259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6" name="Freeform 260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7" name="Line 261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8" name="Freeform 262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9" name="Line 263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0" name="Line 264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1" name="Line 265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2" name="Line 266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3" name="Line 267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4" name="Rectangle 268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25" name="Rectangle 269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26" name="Rectangle 270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27" name="Rectangle 271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28" name="Rectangle 272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29" name="Rectangle 273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30" name="Rectangle 274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37031" name="AutoShape 275"/>
            <p:cNvCxnSpPr>
              <a:cxnSpLocks noChangeShapeType="1"/>
              <a:stCxn id="37024" idx="3"/>
              <a:endCxn id="37026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32" name="AutoShape 276"/>
            <p:cNvCxnSpPr>
              <a:cxnSpLocks noChangeShapeType="1"/>
              <a:stCxn id="37024" idx="3"/>
              <a:endCxn id="37027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33" name="AutoShape 277"/>
            <p:cNvCxnSpPr>
              <a:cxnSpLocks noChangeShapeType="1"/>
              <a:stCxn id="37025" idx="3"/>
              <a:endCxn id="37027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34" name="AutoShape 278"/>
            <p:cNvCxnSpPr>
              <a:cxnSpLocks noChangeShapeType="1"/>
              <a:stCxn id="37025" idx="3"/>
              <a:endCxn id="37028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35" name="AutoShape 279"/>
            <p:cNvCxnSpPr>
              <a:cxnSpLocks noChangeShapeType="1"/>
              <a:stCxn id="37027" idx="3"/>
              <a:endCxn id="37029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36" name="AutoShape 280"/>
            <p:cNvCxnSpPr>
              <a:cxnSpLocks noChangeShapeType="1"/>
              <a:stCxn id="37028" idx="3"/>
              <a:endCxn id="37030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37" name="AutoShape 281"/>
            <p:cNvCxnSpPr>
              <a:cxnSpLocks noChangeShapeType="1"/>
              <a:stCxn id="37030" idx="0"/>
              <a:endCxn id="37029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38" name="AutoShape 282"/>
            <p:cNvCxnSpPr>
              <a:cxnSpLocks noChangeShapeType="1"/>
              <a:stCxn id="37025" idx="0"/>
              <a:endCxn id="37024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39" name="AutoShape 283"/>
            <p:cNvCxnSpPr>
              <a:cxnSpLocks noChangeShapeType="1"/>
              <a:stCxn id="37026" idx="3"/>
              <a:endCxn id="37029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40" name="AutoShape 284"/>
            <p:cNvCxnSpPr>
              <a:cxnSpLocks noChangeShapeType="1"/>
              <a:endCxn id="37024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41" name="AutoShape 285"/>
            <p:cNvCxnSpPr>
              <a:cxnSpLocks noChangeShapeType="1"/>
              <a:endCxn id="37025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42" name="AutoShape 286"/>
            <p:cNvCxnSpPr>
              <a:cxnSpLocks noChangeShapeType="1"/>
              <a:stCxn id="37026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43" name="AutoShape 287"/>
            <p:cNvCxnSpPr>
              <a:cxnSpLocks noChangeShapeType="1"/>
              <a:stCxn id="37030" idx="3"/>
              <a:endCxn id="37047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44" name="AutoShape 288"/>
            <p:cNvCxnSpPr>
              <a:cxnSpLocks noChangeShapeType="1"/>
              <a:stCxn id="37029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045" name="Text Box 289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A</a:t>
              </a:r>
            </a:p>
          </p:txBody>
        </p:sp>
        <p:sp>
          <p:nvSpPr>
            <p:cNvPr id="37046" name="Text Box 290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37047" name="Text Box 291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37048" name="Text Box 292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37049" name="Text Box 293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36876" name="AutoShape 294"/>
          <p:cNvSpPr>
            <a:spLocks noChangeArrowheads="1"/>
          </p:cNvSpPr>
          <p:nvPr/>
        </p:nvSpPr>
        <p:spPr bwMode="auto">
          <a:xfrm>
            <a:off x="4419600" y="3438525"/>
            <a:ext cx="1371600" cy="914400"/>
          </a:xfrm>
          <a:prstGeom prst="wedgeRectCallout">
            <a:avLst>
              <a:gd name="adj1" fmla="val -59259"/>
              <a:gd name="adj2" fmla="val 35069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36877" name="Group 295"/>
          <p:cNvGrpSpPr>
            <a:grpSpLocks/>
          </p:cNvGrpSpPr>
          <p:nvPr/>
        </p:nvGrpSpPr>
        <p:grpSpPr bwMode="auto">
          <a:xfrm>
            <a:off x="4343400" y="3362325"/>
            <a:ext cx="1479550" cy="1000125"/>
            <a:chOff x="1008" y="1392"/>
            <a:chExt cx="932" cy="630"/>
          </a:xfrm>
        </p:grpSpPr>
        <p:sp>
          <p:nvSpPr>
            <p:cNvPr id="36966" name="Freeform 296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7" name="Line 297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8" name="Freeform 298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9" name="Line 299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0" name="Freeform 300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1" name="Line 301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2" name="Freeform 302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3" name="Line 303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4" name="Freeform 304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5" name="Line 305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6" name="Freeform 306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7" name="Line 307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8" name="Line 308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9" name="Line 309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0" name="Line 310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1" name="Line 311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2" name="Rectangle 312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83" name="Rectangle 313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84" name="Rectangle 314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85" name="Rectangle 315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86" name="Rectangle 316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87" name="Rectangle 317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88" name="Rectangle 318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36989" name="AutoShape 319"/>
            <p:cNvCxnSpPr>
              <a:cxnSpLocks noChangeShapeType="1"/>
              <a:stCxn id="36982" idx="3"/>
              <a:endCxn id="36984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0" name="AutoShape 320"/>
            <p:cNvCxnSpPr>
              <a:cxnSpLocks noChangeShapeType="1"/>
              <a:stCxn id="36982" idx="3"/>
              <a:endCxn id="36985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1" name="AutoShape 321"/>
            <p:cNvCxnSpPr>
              <a:cxnSpLocks noChangeShapeType="1"/>
              <a:stCxn id="36983" idx="3"/>
              <a:endCxn id="36985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2" name="AutoShape 322"/>
            <p:cNvCxnSpPr>
              <a:cxnSpLocks noChangeShapeType="1"/>
              <a:stCxn id="36983" idx="3"/>
              <a:endCxn id="36986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3" name="AutoShape 323"/>
            <p:cNvCxnSpPr>
              <a:cxnSpLocks noChangeShapeType="1"/>
              <a:stCxn id="36985" idx="3"/>
              <a:endCxn id="36987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4" name="AutoShape 324"/>
            <p:cNvCxnSpPr>
              <a:cxnSpLocks noChangeShapeType="1"/>
              <a:stCxn id="36986" idx="3"/>
              <a:endCxn id="36988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5" name="AutoShape 325"/>
            <p:cNvCxnSpPr>
              <a:cxnSpLocks noChangeShapeType="1"/>
              <a:stCxn id="36988" idx="0"/>
              <a:endCxn id="36987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6" name="AutoShape 326"/>
            <p:cNvCxnSpPr>
              <a:cxnSpLocks noChangeShapeType="1"/>
              <a:stCxn id="36983" idx="0"/>
              <a:endCxn id="36982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7" name="AutoShape 327"/>
            <p:cNvCxnSpPr>
              <a:cxnSpLocks noChangeShapeType="1"/>
              <a:stCxn id="36984" idx="3"/>
              <a:endCxn id="36987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8" name="AutoShape 328"/>
            <p:cNvCxnSpPr>
              <a:cxnSpLocks noChangeShapeType="1"/>
              <a:endCxn id="36982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9" name="AutoShape 329"/>
            <p:cNvCxnSpPr>
              <a:cxnSpLocks noChangeShapeType="1"/>
              <a:endCxn id="36983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00" name="AutoShape 330"/>
            <p:cNvCxnSpPr>
              <a:cxnSpLocks noChangeShapeType="1"/>
              <a:stCxn id="36984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01" name="AutoShape 331"/>
            <p:cNvCxnSpPr>
              <a:cxnSpLocks noChangeShapeType="1"/>
              <a:stCxn id="36988" idx="3"/>
              <a:endCxn id="37005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02" name="AutoShape 332"/>
            <p:cNvCxnSpPr>
              <a:cxnSpLocks noChangeShapeType="1"/>
              <a:stCxn id="36987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003" name="Text Box 333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A</a:t>
              </a:r>
            </a:p>
          </p:txBody>
        </p:sp>
        <p:sp>
          <p:nvSpPr>
            <p:cNvPr id="37004" name="Text Box 334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37005" name="Text Box 335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37006" name="Text Box 336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37007" name="Text Box 337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36878" name="AutoShape 338"/>
          <p:cNvSpPr>
            <a:spLocks noChangeArrowheads="1"/>
          </p:cNvSpPr>
          <p:nvPr/>
        </p:nvSpPr>
        <p:spPr bwMode="auto">
          <a:xfrm>
            <a:off x="4387850" y="4724400"/>
            <a:ext cx="1371600" cy="914400"/>
          </a:xfrm>
          <a:prstGeom prst="wedgeRectCallout">
            <a:avLst>
              <a:gd name="adj1" fmla="val -56134"/>
              <a:gd name="adj2" fmla="val 60417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36879" name="Group 339"/>
          <p:cNvGrpSpPr>
            <a:grpSpLocks/>
          </p:cNvGrpSpPr>
          <p:nvPr/>
        </p:nvGrpSpPr>
        <p:grpSpPr bwMode="auto">
          <a:xfrm>
            <a:off x="4311650" y="4648200"/>
            <a:ext cx="1479550" cy="1000125"/>
            <a:chOff x="1008" y="1392"/>
            <a:chExt cx="932" cy="630"/>
          </a:xfrm>
        </p:grpSpPr>
        <p:sp>
          <p:nvSpPr>
            <p:cNvPr id="36924" name="Freeform 340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5" name="Line 341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6" name="Freeform 342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7" name="Line 343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8" name="Freeform 344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9" name="Line 345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0" name="Freeform 346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1" name="Line 347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2" name="Freeform 348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3" name="Line 349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4" name="Freeform 350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5" name="Line 351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6" name="Line 352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7" name="Line 353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8" name="Line 354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9" name="Line 355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0" name="Rectangle 356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41" name="Rectangle 357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42" name="Rectangle 358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43" name="Rectangle 359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44" name="Rectangle 360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45" name="Rectangle 361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46" name="Rectangle 362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36947" name="AutoShape 363"/>
            <p:cNvCxnSpPr>
              <a:cxnSpLocks noChangeShapeType="1"/>
              <a:stCxn id="36940" idx="3"/>
              <a:endCxn id="36942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48" name="AutoShape 364"/>
            <p:cNvCxnSpPr>
              <a:cxnSpLocks noChangeShapeType="1"/>
              <a:stCxn id="36940" idx="3"/>
              <a:endCxn id="36943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49" name="AutoShape 365"/>
            <p:cNvCxnSpPr>
              <a:cxnSpLocks noChangeShapeType="1"/>
              <a:stCxn id="36941" idx="3"/>
              <a:endCxn id="36943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50" name="AutoShape 366"/>
            <p:cNvCxnSpPr>
              <a:cxnSpLocks noChangeShapeType="1"/>
              <a:stCxn id="36941" idx="3"/>
              <a:endCxn id="36944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51" name="AutoShape 367"/>
            <p:cNvCxnSpPr>
              <a:cxnSpLocks noChangeShapeType="1"/>
              <a:stCxn id="36943" idx="3"/>
              <a:endCxn id="36945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52" name="AutoShape 368"/>
            <p:cNvCxnSpPr>
              <a:cxnSpLocks noChangeShapeType="1"/>
              <a:stCxn id="36944" idx="3"/>
              <a:endCxn id="36946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53" name="AutoShape 369"/>
            <p:cNvCxnSpPr>
              <a:cxnSpLocks noChangeShapeType="1"/>
              <a:stCxn id="36946" idx="0"/>
              <a:endCxn id="36945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54" name="AutoShape 370"/>
            <p:cNvCxnSpPr>
              <a:cxnSpLocks noChangeShapeType="1"/>
              <a:stCxn id="36941" idx="0"/>
              <a:endCxn id="36940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55" name="AutoShape 371"/>
            <p:cNvCxnSpPr>
              <a:cxnSpLocks noChangeShapeType="1"/>
              <a:stCxn id="36942" idx="3"/>
              <a:endCxn id="36945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56" name="AutoShape 372"/>
            <p:cNvCxnSpPr>
              <a:cxnSpLocks noChangeShapeType="1"/>
              <a:endCxn id="36940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57" name="AutoShape 373"/>
            <p:cNvCxnSpPr>
              <a:cxnSpLocks noChangeShapeType="1"/>
              <a:endCxn id="36941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58" name="AutoShape 374"/>
            <p:cNvCxnSpPr>
              <a:cxnSpLocks noChangeShapeType="1"/>
              <a:stCxn id="36942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59" name="AutoShape 375"/>
            <p:cNvCxnSpPr>
              <a:cxnSpLocks noChangeShapeType="1"/>
              <a:stCxn id="36946" idx="3"/>
              <a:endCxn id="36963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60" name="AutoShape 376"/>
            <p:cNvCxnSpPr>
              <a:cxnSpLocks noChangeShapeType="1"/>
              <a:stCxn id="36945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61" name="Text Box 377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A</a:t>
              </a:r>
            </a:p>
          </p:txBody>
        </p:sp>
        <p:sp>
          <p:nvSpPr>
            <p:cNvPr id="36962" name="Text Box 378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36963" name="Text Box 379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36964" name="Text Box 380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36965" name="Text Box 381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36880" name="AutoShape 382"/>
          <p:cNvSpPr>
            <a:spLocks noChangeArrowheads="1"/>
          </p:cNvSpPr>
          <p:nvPr/>
        </p:nvSpPr>
        <p:spPr bwMode="auto">
          <a:xfrm>
            <a:off x="6673850" y="4267200"/>
            <a:ext cx="1371600" cy="914400"/>
          </a:xfrm>
          <a:prstGeom prst="wedgeRectCallout">
            <a:avLst>
              <a:gd name="adj1" fmla="val -54051"/>
              <a:gd name="adj2" fmla="val 77954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36881" name="Group 383"/>
          <p:cNvGrpSpPr>
            <a:grpSpLocks/>
          </p:cNvGrpSpPr>
          <p:nvPr/>
        </p:nvGrpSpPr>
        <p:grpSpPr bwMode="auto">
          <a:xfrm>
            <a:off x="6597650" y="4191000"/>
            <a:ext cx="1479550" cy="1000125"/>
            <a:chOff x="1008" y="1392"/>
            <a:chExt cx="932" cy="630"/>
          </a:xfrm>
        </p:grpSpPr>
        <p:sp>
          <p:nvSpPr>
            <p:cNvPr id="36882" name="Freeform 384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Line 385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Freeform 386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387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Freeform 388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389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Freeform 390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Line 391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Freeform 392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393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Freeform 394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395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Line 396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5" name="Line 397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Line 398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Line 399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Rectangle 400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899" name="Rectangle 401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00" name="Rectangle 402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01" name="Rectangle 403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02" name="Rectangle 404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03" name="Rectangle 405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04" name="Rectangle 406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36905" name="AutoShape 407"/>
            <p:cNvCxnSpPr>
              <a:cxnSpLocks noChangeShapeType="1"/>
              <a:stCxn id="36898" idx="3"/>
              <a:endCxn id="36900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06" name="AutoShape 408"/>
            <p:cNvCxnSpPr>
              <a:cxnSpLocks noChangeShapeType="1"/>
              <a:stCxn id="36898" idx="3"/>
              <a:endCxn id="36901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07" name="AutoShape 409"/>
            <p:cNvCxnSpPr>
              <a:cxnSpLocks noChangeShapeType="1"/>
              <a:stCxn id="36899" idx="3"/>
              <a:endCxn id="36901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08" name="AutoShape 410"/>
            <p:cNvCxnSpPr>
              <a:cxnSpLocks noChangeShapeType="1"/>
              <a:stCxn id="36899" idx="3"/>
              <a:endCxn id="36902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09" name="AutoShape 411"/>
            <p:cNvCxnSpPr>
              <a:cxnSpLocks noChangeShapeType="1"/>
              <a:stCxn id="36901" idx="3"/>
              <a:endCxn id="36903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10" name="AutoShape 412"/>
            <p:cNvCxnSpPr>
              <a:cxnSpLocks noChangeShapeType="1"/>
              <a:stCxn id="36902" idx="3"/>
              <a:endCxn id="36904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11" name="AutoShape 413"/>
            <p:cNvCxnSpPr>
              <a:cxnSpLocks noChangeShapeType="1"/>
              <a:stCxn id="36904" idx="0"/>
              <a:endCxn id="36903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12" name="AutoShape 414"/>
            <p:cNvCxnSpPr>
              <a:cxnSpLocks noChangeShapeType="1"/>
              <a:stCxn id="36899" idx="0"/>
              <a:endCxn id="36898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13" name="AutoShape 415"/>
            <p:cNvCxnSpPr>
              <a:cxnSpLocks noChangeShapeType="1"/>
              <a:stCxn id="36900" idx="3"/>
              <a:endCxn id="36903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14" name="AutoShape 416"/>
            <p:cNvCxnSpPr>
              <a:cxnSpLocks noChangeShapeType="1"/>
              <a:endCxn id="36898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15" name="AutoShape 417"/>
            <p:cNvCxnSpPr>
              <a:cxnSpLocks noChangeShapeType="1"/>
              <a:endCxn id="36899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16" name="AutoShape 418"/>
            <p:cNvCxnSpPr>
              <a:cxnSpLocks noChangeShapeType="1"/>
              <a:stCxn id="36900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17" name="AutoShape 419"/>
            <p:cNvCxnSpPr>
              <a:cxnSpLocks noChangeShapeType="1"/>
              <a:stCxn id="36904" idx="3"/>
              <a:endCxn id="36921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18" name="AutoShape 420"/>
            <p:cNvCxnSpPr>
              <a:cxnSpLocks noChangeShapeType="1"/>
              <a:stCxn id="36903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19" name="Text Box 421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A</a:t>
              </a:r>
            </a:p>
          </p:txBody>
        </p:sp>
        <p:sp>
          <p:nvSpPr>
            <p:cNvPr id="36920" name="Text Box 422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36921" name="Text Box 423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36922" name="Text Box 424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36923" name="Text Box 425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687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Initiate Flood?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Topology change</a:t>
            </a:r>
          </a:p>
          <a:p>
            <a:pPr lvl="1"/>
            <a:r>
              <a:rPr lang="en-US" dirty="0"/>
              <a:t>Link or node </a:t>
            </a:r>
            <a:r>
              <a:rPr lang="en-US" dirty="0" smtClean="0"/>
              <a:t>failure </a:t>
            </a:r>
            <a:r>
              <a:rPr lang="en-US" i="1" dirty="0" smtClean="0"/>
              <a:t>(looks the same to the router)</a:t>
            </a:r>
            <a:endParaRPr lang="en-US" i="1" dirty="0"/>
          </a:p>
          <a:p>
            <a:pPr lvl="1"/>
            <a:r>
              <a:rPr lang="en-US" dirty="0"/>
              <a:t>Link or node </a:t>
            </a:r>
            <a:r>
              <a:rPr lang="en-US" dirty="0" smtClean="0"/>
              <a:t>recovery </a:t>
            </a:r>
            <a:r>
              <a:rPr lang="en-US" i="1" dirty="0" smtClean="0"/>
              <a:t>(ditto)</a:t>
            </a:r>
          </a:p>
          <a:p>
            <a:pPr lvl="7"/>
            <a:endParaRPr lang="en-US" i="1" dirty="0"/>
          </a:p>
          <a:p>
            <a:r>
              <a:rPr lang="en-US" dirty="0"/>
              <a:t>Configuration change</a:t>
            </a:r>
          </a:p>
          <a:p>
            <a:pPr lvl="1"/>
            <a:r>
              <a:rPr lang="en-US" dirty="0"/>
              <a:t>Link cost </a:t>
            </a:r>
            <a:r>
              <a:rPr lang="en-US" dirty="0" smtClean="0"/>
              <a:t>change  </a:t>
            </a:r>
            <a:r>
              <a:rPr lang="en-US" b="1" i="1" dirty="0" smtClean="0"/>
              <a:t>(why would one change link cost?)</a:t>
            </a:r>
          </a:p>
          <a:p>
            <a:pPr lvl="6"/>
            <a:endParaRPr lang="en-US" dirty="0"/>
          </a:p>
          <a:p>
            <a:r>
              <a:rPr lang="en-US" dirty="0" smtClean="0"/>
              <a:t>Periodically</a:t>
            </a:r>
            <a:endParaRPr lang="en-US" dirty="0"/>
          </a:p>
          <a:p>
            <a:pPr lvl="1"/>
            <a:r>
              <a:rPr lang="en-US" dirty="0"/>
              <a:t>Refresh the link-state information</a:t>
            </a:r>
          </a:p>
          <a:p>
            <a:pPr lvl="1"/>
            <a:r>
              <a:rPr lang="en-US" dirty="0"/>
              <a:t>Typically (say) 30 minutes</a:t>
            </a:r>
          </a:p>
          <a:p>
            <a:pPr lvl="1"/>
            <a:r>
              <a:rPr lang="en-US" dirty="0"/>
              <a:t>Corrects for possible corruption of the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Flooding Reliable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Reliable flooding</a:t>
            </a:r>
          </a:p>
          <a:p>
            <a:pPr lvl="1"/>
            <a:r>
              <a:rPr lang="en-US" dirty="0"/>
              <a:t>Ensure all nodes receive link-state information</a:t>
            </a:r>
          </a:p>
          <a:p>
            <a:pPr lvl="1"/>
            <a:r>
              <a:rPr lang="en-US" dirty="0"/>
              <a:t>Ensure all nodes use the latest </a:t>
            </a:r>
            <a:r>
              <a:rPr lang="en-US" dirty="0" smtClean="0"/>
              <a:t>version</a:t>
            </a:r>
          </a:p>
          <a:p>
            <a:pPr lvl="8"/>
            <a:endParaRPr lang="en-US" dirty="0"/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Packet loss, and out-of-order arrival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Solutions (in </a:t>
            </a:r>
            <a:r>
              <a:rPr lang="en-US" dirty="0"/>
              <a:t>R</a:t>
            </a:r>
            <a:r>
              <a:rPr lang="en-US" dirty="0" smtClean="0"/>
              <a:t>eliable Transport lectures)</a:t>
            </a:r>
            <a:endParaRPr lang="en-US" dirty="0"/>
          </a:p>
          <a:p>
            <a:pPr lvl="1"/>
            <a:r>
              <a:rPr lang="en-US" dirty="0"/>
              <a:t>Acknowledgments and retransmissions</a:t>
            </a:r>
          </a:p>
          <a:p>
            <a:pPr lvl="1"/>
            <a:r>
              <a:rPr lang="en-US" dirty="0"/>
              <a:t>Sequence </a:t>
            </a:r>
            <a:r>
              <a:rPr lang="en-US" dirty="0" smtClean="0"/>
              <a:t>numbers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How can it still fail?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Box 124"/>
          <p:cNvSpPr txBox="1">
            <a:spLocks noChangeArrowheads="1"/>
          </p:cNvSpPr>
          <p:nvPr/>
        </p:nvSpPr>
        <p:spPr bwMode="auto">
          <a:xfrm>
            <a:off x="222619" y="4538936"/>
            <a:ext cx="4113765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531" b="0" dirty="0">
                <a:solidFill>
                  <a:srgbClr val="773F9B"/>
                </a:solidFill>
                <a:latin typeface="+mn-lt"/>
              </a:rPr>
              <a:t>A and D think that this</a:t>
            </a:r>
            <a:br>
              <a:rPr lang="en-US" sz="2531" b="0" dirty="0">
                <a:solidFill>
                  <a:srgbClr val="773F9B"/>
                </a:solidFill>
                <a:latin typeface="+mn-lt"/>
              </a:rPr>
            </a:br>
            <a:r>
              <a:rPr lang="en-US" sz="2531" b="0" dirty="0">
                <a:solidFill>
                  <a:srgbClr val="773F9B"/>
                </a:solidFill>
                <a:latin typeface="+mn-lt"/>
              </a:rPr>
              <a:t>is the path to C</a:t>
            </a:r>
          </a:p>
        </p:txBody>
      </p:sp>
      <p:sp>
        <p:nvSpPr>
          <p:cNvPr id="66" name="Text Box 125"/>
          <p:cNvSpPr txBox="1">
            <a:spLocks noChangeArrowheads="1"/>
          </p:cNvSpPr>
          <p:nvPr/>
        </p:nvSpPr>
        <p:spPr bwMode="auto">
          <a:xfrm>
            <a:off x="4620696" y="4572000"/>
            <a:ext cx="3648056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531" b="0" dirty="0">
                <a:solidFill>
                  <a:srgbClr val="773F9B"/>
                </a:solidFill>
                <a:latin typeface="+mn-lt"/>
              </a:rPr>
              <a:t>E thinks that this</a:t>
            </a:r>
            <a:br>
              <a:rPr lang="en-US" sz="2531" b="0" dirty="0">
                <a:solidFill>
                  <a:srgbClr val="773F9B"/>
                </a:solidFill>
                <a:latin typeface="+mn-lt"/>
              </a:rPr>
            </a:br>
            <a:r>
              <a:rPr lang="en-US" sz="2531" b="0" dirty="0">
                <a:solidFill>
                  <a:srgbClr val="773F9B"/>
                </a:solidFill>
                <a:latin typeface="+mn-lt"/>
              </a:rPr>
              <a:t>is the path to C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4838495" y="1886835"/>
            <a:ext cx="3667903" cy="2456565"/>
            <a:chOff x="4962525" y="3429000"/>
            <a:chExt cx="3571875" cy="2236788"/>
          </a:xfrm>
        </p:grpSpPr>
        <p:grpSp>
          <p:nvGrpSpPr>
            <p:cNvPr id="68" name="Group 67"/>
            <p:cNvGrpSpPr/>
            <p:nvPr/>
          </p:nvGrpSpPr>
          <p:grpSpPr>
            <a:xfrm>
              <a:off x="4962525" y="3429000"/>
              <a:ext cx="3571875" cy="2236788"/>
              <a:chOff x="4962525" y="3429000"/>
              <a:chExt cx="3571875" cy="2236788"/>
            </a:xfrm>
          </p:grpSpPr>
          <p:sp>
            <p:nvSpPr>
              <p:cNvPr id="70" name="Freeform 64"/>
              <p:cNvSpPr>
                <a:spLocks/>
              </p:cNvSpPr>
              <p:nvPr/>
            </p:nvSpPr>
            <p:spPr bwMode="auto">
              <a:xfrm>
                <a:off x="4962525" y="3429000"/>
                <a:ext cx="3571875" cy="2236788"/>
              </a:xfrm>
              <a:custGeom>
                <a:avLst/>
                <a:gdLst>
                  <a:gd name="T0" fmla="*/ 0 w 2250"/>
                  <a:gd name="T1" fmla="*/ 624 h 1409"/>
                  <a:gd name="T2" fmla="*/ 219 w 2250"/>
                  <a:gd name="T3" fmla="*/ 321 h 1409"/>
                  <a:gd name="T4" fmla="*/ 529 w 2250"/>
                  <a:gd name="T5" fmla="*/ 35 h 1409"/>
                  <a:gd name="T6" fmla="*/ 1551 w 2250"/>
                  <a:gd name="T7" fmla="*/ 111 h 1409"/>
                  <a:gd name="T8" fmla="*/ 1968 w 2250"/>
                  <a:gd name="T9" fmla="*/ 483 h 1409"/>
                  <a:gd name="T10" fmla="*/ 2199 w 2250"/>
                  <a:gd name="T11" fmla="*/ 906 h 1409"/>
                  <a:gd name="T12" fmla="*/ 1659 w 2250"/>
                  <a:gd name="T13" fmla="*/ 1314 h 1409"/>
                  <a:gd name="T14" fmla="*/ 993 w 2250"/>
                  <a:gd name="T15" fmla="*/ 1386 h 1409"/>
                  <a:gd name="T16" fmla="*/ 465 w 2250"/>
                  <a:gd name="T17" fmla="*/ 1356 h 1409"/>
                  <a:gd name="T18" fmla="*/ 102 w 2250"/>
                  <a:gd name="T19" fmla="*/ 1068 h 1409"/>
                  <a:gd name="T20" fmla="*/ 0 w 2250"/>
                  <a:gd name="T21" fmla="*/ 624 h 14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50"/>
                  <a:gd name="T34" fmla="*/ 0 h 1409"/>
                  <a:gd name="T35" fmla="*/ 2250 w 2250"/>
                  <a:gd name="T36" fmla="*/ 1409 h 14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50" h="1409">
                    <a:moveTo>
                      <a:pt x="0" y="624"/>
                    </a:moveTo>
                    <a:cubicBezTo>
                      <a:pt x="5" y="506"/>
                      <a:pt x="131" y="419"/>
                      <a:pt x="219" y="321"/>
                    </a:cubicBezTo>
                    <a:cubicBezTo>
                      <a:pt x="307" y="223"/>
                      <a:pt x="307" y="70"/>
                      <a:pt x="529" y="35"/>
                    </a:cubicBezTo>
                    <a:cubicBezTo>
                      <a:pt x="751" y="0"/>
                      <a:pt x="1311" y="36"/>
                      <a:pt x="1551" y="111"/>
                    </a:cubicBezTo>
                    <a:cubicBezTo>
                      <a:pt x="1791" y="186"/>
                      <a:pt x="1860" y="351"/>
                      <a:pt x="1968" y="483"/>
                    </a:cubicBezTo>
                    <a:cubicBezTo>
                      <a:pt x="2076" y="615"/>
                      <a:pt x="2250" y="767"/>
                      <a:pt x="2199" y="906"/>
                    </a:cubicBezTo>
                    <a:cubicBezTo>
                      <a:pt x="2148" y="1045"/>
                      <a:pt x="1860" y="1234"/>
                      <a:pt x="1659" y="1314"/>
                    </a:cubicBezTo>
                    <a:cubicBezTo>
                      <a:pt x="1458" y="1394"/>
                      <a:pt x="1192" y="1379"/>
                      <a:pt x="993" y="1386"/>
                    </a:cubicBezTo>
                    <a:cubicBezTo>
                      <a:pt x="794" y="1393"/>
                      <a:pt x="613" y="1409"/>
                      <a:pt x="465" y="1356"/>
                    </a:cubicBezTo>
                    <a:cubicBezTo>
                      <a:pt x="317" y="1303"/>
                      <a:pt x="180" y="1190"/>
                      <a:pt x="102" y="1068"/>
                    </a:cubicBezTo>
                    <a:cubicBezTo>
                      <a:pt x="24" y="946"/>
                      <a:pt x="21" y="716"/>
                      <a:pt x="0" y="624"/>
                    </a:cubicBez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71" name="Freeform 65"/>
              <p:cNvSpPr>
                <a:spLocks/>
              </p:cNvSpPr>
              <p:nvPr/>
            </p:nvSpPr>
            <p:spPr bwMode="auto">
              <a:xfrm>
                <a:off x="5495925" y="4300538"/>
                <a:ext cx="542925" cy="295275"/>
              </a:xfrm>
              <a:custGeom>
                <a:avLst/>
                <a:gdLst>
                  <a:gd name="T0" fmla="*/ 0 w 342"/>
                  <a:gd name="T1" fmla="*/ 186 h 186"/>
                  <a:gd name="T2" fmla="*/ 342 w 342"/>
                  <a:gd name="T3" fmla="*/ 0 h 186"/>
                  <a:gd name="T4" fmla="*/ 0 60000 65536"/>
                  <a:gd name="T5" fmla="*/ 0 60000 65536"/>
                  <a:gd name="T6" fmla="*/ 0 w 342"/>
                  <a:gd name="T7" fmla="*/ 0 h 186"/>
                  <a:gd name="T8" fmla="*/ 342 w 342"/>
                  <a:gd name="T9" fmla="*/ 186 h 1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2" h="186">
                    <a:moveTo>
                      <a:pt x="0" y="186"/>
                    </a:moveTo>
                    <a:lnTo>
                      <a:pt x="34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72" name="Oval 66"/>
              <p:cNvSpPr>
                <a:spLocks noChangeArrowheads="1"/>
              </p:cNvSpPr>
              <p:nvPr/>
            </p:nvSpPr>
            <p:spPr bwMode="auto">
              <a:xfrm>
                <a:off x="5083175" y="4684713"/>
                <a:ext cx="496888" cy="12858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73" name="Line 67"/>
              <p:cNvSpPr>
                <a:spLocks noChangeShapeType="1"/>
              </p:cNvSpPr>
              <p:nvPr/>
            </p:nvSpPr>
            <p:spPr bwMode="auto">
              <a:xfrm>
                <a:off x="5083175" y="467360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74" name="Line 68"/>
              <p:cNvSpPr>
                <a:spLocks noChangeShapeType="1"/>
              </p:cNvSpPr>
              <p:nvPr/>
            </p:nvSpPr>
            <p:spPr bwMode="auto">
              <a:xfrm>
                <a:off x="5580063" y="467360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75" name="Rectangle 69"/>
              <p:cNvSpPr>
                <a:spLocks noChangeArrowheads="1"/>
              </p:cNvSpPr>
              <p:nvPr/>
            </p:nvSpPr>
            <p:spPr bwMode="auto">
              <a:xfrm>
                <a:off x="5083175" y="4673600"/>
                <a:ext cx="492125" cy="7778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266" b="0">
                  <a:latin typeface="Arial" charset="0"/>
                </a:endParaRPr>
              </a:p>
            </p:txBody>
          </p:sp>
          <p:sp>
            <p:nvSpPr>
              <p:cNvPr id="76" name="Oval 70"/>
              <p:cNvSpPr>
                <a:spLocks noChangeArrowheads="1"/>
              </p:cNvSpPr>
              <p:nvPr/>
            </p:nvSpPr>
            <p:spPr bwMode="auto">
              <a:xfrm>
                <a:off x="5078413" y="4579938"/>
                <a:ext cx="496888" cy="15081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77" name="Oval 71"/>
              <p:cNvSpPr>
                <a:spLocks noChangeArrowheads="1"/>
              </p:cNvSpPr>
              <p:nvPr/>
            </p:nvSpPr>
            <p:spPr bwMode="auto">
              <a:xfrm>
                <a:off x="5835650" y="5299075"/>
                <a:ext cx="496888" cy="12858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78" name="Line 72"/>
              <p:cNvSpPr>
                <a:spLocks noChangeShapeType="1"/>
              </p:cNvSpPr>
              <p:nvPr/>
            </p:nvSpPr>
            <p:spPr bwMode="auto">
              <a:xfrm>
                <a:off x="5835650" y="5287963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79" name="Line 73"/>
              <p:cNvSpPr>
                <a:spLocks noChangeShapeType="1"/>
              </p:cNvSpPr>
              <p:nvPr/>
            </p:nvSpPr>
            <p:spPr bwMode="auto">
              <a:xfrm>
                <a:off x="6332538" y="5287963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80" name="Rectangle 74"/>
              <p:cNvSpPr>
                <a:spLocks noChangeArrowheads="1"/>
              </p:cNvSpPr>
              <p:nvPr/>
            </p:nvSpPr>
            <p:spPr bwMode="auto">
              <a:xfrm>
                <a:off x="5835650" y="5287963"/>
                <a:ext cx="492125" cy="7778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266" b="0">
                  <a:latin typeface="Arial" charset="0"/>
                </a:endParaRPr>
              </a:p>
            </p:txBody>
          </p:sp>
          <p:sp>
            <p:nvSpPr>
              <p:cNvPr id="81" name="Oval 75"/>
              <p:cNvSpPr>
                <a:spLocks noChangeArrowheads="1"/>
              </p:cNvSpPr>
              <p:nvPr/>
            </p:nvSpPr>
            <p:spPr bwMode="auto">
              <a:xfrm>
                <a:off x="5830888" y="5194300"/>
                <a:ext cx="496888" cy="15081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82" name="Oval 76"/>
              <p:cNvSpPr>
                <a:spLocks noChangeArrowheads="1"/>
              </p:cNvSpPr>
              <p:nvPr/>
            </p:nvSpPr>
            <p:spPr bwMode="auto">
              <a:xfrm>
                <a:off x="5829300" y="4203700"/>
                <a:ext cx="496888" cy="12858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83" name="Line 77"/>
              <p:cNvSpPr>
                <a:spLocks noChangeShapeType="1"/>
              </p:cNvSpPr>
              <p:nvPr/>
            </p:nvSpPr>
            <p:spPr bwMode="auto">
              <a:xfrm>
                <a:off x="5829300" y="4192588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84" name="Line 78"/>
              <p:cNvSpPr>
                <a:spLocks noChangeShapeType="1"/>
              </p:cNvSpPr>
              <p:nvPr/>
            </p:nvSpPr>
            <p:spPr bwMode="auto">
              <a:xfrm>
                <a:off x="6326188" y="4192588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85" name="Rectangle 79"/>
              <p:cNvSpPr>
                <a:spLocks noChangeArrowheads="1"/>
              </p:cNvSpPr>
              <p:nvPr/>
            </p:nvSpPr>
            <p:spPr bwMode="auto">
              <a:xfrm>
                <a:off x="5829300" y="4192588"/>
                <a:ext cx="492125" cy="7778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266" b="0">
                  <a:latin typeface="Arial" charset="0"/>
                </a:endParaRPr>
              </a:p>
            </p:txBody>
          </p:sp>
          <p:sp>
            <p:nvSpPr>
              <p:cNvPr id="86" name="Oval 80"/>
              <p:cNvSpPr>
                <a:spLocks noChangeArrowheads="1"/>
              </p:cNvSpPr>
              <p:nvPr/>
            </p:nvSpPr>
            <p:spPr bwMode="auto">
              <a:xfrm>
                <a:off x="5824538" y="4098925"/>
                <a:ext cx="496888" cy="15081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87" name="Oval 81"/>
              <p:cNvSpPr>
                <a:spLocks noChangeArrowheads="1"/>
              </p:cNvSpPr>
              <p:nvPr/>
            </p:nvSpPr>
            <p:spPr bwMode="auto">
              <a:xfrm>
                <a:off x="6913563" y="4197350"/>
                <a:ext cx="495300" cy="12858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88" name="Line 82"/>
              <p:cNvSpPr>
                <a:spLocks noChangeShapeType="1"/>
              </p:cNvSpPr>
              <p:nvPr/>
            </p:nvSpPr>
            <p:spPr bwMode="auto">
              <a:xfrm>
                <a:off x="6913563" y="4186238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89" name="Line 83"/>
              <p:cNvSpPr>
                <a:spLocks noChangeShapeType="1"/>
              </p:cNvSpPr>
              <p:nvPr/>
            </p:nvSpPr>
            <p:spPr bwMode="auto">
              <a:xfrm>
                <a:off x="7408863" y="4186238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90" name="Rectangle 84"/>
              <p:cNvSpPr>
                <a:spLocks noChangeArrowheads="1"/>
              </p:cNvSpPr>
              <p:nvPr/>
            </p:nvSpPr>
            <p:spPr bwMode="auto">
              <a:xfrm>
                <a:off x="6913563" y="4186238"/>
                <a:ext cx="490538" cy="7778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266" b="0">
                  <a:latin typeface="Arial" charset="0"/>
                </a:endParaRPr>
              </a:p>
            </p:txBody>
          </p:sp>
          <p:sp>
            <p:nvSpPr>
              <p:cNvPr id="91" name="Oval 85"/>
              <p:cNvSpPr>
                <a:spLocks noChangeArrowheads="1"/>
              </p:cNvSpPr>
              <p:nvPr/>
            </p:nvSpPr>
            <p:spPr bwMode="auto">
              <a:xfrm>
                <a:off x="6918325" y="4097338"/>
                <a:ext cx="495300" cy="15081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92" name="Oval 86"/>
              <p:cNvSpPr>
                <a:spLocks noChangeArrowheads="1"/>
              </p:cNvSpPr>
              <p:nvPr/>
            </p:nvSpPr>
            <p:spPr bwMode="auto">
              <a:xfrm>
                <a:off x="6929438" y="5294313"/>
                <a:ext cx="496888" cy="12858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93" name="Line 87"/>
              <p:cNvSpPr>
                <a:spLocks noChangeShapeType="1"/>
              </p:cNvSpPr>
              <p:nvPr/>
            </p:nvSpPr>
            <p:spPr bwMode="auto">
              <a:xfrm>
                <a:off x="6929438" y="528320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94" name="Line 88"/>
              <p:cNvSpPr>
                <a:spLocks noChangeShapeType="1"/>
              </p:cNvSpPr>
              <p:nvPr/>
            </p:nvSpPr>
            <p:spPr bwMode="auto">
              <a:xfrm>
                <a:off x="7426325" y="528320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95" name="Rectangle 89"/>
              <p:cNvSpPr>
                <a:spLocks noChangeArrowheads="1"/>
              </p:cNvSpPr>
              <p:nvPr/>
            </p:nvSpPr>
            <p:spPr bwMode="auto">
              <a:xfrm>
                <a:off x="6929438" y="5283200"/>
                <a:ext cx="492125" cy="7778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266" b="0">
                  <a:latin typeface="Arial" charset="0"/>
                </a:endParaRPr>
              </a:p>
            </p:txBody>
          </p:sp>
          <p:sp>
            <p:nvSpPr>
              <p:cNvPr id="96" name="Oval 90"/>
              <p:cNvSpPr>
                <a:spLocks noChangeArrowheads="1"/>
              </p:cNvSpPr>
              <p:nvPr/>
            </p:nvSpPr>
            <p:spPr bwMode="auto">
              <a:xfrm>
                <a:off x="6924675" y="5189538"/>
                <a:ext cx="496888" cy="15081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97" name="Oval 91"/>
              <p:cNvSpPr>
                <a:spLocks noChangeArrowheads="1"/>
              </p:cNvSpPr>
              <p:nvPr/>
            </p:nvSpPr>
            <p:spPr bwMode="auto">
              <a:xfrm>
                <a:off x="7826375" y="4752975"/>
                <a:ext cx="496888" cy="12858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98" name="Line 92"/>
              <p:cNvSpPr>
                <a:spLocks noChangeShapeType="1"/>
              </p:cNvSpPr>
              <p:nvPr/>
            </p:nvSpPr>
            <p:spPr bwMode="auto">
              <a:xfrm>
                <a:off x="7826375" y="4741863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99" name="Line 93"/>
              <p:cNvSpPr>
                <a:spLocks noChangeShapeType="1"/>
              </p:cNvSpPr>
              <p:nvPr/>
            </p:nvSpPr>
            <p:spPr bwMode="auto">
              <a:xfrm>
                <a:off x="8323263" y="4741863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00" name="Rectangle 94"/>
              <p:cNvSpPr>
                <a:spLocks noChangeArrowheads="1"/>
              </p:cNvSpPr>
              <p:nvPr/>
            </p:nvSpPr>
            <p:spPr bwMode="auto">
              <a:xfrm>
                <a:off x="7826375" y="4741863"/>
                <a:ext cx="492125" cy="7778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266" b="0">
                  <a:latin typeface="Arial" charset="0"/>
                </a:endParaRPr>
              </a:p>
            </p:txBody>
          </p:sp>
          <p:sp>
            <p:nvSpPr>
              <p:cNvPr id="101" name="Oval 95"/>
              <p:cNvSpPr>
                <a:spLocks noChangeArrowheads="1"/>
              </p:cNvSpPr>
              <p:nvPr/>
            </p:nvSpPr>
            <p:spPr bwMode="auto">
              <a:xfrm>
                <a:off x="7821613" y="4648200"/>
                <a:ext cx="496888" cy="15081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02" name="Freeform 97"/>
              <p:cNvSpPr>
                <a:spLocks/>
              </p:cNvSpPr>
              <p:nvPr/>
            </p:nvSpPr>
            <p:spPr bwMode="auto">
              <a:xfrm>
                <a:off x="6076950" y="4352925"/>
                <a:ext cx="1588" cy="852488"/>
              </a:xfrm>
              <a:custGeom>
                <a:avLst/>
                <a:gdLst>
                  <a:gd name="T0" fmla="*/ 0 w 1"/>
                  <a:gd name="T1" fmla="*/ 0 h 537"/>
                  <a:gd name="T2" fmla="*/ 0 w 1"/>
                  <a:gd name="T3" fmla="*/ 537 h 537"/>
                  <a:gd name="T4" fmla="*/ 0 60000 65536"/>
                  <a:gd name="T5" fmla="*/ 0 60000 65536"/>
                  <a:gd name="T6" fmla="*/ 0 w 1"/>
                  <a:gd name="T7" fmla="*/ 0 h 537"/>
                  <a:gd name="T8" fmla="*/ 1 w 1"/>
                  <a:gd name="T9" fmla="*/ 537 h 53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37">
                    <a:moveTo>
                      <a:pt x="0" y="0"/>
                    </a:moveTo>
                    <a:lnTo>
                      <a:pt x="0" y="537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03" name="Freeform 98"/>
              <p:cNvSpPr>
                <a:spLocks/>
              </p:cNvSpPr>
              <p:nvPr/>
            </p:nvSpPr>
            <p:spPr bwMode="auto">
              <a:xfrm>
                <a:off x="6324600" y="4343400"/>
                <a:ext cx="800100" cy="952500"/>
              </a:xfrm>
              <a:custGeom>
                <a:avLst/>
                <a:gdLst>
                  <a:gd name="T0" fmla="*/ 0 w 378"/>
                  <a:gd name="T1" fmla="*/ 7134 h 174"/>
                  <a:gd name="T2" fmla="*/ 896 w 378"/>
                  <a:gd name="T3" fmla="*/ 0 h 174"/>
                  <a:gd name="T4" fmla="*/ 0 60000 65536"/>
                  <a:gd name="T5" fmla="*/ 0 60000 65536"/>
                  <a:gd name="T6" fmla="*/ 0 w 378"/>
                  <a:gd name="T7" fmla="*/ 0 h 174"/>
                  <a:gd name="T8" fmla="*/ 378 w 378"/>
                  <a:gd name="T9" fmla="*/ 174 h 17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78" h="174">
                    <a:moveTo>
                      <a:pt x="0" y="174"/>
                    </a:moveTo>
                    <a:lnTo>
                      <a:pt x="378" y="0"/>
                    </a:lnTo>
                  </a:path>
                </a:pathLst>
              </a:custGeom>
              <a:noFill/>
              <a:ln w="57150" cmpd="sng">
                <a:solidFill>
                  <a:srgbClr val="FF0000"/>
                </a:solidFill>
                <a:prstDash val="sys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04" name="Freeform 99"/>
              <p:cNvSpPr>
                <a:spLocks/>
              </p:cNvSpPr>
              <p:nvPr/>
            </p:nvSpPr>
            <p:spPr bwMode="auto">
              <a:xfrm>
                <a:off x="7429500" y="4876800"/>
                <a:ext cx="581025" cy="428625"/>
              </a:xfrm>
              <a:custGeom>
                <a:avLst/>
                <a:gdLst>
                  <a:gd name="T0" fmla="*/ 0 w 366"/>
                  <a:gd name="T1" fmla="*/ 270 h 270"/>
                  <a:gd name="T2" fmla="*/ 366 w 366"/>
                  <a:gd name="T3" fmla="*/ 0 h 270"/>
                  <a:gd name="T4" fmla="*/ 0 60000 65536"/>
                  <a:gd name="T5" fmla="*/ 0 60000 65536"/>
                  <a:gd name="T6" fmla="*/ 0 w 366"/>
                  <a:gd name="T7" fmla="*/ 0 h 270"/>
                  <a:gd name="T8" fmla="*/ 366 w 366"/>
                  <a:gd name="T9" fmla="*/ 270 h 27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6" h="270">
                    <a:moveTo>
                      <a:pt x="0" y="270"/>
                    </a:moveTo>
                    <a:lnTo>
                      <a:pt x="366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05" name="Freeform 100"/>
              <p:cNvSpPr>
                <a:spLocks/>
              </p:cNvSpPr>
              <p:nvPr/>
            </p:nvSpPr>
            <p:spPr bwMode="auto">
              <a:xfrm>
                <a:off x="6348413" y="5329238"/>
                <a:ext cx="581025" cy="1588"/>
              </a:xfrm>
              <a:custGeom>
                <a:avLst/>
                <a:gdLst>
                  <a:gd name="T0" fmla="*/ 366 w 366"/>
                  <a:gd name="T1" fmla="*/ 0 h 1"/>
                  <a:gd name="T2" fmla="*/ 0 w 366"/>
                  <a:gd name="T3" fmla="*/ 0 h 1"/>
                  <a:gd name="T4" fmla="*/ 0 60000 65536"/>
                  <a:gd name="T5" fmla="*/ 0 60000 65536"/>
                  <a:gd name="T6" fmla="*/ 0 w 366"/>
                  <a:gd name="T7" fmla="*/ 0 h 1"/>
                  <a:gd name="T8" fmla="*/ 366 w 36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6" h="1">
                    <a:moveTo>
                      <a:pt x="366" y="0"/>
                    </a:moveTo>
                    <a:lnTo>
                      <a:pt x="0" y="0"/>
                    </a:lnTo>
                  </a:path>
                </a:pathLst>
              </a:custGeom>
              <a:noFill/>
              <a:ln w="57150" cmpd="sng">
                <a:solidFill>
                  <a:srgbClr val="FF0000"/>
                </a:solidFill>
                <a:prstDash val="sys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06" name="Freeform 101"/>
              <p:cNvSpPr>
                <a:spLocks/>
              </p:cNvSpPr>
              <p:nvPr/>
            </p:nvSpPr>
            <p:spPr bwMode="auto">
              <a:xfrm>
                <a:off x="5410200" y="4814888"/>
                <a:ext cx="438150" cy="419100"/>
              </a:xfrm>
              <a:custGeom>
                <a:avLst/>
                <a:gdLst>
                  <a:gd name="T0" fmla="*/ 276 w 276"/>
                  <a:gd name="T1" fmla="*/ 264 h 264"/>
                  <a:gd name="T2" fmla="*/ 0 w 276"/>
                  <a:gd name="T3" fmla="*/ 0 h 264"/>
                  <a:gd name="T4" fmla="*/ 0 60000 65536"/>
                  <a:gd name="T5" fmla="*/ 0 60000 65536"/>
                  <a:gd name="T6" fmla="*/ 0 w 276"/>
                  <a:gd name="T7" fmla="*/ 0 h 264"/>
                  <a:gd name="T8" fmla="*/ 276 w 276"/>
                  <a:gd name="T9" fmla="*/ 264 h 2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76" h="264">
                    <a:moveTo>
                      <a:pt x="276" y="264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07" name="Freeform 102"/>
              <p:cNvSpPr>
                <a:spLocks/>
              </p:cNvSpPr>
              <p:nvPr/>
            </p:nvSpPr>
            <p:spPr bwMode="auto">
              <a:xfrm>
                <a:off x="6338888" y="4233863"/>
                <a:ext cx="581025" cy="1588"/>
              </a:xfrm>
              <a:custGeom>
                <a:avLst/>
                <a:gdLst>
                  <a:gd name="T0" fmla="*/ 366 w 366"/>
                  <a:gd name="T1" fmla="*/ 0 h 1"/>
                  <a:gd name="T2" fmla="*/ 0 w 366"/>
                  <a:gd name="T3" fmla="*/ 0 h 1"/>
                  <a:gd name="T4" fmla="*/ 0 60000 65536"/>
                  <a:gd name="T5" fmla="*/ 0 60000 65536"/>
                  <a:gd name="T6" fmla="*/ 0 w 366"/>
                  <a:gd name="T7" fmla="*/ 0 h 1"/>
                  <a:gd name="T8" fmla="*/ 366 w 36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6" h="1">
                    <a:moveTo>
                      <a:pt x="366" y="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08" name="Freeform 103"/>
              <p:cNvSpPr>
                <a:spLocks/>
              </p:cNvSpPr>
              <p:nvPr/>
            </p:nvSpPr>
            <p:spPr bwMode="auto">
              <a:xfrm>
                <a:off x="7410450" y="4229100"/>
                <a:ext cx="628650" cy="423863"/>
              </a:xfrm>
              <a:custGeom>
                <a:avLst/>
                <a:gdLst>
                  <a:gd name="T0" fmla="*/ 396 w 396"/>
                  <a:gd name="T1" fmla="*/ 267 h 267"/>
                  <a:gd name="T2" fmla="*/ 0 w 396"/>
                  <a:gd name="T3" fmla="*/ 0 h 267"/>
                  <a:gd name="T4" fmla="*/ 0 60000 65536"/>
                  <a:gd name="T5" fmla="*/ 0 60000 65536"/>
                  <a:gd name="T6" fmla="*/ 0 w 396"/>
                  <a:gd name="T7" fmla="*/ 0 h 267"/>
                  <a:gd name="T8" fmla="*/ 396 w 396"/>
                  <a:gd name="T9" fmla="*/ 267 h 26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6" h="267">
                    <a:moveTo>
                      <a:pt x="396" y="267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09" name="Freeform 104"/>
              <p:cNvSpPr>
                <a:spLocks/>
              </p:cNvSpPr>
              <p:nvPr/>
            </p:nvSpPr>
            <p:spPr bwMode="auto">
              <a:xfrm>
                <a:off x="5319713" y="3548063"/>
                <a:ext cx="1762125" cy="1023938"/>
              </a:xfrm>
              <a:custGeom>
                <a:avLst/>
                <a:gdLst>
                  <a:gd name="T0" fmla="*/ 1110 w 1110"/>
                  <a:gd name="T1" fmla="*/ 342 h 645"/>
                  <a:gd name="T2" fmla="*/ 0 w 1110"/>
                  <a:gd name="T3" fmla="*/ 645 h 645"/>
                  <a:gd name="T4" fmla="*/ 0 60000 65536"/>
                  <a:gd name="T5" fmla="*/ 0 60000 65536"/>
                  <a:gd name="T6" fmla="*/ 0 w 1110"/>
                  <a:gd name="T7" fmla="*/ 0 h 645"/>
                  <a:gd name="T8" fmla="*/ 1110 w 1110"/>
                  <a:gd name="T9" fmla="*/ 645 h 64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10" h="645">
                    <a:moveTo>
                      <a:pt x="1110" y="342"/>
                    </a:moveTo>
                    <a:cubicBezTo>
                      <a:pt x="1104" y="0"/>
                      <a:pt x="21" y="63"/>
                      <a:pt x="0" y="645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grpSp>
            <p:nvGrpSpPr>
              <p:cNvPr id="110" name="Group 105"/>
              <p:cNvGrpSpPr>
                <a:grpSpLocks/>
              </p:cNvGrpSpPr>
              <p:nvPr/>
            </p:nvGrpSpPr>
            <p:grpSpPr bwMode="auto">
              <a:xfrm>
                <a:off x="5179661" y="4522789"/>
                <a:ext cx="286459" cy="287338"/>
                <a:chOff x="2966" y="2441"/>
                <a:chExt cx="183" cy="181"/>
              </a:xfrm>
            </p:grpSpPr>
            <p:sp>
              <p:nvSpPr>
                <p:cNvPr id="127" name="Rectangle 10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406"/>
                </a:p>
              </p:txBody>
            </p:sp>
            <p:sp>
              <p:nvSpPr>
                <p:cNvPr id="128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966" y="2441"/>
                  <a:ext cx="183" cy="1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66" b="0">
                      <a:latin typeface="Arial" charset="0"/>
                    </a:rPr>
                    <a:t>A</a:t>
                  </a:r>
                </a:p>
              </p:txBody>
            </p:sp>
          </p:grpSp>
          <p:grpSp>
            <p:nvGrpSpPr>
              <p:cNvPr id="111" name="Group 108"/>
              <p:cNvGrpSpPr>
                <a:grpSpLocks/>
              </p:cNvGrpSpPr>
              <p:nvPr/>
            </p:nvGrpSpPr>
            <p:grpSpPr bwMode="auto">
              <a:xfrm>
                <a:off x="7037036" y="5132389"/>
                <a:ext cx="286459" cy="287338"/>
                <a:chOff x="2966" y="2441"/>
                <a:chExt cx="183" cy="181"/>
              </a:xfrm>
            </p:grpSpPr>
            <p:sp>
              <p:nvSpPr>
                <p:cNvPr id="125" name="Rectangle 10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406"/>
                </a:p>
              </p:txBody>
            </p:sp>
            <p:sp>
              <p:nvSpPr>
                <p:cNvPr id="126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2966" y="2441"/>
                  <a:ext cx="183" cy="1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66" b="0">
                      <a:latin typeface="Arial" charset="0"/>
                    </a:rPr>
                    <a:t>E</a:t>
                  </a:r>
                </a:p>
              </p:txBody>
            </p:sp>
          </p:grpSp>
          <p:grpSp>
            <p:nvGrpSpPr>
              <p:cNvPr id="112" name="Group 111"/>
              <p:cNvGrpSpPr>
                <a:grpSpLocks/>
              </p:cNvGrpSpPr>
              <p:nvPr/>
            </p:nvGrpSpPr>
            <p:grpSpPr bwMode="auto">
              <a:xfrm>
                <a:off x="5952741" y="5127626"/>
                <a:ext cx="294435" cy="287338"/>
                <a:chOff x="2964" y="2441"/>
                <a:chExt cx="188" cy="181"/>
              </a:xfrm>
            </p:grpSpPr>
            <p:sp>
              <p:nvSpPr>
                <p:cNvPr id="123" name="Rectangle 11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406"/>
                </a:p>
              </p:txBody>
            </p:sp>
            <p:sp>
              <p:nvSpPr>
                <p:cNvPr id="124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2964" y="2441"/>
                  <a:ext cx="188" cy="1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66" b="0">
                      <a:latin typeface="Arial" charset="0"/>
                    </a:rPr>
                    <a:t>D</a:t>
                  </a:r>
                </a:p>
              </p:txBody>
            </p:sp>
          </p:grpSp>
          <p:grpSp>
            <p:nvGrpSpPr>
              <p:cNvPr id="113" name="Group 114"/>
              <p:cNvGrpSpPr>
                <a:grpSpLocks/>
              </p:cNvGrpSpPr>
              <p:nvPr/>
            </p:nvGrpSpPr>
            <p:grpSpPr bwMode="auto">
              <a:xfrm>
                <a:off x="7024304" y="4037014"/>
                <a:ext cx="294435" cy="287338"/>
                <a:chOff x="2964" y="2441"/>
                <a:chExt cx="188" cy="181"/>
              </a:xfrm>
            </p:grpSpPr>
            <p:sp>
              <p:nvSpPr>
                <p:cNvPr id="121" name="Rectangle 11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406"/>
                </a:p>
              </p:txBody>
            </p:sp>
            <p:sp>
              <p:nvSpPr>
                <p:cNvPr id="122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2964" y="2441"/>
                  <a:ext cx="188" cy="1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66" b="0">
                      <a:latin typeface="Arial" charset="0"/>
                    </a:rPr>
                    <a:t>C</a:t>
                  </a:r>
                </a:p>
              </p:txBody>
            </p:sp>
          </p:grpSp>
          <p:grpSp>
            <p:nvGrpSpPr>
              <p:cNvPr id="114" name="Group 117"/>
              <p:cNvGrpSpPr>
                <a:grpSpLocks/>
              </p:cNvGrpSpPr>
              <p:nvPr/>
            </p:nvGrpSpPr>
            <p:grpSpPr bwMode="auto">
              <a:xfrm>
                <a:off x="5943248" y="4037014"/>
                <a:ext cx="286459" cy="287338"/>
                <a:chOff x="2967" y="2441"/>
                <a:chExt cx="183" cy="181"/>
              </a:xfrm>
            </p:grpSpPr>
            <p:sp>
              <p:nvSpPr>
                <p:cNvPr id="119" name="Rectangle 11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406"/>
                </a:p>
              </p:txBody>
            </p:sp>
            <p:sp>
              <p:nvSpPr>
                <p:cNvPr id="120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2967" y="2441"/>
                  <a:ext cx="183" cy="1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66" b="0">
                      <a:latin typeface="Arial" charset="0"/>
                    </a:rPr>
                    <a:t>B</a:t>
                  </a:r>
                </a:p>
              </p:txBody>
            </p:sp>
          </p:grpSp>
          <p:grpSp>
            <p:nvGrpSpPr>
              <p:cNvPr id="115" name="Group 120"/>
              <p:cNvGrpSpPr>
                <a:grpSpLocks/>
              </p:cNvGrpSpPr>
              <p:nvPr/>
            </p:nvGrpSpPr>
            <p:grpSpPr bwMode="auto">
              <a:xfrm>
                <a:off x="7951439" y="4589464"/>
                <a:ext cx="276915" cy="287338"/>
                <a:chOff x="2969" y="2441"/>
                <a:chExt cx="177" cy="181"/>
              </a:xfrm>
            </p:grpSpPr>
            <p:sp>
              <p:nvSpPr>
                <p:cNvPr id="117" name="Rectangle 12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406"/>
                </a:p>
              </p:txBody>
            </p:sp>
            <p:sp>
              <p:nvSpPr>
                <p:cNvPr id="118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2969" y="2441"/>
                  <a:ext cx="177" cy="1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66" b="0">
                      <a:latin typeface="Arial" charset="0"/>
                    </a:rPr>
                    <a:t>F</a:t>
                  </a:r>
                </a:p>
              </p:txBody>
            </p:sp>
          </p:grpSp>
          <p:sp>
            <p:nvSpPr>
              <p:cNvPr id="116" name="Line 123"/>
              <p:cNvSpPr>
                <a:spLocks noChangeShapeType="1"/>
              </p:cNvSpPr>
              <p:nvPr/>
            </p:nvSpPr>
            <p:spPr bwMode="auto">
              <a:xfrm>
                <a:off x="5400675" y="4795838"/>
                <a:ext cx="447675" cy="4476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</p:grpSp>
        <p:sp>
          <p:nvSpPr>
            <p:cNvPr id="69" name="&quot;No&quot; Symbol 68"/>
            <p:cNvSpPr/>
            <p:nvPr/>
          </p:nvSpPr>
          <p:spPr bwMode="auto">
            <a:xfrm>
              <a:off x="7010400" y="4724400"/>
              <a:ext cx="304800" cy="304800"/>
            </a:xfrm>
            <a:prstGeom prst="noSmoking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4294" tIns="32147" rIns="64294" bIns="32147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642915" eaLnBrk="1" hangingPunct="1"/>
              <a:endParaRPr lang="en-US" sz="1406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44914" y="1921569"/>
            <a:ext cx="3504877" cy="2362142"/>
            <a:chOff x="1059433" y="4331884"/>
            <a:chExt cx="4984714" cy="3764058"/>
          </a:xfrm>
        </p:grpSpPr>
        <p:grpSp>
          <p:nvGrpSpPr>
            <p:cNvPr id="4" name="Group 126"/>
            <p:cNvGrpSpPr>
              <a:grpSpLocks/>
            </p:cNvGrpSpPr>
            <p:nvPr/>
          </p:nvGrpSpPr>
          <p:grpSpPr bwMode="auto">
            <a:xfrm>
              <a:off x="1059433" y="4331884"/>
              <a:ext cx="4984714" cy="3493782"/>
              <a:chOff x="601" y="2235"/>
              <a:chExt cx="2343" cy="1286"/>
            </a:xfrm>
          </p:grpSpPr>
          <p:sp>
            <p:nvSpPr>
              <p:cNvPr id="5" name="Freeform 4"/>
              <p:cNvSpPr>
                <a:spLocks/>
              </p:cNvSpPr>
              <p:nvPr/>
            </p:nvSpPr>
            <p:spPr bwMode="auto">
              <a:xfrm>
                <a:off x="694" y="2524"/>
                <a:ext cx="2250" cy="997"/>
              </a:xfrm>
              <a:custGeom>
                <a:avLst/>
                <a:gdLst>
                  <a:gd name="T0" fmla="*/ 0 w 2250"/>
                  <a:gd name="T1" fmla="*/ 624 h 1409"/>
                  <a:gd name="T2" fmla="*/ 219 w 2250"/>
                  <a:gd name="T3" fmla="*/ 321 h 1409"/>
                  <a:gd name="T4" fmla="*/ 529 w 2250"/>
                  <a:gd name="T5" fmla="*/ 35 h 1409"/>
                  <a:gd name="T6" fmla="*/ 1551 w 2250"/>
                  <a:gd name="T7" fmla="*/ 111 h 1409"/>
                  <a:gd name="T8" fmla="*/ 1968 w 2250"/>
                  <a:gd name="T9" fmla="*/ 483 h 1409"/>
                  <a:gd name="T10" fmla="*/ 2199 w 2250"/>
                  <a:gd name="T11" fmla="*/ 906 h 1409"/>
                  <a:gd name="T12" fmla="*/ 1659 w 2250"/>
                  <a:gd name="T13" fmla="*/ 1314 h 1409"/>
                  <a:gd name="T14" fmla="*/ 993 w 2250"/>
                  <a:gd name="T15" fmla="*/ 1386 h 1409"/>
                  <a:gd name="T16" fmla="*/ 465 w 2250"/>
                  <a:gd name="T17" fmla="*/ 1356 h 1409"/>
                  <a:gd name="T18" fmla="*/ 102 w 2250"/>
                  <a:gd name="T19" fmla="*/ 1068 h 1409"/>
                  <a:gd name="T20" fmla="*/ 0 w 2250"/>
                  <a:gd name="T21" fmla="*/ 624 h 14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50"/>
                  <a:gd name="T34" fmla="*/ 0 h 1409"/>
                  <a:gd name="T35" fmla="*/ 2250 w 2250"/>
                  <a:gd name="T36" fmla="*/ 1409 h 14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50" h="1409">
                    <a:moveTo>
                      <a:pt x="0" y="624"/>
                    </a:moveTo>
                    <a:cubicBezTo>
                      <a:pt x="5" y="506"/>
                      <a:pt x="131" y="419"/>
                      <a:pt x="219" y="321"/>
                    </a:cubicBezTo>
                    <a:cubicBezTo>
                      <a:pt x="307" y="223"/>
                      <a:pt x="307" y="70"/>
                      <a:pt x="529" y="35"/>
                    </a:cubicBezTo>
                    <a:cubicBezTo>
                      <a:pt x="751" y="0"/>
                      <a:pt x="1311" y="36"/>
                      <a:pt x="1551" y="111"/>
                    </a:cubicBezTo>
                    <a:cubicBezTo>
                      <a:pt x="1791" y="186"/>
                      <a:pt x="1860" y="351"/>
                      <a:pt x="1968" y="483"/>
                    </a:cubicBezTo>
                    <a:cubicBezTo>
                      <a:pt x="2076" y="615"/>
                      <a:pt x="2250" y="767"/>
                      <a:pt x="2199" y="906"/>
                    </a:cubicBezTo>
                    <a:cubicBezTo>
                      <a:pt x="2148" y="1045"/>
                      <a:pt x="1860" y="1234"/>
                      <a:pt x="1659" y="1314"/>
                    </a:cubicBezTo>
                    <a:cubicBezTo>
                      <a:pt x="1458" y="1394"/>
                      <a:pt x="1192" y="1379"/>
                      <a:pt x="993" y="1386"/>
                    </a:cubicBezTo>
                    <a:cubicBezTo>
                      <a:pt x="794" y="1393"/>
                      <a:pt x="613" y="1409"/>
                      <a:pt x="465" y="1356"/>
                    </a:cubicBezTo>
                    <a:cubicBezTo>
                      <a:pt x="317" y="1303"/>
                      <a:pt x="180" y="1190"/>
                      <a:pt x="102" y="1068"/>
                    </a:cubicBezTo>
                    <a:cubicBezTo>
                      <a:pt x="24" y="946"/>
                      <a:pt x="21" y="716"/>
                      <a:pt x="0" y="624"/>
                    </a:cubicBez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864" y="2709"/>
                <a:ext cx="342" cy="186"/>
              </a:xfrm>
              <a:custGeom>
                <a:avLst/>
                <a:gdLst>
                  <a:gd name="T0" fmla="*/ 0 w 342"/>
                  <a:gd name="T1" fmla="*/ 186 h 186"/>
                  <a:gd name="T2" fmla="*/ 342 w 342"/>
                  <a:gd name="T3" fmla="*/ 0 h 186"/>
                  <a:gd name="T4" fmla="*/ 0 60000 65536"/>
                  <a:gd name="T5" fmla="*/ 0 60000 65536"/>
                  <a:gd name="T6" fmla="*/ 0 w 342"/>
                  <a:gd name="T7" fmla="*/ 0 h 186"/>
                  <a:gd name="T8" fmla="*/ 342 w 342"/>
                  <a:gd name="T9" fmla="*/ 186 h 1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2" h="186">
                    <a:moveTo>
                      <a:pt x="0" y="186"/>
                    </a:moveTo>
                    <a:lnTo>
                      <a:pt x="34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>
                <a:off x="604" y="2951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604" y="294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917" y="294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604" y="2944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266" b="0">
                  <a:latin typeface="Arial" charset="0"/>
                </a:endParaRP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601" y="2885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>
                <a:off x="1078" y="3338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1078" y="33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1391" y="33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078" y="3331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266" b="0">
                  <a:latin typeface="Arial" charset="0"/>
                </a:endParaRPr>
              </a:p>
            </p:txBody>
          </p:sp>
          <p:sp>
            <p:nvSpPr>
              <p:cNvPr id="16" name="Oval 15"/>
              <p:cNvSpPr>
                <a:spLocks noChangeArrowheads="1"/>
              </p:cNvSpPr>
              <p:nvPr/>
            </p:nvSpPr>
            <p:spPr bwMode="auto">
              <a:xfrm>
                <a:off x="1075" y="3272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7" name="Oval 16"/>
              <p:cNvSpPr>
                <a:spLocks noChangeArrowheads="1"/>
              </p:cNvSpPr>
              <p:nvPr/>
            </p:nvSpPr>
            <p:spPr bwMode="auto">
              <a:xfrm>
                <a:off x="1074" y="2648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1074" y="264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1387" y="264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1074" y="2641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266" b="0">
                  <a:latin typeface="Arial" charset="0"/>
                </a:endParaRPr>
              </a:p>
            </p:txBody>
          </p:sp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1071" y="2582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1757" y="2644"/>
                <a:ext cx="312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>
                <a:off x="1757" y="263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>
                <a:off x="2069" y="263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1757" y="2637"/>
                <a:ext cx="309" cy="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266" b="0">
                  <a:latin typeface="Arial" charset="0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auto">
              <a:xfrm>
                <a:off x="1760" y="2581"/>
                <a:ext cx="312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27" name="Oval 26"/>
              <p:cNvSpPr>
                <a:spLocks noChangeArrowheads="1"/>
              </p:cNvSpPr>
              <p:nvPr/>
            </p:nvSpPr>
            <p:spPr bwMode="auto">
              <a:xfrm>
                <a:off x="1767" y="3335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28" name="Line 27"/>
              <p:cNvSpPr>
                <a:spLocks noChangeShapeType="1"/>
              </p:cNvSpPr>
              <p:nvPr/>
            </p:nvSpPr>
            <p:spPr bwMode="auto">
              <a:xfrm>
                <a:off x="1767" y="332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29" name="Line 28"/>
              <p:cNvSpPr>
                <a:spLocks noChangeShapeType="1"/>
              </p:cNvSpPr>
              <p:nvPr/>
            </p:nvSpPr>
            <p:spPr bwMode="auto">
              <a:xfrm>
                <a:off x="2080" y="332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1767" y="3328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266" b="0">
                  <a:latin typeface="Arial" charset="0"/>
                </a:endParaRPr>
              </a:p>
            </p:txBody>
          </p:sp>
          <p:sp>
            <p:nvSpPr>
              <p:cNvPr id="31" name="Oval 30"/>
              <p:cNvSpPr>
                <a:spLocks noChangeArrowheads="1"/>
              </p:cNvSpPr>
              <p:nvPr/>
            </p:nvSpPr>
            <p:spPr bwMode="auto">
              <a:xfrm>
                <a:off x="1764" y="3269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32" name="Oval 31"/>
              <p:cNvSpPr>
                <a:spLocks noChangeArrowheads="1"/>
              </p:cNvSpPr>
              <p:nvPr/>
            </p:nvSpPr>
            <p:spPr bwMode="auto">
              <a:xfrm>
                <a:off x="2332" y="2994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33" name="Line 32"/>
              <p:cNvSpPr>
                <a:spLocks noChangeShapeType="1"/>
              </p:cNvSpPr>
              <p:nvPr/>
            </p:nvSpPr>
            <p:spPr bwMode="auto">
              <a:xfrm>
                <a:off x="2332" y="298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34" name="Line 33"/>
              <p:cNvSpPr>
                <a:spLocks noChangeShapeType="1"/>
              </p:cNvSpPr>
              <p:nvPr/>
            </p:nvSpPr>
            <p:spPr bwMode="auto">
              <a:xfrm>
                <a:off x="2645" y="298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2332" y="2987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266" b="0">
                  <a:latin typeface="Arial" charset="0"/>
                </a:endParaRPr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2329" y="2928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>
                <a:off x="1903" y="2723"/>
                <a:ext cx="21" cy="535"/>
              </a:xfrm>
              <a:custGeom>
                <a:avLst/>
                <a:gdLst>
                  <a:gd name="T0" fmla="*/ 0 w 1"/>
                  <a:gd name="T1" fmla="*/ 0 h 522"/>
                  <a:gd name="T2" fmla="*/ 0 w 1"/>
                  <a:gd name="T3" fmla="*/ 522 h 522"/>
                  <a:gd name="T4" fmla="*/ 0 60000 65536"/>
                  <a:gd name="T5" fmla="*/ 0 60000 65536"/>
                  <a:gd name="T6" fmla="*/ 0 w 1"/>
                  <a:gd name="T7" fmla="*/ 0 h 522"/>
                  <a:gd name="T8" fmla="*/ 1 w 1"/>
                  <a:gd name="T9" fmla="*/ 522 h 52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22">
                    <a:moveTo>
                      <a:pt x="0" y="0"/>
                    </a:moveTo>
                    <a:lnTo>
                      <a:pt x="0" y="522"/>
                    </a:lnTo>
                  </a:path>
                </a:pathLst>
              </a:custGeom>
              <a:noFill/>
              <a:ln w="57150" cmpd="sng">
                <a:solidFill>
                  <a:srgbClr val="FF0000"/>
                </a:solidFill>
                <a:prstDash val="sys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1230" y="2742"/>
                <a:ext cx="1" cy="537"/>
              </a:xfrm>
              <a:custGeom>
                <a:avLst/>
                <a:gdLst>
                  <a:gd name="T0" fmla="*/ 0 w 1"/>
                  <a:gd name="T1" fmla="*/ 0 h 537"/>
                  <a:gd name="T2" fmla="*/ 0 w 1"/>
                  <a:gd name="T3" fmla="*/ 537 h 537"/>
                  <a:gd name="T4" fmla="*/ 0 60000 65536"/>
                  <a:gd name="T5" fmla="*/ 0 60000 65536"/>
                  <a:gd name="T6" fmla="*/ 0 w 1"/>
                  <a:gd name="T7" fmla="*/ 0 h 537"/>
                  <a:gd name="T8" fmla="*/ 1 w 1"/>
                  <a:gd name="T9" fmla="*/ 537 h 53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37">
                    <a:moveTo>
                      <a:pt x="0" y="0"/>
                    </a:moveTo>
                    <a:lnTo>
                      <a:pt x="0" y="537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1395" y="2727"/>
                <a:ext cx="504" cy="600"/>
              </a:xfrm>
              <a:custGeom>
                <a:avLst/>
                <a:gdLst>
                  <a:gd name="T0" fmla="*/ 0 w 378"/>
                  <a:gd name="T1" fmla="*/ 7134 h 174"/>
                  <a:gd name="T2" fmla="*/ 896 w 378"/>
                  <a:gd name="T3" fmla="*/ 0 h 174"/>
                  <a:gd name="T4" fmla="*/ 0 60000 65536"/>
                  <a:gd name="T5" fmla="*/ 0 60000 65536"/>
                  <a:gd name="T6" fmla="*/ 0 w 378"/>
                  <a:gd name="T7" fmla="*/ 0 h 174"/>
                  <a:gd name="T8" fmla="*/ 378 w 378"/>
                  <a:gd name="T9" fmla="*/ 174 h 17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78" h="174">
                    <a:moveTo>
                      <a:pt x="0" y="174"/>
                    </a:moveTo>
                    <a:lnTo>
                      <a:pt x="37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40" name="Freeform 39"/>
              <p:cNvSpPr>
                <a:spLocks/>
              </p:cNvSpPr>
              <p:nvPr/>
            </p:nvSpPr>
            <p:spPr bwMode="auto">
              <a:xfrm>
                <a:off x="2082" y="3072"/>
                <a:ext cx="366" cy="270"/>
              </a:xfrm>
              <a:custGeom>
                <a:avLst/>
                <a:gdLst>
                  <a:gd name="T0" fmla="*/ 0 w 366"/>
                  <a:gd name="T1" fmla="*/ 270 h 270"/>
                  <a:gd name="T2" fmla="*/ 366 w 366"/>
                  <a:gd name="T3" fmla="*/ 0 h 270"/>
                  <a:gd name="T4" fmla="*/ 0 60000 65536"/>
                  <a:gd name="T5" fmla="*/ 0 60000 65536"/>
                  <a:gd name="T6" fmla="*/ 0 w 366"/>
                  <a:gd name="T7" fmla="*/ 0 h 270"/>
                  <a:gd name="T8" fmla="*/ 366 w 366"/>
                  <a:gd name="T9" fmla="*/ 270 h 27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6" h="270">
                    <a:moveTo>
                      <a:pt x="0" y="270"/>
                    </a:moveTo>
                    <a:lnTo>
                      <a:pt x="366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1401" y="3357"/>
                <a:ext cx="366" cy="1"/>
              </a:xfrm>
              <a:custGeom>
                <a:avLst/>
                <a:gdLst>
                  <a:gd name="T0" fmla="*/ 366 w 366"/>
                  <a:gd name="T1" fmla="*/ 0 h 1"/>
                  <a:gd name="T2" fmla="*/ 0 w 366"/>
                  <a:gd name="T3" fmla="*/ 0 h 1"/>
                  <a:gd name="T4" fmla="*/ 0 60000 65536"/>
                  <a:gd name="T5" fmla="*/ 0 60000 65536"/>
                  <a:gd name="T6" fmla="*/ 0 w 366"/>
                  <a:gd name="T7" fmla="*/ 0 h 1"/>
                  <a:gd name="T8" fmla="*/ 366 w 36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6" h="1">
                    <a:moveTo>
                      <a:pt x="366" y="0"/>
                    </a:moveTo>
                    <a:lnTo>
                      <a:pt x="0" y="0"/>
                    </a:lnTo>
                  </a:path>
                </a:pathLst>
              </a:custGeom>
              <a:noFill/>
              <a:ln w="57150" cmpd="sng">
                <a:solidFill>
                  <a:srgbClr val="FF0000"/>
                </a:solidFill>
                <a:prstDash val="sys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810" y="3033"/>
                <a:ext cx="276" cy="264"/>
              </a:xfrm>
              <a:custGeom>
                <a:avLst/>
                <a:gdLst>
                  <a:gd name="T0" fmla="*/ 276 w 276"/>
                  <a:gd name="T1" fmla="*/ 264 h 264"/>
                  <a:gd name="T2" fmla="*/ 0 w 276"/>
                  <a:gd name="T3" fmla="*/ 0 h 264"/>
                  <a:gd name="T4" fmla="*/ 0 60000 65536"/>
                  <a:gd name="T5" fmla="*/ 0 60000 65536"/>
                  <a:gd name="T6" fmla="*/ 0 w 276"/>
                  <a:gd name="T7" fmla="*/ 0 h 264"/>
                  <a:gd name="T8" fmla="*/ 276 w 276"/>
                  <a:gd name="T9" fmla="*/ 264 h 2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76" h="264">
                    <a:moveTo>
                      <a:pt x="276" y="264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43" name="Freeform 42"/>
              <p:cNvSpPr>
                <a:spLocks/>
              </p:cNvSpPr>
              <p:nvPr/>
            </p:nvSpPr>
            <p:spPr bwMode="auto">
              <a:xfrm>
                <a:off x="1395" y="2667"/>
                <a:ext cx="366" cy="1"/>
              </a:xfrm>
              <a:custGeom>
                <a:avLst/>
                <a:gdLst>
                  <a:gd name="T0" fmla="*/ 366 w 366"/>
                  <a:gd name="T1" fmla="*/ 0 h 1"/>
                  <a:gd name="T2" fmla="*/ 0 w 366"/>
                  <a:gd name="T3" fmla="*/ 0 h 1"/>
                  <a:gd name="T4" fmla="*/ 0 60000 65536"/>
                  <a:gd name="T5" fmla="*/ 0 60000 65536"/>
                  <a:gd name="T6" fmla="*/ 0 w 366"/>
                  <a:gd name="T7" fmla="*/ 0 h 1"/>
                  <a:gd name="T8" fmla="*/ 366 w 36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6" h="1">
                    <a:moveTo>
                      <a:pt x="366" y="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44" name="Freeform 43"/>
              <p:cNvSpPr>
                <a:spLocks/>
              </p:cNvSpPr>
              <p:nvPr/>
            </p:nvSpPr>
            <p:spPr bwMode="auto">
              <a:xfrm>
                <a:off x="2070" y="2664"/>
                <a:ext cx="396" cy="267"/>
              </a:xfrm>
              <a:custGeom>
                <a:avLst/>
                <a:gdLst>
                  <a:gd name="T0" fmla="*/ 396 w 396"/>
                  <a:gd name="T1" fmla="*/ 267 h 267"/>
                  <a:gd name="T2" fmla="*/ 0 w 396"/>
                  <a:gd name="T3" fmla="*/ 0 h 267"/>
                  <a:gd name="T4" fmla="*/ 0 60000 65536"/>
                  <a:gd name="T5" fmla="*/ 0 60000 65536"/>
                  <a:gd name="T6" fmla="*/ 0 w 396"/>
                  <a:gd name="T7" fmla="*/ 0 h 267"/>
                  <a:gd name="T8" fmla="*/ 396 w 396"/>
                  <a:gd name="T9" fmla="*/ 267 h 26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6" h="267">
                    <a:moveTo>
                      <a:pt x="396" y="267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45" name="Freeform 44"/>
              <p:cNvSpPr>
                <a:spLocks/>
              </p:cNvSpPr>
              <p:nvPr/>
            </p:nvSpPr>
            <p:spPr bwMode="auto">
              <a:xfrm>
                <a:off x="753" y="2235"/>
                <a:ext cx="1110" cy="645"/>
              </a:xfrm>
              <a:custGeom>
                <a:avLst/>
                <a:gdLst>
                  <a:gd name="T0" fmla="*/ 1110 w 1110"/>
                  <a:gd name="T1" fmla="*/ 342 h 645"/>
                  <a:gd name="T2" fmla="*/ 0 w 1110"/>
                  <a:gd name="T3" fmla="*/ 645 h 645"/>
                  <a:gd name="T4" fmla="*/ 0 60000 65536"/>
                  <a:gd name="T5" fmla="*/ 0 60000 65536"/>
                  <a:gd name="T6" fmla="*/ 0 w 1110"/>
                  <a:gd name="T7" fmla="*/ 0 h 645"/>
                  <a:gd name="T8" fmla="*/ 1110 w 1110"/>
                  <a:gd name="T9" fmla="*/ 645 h 64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10" h="645">
                    <a:moveTo>
                      <a:pt x="1110" y="342"/>
                    </a:moveTo>
                    <a:cubicBezTo>
                      <a:pt x="1104" y="0"/>
                      <a:pt x="21" y="63"/>
                      <a:pt x="0" y="645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grpSp>
            <p:nvGrpSpPr>
              <p:cNvPr id="46" name="Group 45"/>
              <p:cNvGrpSpPr>
                <a:grpSpLocks/>
              </p:cNvGrpSpPr>
              <p:nvPr/>
            </p:nvGrpSpPr>
            <p:grpSpPr bwMode="auto">
              <a:xfrm>
                <a:off x="653" y="2849"/>
                <a:ext cx="196" cy="181"/>
                <a:chOff x="2958" y="2441"/>
                <a:chExt cx="199" cy="181"/>
              </a:xfrm>
            </p:grpSpPr>
            <p:sp>
              <p:nvSpPr>
                <p:cNvPr id="63" name="Rectangle 4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406"/>
                </a:p>
              </p:txBody>
            </p:sp>
            <p:sp>
              <p:nvSpPr>
                <p:cNvPr id="64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958" y="2441"/>
                  <a:ext cx="199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66" b="0">
                      <a:latin typeface="Arial" charset="0"/>
                    </a:rPr>
                    <a:t>A</a:t>
                  </a:r>
                </a:p>
              </p:txBody>
            </p:sp>
          </p:grpSp>
          <p:grpSp>
            <p:nvGrpSpPr>
              <p:cNvPr id="47" name="Group 48"/>
              <p:cNvGrpSpPr>
                <a:grpSpLocks/>
              </p:cNvGrpSpPr>
              <p:nvPr/>
            </p:nvGrpSpPr>
            <p:grpSpPr bwMode="auto">
              <a:xfrm>
                <a:off x="1823" y="3233"/>
                <a:ext cx="196" cy="181"/>
                <a:chOff x="2958" y="2441"/>
                <a:chExt cx="199" cy="181"/>
              </a:xfrm>
            </p:grpSpPr>
            <p:sp>
              <p:nvSpPr>
                <p:cNvPr id="61" name="Rectangle 4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406"/>
                </a:p>
              </p:txBody>
            </p:sp>
            <p:sp>
              <p:nvSpPr>
                <p:cNvPr id="6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958" y="2441"/>
                  <a:ext cx="199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66" b="0" dirty="0">
                      <a:latin typeface="Arial" charset="0"/>
                    </a:rPr>
                    <a:t>E</a:t>
                  </a:r>
                </a:p>
              </p:txBody>
            </p:sp>
          </p:grpSp>
          <p:grpSp>
            <p:nvGrpSpPr>
              <p:cNvPr id="48" name="Group 51"/>
              <p:cNvGrpSpPr>
                <a:grpSpLocks/>
              </p:cNvGrpSpPr>
              <p:nvPr/>
            </p:nvGrpSpPr>
            <p:grpSpPr bwMode="auto">
              <a:xfrm>
                <a:off x="1140" y="3230"/>
                <a:ext cx="201" cy="181"/>
                <a:chOff x="2956" y="2441"/>
                <a:chExt cx="204" cy="181"/>
              </a:xfrm>
            </p:grpSpPr>
            <p:sp>
              <p:nvSpPr>
                <p:cNvPr id="59" name="Rectangle 5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406"/>
                </a:p>
              </p:txBody>
            </p:sp>
            <p:sp>
              <p:nvSpPr>
                <p:cNvPr id="60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956" y="2441"/>
                  <a:ext cx="204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66" b="0">
                      <a:latin typeface="Arial" charset="0"/>
                    </a:rPr>
                    <a:t>D</a:t>
                  </a:r>
                </a:p>
              </p:txBody>
            </p:sp>
          </p:grpSp>
          <p:grpSp>
            <p:nvGrpSpPr>
              <p:cNvPr id="49" name="Group 54"/>
              <p:cNvGrpSpPr>
                <a:grpSpLocks/>
              </p:cNvGrpSpPr>
              <p:nvPr/>
            </p:nvGrpSpPr>
            <p:grpSpPr bwMode="auto">
              <a:xfrm>
                <a:off x="1815" y="2543"/>
                <a:ext cx="201" cy="181"/>
                <a:chOff x="2956" y="2441"/>
                <a:chExt cx="204" cy="181"/>
              </a:xfrm>
            </p:grpSpPr>
            <p:sp>
              <p:nvSpPr>
                <p:cNvPr id="57" name="Rectangle 5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406"/>
                </a:p>
              </p:txBody>
            </p:sp>
            <p:sp>
              <p:nvSpPr>
                <p:cNvPr id="5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956" y="2441"/>
                  <a:ext cx="204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66" b="0">
                      <a:latin typeface="Arial" charset="0"/>
                    </a:rPr>
                    <a:t>C</a:t>
                  </a:r>
                </a:p>
              </p:txBody>
            </p:sp>
          </p:grpSp>
          <p:grpSp>
            <p:nvGrpSpPr>
              <p:cNvPr id="50" name="Group 57"/>
              <p:cNvGrpSpPr>
                <a:grpSpLocks/>
              </p:cNvGrpSpPr>
              <p:nvPr/>
            </p:nvGrpSpPr>
            <p:grpSpPr bwMode="auto">
              <a:xfrm>
                <a:off x="1135" y="2543"/>
                <a:ext cx="196" cy="181"/>
                <a:chOff x="2959" y="2441"/>
                <a:chExt cx="199" cy="181"/>
              </a:xfrm>
            </p:grpSpPr>
            <p:sp>
              <p:nvSpPr>
                <p:cNvPr id="55" name="Rectangle 5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406"/>
                </a:p>
              </p:txBody>
            </p:sp>
            <p:sp>
              <p:nvSpPr>
                <p:cNvPr id="5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959" y="2441"/>
                  <a:ext cx="199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66" b="0">
                      <a:latin typeface="Arial" charset="0"/>
                    </a:rPr>
                    <a:t>B</a:t>
                  </a:r>
                </a:p>
              </p:txBody>
            </p:sp>
          </p:grpSp>
          <p:grpSp>
            <p:nvGrpSpPr>
              <p:cNvPr id="51" name="Group 60"/>
              <p:cNvGrpSpPr>
                <a:grpSpLocks/>
              </p:cNvGrpSpPr>
              <p:nvPr/>
            </p:nvGrpSpPr>
            <p:grpSpPr bwMode="auto">
              <a:xfrm>
                <a:off x="2399" y="2891"/>
                <a:ext cx="190" cy="181"/>
                <a:chOff x="2961" y="2441"/>
                <a:chExt cx="193" cy="181"/>
              </a:xfrm>
            </p:grpSpPr>
            <p:sp>
              <p:nvSpPr>
                <p:cNvPr id="53" name="Rectangle 6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406"/>
                </a:p>
              </p:txBody>
            </p:sp>
            <p:sp>
              <p:nvSpPr>
                <p:cNvPr id="5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961" y="2441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66" b="0">
                      <a:latin typeface="Arial" charset="0"/>
                    </a:rPr>
                    <a:t>F</a:t>
                  </a:r>
                </a:p>
              </p:txBody>
            </p:sp>
          </p:grpSp>
          <p:sp>
            <p:nvSpPr>
              <p:cNvPr id="52" name="Line 63"/>
              <p:cNvSpPr>
                <a:spLocks noChangeShapeType="1"/>
              </p:cNvSpPr>
              <p:nvPr/>
            </p:nvSpPr>
            <p:spPr bwMode="auto">
              <a:xfrm>
                <a:off x="804" y="3021"/>
                <a:ext cx="282" cy="282"/>
              </a:xfrm>
              <a:prstGeom prst="line">
                <a:avLst/>
              </a:prstGeom>
              <a:noFill/>
              <a:ln w="57150" cmpd="sng">
                <a:solidFill>
                  <a:srgbClr val="FF0000"/>
                </a:solidFill>
                <a:prstDash val="sys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1215839" y="6609524"/>
              <a:ext cx="775295" cy="5978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sz="1969" b="0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1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899683" y="6079370"/>
              <a:ext cx="434529" cy="5978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sz="1969" b="0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828427" y="7498116"/>
              <a:ext cx="692833" cy="5978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sz="1969" b="0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1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651811" y="6311623"/>
              <a:ext cx="775295" cy="5978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sz="1969" b="0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1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518474" y="6723519"/>
              <a:ext cx="434529" cy="5978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sz="1969" b="0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5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091267" y="6056973"/>
              <a:ext cx="434529" cy="5978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sz="1969" b="0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5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556603" y="5391857"/>
              <a:ext cx="434529" cy="5978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sz="1969" b="0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5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828429" y="4982665"/>
              <a:ext cx="434529" cy="5978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sz="1969" b="0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5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489800" y="5282481"/>
              <a:ext cx="434529" cy="5978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sz="1969" b="0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5</a:t>
              </a:r>
            </a:p>
          </p:txBody>
        </p:sp>
      </p:grpSp>
      <p:sp>
        <p:nvSpPr>
          <p:cNvPr id="139" name="&quot;No&quot; Symbol 138"/>
          <p:cNvSpPr/>
          <p:nvPr/>
        </p:nvSpPr>
        <p:spPr bwMode="auto">
          <a:xfrm>
            <a:off x="2513520" y="3036296"/>
            <a:ext cx="312995" cy="334749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4" tIns="32147" rIns="64294" bIns="32147" numCol="1" rtlCol="0" anchor="ctr" anchorCtr="0" compatLnSpc="1">
            <a:prstTxWarp prst="textNoShape">
              <a:avLst/>
            </a:prstTxWarp>
          </a:bodyPr>
          <a:lstStyle/>
          <a:p>
            <a:pPr algn="r" defTabSz="642915" eaLnBrk="1" hangingPunct="1"/>
            <a:endParaRPr lang="en-US" sz="1406"/>
          </a:p>
        </p:txBody>
      </p:sp>
      <p:sp>
        <p:nvSpPr>
          <p:cNvPr id="1184" name="Title 11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Loops Still Possible?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2" name="Text Box 124"/>
          <p:cNvSpPr txBox="1">
            <a:spLocks noChangeArrowheads="1"/>
          </p:cNvSpPr>
          <p:nvPr/>
        </p:nvSpPr>
        <p:spPr bwMode="auto">
          <a:xfrm>
            <a:off x="214702" y="5537791"/>
            <a:ext cx="4113765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531" b="0" dirty="0" smtClean="0">
                <a:solidFill>
                  <a:srgbClr val="773F9B"/>
                </a:solidFill>
                <a:latin typeface="+mn-lt"/>
              </a:rPr>
              <a:t>E-C link fails, but </a:t>
            </a:r>
          </a:p>
          <a:p>
            <a:pPr algn="ctr" eaLnBrk="1" hangingPunct="1"/>
            <a:r>
              <a:rPr lang="en-US" sz="2531" b="0" dirty="0" smtClean="0">
                <a:solidFill>
                  <a:srgbClr val="773F9B"/>
                </a:solidFill>
                <a:latin typeface="+mn-lt"/>
              </a:rPr>
              <a:t>D doesn’t</a:t>
            </a:r>
            <a:r>
              <a:rPr lang="en-US" sz="2531" b="0" dirty="0">
                <a:solidFill>
                  <a:srgbClr val="773F9B"/>
                </a:solidFill>
                <a:latin typeface="+mn-lt"/>
              </a:rPr>
              <a:t> </a:t>
            </a:r>
            <a:r>
              <a:rPr lang="en-US" sz="2531" b="0" dirty="0" smtClean="0">
                <a:solidFill>
                  <a:srgbClr val="773F9B"/>
                </a:solidFill>
                <a:latin typeface="+mn-lt"/>
              </a:rPr>
              <a:t>know yet</a:t>
            </a:r>
          </a:p>
        </p:txBody>
      </p:sp>
      <p:sp>
        <p:nvSpPr>
          <p:cNvPr id="143" name="Text Box 124"/>
          <p:cNvSpPr txBox="1">
            <a:spLocks noChangeArrowheads="1"/>
          </p:cNvSpPr>
          <p:nvPr/>
        </p:nvSpPr>
        <p:spPr bwMode="auto">
          <a:xfrm>
            <a:off x="4183567" y="5532312"/>
            <a:ext cx="4113765" cy="126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531" b="0" dirty="0" smtClean="0">
                <a:solidFill>
                  <a:srgbClr val="773F9B"/>
                </a:solidFill>
                <a:latin typeface="+mn-lt"/>
              </a:rPr>
              <a:t>E reaches C via D</a:t>
            </a:r>
          </a:p>
          <a:p>
            <a:pPr algn="ctr" eaLnBrk="1" hangingPunct="1"/>
            <a:r>
              <a:rPr lang="en-US" sz="2531" b="0" dirty="0" smtClean="0">
                <a:solidFill>
                  <a:srgbClr val="773F9B"/>
                </a:solidFill>
                <a:latin typeface="+mn-lt"/>
              </a:rPr>
              <a:t>D reaches C via E</a:t>
            </a:r>
          </a:p>
          <a:p>
            <a:pPr algn="ctr" eaLnBrk="1" hangingPunct="1"/>
            <a:r>
              <a:rPr lang="en-US" sz="2531" b="0" dirty="0" smtClean="0">
                <a:solidFill>
                  <a:srgbClr val="773F9B"/>
                </a:solidFill>
                <a:latin typeface="+mn-lt"/>
              </a:rPr>
              <a:t>Loop!</a:t>
            </a:r>
          </a:p>
        </p:txBody>
      </p:sp>
    </p:spTree>
    <p:extLst>
      <p:ext uri="{BB962C8B-B14F-4D97-AF65-F5344CB8AC3E}">
        <p14:creationId xmlns:p14="http://schemas.microsoft.com/office/powerpoint/2010/main" val="105599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139" grpId="0" animBg="1"/>
      <p:bldP spid="142" grpId="0"/>
      <p:bldP spid="14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Transient Disruptions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Inconsistent link-state </a:t>
            </a:r>
            <a:r>
              <a:rPr lang="en-US" dirty="0" smtClean="0">
                <a:latin typeface="Arial" charset="0"/>
              </a:rPr>
              <a:t>views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Some routers know about failure before others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The shortest paths are no longer consistent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Can cause transient </a:t>
            </a:r>
            <a:r>
              <a:rPr lang="en-US" dirty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</a:rPr>
              <a:t>forwarding loops</a:t>
            </a:r>
          </a:p>
        </p:txBody>
      </p:sp>
      <p:sp>
        <p:nvSpPr>
          <p:cNvPr id="808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EBF40B1-B1CA-AD44-8774-7DA245F969DF}" type="slidenum">
              <a:rPr lang="en-US" sz="1400" b="0">
                <a:latin typeface="Times New Roman" charset="0"/>
              </a:rPr>
              <a:pPr eaLnBrk="1" hangingPunct="1"/>
              <a:t>39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838200" y="3429000"/>
            <a:ext cx="3571875" cy="2236788"/>
            <a:chOff x="528" y="2160"/>
            <a:chExt cx="2250" cy="1409"/>
          </a:xfrm>
        </p:grpSpPr>
        <p:sp>
          <p:nvSpPr>
            <p:cNvPr id="80969" name="Freeform 4"/>
            <p:cNvSpPr>
              <a:spLocks/>
            </p:cNvSpPr>
            <p:nvPr/>
          </p:nvSpPr>
          <p:spPr bwMode="auto">
            <a:xfrm>
              <a:off x="528" y="2160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0" name="Freeform 5"/>
            <p:cNvSpPr>
              <a:spLocks/>
            </p:cNvSpPr>
            <p:nvPr/>
          </p:nvSpPr>
          <p:spPr bwMode="auto">
            <a:xfrm>
              <a:off x="864" y="2709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1" name="Oval 6"/>
            <p:cNvSpPr>
              <a:spLocks noChangeArrowheads="1"/>
            </p:cNvSpPr>
            <p:nvPr/>
          </p:nvSpPr>
          <p:spPr bwMode="auto">
            <a:xfrm>
              <a:off x="604" y="2951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>
              <a:off x="604" y="294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3" name="Line 8"/>
            <p:cNvSpPr>
              <a:spLocks noChangeShapeType="1"/>
            </p:cNvSpPr>
            <p:nvPr/>
          </p:nvSpPr>
          <p:spPr bwMode="auto">
            <a:xfrm>
              <a:off x="917" y="294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4" name="Rectangle 9"/>
            <p:cNvSpPr>
              <a:spLocks noChangeArrowheads="1"/>
            </p:cNvSpPr>
            <p:nvPr/>
          </p:nvSpPr>
          <p:spPr bwMode="auto">
            <a:xfrm>
              <a:off x="604" y="2944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75" name="Oval 10"/>
            <p:cNvSpPr>
              <a:spLocks noChangeArrowheads="1"/>
            </p:cNvSpPr>
            <p:nvPr/>
          </p:nvSpPr>
          <p:spPr bwMode="auto">
            <a:xfrm>
              <a:off x="601" y="2885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6" name="Oval 11"/>
            <p:cNvSpPr>
              <a:spLocks noChangeArrowheads="1"/>
            </p:cNvSpPr>
            <p:nvPr/>
          </p:nvSpPr>
          <p:spPr bwMode="auto">
            <a:xfrm>
              <a:off x="1078" y="3338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7" name="Line 12"/>
            <p:cNvSpPr>
              <a:spLocks noChangeShapeType="1"/>
            </p:cNvSpPr>
            <p:nvPr/>
          </p:nvSpPr>
          <p:spPr bwMode="auto">
            <a:xfrm>
              <a:off x="1078" y="333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8" name="Line 13"/>
            <p:cNvSpPr>
              <a:spLocks noChangeShapeType="1"/>
            </p:cNvSpPr>
            <p:nvPr/>
          </p:nvSpPr>
          <p:spPr bwMode="auto">
            <a:xfrm>
              <a:off x="1391" y="333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9" name="Rectangle 14"/>
            <p:cNvSpPr>
              <a:spLocks noChangeArrowheads="1"/>
            </p:cNvSpPr>
            <p:nvPr/>
          </p:nvSpPr>
          <p:spPr bwMode="auto">
            <a:xfrm>
              <a:off x="1078" y="3331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80" name="Oval 15"/>
            <p:cNvSpPr>
              <a:spLocks noChangeArrowheads="1"/>
            </p:cNvSpPr>
            <p:nvPr/>
          </p:nvSpPr>
          <p:spPr bwMode="auto">
            <a:xfrm>
              <a:off x="1075" y="3272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1" name="Oval 16"/>
            <p:cNvSpPr>
              <a:spLocks noChangeArrowheads="1"/>
            </p:cNvSpPr>
            <p:nvPr/>
          </p:nvSpPr>
          <p:spPr bwMode="auto">
            <a:xfrm>
              <a:off x="1074" y="2648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2" name="Line 17"/>
            <p:cNvSpPr>
              <a:spLocks noChangeShapeType="1"/>
            </p:cNvSpPr>
            <p:nvPr/>
          </p:nvSpPr>
          <p:spPr bwMode="auto">
            <a:xfrm>
              <a:off x="1074" y="264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3" name="Line 18"/>
            <p:cNvSpPr>
              <a:spLocks noChangeShapeType="1"/>
            </p:cNvSpPr>
            <p:nvPr/>
          </p:nvSpPr>
          <p:spPr bwMode="auto">
            <a:xfrm>
              <a:off x="1387" y="264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4" name="Rectangle 19"/>
            <p:cNvSpPr>
              <a:spLocks noChangeArrowheads="1"/>
            </p:cNvSpPr>
            <p:nvPr/>
          </p:nvSpPr>
          <p:spPr bwMode="auto">
            <a:xfrm>
              <a:off x="1074" y="2641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85" name="Oval 20"/>
            <p:cNvSpPr>
              <a:spLocks noChangeArrowheads="1"/>
            </p:cNvSpPr>
            <p:nvPr/>
          </p:nvSpPr>
          <p:spPr bwMode="auto">
            <a:xfrm>
              <a:off x="1071" y="2582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6" name="Oval 21"/>
            <p:cNvSpPr>
              <a:spLocks noChangeArrowheads="1"/>
            </p:cNvSpPr>
            <p:nvPr/>
          </p:nvSpPr>
          <p:spPr bwMode="auto">
            <a:xfrm>
              <a:off x="1757" y="2644"/>
              <a:ext cx="312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7" name="Line 22"/>
            <p:cNvSpPr>
              <a:spLocks noChangeShapeType="1"/>
            </p:cNvSpPr>
            <p:nvPr/>
          </p:nvSpPr>
          <p:spPr bwMode="auto">
            <a:xfrm>
              <a:off x="1757" y="263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8" name="Line 23"/>
            <p:cNvSpPr>
              <a:spLocks noChangeShapeType="1"/>
            </p:cNvSpPr>
            <p:nvPr/>
          </p:nvSpPr>
          <p:spPr bwMode="auto">
            <a:xfrm>
              <a:off x="2069" y="263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9" name="Rectangle 24"/>
            <p:cNvSpPr>
              <a:spLocks noChangeArrowheads="1"/>
            </p:cNvSpPr>
            <p:nvPr/>
          </p:nvSpPr>
          <p:spPr bwMode="auto">
            <a:xfrm>
              <a:off x="1757" y="2637"/>
              <a:ext cx="309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90" name="Oval 25"/>
            <p:cNvSpPr>
              <a:spLocks noChangeArrowheads="1"/>
            </p:cNvSpPr>
            <p:nvPr/>
          </p:nvSpPr>
          <p:spPr bwMode="auto">
            <a:xfrm>
              <a:off x="1760" y="2581"/>
              <a:ext cx="312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1" name="Oval 26"/>
            <p:cNvSpPr>
              <a:spLocks noChangeArrowheads="1"/>
            </p:cNvSpPr>
            <p:nvPr/>
          </p:nvSpPr>
          <p:spPr bwMode="auto">
            <a:xfrm>
              <a:off x="1767" y="3335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2" name="Line 27"/>
            <p:cNvSpPr>
              <a:spLocks noChangeShapeType="1"/>
            </p:cNvSpPr>
            <p:nvPr/>
          </p:nvSpPr>
          <p:spPr bwMode="auto">
            <a:xfrm>
              <a:off x="1767" y="332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3" name="Line 28"/>
            <p:cNvSpPr>
              <a:spLocks noChangeShapeType="1"/>
            </p:cNvSpPr>
            <p:nvPr/>
          </p:nvSpPr>
          <p:spPr bwMode="auto">
            <a:xfrm>
              <a:off x="2080" y="332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4" name="Rectangle 29"/>
            <p:cNvSpPr>
              <a:spLocks noChangeArrowheads="1"/>
            </p:cNvSpPr>
            <p:nvPr/>
          </p:nvSpPr>
          <p:spPr bwMode="auto">
            <a:xfrm>
              <a:off x="1767" y="3328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95" name="Oval 30"/>
            <p:cNvSpPr>
              <a:spLocks noChangeArrowheads="1"/>
            </p:cNvSpPr>
            <p:nvPr/>
          </p:nvSpPr>
          <p:spPr bwMode="auto">
            <a:xfrm>
              <a:off x="1764" y="3269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6" name="Oval 31"/>
            <p:cNvSpPr>
              <a:spLocks noChangeArrowheads="1"/>
            </p:cNvSpPr>
            <p:nvPr/>
          </p:nvSpPr>
          <p:spPr bwMode="auto">
            <a:xfrm>
              <a:off x="2332" y="2994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7" name="Line 32"/>
            <p:cNvSpPr>
              <a:spLocks noChangeShapeType="1"/>
            </p:cNvSpPr>
            <p:nvPr/>
          </p:nvSpPr>
          <p:spPr bwMode="auto">
            <a:xfrm>
              <a:off x="2332" y="29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8" name="Line 33"/>
            <p:cNvSpPr>
              <a:spLocks noChangeShapeType="1"/>
            </p:cNvSpPr>
            <p:nvPr/>
          </p:nvSpPr>
          <p:spPr bwMode="auto">
            <a:xfrm>
              <a:off x="2645" y="29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9" name="Rectangle 34"/>
            <p:cNvSpPr>
              <a:spLocks noChangeArrowheads="1"/>
            </p:cNvSpPr>
            <p:nvPr/>
          </p:nvSpPr>
          <p:spPr bwMode="auto">
            <a:xfrm>
              <a:off x="2332" y="2987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1000" name="Oval 35"/>
            <p:cNvSpPr>
              <a:spLocks noChangeArrowheads="1"/>
            </p:cNvSpPr>
            <p:nvPr/>
          </p:nvSpPr>
          <p:spPr bwMode="auto">
            <a:xfrm>
              <a:off x="2329" y="2928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1" name="Freeform 36"/>
            <p:cNvSpPr>
              <a:spLocks/>
            </p:cNvSpPr>
            <p:nvPr/>
          </p:nvSpPr>
          <p:spPr bwMode="auto">
            <a:xfrm>
              <a:off x="1923" y="2736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2" name="Freeform 37"/>
            <p:cNvSpPr>
              <a:spLocks/>
            </p:cNvSpPr>
            <p:nvPr/>
          </p:nvSpPr>
          <p:spPr bwMode="auto">
            <a:xfrm>
              <a:off x="1230" y="2742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3" name="Freeform 38"/>
            <p:cNvSpPr>
              <a:spLocks/>
            </p:cNvSpPr>
            <p:nvPr/>
          </p:nvSpPr>
          <p:spPr bwMode="auto">
            <a:xfrm>
              <a:off x="1395" y="2727"/>
              <a:ext cx="504" cy="600"/>
            </a:xfrm>
            <a:custGeom>
              <a:avLst/>
              <a:gdLst>
                <a:gd name="T0" fmla="*/ 0 w 378"/>
                <a:gd name="T1" fmla="*/ 7134 h 174"/>
                <a:gd name="T2" fmla="*/ 89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4" name="Freeform 39"/>
            <p:cNvSpPr>
              <a:spLocks/>
            </p:cNvSpPr>
            <p:nvPr/>
          </p:nvSpPr>
          <p:spPr bwMode="auto">
            <a:xfrm>
              <a:off x="2082" y="3072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5" name="Freeform 40"/>
            <p:cNvSpPr>
              <a:spLocks/>
            </p:cNvSpPr>
            <p:nvPr/>
          </p:nvSpPr>
          <p:spPr bwMode="auto">
            <a:xfrm>
              <a:off x="1401" y="3357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6" name="Freeform 41"/>
            <p:cNvSpPr>
              <a:spLocks/>
            </p:cNvSpPr>
            <p:nvPr/>
          </p:nvSpPr>
          <p:spPr bwMode="auto">
            <a:xfrm>
              <a:off x="810" y="3033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7" name="Freeform 42"/>
            <p:cNvSpPr>
              <a:spLocks/>
            </p:cNvSpPr>
            <p:nvPr/>
          </p:nvSpPr>
          <p:spPr bwMode="auto">
            <a:xfrm>
              <a:off x="1395" y="2667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8" name="Freeform 43"/>
            <p:cNvSpPr>
              <a:spLocks/>
            </p:cNvSpPr>
            <p:nvPr/>
          </p:nvSpPr>
          <p:spPr bwMode="auto">
            <a:xfrm>
              <a:off x="2070" y="2664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9" name="Freeform 44"/>
            <p:cNvSpPr>
              <a:spLocks/>
            </p:cNvSpPr>
            <p:nvPr/>
          </p:nvSpPr>
          <p:spPr bwMode="auto">
            <a:xfrm>
              <a:off x="753" y="2235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010" name="Group 45"/>
            <p:cNvGrpSpPr>
              <a:grpSpLocks/>
            </p:cNvGrpSpPr>
            <p:nvPr/>
          </p:nvGrpSpPr>
          <p:grpSpPr bwMode="auto">
            <a:xfrm>
              <a:off x="649" y="2849"/>
              <a:ext cx="212" cy="231"/>
              <a:chOff x="2950" y="2441"/>
              <a:chExt cx="215" cy="231"/>
            </a:xfrm>
          </p:grpSpPr>
          <p:sp>
            <p:nvSpPr>
              <p:cNvPr id="81027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28" name="Text Box 47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</p:grpSp>
        <p:grpSp>
          <p:nvGrpSpPr>
            <p:cNvPr id="81011" name="Group 48"/>
            <p:cNvGrpSpPr>
              <a:grpSpLocks/>
            </p:cNvGrpSpPr>
            <p:nvPr/>
          </p:nvGrpSpPr>
          <p:grpSpPr bwMode="auto">
            <a:xfrm>
              <a:off x="1819" y="3233"/>
              <a:ext cx="212" cy="231"/>
              <a:chOff x="2950" y="2441"/>
              <a:chExt cx="215" cy="231"/>
            </a:xfrm>
          </p:grpSpPr>
          <p:sp>
            <p:nvSpPr>
              <p:cNvPr id="81025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26" name="Text Box 50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</p:grpSp>
        <p:grpSp>
          <p:nvGrpSpPr>
            <p:cNvPr id="81012" name="Group 51"/>
            <p:cNvGrpSpPr>
              <a:grpSpLocks/>
            </p:cNvGrpSpPr>
            <p:nvPr/>
          </p:nvGrpSpPr>
          <p:grpSpPr bwMode="auto">
            <a:xfrm>
              <a:off x="1134" y="3230"/>
              <a:ext cx="220" cy="231"/>
              <a:chOff x="2946" y="2441"/>
              <a:chExt cx="223" cy="231"/>
            </a:xfrm>
          </p:grpSpPr>
          <p:sp>
            <p:nvSpPr>
              <p:cNvPr id="81023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24" name="Text Box 53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</p:grpSp>
        <p:grpSp>
          <p:nvGrpSpPr>
            <p:cNvPr id="81013" name="Group 54"/>
            <p:cNvGrpSpPr>
              <a:grpSpLocks/>
            </p:cNvGrpSpPr>
            <p:nvPr/>
          </p:nvGrpSpPr>
          <p:grpSpPr bwMode="auto">
            <a:xfrm>
              <a:off x="1809" y="2543"/>
              <a:ext cx="220" cy="231"/>
              <a:chOff x="2946" y="2441"/>
              <a:chExt cx="223" cy="231"/>
            </a:xfrm>
          </p:grpSpPr>
          <p:sp>
            <p:nvSpPr>
              <p:cNvPr id="81021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22" name="Text Box 56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</p:grpSp>
        <p:grpSp>
          <p:nvGrpSpPr>
            <p:cNvPr id="81014" name="Group 57"/>
            <p:cNvGrpSpPr>
              <a:grpSpLocks/>
            </p:cNvGrpSpPr>
            <p:nvPr/>
          </p:nvGrpSpPr>
          <p:grpSpPr bwMode="auto">
            <a:xfrm>
              <a:off x="1130" y="2543"/>
              <a:ext cx="212" cy="231"/>
              <a:chOff x="2951" y="2441"/>
              <a:chExt cx="215" cy="231"/>
            </a:xfrm>
          </p:grpSpPr>
          <p:sp>
            <p:nvSpPr>
              <p:cNvPr id="81019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20" name="Text Box 59"/>
              <p:cNvSpPr txBox="1">
                <a:spLocks noChangeArrowheads="1"/>
              </p:cNvSpPr>
              <p:nvPr/>
            </p:nvSpPr>
            <p:spPr bwMode="auto">
              <a:xfrm>
                <a:off x="2951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</p:grpSp>
        <p:grpSp>
          <p:nvGrpSpPr>
            <p:cNvPr id="81015" name="Group 60"/>
            <p:cNvGrpSpPr>
              <a:grpSpLocks/>
            </p:cNvGrpSpPr>
            <p:nvPr/>
          </p:nvGrpSpPr>
          <p:grpSpPr bwMode="auto">
            <a:xfrm>
              <a:off x="2396" y="2891"/>
              <a:ext cx="204" cy="231"/>
              <a:chOff x="2954" y="2441"/>
              <a:chExt cx="207" cy="231"/>
            </a:xfrm>
          </p:grpSpPr>
          <p:sp>
            <p:nvSpPr>
              <p:cNvPr id="81017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8" name="Text Box 62"/>
              <p:cNvSpPr txBox="1">
                <a:spLocks noChangeArrowheads="1"/>
              </p:cNvSpPr>
              <p:nvPr/>
            </p:nvSpPr>
            <p:spPr bwMode="auto">
              <a:xfrm>
                <a:off x="2954" y="2441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</p:grpSp>
        <p:sp>
          <p:nvSpPr>
            <p:cNvPr id="81016" name="Line 63"/>
            <p:cNvSpPr>
              <a:spLocks noChangeShapeType="1"/>
            </p:cNvSpPr>
            <p:nvPr/>
          </p:nvSpPr>
          <p:spPr bwMode="auto">
            <a:xfrm>
              <a:off x="804" y="3021"/>
              <a:ext cx="282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962525" y="3429000"/>
            <a:ext cx="3571875" cy="2236788"/>
            <a:chOff x="4962525" y="3429000"/>
            <a:chExt cx="3571875" cy="2236788"/>
          </a:xfrm>
        </p:grpSpPr>
        <p:sp>
          <p:nvSpPr>
            <p:cNvPr id="80909" name="Freeform 64"/>
            <p:cNvSpPr>
              <a:spLocks/>
            </p:cNvSpPr>
            <p:nvPr/>
          </p:nvSpPr>
          <p:spPr bwMode="auto">
            <a:xfrm>
              <a:off x="4962525" y="3429000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0" name="Freeform 65"/>
            <p:cNvSpPr>
              <a:spLocks/>
            </p:cNvSpPr>
            <p:nvPr/>
          </p:nvSpPr>
          <p:spPr bwMode="auto">
            <a:xfrm>
              <a:off x="5495925" y="4300538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1" name="Oval 66"/>
            <p:cNvSpPr>
              <a:spLocks noChangeArrowheads="1"/>
            </p:cNvSpPr>
            <p:nvPr/>
          </p:nvSpPr>
          <p:spPr bwMode="auto">
            <a:xfrm>
              <a:off x="5083175" y="4684713"/>
              <a:ext cx="496888" cy="12858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2" name="Line 67"/>
            <p:cNvSpPr>
              <a:spLocks noChangeShapeType="1"/>
            </p:cNvSpPr>
            <p:nvPr/>
          </p:nvSpPr>
          <p:spPr bwMode="auto">
            <a:xfrm>
              <a:off x="5083175" y="467360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Line 68"/>
            <p:cNvSpPr>
              <a:spLocks noChangeShapeType="1"/>
            </p:cNvSpPr>
            <p:nvPr/>
          </p:nvSpPr>
          <p:spPr bwMode="auto">
            <a:xfrm>
              <a:off x="5580063" y="467360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4" name="Rectangle 69"/>
            <p:cNvSpPr>
              <a:spLocks noChangeArrowheads="1"/>
            </p:cNvSpPr>
            <p:nvPr/>
          </p:nvSpPr>
          <p:spPr bwMode="auto">
            <a:xfrm>
              <a:off x="5083175" y="4673600"/>
              <a:ext cx="492125" cy="777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15" name="Oval 70"/>
            <p:cNvSpPr>
              <a:spLocks noChangeArrowheads="1"/>
            </p:cNvSpPr>
            <p:nvPr/>
          </p:nvSpPr>
          <p:spPr bwMode="auto">
            <a:xfrm>
              <a:off x="5078413" y="4579938"/>
              <a:ext cx="496888" cy="1508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Oval 71"/>
            <p:cNvSpPr>
              <a:spLocks noChangeArrowheads="1"/>
            </p:cNvSpPr>
            <p:nvPr/>
          </p:nvSpPr>
          <p:spPr bwMode="auto">
            <a:xfrm>
              <a:off x="5835650" y="5299075"/>
              <a:ext cx="496888" cy="12858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7" name="Line 72"/>
            <p:cNvSpPr>
              <a:spLocks noChangeShapeType="1"/>
            </p:cNvSpPr>
            <p:nvPr/>
          </p:nvSpPr>
          <p:spPr bwMode="auto">
            <a:xfrm>
              <a:off x="5835650" y="5287963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8" name="Line 73"/>
            <p:cNvSpPr>
              <a:spLocks noChangeShapeType="1"/>
            </p:cNvSpPr>
            <p:nvPr/>
          </p:nvSpPr>
          <p:spPr bwMode="auto">
            <a:xfrm>
              <a:off x="6332538" y="5287963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9" name="Rectangle 74"/>
            <p:cNvSpPr>
              <a:spLocks noChangeArrowheads="1"/>
            </p:cNvSpPr>
            <p:nvPr/>
          </p:nvSpPr>
          <p:spPr bwMode="auto">
            <a:xfrm>
              <a:off x="5835650" y="5287963"/>
              <a:ext cx="492125" cy="777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20" name="Oval 75"/>
            <p:cNvSpPr>
              <a:spLocks noChangeArrowheads="1"/>
            </p:cNvSpPr>
            <p:nvPr/>
          </p:nvSpPr>
          <p:spPr bwMode="auto">
            <a:xfrm>
              <a:off x="5830888" y="5194300"/>
              <a:ext cx="496888" cy="1508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1" name="Oval 76"/>
            <p:cNvSpPr>
              <a:spLocks noChangeArrowheads="1"/>
            </p:cNvSpPr>
            <p:nvPr/>
          </p:nvSpPr>
          <p:spPr bwMode="auto">
            <a:xfrm>
              <a:off x="5829300" y="4203700"/>
              <a:ext cx="496888" cy="12858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2" name="Line 77"/>
            <p:cNvSpPr>
              <a:spLocks noChangeShapeType="1"/>
            </p:cNvSpPr>
            <p:nvPr/>
          </p:nvSpPr>
          <p:spPr bwMode="auto">
            <a:xfrm>
              <a:off x="5829300" y="4192588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3" name="Line 78"/>
            <p:cNvSpPr>
              <a:spLocks noChangeShapeType="1"/>
            </p:cNvSpPr>
            <p:nvPr/>
          </p:nvSpPr>
          <p:spPr bwMode="auto">
            <a:xfrm>
              <a:off x="6326188" y="4192588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4" name="Rectangle 79"/>
            <p:cNvSpPr>
              <a:spLocks noChangeArrowheads="1"/>
            </p:cNvSpPr>
            <p:nvPr/>
          </p:nvSpPr>
          <p:spPr bwMode="auto">
            <a:xfrm>
              <a:off x="5829300" y="4192588"/>
              <a:ext cx="492125" cy="777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25" name="Oval 80"/>
            <p:cNvSpPr>
              <a:spLocks noChangeArrowheads="1"/>
            </p:cNvSpPr>
            <p:nvPr/>
          </p:nvSpPr>
          <p:spPr bwMode="auto">
            <a:xfrm>
              <a:off x="5824538" y="4098925"/>
              <a:ext cx="496888" cy="1508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6" name="Oval 81"/>
            <p:cNvSpPr>
              <a:spLocks noChangeArrowheads="1"/>
            </p:cNvSpPr>
            <p:nvPr/>
          </p:nvSpPr>
          <p:spPr bwMode="auto">
            <a:xfrm>
              <a:off x="6913563" y="4197350"/>
              <a:ext cx="495300" cy="12858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7" name="Line 82"/>
            <p:cNvSpPr>
              <a:spLocks noChangeShapeType="1"/>
            </p:cNvSpPr>
            <p:nvPr/>
          </p:nvSpPr>
          <p:spPr bwMode="auto">
            <a:xfrm>
              <a:off x="6913563" y="4186238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8" name="Line 83"/>
            <p:cNvSpPr>
              <a:spLocks noChangeShapeType="1"/>
            </p:cNvSpPr>
            <p:nvPr/>
          </p:nvSpPr>
          <p:spPr bwMode="auto">
            <a:xfrm>
              <a:off x="7408863" y="4186238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9" name="Rectangle 84"/>
            <p:cNvSpPr>
              <a:spLocks noChangeArrowheads="1"/>
            </p:cNvSpPr>
            <p:nvPr/>
          </p:nvSpPr>
          <p:spPr bwMode="auto">
            <a:xfrm>
              <a:off x="6913563" y="4186238"/>
              <a:ext cx="490538" cy="777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30" name="Oval 85"/>
            <p:cNvSpPr>
              <a:spLocks noChangeArrowheads="1"/>
            </p:cNvSpPr>
            <p:nvPr/>
          </p:nvSpPr>
          <p:spPr bwMode="auto">
            <a:xfrm>
              <a:off x="6918325" y="4097338"/>
              <a:ext cx="495300" cy="1508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1" name="Oval 86"/>
            <p:cNvSpPr>
              <a:spLocks noChangeArrowheads="1"/>
            </p:cNvSpPr>
            <p:nvPr/>
          </p:nvSpPr>
          <p:spPr bwMode="auto">
            <a:xfrm>
              <a:off x="6929438" y="5294313"/>
              <a:ext cx="496888" cy="12858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2" name="Line 87"/>
            <p:cNvSpPr>
              <a:spLocks noChangeShapeType="1"/>
            </p:cNvSpPr>
            <p:nvPr/>
          </p:nvSpPr>
          <p:spPr bwMode="auto">
            <a:xfrm>
              <a:off x="6929438" y="528320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3" name="Line 88"/>
            <p:cNvSpPr>
              <a:spLocks noChangeShapeType="1"/>
            </p:cNvSpPr>
            <p:nvPr/>
          </p:nvSpPr>
          <p:spPr bwMode="auto">
            <a:xfrm>
              <a:off x="7426325" y="528320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4" name="Rectangle 89"/>
            <p:cNvSpPr>
              <a:spLocks noChangeArrowheads="1"/>
            </p:cNvSpPr>
            <p:nvPr/>
          </p:nvSpPr>
          <p:spPr bwMode="auto">
            <a:xfrm>
              <a:off x="6929438" y="5283200"/>
              <a:ext cx="492125" cy="777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35" name="Oval 90"/>
            <p:cNvSpPr>
              <a:spLocks noChangeArrowheads="1"/>
            </p:cNvSpPr>
            <p:nvPr/>
          </p:nvSpPr>
          <p:spPr bwMode="auto">
            <a:xfrm>
              <a:off x="6924675" y="5189538"/>
              <a:ext cx="496888" cy="1508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6" name="Oval 91"/>
            <p:cNvSpPr>
              <a:spLocks noChangeArrowheads="1"/>
            </p:cNvSpPr>
            <p:nvPr/>
          </p:nvSpPr>
          <p:spPr bwMode="auto">
            <a:xfrm>
              <a:off x="7826375" y="4752975"/>
              <a:ext cx="496888" cy="12858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7" name="Line 92"/>
            <p:cNvSpPr>
              <a:spLocks noChangeShapeType="1"/>
            </p:cNvSpPr>
            <p:nvPr/>
          </p:nvSpPr>
          <p:spPr bwMode="auto">
            <a:xfrm>
              <a:off x="7826375" y="4741863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8" name="Line 93"/>
            <p:cNvSpPr>
              <a:spLocks noChangeShapeType="1"/>
            </p:cNvSpPr>
            <p:nvPr/>
          </p:nvSpPr>
          <p:spPr bwMode="auto">
            <a:xfrm>
              <a:off x="8323263" y="4741863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9" name="Rectangle 94"/>
            <p:cNvSpPr>
              <a:spLocks noChangeArrowheads="1"/>
            </p:cNvSpPr>
            <p:nvPr/>
          </p:nvSpPr>
          <p:spPr bwMode="auto">
            <a:xfrm>
              <a:off x="7826375" y="4741863"/>
              <a:ext cx="492125" cy="777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40" name="Oval 95"/>
            <p:cNvSpPr>
              <a:spLocks noChangeArrowheads="1"/>
            </p:cNvSpPr>
            <p:nvPr/>
          </p:nvSpPr>
          <p:spPr bwMode="auto">
            <a:xfrm>
              <a:off x="7821613" y="4648200"/>
              <a:ext cx="496888" cy="1508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2" name="Freeform 97"/>
            <p:cNvSpPr>
              <a:spLocks/>
            </p:cNvSpPr>
            <p:nvPr/>
          </p:nvSpPr>
          <p:spPr bwMode="auto">
            <a:xfrm>
              <a:off x="6076950" y="4352925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3" name="Freeform 98"/>
            <p:cNvSpPr>
              <a:spLocks/>
            </p:cNvSpPr>
            <p:nvPr/>
          </p:nvSpPr>
          <p:spPr bwMode="auto">
            <a:xfrm>
              <a:off x="6324600" y="4343400"/>
              <a:ext cx="800100" cy="952500"/>
            </a:xfrm>
            <a:custGeom>
              <a:avLst/>
              <a:gdLst>
                <a:gd name="T0" fmla="*/ 0 w 378"/>
                <a:gd name="T1" fmla="*/ 7134 h 174"/>
                <a:gd name="T2" fmla="*/ 89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4" name="Freeform 99"/>
            <p:cNvSpPr>
              <a:spLocks/>
            </p:cNvSpPr>
            <p:nvPr/>
          </p:nvSpPr>
          <p:spPr bwMode="auto">
            <a:xfrm>
              <a:off x="7429500" y="487680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5" name="Freeform 100"/>
            <p:cNvSpPr>
              <a:spLocks/>
            </p:cNvSpPr>
            <p:nvPr/>
          </p:nvSpPr>
          <p:spPr bwMode="auto">
            <a:xfrm>
              <a:off x="6348413" y="5329238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6" name="Freeform 101"/>
            <p:cNvSpPr>
              <a:spLocks/>
            </p:cNvSpPr>
            <p:nvPr/>
          </p:nvSpPr>
          <p:spPr bwMode="auto">
            <a:xfrm>
              <a:off x="5410200" y="4814888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7" name="Freeform 102"/>
            <p:cNvSpPr>
              <a:spLocks/>
            </p:cNvSpPr>
            <p:nvPr/>
          </p:nvSpPr>
          <p:spPr bwMode="auto">
            <a:xfrm>
              <a:off x="6338888" y="4233863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8" name="Freeform 103"/>
            <p:cNvSpPr>
              <a:spLocks/>
            </p:cNvSpPr>
            <p:nvPr/>
          </p:nvSpPr>
          <p:spPr bwMode="auto">
            <a:xfrm>
              <a:off x="7410450" y="4229100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9" name="Freeform 104"/>
            <p:cNvSpPr>
              <a:spLocks/>
            </p:cNvSpPr>
            <p:nvPr/>
          </p:nvSpPr>
          <p:spPr bwMode="auto">
            <a:xfrm>
              <a:off x="5319713" y="3548063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950" name="Group 105"/>
            <p:cNvGrpSpPr>
              <a:grpSpLocks/>
            </p:cNvGrpSpPr>
            <p:nvPr/>
          </p:nvGrpSpPr>
          <p:grpSpPr bwMode="auto">
            <a:xfrm>
              <a:off x="5154613" y="4522788"/>
              <a:ext cx="336550" cy="366713"/>
              <a:chOff x="2950" y="2441"/>
              <a:chExt cx="215" cy="231"/>
            </a:xfrm>
          </p:grpSpPr>
          <p:sp>
            <p:nvSpPr>
              <p:cNvPr id="80967" name="Rectangle 10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68" name="Text Box 107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</p:grpSp>
        <p:grpSp>
          <p:nvGrpSpPr>
            <p:cNvPr id="80951" name="Group 108"/>
            <p:cNvGrpSpPr>
              <a:grpSpLocks/>
            </p:cNvGrpSpPr>
            <p:nvPr/>
          </p:nvGrpSpPr>
          <p:grpSpPr bwMode="auto">
            <a:xfrm>
              <a:off x="7011988" y="5132388"/>
              <a:ext cx="336550" cy="366713"/>
              <a:chOff x="2950" y="2441"/>
              <a:chExt cx="215" cy="231"/>
            </a:xfrm>
          </p:grpSpPr>
          <p:sp>
            <p:nvSpPr>
              <p:cNvPr id="80965" name="Rectangle 10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66" name="Text Box 110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</p:grpSp>
        <p:grpSp>
          <p:nvGrpSpPr>
            <p:cNvPr id="80952" name="Group 111"/>
            <p:cNvGrpSpPr>
              <a:grpSpLocks/>
            </p:cNvGrpSpPr>
            <p:nvPr/>
          </p:nvGrpSpPr>
          <p:grpSpPr bwMode="auto">
            <a:xfrm>
              <a:off x="5924550" y="5127625"/>
              <a:ext cx="349250" cy="366713"/>
              <a:chOff x="2946" y="2441"/>
              <a:chExt cx="223" cy="231"/>
            </a:xfrm>
          </p:grpSpPr>
          <p:sp>
            <p:nvSpPr>
              <p:cNvPr id="80963" name="Rectangle 11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64" name="Text Box 113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</p:grpSp>
        <p:grpSp>
          <p:nvGrpSpPr>
            <p:cNvPr id="80953" name="Group 114"/>
            <p:cNvGrpSpPr>
              <a:grpSpLocks/>
            </p:cNvGrpSpPr>
            <p:nvPr/>
          </p:nvGrpSpPr>
          <p:grpSpPr bwMode="auto">
            <a:xfrm>
              <a:off x="6996113" y="4037013"/>
              <a:ext cx="349250" cy="366713"/>
              <a:chOff x="2946" y="2441"/>
              <a:chExt cx="223" cy="231"/>
            </a:xfrm>
          </p:grpSpPr>
          <p:sp>
            <p:nvSpPr>
              <p:cNvPr id="80961" name="Rectangle 11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62" name="Text Box 116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</p:grpSp>
        <p:grpSp>
          <p:nvGrpSpPr>
            <p:cNvPr id="80954" name="Group 117"/>
            <p:cNvGrpSpPr>
              <a:grpSpLocks/>
            </p:cNvGrpSpPr>
            <p:nvPr/>
          </p:nvGrpSpPr>
          <p:grpSpPr bwMode="auto">
            <a:xfrm>
              <a:off x="5918200" y="4037013"/>
              <a:ext cx="336550" cy="366713"/>
              <a:chOff x="2951" y="2441"/>
              <a:chExt cx="215" cy="231"/>
            </a:xfrm>
          </p:grpSpPr>
          <p:sp>
            <p:nvSpPr>
              <p:cNvPr id="80959" name="Rectangle 11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60" name="Text Box 119"/>
              <p:cNvSpPr txBox="1">
                <a:spLocks noChangeArrowheads="1"/>
              </p:cNvSpPr>
              <p:nvPr/>
            </p:nvSpPr>
            <p:spPr bwMode="auto">
              <a:xfrm>
                <a:off x="2951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</p:grpSp>
        <p:grpSp>
          <p:nvGrpSpPr>
            <p:cNvPr id="80955" name="Group 120"/>
            <p:cNvGrpSpPr>
              <a:grpSpLocks/>
            </p:cNvGrpSpPr>
            <p:nvPr/>
          </p:nvGrpSpPr>
          <p:grpSpPr bwMode="auto">
            <a:xfrm>
              <a:off x="7927975" y="4589463"/>
              <a:ext cx="323850" cy="366713"/>
              <a:chOff x="2954" y="2441"/>
              <a:chExt cx="207" cy="231"/>
            </a:xfrm>
          </p:grpSpPr>
          <p:sp>
            <p:nvSpPr>
              <p:cNvPr id="80957" name="Rectangle 12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58" name="Text Box 122"/>
              <p:cNvSpPr txBox="1">
                <a:spLocks noChangeArrowheads="1"/>
              </p:cNvSpPr>
              <p:nvPr/>
            </p:nvSpPr>
            <p:spPr bwMode="auto">
              <a:xfrm>
                <a:off x="2954" y="2441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</p:grpSp>
        <p:sp>
          <p:nvSpPr>
            <p:cNvPr id="80956" name="Line 123"/>
            <p:cNvSpPr>
              <a:spLocks noChangeShapeType="1"/>
            </p:cNvSpPr>
            <p:nvPr/>
          </p:nvSpPr>
          <p:spPr bwMode="auto">
            <a:xfrm>
              <a:off x="5400675" y="4795838"/>
              <a:ext cx="447675" cy="447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1900" name="Text Box 124"/>
          <p:cNvSpPr txBox="1">
            <a:spLocks noChangeArrowheads="1"/>
          </p:cNvSpPr>
          <p:nvPr/>
        </p:nvSpPr>
        <p:spPr bwMode="auto">
          <a:xfrm>
            <a:off x="609600" y="5745163"/>
            <a:ext cx="403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 and D think that this</a:t>
            </a:r>
            <a:br>
              <a:rPr lang="en-US">
                <a:latin typeface="Helvetica" charset="0"/>
              </a:rPr>
            </a:br>
            <a:r>
              <a:rPr lang="en-US">
                <a:latin typeface="Helvetica" charset="0"/>
              </a:rPr>
              <a:t>is the path to C</a:t>
            </a:r>
          </a:p>
        </p:txBody>
      </p:sp>
      <p:sp>
        <p:nvSpPr>
          <p:cNvPr id="971901" name="Text Box 125"/>
          <p:cNvSpPr txBox="1">
            <a:spLocks noChangeArrowheads="1"/>
          </p:cNvSpPr>
          <p:nvPr/>
        </p:nvSpPr>
        <p:spPr bwMode="auto">
          <a:xfrm>
            <a:off x="4953000" y="5715000"/>
            <a:ext cx="358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E thinks that this</a:t>
            </a:r>
            <a:br>
              <a:rPr lang="en-US">
                <a:latin typeface="Helvetica" charset="0"/>
              </a:rPr>
            </a:br>
            <a:r>
              <a:rPr lang="en-US">
                <a:latin typeface="Helvetica" charset="0"/>
              </a:rPr>
              <a:t>is the path to C</a:t>
            </a:r>
          </a:p>
        </p:txBody>
      </p:sp>
      <p:grpSp>
        <p:nvGrpSpPr>
          <p:cNvPr id="16" name="Group 132"/>
          <p:cNvGrpSpPr>
            <a:grpSpLocks/>
          </p:cNvGrpSpPr>
          <p:nvPr/>
        </p:nvGrpSpPr>
        <p:grpSpPr bwMode="auto">
          <a:xfrm>
            <a:off x="2057400" y="5105400"/>
            <a:ext cx="5029200" cy="468313"/>
            <a:chOff x="1296" y="3216"/>
            <a:chExt cx="3168" cy="295"/>
          </a:xfrm>
        </p:grpSpPr>
        <p:sp>
          <p:nvSpPr>
            <p:cNvPr id="80905" name="Oval 128"/>
            <p:cNvSpPr>
              <a:spLocks noChangeArrowheads="1"/>
            </p:cNvSpPr>
            <p:nvPr/>
          </p:nvSpPr>
          <p:spPr bwMode="auto">
            <a:xfrm>
              <a:off x="1296" y="3216"/>
              <a:ext cx="528" cy="28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6" name="Oval 129"/>
            <p:cNvSpPr>
              <a:spLocks noChangeArrowheads="1"/>
            </p:cNvSpPr>
            <p:nvPr/>
          </p:nvSpPr>
          <p:spPr bwMode="auto">
            <a:xfrm>
              <a:off x="3936" y="3216"/>
              <a:ext cx="528" cy="28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0907" name="AutoShape 130"/>
            <p:cNvCxnSpPr>
              <a:cxnSpLocks noChangeShapeType="1"/>
              <a:stCxn id="80905" idx="5"/>
              <a:endCxn id="80906" idx="3"/>
            </p:cNvCxnSpPr>
            <p:nvPr/>
          </p:nvCxnSpPr>
          <p:spPr bwMode="auto">
            <a:xfrm rot="16200000" flipH="1">
              <a:off x="2879" y="2339"/>
              <a:ext cx="1" cy="2266"/>
            </a:xfrm>
            <a:prstGeom prst="curvedConnector3">
              <a:avLst>
                <a:gd name="adj1" fmla="val 17700000"/>
              </a:avLst>
            </a:prstGeom>
            <a:noFill/>
            <a:ln w="2857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908" name="Rectangle 131"/>
            <p:cNvSpPr>
              <a:spLocks noChangeArrowheads="1"/>
            </p:cNvSpPr>
            <p:nvPr/>
          </p:nvSpPr>
          <p:spPr bwMode="auto">
            <a:xfrm>
              <a:off x="2554" y="3223"/>
              <a:ext cx="6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accent1"/>
                  </a:solidFill>
                  <a:latin typeface="Arial" charset="0"/>
                </a:rPr>
                <a:t>Loop!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372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Avoid Loops (Conceptual)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b="1" dirty="0" smtClean="0"/>
              <a:t>tree-like topology</a:t>
            </a:r>
          </a:p>
          <a:p>
            <a:pPr lvl="1"/>
            <a:r>
              <a:rPr lang="en-US" dirty="0" smtClean="0"/>
              <a:t>If the topology has no loops, you can’t create them</a:t>
            </a:r>
          </a:p>
          <a:p>
            <a:pPr lvl="1"/>
            <a:r>
              <a:rPr lang="en-US" dirty="0" smtClean="0"/>
              <a:t>(Unless you are locally stupid!)</a:t>
            </a:r>
          </a:p>
          <a:p>
            <a:pPr lvl="7"/>
            <a:endParaRPr lang="en-US" dirty="0"/>
          </a:p>
          <a:p>
            <a:r>
              <a:rPr lang="en-US" dirty="0" smtClean="0"/>
              <a:t>Create a </a:t>
            </a:r>
            <a:r>
              <a:rPr lang="en-US" b="1" dirty="0" smtClean="0"/>
              <a:t>global view</a:t>
            </a:r>
            <a:r>
              <a:rPr lang="en-US" dirty="0" smtClean="0"/>
              <a:t>, then use graph algorithm</a:t>
            </a:r>
          </a:p>
          <a:p>
            <a:pPr lvl="1"/>
            <a:r>
              <a:rPr lang="en-US" dirty="0" smtClean="0"/>
              <a:t>If I see the entire network when computing paths I can manually avoid loops</a:t>
            </a:r>
            <a:endParaRPr lang="en-US" dirty="0"/>
          </a:p>
          <a:p>
            <a:pPr lvl="6"/>
            <a:endParaRPr lang="en-US" dirty="0" smtClean="0"/>
          </a:p>
          <a:p>
            <a:r>
              <a:rPr lang="en-US" b="1" dirty="0" smtClean="0"/>
              <a:t>Distributed Computation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Routes that minimize some metric</a:t>
            </a:r>
          </a:p>
          <a:p>
            <a:pPr lvl="1"/>
            <a:r>
              <a:rPr lang="en-US" dirty="0" smtClean="0"/>
              <a:t>Computations that show me the path that I’m choosing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31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“Convergence”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38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routers have </a:t>
            </a:r>
            <a:r>
              <a:rPr lang="en-US" dirty="0"/>
              <a:t>consistent routing </a:t>
            </a:r>
            <a:r>
              <a:rPr lang="en-US" dirty="0" smtClean="0"/>
              <a:t>information</a:t>
            </a:r>
            <a:endParaRPr lang="en-US" dirty="0"/>
          </a:p>
          <a:p>
            <a:pPr lvl="1"/>
            <a:r>
              <a:rPr lang="en-US" dirty="0">
                <a:solidFill>
                  <a:srgbClr val="773F9B"/>
                </a:solidFill>
                <a:ea typeface="Arial" charset="0"/>
                <a:cs typeface="Arial" charset="0"/>
              </a:rPr>
              <a:t>E.g., all nodes having the same link-state database</a:t>
            </a:r>
          </a:p>
          <a:p>
            <a:pPr lvl="1"/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orwarding is consistent after </a:t>
            </a:r>
            <a:r>
              <a:rPr lang="en-US" dirty="0"/>
              <a:t>convergence</a:t>
            </a:r>
          </a:p>
          <a:p>
            <a:pPr lvl="1"/>
            <a:r>
              <a:rPr lang="en-US" dirty="0">
                <a:solidFill>
                  <a:srgbClr val="773F9B"/>
                </a:solidFill>
                <a:ea typeface="Arial" charset="0"/>
                <a:cs typeface="Arial" charset="0"/>
              </a:rPr>
              <a:t>All nodes have the same link-state database</a:t>
            </a:r>
          </a:p>
          <a:p>
            <a:pPr lvl="1"/>
            <a:r>
              <a:rPr lang="en-US" dirty="0">
                <a:solidFill>
                  <a:srgbClr val="773F9B"/>
                </a:solidFill>
                <a:ea typeface="Arial" charset="0"/>
                <a:cs typeface="Arial" charset="0"/>
              </a:rPr>
              <a:t>All nodes forward packets on </a:t>
            </a:r>
            <a:r>
              <a:rPr lang="en-US" dirty="0" smtClean="0">
                <a:solidFill>
                  <a:srgbClr val="773F9B"/>
                </a:solidFill>
                <a:ea typeface="Arial" charset="0"/>
                <a:cs typeface="Arial" charset="0"/>
              </a:rPr>
              <a:t>same paths</a:t>
            </a:r>
          </a:p>
          <a:p>
            <a:pPr lvl="1"/>
            <a:endParaRPr lang="en-US" dirty="0">
              <a:solidFill>
                <a:srgbClr val="773F9B"/>
              </a:solidFill>
              <a:ea typeface="Arial" charset="0"/>
              <a:cs typeface="Arial" charset="0"/>
            </a:endParaRPr>
          </a:p>
          <a:p>
            <a:r>
              <a:rPr lang="en-US" dirty="0" smtClean="0">
                <a:ea typeface="Arial" charset="0"/>
                <a:cs typeface="Arial" charset="0"/>
              </a:rPr>
              <a:t>But while still converging, bad things can happen</a:t>
            </a:r>
            <a:endParaRPr lang="en-US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3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reach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/>
              <a:t>Sources of convergence delay?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 </a:t>
            </a:r>
            <a:r>
              <a:rPr lang="en-US" dirty="0"/>
              <a:t>to detect failure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 </a:t>
            </a:r>
            <a:r>
              <a:rPr lang="en-US" dirty="0"/>
              <a:t>to flood link-state </a:t>
            </a:r>
            <a:r>
              <a:rPr lang="en-US" dirty="0" smtClean="0"/>
              <a:t>information (~longest RTT)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ime </a:t>
            </a:r>
            <a:r>
              <a:rPr lang="en-US" dirty="0"/>
              <a:t>to re-compute forwarding tables</a:t>
            </a:r>
          </a:p>
          <a:p>
            <a:endParaRPr lang="en-US" dirty="0"/>
          </a:p>
          <a:p>
            <a:r>
              <a:rPr lang="en-US" dirty="0"/>
              <a:t>Performance problems during convergence period?</a:t>
            </a:r>
          </a:p>
          <a:p>
            <a:pPr lvl="1"/>
            <a:r>
              <a:rPr lang="en-US" dirty="0" err="1" smtClean="0"/>
              <a:t>Deadends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Looping packets</a:t>
            </a:r>
          </a:p>
          <a:p>
            <a:pPr lvl="1"/>
            <a:r>
              <a:rPr lang="en-US" dirty="0" smtClean="0"/>
              <a:t>Out-of-order </a:t>
            </a:r>
            <a:r>
              <a:rPr lang="en-US" dirty="0"/>
              <a:t>packets reaching the </a:t>
            </a:r>
            <a:r>
              <a:rPr lang="en-US" dirty="0" smtClean="0"/>
              <a:t>destination</a:t>
            </a:r>
          </a:p>
          <a:p>
            <a:pPr lvl="2"/>
            <a:r>
              <a:rPr lang="en-US" dirty="0" smtClean="0"/>
              <a:t>Should not cause semantic problems</a:t>
            </a:r>
          </a:p>
          <a:p>
            <a:pPr lvl="2"/>
            <a:r>
              <a:rPr lang="en-US" dirty="0" smtClean="0"/>
              <a:t>But can create performance problems!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532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for Local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Failure not detected: packets go into dead link</a:t>
            </a:r>
          </a:p>
          <a:p>
            <a:pPr lvl="4"/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etected, not recomputed: packets dropped</a:t>
            </a:r>
          </a:p>
          <a:p>
            <a:pPr lvl="1"/>
            <a:r>
              <a:rPr lang="en-US" dirty="0" smtClean="0"/>
              <a:t>This is where </a:t>
            </a:r>
            <a:r>
              <a:rPr lang="en-US" dirty="0" err="1" smtClean="0"/>
              <a:t>precomputed</a:t>
            </a:r>
            <a:r>
              <a:rPr lang="en-US" dirty="0" smtClean="0"/>
              <a:t> failovers would help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Detected/computed, not globally notified/computed</a:t>
            </a:r>
          </a:p>
          <a:p>
            <a:pPr lvl="1"/>
            <a:r>
              <a:rPr lang="en-US" dirty="0" smtClean="0"/>
              <a:t>Could be loops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As nodes become aware, routes may change</a:t>
            </a:r>
          </a:p>
          <a:p>
            <a:pPr lvl="1"/>
            <a:r>
              <a:rPr lang="en-US" dirty="0" smtClean="0"/>
              <a:t>Continued looping, and possible </a:t>
            </a:r>
            <a:r>
              <a:rPr lang="en-US" dirty="0" err="1" smtClean="0"/>
              <a:t>reorderings</a:t>
            </a:r>
            <a:endParaRPr lang="en-US" dirty="0" smtClean="0"/>
          </a:p>
          <a:p>
            <a:pPr lvl="1"/>
            <a:r>
              <a:rPr lang="en-US" b="1" i="1" dirty="0" smtClean="0"/>
              <a:t>Why reordering?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0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Link-State is conceptually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Everyone </a:t>
            </a:r>
            <a:r>
              <a:rPr lang="en-US" dirty="0"/>
              <a:t>floods link </a:t>
            </a:r>
            <a:r>
              <a:rPr lang="en-US" dirty="0" smtClean="0"/>
              <a:t>information</a:t>
            </a:r>
          </a:p>
          <a:p>
            <a:pPr lvl="7"/>
            <a:endParaRPr lang="en-US" dirty="0"/>
          </a:p>
          <a:p>
            <a:r>
              <a:rPr lang="en-US" dirty="0"/>
              <a:t>Everyone </a:t>
            </a:r>
            <a:r>
              <a:rPr lang="en-US" dirty="0" smtClean="0"/>
              <a:t>then knows </a:t>
            </a:r>
            <a:r>
              <a:rPr lang="en-US" dirty="0"/>
              <a:t>map of </a:t>
            </a:r>
            <a:r>
              <a:rPr lang="en-US" dirty="0" smtClean="0"/>
              <a:t>network</a:t>
            </a:r>
          </a:p>
          <a:p>
            <a:pPr lvl="5"/>
            <a:endParaRPr lang="en-US" dirty="0"/>
          </a:p>
          <a:p>
            <a:r>
              <a:rPr lang="en-US" dirty="0"/>
              <a:t>Everyone independently computes </a:t>
            </a:r>
            <a:r>
              <a:rPr lang="en-US" dirty="0" smtClean="0"/>
              <a:t>paths on map</a:t>
            </a:r>
          </a:p>
          <a:p>
            <a:pPr marL="2654300" lvl="7" indent="0">
              <a:buNone/>
            </a:pPr>
            <a:endParaRPr lang="en-US" dirty="0" smtClean="0"/>
          </a:p>
          <a:p>
            <a:pPr marL="2654300" lvl="7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b="1" i="1" dirty="0" smtClean="0">
                <a:solidFill>
                  <a:srgbClr val="FF0000"/>
                </a:solidFill>
              </a:rPr>
              <a:t>All the complexity is in the details</a:t>
            </a:r>
            <a:endParaRPr lang="en-US" sz="3600" b="1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69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Avoid Loops (Conceptual)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Tree-like topologies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the topology has no loops, you can’t create them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(Unless you are locally stupid!)</a:t>
            </a:r>
          </a:p>
          <a:p>
            <a:pPr lvl="7"/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I see the entire network when computing paths I can manually avoid loops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6"/>
            <a:endParaRPr lang="en-US" dirty="0" smtClean="0"/>
          </a:p>
          <a:p>
            <a:r>
              <a:rPr lang="en-US" b="1" dirty="0" smtClean="0"/>
              <a:t>Distributed Computation:</a:t>
            </a:r>
          </a:p>
          <a:p>
            <a:pPr lvl="1"/>
            <a:r>
              <a:rPr lang="en-US" b="1" dirty="0" smtClean="0"/>
              <a:t>A: Routes that minimize a reasonable metric</a:t>
            </a:r>
          </a:p>
          <a:p>
            <a:pPr lvl="1"/>
            <a:r>
              <a:rPr lang="en-US" b="1" dirty="0" smtClean="0"/>
              <a:t>B: Computations show path that I’m choosing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28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Computation of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scalable than Link-State</a:t>
            </a:r>
          </a:p>
          <a:p>
            <a:pPr lvl="1"/>
            <a:r>
              <a:rPr lang="en-US" dirty="0" smtClean="0"/>
              <a:t>No global flooding (resulting in O(n) traffic on each link)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Each node computing the outgoing port based on:</a:t>
            </a:r>
          </a:p>
          <a:p>
            <a:pPr lvl="1"/>
            <a:r>
              <a:rPr lang="en-US" dirty="0" smtClean="0"/>
              <a:t>Local link costs</a:t>
            </a:r>
          </a:p>
          <a:p>
            <a:pPr lvl="1"/>
            <a:r>
              <a:rPr lang="en-US" dirty="0" smtClean="0"/>
              <a:t>Paths advertised by neighbors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Algorithms differ in what these exchanges contain</a:t>
            </a:r>
          </a:p>
          <a:p>
            <a:pPr lvl="1"/>
            <a:r>
              <a:rPr lang="en-US" b="1" dirty="0" smtClean="0"/>
              <a:t>Distance-vector</a:t>
            </a:r>
            <a:r>
              <a:rPr lang="en-US" dirty="0" smtClean="0"/>
              <a:t>: just the distance to each destination</a:t>
            </a:r>
          </a:p>
          <a:p>
            <a:pPr lvl="1"/>
            <a:r>
              <a:rPr lang="en-US" b="1" dirty="0" smtClean="0"/>
              <a:t>Path-vector</a:t>
            </a:r>
            <a:r>
              <a:rPr lang="en-US" dirty="0" smtClean="0"/>
              <a:t>: the entire path to each destination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We will focus on distance-vector for now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4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/>
                <a:cs typeface="Calibri"/>
              </a:rPr>
              <a:t>H</a:t>
            </a:r>
            <a:r>
              <a:rPr lang="en-US" dirty="0" smtClean="0">
                <a:latin typeface="Calibri"/>
                <a:cs typeface="Calibri"/>
              </a:rPr>
              <a:t>ave already done simple version of DV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2186005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algn="r" defTabSz="914306"/>
            <a:endParaRPr lang="en-US" sz="1969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3329005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algn="r" defTabSz="914306"/>
            <a:endParaRPr lang="en-US" sz="1969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414605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algn="r" defTabSz="914306"/>
            <a:endParaRPr lang="en-US" sz="1969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700605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algn="r" defTabSz="914306"/>
            <a:endParaRPr lang="en-US" sz="1969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538806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algn="r" defTabSz="914306"/>
            <a:endParaRPr lang="en-US" sz="1969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481406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algn="r" defTabSz="914306"/>
            <a:endParaRPr lang="en-US" sz="1969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3252806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algn="r" defTabSz="914306"/>
            <a:endParaRPr lang="en-US" sz="1969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4091005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algn="r" defTabSz="914306"/>
            <a:endParaRPr lang="en-US" sz="1969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5005405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algn="r" defTabSz="914306"/>
            <a:endParaRPr lang="en-US" sz="1969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633805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algn="r" defTabSz="914306"/>
            <a:endParaRPr lang="en-US" sz="1969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776805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algn="r" defTabSz="914306"/>
            <a:endParaRPr lang="en-US" sz="1969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2316088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2316087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459088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557604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763888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490804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414605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405204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5005405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4091004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776804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633804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4167205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557604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405205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4221086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830687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611487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710006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382886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2208322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414604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ular Callout 36"/>
          <p:cNvSpPr/>
          <p:nvPr/>
        </p:nvSpPr>
        <p:spPr bwMode="auto">
          <a:xfrm>
            <a:off x="5486400" y="2262204"/>
            <a:ext cx="2667000" cy="685800"/>
          </a:xfrm>
          <a:prstGeom prst="wedgeRectCallout">
            <a:avLst>
              <a:gd name="adj1" fmla="val -35283"/>
              <a:gd name="adj2" fmla="val 9704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defTabSz="914353"/>
            <a:r>
              <a:rPr lang="en-US" sz="1969" dirty="0">
                <a:solidFill>
                  <a:srgbClr val="F47A00"/>
                </a:solidFill>
                <a:latin typeface="Calibri"/>
                <a:ea typeface="ＭＳ Ｐゴシック" charset="0"/>
                <a:cs typeface="Calibri"/>
              </a:rPr>
              <a:t>I am one hop away</a:t>
            </a:r>
          </a:p>
        </p:txBody>
      </p:sp>
      <p:sp>
        <p:nvSpPr>
          <p:cNvPr id="38" name="Rectangular Callout 37"/>
          <p:cNvSpPr/>
          <p:nvPr/>
        </p:nvSpPr>
        <p:spPr bwMode="auto">
          <a:xfrm>
            <a:off x="4114800" y="5234004"/>
            <a:ext cx="2667000" cy="685800"/>
          </a:xfrm>
          <a:prstGeom prst="wedgeRectCallout">
            <a:avLst>
              <a:gd name="adj1" fmla="val -50997"/>
              <a:gd name="adj2" fmla="val -10481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defTabSz="914353"/>
            <a:r>
              <a:rPr lang="en-US" sz="1969" dirty="0">
                <a:solidFill>
                  <a:srgbClr val="F47A00"/>
                </a:solidFill>
                <a:latin typeface="Calibri"/>
                <a:ea typeface="ＭＳ Ｐゴシック" charset="0"/>
                <a:cs typeface="Calibri"/>
              </a:rPr>
              <a:t>I am one hop away</a:t>
            </a: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5791200" y="4014804"/>
            <a:ext cx="2667000" cy="685800"/>
          </a:xfrm>
          <a:prstGeom prst="wedgeRectCallout">
            <a:avLst>
              <a:gd name="adj1" fmla="val -119092"/>
              <a:gd name="adj2" fmla="val -9740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defTabSz="914353"/>
            <a:r>
              <a:rPr lang="en-US" sz="1969" dirty="0">
                <a:solidFill>
                  <a:srgbClr val="F47A00"/>
                </a:solidFill>
                <a:latin typeface="Calibri"/>
                <a:ea typeface="ＭＳ Ｐゴシック" charset="0"/>
                <a:cs typeface="Calibri"/>
              </a:rPr>
              <a:t>I am one hop away</a:t>
            </a: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762000" y="6072204"/>
            <a:ext cx="2667000" cy="685800"/>
          </a:xfrm>
          <a:prstGeom prst="wedgeRectCallout">
            <a:avLst>
              <a:gd name="adj1" fmla="val 23289"/>
              <a:gd name="adj2" fmla="val -1103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defTabSz="914353"/>
            <a:r>
              <a:rPr lang="en-US" sz="1969" dirty="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I am two hops away</a:t>
            </a: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500204"/>
            <a:ext cx="2667000" cy="685800"/>
          </a:xfrm>
          <a:prstGeom prst="wedgeRectCallout">
            <a:avLst>
              <a:gd name="adj1" fmla="val 4718"/>
              <a:gd name="adj2" fmla="val 8222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defTabSz="914353"/>
            <a:r>
              <a:rPr lang="en-US" sz="1969" dirty="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I am two hops away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457200" y="2414604"/>
            <a:ext cx="2667000" cy="685800"/>
          </a:xfrm>
          <a:prstGeom prst="wedgeRectCallout">
            <a:avLst>
              <a:gd name="adj1" fmla="val 27099"/>
              <a:gd name="adj2" fmla="val 1081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defTabSz="914353"/>
            <a:r>
              <a:rPr lang="en-US" sz="1969" dirty="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I am two hops away</a:t>
            </a:r>
          </a:p>
        </p:txBody>
      </p:sp>
      <p:sp>
        <p:nvSpPr>
          <p:cNvPr id="44" name="Rectangular Callout 43"/>
          <p:cNvSpPr/>
          <p:nvPr/>
        </p:nvSpPr>
        <p:spPr bwMode="auto">
          <a:xfrm>
            <a:off x="2819400" y="3252805"/>
            <a:ext cx="2667000" cy="685800"/>
          </a:xfrm>
          <a:prstGeom prst="wedgeRectCallout">
            <a:avLst>
              <a:gd name="adj1" fmla="val -44806"/>
              <a:gd name="adj2" fmla="val 8407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defTabSz="914353"/>
            <a:r>
              <a:rPr lang="en-US" sz="1969" dirty="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I am two hops away</a:t>
            </a:r>
          </a:p>
        </p:txBody>
      </p:sp>
      <p:sp>
        <p:nvSpPr>
          <p:cNvPr id="45" name="Rectangular Callout 44"/>
          <p:cNvSpPr/>
          <p:nvPr/>
        </p:nvSpPr>
        <p:spPr bwMode="auto">
          <a:xfrm>
            <a:off x="76200" y="3633804"/>
            <a:ext cx="2667000" cy="685800"/>
          </a:xfrm>
          <a:prstGeom prst="wedgeRectCallout">
            <a:avLst>
              <a:gd name="adj1" fmla="val -3853"/>
              <a:gd name="adj2" fmla="val -862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defTabSz="914353"/>
            <a:r>
              <a:rPr lang="en-US" sz="1969" dirty="0">
                <a:solidFill>
                  <a:srgbClr val="0000FF"/>
                </a:solidFill>
                <a:latin typeface="Calibri"/>
                <a:ea typeface="ＭＳ Ｐゴシック" charset="0"/>
                <a:cs typeface="Calibri"/>
              </a:rPr>
              <a:t>I am three hops away</a:t>
            </a:r>
          </a:p>
        </p:txBody>
      </p:sp>
      <p:sp>
        <p:nvSpPr>
          <p:cNvPr id="46" name="Rectangular Callout 45"/>
          <p:cNvSpPr/>
          <p:nvPr/>
        </p:nvSpPr>
        <p:spPr bwMode="auto">
          <a:xfrm>
            <a:off x="76200" y="1271604"/>
            <a:ext cx="2667000" cy="685800"/>
          </a:xfrm>
          <a:prstGeom prst="wedgeRectCallout">
            <a:avLst>
              <a:gd name="adj1" fmla="val 17099"/>
              <a:gd name="adj2" fmla="val 9333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defTabSz="914353"/>
            <a:r>
              <a:rPr lang="en-US" sz="1969" dirty="0">
                <a:solidFill>
                  <a:srgbClr val="0000FF"/>
                </a:solidFill>
                <a:latin typeface="Calibri"/>
                <a:ea typeface="ＭＳ Ｐゴシック" charset="0"/>
                <a:cs typeface="Calibri"/>
              </a:rPr>
              <a:t>I am three hops away</a:t>
            </a:r>
          </a:p>
        </p:txBody>
      </p:sp>
      <p:sp>
        <p:nvSpPr>
          <p:cNvPr id="47" name="Rectangular Callout 46"/>
          <p:cNvSpPr/>
          <p:nvPr/>
        </p:nvSpPr>
        <p:spPr bwMode="auto">
          <a:xfrm>
            <a:off x="6096001" y="5005404"/>
            <a:ext cx="2667000" cy="685800"/>
          </a:xfrm>
          <a:prstGeom prst="wedgeRectCallout">
            <a:avLst>
              <a:gd name="adj1" fmla="val -75759"/>
              <a:gd name="adj2" fmla="val -7147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defTabSz="914353"/>
            <a:r>
              <a:rPr lang="en-US" sz="2812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Destination</a:t>
            </a:r>
          </a:p>
        </p:txBody>
      </p:sp>
      <p:sp>
        <p:nvSpPr>
          <p:cNvPr id="48" name="Rectangular Callout 47"/>
          <p:cNvSpPr/>
          <p:nvPr/>
        </p:nvSpPr>
        <p:spPr bwMode="auto">
          <a:xfrm>
            <a:off x="457200" y="5310205"/>
            <a:ext cx="2667000" cy="685800"/>
          </a:xfrm>
          <a:prstGeom prst="wedgeRectCallout">
            <a:avLst>
              <a:gd name="adj1" fmla="val -3853"/>
              <a:gd name="adj2" fmla="val -862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defTabSz="914353"/>
            <a:r>
              <a:rPr lang="en-US" sz="1969" dirty="0">
                <a:solidFill>
                  <a:srgbClr val="0000FF"/>
                </a:solidFill>
                <a:latin typeface="Calibri"/>
                <a:ea typeface="ＭＳ Ｐゴシック" charset="0"/>
                <a:cs typeface="Calibri"/>
              </a:rPr>
              <a:t>I am three hops away</a:t>
            </a:r>
          </a:p>
        </p:txBody>
      </p:sp>
    </p:spTree>
    <p:extLst>
      <p:ext uri="{BB962C8B-B14F-4D97-AF65-F5344CB8AC3E}">
        <p14:creationId xmlns:p14="http://schemas.microsoft.com/office/powerpoint/2010/main" val="54853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Distance “Vector”?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algorithm applies to all destinations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ach node announces distance to each </a:t>
            </a:r>
            <a:r>
              <a:rPr lang="en-US" dirty="0" err="1" smtClean="0"/>
              <a:t>dest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 am 4 hops away from node A</a:t>
            </a:r>
          </a:p>
          <a:p>
            <a:pPr lvl="1"/>
            <a:r>
              <a:rPr lang="en-US" dirty="0" smtClean="0"/>
              <a:t>I am 6 hops away from node B</a:t>
            </a:r>
          </a:p>
          <a:p>
            <a:pPr lvl="1"/>
            <a:r>
              <a:rPr lang="en-US" dirty="0" smtClean="0"/>
              <a:t>I am 3 hops away from node C</a:t>
            </a:r>
          </a:p>
          <a:p>
            <a:pPr lvl="1"/>
            <a:r>
              <a:rPr lang="is-IS" dirty="0" smtClean="0"/>
              <a:t>….</a:t>
            </a:r>
          </a:p>
          <a:p>
            <a:pPr lvl="1"/>
            <a:endParaRPr lang="is-IS" dirty="0" smtClean="0"/>
          </a:p>
          <a:p>
            <a:r>
              <a:rPr lang="is-IS" dirty="0" smtClean="0"/>
              <a:t>Thus, nodes are exchanging a </a:t>
            </a:r>
            <a:r>
              <a:rPr lang="is-IS" b="1" i="1" dirty="0" smtClean="0"/>
              <a:t>vector</a:t>
            </a:r>
            <a:r>
              <a:rPr lang="is-IS" dirty="0" smtClean="0"/>
              <a:t> of distances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40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Aspects to This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Algorithm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How to use the information from your neighbors to update your own routing tables</a:t>
            </a:r>
          </a:p>
          <a:p>
            <a:pPr lvl="1"/>
            <a:endParaRPr lang="en-US" dirty="0"/>
          </a:p>
          <a:p>
            <a:r>
              <a:rPr lang="en-US" b="1" dirty="0" smtClean="0"/>
              <a:t>Protocol: </a:t>
            </a:r>
          </a:p>
          <a:p>
            <a:pPr lvl="1"/>
            <a:r>
              <a:rPr lang="en-US" dirty="0" smtClean="0"/>
              <a:t>Exchanging that routing information with neighbors</a:t>
            </a:r>
          </a:p>
          <a:p>
            <a:pPr lvl="1"/>
            <a:r>
              <a:rPr lang="en-US" dirty="0" smtClean="0"/>
              <a:t>What and when for exchanges</a:t>
            </a:r>
          </a:p>
          <a:p>
            <a:pPr lvl="1"/>
            <a:r>
              <a:rPr lang="en-US" dirty="0"/>
              <a:t>RIP is a protocol that implements DV (IETF RFC </a:t>
            </a:r>
            <a:r>
              <a:rPr lang="en-US" dirty="0" smtClean="0"/>
              <a:t>2080</a:t>
            </a:r>
            <a:r>
              <a:rPr lang="en-US" dirty="0"/>
              <a:t>)</a:t>
            </a:r>
          </a:p>
          <a:p>
            <a:pPr marL="344487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49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 to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4835525"/>
          </a:xfrm>
        </p:spPr>
        <p:txBody>
          <a:bodyPr/>
          <a:lstStyle/>
          <a:p>
            <a:r>
              <a:rPr lang="en-US" dirty="0" smtClean="0"/>
              <a:t>Assume link between nodes x, </a:t>
            </a:r>
            <a:r>
              <a:rPr lang="en-US" dirty="0"/>
              <a:t>y</a:t>
            </a:r>
            <a:r>
              <a:rPr lang="en-US" dirty="0" smtClean="0"/>
              <a:t> has cost c(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Node u finds minimal cost paths using the following:</a:t>
            </a:r>
          </a:p>
          <a:p>
            <a:pPr lvl="6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Nbrs</a:t>
            </a:r>
            <a:r>
              <a:rPr lang="en-US" dirty="0" smtClean="0"/>
              <a:t> w tell me their distances to all nodes v</a:t>
            </a:r>
          </a:p>
          <a:p>
            <a:pPr marL="863600" lvl="1" indent="-514350"/>
            <a:r>
              <a:rPr lang="en-US" dirty="0" smtClean="0"/>
              <a:t>Node w gives me a “distance vector” d(w, v) for all v</a:t>
            </a:r>
          </a:p>
          <a:p>
            <a:pPr marL="863600" lvl="1" indent="-514350"/>
            <a:r>
              <a:rPr lang="en-US" dirty="0" smtClean="0"/>
              <a:t>“Distance” means total cost over path</a:t>
            </a:r>
          </a:p>
          <a:p>
            <a:pPr marL="2540000" lvl="6" indent="-3429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Node u’s cost to a given destination v is then:</a:t>
            </a:r>
          </a:p>
          <a:p>
            <a:pPr marL="863600" lvl="1" indent="-514350"/>
            <a:r>
              <a:rPr lang="en-US" dirty="0"/>
              <a:t>d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 = Min</a:t>
            </a:r>
            <a:r>
              <a:rPr lang="en-US" baseline="-25000" dirty="0" smtClean="0"/>
              <a:t>(</a:t>
            </a:r>
            <a:r>
              <a:rPr lang="en-US" baseline="-25000" dirty="0" err="1" smtClean="0"/>
              <a:t>nbrs</a:t>
            </a:r>
            <a:r>
              <a:rPr lang="en-US" baseline="-25000" dirty="0" smtClean="0"/>
              <a:t> w) </a:t>
            </a:r>
            <a:r>
              <a:rPr lang="en-US" dirty="0" smtClean="0"/>
              <a:t>[c(</a:t>
            </a:r>
            <a:r>
              <a:rPr lang="en-US" dirty="0" err="1" smtClean="0"/>
              <a:t>u,w</a:t>
            </a:r>
            <a:r>
              <a:rPr lang="en-US" dirty="0" smtClean="0"/>
              <a:t>) + d(</a:t>
            </a:r>
            <a:r>
              <a:rPr lang="en-US" dirty="0" err="1" smtClean="0"/>
              <a:t>w,v</a:t>
            </a:r>
            <a:r>
              <a:rPr lang="en-US" dirty="0" smtClean="0"/>
              <a:t>)]</a:t>
            </a:r>
          </a:p>
          <a:p>
            <a:pPr marL="1770063" lvl="4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Node u tells </a:t>
            </a:r>
            <a:r>
              <a:rPr lang="en-US" dirty="0" err="1" smtClean="0"/>
              <a:t>nbrs</a:t>
            </a:r>
            <a:r>
              <a:rPr lang="en-US" dirty="0" smtClean="0"/>
              <a:t> about d(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  <a:r>
              <a:rPr lang="is-IS" dirty="0" smtClean="0"/>
              <a:t>…and process repeats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48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Avoid Loops (In Practice)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Tree-like topologies</a:t>
            </a:r>
          </a:p>
          <a:p>
            <a:pPr lvl="1"/>
            <a:r>
              <a:rPr lang="en-US" b="1" dirty="0" smtClean="0"/>
              <a:t>Learning switches (L2)</a:t>
            </a:r>
          </a:p>
          <a:p>
            <a:pPr lvl="7"/>
            <a:endParaRPr lang="en-US" dirty="0"/>
          </a:p>
          <a:p>
            <a:r>
              <a:rPr lang="en-US" dirty="0"/>
              <a:t>Global </a:t>
            </a:r>
            <a:r>
              <a:rPr lang="en-US" dirty="0" smtClean="0"/>
              <a:t>view</a:t>
            </a:r>
          </a:p>
          <a:p>
            <a:pPr lvl="1"/>
            <a:r>
              <a:rPr lang="en-US" b="1" dirty="0" smtClean="0"/>
              <a:t>Link-state</a:t>
            </a:r>
            <a:r>
              <a:rPr lang="en-US" dirty="0" smtClean="0"/>
              <a:t> and </a:t>
            </a:r>
            <a:r>
              <a:rPr lang="en-US" b="1" dirty="0" smtClean="0"/>
              <a:t>SDN routing</a:t>
            </a:r>
            <a:endParaRPr lang="en-US" b="1" dirty="0"/>
          </a:p>
          <a:p>
            <a:pPr lvl="6"/>
            <a:endParaRPr lang="en-US" dirty="0" smtClean="0"/>
          </a:p>
          <a:p>
            <a:r>
              <a:rPr lang="en-US" dirty="0" smtClean="0"/>
              <a:t>Distributed Computation:</a:t>
            </a:r>
          </a:p>
          <a:p>
            <a:pPr lvl="1"/>
            <a:r>
              <a:rPr lang="en-US" dirty="0" smtClean="0"/>
              <a:t>Minimizing a metric: </a:t>
            </a:r>
            <a:r>
              <a:rPr lang="en-US" b="1" dirty="0" smtClean="0"/>
              <a:t>Distance vector</a:t>
            </a:r>
          </a:p>
          <a:p>
            <a:pPr lvl="1"/>
            <a:r>
              <a:rPr lang="en-US" dirty="0" smtClean="0"/>
              <a:t>Showing path: </a:t>
            </a:r>
            <a:r>
              <a:rPr lang="en-US" b="1" dirty="0" smtClean="0"/>
              <a:t>BGP</a:t>
            </a:r>
            <a:r>
              <a:rPr lang="en-US" dirty="0" smtClean="0"/>
              <a:t> (path vector)</a:t>
            </a:r>
          </a:p>
          <a:p>
            <a:pPr lvl="1"/>
            <a:endParaRPr lang="en-US" dirty="0"/>
          </a:p>
          <a:p>
            <a:pPr marL="344487" lvl="1" indent="0" algn="ctr">
              <a:buNone/>
            </a:pPr>
            <a:r>
              <a:rPr lang="en-US" sz="2800" b="1" i="1" dirty="0">
                <a:solidFill>
                  <a:srgbClr val="FF0000"/>
                </a:solidFill>
              </a:rPr>
              <a:t>R</a:t>
            </a:r>
            <a:r>
              <a:rPr lang="en-US" sz="2800" b="1" i="1" dirty="0" smtClean="0">
                <a:solidFill>
                  <a:srgbClr val="FF0000"/>
                </a:solidFill>
              </a:rPr>
              <a:t>epresents essentially all routing algorithms….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561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Shape 2360"/>
          <p:cNvSpPr/>
          <p:nvPr/>
        </p:nvSpPr>
        <p:spPr>
          <a:xfrm flipH="1">
            <a:off x="2138312" y="2749590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361" name="Shape 2361"/>
          <p:cNvSpPr/>
          <p:nvPr/>
        </p:nvSpPr>
        <p:spPr>
          <a:xfrm>
            <a:off x="2205629" y="3758769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362" name="Shape 2362"/>
          <p:cNvSpPr/>
          <p:nvPr/>
        </p:nvSpPr>
        <p:spPr>
          <a:xfrm>
            <a:off x="4752606" y="2749590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Three Node Network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63" name="Shape 236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50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364" name="Shape 2364"/>
          <p:cNvSpPr/>
          <p:nvPr/>
        </p:nvSpPr>
        <p:spPr>
          <a:xfrm>
            <a:off x="1732360" y="3366492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/>
              <a:t>x</a:t>
            </a:r>
          </a:p>
        </p:txBody>
      </p:sp>
      <p:sp>
        <p:nvSpPr>
          <p:cNvPr id="2365" name="Shape 2365"/>
          <p:cNvSpPr/>
          <p:nvPr/>
        </p:nvSpPr>
        <p:spPr>
          <a:xfrm>
            <a:off x="6866930" y="3366492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/>
              <a:t>z</a:t>
            </a:r>
          </a:p>
        </p:txBody>
      </p:sp>
      <p:sp>
        <p:nvSpPr>
          <p:cNvPr id="2366" name="Shape 2366"/>
          <p:cNvSpPr/>
          <p:nvPr/>
        </p:nvSpPr>
        <p:spPr>
          <a:xfrm>
            <a:off x="4339828" y="243780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/>
              <a:t>y</a:t>
            </a:r>
          </a:p>
        </p:txBody>
      </p:sp>
      <p:sp>
        <p:nvSpPr>
          <p:cNvPr id="2367" name="Shape 2367"/>
          <p:cNvSpPr/>
          <p:nvPr/>
        </p:nvSpPr>
        <p:spPr>
          <a:xfrm>
            <a:off x="4473773" y="3228230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368" name="Shape 2368"/>
          <p:cNvSpPr/>
          <p:nvPr/>
        </p:nvSpPr>
        <p:spPr>
          <a:xfrm>
            <a:off x="2946797" y="2598687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369" name="Shape 2369"/>
          <p:cNvSpPr/>
          <p:nvPr/>
        </p:nvSpPr>
        <p:spPr>
          <a:xfrm>
            <a:off x="5920383" y="2598687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2373" name="Group 2373"/>
          <p:cNvGrpSpPr/>
          <p:nvPr/>
        </p:nvGrpSpPr>
        <p:grpSpPr>
          <a:xfrm>
            <a:off x="1428750" y="1750219"/>
            <a:ext cx="910828" cy="464344"/>
            <a:chOff x="0" y="0"/>
            <a:chExt cx="1295400" cy="660400"/>
          </a:xfrm>
        </p:grpSpPr>
        <p:sp>
          <p:nvSpPr>
            <p:cNvPr id="2370" name="Shape 2370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372" name="Shape 2372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2374" name="Shape 2374"/>
          <p:cNvSpPr/>
          <p:nvPr/>
        </p:nvSpPr>
        <p:spPr>
          <a:xfrm rot="16200000">
            <a:off x="-122783" y="1609577"/>
            <a:ext cx="89743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from</a:t>
            </a:r>
          </a:p>
        </p:txBody>
      </p:sp>
      <p:sp>
        <p:nvSpPr>
          <p:cNvPr id="2375" name="Shape 2375"/>
          <p:cNvSpPr/>
          <p:nvPr/>
        </p:nvSpPr>
        <p:spPr>
          <a:xfrm>
            <a:off x="1763613" y="468808"/>
            <a:ext cx="46434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to</a:t>
            </a:r>
          </a:p>
        </p:txBody>
      </p:sp>
      <p:grpSp>
        <p:nvGrpSpPr>
          <p:cNvPr id="2388" name="Group 2388"/>
          <p:cNvGrpSpPr/>
          <p:nvPr/>
        </p:nvGrpSpPr>
        <p:grpSpPr>
          <a:xfrm>
            <a:off x="571500" y="901899"/>
            <a:ext cx="2107406" cy="1625203"/>
            <a:chOff x="0" y="0"/>
            <a:chExt cx="2997200" cy="2311400"/>
          </a:xfrm>
        </p:grpSpPr>
        <p:sp>
          <p:nvSpPr>
            <p:cNvPr id="2376" name="Shape 2376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2377" name="Shape 2377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2378" name="Shape 2378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379" name="Shape 2379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380" name="Shape 2380"/>
            <p:cNvSpPr/>
            <p:nvPr/>
          </p:nvSpPr>
          <p:spPr>
            <a:xfrm>
              <a:off x="330200" y="6350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2381" name="Shape 238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2382" name="Shape 2382"/>
            <p:cNvSpPr/>
            <p:nvPr/>
          </p:nvSpPr>
          <p:spPr>
            <a:xfrm>
              <a:off x="11938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383" name="Shape 2383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2384" name="Shape 2384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2385" name="Shape 2385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2386" name="Shape 2386"/>
            <p:cNvSpPr/>
            <p:nvPr/>
          </p:nvSpPr>
          <p:spPr>
            <a:xfrm>
              <a:off x="17399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2387" name="Shape 2387"/>
            <p:cNvSpPr/>
            <p:nvPr/>
          </p:nvSpPr>
          <p:spPr>
            <a:xfrm>
              <a:off x="22606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</p:grpSp>
      <p:sp>
        <p:nvSpPr>
          <p:cNvPr id="2389" name="Shape 2389"/>
          <p:cNvSpPr/>
          <p:nvPr/>
        </p:nvSpPr>
        <p:spPr>
          <a:xfrm>
            <a:off x="1410891" y="2071687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7</a:t>
            </a:r>
          </a:p>
        </p:txBody>
      </p:sp>
      <p:sp>
        <p:nvSpPr>
          <p:cNvPr id="2390" name="Shape 2390"/>
          <p:cNvSpPr/>
          <p:nvPr/>
        </p:nvSpPr>
        <p:spPr>
          <a:xfrm>
            <a:off x="1821656" y="2071687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391" name="Shape 2391"/>
          <p:cNvSpPr/>
          <p:nvPr/>
        </p:nvSpPr>
        <p:spPr>
          <a:xfrm>
            <a:off x="2196703" y="2071687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392" name="Shape 2392"/>
          <p:cNvSpPr/>
          <p:nvPr/>
        </p:nvSpPr>
        <p:spPr>
          <a:xfrm flipH="1" flipV="1">
            <a:off x="2160984" y="1518047"/>
            <a:ext cx="291787" cy="315809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393" name="Shape 2393"/>
          <p:cNvSpPr/>
          <p:nvPr/>
        </p:nvSpPr>
        <p:spPr>
          <a:xfrm flipH="1" flipV="1">
            <a:off x="1803797" y="1518047"/>
            <a:ext cx="648975" cy="686077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394" name="Shape 2394"/>
          <p:cNvSpPr/>
          <p:nvPr/>
        </p:nvSpPr>
        <p:spPr>
          <a:xfrm>
            <a:off x="1207550" y="4363524"/>
            <a:ext cx="148433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/>
            </a:pPr>
            <a:r>
              <a:rPr sz="2531" smtClean="0">
                <a:latin typeface="+mn-lt"/>
                <a:ea typeface="+mn-ea"/>
                <a:sym typeface="Calibri"/>
              </a:rPr>
              <a:t>d(</a:t>
            </a:r>
            <a:r>
              <a:rPr lang="en-US" sz="2531" smtClean="0">
                <a:latin typeface="+mn-lt"/>
                <a:ea typeface="+mn-ea"/>
                <a:sym typeface="Calibri"/>
              </a:rPr>
              <a:t>x,</a:t>
            </a:r>
            <a:r>
              <a:rPr sz="2531" smtClean="0">
                <a:latin typeface="+mn-lt"/>
                <a:ea typeface="+mn-ea"/>
                <a:sym typeface="Calibri"/>
              </a:rPr>
              <a:t>z</a:t>
            </a:r>
            <a:r>
              <a:rPr sz="2531">
                <a:latin typeface="+mn-lt"/>
                <a:ea typeface="+mn-ea"/>
                <a:sym typeface="Calibri"/>
              </a:rPr>
              <a:t>) = </a:t>
            </a:r>
          </a:p>
        </p:txBody>
      </p:sp>
      <p:sp>
        <p:nvSpPr>
          <p:cNvPr id="2395" name="Shape 2395"/>
          <p:cNvSpPr/>
          <p:nvPr/>
        </p:nvSpPr>
        <p:spPr>
          <a:xfrm>
            <a:off x="3276895" y="4381384"/>
            <a:ext cx="15001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/>
            </a:pPr>
            <a:r>
              <a:rPr sz="2531"/>
              <a:t>cost(x,z),</a:t>
            </a:r>
          </a:p>
        </p:txBody>
      </p:sp>
      <p:sp>
        <p:nvSpPr>
          <p:cNvPr id="2396" name="Shape 2396"/>
          <p:cNvSpPr/>
          <p:nvPr/>
        </p:nvSpPr>
        <p:spPr>
          <a:xfrm>
            <a:off x="3284786" y="4935024"/>
            <a:ext cx="268823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/>
            </a:pPr>
            <a:r>
              <a:rPr sz="2531" dirty="0">
                <a:latin typeface="+mn-lt"/>
                <a:ea typeface="+mn-ea"/>
                <a:sym typeface="Calibri"/>
              </a:rPr>
              <a:t>cost(x,y) + </a:t>
            </a:r>
            <a:r>
              <a:rPr sz="2531" dirty="0" smtClean="0">
                <a:latin typeface="+mn-lt"/>
                <a:ea typeface="+mn-ea"/>
                <a:sym typeface="Calibri"/>
              </a:rPr>
              <a:t>d(</a:t>
            </a:r>
            <a:r>
              <a:rPr lang="en-US" sz="2531" dirty="0" smtClean="0">
                <a:latin typeface="+mn-lt"/>
                <a:ea typeface="+mn-ea"/>
                <a:sym typeface="Calibri"/>
              </a:rPr>
              <a:t>y,</a:t>
            </a:r>
            <a:r>
              <a:rPr sz="2531" dirty="0" smtClean="0">
                <a:latin typeface="+mn-lt"/>
                <a:ea typeface="+mn-ea"/>
                <a:sym typeface="Calibri"/>
              </a:rPr>
              <a:t>z) </a:t>
            </a:r>
            <a:endParaRPr sz="2531" dirty="0">
              <a:latin typeface="+mn-lt"/>
              <a:ea typeface="+mn-ea"/>
              <a:sym typeface="Calibri"/>
            </a:endParaRPr>
          </a:p>
        </p:txBody>
      </p:sp>
      <p:sp>
        <p:nvSpPr>
          <p:cNvPr id="2397" name="Shape 2397"/>
          <p:cNvSpPr/>
          <p:nvPr/>
        </p:nvSpPr>
        <p:spPr>
          <a:xfrm>
            <a:off x="2450794" y="4381384"/>
            <a:ext cx="7758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/>
            </a:pPr>
            <a:r>
              <a:rPr sz="2531" dirty="0"/>
              <a:t>min{</a:t>
            </a:r>
          </a:p>
        </p:txBody>
      </p:sp>
      <p:sp>
        <p:nvSpPr>
          <p:cNvPr id="2398" name="Shape 2398"/>
          <p:cNvSpPr/>
          <p:nvPr/>
        </p:nvSpPr>
        <p:spPr>
          <a:xfrm>
            <a:off x="5828449" y="4935023"/>
            <a:ext cx="1038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/>
            </a:pPr>
            <a:r>
              <a:rPr sz="253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97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1000"/>
                                        <p:tgtEl>
                                          <p:spTgt spid="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2" grpId="0" animBg="1" advAuto="0"/>
      <p:bldP spid="2393" grpId="0" animBg="1" advAuto="0"/>
      <p:bldP spid="2394" grpId="0" animBg="1" advAuto="0"/>
      <p:bldP spid="2395" grpId="0" animBg="1" advAuto="0"/>
      <p:bldP spid="2396" grpId="0" animBg="1" advAuto="0"/>
      <p:bldP spid="2397" grpId="0" animBg="1" advAuto="0"/>
      <p:bldP spid="2398" grpId="0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Shape 2360"/>
          <p:cNvSpPr/>
          <p:nvPr/>
        </p:nvSpPr>
        <p:spPr>
          <a:xfrm flipH="1">
            <a:off x="2138312" y="2749590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361" name="Shape 2361"/>
          <p:cNvSpPr/>
          <p:nvPr/>
        </p:nvSpPr>
        <p:spPr>
          <a:xfrm>
            <a:off x="2205629" y="3758769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362" name="Shape 2362"/>
          <p:cNvSpPr/>
          <p:nvPr/>
        </p:nvSpPr>
        <p:spPr>
          <a:xfrm>
            <a:off x="4752606" y="2749590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Three Node Network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63" name="Shape 236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51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364" name="Shape 2364"/>
          <p:cNvSpPr/>
          <p:nvPr/>
        </p:nvSpPr>
        <p:spPr>
          <a:xfrm>
            <a:off x="1732360" y="3366492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/>
              <a:t>x</a:t>
            </a:r>
          </a:p>
        </p:txBody>
      </p:sp>
      <p:sp>
        <p:nvSpPr>
          <p:cNvPr id="2365" name="Shape 2365"/>
          <p:cNvSpPr/>
          <p:nvPr/>
        </p:nvSpPr>
        <p:spPr>
          <a:xfrm>
            <a:off x="6866930" y="3366492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/>
              <a:t>z</a:t>
            </a:r>
          </a:p>
        </p:txBody>
      </p:sp>
      <p:sp>
        <p:nvSpPr>
          <p:cNvPr id="2366" name="Shape 2366"/>
          <p:cNvSpPr/>
          <p:nvPr/>
        </p:nvSpPr>
        <p:spPr>
          <a:xfrm>
            <a:off x="4339828" y="243780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/>
              <a:t>y</a:t>
            </a:r>
          </a:p>
        </p:txBody>
      </p:sp>
      <p:sp>
        <p:nvSpPr>
          <p:cNvPr id="2367" name="Shape 2367"/>
          <p:cNvSpPr/>
          <p:nvPr/>
        </p:nvSpPr>
        <p:spPr>
          <a:xfrm>
            <a:off x="4473773" y="3228230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368" name="Shape 2368"/>
          <p:cNvSpPr/>
          <p:nvPr/>
        </p:nvSpPr>
        <p:spPr>
          <a:xfrm>
            <a:off x="2946797" y="2598687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369" name="Shape 2369"/>
          <p:cNvSpPr/>
          <p:nvPr/>
        </p:nvSpPr>
        <p:spPr>
          <a:xfrm>
            <a:off x="5920383" y="2598687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2373" name="Group 2373"/>
          <p:cNvGrpSpPr/>
          <p:nvPr/>
        </p:nvGrpSpPr>
        <p:grpSpPr>
          <a:xfrm>
            <a:off x="1428750" y="1750219"/>
            <a:ext cx="910828" cy="464344"/>
            <a:chOff x="0" y="0"/>
            <a:chExt cx="1295400" cy="660400"/>
          </a:xfrm>
        </p:grpSpPr>
        <p:sp>
          <p:nvSpPr>
            <p:cNvPr id="2370" name="Shape 2370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372" name="Shape 2372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2374" name="Shape 2374"/>
          <p:cNvSpPr/>
          <p:nvPr/>
        </p:nvSpPr>
        <p:spPr>
          <a:xfrm rot="16200000">
            <a:off x="-122783" y="1609577"/>
            <a:ext cx="89743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from</a:t>
            </a:r>
          </a:p>
        </p:txBody>
      </p:sp>
      <p:sp>
        <p:nvSpPr>
          <p:cNvPr id="2375" name="Shape 2375"/>
          <p:cNvSpPr/>
          <p:nvPr/>
        </p:nvSpPr>
        <p:spPr>
          <a:xfrm>
            <a:off x="1763613" y="468808"/>
            <a:ext cx="46434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to</a:t>
            </a:r>
          </a:p>
        </p:txBody>
      </p:sp>
      <p:grpSp>
        <p:nvGrpSpPr>
          <p:cNvPr id="2388" name="Group 2388"/>
          <p:cNvGrpSpPr/>
          <p:nvPr/>
        </p:nvGrpSpPr>
        <p:grpSpPr>
          <a:xfrm>
            <a:off x="571500" y="901899"/>
            <a:ext cx="2107406" cy="1625203"/>
            <a:chOff x="0" y="0"/>
            <a:chExt cx="2997200" cy="2311400"/>
          </a:xfrm>
        </p:grpSpPr>
        <p:sp>
          <p:nvSpPr>
            <p:cNvPr id="2376" name="Shape 2376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2377" name="Shape 2377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2378" name="Shape 2378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379" name="Shape 2379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380" name="Shape 2380"/>
            <p:cNvSpPr/>
            <p:nvPr/>
          </p:nvSpPr>
          <p:spPr>
            <a:xfrm>
              <a:off x="330200" y="6350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2381" name="Shape 238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2382" name="Shape 2382"/>
            <p:cNvSpPr/>
            <p:nvPr/>
          </p:nvSpPr>
          <p:spPr>
            <a:xfrm>
              <a:off x="11938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383" name="Shape 2383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2384" name="Shape 2384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2385" name="Shape 2385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2386" name="Shape 2386"/>
            <p:cNvSpPr/>
            <p:nvPr/>
          </p:nvSpPr>
          <p:spPr>
            <a:xfrm>
              <a:off x="17399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2387" name="Shape 2387"/>
            <p:cNvSpPr/>
            <p:nvPr/>
          </p:nvSpPr>
          <p:spPr>
            <a:xfrm>
              <a:off x="22606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/>
                <a:t>3</a:t>
              </a:r>
              <a:endParaRPr sz="2531" dirty="0"/>
            </a:p>
          </p:txBody>
        </p:sp>
      </p:grpSp>
      <p:sp>
        <p:nvSpPr>
          <p:cNvPr id="2389" name="Shape 2389"/>
          <p:cNvSpPr/>
          <p:nvPr/>
        </p:nvSpPr>
        <p:spPr>
          <a:xfrm>
            <a:off x="1410891" y="2071687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7</a:t>
            </a:r>
            <a:endParaRPr sz="2531" dirty="0"/>
          </a:p>
        </p:txBody>
      </p:sp>
      <p:sp>
        <p:nvSpPr>
          <p:cNvPr id="2390" name="Shape 2390"/>
          <p:cNvSpPr/>
          <p:nvPr/>
        </p:nvSpPr>
        <p:spPr>
          <a:xfrm>
            <a:off x="1821656" y="2071687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391" name="Shape 2391"/>
          <p:cNvSpPr/>
          <p:nvPr/>
        </p:nvSpPr>
        <p:spPr>
          <a:xfrm>
            <a:off x="2196703" y="2071687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393" name="Shape 2393"/>
          <p:cNvSpPr/>
          <p:nvPr/>
        </p:nvSpPr>
        <p:spPr>
          <a:xfrm flipH="1" flipV="1">
            <a:off x="1803797" y="1518047"/>
            <a:ext cx="648975" cy="686077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394" name="Shape 2394"/>
          <p:cNvSpPr/>
          <p:nvPr/>
        </p:nvSpPr>
        <p:spPr>
          <a:xfrm>
            <a:off x="1207550" y="4363524"/>
            <a:ext cx="148433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/>
            </a:pPr>
            <a:r>
              <a:rPr sz="2531" smtClean="0">
                <a:latin typeface="+mn-lt"/>
                <a:ea typeface="+mn-ea"/>
                <a:sym typeface="Calibri"/>
              </a:rPr>
              <a:t>d(</a:t>
            </a:r>
            <a:r>
              <a:rPr lang="en-US" sz="2531" smtClean="0">
                <a:latin typeface="+mn-lt"/>
                <a:ea typeface="+mn-ea"/>
                <a:sym typeface="Calibri"/>
              </a:rPr>
              <a:t>x,</a:t>
            </a:r>
            <a:r>
              <a:rPr sz="2531" smtClean="0">
                <a:latin typeface="+mn-lt"/>
                <a:ea typeface="+mn-ea"/>
                <a:sym typeface="Calibri"/>
              </a:rPr>
              <a:t>z</a:t>
            </a:r>
            <a:r>
              <a:rPr sz="2531">
                <a:latin typeface="+mn-lt"/>
                <a:ea typeface="+mn-ea"/>
                <a:sym typeface="Calibri"/>
              </a:rPr>
              <a:t>) = </a:t>
            </a:r>
          </a:p>
        </p:txBody>
      </p:sp>
      <p:sp>
        <p:nvSpPr>
          <p:cNvPr id="2395" name="Shape 2395"/>
          <p:cNvSpPr/>
          <p:nvPr/>
        </p:nvSpPr>
        <p:spPr>
          <a:xfrm>
            <a:off x="3276895" y="4381384"/>
            <a:ext cx="15001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/>
            </a:pPr>
            <a:r>
              <a:rPr sz="2531"/>
              <a:t>cost(x,z),</a:t>
            </a:r>
          </a:p>
        </p:txBody>
      </p:sp>
      <p:sp>
        <p:nvSpPr>
          <p:cNvPr id="2396" name="Shape 2396"/>
          <p:cNvSpPr/>
          <p:nvPr/>
        </p:nvSpPr>
        <p:spPr>
          <a:xfrm>
            <a:off x="3284786" y="4935024"/>
            <a:ext cx="268823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/>
            </a:pPr>
            <a:r>
              <a:rPr sz="2531" dirty="0">
                <a:latin typeface="+mn-lt"/>
                <a:ea typeface="+mn-ea"/>
                <a:sym typeface="Calibri"/>
              </a:rPr>
              <a:t>cost(x,y) + </a:t>
            </a:r>
            <a:r>
              <a:rPr sz="2531" dirty="0" smtClean="0">
                <a:latin typeface="+mn-lt"/>
                <a:ea typeface="+mn-ea"/>
                <a:sym typeface="Calibri"/>
              </a:rPr>
              <a:t>d(</a:t>
            </a:r>
            <a:r>
              <a:rPr lang="en-US" sz="2531" dirty="0" smtClean="0">
                <a:latin typeface="+mn-lt"/>
                <a:ea typeface="+mn-ea"/>
                <a:sym typeface="Calibri"/>
              </a:rPr>
              <a:t>y,</a:t>
            </a:r>
            <a:r>
              <a:rPr sz="2531" dirty="0" smtClean="0">
                <a:latin typeface="+mn-lt"/>
                <a:ea typeface="+mn-ea"/>
                <a:sym typeface="Calibri"/>
              </a:rPr>
              <a:t>z) </a:t>
            </a:r>
            <a:endParaRPr sz="2531" dirty="0">
              <a:latin typeface="+mn-lt"/>
              <a:ea typeface="+mn-ea"/>
              <a:sym typeface="Calibri"/>
            </a:endParaRPr>
          </a:p>
        </p:txBody>
      </p:sp>
      <p:sp>
        <p:nvSpPr>
          <p:cNvPr id="2397" name="Shape 2397"/>
          <p:cNvSpPr/>
          <p:nvPr/>
        </p:nvSpPr>
        <p:spPr>
          <a:xfrm>
            <a:off x="2450794" y="4381384"/>
            <a:ext cx="7758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/>
            </a:pPr>
            <a:r>
              <a:rPr sz="2531" dirty="0"/>
              <a:t>min{</a:t>
            </a:r>
          </a:p>
        </p:txBody>
      </p:sp>
      <p:sp>
        <p:nvSpPr>
          <p:cNvPr id="2398" name="Shape 2398"/>
          <p:cNvSpPr/>
          <p:nvPr/>
        </p:nvSpPr>
        <p:spPr>
          <a:xfrm>
            <a:off x="5828449" y="4935023"/>
            <a:ext cx="1038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/>
            </a:pPr>
            <a:r>
              <a:rPr sz="253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71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Shape 2402"/>
          <p:cNvSpPr/>
          <p:nvPr/>
        </p:nvSpPr>
        <p:spPr>
          <a:xfrm>
            <a:off x="3205758" y="1214438"/>
            <a:ext cx="4598789" cy="25538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403" name="Shape 2403"/>
          <p:cNvSpPr/>
          <p:nvPr/>
        </p:nvSpPr>
        <p:spPr>
          <a:xfrm flipH="1">
            <a:off x="1298922" y="1606590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04" name="Shape 2404"/>
          <p:cNvSpPr/>
          <p:nvPr/>
        </p:nvSpPr>
        <p:spPr>
          <a:xfrm>
            <a:off x="1250153" y="2633628"/>
            <a:ext cx="2372031" cy="74707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Generally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05" name="Shape 240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52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406" name="Shape 2406"/>
          <p:cNvSpPr/>
          <p:nvPr/>
        </p:nvSpPr>
        <p:spPr>
          <a:xfrm>
            <a:off x="3500438" y="129480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407" name="Shape 2407"/>
          <p:cNvSpPr/>
          <p:nvPr/>
        </p:nvSpPr>
        <p:spPr>
          <a:xfrm>
            <a:off x="2437805" y="204058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408" name="Shape 2408"/>
          <p:cNvSpPr/>
          <p:nvPr/>
        </p:nvSpPr>
        <p:spPr>
          <a:xfrm>
            <a:off x="2107406" y="1455687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409" name="Shape 2409"/>
          <p:cNvSpPr/>
          <p:nvPr/>
        </p:nvSpPr>
        <p:spPr>
          <a:xfrm>
            <a:off x="1088085" y="4220648"/>
            <a:ext cx="128721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/>
            </a:pPr>
            <a:r>
              <a:rPr sz="2531" smtClean="0">
                <a:latin typeface="+mn-lt"/>
                <a:ea typeface="+mn-ea"/>
                <a:sym typeface="Calibri"/>
              </a:rPr>
              <a:t>d(</a:t>
            </a:r>
            <a:r>
              <a:rPr lang="en-US" sz="2531" smtClean="0">
                <a:latin typeface="+mn-lt"/>
                <a:ea typeface="+mn-ea"/>
                <a:sym typeface="Calibri"/>
              </a:rPr>
              <a:t>x,</a:t>
            </a:r>
            <a:r>
              <a:rPr sz="2531" smtClean="0">
                <a:latin typeface="+mn-lt"/>
                <a:ea typeface="+mn-ea"/>
                <a:sym typeface="Calibri"/>
              </a:rPr>
              <a:t>z) </a:t>
            </a:r>
            <a:r>
              <a:rPr sz="2531" dirty="0">
                <a:latin typeface="+mn-lt"/>
                <a:ea typeface="+mn-ea"/>
                <a:sym typeface="Calibri"/>
              </a:rPr>
              <a:t>= </a:t>
            </a:r>
          </a:p>
        </p:txBody>
      </p:sp>
      <p:sp>
        <p:nvSpPr>
          <p:cNvPr id="2410" name="Shape 2410"/>
          <p:cNvSpPr/>
          <p:nvPr/>
        </p:nvSpPr>
        <p:spPr>
          <a:xfrm>
            <a:off x="3187598" y="4229579"/>
            <a:ext cx="287536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lvl="0" algn="l">
              <a:defRPr sz="1800"/>
            </a:pPr>
            <a:r>
              <a:rPr sz="2531" dirty="0">
                <a:latin typeface="+mn-lt"/>
                <a:ea typeface="+mn-ea"/>
                <a:sym typeface="Calibri"/>
              </a:rPr>
              <a:t>cost(x,y) + </a:t>
            </a:r>
            <a:r>
              <a:rPr sz="2531" dirty="0" smtClean="0">
                <a:latin typeface="+mn-lt"/>
                <a:ea typeface="+mn-ea"/>
                <a:sym typeface="Calibri"/>
              </a:rPr>
              <a:t>d(</a:t>
            </a:r>
            <a:r>
              <a:rPr lang="en-US" sz="2531" dirty="0" smtClean="0">
                <a:latin typeface="+mn-lt"/>
                <a:ea typeface="+mn-ea"/>
                <a:sym typeface="Calibri"/>
              </a:rPr>
              <a:t>y,</a:t>
            </a:r>
            <a:r>
              <a:rPr sz="2531" dirty="0" smtClean="0">
                <a:latin typeface="+mn-lt"/>
                <a:ea typeface="+mn-ea"/>
                <a:sym typeface="Calibri"/>
              </a:rPr>
              <a:t>z</a:t>
            </a:r>
            <a:r>
              <a:rPr sz="2531" dirty="0">
                <a:latin typeface="+mn-lt"/>
                <a:ea typeface="+mn-ea"/>
                <a:sym typeface="Calibri"/>
              </a:rPr>
              <a:t>),</a:t>
            </a:r>
          </a:p>
        </p:txBody>
      </p:sp>
      <p:sp>
        <p:nvSpPr>
          <p:cNvPr id="2411" name="Shape 2411"/>
          <p:cNvSpPr/>
          <p:nvPr/>
        </p:nvSpPr>
        <p:spPr>
          <a:xfrm>
            <a:off x="3186560" y="4774290"/>
            <a:ext cx="287536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lvl="0" algn="l">
              <a:defRPr sz="1800"/>
            </a:pPr>
            <a:r>
              <a:rPr sz="2531" dirty="0">
                <a:latin typeface="+mn-lt"/>
                <a:ea typeface="+mn-ea"/>
                <a:sym typeface="Calibri"/>
              </a:rPr>
              <a:t>cost(x,u) + </a:t>
            </a:r>
            <a:r>
              <a:rPr sz="2531" dirty="0" smtClean="0">
                <a:latin typeface="+mn-lt"/>
                <a:ea typeface="+mn-ea"/>
                <a:sym typeface="Calibri"/>
              </a:rPr>
              <a:t>d(</a:t>
            </a:r>
            <a:r>
              <a:rPr lang="en-US" sz="2531" dirty="0" smtClean="0">
                <a:latin typeface="+mn-lt"/>
                <a:ea typeface="+mn-ea"/>
                <a:sym typeface="Calibri"/>
              </a:rPr>
              <a:t>u,</a:t>
            </a:r>
            <a:r>
              <a:rPr sz="2531" dirty="0" smtClean="0">
                <a:latin typeface="+mn-lt"/>
                <a:ea typeface="+mn-ea"/>
                <a:sym typeface="Calibri"/>
              </a:rPr>
              <a:t>z</a:t>
            </a:r>
            <a:r>
              <a:rPr sz="2531" dirty="0">
                <a:latin typeface="+mn-lt"/>
                <a:ea typeface="+mn-ea"/>
                <a:sym typeface="Calibri"/>
              </a:rPr>
              <a:t>), </a:t>
            </a:r>
          </a:p>
        </p:txBody>
      </p:sp>
      <p:sp>
        <p:nvSpPr>
          <p:cNvPr id="2412" name="Shape 2412"/>
          <p:cNvSpPr/>
          <p:nvPr/>
        </p:nvSpPr>
        <p:spPr>
          <a:xfrm>
            <a:off x="2397216" y="4220649"/>
            <a:ext cx="7758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/>
            </a:pPr>
            <a:r>
              <a:rPr sz="2531"/>
              <a:t>min{</a:t>
            </a:r>
          </a:p>
        </p:txBody>
      </p:sp>
      <p:sp>
        <p:nvSpPr>
          <p:cNvPr id="2413" name="Shape 2413"/>
          <p:cNvSpPr/>
          <p:nvPr/>
        </p:nvSpPr>
        <p:spPr>
          <a:xfrm>
            <a:off x="6061920" y="5318686"/>
            <a:ext cx="19877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/>
            </a:pPr>
            <a:r>
              <a:rPr sz="2531"/>
              <a:t>}</a:t>
            </a:r>
          </a:p>
        </p:txBody>
      </p:sp>
      <p:sp>
        <p:nvSpPr>
          <p:cNvPr id="2414" name="Shape 2414"/>
          <p:cNvSpPr/>
          <p:nvPr/>
        </p:nvSpPr>
        <p:spPr>
          <a:xfrm>
            <a:off x="3500438" y="316111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w</a:t>
            </a:r>
          </a:p>
        </p:txBody>
      </p:sp>
      <p:sp>
        <p:nvSpPr>
          <p:cNvPr id="2415" name="Shape 2415"/>
          <p:cNvSpPr/>
          <p:nvPr/>
        </p:nvSpPr>
        <p:spPr>
          <a:xfrm flipV="1">
            <a:off x="1330508" y="2496768"/>
            <a:ext cx="1937508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16" name="Shape 2416"/>
          <p:cNvSpPr/>
          <p:nvPr/>
        </p:nvSpPr>
        <p:spPr>
          <a:xfrm>
            <a:off x="892969" y="2223492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x</a:t>
            </a:r>
          </a:p>
        </p:txBody>
      </p:sp>
      <p:sp>
        <p:nvSpPr>
          <p:cNvPr id="2417" name="Shape 2417"/>
          <p:cNvSpPr/>
          <p:nvPr/>
        </p:nvSpPr>
        <p:spPr>
          <a:xfrm>
            <a:off x="3089672" y="2232422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929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u</a:t>
            </a:r>
          </a:p>
        </p:txBody>
      </p:sp>
      <p:sp>
        <p:nvSpPr>
          <p:cNvPr id="2418" name="Shape 2418"/>
          <p:cNvSpPr/>
          <p:nvPr/>
        </p:nvSpPr>
        <p:spPr>
          <a:xfrm>
            <a:off x="2107406" y="2893367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419" name="Shape 2419"/>
          <p:cNvSpPr/>
          <p:nvPr/>
        </p:nvSpPr>
        <p:spPr>
          <a:xfrm>
            <a:off x="7366992" y="2232422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420" name="Shape 2420"/>
          <p:cNvSpPr/>
          <p:nvPr/>
        </p:nvSpPr>
        <p:spPr>
          <a:xfrm>
            <a:off x="3173070" y="5318686"/>
            <a:ext cx="33474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 algn="l">
              <a:defRPr sz="1800"/>
            </a:pPr>
            <a:r>
              <a:rPr sz="2531" dirty="0">
                <a:latin typeface="+mn-lt"/>
                <a:ea typeface="+mn-ea"/>
                <a:sym typeface="Calibri"/>
              </a:rPr>
              <a:t>cost(x,w) + </a:t>
            </a:r>
            <a:r>
              <a:rPr sz="2531" dirty="0" smtClean="0">
                <a:latin typeface="+mn-lt"/>
                <a:ea typeface="+mn-ea"/>
                <a:sym typeface="Calibri"/>
              </a:rPr>
              <a:t>d(</a:t>
            </a:r>
            <a:r>
              <a:rPr lang="en-US" sz="2531" dirty="0" smtClean="0">
                <a:latin typeface="+mn-lt"/>
                <a:ea typeface="+mn-ea"/>
                <a:sym typeface="Calibri"/>
              </a:rPr>
              <a:t>w,</a:t>
            </a:r>
            <a:r>
              <a:rPr sz="2531" dirty="0" smtClean="0">
                <a:latin typeface="+mn-lt"/>
                <a:ea typeface="+mn-ea"/>
                <a:sym typeface="Calibri"/>
              </a:rPr>
              <a:t>z</a:t>
            </a:r>
            <a:r>
              <a:rPr sz="2531" dirty="0">
                <a:latin typeface="+mn-lt"/>
                <a:ea typeface="+mn-ea"/>
                <a:sym typeface="Calibri"/>
              </a:rPr>
              <a:t>) </a:t>
            </a:r>
          </a:p>
        </p:txBody>
      </p:sp>
      <p:sp>
        <p:nvSpPr>
          <p:cNvPr id="23" name="Shape 2442"/>
          <p:cNvSpPr/>
          <p:nvPr/>
        </p:nvSpPr>
        <p:spPr>
          <a:xfrm>
            <a:off x="501672" y="5996888"/>
            <a:ext cx="3955852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/>
              <a:t>Bellman-Ford equation</a:t>
            </a:r>
          </a:p>
        </p:txBody>
      </p:sp>
      <p:sp>
        <p:nvSpPr>
          <p:cNvPr id="24" name="Shape 2443"/>
          <p:cNvSpPr/>
          <p:nvPr/>
        </p:nvSpPr>
        <p:spPr>
          <a:xfrm flipH="1">
            <a:off x="1758521" y="5105400"/>
            <a:ext cx="1154730" cy="945478"/>
          </a:xfrm>
          <a:prstGeom prst="line">
            <a:avLst/>
          </a:prstGeom>
          <a:ln w="381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51883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9" grpId="0" animBg="1" advAuto="0"/>
      <p:bldP spid="2410" grpId="0" animBg="1" advAuto="0"/>
      <p:bldP spid="2411" grpId="0" animBg="1" advAuto="0"/>
      <p:bldP spid="2412" grpId="0" animBg="1" advAuto="0"/>
      <p:bldP spid="2413" grpId="0" animBg="1" advAuto="0"/>
      <p:bldP spid="2420" grpId="0" animBg="1" advAuto="0"/>
      <p:bldP spid="23" grpId="0" animBg="1" advAuto="0"/>
      <p:bldP spid="24" grpId="0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Algorithm to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Algorithm:</a:t>
            </a:r>
          </a:p>
          <a:p>
            <a:pPr lvl="1"/>
            <a:r>
              <a:rPr lang="en-US" dirty="0" smtClean="0"/>
              <a:t>Nodes use Bellman-Ford to compute distances</a:t>
            </a:r>
          </a:p>
          <a:p>
            <a:pPr lvl="1"/>
            <a:endParaRPr lang="en-US" dirty="0"/>
          </a:p>
          <a:p>
            <a:r>
              <a:rPr lang="en-US" dirty="0" smtClean="0"/>
              <a:t>Protocol:</a:t>
            </a:r>
          </a:p>
          <a:p>
            <a:pPr lvl="1"/>
            <a:r>
              <a:rPr lang="en-US" dirty="0" smtClean="0"/>
              <a:t>Nodes exchange distance vectors</a:t>
            </a:r>
          </a:p>
          <a:p>
            <a:pPr lvl="1"/>
            <a:r>
              <a:rPr lang="en-US" dirty="0" smtClean="0"/>
              <a:t>Update their own routing tables</a:t>
            </a:r>
          </a:p>
          <a:p>
            <a:pPr lvl="1"/>
            <a:r>
              <a:rPr lang="en-US" dirty="0" smtClean="0"/>
              <a:t>And exchange again….</a:t>
            </a:r>
          </a:p>
          <a:p>
            <a:pPr lvl="1"/>
            <a:r>
              <a:rPr lang="en-US" dirty="0" smtClean="0"/>
              <a:t>Details: when to exchange, what to exchange, </a:t>
            </a:r>
            <a:r>
              <a:rPr lang="en-US" dirty="0" err="1" smtClean="0"/>
              <a:t>etc</a:t>
            </a:r>
            <a:r>
              <a:rPr lang="en-US" dirty="0" smtClean="0"/>
              <a:t>….</a:t>
            </a:r>
          </a:p>
          <a:p>
            <a:pPr lvl="1"/>
            <a:endParaRPr lang="en-US" dirty="0"/>
          </a:p>
          <a:p>
            <a:r>
              <a:rPr lang="en-US" dirty="0" smtClean="0"/>
              <a:t>This is the focus of project 2 (released </a:t>
            </a:r>
            <a:r>
              <a:rPr lang="en-US" dirty="0" smtClean="0"/>
              <a:t>today!)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64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5820249" y="5683098"/>
            <a:ext cx="2547582" cy="558594"/>
          </a:xfrm>
          <a:prstGeom prst="roundRect">
            <a:avLst/>
          </a:prstGeom>
          <a:solidFill>
            <a:schemeClr val="bg2">
              <a:lumMod val="90000"/>
              <a:alpha val="35000"/>
            </a:schemeClr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fontAlgn="auto" latinLnBrk="1">
              <a:spcBef>
                <a:spcPts val="0"/>
              </a:spcBef>
              <a:spcAft>
                <a:spcPts val="0"/>
              </a:spcAft>
            </a:pPr>
            <a:endParaRPr lang="en-US" sz="2812" b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559368" y="5049827"/>
            <a:ext cx="2547582" cy="558594"/>
          </a:xfrm>
          <a:prstGeom prst="roundRect">
            <a:avLst/>
          </a:prstGeom>
          <a:solidFill>
            <a:schemeClr val="bg2">
              <a:lumMod val="90000"/>
              <a:alpha val="35000"/>
            </a:schemeClr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fontAlgn="auto" latinLnBrk="1">
              <a:spcBef>
                <a:spcPts val="0"/>
              </a:spcBef>
              <a:spcAft>
                <a:spcPts val="0"/>
              </a:spcAft>
            </a:pPr>
            <a:endParaRPr lang="en-US" sz="2812" b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3254728" y="1351772"/>
            <a:ext cx="2547582" cy="558594"/>
          </a:xfrm>
          <a:prstGeom prst="roundRect">
            <a:avLst/>
          </a:prstGeom>
          <a:solidFill>
            <a:schemeClr val="bg2">
              <a:lumMod val="90000"/>
              <a:alpha val="35000"/>
            </a:schemeClr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fontAlgn="auto" latinLnBrk="1">
              <a:spcBef>
                <a:spcPts val="0"/>
              </a:spcBef>
              <a:spcAft>
                <a:spcPts val="0"/>
              </a:spcAft>
            </a:pPr>
            <a:endParaRPr lang="en-US" sz="2812" b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1" name="Shape 1211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12" name="Shape 121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13" name="Shape 121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14" name="Shape 121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54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15" name="Shape 121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x</a:t>
            </a:r>
          </a:p>
        </p:txBody>
      </p:sp>
      <p:sp>
        <p:nvSpPr>
          <p:cNvPr id="1216" name="Shape 121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1217" name="Shape 121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1218" name="Shape 121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1219" name="Shape 1219"/>
          <p:cNvSpPr/>
          <p:nvPr/>
        </p:nvSpPr>
        <p:spPr>
          <a:xfrm>
            <a:off x="2848570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1220" name="Shape 122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1239" name="Group 1239"/>
          <p:cNvGrpSpPr/>
          <p:nvPr/>
        </p:nvGrpSpPr>
        <p:grpSpPr>
          <a:xfrm>
            <a:off x="839391" y="4589859"/>
            <a:ext cx="2107406" cy="1625203"/>
            <a:chOff x="0" y="0"/>
            <a:chExt cx="2997200" cy="2311400"/>
          </a:xfrm>
        </p:grpSpPr>
        <p:sp>
          <p:nvSpPr>
            <p:cNvPr id="1221" name="Shape 1221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1223" name="Shape 1223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224" name="Shape 1224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330200" y="6350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1938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257300" y="11303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-</a:t>
              </a: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7399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22606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816100" y="11303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-</a:t>
              </a: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2349500" y="11303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-</a:t>
              </a: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270000" y="16002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-</a:t>
              </a: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828800" y="16002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-</a:t>
              </a:r>
            </a:p>
          </p:txBody>
        </p:sp>
        <p:sp>
          <p:nvSpPr>
            <p:cNvPr id="1238" name="Shape 1238"/>
            <p:cNvSpPr/>
            <p:nvPr/>
          </p:nvSpPr>
          <p:spPr>
            <a:xfrm>
              <a:off x="2362200" y="16002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-</a:t>
              </a:r>
            </a:p>
          </p:txBody>
        </p:sp>
      </p:grpSp>
      <p:sp>
        <p:nvSpPr>
          <p:cNvPr id="1240" name="Shape 1240"/>
          <p:cNvSpPr/>
          <p:nvPr/>
        </p:nvSpPr>
        <p:spPr>
          <a:xfrm rot="16200000">
            <a:off x="91609" y="5507305"/>
            <a:ext cx="1004430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from</a:t>
            </a:r>
          </a:p>
        </p:txBody>
      </p:sp>
      <p:sp>
        <p:nvSpPr>
          <p:cNvPr id="1241" name="Shape 1241"/>
          <p:cNvSpPr/>
          <p:nvPr/>
        </p:nvSpPr>
        <p:spPr>
          <a:xfrm>
            <a:off x="2031504" y="4156769"/>
            <a:ext cx="46434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to</a:t>
            </a:r>
          </a:p>
        </p:txBody>
      </p:sp>
      <p:grpSp>
        <p:nvGrpSpPr>
          <p:cNvPr id="1245" name="Group 1245"/>
          <p:cNvGrpSpPr/>
          <p:nvPr/>
        </p:nvGrpSpPr>
        <p:grpSpPr>
          <a:xfrm>
            <a:off x="4321969" y="1366242"/>
            <a:ext cx="910828" cy="473273"/>
            <a:chOff x="0" y="0"/>
            <a:chExt cx="1295400" cy="673100"/>
          </a:xfrm>
        </p:grpSpPr>
        <p:sp>
          <p:nvSpPr>
            <p:cNvPr id="1242" name="Shape 124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1246" name="Shape 1246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7" name="Shape 1247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248" name="Shape 1248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0" name="Shape 1250"/>
          <p:cNvSpPr/>
          <p:nvPr/>
        </p:nvSpPr>
        <p:spPr>
          <a:xfrm>
            <a:off x="3687961" y="98226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251" name="Shape 1251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252" name="Shape 1252"/>
          <p:cNvSpPr/>
          <p:nvPr/>
        </p:nvSpPr>
        <p:spPr>
          <a:xfrm>
            <a:off x="4313039" y="1009055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253" name="Shape 1253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254" name="Shape 1254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255" name="Shape 1255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256" name="Shape 1256"/>
          <p:cNvSpPr/>
          <p:nvPr/>
        </p:nvSpPr>
        <p:spPr>
          <a:xfrm>
            <a:off x="4697015" y="1009055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257" name="Shape 1257"/>
          <p:cNvSpPr/>
          <p:nvPr/>
        </p:nvSpPr>
        <p:spPr>
          <a:xfrm>
            <a:off x="5063133" y="1009055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258" name="Shape 1258"/>
          <p:cNvSpPr/>
          <p:nvPr/>
        </p:nvSpPr>
        <p:spPr>
          <a:xfrm>
            <a:off x="4348758" y="166092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259" name="Shape 1259"/>
          <p:cNvSpPr/>
          <p:nvPr/>
        </p:nvSpPr>
        <p:spPr>
          <a:xfrm>
            <a:off x="4741664" y="166092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260" name="Shape 1260"/>
          <p:cNvSpPr/>
          <p:nvPr/>
        </p:nvSpPr>
        <p:spPr>
          <a:xfrm>
            <a:off x="5116711" y="166092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261" name="Shape 1261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62" name="Shape 1262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263" name="Shape 1263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64" name="Shape 1264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65" name="Shape 1265"/>
          <p:cNvSpPr/>
          <p:nvPr/>
        </p:nvSpPr>
        <p:spPr>
          <a:xfrm>
            <a:off x="6277570" y="503634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266" name="Shape 1266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267" name="Shape 1267"/>
          <p:cNvSpPr/>
          <p:nvPr/>
        </p:nvSpPr>
        <p:spPr>
          <a:xfrm>
            <a:off x="6884789" y="5080992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268" name="Shape 1268"/>
          <p:cNvSpPr/>
          <p:nvPr/>
        </p:nvSpPr>
        <p:spPr>
          <a:xfrm>
            <a:off x="6929438" y="53846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269" name="Shape 1269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270" name="Shape 1270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271" name="Shape 1271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272" name="Shape 1272"/>
          <p:cNvSpPr/>
          <p:nvPr/>
        </p:nvSpPr>
        <p:spPr>
          <a:xfrm>
            <a:off x="7268765" y="5080992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273" name="Shape 1273"/>
          <p:cNvSpPr/>
          <p:nvPr/>
        </p:nvSpPr>
        <p:spPr>
          <a:xfrm>
            <a:off x="7652742" y="5080992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274" name="Shape 1274"/>
          <p:cNvSpPr/>
          <p:nvPr/>
        </p:nvSpPr>
        <p:spPr>
          <a:xfrm>
            <a:off x="7322344" y="53846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275" name="Shape 1275"/>
          <p:cNvSpPr/>
          <p:nvPr/>
        </p:nvSpPr>
        <p:spPr>
          <a:xfrm>
            <a:off x="7697391" y="538460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grpSp>
        <p:nvGrpSpPr>
          <p:cNvPr id="1279" name="Group 1279"/>
          <p:cNvGrpSpPr/>
          <p:nvPr/>
        </p:nvGrpSpPr>
        <p:grpSpPr>
          <a:xfrm>
            <a:off x="6893719" y="5741789"/>
            <a:ext cx="964406" cy="464344"/>
            <a:chOff x="0" y="0"/>
            <a:chExt cx="1371600" cy="660400"/>
          </a:xfrm>
        </p:grpSpPr>
        <p:sp>
          <p:nvSpPr>
            <p:cNvPr id="1276" name="Shape 1276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sp>
        <p:nvSpPr>
          <p:cNvPr id="75" name="Shape 1219"/>
          <p:cNvSpPr/>
          <p:nvPr/>
        </p:nvSpPr>
        <p:spPr>
          <a:xfrm>
            <a:off x="-136443" y="1008990"/>
            <a:ext cx="3541152" cy="1024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3094" dirty="0"/>
              <a:t>This is y’s </a:t>
            </a:r>
            <a:br>
              <a:rPr lang="en-US" sz="3094" dirty="0"/>
            </a:br>
            <a:r>
              <a:rPr lang="en-US" sz="3094" dirty="0"/>
              <a:t>“distance vector”</a:t>
            </a:r>
            <a:endParaRPr sz="3094" dirty="0"/>
          </a:p>
        </p:txBody>
      </p:sp>
    </p:spTree>
    <p:extLst>
      <p:ext uri="{BB962C8B-B14F-4D97-AF65-F5344CB8AC3E}">
        <p14:creationId xmlns:p14="http://schemas.microsoft.com/office/powerpoint/2010/main" val="17330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3" grpId="0" animBg="1"/>
      <p:bldP spid="72" grpId="0" animBg="1"/>
      <p:bldP spid="7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6" name="Group 1286"/>
          <p:cNvGrpSpPr/>
          <p:nvPr/>
        </p:nvGrpSpPr>
        <p:grpSpPr>
          <a:xfrm>
            <a:off x="4321969" y="1357313"/>
            <a:ext cx="910828" cy="473273"/>
            <a:chOff x="0" y="0"/>
            <a:chExt cx="1295400" cy="673100"/>
          </a:xfrm>
        </p:grpSpPr>
        <p:sp>
          <p:nvSpPr>
            <p:cNvPr id="1283" name="Shape 1283"/>
            <p:cNvSpPr/>
            <p:nvPr/>
          </p:nvSpPr>
          <p:spPr>
            <a:xfrm>
              <a:off x="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285" name="Shape 1285"/>
            <p:cNvSpPr/>
            <p:nvPr/>
          </p:nvSpPr>
          <p:spPr>
            <a:xfrm>
              <a:off x="1104900" y="127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/>
                <a:t>1</a:t>
              </a:r>
            </a:p>
          </p:txBody>
        </p:sp>
      </p:grpSp>
      <p:sp>
        <p:nvSpPr>
          <p:cNvPr id="1287" name="Shape 1287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88" name="Shape 1288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89" name="Shape 1289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90" name="Shape 129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55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91" name="Shape 1291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x</a:t>
            </a:r>
          </a:p>
        </p:txBody>
      </p:sp>
      <p:sp>
        <p:nvSpPr>
          <p:cNvPr id="1292" name="Shape 1292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1293" name="Shape 1293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1294" name="Shape 1294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1295" name="Shape 1295"/>
          <p:cNvSpPr/>
          <p:nvPr/>
        </p:nvSpPr>
        <p:spPr>
          <a:xfrm>
            <a:off x="2848570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1296" name="Shape 1296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1297" name="Shape 1297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98" name="Shape 1298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299" name="Shape 1299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300" name="Shape 1300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301" name="Shape 1301"/>
          <p:cNvSpPr/>
          <p:nvPr/>
        </p:nvSpPr>
        <p:spPr>
          <a:xfrm>
            <a:off x="3687961" y="98226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302" name="Shape 1302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303" name="Shape 1303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304" name="Shape 1304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305" name="Shape 1305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1309" name="Group 1309"/>
          <p:cNvGrpSpPr/>
          <p:nvPr/>
        </p:nvGrpSpPr>
        <p:grpSpPr>
          <a:xfrm>
            <a:off x="4356071" y="1395469"/>
            <a:ext cx="910828" cy="464344"/>
            <a:chOff x="0" y="0"/>
            <a:chExt cx="1295400" cy="660400"/>
          </a:xfrm>
        </p:grpSpPr>
        <p:sp>
          <p:nvSpPr>
            <p:cNvPr id="1306" name="Shape 1306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/>
                <a:t>0</a:t>
              </a:r>
            </a:p>
          </p:txBody>
        </p:sp>
        <p:sp>
          <p:nvSpPr>
            <p:cNvPr id="1308" name="Shape 1308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/>
                <a:t>1</a:t>
              </a:r>
            </a:p>
          </p:txBody>
        </p:sp>
      </p:grpSp>
      <p:sp>
        <p:nvSpPr>
          <p:cNvPr id="1310" name="Shape 1310"/>
          <p:cNvSpPr/>
          <p:nvPr/>
        </p:nvSpPr>
        <p:spPr>
          <a:xfrm rot="16200000">
            <a:off x="118317" y="5270748"/>
            <a:ext cx="9510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from</a:t>
            </a:r>
          </a:p>
        </p:txBody>
      </p:sp>
      <p:sp>
        <p:nvSpPr>
          <p:cNvPr id="1311" name="Shape 1311"/>
          <p:cNvSpPr/>
          <p:nvPr/>
        </p:nvSpPr>
        <p:spPr>
          <a:xfrm>
            <a:off x="2031504" y="4156769"/>
            <a:ext cx="46434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to</a:t>
            </a:r>
          </a:p>
        </p:txBody>
      </p:sp>
      <p:grpSp>
        <p:nvGrpSpPr>
          <p:cNvPr id="1324" name="Group 1324"/>
          <p:cNvGrpSpPr/>
          <p:nvPr/>
        </p:nvGrpSpPr>
        <p:grpSpPr>
          <a:xfrm>
            <a:off x="839391" y="4589859"/>
            <a:ext cx="2107406" cy="1625203"/>
            <a:chOff x="0" y="0"/>
            <a:chExt cx="2997200" cy="2311400"/>
          </a:xfrm>
        </p:grpSpPr>
        <p:sp>
          <p:nvSpPr>
            <p:cNvPr id="1312" name="Shape 1312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1314" name="Shape 1314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315" name="Shape 1315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330200" y="6350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11938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1321" name="Shape 1321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1322" name="Shape 1322"/>
            <p:cNvSpPr/>
            <p:nvPr/>
          </p:nvSpPr>
          <p:spPr>
            <a:xfrm>
              <a:off x="17399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2606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</p:grpSp>
      <p:sp>
        <p:nvSpPr>
          <p:cNvPr id="1325" name="Shape 132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326" name="Shape 132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327" name="Shape 132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328" name="Shape 132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329" name="Shape 1329"/>
          <p:cNvSpPr/>
          <p:nvPr/>
        </p:nvSpPr>
        <p:spPr>
          <a:xfrm>
            <a:off x="6277570" y="503634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330" name="Shape 1330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331" name="Shape 1331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332" name="Shape 1332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333" name="Shape 1333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1337" name="Group 1337"/>
          <p:cNvGrpSpPr/>
          <p:nvPr/>
        </p:nvGrpSpPr>
        <p:grpSpPr>
          <a:xfrm>
            <a:off x="6934313" y="5741789"/>
            <a:ext cx="964406" cy="464344"/>
            <a:chOff x="0" y="0"/>
            <a:chExt cx="1371600" cy="660400"/>
          </a:xfrm>
        </p:grpSpPr>
        <p:sp>
          <p:nvSpPr>
            <p:cNvPr id="1334" name="Shape 1334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1341" name="Group 1341"/>
          <p:cNvGrpSpPr/>
          <p:nvPr/>
        </p:nvGrpSpPr>
        <p:grpSpPr>
          <a:xfrm>
            <a:off x="6858000" y="5777508"/>
            <a:ext cx="964406" cy="464344"/>
            <a:chOff x="0" y="0"/>
            <a:chExt cx="1371600" cy="660400"/>
          </a:xfrm>
        </p:grpSpPr>
        <p:sp>
          <p:nvSpPr>
            <p:cNvPr id="1338" name="Shape 133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sp>
        <p:nvSpPr>
          <p:cNvPr id="1342" name="Shape 1342"/>
          <p:cNvSpPr/>
          <p:nvPr/>
        </p:nvSpPr>
        <p:spPr>
          <a:xfrm flipH="1" flipV="1">
            <a:off x="2428875" y="5206008"/>
            <a:ext cx="291787" cy="315809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343" name="Shape 1343"/>
          <p:cNvSpPr/>
          <p:nvPr/>
        </p:nvSpPr>
        <p:spPr>
          <a:xfrm flipH="1" flipV="1">
            <a:off x="2071687" y="5206008"/>
            <a:ext cx="648975" cy="686077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grpSp>
        <p:nvGrpSpPr>
          <p:cNvPr id="1347" name="Group 1347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1344" name="Shape 1344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346" name="Shape 1346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1348" name="Shape 1348"/>
          <p:cNvSpPr/>
          <p:nvPr/>
        </p:nvSpPr>
        <p:spPr>
          <a:xfrm>
            <a:off x="7599164" y="503634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7</a:t>
            </a:r>
          </a:p>
        </p:txBody>
      </p:sp>
      <p:sp>
        <p:nvSpPr>
          <p:cNvPr id="1349" name="Shape 1349"/>
          <p:cNvSpPr/>
          <p:nvPr/>
        </p:nvSpPr>
        <p:spPr>
          <a:xfrm>
            <a:off x="7233047" y="503634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350" name="Shape 1350"/>
          <p:cNvSpPr/>
          <p:nvPr/>
        </p:nvSpPr>
        <p:spPr>
          <a:xfrm>
            <a:off x="6849070" y="503634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351" name="Shape 1351"/>
          <p:cNvSpPr/>
          <p:nvPr/>
        </p:nvSpPr>
        <p:spPr>
          <a:xfrm>
            <a:off x="5018484" y="98226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7</a:t>
            </a:r>
          </a:p>
        </p:txBody>
      </p:sp>
      <p:sp>
        <p:nvSpPr>
          <p:cNvPr id="1352" name="Shape 1352"/>
          <p:cNvSpPr/>
          <p:nvPr/>
        </p:nvSpPr>
        <p:spPr>
          <a:xfrm>
            <a:off x="4652367" y="98226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353" name="Shape 1353"/>
          <p:cNvSpPr/>
          <p:nvPr/>
        </p:nvSpPr>
        <p:spPr>
          <a:xfrm>
            <a:off x="4268390" y="98226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grpSp>
        <p:nvGrpSpPr>
          <p:cNvPr id="1357" name="Group 1357"/>
          <p:cNvGrpSpPr/>
          <p:nvPr/>
        </p:nvGrpSpPr>
        <p:grpSpPr>
          <a:xfrm>
            <a:off x="4304110" y="1705570"/>
            <a:ext cx="964406" cy="464344"/>
            <a:chOff x="0" y="0"/>
            <a:chExt cx="1371600" cy="660400"/>
          </a:xfrm>
        </p:grpSpPr>
        <p:sp>
          <p:nvSpPr>
            <p:cNvPr id="1354" name="Shape 1354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  <p:sp>
          <p:nvSpPr>
            <p:cNvPr id="1355" name="Shape 1355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1356" name="Shape 1356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05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849E-6 2.53498E-6 L -0.29497 0.5938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54" y="29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3738E-7 -2.42237E-6 L -0.57955 0.001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78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10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10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9" grpId="0" animBg="1" advAuto="0"/>
      <p:bldP spid="1341" grpId="0" animBg="1" advAuto="0"/>
      <p:bldP spid="1342" grpId="0" animBg="1" advAuto="0"/>
      <p:bldP spid="1343" grpId="0" animBg="1" advAuto="0"/>
      <p:bldP spid="1347" grpId="0" animBg="1" advAuto="0"/>
      <p:bldP spid="1348" grpId="0" animBg="1" advAuto="0"/>
      <p:bldP spid="1349" grpId="0" animBg="1" advAuto="0"/>
      <p:bldP spid="1350" grpId="0" animBg="1" advAuto="0"/>
      <p:bldP spid="1351" grpId="0" animBg="1" advAuto="0"/>
      <p:bldP spid="1352" grpId="0" animBg="1" advAuto="0"/>
      <p:bldP spid="1353" grpId="0" animBg="1" advAuto="0"/>
      <p:bldP spid="1357" grpId="0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Shape 1361"/>
          <p:cNvSpPr/>
          <p:nvPr/>
        </p:nvSpPr>
        <p:spPr>
          <a:xfrm>
            <a:off x="5018484" y="98226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7</a:t>
            </a:r>
          </a:p>
        </p:txBody>
      </p:sp>
      <p:sp>
        <p:nvSpPr>
          <p:cNvPr id="1362" name="Shape 1362"/>
          <p:cNvSpPr/>
          <p:nvPr/>
        </p:nvSpPr>
        <p:spPr>
          <a:xfrm>
            <a:off x="4652367" y="98226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363" name="Shape 1363"/>
          <p:cNvSpPr/>
          <p:nvPr/>
        </p:nvSpPr>
        <p:spPr>
          <a:xfrm>
            <a:off x="4268390" y="98226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grpSp>
        <p:nvGrpSpPr>
          <p:cNvPr id="1367" name="Group 1367"/>
          <p:cNvGrpSpPr/>
          <p:nvPr/>
        </p:nvGrpSpPr>
        <p:grpSpPr>
          <a:xfrm>
            <a:off x="4304110" y="1714500"/>
            <a:ext cx="964406" cy="464344"/>
            <a:chOff x="0" y="0"/>
            <a:chExt cx="1371600" cy="660400"/>
          </a:xfrm>
        </p:grpSpPr>
        <p:sp>
          <p:nvSpPr>
            <p:cNvPr id="1364" name="Shape 1364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1371" name="Group 1371"/>
          <p:cNvGrpSpPr/>
          <p:nvPr/>
        </p:nvGrpSpPr>
        <p:grpSpPr>
          <a:xfrm>
            <a:off x="4321969" y="1366242"/>
            <a:ext cx="910828" cy="464344"/>
            <a:chOff x="0" y="0"/>
            <a:chExt cx="1295400" cy="660400"/>
          </a:xfrm>
        </p:grpSpPr>
        <p:sp>
          <p:nvSpPr>
            <p:cNvPr id="1368" name="Shape 136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1372" name="Shape 1372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373" name="Shape 1373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374" name="Shape 1374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75" name="Shape 137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56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376" name="Shape 1376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1377" name="Shape 1377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1378" name="Shape 1378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1379" name="Shape 1379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1380" name="Shape 1380"/>
          <p:cNvSpPr/>
          <p:nvPr/>
        </p:nvSpPr>
        <p:spPr>
          <a:xfrm>
            <a:off x="2848570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1381" name="Shape 1381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1382" name="Shape 1382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383" name="Shape 1383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384" name="Shape 1384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385" name="Shape 1385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386" name="Shape 1386"/>
          <p:cNvSpPr/>
          <p:nvPr/>
        </p:nvSpPr>
        <p:spPr>
          <a:xfrm>
            <a:off x="3687961" y="98226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387" name="Shape 1387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388" name="Shape 1388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389" name="Shape 1389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390" name="Shape 1390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1394" name="Group 1394"/>
          <p:cNvGrpSpPr/>
          <p:nvPr/>
        </p:nvGrpSpPr>
        <p:grpSpPr>
          <a:xfrm>
            <a:off x="1696641" y="5438180"/>
            <a:ext cx="910828" cy="464344"/>
            <a:chOff x="0" y="0"/>
            <a:chExt cx="1295400" cy="660400"/>
          </a:xfrm>
        </p:grpSpPr>
        <p:sp>
          <p:nvSpPr>
            <p:cNvPr id="1391" name="Shape 1391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392" name="Shape 1392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393" name="Shape 1393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1395" name="Shape 1395"/>
          <p:cNvSpPr/>
          <p:nvPr/>
        </p:nvSpPr>
        <p:spPr>
          <a:xfrm rot="16200000">
            <a:off x="81111" y="5233541"/>
            <a:ext cx="1025426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from</a:t>
            </a:r>
          </a:p>
        </p:txBody>
      </p:sp>
      <p:sp>
        <p:nvSpPr>
          <p:cNvPr id="1396" name="Shape 1396"/>
          <p:cNvSpPr/>
          <p:nvPr/>
        </p:nvSpPr>
        <p:spPr>
          <a:xfrm>
            <a:off x="2031504" y="4156769"/>
            <a:ext cx="46434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to</a:t>
            </a:r>
          </a:p>
        </p:txBody>
      </p:sp>
      <p:grpSp>
        <p:nvGrpSpPr>
          <p:cNvPr id="1409" name="Group 1409"/>
          <p:cNvGrpSpPr/>
          <p:nvPr/>
        </p:nvGrpSpPr>
        <p:grpSpPr>
          <a:xfrm>
            <a:off x="839391" y="4589859"/>
            <a:ext cx="2107406" cy="1625203"/>
            <a:chOff x="0" y="0"/>
            <a:chExt cx="2997200" cy="2311400"/>
          </a:xfrm>
        </p:grpSpPr>
        <p:sp>
          <p:nvSpPr>
            <p:cNvPr id="1397" name="Shape 139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1399" name="Shape 139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400" name="Shape 1400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330200" y="6350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1402" name="Shape 1402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1403" name="Shape 1403"/>
            <p:cNvSpPr/>
            <p:nvPr/>
          </p:nvSpPr>
          <p:spPr>
            <a:xfrm>
              <a:off x="11938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404" name="Shape 140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1406" name="Shape 140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1407" name="Shape 1407"/>
            <p:cNvSpPr/>
            <p:nvPr/>
          </p:nvSpPr>
          <p:spPr>
            <a:xfrm>
              <a:off x="17399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2606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3</a:t>
              </a:r>
            </a:p>
          </p:txBody>
        </p:sp>
      </p:grpSp>
      <p:sp>
        <p:nvSpPr>
          <p:cNvPr id="1410" name="Shape 141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411" name="Shape 141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412" name="Shape 141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413" name="Shape 141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414" name="Shape 1414"/>
          <p:cNvSpPr/>
          <p:nvPr/>
        </p:nvSpPr>
        <p:spPr>
          <a:xfrm>
            <a:off x="6277570" y="503634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415" name="Shape 1415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416" name="Shape 1416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417" name="Shape 1417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418" name="Shape 1418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1422" name="Group 1422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1419" name="Shape 1419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  <p:sp>
          <p:nvSpPr>
            <p:cNvPr id="1420" name="Shape 1420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1421" name="Shape 1421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1426" name="Group 1426"/>
          <p:cNvGrpSpPr/>
          <p:nvPr/>
        </p:nvGrpSpPr>
        <p:grpSpPr>
          <a:xfrm>
            <a:off x="1696641" y="5750719"/>
            <a:ext cx="964406" cy="464344"/>
            <a:chOff x="0" y="0"/>
            <a:chExt cx="1371600" cy="660400"/>
          </a:xfrm>
        </p:grpSpPr>
        <p:sp>
          <p:nvSpPr>
            <p:cNvPr id="1423" name="Shape 142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  <p:sp>
          <p:nvSpPr>
            <p:cNvPr id="1424" name="Shape 142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1425" name="Shape 142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sp>
        <p:nvSpPr>
          <p:cNvPr id="1427" name="Shape 1427"/>
          <p:cNvSpPr/>
          <p:nvPr/>
        </p:nvSpPr>
        <p:spPr>
          <a:xfrm flipH="1" flipV="1">
            <a:off x="2071687" y="5206008"/>
            <a:ext cx="648975" cy="686077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428" name="Shape 1428"/>
          <p:cNvSpPr/>
          <p:nvPr/>
        </p:nvSpPr>
        <p:spPr>
          <a:xfrm>
            <a:off x="6780651" y="5871961"/>
            <a:ext cx="415420" cy="32235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grpSp>
        <p:nvGrpSpPr>
          <p:cNvPr id="1432" name="Group 1432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1429" name="Shape 1429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430" name="Shape 1430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431" name="Shape 1431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1433" name="Shape 1433"/>
          <p:cNvSpPr/>
          <p:nvPr/>
        </p:nvSpPr>
        <p:spPr>
          <a:xfrm>
            <a:off x="7599164" y="503634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7</a:t>
            </a:r>
          </a:p>
        </p:txBody>
      </p:sp>
      <p:sp>
        <p:nvSpPr>
          <p:cNvPr id="1434" name="Shape 1434"/>
          <p:cNvSpPr/>
          <p:nvPr/>
        </p:nvSpPr>
        <p:spPr>
          <a:xfrm>
            <a:off x="7233047" y="503634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435" name="Shape 1435"/>
          <p:cNvSpPr/>
          <p:nvPr/>
        </p:nvSpPr>
        <p:spPr>
          <a:xfrm>
            <a:off x="6849070" y="503634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436" name="Shape 1436"/>
          <p:cNvSpPr/>
          <p:nvPr/>
        </p:nvSpPr>
        <p:spPr>
          <a:xfrm>
            <a:off x="6793606" y="5521817"/>
            <a:ext cx="692240" cy="57955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10362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10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8" grpId="0" animBg="1" advAuto="0"/>
      <p:bldP spid="1436" grpId="0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3" name="Group 1443"/>
          <p:cNvGrpSpPr/>
          <p:nvPr/>
        </p:nvGrpSpPr>
        <p:grpSpPr>
          <a:xfrm>
            <a:off x="4321969" y="1366242"/>
            <a:ext cx="910828" cy="464344"/>
            <a:chOff x="0" y="0"/>
            <a:chExt cx="1295400" cy="660400"/>
          </a:xfrm>
        </p:grpSpPr>
        <p:sp>
          <p:nvSpPr>
            <p:cNvPr id="1440" name="Shape 1440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441" name="Shape 1441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442" name="Shape 1442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1444" name="Shape 1444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445" name="Shape 1445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446" name="Shape 1446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47" name="Shape 144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57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448" name="Shape 1448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1449" name="Shape 1449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1450" name="Shape 1450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1451" name="Shape 1451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1452" name="Shape 1452"/>
          <p:cNvSpPr/>
          <p:nvPr/>
        </p:nvSpPr>
        <p:spPr>
          <a:xfrm>
            <a:off x="2848570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1453" name="Shape 145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1454" name="Shape 145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455" name="Shape 145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456" name="Shape 145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457" name="Shape 145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458" name="Shape 1458"/>
          <p:cNvSpPr/>
          <p:nvPr/>
        </p:nvSpPr>
        <p:spPr>
          <a:xfrm>
            <a:off x="3687961" y="98226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459" name="Shape 1459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460" name="Shape 1460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461" name="Shape 1461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462" name="Shape 1462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1466" name="Group 1466"/>
          <p:cNvGrpSpPr/>
          <p:nvPr/>
        </p:nvGrpSpPr>
        <p:grpSpPr>
          <a:xfrm>
            <a:off x="1696641" y="5438180"/>
            <a:ext cx="910828" cy="464344"/>
            <a:chOff x="0" y="0"/>
            <a:chExt cx="1295400" cy="660400"/>
          </a:xfrm>
        </p:grpSpPr>
        <p:sp>
          <p:nvSpPr>
            <p:cNvPr id="1463" name="Shape 146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1467" name="Shape 1467"/>
          <p:cNvSpPr/>
          <p:nvPr/>
        </p:nvSpPr>
        <p:spPr>
          <a:xfrm rot="16200000">
            <a:off x="118317" y="5270748"/>
            <a:ext cx="9510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from</a:t>
            </a:r>
          </a:p>
        </p:txBody>
      </p:sp>
      <p:sp>
        <p:nvSpPr>
          <p:cNvPr id="1468" name="Shape 1468"/>
          <p:cNvSpPr/>
          <p:nvPr/>
        </p:nvSpPr>
        <p:spPr>
          <a:xfrm>
            <a:off x="2031504" y="4156769"/>
            <a:ext cx="46434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to</a:t>
            </a:r>
          </a:p>
        </p:txBody>
      </p:sp>
      <p:grpSp>
        <p:nvGrpSpPr>
          <p:cNvPr id="1481" name="Group 1481"/>
          <p:cNvGrpSpPr/>
          <p:nvPr/>
        </p:nvGrpSpPr>
        <p:grpSpPr>
          <a:xfrm>
            <a:off x="839391" y="4589859"/>
            <a:ext cx="2107406" cy="1625203"/>
            <a:chOff x="0" y="0"/>
            <a:chExt cx="2997200" cy="2311400"/>
          </a:xfrm>
        </p:grpSpPr>
        <p:sp>
          <p:nvSpPr>
            <p:cNvPr id="1469" name="Shape 146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1471" name="Shape 147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472" name="Shape 1472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330200" y="6350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1474" name="Shape 1474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1938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1477" name="Shape 1477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1478" name="Shape 1478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7399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480" name="Shape 1480"/>
            <p:cNvSpPr/>
            <p:nvPr/>
          </p:nvSpPr>
          <p:spPr>
            <a:xfrm>
              <a:off x="22606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3</a:t>
              </a:r>
            </a:p>
          </p:txBody>
        </p:sp>
      </p:grpSp>
      <p:sp>
        <p:nvSpPr>
          <p:cNvPr id="1482" name="Shape 1482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483" name="Shape 1483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484" name="Shape 1484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485" name="Shape 1485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486" name="Shape 1486"/>
          <p:cNvSpPr/>
          <p:nvPr/>
        </p:nvSpPr>
        <p:spPr>
          <a:xfrm>
            <a:off x="6277570" y="503634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487" name="Shape 1487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488" name="Shape 1488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489" name="Shape 1489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490" name="Shape 1490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1494" name="Group 1494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1491" name="Shape 1491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3</a:t>
              </a:r>
            </a:p>
          </p:txBody>
        </p:sp>
        <p:sp>
          <p:nvSpPr>
            <p:cNvPr id="1492" name="Shape 1492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1498" name="Group 1498"/>
          <p:cNvGrpSpPr/>
          <p:nvPr/>
        </p:nvGrpSpPr>
        <p:grpSpPr>
          <a:xfrm>
            <a:off x="1696641" y="5750719"/>
            <a:ext cx="964406" cy="464344"/>
            <a:chOff x="0" y="0"/>
            <a:chExt cx="1371600" cy="660400"/>
          </a:xfrm>
        </p:grpSpPr>
        <p:sp>
          <p:nvSpPr>
            <p:cNvPr id="1495" name="Shape 1495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  <p:sp>
          <p:nvSpPr>
            <p:cNvPr id="1496" name="Shape 1496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sp>
        <p:nvSpPr>
          <p:cNvPr id="1499" name="Shape 1499"/>
          <p:cNvSpPr/>
          <p:nvPr/>
        </p:nvSpPr>
        <p:spPr>
          <a:xfrm flipH="1" flipV="1">
            <a:off x="2071687" y="5206008"/>
            <a:ext cx="648975" cy="686077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500" name="Shape 1500"/>
          <p:cNvSpPr/>
          <p:nvPr/>
        </p:nvSpPr>
        <p:spPr>
          <a:xfrm>
            <a:off x="5018484" y="98226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7</a:t>
            </a:r>
          </a:p>
        </p:txBody>
      </p:sp>
      <p:sp>
        <p:nvSpPr>
          <p:cNvPr id="1501" name="Shape 1501"/>
          <p:cNvSpPr/>
          <p:nvPr/>
        </p:nvSpPr>
        <p:spPr>
          <a:xfrm>
            <a:off x="4652367" y="98226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502" name="Shape 1502"/>
          <p:cNvSpPr/>
          <p:nvPr/>
        </p:nvSpPr>
        <p:spPr>
          <a:xfrm>
            <a:off x="4268390" y="98226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grpSp>
        <p:nvGrpSpPr>
          <p:cNvPr id="1506" name="Group 1506"/>
          <p:cNvGrpSpPr/>
          <p:nvPr/>
        </p:nvGrpSpPr>
        <p:grpSpPr>
          <a:xfrm>
            <a:off x="4304110" y="1714500"/>
            <a:ext cx="964406" cy="464344"/>
            <a:chOff x="0" y="0"/>
            <a:chExt cx="1371600" cy="660400"/>
          </a:xfrm>
        </p:grpSpPr>
        <p:sp>
          <p:nvSpPr>
            <p:cNvPr id="1503" name="Shape 150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1510" name="Group 151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1507" name="Shape 150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1511" name="Shape 1511"/>
          <p:cNvSpPr/>
          <p:nvPr/>
        </p:nvSpPr>
        <p:spPr>
          <a:xfrm>
            <a:off x="7599164" y="503634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7</a:t>
            </a:r>
          </a:p>
        </p:txBody>
      </p:sp>
      <p:sp>
        <p:nvSpPr>
          <p:cNvPr id="1512" name="Shape 1512"/>
          <p:cNvSpPr/>
          <p:nvPr/>
        </p:nvSpPr>
        <p:spPr>
          <a:xfrm>
            <a:off x="7233047" y="503634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513" name="Shape 1513"/>
          <p:cNvSpPr/>
          <p:nvPr/>
        </p:nvSpPr>
        <p:spPr>
          <a:xfrm>
            <a:off x="6849070" y="503634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514" name="Shape 1514"/>
          <p:cNvSpPr/>
          <p:nvPr/>
        </p:nvSpPr>
        <p:spPr>
          <a:xfrm>
            <a:off x="6793606" y="5521817"/>
            <a:ext cx="692240" cy="57955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11023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1" name="Group 1521"/>
          <p:cNvGrpSpPr/>
          <p:nvPr/>
        </p:nvGrpSpPr>
        <p:grpSpPr>
          <a:xfrm>
            <a:off x="4321969" y="1366242"/>
            <a:ext cx="910828" cy="464344"/>
            <a:chOff x="0" y="0"/>
            <a:chExt cx="1295400" cy="660400"/>
          </a:xfrm>
        </p:grpSpPr>
        <p:sp>
          <p:nvSpPr>
            <p:cNvPr id="1518" name="Shape 151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519" name="Shape 1519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520" name="Shape 1520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1522" name="Shape 1522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523" name="Shape 1523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524" name="Shape 1524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25" name="Shape 152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58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526" name="Shape 1526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1527" name="Shape 1527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1528" name="Shape 1528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1529" name="Shape 1529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1530" name="Shape 1530"/>
          <p:cNvSpPr/>
          <p:nvPr/>
        </p:nvSpPr>
        <p:spPr>
          <a:xfrm>
            <a:off x="2848570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1531" name="Shape 1531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1532" name="Shape 1532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533" name="Shape 1533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534" name="Shape 1534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535" name="Shape 1535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536" name="Shape 1536"/>
          <p:cNvSpPr/>
          <p:nvPr/>
        </p:nvSpPr>
        <p:spPr>
          <a:xfrm>
            <a:off x="3687961" y="98226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537" name="Shape 1537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538" name="Shape 1538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539" name="Shape 1539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540" name="Shape 1540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1544" name="Group 1544"/>
          <p:cNvGrpSpPr/>
          <p:nvPr/>
        </p:nvGrpSpPr>
        <p:grpSpPr>
          <a:xfrm>
            <a:off x="1696641" y="5438180"/>
            <a:ext cx="910828" cy="464344"/>
            <a:chOff x="0" y="0"/>
            <a:chExt cx="1295400" cy="660400"/>
          </a:xfrm>
        </p:grpSpPr>
        <p:sp>
          <p:nvSpPr>
            <p:cNvPr id="1541" name="Shape 1541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542" name="Shape 1542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543" name="Shape 1543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1545" name="Shape 1545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546" name="Shape 1546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547" name="Shape 1547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548" name="Shape 1548"/>
          <p:cNvSpPr/>
          <p:nvPr/>
        </p:nvSpPr>
        <p:spPr>
          <a:xfrm rot="16200000">
            <a:off x="4911" y="5157341"/>
            <a:ext cx="1177826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from</a:t>
            </a:r>
          </a:p>
        </p:txBody>
      </p:sp>
      <p:sp>
        <p:nvSpPr>
          <p:cNvPr id="1549" name="Shape 1549"/>
          <p:cNvSpPr/>
          <p:nvPr/>
        </p:nvSpPr>
        <p:spPr>
          <a:xfrm>
            <a:off x="2031504" y="4156769"/>
            <a:ext cx="46434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to</a:t>
            </a:r>
          </a:p>
        </p:txBody>
      </p:sp>
      <p:grpSp>
        <p:nvGrpSpPr>
          <p:cNvPr id="1562" name="Group 1562"/>
          <p:cNvGrpSpPr/>
          <p:nvPr/>
        </p:nvGrpSpPr>
        <p:grpSpPr>
          <a:xfrm>
            <a:off x="839391" y="4589859"/>
            <a:ext cx="2107406" cy="1625203"/>
            <a:chOff x="0" y="0"/>
            <a:chExt cx="2997200" cy="2311400"/>
          </a:xfrm>
        </p:grpSpPr>
        <p:sp>
          <p:nvSpPr>
            <p:cNvPr id="1550" name="Shape 1550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1552" name="Shape 1552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553" name="Shape 1553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330200" y="6350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1555" name="Shape 1555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1556" name="Shape 1556"/>
            <p:cNvSpPr/>
            <p:nvPr/>
          </p:nvSpPr>
          <p:spPr>
            <a:xfrm>
              <a:off x="11938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557" name="Shape 1557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1560" name="Shape 1560"/>
            <p:cNvSpPr/>
            <p:nvPr/>
          </p:nvSpPr>
          <p:spPr>
            <a:xfrm>
              <a:off x="17399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561" name="Shape 1561"/>
            <p:cNvSpPr/>
            <p:nvPr/>
          </p:nvSpPr>
          <p:spPr>
            <a:xfrm>
              <a:off x="22606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3</a:t>
              </a:r>
            </a:p>
          </p:txBody>
        </p:sp>
      </p:grpSp>
      <p:sp>
        <p:nvSpPr>
          <p:cNvPr id="1563" name="Shape 1563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564" name="Shape 1564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565" name="Shape 1565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566" name="Shape 1566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567" name="Shape 1567"/>
          <p:cNvSpPr/>
          <p:nvPr/>
        </p:nvSpPr>
        <p:spPr>
          <a:xfrm>
            <a:off x="6277570" y="503634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568" name="Shape 1568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569" name="Shape 1569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570" name="Shape 1570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571" name="Shape 1571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572" name="Shape 1572"/>
          <p:cNvSpPr/>
          <p:nvPr/>
        </p:nvSpPr>
        <p:spPr>
          <a:xfrm>
            <a:off x="7625953" y="502741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grpSp>
        <p:nvGrpSpPr>
          <p:cNvPr id="1576" name="Group 157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1573" name="Shape 157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3</a:t>
              </a:r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1580" name="Group 1580"/>
          <p:cNvGrpSpPr/>
          <p:nvPr/>
        </p:nvGrpSpPr>
        <p:grpSpPr>
          <a:xfrm>
            <a:off x="1696641" y="5750719"/>
            <a:ext cx="964406" cy="464344"/>
            <a:chOff x="0" y="0"/>
            <a:chExt cx="1371600" cy="660400"/>
          </a:xfrm>
        </p:grpSpPr>
        <p:sp>
          <p:nvSpPr>
            <p:cNvPr id="1577" name="Shape 157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3</a:t>
              </a:r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1579" name="Shape 1579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sp>
        <p:nvSpPr>
          <p:cNvPr id="1581" name="Shape 1581"/>
          <p:cNvSpPr/>
          <p:nvPr/>
        </p:nvSpPr>
        <p:spPr>
          <a:xfrm>
            <a:off x="5018484" y="98226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582" name="Shape 1582"/>
          <p:cNvSpPr/>
          <p:nvPr/>
        </p:nvSpPr>
        <p:spPr>
          <a:xfrm>
            <a:off x="4652367" y="98226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583" name="Shape 1583"/>
          <p:cNvSpPr/>
          <p:nvPr/>
        </p:nvSpPr>
        <p:spPr>
          <a:xfrm>
            <a:off x="4268390" y="98226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584" name="Shape 1584"/>
          <p:cNvSpPr/>
          <p:nvPr/>
        </p:nvSpPr>
        <p:spPr>
          <a:xfrm>
            <a:off x="7233047" y="503634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585" name="Shape 1585"/>
          <p:cNvSpPr/>
          <p:nvPr/>
        </p:nvSpPr>
        <p:spPr>
          <a:xfrm>
            <a:off x="6849070" y="503634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grpSp>
        <p:nvGrpSpPr>
          <p:cNvPr id="1589" name="Group 1589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1586" name="Shape 1586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588" name="Shape 1588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33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Complicated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three node network: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veryone was neighbors with everyone else</a:t>
            </a:r>
          </a:p>
          <a:p>
            <a:pPr lvl="1"/>
            <a:endParaRPr lang="en-US" dirty="0"/>
          </a:p>
          <a:p>
            <a:r>
              <a:rPr lang="en-US" dirty="0" smtClean="0"/>
              <a:t>What happens in a larger network?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5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These Approaches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Local-Area-Networks</a:t>
            </a:r>
            <a:r>
              <a:rPr lang="en-US" dirty="0" smtClean="0"/>
              <a:t> (LANs): typically L2</a:t>
            </a:r>
          </a:p>
          <a:p>
            <a:pPr lvl="1"/>
            <a:r>
              <a:rPr lang="en-US" dirty="0" smtClean="0"/>
              <a:t>Scope: Single buildings (or even floors of buildings)</a:t>
            </a:r>
          </a:p>
          <a:p>
            <a:pPr lvl="1"/>
            <a:r>
              <a:rPr lang="en-US" dirty="0" smtClean="0"/>
              <a:t>Routing approach: </a:t>
            </a:r>
            <a:r>
              <a:rPr lang="en-US" b="1" dirty="0" smtClean="0"/>
              <a:t>Spanning Tree plus Learning</a:t>
            </a:r>
          </a:p>
          <a:p>
            <a:pPr lvl="1"/>
            <a:r>
              <a:rPr lang="en-US" dirty="0" smtClean="0"/>
              <a:t>Technology: Ethernet</a:t>
            </a:r>
          </a:p>
          <a:p>
            <a:r>
              <a:rPr lang="en-US" b="1" i="1" dirty="0" smtClean="0"/>
              <a:t>Enterprise</a:t>
            </a:r>
            <a:r>
              <a:rPr lang="en-US" dirty="0" smtClean="0"/>
              <a:t> and </a:t>
            </a:r>
            <a:r>
              <a:rPr lang="en-US" b="1" i="1" dirty="0" smtClean="0"/>
              <a:t>Carrier</a:t>
            </a:r>
            <a:r>
              <a:rPr lang="en-US" dirty="0" smtClean="0"/>
              <a:t> Networks: </a:t>
            </a:r>
            <a:r>
              <a:rPr lang="en-US" i="1" dirty="0" err="1" smtClean="0"/>
              <a:t>intradomain</a:t>
            </a:r>
            <a:endParaRPr lang="en-US" i="1" dirty="0" smtClean="0"/>
          </a:p>
          <a:p>
            <a:pPr lvl="1"/>
            <a:r>
              <a:rPr lang="en-US" dirty="0" smtClean="0"/>
              <a:t>Scope: campus to global, but within single domain</a:t>
            </a:r>
          </a:p>
          <a:p>
            <a:pPr lvl="1"/>
            <a:r>
              <a:rPr lang="en-US" dirty="0" smtClean="0"/>
              <a:t>Routing approach: </a:t>
            </a:r>
            <a:r>
              <a:rPr lang="en-US" b="1" dirty="0" smtClean="0"/>
              <a:t>global view </a:t>
            </a:r>
            <a:r>
              <a:rPr lang="en-US" dirty="0" smtClean="0"/>
              <a:t>or</a:t>
            </a:r>
            <a:r>
              <a:rPr lang="en-US" b="1" dirty="0" smtClean="0"/>
              <a:t> distributed metric</a:t>
            </a:r>
          </a:p>
          <a:p>
            <a:pPr lvl="1"/>
            <a:r>
              <a:rPr lang="en-US" dirty="0" smtClean="0"/>
              <a:t>Protocols: OSPF (g. view) or RIP (minimize hop count)</a:t>
            </a:r>
          </a:p>
          <a:p>
            <a:r>
              <a:rPr lang="en-US" b="1" i="1" dirty="0" err="1" smtClean="0"/>
              <a:t>Interdomain</a:t>
            </a:r>
            <a:r>
              <a:rPr lang="en-US" dirty="0" smtClean="0"/>
              <a:t> routing (the highest level)</a:t>
            </a:r>
          </a:p>
          <a:p>
            <a:pPr lvl="1"/>
            <a:r>
              <a:rPr lang="en-US" dirty="0" smtClean="0"/>
              <a:t>Scope: global, between domains</a:t>
            </a:r>
          </a:p>
          <a:p>
            <a:pPr lvl="1"/>
            <a:r>
              <a:rPr lang="en-US" dirty="0" smtClean="0"/>
              <a:t>Routing approach: </a:t>
            </a:r>
            <a:r>
              <a:rPr lang="en-US" b="1" dirty="0" smtClean="0"/>
              <a:t>distributed (path vector)</a:t>
            </a:r>
          </a:p>
          <a:p>
            <a:pPr lvl="1"/>
            <a:r>
              <a:rPr lang="en-US" dirty="0" smtClean="0"/>
              <a:t>Protocol: BGP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62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Four Node Network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93" name="Shape 159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60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594" name="Shape 1594"/>
          <p:cNvSpPr/>
          <p:nvPr/>
        </p:nvSpPr>
        <p:spPr>
          <a:xfrm>
            <a:off x="392906" y="4205883"/>
            <a:ext cx="2428875" cy="1589484"/>
          </a:xfrm>
          <a:prstGeom prst="rect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595" name="Shape 1595"/>
          <p:cNvSpPr/>
          <p:nvPr/>
        </p:nvSpPr>
        <p:spPr>
          <a:xfrm>
            <a:off x="1250156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596" name="Shape 1596"/>
          <p:cNvSpPr/>
          <p:nvPr/>
        </p:nvSpPr>
        <p:spPr>
          <a:xfrm flipV="1">
            <a:off x="455194" y="4664401"/>
            <a:ext cx="2232831" cy="702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597" name="Shape 1597"/>
          <p:cNvSpPr/>
          <p:nvPr/>
        </p:nvSpPr>
        <p:spPr>
          <a:xfrm flipV="1">
            <a:off x="1028958" y="4304030"/>
            <a:ext cx="692" cy="1437768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598" name="Shape 1598"/>
          <p:cNvSpPr/>
          <p:nvPr/>
        </p:nvSpPr>
        <p:spPr>
          <a:xfrm>
            <a:off x="625078" y="465236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599" name="Shape 1599"/>
          <p:cNvSpPr/>
          <p:nvPr/>
        </p:nvSpPr>
        <p:spPr>
          <a:xfrm>
            <a:off x="625078" y="500062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600" name="Shape 1600"/>
          <p:cNvSpPr/>
          <p:nvPr/>
        </p:nvSpPr>
        <p:spPr>
          <a:xfrm>
            <a:off x="1232297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601" name="Shape 1601"/>
          <p:cNvSpPr/>
          <p:nvPr/>
        </p:nvSpPr>
        <p:spPr>
          <a:xfrm>
            <a:off x="1276945" y="5036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02" name="Shape 1602"/>
          <p:cNvSpPr/>
          <p:nvPr/>
        </p:nvSpPr>
        <p:spPr>
          <a:xfrm>
            <a:off x="1625203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603" name="Shape 1603"/>
          <p:cNvSpPr/>
          <p:nvPr/>
        </p:nvSpPr>
        <p:spPr>
          <a:xfrm>
            <a:off x="2018109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604" name="Shape 1604"/>
          <p:cNvSpPr/>
          <p:nvPr/>
        </p:nvSpPr>
        <p:spPr>
          <a:xfrm>
            <a:off x="625078" y="534888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605" name="Shape 1605"/>
          <p:cNvSpPr/>
          <p:nvPr/>
        </p:nvSpPr>
        <p:spPr>
          <a:xfrm>
            <a:off x="1616273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606" name="Shape 1606"/>
          <p:cNvSpPr/>
          <p:nvPr/>
        </p:nvSpPr>
        <p:spPr>
          <a:xfrm>
            <a:off x="2009180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607" name="Shape 1607"/>
          <p:cNvSpPr/>
          <p:nvPr/>
        </p:nvSpPr>
        <p:spPr>
          <a:xfrm>
            <a:off x="1669852" y="5036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08" name="Shape 1608"/>
          <p:cNvSpPr/>
          <p:nvPr/>
        </p:nvSpPr>
        <p:spPr>
          <a:xfrm>
            <a:off x="2044899" y="503634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09" name="Shape 1609"/>
          <p:cNvSpPr/>
          <p:nvPr/>
        </p:nvSpPr>
        <p:spPr>
          <a:xfrm>
            <a:off x="1285875" y="5348883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10" name="Shape 1610"/>
          <p:cNvSpPr/>
          <p:nvPr/>
        </p:nvSpPr>
        <p:spPr>
          <a:xfrm>
            <a:off x="1678781" y="5348883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11" name="Shape 1611"/>
          <p:cNvSpPr/>
          <p:nvPr/>
        </p:nvSpPr>
        <p:spPr>
          <a:xfrm>
            <a:off x="2053828" y="5348883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12" name="Shape 1612"/>
          <p:cNvSpPr/>
          <p:nvPr/>
        </p:nvSpPr>
        <p:spPr>
          <a:xfrm rot="16200000">
            <a:off x="-337096" y="4877842"/>
            <a:ext cx="96887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from</a:t>
            </a:r>
          </a:p>
        </p:txBody>
      </p:sp>
      <p:sp>
        <p:nvSpPr>
          <p:cNvPr id="1613" name="Shape 1613"/>
          <p:cNvSpPr/>
          <p:nvPr/>
        </p:nvSpPr>
        <p:spPr>
          <a:xfrm>
            <a:off x="1585019" y="3772793"/>
            <a:ext cx="46434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to</a:t>
            </a:r>
          </a:p>
        </p:txBody>
      </p:sp>
      <p:sp>
        <p:nvSpPr>
          <p:cNvPr id="1614" name="Shape 1614"/>
          <p:cNvSpPr/>
          <p:nvPr/>
        </p:nvSpPr>
        <p:spPr>
          <a:xfrm flipH="1">
            <a:off x="2004367" y="2606715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15" name="Shape 1615"/>
          <p:cNvSpPr/>
          <p:nvPr/>
        </p:nvSpPr>
        <p:spPr>
          <a:xfrm>
            <a:off x="4618661" y="2606715"/>
            <a:ext cx="2320587" cy="823433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16" name="Shape 1616"/>
          <p:cNvSpPr/>
          <p:nvPr/>
        </p:nvSpPr>
        <p:spPr>
          <a:xfrm>
            <a:off x="4205883" y="22949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1617" name="Shape 1617"/>
          <p:cNvSpPr/>
          <p:nvPr/>
        </p:nvSpPr>
        <p:spPr>
          <a:xfrm>
            <a:off x="3027164" y="3487191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1618" name="Shape 1618"/>
          <p:cNvSpPr/>
          <p:nvPr/>
        </p:nvSpPr>
        <p:spPr>
          <a:xfrm>
            <a:off x="3027164" y="245581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1619" name="Shape 1619"/>
          <p:cNvSpPr/>
          <p:nvPr/>
        </p:nvSpPr>
        <p:spPr>
          <a:xfrm>
            <a:off x="5581055" y="245581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3</a:t>
            </a:r>
          </a:p>
        </p:txBody>
      </p:sp>
      <p:sp>
        <p:nvSpPr>
          <p:cNvPr id="1620" name="Shape 1620"/>
          <p:cNvSpPr/>
          <p:nvPr/>
        </p:nvSpPr>
        <p:spPr>
          <a:xfrm flipV="1">
            <a:off x="4522068" y="3578163"/>
            <a:ext cx="2382593" cy="821030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21" name="Shape 1621"/>
          <p:cNvSpPr/>
          <p:nvPr/>
        </p:nvSpPr>
        <p:spPr>
          <a:xfrm>
            <a:off x="2080851" y="3679032"/>
            <a:ext cx="2334296" cy="67614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22" name="Shape 1622"/>
          <p:cNvSpPr/>
          <p:nvPr/>
        </p:nvSpPr>
        <p:spPr>
          <a:xfrm>
            <a:off x="6732985" y="322361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1623" name="Shape 1623"/>
          <p:cNvSpPr/>
          <p:nvPr/>
        </p:nvSpPr>
        <p:spPr>
          <a:xfrm>
            <a:off x="4205883" y="408979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v</a:t>
            </a:r>
          </a:p>
        </p:txBody>
      </p:sp>
      <p:sp>
        <p:nvSpPr>
          <p:cNvPr id="1624" name="Shape 1624"/>
          <p:cNvSpPr/>
          <p:nvPr/>
        </p:nvSpPr>
        <p:spPr>
          <a:xfrm>
            <a:off x="5572125" y="3491656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1625" name="Shape 1625"/>
          <p:cNvSpPr/>
          <p:nvPr/>
        </p:nvSpPr>
        <p:spPr>
          <a:xfrm>
            <a:off x="1598414" y="3223617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1626" name="Shape 1626"/>
          <p:cNvSpPr/>
          <p:nvPr/>
        </p:nvSpPr>
        <p:spPr>
          <a:xfrm>
            <a:off x="2411015" y="4214813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627" name="Shape 1627"/>
          <p:cNvSpPr/>
          <p:nvPr/>
        </p:nvSpPr>
        <p:spPr>
          <a:xfrm>
            <a:off x="2455664" y="4697016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28" name="Shape 1628"/>
          <p:cNvSpPr/>
          <p:nvPr/>
        </p:nvSpPr>
        <p:spPr>
          <a:xfrm>
            <a:off x="2455664" y="502741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29" name="Shape 1629"/>
          <p:cNvSpPr/>
          <p:nvPr/>
        </p:nvSpPr>
        <p:spPr>
          <a:xfrm>
            <a:off x="2455664" y="535781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30" name="Shape 1630"/>
          <p:cNvSpPr/>
          <p:nvPr/>
        </p:nvSpPr>
        <p:spPr>
          <a:xfrm>
            <a:off x="1643063" y="526852"/>
            <a:ext cx="2428875" cy="1714500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631" name="Shape 1631"/>
          <p:cNvSpPr/>
          <p:nvPr/>
        </p:nvSpPr>
        <p:spPr>
          <a:xfrm>
            <a:off x="2500312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632" name="Shape 1632"/>
          <p:cNvSpPr/>
          <p:nvPr/>
        </p:nvSpPr>
        <p:spPr>
          <a:xfrm flipV="1">
            <a:off x="1705479" y="981491"/>
            <a:ext cx="2232831" cy="702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33" name="Shape 1633"/>
          <p:cNvSpPr/>
          <p:nvPr/>
        </p:nvSpPr>
        <p:spPr>
          <a:xfrm flipV="1">
            <a:off x="2277239" y="625067"/>
            <a:ext cx="693" cy="155378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34" name="Shape 1634"/>
          <p:cNvSpPr/>
          <p:nvPr/>
        </p:nvSpPr>
        <p:spPr>
          <a:xfrm>
            <a:off x="1875234" y="97333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635" name="Shape 1635"/>
          <p:cNvSpPr/>
          <p:nvPr/>
        </p:nvSpPr>
        <p:spPr>
          <a:xfrm>
            <a:off x="1875234" y="132159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636" name="Shape 1636"/>
          <p:cNvSpPr/>
          <p:nvPr/>
        </p:nvSpPr>
        <p:spPr>
          <a:xfrm>
            <a:off x="2500312" y="101798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37" name="Shape 1637"/>
          <p:cNvSpPr/>
          <p:nvPr/>
        </p:nvSpPr>
        <p:spPr>
          <a:xfrm>
            <a:off x="2509242" y="13573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638" name="Shape 1638"/>
          <p:cNvSpPr/>
          <p:nvPr/>
        </p:nvSpPr>
        <p:spPr>
          <a:xfrm>
            <a:off x="2875359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639" name="Shape 1639"/>
          <p:cNvSpPr/>
          <p:nvPr/>
        </p:nvSpPr>
        <p:spPr>
          <a:xfrm>
            <a:off x="3268265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640" name="Shape 1640"/>
          <p:cNvSpPr/>
          <p:nvPr/>
        </p:nvSpPr>
        <p:spPr>
          <a:xfrm>
            <a:off x="2884289" y="101798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41" name="Shape 1641"/>
          <p:cNvSpPr/>
          <p:nvPr/>
        </p:nvSpPr>
        <p:spPr>
          <a:xfrm>
            <a:off x="3277195" y="101798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42" name="Shape 1642"/>
          <p:cNvSpPr/>
          <p:nvPr/>
        </p:nvSpPr>
        <p:spPr>
          <a:xfrm>
            <a:off x="2902148" y="13573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643" name="Shape 1643"/>
          <p:cNvSpPr/>
          <p:nvPr/>
        </p:nvSpPr>
        <p:spPr>
          <a:xfrm>
            <a:off x="3277195" y="135731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44" name="Shape 1644"/>
          <p:cNvSpPr/>
          <p:nvPr/>
        </p:nvSpPr>
        <p:spPr>
          <a:xfrm>
            <a:off x="1875234" y="1768078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645" name="Shape 1645"/>
          <p:cNvSpPr/>
          <p:nvPr/>
        </p:nvSpPr>
        <p:spPr>
          <a:xfrm>
            <a:off x="2527102" y="1768078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46" name="Shape 1646"/>
          <p:cNvSpPr/>
          <p:nvPr/>
        </p:nvSpPr>
        <p:spPr>
          <a:xfrm>
            <a:off x="2920008" y="1768078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47" name="Shape 1647"/>
          <p:cNvSpPr/>
          <p:nvPr/>
        </p:nvSpPr>
        <p:spPr>
          <a:xfrm>
            <a:off x="3295055" y="1768078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48" name="Shape 1648"/>
          <p:cNvSpPr/>
          <p:nvPr/>
        </p:nvSpPr>
        <p:spPr>
          <a:xfrm>
            <a:off x="3661172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649" name="Shape 1649"/>
          <p:cNvSpPr/>
          <p:nvPr/>
        </p:nvSpPr>
        <p:spPr>
          <a:xfrm>
            <a:off x="3723680" y="101798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50" name="Shape 1650"/>
          <p:cNvSpPr/>
          <p:nvPr/>
        </p:nvSpPr>
        <p:spPr>
          <a:xfrm>
            <a:off x="3687961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651" name="Shape 1651"/>
          <p:cNvSpPr/>
          <p:nvPr/>
        </p:nvSpPr>
        <p:spPr>
          <a:xfrm>
            <a:off x="3705820" y="1750219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52" name="Shape 1652"/>
          <p:cNvSpPr/>
          <p:nvPr/>
        </p:nvSpPr>
        <p:spPr>
          <a:xfrm>
            <a:off x="6402586" y="1098352"/>
            <a:ext cx="2428875" cy="1660922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653" name="Shape 1653"/>
          <p:cNvSpPr/>
          <p:nvPr/>
        </p:nvSpPr>
        <p:spPr>
          <a:xfrm>
            <a:off x="7259836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654" name="Shape 1654"/>
          <p:cNvSpPr/>
          <p:nvPr/>
        </p:nvSpPr>
        <p:spPr>
          <a:xfrm flipV="1">
            <a:off x="6465002" y="1552991"/>
            <a:ext cx="2232831" cy="7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55" name="Shape 1655"/>
          <p:cNvSpPr/>
          <p:nvPr/>
        </p:nvSpPr>
        <p:spPr>
          <a:xfrm flipV="1">
            <a:off x="7036764" y="1196566"/>
            <a:ext cx="766" cy="1473419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56" name="Shape 1656"/>
          <p:cNvSpPr/>
          <p:nvPr/>
        </p:nvSpPr>
        <p:spPr>
          <a:xfrm>
            <a:off x="6634758" y="154483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657" name="Shape 1657"/>
          <p:cNvSpPr/>
          <p:nvPr/>
        </p:nvSpPr>
        <p:spPr>
          <a:xfrm>
            <a:off x="6634758" y="191095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658" name="Shape 1658"/>
          <p:cNvSpPr/>
          <p:nvPr/>
        </p:nvSpPr>
        <p:spPr>
          <a:xfrm>
            <a:off x="7241976" y="158948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59" name="Shape 1659"/>
          <p:cNvSpPr/>
          <p:nvPr/>
        </p:nvSpPr>
        <p:spPr>
          <a:xfrm>
            <a:off x="7286625" y="19288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60" name="Shape 1660"/>
          <p:cNvSpPr/>
          <p:nvPr/>
        </p:nvSpPr>
        <p:spPr>
          <a:xfrm>
            <a:off x="7634883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661" name="Shape 1661"/>
          <p:cNvSpPr/>
          <p:nvPr/>
        </p:nvSpPr>
        <p:spPr>
          <a:xfrm>
            <a:off x="8027789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662" name="Shape 1662"/>
          <p:cNvSpPr/>
          <p:nvPr/>
        </p:nvSpPr>
        <p:spPr>
          <a:xfrm>
            <a:off x="6634758" y="22413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663" name="Shape 1663"/>
          <p:cNvSpPr/>
          <p:nvPr/>
        </p:nvSpPr>
        <p:spPr>
          <a:xfrm>
            <a:off x="7625953" y="158948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64" name="Shape 1664"/>
          <p:cNvSpPr/>
          <p:nvPr/>
        </p:nvSpPr>
        <p:spPr>
          <a:xfrm>
            <a:off x="8018859" y="158948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65" name="Shape 1665"/>
          <p:cNvSpPr/>
          <p:nvPr/>
        </p:nvSpPr>
        <p:spPr>
          <a:xfrm>
            <a:off x="7679531" y="19288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66" name="Shape 1666"/>
          <p:cNvSpPr/>
          <p:nvPr/>
        </p:nvSpPr>
        <p:spPr>
          <a:xfrm>
            <a:off x="8054578" y="192881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67" name="Shape 1667"/>
          <p:cNvSpPr/>
          <p:nvPr/>
        </p:nvSpPr>
        <p:spPr>
          <a:xfrm>
            <a:off x="7277695" y="224135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68" name="Shape 1668"/>
          <p:cNvSpPr/>
          <p:nvPr/>
        </p:nvSpPr>
        <p:spPr>
          <a:xfrm>
            <a:off x="7617023" y="22770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669" name="Shape 1669"/>
          <p:cNvSpPr/>
          <p:nvPr/>
        </p:nvSpPr>
        <p:spPr>
          <a:xfrm>
            <a:off x="7983141" y="2277070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670" name="Shape 1670"/>
          <p:cNvSpPr/>
          <p:nvPr/>
        </p:nvSpPr>
        <p:spPr>
          <a:xfrm>
            <a:off x="8420695" y="110728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671" name="Shape 1671"/>
          <p:cNvSpPr/>
          <p:nvPr/>
        </p:nvSpPr>
        <p:spPr>
          <a:xfrm>
            <a:off x="8465344" y="158948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72" name="Shape 1672"/>
          <p:cNvSpPr/>
          <p:nvPr/>
        </p:nvSpPr>
        <p:spPr>
          <a:xfrm>
            <a:off x="8465344" y="1919883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73" name="Shape 1673"/>
          <p:cNvSpPr/>
          <p:nvPr/>
        </p:nvSpPr>
        <p:spPr>
          <a:xfrm>
            <a:off x="8402836" y="227707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674" name="Shape 1674"/>
          <p:cNvSpPr/>
          <p:nvPr/>
        </p:nvSpPr>
        <p:spPr>
          <a:xfrm>
            <a:off x="4982766" y="4500562"/>
            <a:ext cx="2428875" cy="1660922"/>
          </a:xfrm>
          <a:prstGeom prst="rect">
            <a:avLst/>
          </a:prstGeom>
          <a:ln w="635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675" name="Shape 1675"/>
          <p:cNvSpPr/>
          <p:nvPr/>
        </p:nvSpPr>
        <p:spPr>
          <a:xfrm>
            <a:off x="5840015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676" name="Shape 1676"/>
          <p:cNvSpPr/>
          <p:nvPr/>
        </p:nvSpPr>
        <p:spPr>
          <a:xfrm flipV="1">
            <a:off x="5045182" y="4955202"/>
            <a:ext cx="2232831" cy="702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77" name="Shape 1677"/>
          <p:cNvSpPr/>
          <p:nvPr/>
        </p:nvSpPr>
        <p:spPr>
          <a:xfrm flipV="1">
            <a:off x="5616938" y="4598780"/>
            <a:ext cx="725" cy="1464486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78" name="Shape 1678"/>
          <p:cNvSpPr/>
          <p:nvPr/>
        </p:nvSpPr>
        <p:spPr>
          <a:xfrm>
            <a:off x="5214937" y="494704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679" name="Shape 1679"/>
          <p:cNvSpPr/>
          <p:nvPr/>
        </p:nvSpPr>
        <p:spPr>
          <a:xfrm>
            <a:off x="5822156" y="4991695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80" name="Shape 1680"/>
          <p:cNvSpPr/>
          <p:nvPr/>
        </p:nvSpPr>
        <p:spPr>
          <a:xfrm>
            <a:off x="6215062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681" name="Shape 1681"/>
          <p:cNvSpPr/>
          <p:nvPr/>
        </p:nvSpPr>
        <p:spPr>
          <a:xfrm>
            <a:off x="6607969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682" name="Shape 1682"/>
          <p:cNvSpPr/>
          <p:nvPr/>
        </p:nvSpPr>
        <p:spPr>
          <a:xfrm>
            <a:off x="5214937" y="5295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683" name="Shape 1683"/>
          <p:cNvSpPr/>
          <p:nvPr/>
        </p:nvSpPr>
        <p:spPr>
          <a:xfrm>
            <a:off x="6206133" y="4991695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84" name="Shape 1684"/>
          <p:cNvSpPr/>
          <p:nvPr/>
        </p:nvSpPr>
        <p:spPr>
          <a:xfrm>
            <a:off x="6599039" y="4991695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85" name="Shape 1685"/>
          <p:cNvSpPr/>
          <p:nvPr/>
        </p:nvSpPr>
        <p:spPr>
          <a:xfrm>
            <a:off x="5848945" y="532209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686" name="Shape 1686"/>
          <p:cNvSpPr/>
          <p:nvPr/>
        </p:nvSpPr>
        <p:spPr>
          <a:xfrm>
            <a:off x="6232922" y="532209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87" name="Shape 1687"/>
          <p:cNvSpPr/>
          <p:nvPr/>
        </p:nvSpPr>
        <p:spPr>
          <a:xfrm>
            <a:off x="6599039" y="5322094"/>
            <a:ext cx="25003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688" name="Shape 1688"/>
          <p:cNvSpPr/>
          <p:nvPr/>
        </p:nvSpPr>
        <p:spPr>
          <a:xfrm>
            <a:off x="5214937" y="562570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689" name="Shape 1689"/>
          <p:cNvSpPr/>
          <p:nvPr/>
        </p:nvSpPr>
        <p:spPr>
          <a:xfrm>
            <a:off x="5866805" y="5625703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90" name="Shape 1690"/>
          <p:cNvSpPr/>
          <p:nvPr/>
        </p:nvSpPr>
        <p:spPr>
          <a:xfrm>
            <a:off x="6259711" y="5625703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91" name="Shape 1691"/>
          <p:cNvSpPr/>
          <p:nvPr/>
        </p:nvSpPr>
        <p:spPr>
          <a:xfrm>
            <a:off x="6634758" y="5625703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92" name="Shape 1692"/>
          <p:cNvSpPr/>
          <p:nvPr/>
        </p:nvSpPr>
        <p:spPr>
          <a:xfrm>
            <a:off x="7000875" y="450949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693" name="Shape 1693"/>
          <p:cNvSpPr/>
          <p:nvPr/>
        </p:nvSpPr>
        <p:spPr>
          <a:xfrm>
            <a:off x="7045524" y="4991695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94" name="Shape 1694"/>
          <p:cNvSpPr/>
          <p:nvPr/>
        </p:nvSpPr>
        <p:spPr>
          <a:xfrm>
            <a:off x="7027664" y="532209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695" name="Shape 1695"/>
          <p:cNvSpPr/>
          <p:nvPr/>
        </p:nvSpPr>
        <p:spPr>
          <a:xfrm>
            <a:off x="7045524" y="560784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4757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After first exchange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99" name="Shape 1699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61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700" name="Shape 1700"/>
          <p:cNvSpPr/>
          <p:nvPr/>
        </p:nvSpPr>
        <p:spPr>
          <a:xfrm>
            <a:off x="1250156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701" name="Shape 1701"/>
          <p:cNvSpPr/>
          <p:nvPr/>
        </p:nvSpPr>
        <p:spPr>
          <a:xfrm flipV="1">
            <a:off x="455194" y="4664401"/>
            <a:ext cx="2232831" cy="702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702" name="Shape 1702"/>
          <p:cNvSpPr/>
          <p:nvPr/>
        </p:nvSpPr>
        <p:spPr>
          <a:xfrm>
            <a:off x="625078" y="465236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703" name="Shape 1703"/>
          <p:cNvSpPr/>
          <p:nvPr/>
        </p:nvSpPr>
        <p:spPr>
          <a:xfrm>
            <a:off x="625078" y="500062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704" name="Shape 1704"/>
          <p:cNvSpPr/>
          <p:nvPr/>
        </p:nvSpPr>
        <p:spPr>
          <a:xfrm>
            <a:off x="1232297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705" name="Shape 1705"/>
          <p:cNvSpPr/>
          <p:nvPr/>
        </p:nvSpPr>
        <p:spPr>
          <a:xfrm>
            <a:off x="1259086" y="5036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706" name="Shape 1706"/>
          <p:cNvSpPr/>
          <p:nvPr/>
        </p:nvSpPr>
        <p:spPr>
          <a:xfrm>
            <a:off x="1625203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707" name="Shape 1707"/>
          <p:cNvSpPr/>
          <p:nvPr/>
        </p:nvSpPr>
        <p:spPr>
          <a:xfrm>
            <a:off x="2018109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708" name="Shape 1708"/>
          <p:cNvSpPr/>
          <p:nvPr/>
        </p:nvSpPr>
        <p:spPr>
          <a:xfrm>
            <a:off x="625078" y="534888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709" name="Shape 1709"/>
          <p:cNvSpPr/>
          <p:nvPr/>
        </p:nvSpPr>
        <p:spPr>
          <a:xfrm>
            <a:off x="1616273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710" name="Shape 1710"/>
          <p:cNvSpPr/>
          <p:nvPr/>
        </p:nvSpPr>
        <p:spPr>
          <a:xfrm>
            <a:off x="2009180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711" name="Shape 1711"/>
          <p:cNvSpPr/>
          <p:nvPr/>
        </p:nvSpPr>
        <p:spPr>
          <a:xfrm>
            <a:off x="1651992" y="5036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712" name="Shape 1712"/>
          <p:cNvSpPr/>
          <p:nvPr/>
        </p:nvSpPr>
        <p:spPr>
          <a:xfrm>
            <a:off x="2027039" y="503634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713" name="Shape 1713"/>
          <p:cNvSpPr/>
          <p:nvPr/>
        </p:nvSpPr>
        <p:spPr>
          <a:xfrm>
            <a:off x="1268016" y="53846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714" name="Shape 1714"/>
          <p:cNvSpPr/>
          <p:nvPr/>
        </p:nvSpPr>
        <p:spPr>
          <a:xfrm>
            <a:off x="1660922" y="53846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715" name="Shape 1715"/>
          <p:cNvSpPr/>
          <p:nvPr/>
        </p:nvSpPr>
        <p:spPr>
          <a:xfrm>
            <a:off x="1991320" y="5384601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716" name="Shape 1716"/>
          <p:cNvSpPr/>
          <p:nvPr/>
        </p:nvSpPr>
        <p:spPr>
          <a:xfrm rot="16200000">
            <a:off x="-390674" y="4824264"/>
            <a:ext cx="1076027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from</a:t>
            </a:r>
          </a:p>
        </p:txBody>
      </p:sp>
      <p:sp>
        <p:nvSpPr>
          <p:cNvPr id="1717" name="Shape 1717"/>
          <p:cNvSpPr/>
          <p:nvPr/>
        </p:nvSpPr>
        <p:spPr>
          <a:xfrm>
            <a:off x="1585019" y="3772793"/>
            <a:ext cx="46434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to</a:t>
            </a:r>
          </a:p>
        </p:txBody>
      </p:sp>
      <p:sp>
        <p:nvSpPr>
          <p:cNvPr id="1718" name="Shape 1718"/>
          <p:cNvSpPr/>
          <p:nvPr/>
        </p:nvSpPr>
        <p:spPr>
          <a:xfrm flipH="1">
            <a:off x="2004367" y="2606715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719" name="Shape 1719"/>
          <p:cNvSpPr/>
          <p:nvPr/>
        </p:nvSpPr>
        <p:spPr>
          <a:xfrm>
            <a:off x="4618661" y="2606715"/>
            <a:ext cx="2320587" cy="823433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720" name="Shape 1720"/>
          <p:cNvSpPr/>
          <p:nvPr/>
        </p:nvSpPr>
        <p:spPr>
          <a:xfrm>
            <a:off x="4205883" y="22949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1721" name="Shape 1721"/>
          <p:cNvSpPr/>
          <p:nvPr/>
        </p:nvSpPr>
        <p:spPr>
          <a:xfrm>
            <a:off x="3027164" y="3487191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1722" name="Shape 1722"/>
          <p:cNvSpPr/>
          <p:nvPr/>
        </p:nvSpPr>
        <p:spPr>
          <a:xfrm>
            <a:off x="3027164" y="245581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1723" name="Shape 1723"/>
          <p:cNvSpPr/>
          <p:nvPr/>
        </p:nvSpPr>
        <p:spPr>
          <a:xfrm>
            <a:off x="5581055" y="245581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3</a:t>
            </a:r>
          </a:p>
        </p:txBody>
      </p:sp>
      <p:sp>
        <p:nvSpPr>
          <p:cNvPr id="1724" name="Shape 1724"/>
          <p:cNvSpPr/>
          <p:nvPr/>
        </p:nvSpPr>
        <p:spPr>
          <a:xfrm flipV="1">
            <a:off x="4522068" y="3578163"/>
            <a:ext cx="2382593" cy="821030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725" name="Shape 1725"/>
          <p:cNvSpPr/>
          <p:nvPr/>
        </p:nvSpPr>
        <p:spPr>
          <a:xfrm>
            <a:off x="2080851" y="3679032"/>
            <a:ext cx="2334296" cy="67614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726" name="Shape 1726"/>
          <p:cNvSpPr/>
          <p:nvPr/>
        </p:nvSpPr>
        <p:spPr>
          <a:xfrm>
            <a:off x="6732985" y="322361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1727" name="Shape 1727"/>
          <p:cNvSpPr/>
          <p:nvPr/>
        </p:nvSpPr>
        <p:spPr>
          <a:xfrm>
            <a:off x="4205883" y="408979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v</a:t>
            </a:r>
          </a:p>
        </p:txBody>
      </p:sp>
      <p:sp>
        <p:nvSpPr>
          <p:cNvPr id="1728" name="Shape 1728"/>
          <p:cNvSpPr/>
          <p:nvPr/>
        </p:nvSpPr>
        <p:spPr>
          <a:xfrm>
            <a:off x="5572125" y="3491656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1729" name="Shape 1729"/>
          <p:cNvSpPr/>
          <p:nvPr/>
        </p:nvSpPr>
        <p:spPr>
          <a:xfrm>
            <a:off x="1598414" y="3223617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1730" name="Shape 1730"/>
          <p:cNvSpPr/>
          <p:nvPr/>
        </p:nvSpPr>
        <p:spPr>
          <a:xfrm>
            <a:off x="2411015" y="4214813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731" name="Shape 1731"/>
          <p:cNvSpPr/>
          <p:nvPr/>
        </p:nvSpPr>
        <p:spPr>
          <a:xfrm>
            <a:off x="2455664" y="4697016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732" name="Shape 1732"/>
          <p:cNvSpPr/>
          <p:nvPr/>
        </p:nvSpPr>
        <p:spPr>
          <a:xfrm>
            <a:off x="2375297" y="502741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733" name="Shape 1733"/>
          <p:cNvSpPr/>
          <p:nvPr/>
        </p:nvSpPr>
        <p:spPr>
          <a:xfrm>
            <a:off x="2402086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734" name="Shape 1734"/>
          <p:cNvSpPr/>
          <p:nvPr/>
        </p:nvSpPr>
        <p:spPr>
          <a:xfrm>
            <a:off x="7259836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735" name="Shape 1735"/>
          <p:cNvSpPr/>
          <p:nvPr/>
        </p:nvSpPr>
        <p:spPr>
          <a:xfrm flipV="1">
            <a:off x="6465002" y="1552991"/>
            <a:ext cx="2232831" cy="7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736" name="Shape 1736"/>
          <p:cNvSpPr/>
          <p:nvPr/>
        </p:nvSpPr>
        <p:spPr>
          <a:xfrm>
            <a:off x="6634758" y="154483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737" name="Shape 1737"/>
          <p:cNvSpPr/>
          <p:nvPr/>
        </p:nvSpPr>
        <p:spPr>
          <a:xfrm>
            <a:off x="6634758" y="191095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738" name="Shape 1738"/>
          <p:cNvSpPr/>
          <p:nvPr/>
        </p:nvSpPr>
        <p:spPr>
          <a:xfrm>
            <a:off x="7634883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739" name="Shape 1739"/>
          <p:cNvSpPr/>
          <p:nvPr/>
        </p:nvSpPr>
        <p:spPr>
          <a:xfrm>
            <a:off x="8027789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740" name="Shape 1740"/>
          <p:cNvSpPr/>
          <p:nvPr/>
        </p:nvSpPr>
        <p:spPr>
          <a:xfrm>
            <a:off x="8420695" y="110728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741" name="Shape 1741"/>
          <p:cNvSpPr/>
          <p:nvPr/>
        </p:nvSpPr>
        <p:spPr>
          <a:xfrm>
            <a:off x="392906" y="4205883"/>
            <a:ext cx="2428875" cy="1589484"/>
          </a:xfrm>
          <a:prstGeom prst="rect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42" name="Shape 1742"/>
          <p:cNvSpPr/>
          <p:nvPr/>
        </p:nvSpPr>
        <p:spPr>
          <a:xfrm flipV="1">
            <a:off x="455194" y="4664401"/>
            <a:ext cx="2232831" cy="702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743" name="Shape 1743"/>
          <p:cNvSpPr/>
          <p:nvPr/>
        </p:nvSpPr>
        <p:spPr>
          <a:xfrm flipV="1">
            <a:off x="1028958" y="4304030"/>
            <a:ext cx="692" cy="1437768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744" name="Shape 1744"/>
          <p:cNvSpPr/>
          <p:nvPr/>
        </p:nvSpPr>
        <p:spPr>
          <a:xfrm>
            <a:off x="6402586" y="1098352"/>
            <a:ext cx="2428875" cy="1660922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45" name="Shape 1745"/>
          <p:cNvSpPr/>
          <p:nvPr/>
        </p:nvSpPr>
        <p:spPr>
          <a:xfrm flipV="1">
            <a:off x="7036764" y="1196566"/>
            <a:ext cx="766" cy="1473419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746" name="Shape 1746"/>
          <p:cNvSpPr/>
          <p:nvPr/>
        </p:nvSpPr>
        <p:spPr>
          <a:xfrm>
            <a:off x="6634758" y="22413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747" name="Shape 1747"/>
          <p:cNvSpPr/>
          <p:nvPr/>
        </p:nvSpPr>
        <p:spPr>
          <a:xfrm>
            <a:off x="7277695" y="224135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748" name="Shape 1748"/>
          <p:cNvSpPr/>
          <p:nvPr/>
        </p:nvSpPr>
        <p:spPr>
          <a:xfrm>
            <a:off x="7617023" y="22770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749" name="Shape 1749"/>
          <p:cNvSpPr/>
          <p:nvPr/>
        </p:nvSpPr>
        <p:spPr>
          <a:xfrm>
            <a:off x="7983141" y="2277070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750" name="Shape 1750"/>
          <p:cNvSpPr/>
          <p:nvPr/>
        </p:nvSpPr>
        <p:spPr>
          <a:xfrm>
            <a:off x="3652242" y="178593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751" name="Shape 1751"/>
          <p:cNvSpPr/>
          <p:nvPr/>
        </p:nvSpPr>
        <p:spPr>
          <a:xfrm>
            <a:off x="1643063" y="526852"/>
            <a:ext cx="2428875" cy="1714500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52" name="Shape 1752"/>
          <p:cNvSpPr/>
          <p:nvPr/>
        </p:nvSpPr>
        <p:spPr>
          <a:xfrm>
            <a:off x="2500312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753" name="Shape 1753"/>
          <p:cNvSpPr/>
          <p:nvPr/>
        </p:nvSpPr>
        <p:spPr>
          <a:xfrm flipV="1">
            <a:off x="1705479" y="981491"/>
            <a:ext cx="2232831" cy="702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754" name="Shape 1754"/>
          <p:cNvSpPr/>
          <p:nvPr/>
        </p:nvSpPr>
        <p:spPr>
          <a:xfrm flipV="1">
            <a:off x="2277239" y="625067"/>
            <a:ext cx="693" cy="155378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755" name="Shape 1755"/>
          <p:cNvSpPr/>
          <p:nvPr/>
        </p:nvSpPr>
        <p:spPr>
          <a:xfrm>
            <a:off x="1875234" y="97333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756" name="Shape 1756"/>
          <p:cNvSpPr/>
          <p:nvPr/>
        </p:nvSpPr>
        <p:spPr>
          <a:xfrm>
            <a:off x="1875234" y="132159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757" name="Shape 1757"/>
          <p:cNvSpPr/>
          <p:nvPr/>
        </p:nvSpPr>
        <p:spPr>
          <a:xfrm>
            <a:off x="2509242" y="13573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758" name="Shape 1758"/>
          <p:cNvSpPr/>
          <p:nvPr/>
        </p:nvSpPr>
        <p:spPr>
          <a:xfrm>
            <a:off x="2875359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759" name="Shape 1759"/>
          <p:cNvSpPr/>
          <p:nvPr/>
        </p:nvSpPr>
        <p:spPr>
          <a:xfrm>
            <a:off x="3268265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760" name="Shape 1760"/>
          <p:cNvSpPr/>
          <p:nvPr/>
        </p:nvSpPr>
        <p:spPr>
          <a:xfrm>
            <a:off x="2902148" y="13573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761" name="Shape 1761"/>
          <p:cNvSpPr/>
          <p:nvPr/>
        </p:nvSpPr>
        <p:spPr>
          <a:xfrm>
            <a:off x="3277195" y="135731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762" name="Shape 1762"/>
          <p:cNvSpPr/>
          <p:nvPr/>
        </p:nvSpPr>
        <p:spPr>
          <a:xfrm>
            <a:off x="1875234" y="1768078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763" name="Shape 1763"/>
          <p:cNvSpPr/>
          <p:nvPr/>
        </p:nvSpPr>
        <p:spPr>
          <a:xfrm>
            <a:off x="3661172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764" name="Shape 1764"/>
          <p:cNvSpPr/>
          <p:nvPr/>
        </p:nvSpPr>
        <p:spPr>
          <a:xfrm>
            <a:off x="3687961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765" name="Shape 1765"/>
          <p:cNvSpPr/>
          <p:nvPr/>
        </p:nvSpPr>
        <p:spPr>
          <a:xfrm>
            <a:off x="4982766" y="4500562"/>
            <a:ext cx="2428875" cy="1660922"/>
          </a:xfrm>
          <a:prstGeom prst="rect">
            <a:avLst/>
          </a:prstGeom>
          <a:ln w="635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66" name="Shape 1766"/>
          <p:cNvSpPr/>
          <p:nvPr/>
        </p:nvSpPr>
        <p:spPr>
          <a:xfrm>
            <a:off x="5840015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767" name="Shape 1767"/>
          <p:cNvSpPr/>
          <p:nvPr/>
        </p:nvSpPr>
        <p:spPr>
          <a:xfrm flipV="1">
            <a:off x="5045182" y="4955202"/>
            <a:ext cx="2232831" cy="702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768" name="Shape 1768"/>
          <p:cNvSpPr/>
          <p:nvPr/>
        </p:nvSpPr>
        <p:spPr>
          <a:xfrm flipV="1">
            <a:off x="5616938" y="4598780"/>
            <a:ext cx="725" cy="1464486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769" name="Shape 1769"/>
          <p:cNvSpPr/>
          <p:nvPr/>
        </p:nvSpPr>
        <p:spPr>
          <a:xfrm>
            <a:off x="5214937" y="494704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770" name="Shape 1770"/>
          <p:cNvSpPr/>
          <p:nvPr/>
        </p:nvSpPr>
        <p:spPr>
          <a:xfrm>
            <a:off x="6215062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771" name="Shape 1771"/>
          <p:cNvSpPr/>
          <p:nvPr/>
        </p:nvSpPr>
        <p:spPr>
          <a:xfrm>
            <a:off x="6607969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772" name="Shape 1772"/>
          <p:cNvSpPr/>
          <p:nvPr/>
        </p:nvSpPr>
        <p:spPr>
          <a:xfrm>
            <a:off x="5214937" y="5295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773" name="Shape 1773"/>
          <p:cNvSpPr/>
          <p:nvPr/>
        </p:nvSpPr>
        <p:spPr>
          <a:xfrm>
            <a:off x="5848945" y="532209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774" name="Shape 1774"/>
          <p:cNvSpPr/>
          <p:nvPr/>
        </p:nvSpPr>
        <p:spPr>
          <a:xfrm>
            <a:off x="6232922" y="532209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775" name="Shape 1775"/>
          <p:cNvSpPr/>
          <p:nvPr/>
        </p:nvSpPr>
        <p:spPr>
          <a:xfrm>
            <a:off x="6599039" y="5322094"/>
            <a:ext cx="25003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776" name="Shape 1776"/>
          <p:cNvSpPr/>
          <p:nvPr/>
        </p:nvSpPr>
        <p:spPr>
          <a:xfrm>
            <a:off x="5214937" y="562570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777" name="Shape 1777"/>
          <p:cNvSpPr/>
          <p:nvPr/>
        </p:nvSpPr>
        <p:spPr>
          <a:xfrm>
            <a:off x="7000875" y="450949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778" name="Shape 1778"/>
          <p:cNvSpPr/>
          <p:nvPr/>
        </p:nvSpPr>
        <p:spPr>
          <a:xfrm>
            <a:off x="7027664" y="532209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779" name="Shape 1779"/>
          <p:cNvSpPr/>
          <p:nvPr/>
        </p:nvSpPr>
        <p:spPr>
          <a:xfrm>
            <a:off x="7259836" y="1607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780" name="Shape 1780"/>
          <p:cNvSpPr/>
          <p:nvPr/>
        </p:nvSpPr>
        <p:spPr>
          <a:xfrm>
            <a:off x="7652742" y="1607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781" name="Shape 1781"/>
          <p:cNvSpPr/>
          <p:nvPr/>
        </p:nvSpPr>
        <p:spPr>
          <a:xfrm>
            <a:off x="8027789" y="160734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782" name="Shape 1782"/>
          <p:cNvSpPr/>
          <p:nvPr/>
        </p:nvSpPr>
        <p:spPr>
          <a:xfrm>
            <a:off x="7259836" y="19377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783" name="Shape 1783"/>
          <p:cNvSpPr/>
          <p:nvPr/>
        </p:nvSpPr>
        <p:spPr>
          <a:xfrm>
            <a:off x="7643813" y="19377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784" name="Shape 1784"/>
          <p:cNvSpPr/>
          <p:nvPr/>
        </p:nvSpPr>
        <p:spPr>
          <a:xfrm>
            <a:off x="7983141" y="1937742"/>
            <a:ext cx="25896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785" name="Shape 1785"/>
          <p:cNvSpPr/>
          <p:nvPr/>
        </p:nvSpPr>
        <p:spPr>
          <a:xfrm>
            <a:off x="8429625" y="1616273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786" name="Shape 1786"/>
          <p:cNvSpPr/>
          <p:nvPr/>
        </p:nvSpPr>
        <p:spPr>
          <a:xfrm>
            <a:off x="8420695" y="19377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787" name="Shape 1787"/>
          <p:cNvSpPr/>
          <p:nvPr/>
        </p:nvSpPr>
        <p:spPr>
          <a:xfrm>
            <a:off x="2482453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788" name="Shape 1788"/>
          <p:cNvSpPr/>
          <p:nvPr/>
        </p:nvSpPr>
        <p:spPr>
          <a:xfrm>
            <a:off x="2866430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789" name="Shape 1789"/>
          <p:cNvSpPr/>
          <p:nvPr/>
        </p:nvSpPr>
        <p:spPr>
          <a:xfrm>
            <a:off x="3259336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790" name="Shape 1790"/>
          <p:cNvSpPr/>
          <p:nvPr/>
        </p:nvSpPr>
        <p:spPr>
          <a:xfrm>
            <a:off x="3705820" y="973336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791" name="Shape 1791"/>
          <p:cNvSpPr/>
          <p:nvPr/>
        </p:nvSpPr>
        <p:spPr>
          <a:xfrm>
            <a:off x="2536031" y="17502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792" name="Shape 1792"/>
          <p:cNvSpPr/>
          <p:nvPr/>
        </p:nvSpPr>
        <p:spPr>
          <a:xfrm>
            <a:off x="2875359" y="1785937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793" name="Shape 1793"/>
          <p:cNvSpPr/>
          <p:nvPr/>
        </p:nvSpPr>
        <p:spPr>
          <a:xfrm>
            <a:off x="3241476" y="1785937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794" name="Shape 1794"/>
          <p:cNvSpPr/>
          <p:nvPr/>
        </p:nvSpPr>
        <p:spPr>
          <a:xfrm>
            <a:off x="8402836" y="227707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795" name="Shape 1795"/>
          <p:cNvSpPr/>
          <p:nvPr/>
        </p:nvSpPr>
        <p:spPr>
          <a:xfrm>
            <a:off x="5884664" y="567928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796" name="Shape 1796"/>
          <p:cNvSpPr/>
          <p:nvPr/>
        </p:nvSpPr>
        <p:spPr>
          <a:xfrm>
            <a:off x="6215063" y="568821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797" name="Shape 1797"/>
          <p:cNvSpPr/>
          <p:nvPr/>
        </p:nvSpPr>
        <p:spPr>
          <a:xfrm>
            <a:off x="6581180" y="5688211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798" name="Shape 1798"/>
          <p:cNvSpPr/>
          <p:nvPr/>
        </p:nvSpPr>
        <p:spPr>
          <a:xfrm>
            <a:off x="7000875" y="568821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799" name="Shape 1799"/>
          <p:cNvSpPr/>
          <p:nvPr/>
        </p:nvSpPr>
        <p:spPr>
          <a:xfrm>
            <a:off x="5813226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800" name="Shape 1800"/>
          <p:cNvSpPr/>
          <p:nvPr/>
        </p:nvSpPr>
        <p:spPr>
          <a:xfrm>
            <a:off x="6197203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801" name="Shape 1801"/>
          <p:cNvSpPr/>
          <p:nvPr/>
        </p:nvSpPr>
        <p:spPr>
          <a:xfrm>
            <a:off x="6590109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802" name="Shape 1802"/>
          <p:cNvSpPr/>
          <p:nvPr/>
        </p:nvSpPr>
        <p:spPr>
          <a:xfrm>
            <a:off x="7036594" y="4964906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803" name="Shape 1803"/>
          <p:cNvSpPr/>
          <p:nvPr/>
        </p:nvSpPr>
        <p:spPr>
          <a:xfrm>
            <a:off x="2058733" y="4777509"/>
            <a:ext cx="450761" cy="998113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41304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" grpId="0" animBg="1" advAuto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Recomputing</a:t>
            </a:r>
            <a:r>
              <a:rPr lang="en-US" dirty="0" smtClean="0"/>
              <a:t> Tables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07" name="Shape 180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62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808" name="Shape 1808"/>
          <p:cNvSpPr/>
          <p:nvPr/>
        </p:nvSpPr>
        <p:spPr>
          <a:xfrm>
            <a:off x="1250156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809" name="Shape 1809"/>
          <p:cNvSpPr/>
          <p:nvPr/>
        </p:nvSpPr>
        <p:spPr>
          <a:xfrm flipV="1">
            <a:off x="455194" y="4664401"/>
            <a:ext cx="2232831" cy="702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10" name="Shape 1810"/>
          <p:cNvSpPr/>
          <p:nvPr/>
        </p:nvSpPr>
        <p:spPr>
          <a:xfrm>
            <a:off x="625078" y="465236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811" name="Shape 1811"/>
          <p:cNvSpPr/>
          <p:nvPr/>
        </p:nvSpPr>
        <p:spPr>
          <a:xfrm>
            <a:off x="625078" y="500062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812" name="Shape 1812"/>
          <p:cNvSpPr/>
          <p:nvPr/>
        </p:nvSpPr>
        <p:spPr>
          <a:xfrm>
            <a:off x="1232297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813" name="Shape 1813"/>
          <p:cNvSpPr/>
          <p:nvPr/>
        </p:nvSpPr>
        <p:spPr>
          <a:xfrm>
            <a:off x="1259086" y="5036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814" name="Shape 1814"/>
          <p:cNvSpPr/>
          <p:nvPr/>
        </p:nvSpPr>
        <p:spPr>
          <a:xfrm>
            <a:off x="1625203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815" name="Shape 1815"/>
          <p:cNvSpPr/>
          <p:nvPr/>
        </p:nvSpPr>
        <p:spPr>
          <a:xfrm>
            <a:off x="2018109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816" name="Shape 1816"/>
          <p:cNvSpPr/>
          <p:nvPr/>
        </p:nvSpPr>
        <p:spPr>
          <a:xfrm>
            <a:off x="625078" y="534888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817" name="Shape 1817"/>
          <p:cNvSpPr/>
          <p:nvPr/>
        </p:nvSpPr>
        <p:spPr>
          <a:xfrm>
            <a:off x="1616273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818" name="Shape 1818"/>
          <p:cNvSpPr/>
          <p:nvPr/>
        </p:nvSpPr>
        <p:spPr>
          <a:xfrm>
            <a:off x="2009180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819" name="Shape 1819"/>
          <p:cNvSpPr/>
          <p:nvPr/>
        </p:nvSpPr>
        <p:spPr>
          <a:xfrm>
            <a:off x="1651992" y="5036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820" name="Shape 1820"/>
          <p:cNvSpPr/>
          <p:nvPr/>
        </p:nvSpPr>
        <p:spPr>
          <a:xfrm>
            <a:off x="2027039" y="503634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821" name="Shape 1821"/>
          <p:cNvSpPr/>
          <p:nvPr/>
        </p:nvSpPr>
        <p:spPr>
          <a:xfrm>
            <a:off x="1268016" y="53846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822" name="Shape 1822"/>
          <p:cNvSpPr/>
          <p:nvPr/>
        </p:nvSpPr>
        <p:spPr>
          <a:xfrm>
            <a:off x="1660922" y="53846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823" name="Shape 1823"/>
          <p:cNvSpPr/>
          <p:nvPr/>
        </p:nvSpPr>
        <p:spPr>
          <a:xfrm>
            <a:off x="1991320" y="5384601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824" name="Shape 1824"/>
          <p:cNvSpPr/>
          <p:nvPr/>
        </p:nvSpPr>
        <p:spPr>
          <a:xfrm rot="16200000">
            <a:off x="-390674" y="4824264"/>
            <a:ext cx="1076027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from</a:t>
            </a:r>
          </a:p>
        </p:txBody>
      </p:sp>
      <p:sp>
        <p:nvSpPr>
          <p:cNvPr id="1825" name="Shape 1825"/>
          <p:cNvSpPr/>
          <p:nvPr/>
        </p:nvSpPr>
        <p:spPr>
          <a:xfrm>
            <a:off x="1585019" y="3772793"/>
            <a:ext cx="46434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to</a:t>
            </a:r>
          </a:p>
        </p:txBody>
      </p:sp>
      <p:sp>
        <p:nvSpPr>
          <p:cNvPr id="1826" name="Shape 1826"/>
          <p:cNvSpPr/>
          <p:nvPr/>
        </p:nvSpPr>
        <p:spPr>
          <a:xfrm flipH="1">
            <a:off x="2004367" y="2606715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27" name="Shape 1827"/>
          <p:cNvSpPr/>
          <p:nvPr/>
        </p:nvSpPr>
        <p:spPr>
          <a:xfrm>
            <a:off x="4618661" y="2606715"/>
            <a:ext cx="2320587" cy="823433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28" name="Shape 1828"/>
          <p:cNvSpPr/>
          <p:nvPr/>
        </p:nvSpPr>
        <p:spPr>
          <a:xfrm>
            <a:off x="4205883" y="22949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1829" name="Shape 1829"/>
          <p:cNvSpPr/>
          <p:nvPr/>
        </p:nvSpPr>
        <p:spPr>
          <a:xfrm>
            <a:off x="3027164" y="3487191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1830" name="Shape 1830"/>
          <p:cNvSpPr/>
          <p:nvPr/>
        </p:nvSpPr>
        <p:spPr>
          <a:xfrm>
            <a:off x="3027164" y="245581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1831" name="Shape 1831"/>
          <p:cNvSpPr/>
          <p:nvPr/>
        </p:nvSpPr>
        <p:spPr>
          <a:xfrm>
            <a:off x="5581055" y="245581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3</a:t>
            </a:r>
          </a:p>
        </p:txBody>
      </p:sp>
      <p:sp>
        <p:nvSpPr>
          <p:cNvPr id="1832" name="Shape 1832"/>
          <p:cNvSpPr/>
          <p:nvPr/>
        </p:nvSpPr>
        <p:spPr>
          <a:xfrm flipV="1">
            <a:off x="4522068" y="3578163"/>
            <a:ext cx="2382593" cy="821030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33" name="Shape 1833"/>
          <p:cNvSpPr/>
          <p:nvPr/>
        </p:nvSpPr>
        <p:spPr>
          <a:xfrm>
            <a:off x="2080851" y="3679032"/>
            <a:ext cx="2334296" cy="67614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34" name="Shape 1834"/>
          <p:cNvSpPr/>
          <p:nvPr/>
        </p:nvSpPr>
        <p:spPr>
          <a:xfrm>
            <a:off x="6732985" y="322361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1835" name="Shape 1835"/>
          <p:cNvSpPr/>
          <p:nvPr/>
        </p:nvSpPr>
        <p:spPr>
          <a:xfrm>
            <a:off x="4205883" y="408979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v</a:t>
            </a:r>
          </a:p>
        </p:txBody>
      </p:sp>
      <p:sp>
        <p:nvSpPr>
          <p:cNvPr id="1836" name="Shape 1836"/>
          <p:cNvSpPr/>
          <p:nvPr/>
        </p:nvSpPr>
        <p:spPr>
          <a:xfrm>
            <a:off x="5572125" y="3491656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1837" name="Shape 1837"/>
          <p:cNvSpPr/>
          <p:nvPr/>
        </p:nvSpPr>
        <p:spPr>
          <a:xfrm>
            <a:off x="1598414" y="3223617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1838" name="Shape 1838"/>
          <p:cNvSpPr/>
          <p:nvPr/>
        </p:nvSpPr>
        <p:spPr>
          <a:xfrm>
            <a:off x="2411015" y="4214813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839" name="Shape 1839"/>
          <p:cNvSpPr/>
          <p:nvPr/>
        </p:nvSpPr>
        <p:spPr>
          <a:xfrm>
            <a:off x="2375297" y="4697016"/>
            <a:ext cx="330398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840" name="Shape 1840"/>
          <p:cNvSpPr/>
          <p:nvPr/>
        </p:nvSpPr>
        <p:spPr>
          <a:xfrm>
            <a:off x="2375297" y="502741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841" name="Shape 1841"/>
          <p:cNvSpPr/>
          <p:nvPr/>
        </p:nvSpPr>
        <p:spPr>
          <a:xfrm>
            <a:off x="2402086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842" name="Shape 1842"/>
          <p:cNvSpPr/>
          <p:nvPr/>
        </p:nvSpPr>
        <p:spPr>
          <a:xfrm>
            <a:off x="392906" y="4205883"/>
            <a:ext cx="2428875" cy="1589484"/>
          </a:xfrm>
          <a:prstGeom prst="rect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43" name="Shape 1843"/>
          <p:cNvSpPr/>
          <p:nvPr/>
        </p:nvSpPr>
        <p:spPr>
          <a:xfrm flipV="1">
            <a:off x="1028958" y="4304030"/>
            <a:ext cx="692" cy="1437768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44" name="Shape 1844"/>
          <p:cNvSpPr/>
          <p:nvPr/>
        </p:nvSpPr>
        <p:spPr>
          <a:xfrm>
            <a:off x="7259836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845" name="Shape 1845"/>
          <p:cNvSpPr/>
          <p:nvPr/>
        </p:nvSpPr>
        <p:spPr>
          <a:xfrm flipV="1">
            <a:off x="6465002" y="1552991"/>
            <a:ext cx="2232831" cy="7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46" name="Shape 1846"/>
          <p:cNvSpPr/>
          <p:nvPr/>
        </p:nvSpPr>
        <p:spPr>
          <a:xfrm>
            <a:off x="6634758" y="154483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847" name="Shape 1847"/>
          <p:cNvSpPr/>
          <p:nvPr/>
        </p:nvSpPr>
        <p:spPr>
          <a:xfrm>
            <a:off x="6634758" y="191095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848" name="Shape 1848"/>
          <p:cNvSpPr/>
          <p:nvPr/>
        </p:nvSpPr>
        <p:spPr>
          <a:xfrm>
            <a:off x="7634883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849" name="Shape 1849"/>
          <p:cNvSpPr/>
          <p:nvPr/>
        </p:nvSpPr>
        <p:spPr>
          <a:xfrm>
            <a:off x="8027789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850" name="Shape 1850"/>
          <p:cNvSpPr/>
          <p:nvPr/>
        </p:nvSpPr>
        <p:spPr>
          <a:xfrm>
            <a:off x="8420695" y="110728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851" name="Shape 1851"/>
          <p:cNvSpPr/>
          <p:nvPr/>
        </p:nvSpPr>
        <p:spPr>
          <a:xfrm>
            <a:off x="6402586" y="1098352"/>
            <a:ext cx="2428875" cy="1660922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52" name="Shape 1852"/>
          <p:cNvSpPr/>
          <p:nvPr/>
        </p:nvSpPr>
        <p:spPr>
          <a:xfrm flipV="1">
            <a:off x="7036764" y="1196566"/>
            <a:ext cx="766" cy="1473419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53" name="Shape 1853"/>
          <p:cNvSpPr/>
          <p:nvPr/>
        </p:nvSpPr>
        <p:spPr>
          <a:xfrm>
            <a:off x="6634758" y="22413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854" name="Shape 1854"/>
          <p:cNvSpPr/>
          <p:nvPr/>
        </p:nvSpPr>
        <p:spPr>
          <a:xfrm>
            <a:off x="7277695" y="224135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855" name="Shape 1855"/>
          <p:cNvSpPr/>
          <p:nvPr/>
        </p:nvSpPr>
        <p:spPr>
          <a:xfrm>
            <a:off x="7617023" y="22770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856" name="Shape 1856"/>
          <p:cNvSpPr/>
          <p:nvPr/>
        </p:nvSpPr>
        <p:spPr>
          <a:xfrm>
            <a:off x="7983141" y="2277070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857" name="Shape 1857"/>
          <p:cNvSpPr/>
          <p:nvPr/>
        </p:nvSpPr>
        <p:spPr>
          <a:xfrm>
            <a:off x="8402836" y="227707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858" name="Shape 1858"/>
          <p:cNvSpPr/>
          <p:nvPr/>
        </p:nvSpPr>
        <p:spPr>
          <a:xfrm>
            <a:off x="1643063" y="526852"/>
            <a:ext cx="2428875" cy="1714500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59" name="Shape 1859"/>
          <p:cNvSpPr/>
          <p:nvPr/>
        </p:nvSpPr>
        <p:spPr>
          <a:xfrm>
            <a:off x="2500312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860" name="Shape 1860"/>
          <p:cNvSpPr/>
          <p:nvPr/>
        </p:nvSpPr>
        <p:spPr>
          <a:xfrm flipV="1">
            <a:off x="1705479" y="981491"/>
            <a:ext cx="2232831" cy="702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61" name="Shape 1861"/>
          <p:cNvSpPr/>
          <p:nvPr/>
        </p:nvSpPr>
        <p:spPr>
          <a:xfrm flipV="1">
            <a:off x="2277239" y="625067"/>
            <a:ext cx="693" cy="155378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62" name="Shape 1862"/>
          <p:cNvSpPr/>
          <p:nvPr/>
        </p:nvSpPr>
        <p:spPr>
          <a:xfrm>
            <a:off x="1875234" y="97333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863" name="Shape 1863"/>
          <p:cNvSpPr/>
          <p:nvPr/>
        </p:nvSpPr>
        <p:spPr>
          <a:xfrm>
            <a:off x="1875234" y="132159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864" name="Shape 1864"/>
          <p:cNvSpPr/>
          <p:nvPr/>
        </p:nvSpPr>
        <p:spPr>
          <a:xfrm>
            <a:off x="2509242" y="13573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865" name="Shape 1865"/>
          <p:cNvSpPr/>
          <p:nvPr/>
        </p:nvSpPr>
        <p:spPr>
          <a:xfrm>
            <a:off x="2875359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866" name="Shape 1866"/>
          <p:cNvSpPr/>
          <p:nvPr/>
        </p:nvSpPr>
        <p:spPr>
          <a:xfrm>
            <a:off x="3268265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867" name="Shape 1867"/>
          <p:cNvSpPr/>
          <p:nvPr/>
        </p:nvSpPr>
        <p:spPr>
          <a:xfrm>
            <a:off x="2902148" y="13573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868" name="Shape 1868"/>
          <p:cNvSpPr/>
          <p:nvPr/>
        </p:nvSpPr>
        <p:spPr>
          <a:xfrm>
            <a:off x="3277195" y="135731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869" name="Shape 1869"/>
          <p:cNvSpPr/>
          <p:nvPr/>
        </p:nvSpPr>
        <p:spPr>
          <a:xfrm>
            <a:off x="1875234" y="1768078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870" name="Shape 1870"/>
          <p:cNvSpPr/>
          <p:nvPr/>
        </p:nvSpPr>
        <p:spPr>
          <a:xfrm>
            <a:off x="3661172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871" name="Shape 1871"/>
          <p:cNvSpPr/>
          <p:nvPr/>
        </p:nvSpPr>
        <p:spPr>
          <a:xfrm>
            <a:off x="3687961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872" name="Shape 1872"/>
          <p:cNvSpPr/>
          <p:nvPr/>
        </p:nvSpPr>
        <p:spPr>
          <a:xfrm>
            <a:off x="4982766" y="4500562"/>
            <a:ext cx="2428875" cy="1660922"/>
          </a:xfrm>
          <a:prstGeom prst="rect">
            <a:avLst/>
          </a:prstGeom>
          <a:ln w="635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73" name="Shape 1873"/>
          <p:cNvSpPr/>
          <p:nvPr/>
        </p:nvSpPr>
        <p:spPr>
          <a:xfrm>
            <a:off x="5840015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874" name="Shape 1874"/>
          <p:cNvSpPr/>
          <p:nvPr/>
        </p:nvSpPr>
        <p:spPr>
          <a:xfrm flipV="1">
            <a:off x="5045182" y="4955202"/>
            <a:ext cx="2232831" cy="702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75" name="Shape 1875"/>
          <p:cNvSpPr/>
          <p:nvPr/>
        </p:nvSpPr>
        <p:spPr>
          <a:xfrm flipV="1">
            <a:off x="5616938" y="4598780"/>
            <a:ext cx="725" cy="1464486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76" name="Shape 1876"/>
          <p:cNvSpPr/>
          <p:nvPr/>
        </p:nvSpPr>
        <p:spPr>
          <a:xfrm>
            <a:off x="5214937" y="494704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877" name="Shape 1877"/>
          <p:cNvSpPr/>
          <p:nvPr/>
        </p:nvSpPr>
        <p:spPr>
          <a:xfrm>
            <a:off x="6215062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878" name="Shape 1878"/>
          <p:cNvSpPr/>
          <p:nvPr/>
        </p:nvSpPr>
        <p:spPr>
          <a:xfrm>
            <a:off x="6607969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879" name="Shape 1879"/>
          <p:cNvSpPr/>
          <p:nvPr/>
        </p:nvSpPr>
        <p:spPr>
          <a:xfrm>
            <a:off x="5214937" y="5295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880" name="Shape 1880"/>
          <p:cNvSpPr/>
          <p:nvPr/>
        </p:nvSpPr>
        <p:spPr>
          <a:xfrm>
            <a:off x="5848945" y="532209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881" name="Shape 1881"/>
          <p:cNvSpPr/>
          <p:nvPr/>
        </p:nvSpPr>
        <p:spPr>
          <a:xfrm>
            <a:off x="6232922" y="532209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882" name="Shape 1882"/>
          <p:cNvSpPr/>
          <p:nvPr/>
        </p:nvSpPr>
        <p:spPr>
          <a:xfrm>
            <a:off x="6599039" y="5322094"/>
            <a:ext cx="25003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883" name="Shape 1883"/>
          <p:cNvSpPr/>
          <p:nvPr/>
        </p:nvSpPr>
        <p:spPr>
          <a:xfrm>
            <a:off x="5214937" y="562570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884" name="Shape 1884"/>
          <p:cNvSpPr/>
          <p:nvPr/>
        </p:nvSpPr>
        <p:spPr>
          <a:xfrm>
            <a:off x="7000875" y="450949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885" name="Shape 1885"/>
          <p:cNvSpPr/>
          <p:nvPr/>
        </p:nvSpPr>
        <p:spPr>
          <a:xfrm>
            <a:off x="7027664" y="532209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886" name="Shape 1886"/>
          <p:cNvSpPr/>
          <p:nvPr/>
        </p:nvSpPr>
        <p:spPr>
          <a:xfrm>
            <a:off x="7259836" y="1607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887" name="Shape 1887"/>
          <p:cNvSpPr/>
          <p:nvPr/>
        </p:nvSpPr>
        <p:spPr>
          <a:xfrm>
            <a:off x="7652742" y="1607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888" name="Shape 1888"/>
          <p:cNvSpPr/>
          <p:nvPr/>
        </p:nvSpPr>
        <p:spPr>
          <a:xfrm>
            <a:off x="8027789" y="160734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889" name="Shape 1889"/>
          <p:cNvSpPr/>
          <p:nvPr/>
        </p:nvSpPr>
        <p:spPr>
          <a:xfrm>
            <a:off x="7259836" y="19377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890" name="Shape 1890"/>
          <p:cNvSpPr/>
          <p:nvPr/>
        </p:nvSpPr>
        <p:spPr>
          <a:xfrm>
            <a:off x="7643813" y="19377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891" name="Shape 1891"/>
          <p:cNvSpPr/>
          <p:nvPr/>
        </p:nvSpPr>
        <p:spPr>
          <a:xfrm>
            <a:off x="7983141" y="1937742"/>
            <a:ext cx="25896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892" name="Shape 1892"/>
          <p:cNvSpPr/>
          <p:nvPr/>
        </p:nvSpPr>
        <p:spPr>
          <a:xfrm>
            <a:off x="8429625" y="1616273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893" name="Shape 1893"/>
          <p:cNvSpPr/>
          <p:nvPr/>
        </p:nvSpPr>
        <p:spPr>
          <a:xfrm>
            <a:off x="8420695" y="19377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894" name="Shape 1894"/>
          <p:cNvSpPr/>
          <p:nvPr/>
        </p:nvSpPr>
        <p:spPr>
          <a:xfrm>
            <a:off x="3652242" y="178593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895" name="Shape 1895"/>
          <p:cNvSpPr/>
          <p:nvPr/>
        </p:nvSpPr>
        <p:spPr>
          <a:xfrm>
            <a:off x="2482453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896" name="Shape 1896"/>
          <p:cNvSpPr/>
          <p:nvPr/>
        </p:nvSpPr>
        <p:spPr>
          <a:xfrm>
            <a:off x="2866430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897" name="Shape 1897"/>
          <p:cNvSpPr/>
          <p:nvPr/>
        </p:nvSpPr>
        <p:spPr>
          <a:xfrm>
            <a:off x="3259336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898" name="Shape 1898"/>
          <p:cNvSpPr/>
          <p:nvPr/>
        </p:nvSpPr>
        <p:spPr>
          <a:xfrm>
            <a:off x="3705820" y="973336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899" name="Shape 1899"/>
          <p:cNvSpPr/>
          <p:nvPr/>
        </p:nvSpPr>
        <p:spPr>
          <a:xfrm>
            <a:off x="2536031" y="17502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900" name="Shape 1900"/>
          <p:cNvSpPr/>
          <p:nvPr/>
        </p:nvSpPr>
        <p:spPr>
          <a:xfrm>
            <a:off x="2875359" y="1785937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901" name="Shape 1901"/>
          <p:cNvSpPr/>
          <p:nvPr/>
        </p:nvSpPr>
        <p:spPr>
          <a:xfrm>
            <a:off x="3241476" y="1785937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902" name="Shape 1902"/>
          <p:cNvSpPr/>
          <p:nvPr/>
        </p:nvSpPr>
        <p:spPr>
          <a:xfrm>
            <a:off x="5884664" y="567928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903" name="Shape 1903"/>
          <p:cNvSpPr/>
          <p:nvPr/>
        </p:nvSpPr>
        <p:spPr>
          <a:xfrm>
            <a:off x="6215063" y="568821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904" name="Shape 1904"/>
          <p:cNvSpPr/>
          <p:nvPr/>
        </p:nvSpPr>
        <p:spPr>
          <a:xfrm>
            <a:off x="6581180" y="5688211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905" name="Shape 1905"/>
          <p:cNvSpPr/>
          <p:nvPr/>
        </p:nvSpPr>
        <p:spPr>
          <a:xfrm>
            <a:off x="7000875" y="568821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906" name="Shape 1906"/>
          <p:cNvSpPr/>
          <p:nvPr/>
        </p:nvSpPr>
        <p:spPr>
          <a:xfrm>
            <a:off x="5813226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907" name="Shape 1907"/>
          <p:cNvSpPr/>
          <p:nvPr/>
        </p:nvSpPr>
        <p:spPr>
          <a:xfrm>
            <a:off x="6197203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908" name="Shape 1908"/>
          <p:cNvSpPr/>
          <p:nvPr/>
        </p:nvSpPr>
        <p:spPr>
          <a:xfrm>
            <a:off x="6590109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909" name="Shape 1909"/>
          <p:cNvSpPr/>
          <p:nvPr/>
        </p:nvSpPr>
        <p:spPr>
          <a:xfrm>
            <a:off x="7036594" y="4964906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910" name="Shape 1910"/>
          <p:cNvSpPr/>
          <p:nvPr/>
        </p:nvSpPr>
        <p:spPr>
          <a:xfrm>
            <a:off x="7179972" y="2092817"/>
            <a:ext cx="1030311" cy="482958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11" name="Shape 1911"/>
          <p:cNvSpPr/>
          <p:nvPr/>
        </p:nvSpPr>
        <p:spPr>
          <a:xfrm>
            <a:off x="2058733" y="4777509"/>
            <a:ext cx="450761" cy="998113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170280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1000"/>
                                        <p:tgtEl>
                                          <p:spTgt spid="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0" grpId="0" animBg="1" advAuto="0"/>
      <p:bldP spid="1911" grpId="0" animBg="1" advAuto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Recomputing</a:t>
            </a:r>
            <a:r>
              <a:rPr lang="en-US" dirty="0" smtClean="0"/>
              <a:t> Tables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15" name="Shape 191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63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916" name="Shape 1916"/>
          <p:cNvSpPr/>
          <p:nvPr/>
        </p:nvSpPr>
        <p:spPr>
          <a:xfrm>
            <a:off x="1250156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917" name="Shape 1917"/>
          <p:cNvSpPr/>
          <p:nvPr/>
        </p:nvSpPr>
        <p:spPr>
          <a:xfrm flipV="1">
            <a:off x="455194" y="4664401"/>
            <a:ext cx="2232831" cy="702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18" name="Shape 1918"/>
          <p:cNvSpPr/>
          <p:nvPr/>
        </p:nvSpPr>
        <p:spPr>
          <a:xfrm>
            <a:off x="625078" y="465236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919" name="Shape 1919"/>
          <p:cNvSpPr/>
          <p:nvPr/>
        </p:nvSpPr>
        <p:spPr>
          <a:xfrm>
            <a:off x="625078" y="500062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920" name="Shape 1920"/>
          <p:cNvSpPr/>
          <p:nvPr/>
        </p:nvSpPr>
        <p:spPr>
          <a:xfrm>
            <a:off x="1232297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921" name="Shape 1921"/>
          <p:cNvSpPr/>
          <p:nvPr/>
        </p:nvSpPr>
        <p:spPr>
          <a:xfrm>
            <a:off x="1259086" y="5036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922" name="Shape 1922"/>
          <p:cNvSpPr/>
          <p:nvPr/>
        </p:nvSpPr>
        <p:spPr>
          <a:xfrm>
            <a:off x="1625203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923" name="Shape 1923"/>
          <p:cNvSpPr/>
          <p:nvPr/>
        </p:nvSpPr>
        <p:spPr>
          <a:xfrm>
            <a:off x="2018109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924" name="Shape 1924"/>
          <p:cNvSpPr/>
          <p:nvPr/>
        </p:nvSpPr>
        <p:spPr>
          <a:xfrm>
            <a:off x="625078" y="534888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925" name="Shape 1925"/>
          <p:cNvSpPr/>
          <p:nvPr/>
        </p:nvSpPr>
        <p:spPr>
          <a:xfrm>
            <a:off x="1616273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926" name="Shape 1926"/>
          <p:cNvSpPr/>
          <p:nvPr/>
        </p:nvSpPr>
        <p:spPr>
          <a:xfrm>
            <a:off x="2009180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927" name="Shape 1927"/>
          <p:cNvSpPr/>
          <p:nvPr/>
        </p:nvSpPr>
        <p:spPr>
          <a:xfrm>
            <a:off x="1651992" y="5036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928" name="Shape 1928"/>
          <p:cNvSpPr/>
          <p:nvPr/>
        </p:nvSpPr>
        <p:spPr>
          <a:xfrm>
            <a:off x="2027039" y="503634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929" name="Shape 1929"/>
          <p:cNvSpPr/>
          <p:nvPr/>
        </p:nvSpPr>
        <p:spPr>
          <a:xfrm>
            <a:off x="1268016" y="53846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930" name="Shape 1930"/>
          <p:cNvSpPr/>
          <p:nvPr/>
        </p:nvSpPr>
        <p:spPr>
          <a:xfrm>
            <a:off x="1660922" y="53846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931" name="Shape 1931"/>
          <p:cNvSpPr/>
          <p:nvPr/>
        </p:nvSpPr>
        <p:spPr>
          <a:xfrm>
            <a:off x="1991320" y="5384601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932" name="Shape 1932"/>
          <p:cNvSpPr/>
          <p:nvPr/>
        </p:nvSpPr>
        <p:spPr>
          <a:xfrm rot="16200000">
            <a:off x="-450288" y="4764649"/>
            <a:ext cx="1195256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from</a:t>
            </a:r>
          </a:p>
        </p:txBody>
      </p:sp>
      <p:sp>
        <p:nvSpPr>
          <p:cNvPr id="1933" name="Shape 1933"/>
          <p:cNvSpPr/>
          <p:nvPr/>
        </p:nvSpPr>
        <p:spPr>
          <a:xfrm>
            <a:off x="1585019" y="3772793"/>
            <a:ext cx="46434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to</a:t>
            </a:r>
          </a:p>
        </p:txBody>
      </p:sp>
      <p:sp>
        <p:nvSpPr>
          <p:cNvPr id="1934" name="Shape 1934"/>
          <p:cNvSpPr/>
          <p:nvPr/>
        </p:nvSpPr>
        <p:spPr>
          <a:xfrm flipH="1">
            <a:off x="2004367" y="2606715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35" name="Shape 1935"/>
          <p:cNvSpPr/>
          <p:nvPr/>
        </p:nvSpPr>
        <p:spPr>
          <a:xfrm>
            <a:off x="4618661" y="2606715"/>
            <a:ext cx="2320587" cy="823433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36" name="Shape 1936"/>
          <p:cNvSpPr/>
          <p:nvPr/>
        </p:nvSpPr>
        <p:spPr>
          <a:xfrm>
            <a:off x="4205883" y="22949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1937" name="Shape 1937"/>
          <p:cNvSpPr/>
          <p:nvPr/>
        </p:nvSpPr>
        <p:spPr>
          <a:xfrm>
            <a:off x="3027164" y="3487191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1938" name="Shape 1938"/>
          <p:cNvSpPr/>
          <p:nvPr/>
        </p:nvSpPr>
        <p:spPr>
          <a:xfrm>
            <a:off x="3027164" y="245581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1939" name="Shape 1939"/>
          <p:cNvSpPr/>
          <p:nvPr/>
        </p:nvSpPr>
        <p:spPr>
          <a:xfrm>
            <a:off x="5581055" y="245581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3</a:t>
            </a:r>
          </a:p>
        </p:txBody>
      </p:sp>
      <p:sp>
        <p:nvSpPr>
          <p:cNvPr id="1940" name="Shape 1940"/>
          <p:cNvSpPr/>
          <p:nvPr/>
        </p:nvSpPr>
        <p:spPr>
          <a:xfrm flipV="1">
            <a:off x="4522068" y="3578163"/>
            <a:ext cx="2382593" cy="821030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41" name="Shape 1941"/>
          <p:cNvSpPr/>
          <p:nvPr/>
        </p:nvSpPr>
        <p:spPr>
          <a:xfrm>
            <a:off x="2080851" y="3679032"/>
            <a:ext cx="2334296" cy="67614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42" name="Shape 1942"/>
          <p:cNvSpPr/>
          <p:nvPr/>
        </p:nvSpPr>
        <p:spPr>
          <a:xfrm>
            <a:off x="6732985" y="322361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1943" name="Shape 1943"/>
          <p:cNvSpPr/>
          <p:nvPr/>
        </p:nvSpPr>
        <p:spPr>
          <a:xfrm>
            <a:off x="4205883" y="408979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v</a:t>
            </a:r>
          </a:p>
        </p:txBody>
      </p:sp>
      <p:sp>
        <p:nvSpPr>
          <p:cNvPr id="1944" name="Shape 1944"/>
          <p:cNvSpPr/>
          <p:nvPr/>
        </p:nvSpPr>
        <p:spPr>
          <a:xfrm>
            <a:off x="5572125" y="3491656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1945" name="Shape 1945"/>
          <p:cNvSpPr/>
          <p:nvPr/>
        </p:nvSpPr>
        <p:spPr>
          <a:xfrm>
            <a:off x="1598414" y="3223617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1946" name="Shape 1946"/>
          <p:cNvSpPr/>
          <p:nvPr/>
        </p:nvSpPr>
        <p:spPr>
          <a:xfrm>
            <a:off x="2411015" y="4214813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947" name="Shape 1947"/>
          <p:cNvSpPr/>
          <p:nvPr/>
        </p:nvSpPr>
        <p:spPr>
          <a:xfrm>
            <a:off x="2375297" y="4697016"/>
            <a:ext cx="330398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948" name="Shape 1948"/>
          <p:cNvSpPr/>
          <p:nvPr/>
        </p:nvSpPr>
        <p:spPr>
          <a:xfrm>
            <a:off x="2375297" y="502741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949" name="Shape 1949"/>
          <p:cNvSpPr/>
          <p:nvPr/>
        </p:nvSpPr>
        <p:spPr>
          <a:xfrm>
            <a:off x="2402086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950" name="Shape 1950"/>
          <p:cNvSpPr/>
          <p:nvPr/>
        </p:nvSpPr>
        <p:spPr>
          <a:xfrm>
            <a:off x="7259836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951" name="Shape 1951"/>
          <p:cNvSpPr/>
          <p:nvPr/>
        </p:nvSpPr>
        <p:spPr>
          <a:xfrm flipV="1">
            <a:off x="6465002" y="1552991"/>
            <a:ext cx="2232831" cy="7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52" name="Shape 1952"/>
          <p:cNvSpPr/>
          <p:nvPr/>
        </p:nvSpPr>
        <p:spPr>
          <a:xfrm>
            <a:off x="6634758" y="154483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953" name="Shape 1953"/>
          <p:cNvSpPr/>
          <p:nvPr/>
        </p:nvSpPr>
        <p:spPr>
          <a:xfrm>
            <a:off x="6634758" y="191095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954" name="Shape 1954"/>
          <p:cNvSpPr/>
          <p:nvPr/>
        </p:nvSpPr>
        <p:spPr>
          <a:xfrm>
            <a:off x="7259836" y="1607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955" name="Shape 1955"/>
          <p:cNvSpPr/>
          <p:nvPr/>
        </p:nvSpPr>
        <p:spPr>
          <a:xfrm>
            <a:off x="7634883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956" name="Shape 1956"/>
          <p:cNvSpPr/>
          <p:nvPr/>
        </p:nvSpPr>
        <p:spPr>
          <a:xfrm>
            <a:off x="8027789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957" name="Shape 1957"/>
          <p:cNvSpPr/>
          <p:nvPr/>
        </p:nvSpPr>
        <p:spPr>
          <a:xfrm>
            <a:off x="6634758" y="22413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958" name="Shape 1958"/>
          <p:cNvSpPr/>
          <p:nvPr/>
        </p:nvSpPr>
        <p:spPr>
          <a:xfrm>
            <a:off x="7652742" y="1607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959" name="Shape 1959"/>
          <p:cNvSpPr/>
          <p:nvPr/>
        </p:nvSpPr>
        <p:spPr>
          <a:xfrm>
            <a:off x="8027789" y="160734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960" name="Shape 1960"/>
          <p:cNvSpPr/>
          <p:nvPr/>
        </p:nvSpPr>
        <p:spPr>
          <a:xfrm>
            <a:off x="7259836" y="19377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961" name="Shape 1961"/>
          <p:cNvSpPr/>
          <p:nvPr/>
        </p:nvSpPr>
        <p:spPr>
          <a:xfrm>
            <a:off x="7643813" y="19377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962" name="Shape 1962"/>
          <p:cNvSpPr/>
          <p:nvPr/>
        </p:nvSpPr>
        <p:spPr>
          <a:xfrm>
            <a:off x="7983141" y="1937742"/>
            <a:ext cx="25896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963" name="Shape 1963"/>
          <p:cNvSpPr/>
          <p:nvPr/>
        </p:nvSpPr>
        <p:spPr>
          <a:xfrm>
            <a:off x="8420695" y="110728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964" name="Shape 1964"/>
          <p:cNvSpPr/>
          <p:nvPr/>
        </p:nvSpPr>
        <p:spPr>
          <a:xfrm>
            <a:off x="8429625" y="1616273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965" name="Shape 1965"/>
          <p:cNvSpPr/>
          <p:nvPr/>
        </p:nvSpPr>
        <p:spPr>
          <a:xfrm>
            <a:off x="8420695" y="19377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966" name="Shape 1966"/>
          <p:cNvSpPr/>
          <p:nvPr/>
        </p:nvSpPr>
        <p:spPr>
          <a:xfrm>
            <a:off x="392906" y="4205883"/>
            <a:ext cx="2428875" cy="1589484"/>
          </a:xfrm>
          <a:prstGeom prst="rect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967" name="Shape 1967"/>
          <p:cNvSpPr/>
          <p:nvPr/>
        </p:nvSpPr>
        <p:spPr>
          <a:xfrm flipV="1">
            <a:off x="1028958" y="4304030"/>
            <a:ext cx="692" cy="1437768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68" name="Shape 1968"/>
          <p:cNvSpPr/>
          <p:nvPr/>
        </p:nvSpPr>
        <p:spPr>
          <a:xfrm>
            <a:off x="6402586" y="1098352"/>
            <a:ext cx="2428875" cy="1660922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969" name="Shape 1969"/>
          <p:cNvSpPr/>
          <p:nvPr/>
        </p:nvSpPr>
        <p:spPr>
          <a:xfrm flipV="1">
            <a:off x="7036764" y="1196566"/>
            <a:ext cx="766" cy="1473419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70" name="Shape 1970"/>
          <p:cNvSpPr/>
          <p:nvPr/>
        </p:nvSpPr>
        <p:spPr>
          <a:xfrm>
            <a:off x="7241977" y="22770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971" name="Shape 1971"/>
          <p:cNvSpPr/>
          <p:nvPr/>
        </p:nvSpPr>
        <p:spPr>
          <a:xfrm>
            <a:off x="7617023" y="22770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972" name="Shape 1972"/>
          <p:cNvSpPr/>
          <p:nvPr/>
        </p:nvSpPr>
        <p:spPr>
          <a:xfrm>
            <a:off x="7983141" y="2277070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973" name="Shape 1973"/>
          <p:cNvSpPr/>
          <p:nvPr/>
        </p:nvSpPr>
        <p:spPr>
          <a:xfrm>
            <a:off x="8402836" y="227707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974" name="Shape 1974"/>
          <p:cNvSpPr/>
          <p:nvPr/>
        </p:nvSpPr>
        <p:spPr>
          <a:xfrm>
            <a:off x="1643063" y="526852"/>
            <a:ext cx="2428875" cy="1714500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975" name="Shape 1975"/>
          <p:cNvSpPr/>
          <p:nvPr/>
        </p:nvSpPr>
        <p:spPr>
          <a:xfrm>
            <a:off x="2500312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976" name="Shape 1976"/>
          <p:cNvSpPr/>
          <p:nvPr/>
        </p:nvSpPr>
        <p:spPr>
          <a:xfrm flipV="1">
            <a:off x="1705479" y="981491"/>
            <a:ext cx="2232831" cy="702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77" name="Shape 1977"/>
          <p:cNvSpPr/>
          <p:nvPr/>
        </p:nvSpPr>
        <p:spPr>
          <a:xfrm flipV="1">
            <a:off x="2277239" y="625067"/>
            <a:ext cx="693" cy="155378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78" name="Shape 1978"/>
          <p:cNvSpPr/>
          <p:nvPr/>
        </p:nvSpPr>
        <p:spPr>
          <a:xfrm>
            <a:off x="1875234" y="97333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979" name="Shape 1979"/>
          <p:cNvSpPr/>
          <p:nvPr/>
        </p:nvSpPr>
        <p:spPr>
          <a:xfrm>
            <a:off x="1875234" y="132159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980" name="Shape 1980"/>
          <p:cNvSpPr/>
          <p:nvPr/>
        </p:nvSpPr>
        <p:spPr>
          <a:xfrm>
            <a:off x="2509242" y="13573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981" name="Shape 1981"/>
          <p:cNvSpPr/>
          <p:nvPr/>
        </p:nvSpPr>
        <p:spPr>
          <a:xfrm>
            <a:off x="2875359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982" name="Shape 1982"/>
          <p:cNvSpPr/>
          <p:nvPr/>
        </p:nvSpPr>
        <p:spPr>
          <a:xfrm>
            <a:off x="3268265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983" name="Shape 1983"/>
          <p:cNvSpPr/>
          <p:nvPr/>
        </p:nvSpPr>
        <p:spPr>
          <a:xfrm>
            <a:off x="2902148" y="13573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984" name="Shape 1984"/>
          <p:cNvSpPr/>
          <p:nvPr/>
        </p:nvSpPr>
        <p:spPr>
          <a:xfrm>
            <a:off x="3277195" y="135731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985" name="Shape 1985"/>
          <p:cNvSpPr/>
          <p:nvPr/>
        </p:nvSpPr>
        <p:spPr>
          <a:xfrm>
            <a:off x="1875234" y="1768078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986" name="Shape 1986"/>
          <p:cNvSpPr/>
          <p:nvPr/>
        </p:nvSpPr>
        <p:spPr>
          <a:xfrm>
            <a:off x="3661172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987" name="Shape 1987"/>
          <p:cNvSpPr/>
          <p:nvPr/>
        </p:nvSpPr>
        <p:spPr>
          <a:xfrm>
            <a:off x="3687961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988" name="Shape 1988"/>
          <p:cNvSpPr/>
          <p:nvPr/>
        </p:nvSpPr>
        <p:spPr>
          <a:xfrm>
            <a:off x="4982766" y="4500562"/>
            <a:ext cx="2428875" cy="1660922"/>
          </a:xfrm>
          <a:prstGeom prst="rect">
            <a:avLst/>
          </a:prstGeom>
          <a:ln w="635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989" name="Shape 1989"/>
          <p:cNvSpPr/>
          <p:nvPr/>
        </p:nvSpPr>
        <p:spPr>
          <a:xfrm>
            <a:off x="5840015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990" name="Shape 1990"/>
          <p:cNvSpPr/>
          <p:nvPr/>
        </p:nvSpPr>
        <p:spPr>
          <a:xfrm flipV="1">
            <a:off x="5045182" y="4955202"/>
            <a:ext cx="2232831" cy="702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91" name="Shape 1991"/>
          <p:cNvSpPr/>
          <p:nvPr/>
        </p:nvSpPr>
        <p:spPr>
          <a:xfrm flipV="1">
            <a:off x="5616938" y="4598780"/>
            <a:ext cx="725" cy="1464486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92" name="Shape 1992"/>
          <p:cNvSpPr/>
          <p:nvPr/>
        </p:nvSpPr>
        <p:spPr>
          <a:xfrm>
            <a:off x="5214937" y="494704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993" name="Shape 1993"/>
          <p:cNvSpPr/>
          <p:nvPr/>
        </p:nvSpPr>
        <p:spPr>
          <a:xfrm>
            <a:off x="6215062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994" name="Shape 1994"/>
          <p:cNvSpPr/>
          <p:nvPr/>
        </p:nvSpPr>
        <p:spPr>
          <a:xfrm>
            <a:off x="6607969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995" name="Shape 1995"/>
          <p:cNvSpPr/>
          <p:nvPr/>
        </p:nvSpPr>
        <p:spPr>
          <a:xfrm>
            <a:off x="5214937" y="5295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996" name="Shape 1996"/>
          <p:cNvSpPr/>
          <p:nvPr/>
        </p:nvSpPr>
        <p:spPr>
          <a:xfrm>
            <a:off x="5848945" y="532209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997" name="Shape 1997"/>
          <p:cNvSpPr/>
          <p:nvPr/>
        </p:nvSpPr>
        <p:spPr>
          <a:xfrm>
            <a:off x="6232922" y="532209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998" name="Shape 1998"/>
          <p:cNvSpPr/>
          <p:nvPr/>
        </p:nvSpPr>
        <p:spPr>
          <a:xfrm>
            <a:off x="6599039" y="5322094"/>
            <a:ext cx="25003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999" name="Shape 1999"/>
          <p:cNvSpPr/>
          <p:nvPr/>
        </p:nvSpPr>
        <p:spPr>
          <a:xfrm>
            <a:off x="5214937" y="562570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000" name="Shape 2000"/>
          <p:cNvSpPr/>
          <p:nvPr/>
        </p:nvSpPr>
        <p:spPr>
          <a:xfrm>
            <a:off x="7000875" y="450949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001" name="Shape 2001"/>
          <p:cNvSpPr/>
          <p:nvPr/>
        </p:nvSpPr>
        <p:spPr>
          <a:xfrm>
            <a:off x="7027664" y="532209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002" name="Shape 2002"/>
          <p:cNvSpPr/>
          <p:nvPr/>
        </p:nvSpPr>
        <p:spPr>
          <a:xfrm>
            <a:off x="3652242" y="178593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003" name="Shape 2003"/>
          <p:cNvSpPr/>
          <p:nvPr/>
        </p:nvSpPr>
        <p:spPr>
          <a:xfrm>
            <a:off x="2482453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004" name="Shape 2004"/>
          <p:cNvSpPr/>
          <p:nvPr/>
        </p:nvSpPr>
        <p:spPr>
          <a:xfrm>
            <a:off x="2866430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005" name="Shape 2005"/>
          <p:cNvSpPr/>
          <p:nvPr/>
        </p:nvSpPr>
        <p:spPr>
          <a:xfrm>
            <a:off x="3259336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006" name="Shape 2006"/>
          <p:cNvSpPr/>
          <p:nvPr/>
        </p:nvSpPr>
        <p:spPr>
          <a:xfrm>
            <a:off x="3705820" y="973336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007" name="Shape 2007"/>
          <p:cNvSpPr/>
          <p:nvPr/>
        </p:nvSpPr>
        <p:spPr>
          <a:xfrm>
            <a:off x="2536031" y="17502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008" name="Shape 2008"/>
          <p:cNvSpPr/>
          <p:nvPr/>
        </p:nvSpPr>
        <p:spPr>
          <a:xfrm>
            <a:off x="2875359" y="1785937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009" name="Shape 2009"/>
          <p:cNvSpPr/>
          <p:nvPr/>
        </p:nvSpPr>
        <p:spPr>
          <a:xfrm>
            <a:off x="3241476" y="1785937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010" name="Shape 2010"/>
          <p:cNvSpPr/>
          <p:nvPr/>
        </p:nvSpPr>
        <p:spPr>
          <a:xfrm>
            <a:off x="5884664" y="567928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011" name="Shape 2011"/>
          <p:cNvSpPr/>
          <p:nvPr/>
        </p:nvSpPr>
        <p:spPr>
          <a:xfrm>
            <a:off x="6215063" y="568821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012" name="Shape 2012"/>
          <p:cNvSpPr/>
          <p:nvPr/>
        </p:nvSpPr>
        <p:spPr>
          <a:xfrm>
            <a:off x="6581180" y="5688211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013" name="Shape 2013"/>
          <p:cNvSpPr/>
          <p:nvPr/>
        </p:nvSpPr>
        <p:spPr>
          <a:xfrm>
            <a:off x="7000875" y="568821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014" name="Shape 2014"/>
          <p:cNvSpPr/>
          <p:nvPr/>
        </p:nvSpPr>
        <p:spPr>
          <a:xfrm>
            <a:off x="5813226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015" name="Shape 2015"/>
          <p:cNvSpPr/>
          <p:nvPr/>
        </p:nvSpPr>
        <p:spPr>
          <a:xfrm>
            <a:off x="6197203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016" name="Shape 2016"/>
          <p:cNvSpPr/>
          <p:nvPr/>
        </p:nvSpPr>
        <p:spPr>
          <a:xfrm>
            <a:off x="6590109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017" name="Shape 2017"/>
          <p:cNvSpPr/>
          <p:nvPr/>
        </p:nvSpPr>
        <p:spPr>
          <a:xfrm>
            <a:off x="7036594" y="4964906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018" name="Shape 2018"/>
          <p:cNvSpPr/>
          <p:nvPr/>
        </p:nvSpPr>
        <p:spPr>
          <a:xfrm>
            <a:off x="7179972" y="2092817"/>
            <a:ext cx="1030311" cy="482958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019" name="Shape 2019"/>
          <p:cNvSpPr/>
          <p:nvPr/>
        </p:nvSpPr>
        <p:spPr>
          <a:xfrm flipH="1">
            <a:off x="2479183" y="1159099"/>
            <a:ext cx="1014212" cy="46686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52075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8" grpId="0" animBg="1" advAuto="0"/>
      <p:bldP spid="2019" grpId="0" animBg="1" advAuto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Recomputing</a:t>
            </a:r>
            <a:r>
              <a:rPr lang="en-US" dirty="0"/>
              <a:t> Tables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21" name="Shape 202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64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022" name="Shape 2022"/>
          <p:cNvSpPr/>
          <p:nvPr/>
        </p:nvSpPr>
        <p:spPr>
          <a:xfrm>
            <a:off x="1250156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023" name="Shape 2023"/>
          <p:cNvSpPr/>
          <p:nvPr/>
        </p:nvSpPr>
        <p:spPr>
          <a:xfrm flipV="1">
            <a:off x="455194" y="4664401"/>
            <a:ext cx="2232831" cy="702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024" name="Shape 2024"/>
          <p:cNvSpPr/>
          <p:nvPr/>
        </p:nvSpPr>
        <p:spPr>
          <a:xfrm>
            <a:off x="625078" y="465236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025" name="Shape 2025"/>
          <p:cNvSpPr/>
          <p:nvPr/>
        </p:nvSpPr>
        <p:spPr>
          <a:xfrm>
            <a:off x="625078" y="500062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026" name="Shape 2026"/>
          <p:cNvSpPr/>
          <p:nvPr/>
        </p:nvSpPr>
        <p:spPr>
          <a:xfrm>
            <a:off x="1232297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027" name="Shape 2027"/>
          <p:cNvSpPr/>
          <p:nvPr/>
        </p:nvSpPr>
        <p:spPr>
          <a:xfrm>
            <a:off x="1259086" y="5036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028" name="Shape 2028"/>
          <p:cNvSpPr/>
          <p:nvPr/>
        </p:nvSpPr>
        <p:spPr>
          <a:xfrm>
            <a:off x="1625203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029" name="Shape 2029"/>
          <p:cNvSpPr/>
          <p:nvPr/>
        </p:nvSpPr>
        <p:spPr>
          <a:xfrm>
            <a:off x="2018109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030" name="Shape 2030"/>
          <p:cNvSpPr/>
          <p:nvPr/>
        </p:nvSpPr>
        <p:spPr>
          <a:xfrm>
            <a:off x="625078" y="534888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031" name="Shape 2031"/>
          <p:cNvSpPr/>
          <p:nvPr/>
        </p:nvSpPr>
        <p:spPr>
          <a:xfrm>
            <a:off x="1616273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032" name="Shape 2032"/>
          <p:cNvSpPr/>
          <p:nvPr/>
        </p:nvSpPr>
        <p:spPr>
          <a:xfrm>
            <a:off x="2009180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033" name="Shape 2033"/>
          <p:cNvSpPr/>
          <p:nvPr/>
        </p:nvSpPr>
        <p:spPr>
          <a:xfrm>
            <a:off x="1651992" y="5036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034" name="Shape 2034"/>
          <p:cNvSpPr/>
          <p:nvPr/>
        </p:nvSpPr>
        <p:spPr>
          <a:xfrm>
            <a:off x="2027039" y="503634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035" name="Shape 2035"/>
          <p:cNvSpPr/>
          <p:nvPr/>
        </p:nvSpPr>
        <p:spPr>
          <a:xfrm>
            <a:off x="1268016" y="53846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036" name="Shape 2036"/>
          <p:cNvSpPr/>
          <p:nvPr/>
        </p:nvSpPr>
        <p:spPr>
          <a:xfrm>
            <a:off x="1660922" y="53846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037" name="Shape 2037"/>
          <p:cNvSpPr/>
          <p:nvPr/>
        </p:nvSpPr>
        <p:spPr>
          <a:xfrm>
            <a:off x="1991320" y="5384601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038" name="Shape 2038"/>
          <p:cNvSpPr/>
          <p:nvPr/>
        </p:nvSpPr>
        <p:spPr>
          <a:xfrm rot="16200000">
            <a:off x="-450288" y="4764649"/>
            <a:ext cx="1195256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from</a:t>
            </a:r>
          </a:p>
        </p:txBody>
      </p:sp>
      <p:sp>
        <p:nvSpPr>
          <p:cNvPr id="2039" name="Shape 2039"/>
          <p:cNvSpPr/>
          <p:nvPr/>
        </p:nvSpPr>
        <p:spPr>
          <a:xfrm>
            <a:off x="1585019" y="3772793"/>
            <a:ext cx="46434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to</a:t>
            </a:r>
          </a:p>
        </p:txBody>
      </p:sp>
      <p:sp>
        <p:nvSpPr>
          <p:cNvPr id="2040" name="Shape 2040"/>
          <p:cNvSpPr/>
          <p:nvPr/>
        </p:nvSpPr>
        <p:spPr>
          <a:xfrm flipH="1">
            <a:off x="2004367" y="2606715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041" name="Shape 2041"/>
          <p:cNvSpPr/>
          <p:nvPr/>
        </p:nvSpPr>
        <p:spPr>
          <a:xfrm>
            <a:off x="4618661" y="2606715"/>
            <a:ext cx="2320587" cy="823433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042" name="Shape 2042"/>
          <p:cNvSpPr/>
          <p:nvPr/>
        </p:nvSpPr>
        <p:spPr>
          <a:xfrm>
            <a:off x="4205883" y="22949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043" name="Shape 2043"/>
          <p:cNvSpPr/>
          <p:nvPr/>
        </p:nvSpPr>
        <p:spPr>
          <a:xfrm>
            <a:off x="3027164" y="3487191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044" name="Shape 2044"/>
          <p:cNvSpPr/>
          <p:nvPr/>
        </p:nvSpPr>
        <p:spPr>
          <a:xfrm>
            <a:off x="3027164" y="245581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045" name="Shape 2045"/>
          <p:cNvSpPr/>
          <p:nvPr/>
        </p:nvSpPr>
        <p:spPr>
          <a:xfrm>
            <a:off x="5581055" y="245581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3</a:t>
            </a:r>
          </a:p>
        </p:txBody>
      </p:sp>
      <p:sp>
        <p:nvSpPr>
          <p:cNvPr id="2046" name="Shape 2046"/>
          <p:cNvSpPr/>
          <p:nvPr/>
        </p:nvSpPr>
        <p:spPr>
          <a:xfrm flipV="1">
            <a:off x="4522068" y="3578163"/>
            <a:ext cx="2382593" cy="821030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047" name="Shape 2047"/>
          <p:cNvSpPr/>
          <p:nvPr/>
        </p:nvSpPr>
        <p:spPr>
          <a:xfrm>
            <a:off x="2080851" y="3679032"/>
            <a:ext cx="2334296" cy="67614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048" name="Shape 2048"/>
          <p:cNvSpPr/>
          <p:nvPr/>
        </p:nvSpPr>
        <p:spPr>
          <a:xfrm>
            <a:off x="6732985" y="322361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049" name="Shape 2049"/>
          <p:cNvSpPr/>
          <p:nvPr/>
        </p:nvSpPr>
        <p:spPr>
          <a:xfrm>
            <a:off x="4205883" y="408979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v</a:t>
            </a:r>
          </a:p>
        </p:txBody>
      </p:sp>
      <p:sp>
        <p:nvSpPr>
          <p:cNvPr id="2050" name="Shape 2050"/>
          <p:cNvSpPr/>
          <p:nvPr/>
        </p:nvSpPr>
        <p:spPr>
          <a:xfrm>
            <a:off x="5572125" y="3491656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051" name="Shape 2051"/>
          <p:cNvSpPr/>
          <p:nvPr/>
        </p:nvSpPr>
        <p:spPr>
          <a:xfrm>
            <a:off x="1598414" y="3223617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2052" name="Shape 2052"/>
          <p:cNvSpPr/>
          <p:nvPr/>
        </p:nvSpPr>
        <p:spPr>
          <a:xfrm>
            <a:off x="2411015" y="4214813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053" name="Shape 2053"/>
          <p:cNvSpPr/>
          <p:nvPr/>
        </p:nvSpPr>
        <p:spPr>
          <a:xfrm>
            <a:off x="2375297" y="4697016"/>
            <a:ext cx="330398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054" name="Shape 2054"/>
          <p:cNvSpPr/>
          <p:nvPr/>
        </p:nvSpPr>
        <p:spPr>
          <a:xfrm>
            <a:off x="2375297" y="502741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055" name="Shape 2055"/>
          <p:cNvSpPr/>
          <p:nvPr/>
        </p:nvSpPr>
        <p:spPr>
          <a:xfrm>
            <a:off x="2402086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056" name="Shape 2056"/>
          <p:cNvSpPr/>
          <p:nvPr/>
        </p:nvSpPr>
        <p:spPr>
          <a:xfrm>
            <a:off x="7259836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057" name="Shape 2057"/>
          <p:cNvSpPr/>
          <p:nvPr/>
        </p:nvSpPr>
        <p:spPr>
          <a:xfrm flipV="1">
            <a:off x="6465002" y="1552991"/>
            <a:ext cx="2232831" cy="7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058" name="Shape 2058"/>
          <p:cNvSpPr/>
          <p:nvPr/>
        </p:nvSpPr>
        <p:spPr>
          <a:xfrm>
            <a:off x="6634758" y="154483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059" name="Shape 2059"/>
          <p:cNvSpPr/>
          <p:nvPr/>
        </p:nvSpPr>
        <p:spPr>
          <a:xfrm>
            <a:off x="6634758" y="191095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060" name="Shape 2060"/>
          <p:cNvSpPr/>
          <p:nvPr/>
        </p:nvSpPr>
        <p:spPr>
          <a:xfrm>
            <a:off x="7259836" y="1607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061" name="Shape 2061"/>
          <p:cNvSpPr/>
          <p:nvPr/>
        </p:nvSpPr>
        <p:spPr>
          <a:xfrm>
            <a:off x="7634883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062" name="Shape 2062"/>
          <p:cNvSpPr/>
          <p:nvPr/>
        </p:nvSpPr>
        <p:spPr>
          <a:xfrm>
            <a:off x="8027789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063" name="Shape 2063"/>
          <p:cNvSpPr/>
          <p:nvPr/>
        </p:nvSpPr>
        <p:spPr>
          <a:xfrm>
            <a:off x="6634758" y="22413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064" name="Shape 2064"/>
          <p:cNvSpPr/>
          <p:nvPr/>
        </p:nvSpPr>
        <p:spPr>
          <a:xfrm>
            <a:off x="7652742" y="1607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065" name="Shape 2065"/>
          <p:cNvSpPr/>
          <p:nvPr/>
        </p:nvSpPr>
        <p:spPr>
          <a:xfrm>
            <a:off x="8027789" y="160734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066" name="Shape 2066"/>
          <p:cNvSpPr/>
          <p:nvPr/>
        </p:nvSpPr>
        <p:spPr>
          <a:xfrm>
            <a:off x="7259836" y="19377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067" name="Shape 2067"/>
          <p:cNvSpPr/>
          <p:nvPr/>
        </p:nvSpPr>
        <p:spPr>
          <a:xfrm>
            <a:off x="7643813" y="19377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068" name="Shape 2068"/>
          <p:cNvSpPr/>
          <p:nvPr/>
        </p:nvSpPr>
        <p:spPr>
          <a:xfrm>
            <a:off x="7983141" y="1937742"/>
            <a:ext cx="25896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069" name="Shape 2069"/>
          <p:cNvSpPr/>
          <p:nvPr/>
        </p:nvSpPr>
        <p:spPr>
          <a:xfrm>
            <a:off x="8420695" y="110728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070" name="Shape 2070"/>
          <p:cNvSpPr/>
          <p:nvPr/>
        </p:nvSpPr>
        <p:spPr>
          <a:xfrm>
            <a:off x="8429625" y="1616273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071" name="Shape 2071"/>
          <p:cNvSpPr/>
          <p:nvPr/>
        </p:nvSpPr>
        <p:spPr>
          <a:xfrm>
            <a:off x="8420695" y="19377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072" name="Shape 2072"/>
          <p:cNvSpPr/>
          <p:nvPr/>
        </p:nvSpPr>
        <p:spPr>
          <a:xfrm>
            <a:off x="392906" y="4205883"/>
            <a:ext cx="2428875" cy="1589484"/>
          </a:xfrm>
          <a:prstGeom prst="rect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073" name="Shape 2073"/>
          <p:cNvSpPr/>
          <p:nvPr/>
        </p:nvSpPr>
        <p:spPr>
          <a:xfrm flipV="1">
            <a:off x="1028958" y="4304030"/>
            <a:ext cx="692" cy="1437768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074" name="Shape 2074"/>
          <p:cNvSpPr/>
          <p:nvPr/>
        </p:nvSpPr>
        <p:spPr>
          <a:xfrm>
            <a:off x="6402586" y="1098352"/>
            <a:ext cx="2428875" cy="1660922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075" name="Shape 2075"/>
          <p:cNvSpPr/>
          <p:nvPr/>
        </p:nvSpPr>
        <p:spPr>
          <a:xfrm flipV="1">
            <a:off x="7036764" y="1196566"/>
            <a:ext cx="766" cy="1473419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076" name="Shape 2076"/>
          <p:cNvSpPr/>
          <p:nvPr/>
        </p:nvSpPr>
        <p:spPr>
          <a:xfrm>
            <a:off x="7241977" y="22770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077" name="Shape 2077"/>
          <p:cNvSpPr/>
          <p:nvPr/>
        </p:nvSpPr>
        <p:spPr>
          <a:xfrm>
            <a:off x="7617023" y="22770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078" name="Shape 2078"/>
          <p:cNvSpPr/>
          <p:nvPr/>
        </p:nvSpPr>
        <p:spPr>
          <a:xfrm>
            <a:off x="7983141" y="2277070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079" name="Shape 2079"/>
          <p:cNvSpPr/>
          <p:nvPr/>
        </p:nvSpPr>
        <p:spPr>
          <a:xfrm>
            <a:off x="8402836" y="227707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080" name="Shape 2080"/>
          <p:cNvSpPr/>
          <p:nvPr/>
        </p:nvSpPr>
        <p:spPr>
          <a:xfrm>
            <a:off x="1643063" y="526852"/>
            <a:ext cx="2428875" cy="1714500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081" name="Shape 2081"/>
          <p:cNvSpPr/>
          <p:nvPr/>
        </p:nvSpPr>
        <p:spPr>
          <a:xfrm>
            <a:off x="2500312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082" name="Shape 2082"/>
          <p:cNvSpPr/>
          <p:nvPr/>
        </p:nvSpPr>
        <p:spPr>
          <a:xfrm flipV="1">
            <a:off x="1705479" y="981491"/>
            <a:ext cx="2232831" cy="702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083" name="Shape 2083"/>
          <p:cNvSpPr/>
          <p:nvPr/>
        </p:nvSpPr>
        <p:spPr>
          <a:xfrm flipV="1">
            <a:off x="2277239" y="625067"/>
            <a:ext cx="693" cy="155378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084" name="Shape 2084"/>
          <p:cNvSpPr/>
          <p:nvPr/>
        </p:nvSpPr>
        <p:spPr>
          <a:xfrm>
            <a:off x="1875234" y="97333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085" name="Shape 2085"/>
          <p:cNvSpPr/>
          <p:nvPr/>
        </p:nvSpPr>
        <p:spPr>
          <a:xfrm>
            <a:off x="1875234" y="132159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086" name="Shape 2086"/>
          <p:cNvSpPr/>
          <p:nvPr/>
        </p:nvSpPr>
        <p:spPr>
          <a:xfrm>
            <a:off x="2509242" y="13573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087" name="Shape 2087"/>
          <p:cNvSpPr/>
          <p:nvPr/>
        </p:nvSpPr>
        <p:spPr>
          <a:xfrm>
            <a:off x="2875359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088" name="Shape 2088"/>
          <p:cNvSpPr/>
          <p:nvPr/>
        </p:nvSpPr>
        <p:spPr>
          <a:xfrm>
            <a:off x="3268265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089" name="Shape 2089"/>
          <p:cNvSpPr/>
          <p:nvPr/>
        </p:nvSpPr>
        <p:spPr>
          <a:xfrm>
            <a:off x="2902148" y="13573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090" name="Shape 2090"/>
          <p:cNvSpPr/>
          <p:nvPr/>
        </p:nvSpPr>
        <p:spPr>
          <a:xfrm>
            <a:off x="3277195" y="135731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091" name="Shape 2091"/>
          <p:cNvSpPr/>
          <p:nvPr/>
        </p:nvSpPr>
        <p:spPr>
          <a:xfrm>
            <a:off x="1875234" y="1768078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092" name="Shape 2092"/>
          <p:cNvSpPr/>
          <p:nvPr/>
        </p:nvSpPr>
        <p:spPr>
          <a:xfrm>
            <a:off x="3661172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093" name="Shape 2093"/>
          <p:cNvSpPr/>
          <p:nvPr/>
        </p:nvSpPr>
        <p:spPr>
          <a:xfrm>
            <a:off x="3687961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094" name="Shape 2094"/>
          <p:cNvSpPr/>
          <p:nvPr/>
        </p:nvSpPr>
        <p:spPr>
          <a:xfrm>
            <a:off x="4982766" y="4500562"/>
            <a:ext cx="2428875" cy="1660922"/>
          </a:xfrm>
          <a:prstGeom prst="rect">
            <a:avLst/>
          </a:prstGeom>
          <a:ln w="635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095" name="Shape 2095"/>
          <p:cNvSpPr/>
          <p:nvPr/>
        </p:nvSpPr>
        <p:spPr>
          <a:xfrm>
            <a:off x="5840015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096" name="Shape 2096"/>
          <p:cNvSpPr/>
          <p:nvPr/>
        </p:nvSpPr>
        <p:spPr>
          <a:xfrm flipV="1">
            <a:off x="5045182" y="4955202"/>
            <a:ext cx="2232831" cy="702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097" name="Shape 2097"/>
          <p:cNvSpPr/>
          <p:nvPr/>
        </p:nvSpPr>
        <p:spPr>
          <a:xfrm flipV="1">
            <a:off x="5616938" y="4598780"/>
            <a:ext cx="725" cy="1464486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098" name="Shape 2098"/>
          <p:cNvSpPr/>
          <p:nvPr/>
        </p:nvSpPr>
        <p:spPr>
          <a:xfrm>
            <a:off x="5214937" y="494704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099" name="Shape 2099"/>
          <p:cNvSpPr/>
          <p:nvPr/>
        </p:nvSpPr>
        <p:spPr>
          <a:xfrm>
            <a:off x="6215062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100" name="Shape 2100"/>
          <p:cNvSpPr/>
          <p:nvPr/>
        </p:nvSpPr>
        <p:spPr>
          <a:xfrm>
            <a:off x="6607969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101" name="Shape 2101"/>
          <p:cNvSpPr/>
          <p:nvPr/>
        </p:nvSpPr>
        <p:spPr>
          <a:xfrm>
            <a:off x="5214937" y="5295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102" name="Shape 2102"/>
          <p:cNvSpPr/>
          <p:nvPr/>
        </p:nvSpPr>
        <p:spPr>
          <a:xfrm>
            <a:off x="5848945" y="532209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103" name="Shape 2103"/>
          <p:cNvSpPr/>
          <p:nvPr/>
        </p:nvSpPr>
        <p:spPr>
          <a:xfrm>
            <a:off x="6232922" y="532209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104" name="Shape 2104"/>
          <p:cNvSpPr/>
          <p:nvPr/>
        </p:nvSpPr>
        <p:spPr>
          <a:xfrm>
            <a:off x="6599039" y="5322094"/>
            <a:ext cx="25003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105" name="Shape 2105"/>
          <p:cNvSpPr/>
          <p:nvPr/>
        </p:nvSpPr>
        <p:spPr>
          <a:xfrm>
            <a:off x="5214937" y="562570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106" name="Shape 2106"/>
          <p:cNvSpPr/>
          <p:nvPr/>
        </p:nvSpPr>
        <p:spPr>
          <a:xfrm>
            <a:off x="7000875" y="450949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107" name="Shape 2107"/>
          <p:cNvSpPr/>
          <p:nvPr/>
        </p:nvSpPr>
        <p:spPr>
          <a:xfrm>
            <a:off x="7027664" y="532209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108" name="Shape 2108"/>
          <p:cNvSpPr/>
          <p:nvPr/>
        </p:nvSpPr>
        <p:spPr>
          <a:xfrm>
            <a:off x="3652242" y="178593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109" name="Shape 2109"/>
          <p:cNvSpPr/>
          <p:nvPr/>
        </p:nvSpPr>
        <p:spPr>
          <a:xfrm>
            <a:off x="2482453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110" name="Shape 2110"/>
          <p:cNvSpPr/>
          <p:nvPr/>
        </p:nvSpPr>
        <p:spPr>
          <a:xfrm>
            <a:off x="2866430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111" name="Shape 2111"/>
          <p:cNvSpPr/>
          <p:nvPr/>
        </p:nvSpPr>
        <p:spPr>
          <a:xfrm>
            <a:off x="3259336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112" name="Shape 2112"/>
          <p:cNvSpPr/>
          <p:nvPr/>
        </p:nvSpPr>
        <p:spPr>
          <a:xfrm>
            <a:off x="3705820" y="973336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113" name="Shape 2113"/>
          <p:cNvSpPr/>
          <p:nvPr/>
        </p:nvSpPr>
        <p:spPr>
          <a:xfrm>
            <a:off x="2536031" y="17502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114" name="Shape 2114"/>
          <p:cNvSpPr/>
          <p:nvPr/>
        </p:nvSpPr>
        <p:spPr>
          <a:xfrm>
            <a:off x="2875359" y="1785937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115" name="Shape 2115"/>
          <p:cNvSpPr/>
          <p:nvPr/>
        </p:nvSpPr>
        <p:spPr>
          <a:xfrm>
            <a:off x="3241476" y="1785937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116" name="Shape 2116"/>
          <p:cNvSpPr/>
          <p:nvPr/>
        </p:nvSpPr>
        <p:spPr>
          <a:xfrm>
            <a:off x="5884664" y="567928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117" name="Shape 2117"/>
          <p:cNvSpPr/>
          <p:nvPr/>
        </p:nvSpPr>
        <p:spPr>
          <a:xfrm>
            <a:off x="6215063" y="568821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118" name="Shape 2118"/>
          <p:cNvSpPr/>
          <p:nvPr/>
        </p:nvSpPr>
        <p:spPr>
          <a:xfrm>
            <a:off x="6581180" y="5688211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119" name="Shape 2119"/>
          <p:cNvSpPr/>
          <p:nvPr/>
        </p:nvSpPr>
        <p:spPr>
          <a:xfrm>
            <a:off x="7000875" y="568821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120" name="Shape 2120"/>
          <p:cNvSpPr/>
          <p:nvPr/>
        </p:nvSpPr>
        <p:spPr>
          <a:xfrm>
            <a:off x="5813226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121" name="Shape 2121"/>
          <p:cNvSpPr/>
          <p:nvPr/>
        </p:nvSpPr>
        <p:spPr>
          <a:xfrm>
            <a:off x="6197203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122" name="Shape 2122"/>
          <p:cNvSpPr/>
          <p:nvPr/>
        </p:nvSpPr>
        <p:spPr>
          <a:xfrm>
            <a:off x="6590109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123" name="Shape 2123"/>
          <p:cNvSpPr/>
          <p:nvPr/>
        </p:nvSpPr>
        <p:spPr>
          <a:xfrm>
            <a:off x="7036594" y="4964906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124" name="Shape 2124"/>
          <p:cNvSpPr/>
          <p:nvPr/>
        </p:nvSpPr>
        <p:spPr>
          <a:xfrm flipH="1">
            <a:off x="2479183" y="1159099"/>
            <a:ext cx="1014212" cy="46686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125" name="Shape 2125"/>
          <p:cNvSpPr/>
          <p:nvPr/>
        </p:nvSpPr>
        <p:spPr>
          <a:xfrm flipH="1">
            <a:off x="5731098" y="5119352"/>
            <a:ext cx="708339" cy="595648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140318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4" grpId="0" animBg="1" advAuto="0"/>
      <p:bldP spid="2125" grpId="0" animBg="1" advAuto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Recomputing</a:t>
            </a:r>
            <a:r>
              <a:rPr lang="en-US" dirty="0"/>
              <a:t> Tables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29" name="Shape 2129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65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130" name="Shape 2130"/>
          <p:cNvSpPr/>
          <p:nvPr/>
        </p:nvSpPr>
        <p:spPr>
          <a:xfrm>
            <a:off x="1250156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131" name="Shape 2131"/>
          <p:cNvSpPr/>
          <p:nvPr/>
        </p:nvSpPr>
        <p:spPr>
          <a:xfrm flipV="1">
            <a:off x="455194" y="4664401"/>
            <a:ext cx="2232831" cy="702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132" name="Shape 2132"/>
          <p:cNvSpPr/>
          <p:nvPr/>
        </p:nvSpPr>
        <p:spPr>
          <a:xfrm>
            <a:off x="625078" y="465236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133" name="Shape 2133"/>
          <p:cNvSpPr/>
          <p:nvPr/>
        </p:nvSpPr>
        <p:spPr>
          <a:xfrm>
            <a:off x="625078" y="500062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134" name="Shape 2134"/>
          <p:cNvSpPr/>
          <p:nvPr/>
        </p:nvSpPr>
        <p:spPr>
          <a:xfrm>
            <a:off x="1232297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135" name="Shape 2135"/>
          <p:cNvSpPr/>
          <p:nvPr/>
        </p:nvSpPr>
        <p:spPr>
          <a:xfrm>
            <a:off x="1259086" y="5036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136" name="Shape 2136"/>
          <p:cNvSpPr/>
          <p:nvPr/>
        </p:nvSpPr>
        <p:spPr>
          <a:xfrm>
            <a:off x="1625203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137" name="Shape 2137"/>
          <p:cNvSpPr/>
          <p:nvPr/>
        </p:nvSpPr>
        <p:spPr>
          <a:xfrm>
            <a:off x="2018109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138" name="Shape 2138"/>
          <p:cNvSpPr/>
          <p:nvPr/>
        </p:nvSpPr>
        <p:spPr>
          <a:xfrm>
            <a:off x="625078" y="534888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139" name="Shape 2139"/>
          <p:cNvSpPr/>
          <p:nvPr/>
        </p:nvSpPr>
        <p:spPr>
          <a:xfrm>
            <a:off x="1616273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140" name="Shape 2140"/>
          <p:cNvSpPr/>
          <p:nvPr/>
        </p:nvSpPr>
        <p:spPr>
          <a:xfrm>
            <a:off x="2009180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141" name="Shape 2141"/>
          <p:cNvSpPr/>
          <p:nvPr/>
        </p:nvSpPr>
        <p:spPr>
          <a:xfrm>
            <a:off x="1651992" y="5036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142" name="Shape 2142"/>
          <p:cNvSpPr/>
          <p:nvPr/>
        </p:nvSpPr>
        <p:spPr>
          <a:xfrm>
            <a:off x="2027039" y="503634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143" name="Shape 2143"/>
          <p:cNvSpPr/>
          <p:nvPr/>
        </p:nvSpPr>
        <p:spPr>
          <a:xfrm>
            <a:off x="1268016" y="53846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144" name="Shape 2144"/>
          <p:cNvSpPr/>
          <p:nvPr/>
        </p:nvSpPr>
        <p:spPr>
          <a:xfrm>
            <a:off x="1660922" y="53846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145" name="Shape 2145"/>
          <p:cNvSpPr/>
          <p:nvPr/>
        </p:nvSpPr>
        <p:spPr>
          <a:xfrm>
            <a:off x="1991320" y="5384601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146" name="Shape 2146"/>
          <p:cNvSpPr/>
          <p:nvPr/>
        </p:nvSpPr>
        <p:spPr>
          <a:xfrm rot="16200000">
            <a:off x="-350495" y="4864443"/>
            <a:ext cx="995669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from</a:t>
            </a:r>
          </a:p>
        </p:txBody>
      </p:sp>
      <p:sp>
        <p:nvSpPr>
          <p:cNvPr id="2147" name="Shape 2147"/>
          <p:cNvSpPr/>
          <p:nvPr/>
        </p:nvSpPr>
        <p:spPr>
          <a:xfrm>
            <a:off x="1585019" y="3772793"/>
            <a:ext cx="46434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to</a:t>
            </a:r>
          </a:p>
        </p:txBody>
      </p:sp>
      <p:sp>
        <p:nvSpPr>
          <p:cNvPr id="2148" name="Shape 2148"/>
          <p:cNvSpPr/>
          <p:nvPr/>
        </p:nvSpPr>
        <p:spPr>
          <a:xfrm flipH="1">
            <a:off x="2004367" y="2606715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149" name="Shape 2149"/>
          <p:cNvSpPr/>
          <p:nvPr/>
        </p:nvSpPr>
        <p:spPr>
          <a:xfrm>
            <a:off x="4618661" y="2606715"/>
            <a:ext cx="2320587" cy="823433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150" name="Shape 2150"/>
          <p:cNvSpPr/>
          <p:nvPr/>
        </p:nvSpPr>
        <p:spPr>
          <a:xfrm>
            <a:off x="4205883" y="22949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151" name="Shape 2151"/>
          <p:cNvSpPr/>
          <p:nvPr/>
        </p:nvSpPr>
        <p:spPr>
          <a:xfrm>
            <a:off x="3027164" y="3487191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152" name="Shape 2152"/>
          <p:cNvSpPr/>
          <p:nvPr/>
        </p:nvSpPr>
        <p:spPr>
          <a:xfrm>
            <a:off x="3027164" y="245581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153" name="Shape 2153"/>
          <p:cNvSpPr/>
          <p:nvPr/>
        </p:nvSpPr>
        <p:spPr>
          <a:xfrm>
            <a:off x="5581055" y="245581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3</a:t>
            </a:r>
          </a:p>
        </p:txBody>
      </p:sp>
      <p:sp>
        <p:nvSpPr>
          <p:cNvPr id="2154" name="Shape 2154"/>
          <p:cNvSpPr/>
          <p:nvPr/>
        </p:nvSpPr>
        <p:spPr>
          <a:xfrm flipV="1">
            <a:off x="4522068" y="3578163"/>
            <a:ext cx="2382593" cy="821030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155" name="Shape 2155"/>
          <p:cNvSpPr/>
          <p:nvPr/>
        </p:nvSpPr>
        <p:spPr>
          <a:xfrm>
            <a:off x="2080851" y="3679032"/>
            <a:ext cx="2334296" cy="67614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156" name="Shape 2156"/>
          <p:cNvSpPr/>
          <p:nvPr/>
        </p:nvSpPr>
        <p:spPr>
          <a:xfrm>
            <a:off x="6732985" y="322361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157" name="Shape 2157"/>
          <p:cNvSpPr/>
          <p:nvPr/>
        </p:nvSpPr>
        <p:spPr>
          <a:xfrm>
            <a:off x="4205883" y="408979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v</a:t>
            </a:r>
          </a:p>
        </p:txBody>
      </p:sp>
      <p:sp>
        <p:nvSpPr>
          <p:cNvPr id="2158" name="Shape 2158"/>
          <p:cNvSpPr/>
          <p:nvPr/>
        </p:nvSpPr>
        <p:spPr>
          <a:xfrm>
            <a:off x="5572125" y="3491656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159" name="Shape 2159"/>
          <p:cNvSpPr/>
          <p:nvPr/>
        </p:nvSpPr>
        <p:spPr>
          <a:xfrm>
            <a:off x="1598414" y="3223617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2160" name="Shape 2160"/>
          <p:cNvSpPr/>
          <p:nvPr/>
        </p:nvSpPr>
        <p:spPr>
          <a:xfrm>
            <a:off x="2411015" y="4214813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161" name="Shape 2161"/>
          <p:cNvSpPr/>
          <p:nvPr/>
        </p:nvSpPr>
        <p:spPr>
          <a:xfrm>
            <a:off x="2375297" y="4697016"/>
            <a:ext cx="330398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162" name="Shape 2162"/>
          <p:cNvSpPr/>
          <p:nvPr/>
        </p:nvSpPr>
        <p:spPr>
          <a:xfrm>
            <a:off x="2375297" y="502741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163" name="Shape 2163"/>
          <p:cNvSpPr/>
          <p:nvPr/>
        </p:nvSpPr>
        <p:spPr>
          <a:xfrm>
            <a:off x="2402086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164" name="Shape 2164"/>
          <p:cNvSpPr/>
          <p:nvPr/>
        </p:nvSpPr>
        <p:spPr>
          <a:xfrm>
            <a:off x="7259836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165" name="Shape 2165"/>
          <p:cNvSpPr/>
          <p:nvPr/>
        </p:nvSpPr>
        <p:spPr>
          <a:xfrm flipV="1">
            <a:off x="6465002" y="1552991"/>
            <a:ext cx="2232831" cy="7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166" name="Shape 2166"/>
          <p:cNvSpPr/>
          <p:nvPr/>
        </p:nvSpPr>
        <p:spPr>
          <a:xfrm>
            <a:off x="6634758" y="154483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167" name="Shape 2167"/>
          <p:cNvSpPr/>
          <p:nvPr/>
        </p:nvSpPr>
        <p:spPr>
          <a:xfrm>
            <a:off x="6634758" y="191095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168" name="Shape 2168"/>
          <p:cNvSpPr/>
          <p:nvPr/>
        </p:nvSpPr>
        <p:spPr>
          <a:xfrm>
            <a:off x="7259836" y="1607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169" name="Shape 2169"/>
          <p:cNvSpPr/>
          <p:nvPr/>
        </p:nvSpPr>
        <p:spPr>
          <a:xfrm>
            <a:off x="7634883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170" name="Shape 2170"/>
          <p:cNvSpPr/>
          <p:nvPr/>
        </p:nvSpPr>
        <p:spPr>
          <a:xfrm>
            <a:off x="8027789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171" name="Shape 2171"/>
          <p:cNvSpPr/>
          <p:nvPr/>
        </p:nvSpPr>
        <p:spPr>
          <a:xfrm>
            <a:off x="6634758" y="22413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172" name="Shape 2172"/>
          <p:cNvSpPr/>
          <p:nvPr/>
        </p:nvSpPr>
        <p:spPr>
          <a:xfrm>
            <a:off x="7652742" y="1607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173" name="Shape 2173"/>
          <p:cNvSpPr/>
          <p:nvPr/>
        </p:nvSpPr>
        <p:spPr>
          <a:xfrm>
            <a:off x="8027789" y="160734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174" name="Shape 2174"/>
          <p:cNvSpPr/>
          <p:nvPr/>
        </p:nvSpPr>
        <p:spPr>
          <a:xfrm>
            <a:off x="7259836" y="19377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175" name="Shape 2175"/>
          <p:cNvSpPr/>
          <p:nvPr/>
        </p:nvSpPr>
        <p:spPr>
          <a:xfrm>
            <a:off x="7643813" y="19377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176" name="Shape 2176"/>
          <p:cNvSpPr/>
          <p:nvPr/>
        </p:nvSpPr>
        <p:spPr>
          <a:xfrm>
            <a:off x="7983141" y="1937742"/>
            <a:ext cx="25896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177" name="Shape 2177"/>
          <p:cNvSpPr/>
          <p:nvPr/>
        </p:nvSpPr>
        <p:spPr>
          <a:xfrm>
            <a:off x="8420695" y="110728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178" name="Shape 2178"/>
          <p:cNvSpPr/>
          <p:nvPr/>
        </p:nvSpPr>
        <p:spPr>
          <a:xfrm>
            <a:off x="8429625" y="1616273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179" name="Shape 2179"/>
          <p:cNvSpPr/>
          <p:nvPr/>
        </p:nvSpPr>
        <p:spPr>
          <a:xfrm>
            <a:off x="8420695" y="19377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180" name="Shape 2180"/>
          <p:cNvSpPr/>
          <p:nvPr/>
        </p:nvSpPr>
        <p:spPr>
          <a:xfrm>
            <a:off x="392906" y="4205883"/>
            <a:ext cx="2428875" cy="1589484"/>
          </a:xfrm>
          <a:prstGeom prst="rect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181" name="Shape 2181"/>
          <p:cNvSpPr/>
          <p:nvPr/>
        </p:nvSpPr>
        <p:spPr>
          <a:xfrm flipV="1">
            <a:off x="1028958" y="4304030"/>
            <a:ext cx="692" cy="1437768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182" name="Shape 2182"/>
          <p:cNvSpPr/>
          <p:nvPr/>
        </p:nvSpPr>
        <p:spPr>
          <a:xfrm>
            <a:off x="6402586" y="1098352"/>
            <a:ext cx="2428875" cy="1660922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183" name="Shape 2183"/>
          <p:cNvSpPr/>
          <p:nvPr/>
        </p:nvSpPr>
        <p:spPr>
          <a:xfrm flipV="1">
            <a:off x="7036764" y="1196566"/>
            <a:ext cx="766" cy="1473419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184" name="Shape 2184"/>
          <p:cNvSpPr/>
          <p:nvPr/>
        </p:nvSpPr>
        <p:spPr>
          <a:xfrm>
            <a:off x="7241977" y="22770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185" name="Shape 2185"/>
          <p:cNvSpPr/>
          <p:nvPr/>
        </p:nvSpPr>
        <p:spPr>
          <a:xfrm>
            <a:off x="7617023" y="22770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186" name="Shape 2186"/>
          <p:cNvSpPr/>
          <p:nvPr/>
        </p:nvSpPr>
        <p:spPr>
          <a:xfrm>
            <a:off x="7983141" y="2277070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187" name="Shape 2187"/>
          <p:cNvSpPr/>
          <p:nvPr/>
        </p:nvSpPr>
        <p:spPr>
          <a:xfrm>
            <a:off x="8402836" y="227707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188" name="Shape 2188"/>
          <p:cNvSpPr/>
          <p:nvPr/>
        </p:nvSpPr>
        <p:spPr>
          <a:xfrm>
            <a:off x="1643063" y="526852"/>
            <a:ext cx="2428875" cy="1714500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189" name="Shape 2189"/>
          <p:cNvSpPr/>
          <p:nvPr/>
        </p:nvSpPr>
        <p:spPr>
          <a:xfrm>
            <a:off x="2500312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190" name="Shape 2190"/>
          <p:cNvSpPr/>
          <p:nvPr/>
        </p:nvSpPr>
        <p:spPr>
          <a:xfrm flipV="1">
            <a:off x="1705479" y="981491"/>
            <a:ext cx="2232831" cy="702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191" name="Shape 2191"/>
          <p:cNvSpPr/>
          <p:nvPr/>
        </p:nvSpPr>
        <p:spPr>
          <a:xfrm flipV="1">
            <a:off x="2277239" y="625067"/>
            <a:ext cx="693" cy="155378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192" name="Shape 2192"/>
          <p:cNvSpPr/>
          <p:nvPr/>
        </p:nvSpPr>
        <p:spPr>
          <a:xfrm>
            <a:off x="1875234" y="97333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193" name="Shape 2193"/>
          <p:cNvSpPr/>
          <p:nvPr/>
        </p:nvSpPr>
        <p:spPr>
          <a:xfrm>
            <a:off x="1875234" y="132159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194" name="Shape 2194"/>
          <p:cNvSpPr/>
          <p:nvPr/>
        </p:nvSpPr>
        <p:spPr>
          <a:xfrm>
            <a:off x="2509242" y="13573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195" name="Shape 2195"/>
          <p:cNvSpPr/>
          <p:nvPr/>
        </p:nvSpPr>
        <p:spPr>
          <a:xfrm>
            <a:off x="2875359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196" name="Shape 2196"/>
          <p:cNvSpPr/>
          <p:nvPr/>
        </p:nvSpPr>
        <p:spPr>
          <a:xfrm>
            <a:off x="3268265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197" name="Shape 2197"/>
          <p:cNvSpPr/>
          <p:nvPr/>
        </p:nvSpPr>
        <p:spPr>
          <a:xfrm>
            <a:off x="2902148" y="13573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198" name="Shape 2198"/>
          <p:cNvSpPr/>
          <p:nvPr/>
        </p:nvSpPr>
        <p:spPr>
          <a:xfrm>
            <a:off x="3277195" y="135731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199" name="Shape 2199"/>
          <p:cNvSpPr/>
          <p:nvPr/>
        </p:nvSpPr>
        <p:spPr>
          <a:xfrm>
            <a:off x="1875234" y="1768078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200" name="Shape 2200"/>
          <p:cNvSpPr/>
          <p:nvPr/>
        </p:nvSpPr>
        <p:spPr>
          <a:xfrm>
            <a:off x="3661172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201" name="Shape 2201"/>
          <p:cNvSpPr/>
          <p:nvPr/>
        </p:nvSpPr>
        <p:spPr>
          <a:xfrm>
            <a:off x="3687961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202" name="Shape 2202"/>
          <p:cNvSpPr/>
          <p:nvPr/>
        </p:nvSpPr>
        <p:spPr>
          <a:xfrm>
            <a:off x="4982766" y="4500562"/>
            <a:ext cx="2428875" cy="1660922"/>
          </a:xfrm>
          <a:prstGeom prst="rect">
            <a:avLst/>
          </a:prstGeom>
          <a:ln w="635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203" name="Shape 2203"/>
          <p:cNvSpPr/>
          <p:nvPr/>
        </p:nvSpPr>
        <p:spPr>
          <a:xfrm>
            <a:off x="5840015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204" name="Shape 2204"/>
          <p:cNvSpPr/>
          <p:nvPr/>
        </p:nvSpPr>
        <p:spPr>
          <a:xfrm flipV="1">
            <a:off x="5045182" y="4955202"/>
            <a:ext cx="2232831" cy="702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205" name="Shape 2205"/>
          <p:cNvSpPr/>
          <p:nvPr/>
        </p:nvSpPr>
        <p:spPr>
          <a:xfrm flipV="1">
            <a:off x="5616938" y="4598780"/>
            <a:ext cx="725" cy="1464486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206" name="Shape 2206"/>
          <p:cNvSpPr/>
          <p:nvPr/>
        </p:nvSpPr>
        <p:spPr>
          <a:xfrm>
            <a:off x="5214937" y="494704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207" name="Shape 2207"/>
          <p:cNvSpPr/>
          <p:nvPr/>
        </p:nvSpPr>
        <p:spPr>
          <a:xfrm>
            <a:off x="6215062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208" name="Shape 2208"/>
          <p:cNvSpPr/>
          <p:nvPr/>
        </p:nvSpPr>
        <p:spPr>
          <a:xfrm>
            <a:off x="6607969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209" name="Shape 2209"/>
          <p:cNvSpPr/>
          <p:nvPr/>
        </p:nvSpPr>
        <p:spPr>
          <a:xfrm>
            <a:off x="5214937" y="5295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210" name="Shape 2210"/>
          <p:cNvSpPr/>
          <p:nvPr/>
        </p:nvSpPr>
        <p:spPr>
          <a:xfrm>
            <a:off x="5848945" y="532209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211" name="Shape 2211"/>
          <p:cNvSpPr/>
          <p:nvPr/>
        </p:nvSpPr>
        <p:spPr>
          <a:xfrm>
            <a:off x="6232922" y="532209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212" name="Shape 2212"/>
          <p:cNvSpPr/>
          <p:nvPr/>
        </p:nvSpPr>
        <p:spPr>
          <a:xfrm>
            <a:off x="6599039" y="5322094"/>
            <a:ext cx="25003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213" name="Shape 2213"/>
          <p:cNvSpPr/>
          <p:nvPr/>
        </p:nvSpPr>
        <p:spPr>
          <a:xfrm>
            <a:off x="5214937" y="562570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214" name="Shape 2214"/>
          <p:cNvSpPr/>
          <p:nvPr/>
        </p:nvSpPr>
        <p:spPr>
          <a:xfrm>
            <a:off x="7000875" y="450949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215" name="Shape 2215"/>
          <p:cNvSpPr/>
          <p:nvPr/>
        </p:nvSpPr>
        <p:spPr>
          <a:xfrm>
            <a:off x="7027664" y="532209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216" name="Shape 2216"/>
          <p:cNvSpPr/>
          <p:nvPr/>
        </p:nvSpPr>
        <p:spPr>
          <a:xfrm>
            <a:off x="3652242" y="178593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217" name="Shape 2217"/>
          <p:cNvSpPr/>
          <p:nvPr/>
        </p:nvSpPr>
        <p:spPr>
          <a:xfrm>
            <a:off x="2482453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218" name="Shape 2218"/>
          <p:cNvSpPr/>
          <p:nvPr/>
        </p:nvSpPr>
        <p:spPr>
          <a:xfrm>
            <a:off x="2866430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219" name="Shape 2219"/>
          <p:cNvSpPr/>
          <p:nvPr/>
        </p:nvSpPr>
        <p:spPr>
          <a:xfrm>
            <a:off x="3259336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220" name="Shape 2220"/>
          <p:cNvSpPr/>
          <p:nvPr/>
        </p:nvSpPr>
        <p:spPr>
          <a:xfrm>
            <a:off x="3705820" y="973336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221" name="Shape 2221"/>
          <p:cNvSpPr/>
          <p:nvPr/>
        </p:nvSpPr>
        <p:spPr>
          <a:xfrm>
            <a:off x="2536031" y="17502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222" name="Shape 2222"/>
          <p:cNvSpPr/>
          <p:nvPr/>
        </p:nvSpPr>
        <p:spPr>
          <a:xfrm>
            <a:off x="2875359" y="1785937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223" name="Shape 2223"/>
          <p:cNvSpPr/>
          <p:nvPr/>
        </p:nvSpPr>
        <p:spPr>
          <a:xfrm>
            <a:off x="3241476" y="1785937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224" name="Shape 2224"/>
          <p:cNvSpPr/>
          <p:nvPr/>
        </p:nvSpPr>
        <p:spPr>
          <a:xfrm>
            <a:off x="5884664" y="567928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225" name="Shape 2225"/>
          <p:cNvSpPr/>
          <p:nvPr/>
        </p:nvSpPr>
        <p:spPr>
          <a:xfrm>
            <a:off x="6215063" y="568821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226" name="Shape 2226"/>
          <p:cNvSpPr/>
          <p:nvPr/>
        </p:nvSpPr>
        <p:spPr>
          <a:xfrm>
            <a:off x="6581180" y="5688211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227" name="Shape 2227"/>
          <p:cNvSpPr/>
          <p:nvPr/>
        </p:nvSpPr>
        <p:spPr>
          <a:xfrm>
            <a:off x="7000875" y="568821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228" name="Shape 2228"/>
          <p:cNvSpPr/>
          <p:nvPr/>
        </p:nvSpPr>
        <p:spPr>
          <a:xfrm>
            <a:off x="5813226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229" name="Shape 2229"/>
          <p:cNvSpPr/>
          <p:nvPr/>
        </p:nvSpPr>
        <p:spPr>
          <a:xfrm>
            <a:off x="6197203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230" name="Shape 2230"/>
          <p:cNvSpPr/>
          <p:nvPr/>
        </p:nvSpPr>
        <p:spPr>
          <a:xfrm>
            <a:off x="6590109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231" name="Shape 2231"/>
          <p:cNvSpPr/>
          <p:nvPr/>
        </p:nvSpPr>
        <p:spPr>
          <a:xfrm>
            <a:off x="7036594" y="4964906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232" name="Shape 2232"/>
          <p:cNvSpPr/>
          <p:nvPr/>
        </p:nvSpPr>
        <p:spPr>
          <a:xfrm flipH="1">
            <a:off x="5731098" y="5119352"/>
            <a:ext cx="708339" cy="595648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16614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" grpId="0" animBg="1" advAuto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Vectors distributed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36" name="Shape 223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66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237" name="Shape 2237"/>
          <p:cNvSpPr/>
          <p:nvPr/>
        </p:nvSpPr>
        <p:spPr>
          <a:xfrm>
            <a:off x="1250156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238" name="Shape 2238"/>
          <p:cNvSpPr/>
          <p:nvPr/>
        </p:nvSpPr>
        <p:spPr>
          <a:xfrm flipV="1">
            <a:off x="455194" y="4664401"/>
            <a:ext cx="2232831" cy="702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239" name="Shape 2239"/>
          <p:cNvSpPr/>
          <p:nvPr/>
        </p:nvSpPr>
        <p:spPr>
          <a:xfrm>
            <a:off x="625078" y="465236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240" name="Shape 2240"/>
          <p:cNvSpPr/>
          <p:nvPr/>
        </p:nvSpPr>
        <p:spPr>
          <a:xfrm>
            <a:off x="625078" y="500062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241" name="Shape 2241"/>
          <p:cNvSpPr/>
          <p:nvPr/>
        </p:nvSpPr>
        <p:spPr>
          <a:xfrm>
            <a:off x="1232297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242" name="Shape 2242"/>
          <p:cNvSpPr/>
          <p:nvPr/>
        </p:nvSpPr>
        <p:spPr>
          <a:xfrm>
            <a:off x="1259086" y="5036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243" name="Shape 2243"/>
          <p:cNvSpPr/>
          <p:nvPr/>
        </p:nvSpPr>
        <p:spPr>
          <a:xfrm>
            <a:off x="1625203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244" name="Shape 2244"/>
          <p:cNvSpPr/>
          <p:nvPr/>
        </p:nvSpPr>
        <p:spPr>
          <a:xfrm>
            <a:off x="2018109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245" name="Shape 2245"/>
          <p:cNvSpPr/>
          <p:nvPr/>
        </p:nvSpPr>
        <p:spPr>
          <a:xfrm>
            <a:off x="625078" y="534888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246" name="Shape 2246"/>
          <p:cNvSpPr/>
          <p:nvPr/>
        </p:nvSpPr>
        <p:spPr>
          <a:xfrm>
            <a:off x="1616273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247" name="Shape 2247"/>
          <p:cNvSpPr/>
          <p:nvPr/>
        </p:nvSpPr>
        <p:spPr>
          <a:xfrm>
            <a:off x="2009180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248" name="Shape 2248"/>
          <p:cNvSpPr/>
          <p:nvPr/>
        </p:nvSpPr>
        <p:spPr>
          <a:xfrm>
            <a:off x="1651992" y="5036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249" name="Shape 2249"/>
          <p:cNvSpPr/>
          <p:nvPr/>
        </p:nvSpPr>
        <p:spPr>
          <a:xfrm>
            <a:off x="2027039" y="503634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250" name="Shape 2250"/>
          <p:cNvSpPr/>
          <p:nvPr/>
        </p:nvSpPr>
        <p:spPr>
          <a:xfrm>
            <a:off x="1268016" y="53846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251" name="Shape 2251"/>
          <p:cNvSpPr/>
          <p:nvPr/>
        </p:nvSpPr>
        <p:spPr>
          <a:xfrm>
            <a:off x="1660922" y="53846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252" name="Shape 2252"/>
          <p:cNvSpPr/>
          <p:nvPr/>
        </p:nvSpPr>
        <p:spPr>
          <a:xfrm>
            <a:off x="1991320" y="5384601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253" name="Shape 2253"/>
          <p:cNvSpPr/>
          <p:nvPr/>
        </p:nvSpPr>
        <p:spPr>
          <a:xfrm rot="16200000">
            <a:off x="-305842" y="5074295"/>
            <a:ext cx="9063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from</a:t>
            </a:r>
          </a:p>
        </p:txBody>
      </p:sp>
      <p:sp>
        <p:nvSpPr>
          <p:cNvPr id="2254" name="Shape 2254"/>
          <p:cNvSpPr/>
          <p:nvPr/>
        </p:nvSpPr>
        <p:spPr>
          <a:xfrm>
            <a:off x="1585019" y="3772793"/>
            <a:ext cx="46434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to</a:t>
            </a:r>
          </a:p>
        </p:txBody>
      </p:sp>
      <p:sp>
        <p:nvSpPr>
          <p:cNvPr id="2255" name="Shape 2255"/>
          <p:cNvSpPr/>
          <p:nvPr/>
        </p:nvSpPr>
        <p:spPr>
          <a:xfrm flipH="1">
            <a:off x="2004367" y="2606715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256" name="Shape 2256"/>
          <p:cNvSpPr/>
          <p:nvPr/>
        </p:nvSpPr>
        <p:spPr>
          <a:xfrm>
            <a:off x="4618661" y="2606715"/>
            <a:ext cx="2320587" cy="823433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257" name="Shape 2257"/>
          <p:cNvSpPr/>
          <p:nvPr/>
        </p:nvSpPr>
        <p:spPr>
          <a:xfrm>
            <a:off x="4205883" y="22949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258" name="Shape 2258"/>
          <p:cNvSpPr/>
          <p:nvPr/>
        </p:nvSpPr>
        <p:spPr>
          <a:xfrm>
            <a:off x="3027164" y="3487191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259" name="Shape 2259"/>
          <p:cNvSpPr/>
          <p:nvPr/>
        </p:nvSpPr>
        <p:spPr>
          <a:xfrm>
            <a:off x="3027164" y="245581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260" name="Shape 2260"/>
          <p:cNvSpPr/>
          <p:nvPr/>
        </p:nvSpPr>
        <p:spPr>
          <a:xfrm>
            <a:off x="5581055" y="245581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3</a:t>
            </a:r>
          </a:p>
        </p:txBody>
      </p:sp>
      <p:sp>
        <p:nvSpPr>
          <p:cNvPr id="2261" name="Shape 2261"/>
          <p:cNvSpPr/>
          <p:nvPr/>
        </p:nvSpPr>
        <p:spPr>
          <a:xfrm flipV="1">
            <a:off x="4522068" y="3578163"/>
            <a:ext cx="2382593" cy="821030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262" name="Shape 2262"/>
          <p:cNvSpPr/>
          <p:nvPr/>
        </p:nvSpPr>
        <p:spPr>
          <a:xfrm>
            <a:off x="2080851" y="3679032"/>
            <a:ext cx="2334296" cy="67614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263" name="Shape 2263"/>
          <p:cNvSpPr/>
          <p:nvPr/>
        </p:nvSpPr>
        <p:spPr>
          <a:xfrm>
            <a:off x="6732985" y="322361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264" name="Shape 2264"/>
          <p:cNvSpPr/>
          <p:nvPr/>
        </p:nvSpPr>
        <p:spPr>
          <a:xfrm>
            <a:off x="4205883" y="408979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v</a:t>
            </a:r>
          </a:p>
        </p:txBody>
      </p:sp>
      <p:sp>
        <p:nvSpPr>
          <p:cNvPr id="2265" name="Shape 2265"/>
          <p:cNvSpPr/>
          <p:nvPr/>
        </p:nvSpPr>
        <p:spPr>
          <a:xfrm>
            <a:off x="5572125" y="3491656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266" name="Shape 2266"/>
          <p:cNvSpPr/>
          <p:nvPr/>
        </p:nvSpPr>
        <p:spPr>
          <a:xfrm>
            <a:off x="1598414" y="3223617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2267" name="Shape 2267"/>
          <p:cNvSpPr/>
          <p:nvPr/>
        </p:nvSpPr>
        <p:spPr>
          <a:xfrm>
            <a:off x="2411015" y="4214813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268" name="Shape 2268"/>
          <p:cNvSpPr/>
          <p:nvPr/>
        </p:nvSpPr>
        <p:spPr>
          <a:xfrm>
            <a:off x="2375297" y="4697016"/>
            <a:ext cx="330398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269" name="Shape 2269"/>
          <p:cNvSpPr/>
          <p:nvPr/>
        </p:nvSpPr>
        <p:spPr>
          <a:xfrm>
            <a:off x="2375297" y="502741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270" name="Shape 2270"/>
          <p:cNvSpPr/>
          <p:nvPr/>
        </p:nvSpPr>
        <p:spPr>
          <a:xfrm>
            <a:off x="2402086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271" name="Shape 2271"/>
          <p:cNvSpPr/>
          <p:nvPr/>
        </p:nvSpPr>
        <p:spPr>
          <a:xfrm>
            <a:off x="7259836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272" name="Shape 2272"/>
          <p:cNvSpPr/>
          <p:nvPr/>
        </p:nvSpPr>
        <p:spPr>
          <a:xfrm flipV="1">
            <a:off x="6465002" y="1552991"/>
            <a:ext cx="2232831" cy="7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273" name="Shape 2273"/>
          <p:cNvSpPr/>
          <p:nvPr/>
        </p:nvSpPr>
        <p:spPr>
          <a:xfrm>
            <a:off x="6634758" y="154483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274" name="Shape 2274"/>
          <p:cNvSpPr/>
          <p:nvPr/>
        </p:nvSpPr>
        <p:spPr>
          <a:xfrm>
            <a:off x="6634758" y="191095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275" name="Shape 2275"/>
          <p:cNvSpPr/>
          <p:nvPr/>
        </p:nvSpPr>
        <p:spPr>
          <a:xfrm>
            <a:off x="7259836" y="1607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276" name="Shape 2276"/>
          <p:cNvSpPr/>
          <p:nvPr/>
        </p:nvSpPr>
        <p:spPr>
          <a:xfrm>
            <a:off x="7634883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277" name="Shape 2277"/>
          <p:cNvSpPr/>
          <p:nvPr/>
        </p:nvSpPr>
        <p:spPr>
          <a:xfrm>
            <a:off x="8027789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278" name="Shape 2278"/>
          <p:cNvSpPr/>
          <p:nvPr/>
        </p:nvSpPr>
        <p:spPr>
          <a:xfrm>
            <a:off x="6634758" y="22413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279" name="Shape 2279"/>
          <p:cNvSpPr/>
          <p:nvPr/>
        </p:nvSpPr>
        <p:spPr>
          <a:xfrm>
            <a:off x="7652742" y="1607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280" name="Shape 2280"/>
          <p:cNvSpPr/>
          <p:nvPr/>
        </p:nvSpPr>
        <p:spPr>
          <a:xfrm>
            <a:off x="8027789" y="160734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281" name="Shape 2281"/>
          <p:cNvSpPr/>
          <p:nvPr/>
        </p:nvSpPr>
        <p:spPr>
          <a:xfrm>
            <a:off x="7259836" y="19377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282" name="Shape 2282"/>
          <p:cNvSpPr/>
          <p:nvPr/>
        </p:nvSpPr>
        <p:spPr>
          <a:xfrm>
            <a:off x="7625953" y="19377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283" name="Shape 2283"/>
          <p:cNvSpPr/>
          <p:nvPr/>
        </p:nvSpPr>
        <p:spPr>
          <a:xfrm>
            <a:off x="7983141" y="1937742"/>
            <a:ext cx="25896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284" name="Shape 2284"/>
          <p:cNvSpPr/>
          <p:nvPr/>
        </p:nvSpPr>
        <p:spPr>
          <a:xfrm>
            <a:off x="8420695" y="110728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285" name="Shape 2285"/>
          <p:cNvSpPr/>
          <p:nvPr/>
        </p:nvSpPr>
        <p:spPr>
          <a:xfrm>
            <a:off x="8429625" y="1616273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286" name="Shape 2286"/>
          <p:cNvSpPr/>
          <p:nvPr/>
        </p:nvSpPr>
        <p:spPr>
          <a:xfrm>
            <a:off x="8420695" y="19377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287" name="Shape 2287"/>
          <p:cNvSpPr/>
          <p:nvPr/>
        </p:nvSpPr>
        <p:spPr>
          <a:xfrm>
            <a:off x="392906" y="4205883"/>
            <a:ext cx="2428875" cy="1589484"/>
          </a:xfrm>
          <a:prstGeom prst="rect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288" name="Shape 2288"/>
          <p:cNvSpPr/>
          <p:nvPr/>
        </p:nvSpPr>
        <p:spPr>
          <a:xfrm flipV="1">
            <a:off x="1028958" y="4304030"/>
            <a:ext cx="692" cy="1437768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289" name="Shape 2289"/>
          <p:cNvSpPr/>
          <p:nvPr/>
        </p:nvSpPr>
        <p:spPr>
          <a:xfrm>
            <a:off x="6402586" y="1098352"/>
            <a:ext cx="2428875" cy="1660922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290" name="Shape 2290"/>
          <p:cNvSpPr/>
          <p:nvPr/>
        </p:nvSpPr>
        <p:spPr>
          <a:xfrm flipV="1">
            <a:off x="7036764" y="1196566"/>
            <a:ext cx="766" cy="1473419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291" name="Shape 2291"/>
          <p:cNvSpPr/>
          <p:nvPr/>
        </p:nvSpPr>
        <p:spPr>
          <a:xfrm>
            <a:off x="7241977" y="22770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292" name="Shape 2292"/>
          <p:cNvSpPr/>
          <p:nvPr/>
        </p:nvSpPr>
        <p:spPr>
          <a:xfrm>
            <a:off x="7617023" y="22770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293" name="Shape 2293"/>
          <p:cNvSpPr/>
          <p:nvPr/>
        </p:nvSpPr>
        <p:spPr>
          <a:xfrm>
            <a:off x="7983141" y="2277070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294" name="Shape 2294"/>
          <p:cNvSpPr/>
          <p:nvPr/>
        </p:nvSpPr>
        <p:spPr>
          <a:xfrm>
            <a:off x="8402836" y="227707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295" name="Shape 2295"/>
          <p:cNvSpPr/>
          <p:nvPr/>
        </p:nvSpPr>
        <p:spPr>
          <a:xfrm>
            <a:off x="1643063" y="526852"/>
            <a:ext cx="2428875" cy="1714500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296" name="Shape 2296"/>
          <p:cNvSpPr/>
          <p:nvPr/>
        </p:nvSpPr>
        <p:spPr>
          <a:xfrm>
            <a:off x="2500312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297" name="Shape 2297"/>
          <p:cNvSpPr/>
          <p:nvPr/>
        </p:nvSpPr>
        <p:spPr>
          <a:xfrm flipV="1">
            <a:off x="1705479" y="981491"/>
            <a:ext cx="2232831" cy="702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298" name="Shape 2298"/>
          <p:cNvSpPr/>
          <p:nvPr/>
        </p:nvSpPr>
        <p:spPr>
          <a:xfrm flipV="1">
            <a:off x="2277239" y="625067"/>
            <a:ext cx="693" cy="155378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299" name="Shape 2299"/>
          <p:cNvSpPr/>
          <p:nvPr/>
        </p:nvSpPr>
        <p:spPr>
          <a:xfrm>
            <a:off x="1875234" y="97333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300" name="Shape 2300"/>
          <p:cNvSpPr/>
          <p:nvPr/>
        </p:nvSpPr>
        <p:spPr>
          <a:xfrm>
            <a:off x="1875234" y="132159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301" name="Shape 2301"/>
          <p:cNvSpPr/>
          <p:nvPr/>
        </p:nvSpPr>
        <p:spPr>
          <a:xfrm>
            <a:off x="2509242" y="13573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302" name="Shape 2302"/>
          <p:cNvSpPr/>
          <p:nvPr/>
        </p:nvSpPr>
        <p:spPr>
          <a:xfrm>
            <a:off x="2875359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303" name="Shape 2303"/>
          <p:cNvSpPr/>
          <p:nvPr/>
        </p:nvSpPr>
        <p:spPr>
          <a:xfrm>
            <a:off x="3268265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304" name="Shape 2304"/>
          <p:cNvSpPr/>
          <p:nvPr/>
        </p:nvSpPr>
        <p:spPr>
          <a:xfrm>
            <a:off x="2902148" y="13573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305" name="Shape 2305"/>
          <p:cNvSpPr/>
          <p:nvPr/>
        </p:nvSpPr>
        <p:spPr>
          <a:xfrm>
            <a:off x="3277195" y="135731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306" name="Shape 2306"/>
          <p:cNvSpPr/>
          <p:nvPr/>
        </p:nvSpPr>
        <p:spPr>
          <a:xfrm>
            <a:off x="1875234" y="1768078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307" name="Shape 2307"/>
          <p:cNvSpPr/>
          <p:nvPr/>
        </p:nvSpPr>
        <p:spPr>
          <a:xfrm>
            <a:off x="3661172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308" name="Shape 2308"/>
          <p:cNvSpPr/>
          <p:nvPr/>
        </p:nvSpPr>
        <p:spPr>
          <a:xfrm>
            <a:off x="3687961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309" name="Shape 2309"/>
          <p:cNvSpPr/>
          <p:nvPr/>
        </p:nvSpPr>
        <p:spPr>
          <a:xfrm>
            <a:off x="4982766" y="4500562"/>
            <a:ext cx="2428875" cy="1660922"/>
          </a:xfrm>
          <a:prstGeom prst="rect">
            <a:avLst/>
          </a:prstGeom>
          <a:ln w="635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310" name="Shape 2310"/>
          <p:cNvSpPr/>
          <p:nvPr/>
        </p:nvSpPr>
        <p:spPr>
          <a:xfrm>
            <a:off x="5840015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311" name="Shape 2311"/>
          <p:cNvSpPr/>
          <p:nvPr/>
        </p:nvSpPr>
        <p:spPr>
          <a:xfrm flipV="1">
            <a:off x="5045182" y="4955202"/>
            <a:ext cx="2232831" cy="702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312" name="Shape 2312"/>
          <p:cNvSpPr/>
          <p:nvPr/>
        </p:nvSpPr>
        <p:spPr>
          <a:xfrm flipV="1">
            <a:off x="5616938" y="4598780"/>
            <a:ext cx="725" cy="1464486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313" name="Shape 2313"/>
          <p:cNvSpPr/>
          <p:nvPr/>
        </p:nvSpPr>
        <p:spPr>
          <a:xfrm>
            <a:off x="5214937" y="494704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314" name="Shape 2314"/>
          <p:cNvSpPr/>
          <p:nvPr/>
        </p:nvSpPr>
        <p:spPr>
          <a:xfrm>
            <a:off x="6215062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315" name="Shape 2315"/>
          <p:cNvSpPr/>
          <p:nvPr/>
        </p:nvSpPr>
        <p:spPr>
          <a:xfrm>
            <a:off x="6607969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316" name="Shape 2316"/>
          <p:cNvSpPr/>
          <p:nvPr/>
        </p:nvSpPr>
        <p:spPr>
          <a:xfrm>
            <a:off x="5214937" y="5295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317" name="Shape 2317"/>
          <p:cNvSpPr/>
          <p:nvPr/>
        </p:nvSpPr>
        <p:spPr>
          <a:xfrm>
            <a:off x="5848945" y="532209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318" name="Shape 2318"/>
          <p:cNvSpPr/>
          <p:nvPr/>
        </p:nvSpPr>
        <p:spPr>
          <a:xfrm>
            <a:off x="6232922" y="532209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319" name="Shape 2319"/>
          <p:cNvSpPr/>
          <p:nvPr/>
        </p:nvSpPr>
        <p:spPr>
          <a:xfrm>
            <a:off x="6599039" y="5322094"/>
            <a:ext cx="25003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320" name="Shape 2320"/>
          <p:cNvSpPr/>
          <p:nvPr/>
        </p:nvSpPr>
        <p:spPr>
          <a:xfrm>
            <a:off x="5214937" y="562570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321" name="Shape 2321"/>
          <p:cNvSpPr/>
          <p:nvPr/>
        </p:nvSpPr>
        <p:spPr>
          <a:xfrm>
            <a:off x="7000875" y="450949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322" name="Shape 2322"/>
          <p:cNvSpPr/>
          <p:nvPr/>
        </p:nvSpPr>
        <p:spPr>
          <a:xfrm>
            <a:off x="7027664" y="532209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323" name="Shape 2323"/>
          <p:cNvSpPr/>
          <p:nvPr/>
        </p:nvSpPr>
        <p:spPr>
          <a:xfrm>
            <a:off x="3652242" y="178593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324" name="Shape 2324"/>
          <p:cNvSpPr/>
          <p:nvPr/>
        </p:nvSpPr>
        <p:spPr>
          <a:xfrm>
            <a:off x="2482453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325" name="Shape 2325"/>
          <p:cNvSpPr/>
          <p:nvPr/>
        </p:nvSpPr>
        <p:spPr>
          <a:xfrm>
            <a:off x="2866430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326" name="Shape 2326"/>
          <p:cNvSpPr/>
          <p:nvPr/>
        </p:nvSpPr>
        <p:spPr>
          <a:xfrm>
            <a:off x="3259336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327" name="Shape 2327"/>
          <p:cNvSpPr/>
          <p:nvPr/>
        </p:nvSpPr>
        <p:spPr>
          <a:xfrm>
            <a:off x="3705820" y="973336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328" name="Shape 2328"/>
          <p:cNvSpPr/>
          <p:nvPr/>
        </p:nvSpPr>
        <p:spPr>
          <a:xfrm>
            <a:off x="2509242" y="1777008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329" name="Shape 2329"/>
          <p:cNvSpPr/>
          <p:nvPr/>
        </p:nvSpPr>
        <p:spPr>
          <a:xfrm>
            <a:off x="2875359" y="1785937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330" name="Shape 2330"/>
          <p:cNvSpPr/>
          <p:nvPr/>
        </p:nvSpPr>
        <p:spPr>
          <a:xfrm>
            <a:off x="3241476" y="1785937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331" name="Shape 2331"/>
          <p:cNvSpPr/>
          <p:nvPr/>
        </p:nvSpPr>
        <p:spPr>
          <a:xfrm>
            <a:off x="5840016" y="567928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332" name="Shape 2332"/>
          <p:cNvSpPr/>
          <p:nvPr/>
        </p:nvSpPr>
        <p:spPr>
          <a:xfrm>
            <a:off x="6215063" y="568821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333" name="Shape 2333"/>
          <p:cNvSpPr/>
          <p:nvPr/>
        </p:nvSpPr>
        <p:spPr>
          <a:xfrm>
            <a:off x="6581180" y="5688211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334" name="Shape 2334"/>
          <p:cNvSpPr/>
          <p:nvPr/>
        </p:nvSpPr>
        <p:spPr>
          <a:xfrm>
            <a:off x="7000875" y="568821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335" name="Shape 2335"/>
          <p:cNvSpPr/>
          <p:nvPr/>
        </p:nvSpPr>
        <p:spPr>
          <a:xfrm>
            <a:off x="5813226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336" name="Shape 2336"/>
          <p:cNvSpPr/>
          <p:nvPr/>
        </p:nvSpPr>
        <p:spPr>
          <a:xfrm>
            <a:off x="6197203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337" name="Shape 2337"/>
          <p:cNvSpPr/>
          <p:nvPr/>
        </p:nvSpPr>
        <p:spPr>
          <a:xfrm>
            <a:off x="6590109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338" name="Shape 2338"/>
          <p:cNvSpPr/>
          <p:nvPr/>
        </p:nvSpPr>
        <p:spPr>
          <a:xfrm>
            <a:off x="7036594" y="4964906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0546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Aspects of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do you send messages?</a:t>
            </a:r>
          </a:p>
          <a:p>
            <a:pPr lvl="1"/>
            <a:r>
              <a:rPr lang="en-US" dirty="0" smtClean="0"/>
              <a:t>When any of your distances d(</a:t>
            </a:r>
            <a:r>
              <a:rPr lang="en-US" dirty="0" err="1" smtClean="0"/>
              <a:t>u,v</a:t>
            </a:r>
            <a:r>
              <a:rPr lang="en-US" dirty="0" smtClean="0"/>
              <a:t>) change</a:t>
            </a:r>
          </a:p>
          <a:p>
            <a:pPr lvl="2"/>
            <a:r>
              <a:rPr lang="en-US" b="1" i="1" dirty="0" smtClean="0"/>
              <a:t>What about when c(</a:t>
            </a:r>
            <a:r>
              <a:rPr lang="en-US" b="1" i="1" dirty="0" err="1" smtClean="0"/>
              <a:t>u,v</a:t>
            </a:r>
            <a:r>
              <a:rPr lang="en-US" b="1" i="1" dirty="0" smtClean="0"/>
              <a:t>) changes?</a:t>
            </a:r>
          </a:p>
          <a:p>
            <a:pPr lvl="1"/>
            <a:r>
              <a:rPr lang="en-US" dirty="0" smtClean="0"/>
              <a:t>Periodically, to ensure consistency between </a:t>
            </a:r>
            <a:r>
              <a:rPr lang="en-US" dirty="0" err="1" smtClean="0"/>
              <a:t>nbrs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What information do you send?</a:t>
            </a:r>
          </a:p>
          <a:p>
            <a:pPr lvl="1"/>
            <a:r>
              <a:rPr lang="en-US" dirty="0" smtClean="0"/>
              <a:t>Could send entire vector</a:t>
            </a:r>
          </a:p>
          <a:p>
            <a:pPr lvl="1"/>
            <a:r>
              <a:rPr lang="en-US" dirty="0" smtClean="0"/>
              <a:t>Or just updated entries</a:t>
            </a:r>
          </a:p>
          <a:p>
            <a:pPr lvl="1"/>
            <a:endParaRPr lang="en-US" dirty="0"/>
          </a:p>
          <a:p>
            <a:r>
              <a:rPr lang="en-US" dirty="0" smtClean="0"/>
              <a:t>Do you send everyone the same information?</a:t>
            </a:r>
          </a:p>
          <a:p>
            <a:pPr lvl="1"/>
            <a:r>
              <a:rPr lang="en-US" dirty="0" smtClean="0"/>
              <a:t>Consider the following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79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Shape 2453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4" name="Shape 2454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5" name="Shape 2455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7" name="Shape 2457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x</a:t>
            </a:r>
          </a:p>
        </p:txBody>
      </p:sp>
      <p:sp>
        <p:nvSpPr>
          <p:cNvPr id="2458" name="Shape 2458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459" name="Shape 2459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460" name="Shape 2460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461" name="Shape 2461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462" name="Shape 2462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2478" name="Group 2478"/>
          <p:cNvGrpSpPr/>
          <p:nvPr/>
        </p:nvGrpSpPr>
        <p:grpSpPr>
          <a:xfrm>
            <a:off x="3455789" y="535781"/>
            <a:ext cx="2107406" cy="1634133"/>
            <a:chOff x="0" y="0"/>
            <a:chExt cx="2997200" cy="2324100"/>
          </a:xfrm>
        </p:grpSpPr>
        <p:grpSp>
          <p:nvGrpSpPr>
            <p:cNvPr id="2466" name="Group 2466"/>
            <p:cNvGrpSpPr/>
            <p:nvPr/>
          </p:nvGrpSpPr>
          <p:grpSpPr>
            <a:xfrm>
              <a:off x="1231900" y="1181100"/>
              <a:ext cx="1295400" cy="660400"/>
              <a:chOff x="0" y="0"/>
              <a:chExt cx="1295400" cy="660400"/>
            </a:xfrm>
          </p:grpSpPr>
          <p:sp>
            <p:nvSpPr>
              <p:cNvPr id="2463" name="Shape 2463"/>
              <p:cNvSpPr/>
              <p:nvPr/>
            </p:nvSpPr>
            <p:spPr>
              <a:xfrm>
                <a:off x="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/>
                  <a:t>2</a:t>
                </a:r>
              </a:p>
            </p:txBody>
          </p:sp>
          <p:sp>
            <p:nvSpPr>
              <p:cNvPr id="2464" name="Shape 2464"/>
              <p:cNvSpPr/>
              <p:nvPr/>
            </p:nvSpPr>
            <p:spPr>
              <a:xfrm>
                <a:off x="54610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/>
                  <a:t>0</a:t>
                </a:r>
              </a:p>
            </p:txBody>
          </p:sp>
          <p:sp>
            <p:nvSpPr>
              <p:cNvPr id="2465" name="Shape 2465"/>
              <p:cNvSpPr/>
              <p:nvPr/>
            </p:nvSpPr>
            <p:spPr>
              <a:xfrm>
                <a:off x="1104900" y="0"/>
                <a:ext cx="1905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/>
                  <a:t>1</a:t>
                </a:r>
              </a:p>
            </p:txBody>
          </p:sp>
        </p:grpSp>
        <p:sp>
          <p:nvSpPr>
            <p:cNvPr id="2467" name="Shape 24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93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2469" name="Shape 24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470" name="Shape 2470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12065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3</a:t>
              </a: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17653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2298700" y="1663700"/>
              <a:ext cx="3048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2493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2479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2481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482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3</a:t>
              </a: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2494" name="Shape 2494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95" name="Shape 2495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8691" y="4705053"/>
            <a:ext cx="53345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dirty="0" smtClean="0">
                <a:solidFill>
                  <a:srgbClr val="FF0000"/>
                </a:solidFill>
                <a:latin typeface="+mj-lt"/>
              </a:rPr>
              <a:t>What happens now?</a:t>
            </a:r>
            <a:endParaRPr lang="en-US" sz="4400" b="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892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1000" fill="hold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3" grpId="0" animBg="1" advAuto="0"/>
      <p:bldP spid="2461" grpId="0" animBg="1" advAuto="0"/>
      <p:bldP spid="2478" grpId="0" animBg="1" advAuto="0"/>
      <p:bldP spid="2493" grpId="0" animBg="1" advAuto="0"/>
      <p:bldP spid="2494" grpId="0" animBg="1" advAuto="0"/>
      <p:bldP spid="2495" grpId="0" animBg="1" advAuto="0"/>
      <p:bldP spid="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500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501" name="Shape 250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02" name="Shape 250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03" name="Shape 250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69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504" name="Shape 250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x</a:t>
            </a:r>
          </a:p>
        </p:txBody>
      </p:sp>
      <p:sp>
        <p:nvSpPr>
          <p:cNvPr id="2505" name="Shape 250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06" name="Shape 250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07" name="Shape 250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08" name="Shape 250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09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510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511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12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13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514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515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516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517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518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519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520" name="Shape 252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521" name="Shape 252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522" name="Shape 252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23" name="Shape 252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24" name="Shape 252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525" name="Shape 252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526" name="Shape 252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527" name="Shape 252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2531" name="Group 253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528" name="Shape 252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3</a:t>
              </a:r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2530" name="Shape 253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2535" name="Group 253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532" name="Shape 253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534" name="Shape 253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2536" name="Shape 2536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37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4</a:t>
            </a:r>
          </a:p>
        </p:txBody>
      </p:sp>
      <p:sp>
        <p:nvSpPr>
          <p:cNvPr id="2538" name="Shape 2538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39" name="Shape 253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2540" name="Shape 254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</p:spTree>
    <p:extLst>
      <p:ext uri="{BB962C8B-B14F-4D97-AF65-F5344CB8AC3E}">
        <p14:creationId xmlns:p14="http://schemas.microsoft.com/office/powerpoint/2010/main" val="20097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6" grpId="0" animBg="1" advAuto="0"/>
      <p:bldP spid="2536" grpId="1" animBg="1" advAuto="0"/>
      <p:bldP spid="2537" grpId="0" animBg="1" advAuto="0"/>
      <p:bldP spid="2538" grpId="0" animBg="1" advAuto="0"/>
      <p:bldP spid="2540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Spanning tree</a:t>
            </a:r>
          </a:p>
          <a:p>
            <a:pPr lvl="1"/>
            <a:r>
              <a:rPr lang="en-US" dirty="0" smtClean="0"/>
              <a:t>We did learning switches last time</a:t>
            </a:r>
          </a:p>
          <a:p>
            <a:pPr lvl="2"/>
            <a:r>
              <a:rPr lang="en-US" dirty="0" smtClean="0"/>
              <a:t>“When in doubt, flood”</a:t>
            </a:r>
          </a:p>
          <a:p>
            <a:pPr lvl="1"/>
            <a:r>
              <a:rPr lang="en-US" dirty="0" smtClean="0"/>
              <a:t>Focus today on building trees</a:t>
            </a:r>
            <a:endParaRPr lang="is-IS" dirty="0" smtClean="0"/>
          </a:p>
          <a:p>
            <a:endParaRPr lang="is-IS" dirty="0"/>
          </a:p>
          <a:p>
            <a:r>
              <a:rPr lang="is-IS" dirty="0" smtClean="0"/>
              <a:t>Intradomain routing:</a:t>
            </a:r>
          </a:p>
          <a:p>
            <a:pPr lvl="1"/>
            <a:r>
              <a:rPr lang="en-US" dirty="0" smtClean="0"/>
              <a:t>G</a:t>
            </a:r>
            <a:r>
              <a:rPr lang="is-IS" dirty="0" smtClean="0"/>
              <a:t>lobal view</a:t>
            </a:r>
          </a:p>
          <a:p>
            <a:pPr lvl="1"/>
            <a:r>
              <a:rPr lang="is-IS" dirty="0" smtClean="0"/>
              <a:t>Distributed</a:t>
            </a:r>
          </a:p>
          <a:p>
            <a:pPr lvl="1"/>
            <a:endParaRPr lang="is-IS" dirty="0"/>
          </a:p>
          <a:p>
            <a:r>
              <a:rPr lang="is-IS" dirty="0" smtClean="0"/>
              <a:t>Interdomain routing (briefly!)</a:t>
            </a:r>
          </a:p>
          <a:p>
            <a:pPr lvl="1"/>
            <a:endParaRPr lang="is-I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32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Shape 254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545" name="Shape 254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546" name="Shape 254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47" name="Shape 254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48" name="Shape 254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70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549" name="Shape 254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2550" name="Shape 255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51" name="Shape 255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52" name="Shape 255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53" name="Shape 255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54" name="Shape 255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555" name="Shape 255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556" name="Shape 255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57" name="Shape 255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58" name="Shape 255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559" name="Shape 255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560" name="Shape 256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561" name="Shape 256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562" name="Shape 256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563" name="Shape 256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564" name="Shape 256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565" name="Shape 256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566" name="Shape 256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567" name="Shape 256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68" name="Shape 256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69" name="Shape 256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570" name="Shape 257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571" name="Shape 257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572" name="Shape 257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2576" name="Group 257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573" name="Shape 257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3</a:t>
              </a:r>
            </a:p>
          </p:txBody>
        </p:sp>
        <p:sp>
          <p:nvSpPr>
            <p:cNvPr id="2574" name="Shape 257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2575" name="Shape 257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2580" name="Group 258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577" name="Shape 257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4</a:t>
              </a:r>
            </a:p>
          </p:txBody>
        </p:sp>
        <p:sp>
          <p:nvSpPr>
            <p:cNvPr id="2578" name="Shape 257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579" name="Shape 257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2581" name="Shape 258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4</a:t>
            </a:r>
          </a:p>
        </p:txBody>
      </p:sp>
      <p:sp>
        <p:nvSpPr>
          <p:cNvPr id="2582" name="Shape 258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83" name="Shape 258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84" name="Shape 258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2585" name="Shape 258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</p:spTree>
    <p:extLst>
      <p:ext uri="{BB962C8B-B14F-4D97-AF65-F5344CB8AC3E}">
        <p14:creationId xmlns:p14="http://schemas.microsoft.com/office/powerpoint/2010/main" val="200490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3" grpId="0" animBg="1" advAuto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Shape 258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590" name="Shape 259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591" name="Shape 259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92" name="Shape 259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93" name="Shape 259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71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594" name="Shape 259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2595" name="Shape 259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96" name="Shape 259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97" name="Shape 259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98" name="Shape 259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99" name="Shape 259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600" name="Shape 260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601" name="Shape 260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02" name="Shape 260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03" name="Shape 260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604" name="Shape 260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605" name="Shape 260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606" name="Shape 260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607" name="Shape 260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608" name="Shape 260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609" name="Shape 260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610" name="Shape 261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611" name="Shape 261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612" name="Shape 261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13" name="Shape 261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14" name="Shape 261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615" name="Shape 261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616" name="Shape 261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617" name="Shape 261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2621" name="Group 262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618" name="Shape 261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5</a:t>
              </a:r>
            </a:p>
          </p:txBody>
        </p:sp>
        <p:sp>
          <p:nvSpPr>
            <p:cNvPr id="2619" name="Shape 261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2620" name="Shape 262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2625" name="Group 262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622" name="Shape 262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4</a:t>
              </a:r>
            </a:p>
          </p:txBody>
        </p:sp>
        <p:sp>
          <p:nvSpPr>
            <p:cNvPr id="2623" name="Shape 262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624" name="Shape 262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2626" name="Shape 262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4</a:t>
            </a:r>
          </a:p>
        </p:txBody>
      </p:sp>
      <p:sp>
        <p:nvSpPr>
          <p:cNvPr id="2627" name="Shape 262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28" name="Shape 262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29" name="Shape 262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2630" name="Shape 263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</p:spTree>
    <p:extLst>
      <p:ext uri="{BB962C8B-B14F-4D97-AF65-F5344CB8AC3E}">
        <p14:creationId xmlns:p14="http://schemas.microsoft.com/office/powerpoint/2010/main" val="198977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8" grpId="0" animBg="1" advAuto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Shape 263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635" name="Shape 263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636" name="Shape 263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37" name="Shape 263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38" name="Shape 263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72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639" name="Shape 263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x</a:t>
            </a:r>
          </a:p>
        </p:txBody>
      </p:sp>
      <p:sp>
        <p:nvSpPr>
          <p:cNvPr id="2640" name="Shape 264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41" name="Shape 264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42" name="Shape 264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43" name="Shape 264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44" name="Shape 264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645" name="Shape 264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646" name="Shape 264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47" name="Shape 264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48" name="Shape 264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649" name="Shape 264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650" name="Shape 265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651" name="Shape 265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652" name="Shape 265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5</a:t>
            </a:r>
          </a:p>
        </p:txBody>
      </p:sp>
      <p:sp>
        <p:nvSpPr>
          <p:cNvPr id="2653" name="Shape 265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654" name="Shape 265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655" name="Shape 265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656" name="Shape 265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657" name="Shape 265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58" name="Shape 265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59" name="Shape 265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660" name="Shape 266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661" name="Shape 266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662" name="Shape 266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2666" name="Group 266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663" name="Shape 266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5</a:t>
              </a: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2670" name="Group 267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667" name="Shape 266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4</a:t>
              </a: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2671" name="Shape 267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4</a:t>
            </a:r>
          </a:p>
        </p:txBody>
      </p:sp>
      <p:sp>
        <p:nvSpPr>
          <p:cNvPr id="2672" name="Shape 267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73" name="Shape 267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74" name="Shape 267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2675" name="Shape 267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</p:spTree>
    <p:extLst>
      <p:ext uri="{BB962C8B-B14F-4D97-AF65-F5344CB8AC3E}">
        <p14:creationId xmlns:p14="http://schemas.microsoft.com/office/powerpoint/2010/main" val="207394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" grpId="0" animBg="1" advAuto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Shape 267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680" name="Shape 268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681" name="Shape 268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82" name="Shape 268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83" name="Shape 268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73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684" name="Shape 268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2685" name="Shape 268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86" name="Shape 268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87" name="Shape 268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88" name="Shape 268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89" name="Shape 268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690" name="Shape 269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691" name="Shape 269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92" name="Shape 269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93" name="Shape 269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694" name="Shape 269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695" name="Shape 269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696" name="Shape 269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697" name="Shape 269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5</a:t>
            </a:r>
          </a:p>
        </p:txBody>
      </p:sp>
      <p:sp>
        <p:nvSpPr>
          <p:cNvPr id="2698" name="Shape 269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699" name="Shape 269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700" name="Shape 270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701" name="Shape 270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702" name="Shape 270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03" name="Shape 270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04" name="Shape 270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705" name="Shape 270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706" name="Shape 270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707" name="Shape 270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2711" name="Group 271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08" name="Shape 270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5</a:t>
              </a: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2715" name="Group 271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12" name="Shape 271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4</a:t>
              </a: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2716" name="Shape 271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6</a:t>
            </a:r>
          </a:p>
        </p:txBody>
      </p:sp>
      <p:sp>
        <p:nvSpPr>
          <p:cNvPr id="2717" name="Shape 271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18" name="Shape 271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19" name="Shape 271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2720" name="Shape 272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</p:spTree>
    <p:extLst>
      <p:ext uri="{BB962C8B-B14F-4D97-AF65-F5344CB8AC3E}">
        <p14:creationId xmlns:p14="http://schemas.microsoft.com/office/powerpoint/2010/main" val="196614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8" grpId="0" animBg="1" advAuto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Shape 272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725" name="Shape 272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726" name="Shape 272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27" name="Shape 272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28" name="Shape 272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74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729" name="Shape 272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2730" name="Shape 273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31" name="Shape 273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32" name="Shape 273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733" name="Shape 273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34" name="Shape 273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735" name="Shape 273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736" name="Shape 273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37" name="Shape 273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38" name="Shape 273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739" name="Shape 273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740" name="Shape 274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741" name="Shape 274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742" name="Shape 274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5</a:t>
            </a:r>
          </a:p>
        </p:txBody>
      </p:sp>
      <p:sp>
        <p:nvSpPr>
          <p:cNvPr id="2743" name="Shape 274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744" name="Shape 274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745" name="Shape 274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746" name="Shape 274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747" name="Shape 274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48" name="Shape 274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49" name="Shape 274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750" name="Shape 275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751" name="Shape 275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752" name="Shape 275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2756" name="Group 275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53" name="Shape 275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5</a:t>
              </a: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2760" name="Group 276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57" name="Shape 275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6</a:t>
              </a: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2761" name="Shape 276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6</a:t>
            </a:r>
          </a:p>
        </p:txBody>
      </p:sp>
      <p:sp>
        <p:nvSpPr>
          <p:cNvPr id="2762" name="Shape 276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63" name="Shape 276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64" name="Shape 276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2765" name="Shape 276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</p:spTree>
    <p:extLst>
      <p:ext uri="{BB962C8B-B14F-4D97-AF65-F5344CB8AC3E}">
        <p14:creationId xmlns:p14="http://schemas.microsoft.com/office/powerpoint/2010/main" val="184921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3" grpId="0" animBg="1" advAuto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Shape 276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770" name="Shape 277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771" name="Shape 277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72" name="Shape 277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73" name="Shape 277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75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774" name="Shape 277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2775" name="Shape 277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76" name="Shape 277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77" name="Shape 277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778" name="Shape 277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79" name="Shape 277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780" name="Shape 278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781" name="Shape 278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82" name="Shape 278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83" name="Shape 278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784" name="Shape 278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785" name="Shape 278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786" name="Shape 278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787" name="Shape 278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5</a:t>
            </a:r>
          </a:p>
        </p:txBody>
      </p:sp>
      <p:sp>
        <p:nvSpPr>
          <p:cNvPr id="2788" name="Shape 278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789" name="Shape 278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790" name="Shape 279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791" name="Shape 279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792" name="Shape 279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93" name="Shape 279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94" name="Shape 279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795" name="Shape 279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796" name="Shape 279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797" name="Shape 279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2801" name="Group 280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98" name="Shape 279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  <p:sp>
          <p:nvSpPr>
            <p:cNvPr id="2799" name="Shape 279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2805" name="Group 280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02" name="Shape 280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6</a:t>
              </a: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2806" name="Shape 280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6</a:t>
            </a:r>
          </a:p>
        </p:txBody>
      </p:sp>
      <p:sp>
        <p:nvSpPr>
          <p:cNvPr id="2807" name="Shape 280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08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09" name="Shape 280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2810" name="Shape 281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</p:spTree>
    <p:extLst>
      <p:ext uri="{BB962C8B-B14F-4D97-AF65-F5344CB8AC3E}">
        <p14:creationId xmlns:p14="http://schemas.microsoft.com/office/powerpoint/2010/main" val="132890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8" grpId="0" animBg="1" advAuto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Shape 281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815" name="Shape 281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816" name="Shape 281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17" name="Shape 281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18" name="Shape 281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76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819" name="Shape 281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2820" name="Shape 282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21" name="Shape 282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22" name="Shape 282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23" name="Shape 282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24" name="Shape 282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825" name="Shape 282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826" name="Shape 282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27" name="Shape 282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28" name="Shape 282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829" name="Shape 282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830" name="Shape 283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831" name="Shape 283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832" name="Shape 283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7</a:t>
            </a:r>
          </a:p>
        </p:txBody>
      </p:sp>
      <p:sp>
        <p:nvSpPr>
          <p:cNvPr id="2833" name="Shape 283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834" name="Shape 283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835" name="Shape 283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836" name="Shape 283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837" name="Shape 283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38" name="Shape 283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39" name="Shape 283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840" name="Shape 284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841" name="Shape 284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842" name="Shape 284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2846" name="Group 284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43" name="Shape 284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2850" name="Group 285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47" name="Shape 284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6</a:t>
              </a: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2851" name="Shape 285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6</a:t>
            </a:r>
          </a:p>
        </p:txBody>
      </p:sp>
      <p:sp>
        <p:nvSpPr>
          <p:cNvPr id="2852" name="Shape 285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53" name="Shape 285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54" name="Shape 285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2855" name="Shape 285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</p:spTree>
    <p:extLst>
      <p:ext uri="{BB962C8B-B14F-4D97-AF65-F5344CB8AC3E}">
        <p14:creationId xmlns:p14="http://schemas.microsoft.com/office/powerpoint/2010/main" val="11569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3" grpId="0" animBg="1" advAuto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Shape 285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860" name="Shape 286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861" name="Shape 286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62" name="Shape 286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63" name="Shape 286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77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864" name="Shape 286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2865" name="Shape 286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66" name="Shape 286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67" name="Shape 286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68" name="Shape 286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69" name="Shape 286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870" name="Shape 287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871" name="Shape 287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72" name="Shape 287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73" name="Shape 287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874" name="Shape 287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875" name="Shape 287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876" name="Shape 287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877" name="Shape 287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7</a:t>
            </a:r>
          </a:p>
        </p:txBody>
      </p:sp>
      <p:sp>
        <p:nvSpPr>
          <p:cNvPr id="2878" name="Shape 287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879" name="Shape 287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880" name="Shape 288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881" name="Shape 288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882" name="Shape 288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83" name="Shape 288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84" name="Shape 288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885" name="Shape 288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886" name="Shape 288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887" name="Shape 288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2891" name="Group 289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88" name="Shape 288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2895" name="Group 289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92" name="Shape 289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6</a:t>
              </a: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2896" name="Shape 289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8</a:t>
            </a:r>
          </a:p>
        </p:txBody>
      </p:sp>
      <p:sp>
        <p:nvSpPr>
          <p:cNvPr id="2897" name="Shape 289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98" name="Shape 289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99" name="Shape 289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2900" name="Shape 290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</p:spTree>
    <p:extLst>
      <p:ext uri="{BB962C8B-B14F-4D97-AF65-F5344CB8AC3E}">
        <p14:creationId xmlns:p14="http://schemas.microsoft.com/office/powerpoint/2010/main" val="183232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" grpId="0" animBg="1" advAuto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4" name="Shape 290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905" name="Shape 290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906" name="Shape 290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07" name="Shape 290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08" name="Shape 290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78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909" name="Shape 290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2910" name="Shape 291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11" name="Shape 291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12" name="Shape 291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13" name="Shape 291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14" name="Shape 291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915" name="Shape 291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916" name="Shape 291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17" name="Shape 291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18" name="Shape 291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919" name="Shape 291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920" name="Shape 292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921" name="Shape 292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922" name="Shape 292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7</a:t>
            </a:r>
          </a:p>
        </p:txBody>
      </p:sp>
      <p:sp>
        <p:nvSpPr>
          <p:cNvPr id="2923" name="Shape 292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924" name="Shape 292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925" name="Shape 292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926" name="Shape 292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927" name="Shape 292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28" name="Shape 292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29" name="Shape 292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930" name="Shape 293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931" name="Shape 293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932" name="Shape 293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2936" name="Group 293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33" name="Shape 293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2940" name="Group 294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37" name="Shape 293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8</a:t>
              </a: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2941" name="Shape 294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8</a:t>
            </a:r>
          </a:p>
        </p:txBody>
      </p:sp>
      <p:sp>
        <p:nvSpPr>
          <p:cNvPr id="2942" name="Shape 294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43" name="Shape 294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44" name="Shape 294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2945" name="Shape 294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</p:spTree>
    <p:extLst>
      <p:ext uri="{BB962C8B-B14F-4D97-AF65-F5344CB8AC3E}">
        <p14:creationId xmlns:p14="http://schemas.microsoft.com/office/powerpoint/2010/main" val="135195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3" grpId="0" animBg="1" advAuto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Shape 294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950" name="Shape 295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951" name="Shape 295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52" name="Shape 295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53" name="Shape 295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79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954" name="Shape 295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2955" name="Shape 295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56" name="Shape 295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57" name="Shape 295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58" name="Shape 295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59" name="Shape 295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960" name="Shape 296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961" name="Shape 296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62" name="Shape 296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63" name="Shape 296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964" name="Shape 296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965" name="Shape 296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966" name="Shape 296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967" name="Shape 296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7</a:t>
            </a:r>
          </a:p>
        </p:txBody>
      </p:sp>
      <p:sp>
        <p:nvSpPr>
          <p:cNvPr id="2968" name="Shape 296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969" name="Shape 296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970" name="Shape 297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971" name="Shape 297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972" name="Shape 297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73" name="Shape 297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74" name="Shape 297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975" name="Shape 297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976" name="Shape 297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977" name="Shape 297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2981" name="Group 298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78" name="Shape 297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2980" name="Shape 298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2985" name="Group 298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82" name="Shape 298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8</a:t>
              </a:r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984" name="Shape 298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2986" name="Shape 298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8</a:t>
            </a:r>
          </a:p>
        </p:txBody>
      </p:sp>
      <p:sp>
        <p:nvSpPr>
          <p:cNvPr id="2987" name="Shape 298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88" name="Shape 298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89" name="Shape 298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2990" name="Shape 299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2991" name="Shape 2991"/>
          <p:cNvSpPr/>
          <p:nvPr/>
        </p:nvSpPr>
        <p:spPr>
          <a:xfrm>
            <a:off x="839390" y="4578319"/>
            <a:ext cx="4367213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800" dirty="0" smtClean="0"/>
              <a:t>“Count-to-Infinity” Scenario if c(</a:t>
            </a:r>
            <a:r>
              <a:rPr lang="en-US" sz="2800" dirty="0" err="1" smtClean="0"/>
              <a:t>x,z</a:t>
            </a:r>
            <a:r>
              <a:rPr lang="en-US" sz="2800" dirty="0" smtClean="0"/>
              <a:t>) was infinite</a:t>
            </a:r>
          </a:p>
        </p:txBody>
      </p:sp>
    </p:spTree>
    <p:extLst>
      <p:ext uri="{BB962C8B-B14F-4D97-AF65-F5344CB8AC3E}">
        <p14:creationId xmlns:p14="http://schemas.microsoft.com/office/powerpoint/2010/main" val="140049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7" grpId="0" animBg="1" advAuto="0"/>
      <p:bldP spid="2988" grpId="0" animBg="1" advAuto="0"/>
      <p:bldP spid="2989" grpId="0" animBg="1" advAuto="0"/>
      <p:bldP spid="2991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lecture contains detailed calculations</a:t>
            </a:r>
          </a:p>
          <a:p>
            <a:pPr lvl="1"/>
            <a:endParaRPr lang="en-US" dirty="0"/>
          </a:p>
          <a:p>
            <a:r>
              <a:rPr lang="en-US" dirty="0" smtClean="0"/>
              <a:t>Prolonged exposure may induce drowsiness</a:t>
            </a:r>
          </a:p>
          <a:p>
            <a:endParaRPr lang="en-US" dirty="0"/>
          </a:p>
          <a:p>
            <a:r>
              <a:rPr lang="en-US" dirty="0" smtClean="0"/>
              <a:t>Please try to keep the snoring to a minimum….</a:t>
            </a:r>
          </a:p>
          <a:p>
            <a:pPr marL="1830387" lvl="5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7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you fix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would you advertise a path back to the person who advertised it to you?</a:t>
            </a:r>
          </a:p>
          <a:p>
            <a:pPr marL="1739900" lvl="5" indent="0">
              <a:buNone/>
            </a:pP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elling them about your entry going through them:</a:t>
            </a:r>
          </a:p>
          <a:p>
            <a:pPr lvl="1"/>
            <a:r>
              <a:rPr lang="en-US" dirty="0" smtClean="0"/>
              <a:t>Doesn’t tell them anything new</a:t>
            </a:r>
          </a:p>
          <a:p>
            <a:pPr lvl="1"/>
            <a:r>
              <a:rPr lang="en-US" dirty="0" smtClean="0"/>
              <a:t>Perhaps misleads them that you have independent path</a:t>
            </a:r>
          </a:p>
          <a:p>
            <a:pPr lvl="1"/>
            <a:endParaRPr lang="en-US" dirty="0"/>
          </a:p>
          <a:p>
            <a:r>
              <a:rPr lang="en-US" dirty="0" smtClean="0"/>
              <a:t>Solution: if you are using a next-hop’s path, then:</a:t>
            </a:r>
          </a:p>
          <a:p>
            <a:pPr lvl="1"/>
            <a:r>
              <a:rPr lang="en-US" dirty="0" smtClean="0"/>
              <a:t>Tell them not to use your path (by telling them cost of ∞)</a:t>
            </a:r>
          </a:p>
          <a:p>
            <a:pPr lvl="1"/>
            <a:r>
              <a:rPr lang="en-US" dirty="0" smtClean="0"/>
              <a:t>Called “poisoned reverse”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80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2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" name="Shape 3001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2" name="Shape 300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3" name="Shape 300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04" name="Shape 300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81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005" name="Shape 300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3006" name="Shape 300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07" name="Shape 300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08" name="Shape 300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09" name="Shape 3009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3010" name="Shape 301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3014" name="Group 3014"/>
          <p:cNvGrpSpPr/>
          <p:nvPr/>
        </p:nvGrpSpPr>
        <p:grpSpPr>
          <a:xfrm>
            <a:off x="4321969" y="1366242"/>
            <a:ext cx="910828" cy="464344"/>
            <a:chOff x="0" y="0"/>
            <a:chExt cx="1295400" cy="660400"/>
          </a:xfrm>
        </p:grpSpPr>
        <p:sp>
          <p:nvSpPr>
            <p:cNvPr id="3011" name="Shape 3011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3013" name="Shape 3013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3015" name="Shape 3015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16" name="Shape 3016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3017" name="Shape 3017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18" name="Shape 3018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19" name="Shape 3019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020" name="Shape 3020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021" name="Shape 3021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022" name="Shape 3022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023" name="Shape 3023"/>
          <p:cNvSpPr/>
          <p:nvPr/>
        </p:nvSpPr>
        <p:spPr>
          <a:xfrm>
            <a:off x="4179094" y="1634133"/>
            <a:ext cx="437555" cy="53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8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/>
              <a:t>∞</a:t>
            </a:r>
          </a:p>
        </p:txBody>
      </p:sp>
      <p:sp>
        <p:nvSpPr>
          <p:cNvPr id="3024" name="Shape 3024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025" name="Shape 3025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grpSp>
        <p:nvGrpSpPr>
          <p:cNvPr id="3040" name="Group 3040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26" name="Shape 3026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3028" name="Shape 3028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3029" name="Shape 3029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3031" name="Shape 3031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3032" name="Shape 3032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3033" name="Shape 3033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3034" name="Shape 3034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3</a:t>
              </a:r>
            </a:p>
          </p:txBody>
        </p:sp>
        <p:sp>
          <p:nvSpPr>
            <p:cNvPr id="3035" name="Shape 3035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3036" name="Shape 3036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3037" name="Shape 3037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3038" name="Shape 3038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3039" name="Shape 3039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3041" name="Shape 3041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2" name="Shape 304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3043" name="Shape 3043"/>
          <p:cNvSpPr/>
          <p:nvPr/>
        </p:nvSpPr>
        <p:spPr>
          <a:xfrm>
            <a:off x="687586" y="1706942"/>
            <a:ext cx="266997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poisoned reverse</a:t>
            </a:r>
          </a:p>
        </p:txBody>
      </p:sp>
    </p:spTree>
    <p:extLst>
      <p:ext uri="{BB962C8B-B14F-4D97-AF65-F5344CB8AC3E}">
        <p14:creationId xmlns:p14="http://schemas.microsoft.com/office/powerpoint/2010/main" val="18490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1000" fill="hold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1" grpId="0" animBg="1" advAuto="0"/>
      <p:bldP spid="3009" grpId="0" animBg="1" advAuto="0"/>
      <p:bldP spid="3023" grpId="0" animBg="1" advAuto="0"/>
      <p:bldP spid="3043" grpId="0" animBg="1" advAuto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7" name="Shape 3047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8" name="Shape 3048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49" name="Shape 3049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82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050" name="Shape 3050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3051" name="Shape 3051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52" name="Shape 3052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53" name="Shape 3053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54" name="Shape 3054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55" name="Shape 3055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056" name="Shape 3056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057" name="Shape 3057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58" name="Shape 3058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3059" name="Shape 3059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60" name="Shape 3060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61" name="Shape 3061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062" name="Shape 3062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063" name="Shape 3063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064" name="Shape 3064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065" name="Shape 3065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066" name="Shape 3066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grpSp>
        <p:nvGrpSpPr>
          <p:cNvPr id="3081" name="Group 3081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67" name="Shape 30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3069" name="Shape 30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3070" name="Shape 3070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3072" name="Shape 30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3073" name="Shape 30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3074" name="Shape 30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3075" name="Shape 3075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3</a:t>
              </a:r>
            </a:p>
          </p:txBody>
        </p:sp>
        <p:sp>
          <p:nvSpPr>
            <p:cNvPr id="3076" name="Shape 3076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3077" name="Shape 3077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3078" name="Shape 3078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3079" name="Shape 3079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3080" name="Shape 3080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3082" name="Shape 308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3083" name="Shape 308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/>
              <a:t>∞</a:t>
            </a:r>
          </a:p>
        </p:txBody>
      </p:sp>
      <p:sp>
        <p:nvSpPr>
          <p:cNvPr id="3084" name="Shape 3084"/>
          <p:cNvSpPr/>
          <p:nvPr/>
        </p:nvSpPr>
        <p:spPr>
          <a:xfrm>
            <a:off x="687586" y="1706942"/>
            <a:ext cx="266997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poisoned reverse</a:t>
            </a:r>
          </a:p>
        </p:txBody>
      </p:sp>
      <p:sp>
        <p:nvSpPr>
          <p:cNvPr id="3085" name="Shape 308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99422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 animBg="1" advAuto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Shape 3089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0" name="Shape 3090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91" name="Shape 309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83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092" name="Shape 3092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x</a:t>
            </a:r>
          </a:p>
        </p:txBody>
      </p:sp>
      <p:sp>
        <p:nvSpPr>
          <p:cNvPr id="3093" name="Shape 3093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94" name="Shape 3094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95" name="Shape 3095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96" name="Shape 3096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97" name="Shape 3097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098" name="Shape 3098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099" name="Shape 309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100" name="Shape 310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3101" name="Shape 310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02" name="Shape 310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03" name="Shape 310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104" name="Shape 310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105" name="Shape 310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106" name="Shape 310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107" name="Shape 3107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108" name="Shape 3108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109" name="Shape 3109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110" name="Shape 3110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3111" name="Shape 3111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12" name="Shape 3112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13" name="Shape 3113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114" name="Shape 3114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115" name="Shape 3115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116" name="Shape 3116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117" name="Shape 3117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3118" name="Shape 3118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119" name="Shape 3119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120" name="Shape 3120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121" name="Shape 3121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122" name="Shape 312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3123" name="Shape 312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/>
              <a:t>∞</a:t>
            </a:r>
          </a:p>
        </p:txBody>
      </p:sp>
      <p:sp>
        <p:nvSpPr>
          <p:cNvPr id="3124" name="Shape 3124"/>
          <p:cNvSpPr/>
          <p:nvPr/>
        </p:nvSpPr>
        <p:spPr>
          <a:xfrm>
            <a:off x="687586" y="1706942"/>
            <a:ext cx="266997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poisoned reverse</a:t>
            </a:r>
          </a:p>
        </p:txBody>
      </p:sp>
      <p:sp>
        <p:nvSpPr>
          <p:cNvPr id="3125" name="Shape 312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/>
              <a:t>∞</a:t>
            </a:r>
          </a:p>
        </p:txBody>
      </p:sp>
      <p:sp>
        <p:nvSpPr>
          <p:cNvPr id="3126" name="Shape 3126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01266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0" name="Shape 3130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1" name="Shape 3131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32" name="Shape 313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84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133" name="Shape 3133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x</a:t>
            </a:r>
          </a:p>
        </p:txBody>
      </p:sp>
      <p:sp>
        <p:nvSpPr>
          <p:cNvPr id="3134" name="Shape 3134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35" name="Shape 3135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36" name="Shape 3136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37" name="Shape 3137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38" name="Shape 3138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139" name="Shape 3139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140" name="Shape 3140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141" name="Shape 3141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3142" name="Shape 3142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43" name="Shape 3143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44" name="Shape 3144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145" name="Shape 3145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146" name="Shape 3146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147" name="Shape 3147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148" name="Shape 314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149" name="Shape 314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150" name="Shape 315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151" name="Shape 315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3152" name="Shape 315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53" name="Shape 315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54" name="Shape 315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155" name="Shape 315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156" name="Shape 315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157" name="Shape 315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158" name="Shape 3158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7</a:t>
            </a:r>
          </a:p>
        </p:txBody>
      </p:sp>
      <p:sp>
        <p:nvSpPr>
          <p:cNvPr id="3159" name="Shape 3159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160" name="Shape 3160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161" name="Shape 3161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162" name="Shape 3162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163" name="Shape 3163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3164" name="Shape 3164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/>
              <a:t>∞</a:t>
            </a:r>
          </a:p>
        </p:txBody>
      </p:sp>
      <p:sp>
        <p:nvSpPr>
          <p:cNvPr id="3165" name="Shape 3165"/>
          <p:cNvSpPr/>
          <p:nvPr/>
        </p:nvSpPr>
        <p:spPr>
          <a:xfrm>
            <a:off x="687586" y="1706942"/>
            <a:ext cx="266997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poisoned reverse</a:t>
            </a:r>
          </a:p>
        </p:txBody>
      </p:sp>
      <p:sp>
        <p:nvSpPr>
          <p:cNvPr id="3166" name="Shape 316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/>
              <a:t>∞</a:t>
            </a:r>
          </a:p>
        </p:txBody>
      </p:sp>
      <p:sp>
        <p:nvSpPr>
          <p:cNvPr id="3167" name="Shape 316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/>
              <a:t>∞</a:t>
            </a:r>
          </a:p>
        </p:txBody>
      </p:sp>
      <p:sp>
        <p:nvSpPr>
          <p:cNvPr id="3168" name="Shape 316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213577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" dur="1000" fill="hold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8" grpId="0" animBg="1" advAuto="0"/>
      <p:bldP spid="3163" grpId="0" animBg="1" advAuto="0"/>
      <p:bldP spid="3168" grpId="0" animBg="1" advAuto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2" name="Shape 317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3" name="Shape 317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74" name="Shape 317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85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175" name="Shape 317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x</a:t>
            </a:r>
          </a:p>
        </p:txBody>
      </p:sp>
      <p:sp>
        <p:nvSpPr>
          <p:cNvPr id="3176" name="Shape 317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77" name="Shape 317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78" name="Shape 317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79" name="Shape 3179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80" name="Shape 3180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181" name="Shape 3181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182" name="Shape 3182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183" name="Shape 3183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3184" name="Shape 3184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85" name="Shape 3185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86" name="Shape 3186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187" name="Shape 3187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188" name="Shape 3188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189" name="Shape 3189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190" name="Shape 3190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191" name="Shape 3191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192" name="Shape 3192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193" name="Shape 3193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3194" name="Shape 3194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95" name="Shape 3195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96" name="Shape 3196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197" name="Shape 3197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198" name="Shape 3198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199" name="Shape 3199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200" name="Shape 3200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7</a:t>
            </a:r>
          </a:p>
        </p:txBody>
      </p:sp>
      <p:sp>
        <p:nvSpPr>
          <p:cNvPr id="3201" name="Shape 3201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202" name="Shape 3202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203" name="Shape 3203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204" name="Shape 3204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205" name="Shape 3205"/>
          <p:cNvSpPr/>
          <p:nvPr/>
        </p:nvSpPr>
        <p:spPr>
          <a:xfrm>
            <a:off x="687586" y="1706942"/>
            <a:ext cx="266997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poisoned reverse</a:t>
            </a:r>
          </a:p>
        </p:txBody>
      </p:sp>
      <p:sp>
        <p:nvSpPr>
          <p:cNvPr id="3206" name="Shape 320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/>
              <a:t>∞</a:t>
            </a:r>
          </a:p>
        </p:txBody>
      </p:sp>
      <p:sp>
        <p:nvSpPr>
          <p:cNvPr id="3207" name="Shape 320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/>
              <a:t>∞</a:t>
            </a:r>
          </a:p>
        </p:txBody>
      </p:sp>
      <p:sp>
        <p:nvSpPr>
          <p:cNvPr id="3208" name="Shape 320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09" name="Shape 320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547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Shape 3213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4" name="Shape 3214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15" name="Shape 321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86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216" name="Shape 3216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3217" name="Shape 3217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218" name="Shape 3218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219" name="Shape 3219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220" name="Shape 322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221" name="Shape 3221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222" name="Shape 3222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223" name="Shape 3223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224" name="Shape 3224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3225" name="Shape 3225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26" name="Shape 3226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27" name="Shape 3227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228" name="Shape 3228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229" name="Shape 3229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230" name="Shape 3230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231" name="Shape 3231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232" name="Shape 3232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233" name="Shape 3233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234" name="Shape 3234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3235" name="Shape 3235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36" name="Shape 3236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37" name="Shape 3237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238" name="Shape 3238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239" name="Shape 3239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240" name="Shape 3240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241" name="Shape 3241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7</a:t>
            </a:r>
          </a:p>
        </p:txBody>
      </p:sp>
      <p:sp>
        <p:nvSpPr>
          <p:cNvPr id="3242" name="Shape 3242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243" name="Shape 3243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244" name="Shape 3244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245" name="Shape 3245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246" name="Shape 3246"/>
          <p:cNvSpPr/>
          <p:nvPr/>
        </p:nvSpPr>
        <p:spPr>
          <a:xfrm>
            <a:off x="3107531" y="5457411"/>
            <a:ext cx="266997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poisoned reverse</a:t>
            </a:r>
          </a:p>
        </p:txBody>
      </p:sp>
      <p:sp>
        <p:nvSpPr>
          <p:cNvPr id="3247" name="Shape 324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/>
              <a:t>∞</a:t>
            </a:r>
          </a:p>
        </p:txBody>
      </p:sp>
      <p:sp>
        <p:nvSpPr>
          <p:cNvPr id="3248" name="Shape 324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49" name="Shape 324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7</a:t>
            </a:r>
          </a:p>
        </p:txBody>
      </p:sp>
      <p:sp>
        <p:nvSpPr>
          <p:cNvPr id="3250" name="Shape 3250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51" name="Shape 3251"/>
          <p:cNvSpPr/>
          <p:nvPr/>
        </p:nvSpPr>
        <p:spPr>
          <a:xfrm>
            <a:off x="4295180" y="13841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8</a:t>
            </a:r>
          </a:p>
        </p:txBody>
      </p:sp>
      <p:sp>
        <p:nvSpPr>
          <p:cNvPr id="3252" name="Shape 3252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</p:spTree>
    <p:extLst>
      <p:ext uri="{BB962C8B-B14F-4D97-AF65-F5344CB8AC3E}">
        <p14:creationId xmlns:p14="http://schemas.microsoft.com/office/powerpoint/2010/main" val="5824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" dur="1000" fill="hold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" grpId="0" animBg="1" advAuto="0"/>
      <p:bldP spid="3250" grpId="0" animBg="1" advAuto="0"/>
      <p:bldP spid="3250" grpId="1" animBg="1" advAuto="0"/>
      <p:bldP spid="3251" grpId="0" animBg="1" advAuto="0"/>
      <p:bldP spid="3252" grpId="0" animBg="1" advAuto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62"/>
          </a:xfrm>
        </p:spPr>
        <p:txBody>
          <a:bodyPr/>
          <a:lstStyle/>
          <a:p>
            <a:r>
              <a:rPr lang="en-US" sz="3586" dirty="0"/>
              <a:t>Does Poison-Reverse Completely Solve </a:t>
            </a:r>
            <a:br>
              <a:rPr lang="en-US" sz="3586" dirty="0"/>
            </a:br>
            <a:r>
              <a:rPr lang="en-US" sz="3586" dirty="0"/>
              <a:t>the Count-to-Infinity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3831708" y="4732113"/>
            <a:ext cx="540931" cy="632364"/>
          </a:xfrm>
          <a:custGeom>
            <a:avLst/>
            <a:gdLst>
              <a:gd name="T0" fmla="*/ 0 w 222"/>
              <a:gd name="T1" fmla="*/ 180 h 180"/>
              <a:gd name="T2" fmla="*/ 222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198186" y="5561213"/>
            <a:ext cx="762665" cy="284564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198185" y="5536621"/>
            <a:ext cx="2437" cy="175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960851" y="5536621"/>
            <a:ext cx="2437" cy="175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198186" y="5536621"/>
            <a:ext cx="755355" cy="17214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 anchor="ctr"/>
          <a:lstStyle/>
          <a:p>
            <a:pPr algn="ctr" eaLnBrk="0" hangingPunct="0"/>
            <a:endParaRPr lang="en-US" sz="2391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3190876" y="5329346"/>
            <a:ext cx="762665" cy="33374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4818544" y="4732114"/>
            <a:ext cx="526312" cy="663982"/>
          </a:xfrm>
          <a:custGeom>
            <a:avLst/>
            <a:gdLst>
              <a:gd name="T0" fmla="*/ 0 w 216"/>
              <a:gd name="T1" fmla="*/ 0 h 189"/>
              <a:gd name="T2" fmla="*/ 216 w 216"/>
              <a:gd name="T3" fmla="*/ 189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3970597" y="5659581"/>
            <a:ext cx="1315779" cy="10539"/>
          </a:xfrm>
          <a:custGeom>
            <a:avLst/>
            <a:gdLst>
              <a:gd name="T0" fmla="*/ 540 w 540"/>
              <a:gd name="T1" fmla="*/ 3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3384577" y="5375018"/>
            <a:ext cx="346217" cy="46373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3418865" y="5398068"/>
            <a:ext cx="292066" cy="30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6" b="0" dirty="0"/>
              <a:t>A</a:t>
            </a:r>
            <a:endParaRPr lang="en-US" sz="2391" b="0" dirty="0"/>
          </a:p>
        </p:txBody>
      </p: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5257136" y="5603371"/>
            <a:ext cx="762664" cy="284564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32" name="Line 18"/>
          <p:cNvSpPr>
            <a:spLocks noChangeShapeType="1"/>
          </p:cNvSpPr>
          <p:nvPr/>
        </p:nvSpPr>
        <p:spPr bwMode="auto">
          <a:xfrm>
            <a:off x="5257136" y="5578779"/>
            <a:ext cx="0" cy="175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>
            <a:off x="6019800" y="5578779"/>
            <a:ext cx="0" cy="175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5257137" y="5578779"/>
            <a:ext cx="755354" cy="17214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 anchor="ctr"/>
          <a:lstStyle/>
          <a:p>
            <a:pPr algn="ctr" eaLnBrk="0" hangingPunct="0"/>
            <a:endParaRPr lang="en-US" sz="2391"/>
          </a:p>
        </p:txBody>
      </p:sp>
      <p:sp>
        <p:nvSpPr>
          <p:cNvPr id="35" name="Oval 21"/>
          <p:cNvSpPr>
            <a:spLocks noChangeArrowheads="1"/>
          </p:cNvSpPr>
          <p:nvPr/>
        </p:nvSpPr>
        <p:spPr bwMode="auto">
          <a:xfrm>
            <a:off x="5249826" y="5371503"/>
            <a:ext cx="762664" cy="33374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5460507" y="5417175"/>
            <a:ext cx="346395" cy="46373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5496091" y="5434185"/>
            <a:ext cx="292066" cy="30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6" b="0" dirty="0"/>
              <a:t>C</a:t>
            </a:r>
            <a:endParaRPr lang="en-US" sz="2391" b="0" dirty="0"/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4485852" y="5613910"/>
            <a:ext cx="314508" cy="35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87" dirty="0"/>
              <a:t>1</a:t>
            </a:r>
            <a:endParaRPr lang="en-US" sz="2531" dirty="0"/>
          </a:p>
        </p:txBody>
      </p: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4233752" y="4465117"/>
            <a:ext cx="762664" cy="284564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>
            <a:off x="4233752" y="4440525"/>
            <a:ext cx="0" cy="175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25" name="Line 31"/>
          <p:cNvSpPr>
            <a:spLocks noChangeShapeType="1"/>
          </p:cNvSpPr>
          <p:nvPr/>
        </p:nvSpPr>
        <p:spPr bwMode="auto">
          <a:xfrm>
            <a:off x="4996416" y="4440525"/>
            <a:ext cx="0" cy="175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4233752" y="4440525"/>
            <a:ext cx="755354" cy="17214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 anchor="ctr"/>
          <a:lstStyle/>
          <a:p>
            <a:pPr algn="ctr" eaLnBrk="0" hangingPunct="0"/>
            <a:endParaRPr lang="en-US" sz="2391"/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4226442" y="4233249"/>
            <a:ext cx="762664" cy="33374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29" name="Rectangle 35"/>
          <p:cNvSpPr>
            <a:spLocks noChangeArrowheads="1"/>
          </p:cNvSpPr>
          <p:nvPr/>
        </p:nvSpPr>
        <p:spPr bwMode="auto">
          <a:xfrm>
            <a:off x="4437232" y="4278921"/>
            <a:ext cx="346217" cy="46373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4473925" y="4367385"/>
            <a:ext cx="292066" cy="30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6" b="0" dirty="0"/>
              <a:t>B</a:t>
            </a:r>
            <a:endParaRPr lang="en-US" sz="2391" b="0" dirty="0"/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4190336" y="3075910"/>
            <a:ext cx="762664" cy="284564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42" name="Line 30"/>
          <p:cNvSpPr>
            <a:spLocks noChangeShapeType="1"/>
          </p:cNvSpPr>
          <p:nvPr/>
        </p:nvSpPr>
        <p:spPr bwMode="auto">
          <a:xfrm>
            <a:off x="4190336" y="3051318"/>
            <a:ext cx="0" cy="175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43" name="Line 31"/>
          <p:cNvSpPr>
            <a:spLocks noChangeShapeType="1"/>
          </p:cNvSpPr>
          <p:nvPr/>
        </p:nvSpPr>
        <p:spPr bwMode="auto">
          <a:xfrm>
            <a:off x="4953000" y="3051318"/>
            <a:ext cx="0" cy="175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44" name="Rectangle 32"/>
          <p:cNvSpPr>
            <a:spLocks noChangeArrowheads="1"/>
          </p:cNvSpPr>
          <p:nvPr/>
        </p:nvSpPr>
        <p:spPr bwMode="auto">
          <a:xfrm>
            <a:off x="4190336" y="3051318"/>
            <a:ext cx="755354" cy="17214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 anchor="ctr"/>
          <a:lstStyle/>
          <a:p>
            <a:pPr algn="ctr" eaLnBrk="0" hangingPunct="0"/>
            <a:endParaRPr lang="en-US" sz="2391"/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4183026" y="2844042"/>
            <a:ext cx="762664" cy="33374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46" name="Rectangle 35"/>
          <p:cNvSpPr>
            <a:spLocks noChangeArrowheads="1"/>
          </p:cNvSpPr>
          <p:nvPr/>
        </p:nvSpPr>
        <p:spPr bwMode="auto">
          <a:xfrm>
            <a:off x="4393816" y="2889714"/>
            <a:ext cx="346217" cy="46373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47" name="Text Box 36"/>
          <p:cNvSpPr txBox="1">
            <a:spLocks noChangeArrowheads="1"/>
          </p:cNvSpPr>
          <p:nvPr/>
        </p:nvSpPr>
        <p:spPr bwMode="auto">
          <a:xfrm>
            <a:off x="4434884" y="2920243"/>
            <a:ext cx="292066" cy="30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6" b="0" dirty="0"/>
              <a:t>D</a:t>
            </a:r>
            <a:endParaRPr lang="en-US" sz="2391" b="0" dirty="0"/>
          </a:p>
        </p:txBody>
      </p:sp>
      <p:sp>
        <p:nvSpPr>
          <p:cNvPr id="49" name="Freeform 12"/>
          <p:cNvSpPr>
            <a:spLocks/>
          </p:cNvSpPr>
          <p:nvPr/>
        </p:nvSpPr>
        <p:spPr bwMode="auto">
          <a:xfrm rot="5400000" flipV="1">
            <a:off x="4165571" y="3783873"/>
            <a:ext cx="858579" cy="45719"/>
          </a:xfrm>
          <a:custGeom>
            <a:avLst/>
            <a:gdLst>
              <a:gd name="T0" fmla="*/ 540 w 540"/>
              <a:gd name="T1" fmla="*/ 3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4660236" y="3606043"/>
            <a:ext cx="314508" cy="35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87" dirty="0"/>
              <a:t>1</a:t>
            </a:r>
            <a:endParaRPr lang="en-US" sz="2531" dirty="0"/>
          </a:p>
        </p:txBody>
      </p:sp>
      <p:sp>
        <p:nvSpPr>
          <p:cNvPr id="51" name="Text Box 27"/>
          <p:cNvSpPr txBox="1">
            <a:spLocks noChangeArrowheads="1"/>
          </p:cNvSpPr>
          <p:nvPr/>
        </p:nvSpPr>
        <p:spPr bwMode="auto">
          <a:xfrm>
            <a:off x="3669636" y="4672843"/>
            <a:ext cx="314508" cy="35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87" dirty="0"/>
              <a:t>1</a:t>
            </a:r>
            <a:endParaRPr lang="en-US" sz="2531" dirty="0"/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5193636" y="4672843"/>
            <a:ext cx="314508" cy="35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87" dirty="0"/>
              <a:t>1</a:t>
            </a:r>
            <a:endParaRPr lang="en-US" sz="2531" dirty="0"/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3911990" y="4444243"/>
            <a:ext cx="35458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54" name="Text Box 27"/>
          <p:cNvSpPr txBox="1">
            <a:spLocks noChangeArrowheads="1"/>
          </p:cNvSpPr>
          <p:nvPr/>
        </p:nvSpPr>
        <p:spPr bwMode="auto">
          <a:xfrm>
            <a:off x="4978790" y="4444243"/>
            <a:ext cx="35458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55" name="Text Box 27"/>
          <p:cNvSpPr txBox="1">
            <a:spLocks noChangeArrowheads="1"/>
          </p:cNvSpPr>
          <p:nvPr/>
        </p:nvSpPr>
        <p:spPr bwMode="auto">
          <a:xfrm>
            <a:off x="3963027" y="5277978"/>
            <a:ext cx="35458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4902590" y="5277978"/>
            <a:ext cx="35458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4191703" y="3758443"/>
            <a:ext cx="40267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∞</a:t>
            </a: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3482826" y="4977643"/>
            <a:ext cx="40267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∞</a:t>
            </a:r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5334703" y="4977643"/>
            <a:ext cx="40267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∞</a:t>
            </a:r>
          </a:p>
        </p:txBody>
      </p:sp>
      <p:sp>
        <p:nvSpPr>
          <p:cNvPr id="60" name="Text Box 27"/>
          <p:cNvSpPr txBox="1">
            <a:spLocks noChangeArrowheads="1"/>
          </p:cNvSpPr>
          <p:nvPr/>
        </p:nvSpPr>
        <p:spPr bwMode="auto">
          <a:xfrm>
            <a:off x="4650644" y="3536275"/>
            <a:ext cx="641520" cy="3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969" dirty="0">
                <a:solidFill>
                  <a:srgbClr val="FF6600"/>
                </a:solidFill>
              </a:rPr>
              <a:t>100</a:t>
            </a:r>
            <a:endParaRPr lang="en-US" sz="2812" dirty="0">
              <a:solidFill>
                <a:srgbClr val="FF6600"/>
              </a:solidFill>
            </a:endParaRPr>
          </a:p>
        </p:txBody>
      </p:sp>
      <p:sp>
        <p:nvSpPr>
          <p:cNvPr id="61" name="Text Box 27"/>
          <p:cNvSpPr txBox="1">
            <a:spLocks noChangeArrowheads="1"/>
          </p:cNvSpPr>
          <p:nvPr/>
        </p:nvSpPr>
        <p:spPr bwMode="auto">
          <a:xfrm>
            <a:off x="3659479" y="4444243"/>
            <a:ext cx="694419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100</a:t>
            </a:r>
          </a:p>
        </p:txBody>
      </p:sp>
      <p:sp>
        <p:nvSpPr>
          <p:cNvPr id="62" name="Text Box 27"/>
          <p:cNvSpPr txBox="1">
            <a:spLocks noChangeArrowheads="1"/>
          </p:cNvSpPr>
          <p:nvPr/>
        </p:nvSpPr>
        <p:spPr bwMode="auto">
          <a:xfrm>
            <a:off x="4942502" y="4444243"/>
            <a:ext cx="694419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100</a:t>
            </a: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3530990" y="4901443"/>
            <a:ext cx="35458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64" name="Text Box 27"/>
          <p:cNvSpPr txBox="1">
            <a:spLocks noChangeArrowheads="1"/>
          </p:cNvSpPr>
          <p:nvPr/>
        </p:nvSpPr>
        <p:spPr bwMode="auto">
          <a:xfrm>
            <a:off x="3886903" y="5282443"/>
            <a:ext cx="40267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∞</a:t>
            </a: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4216790" y="3758443"/>
            <a:ext cx="35458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auto">
          <a:xfrm>
            <a:off x="3810703" y="4444243"/>
            <a:ext cx="40267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∞</a:t>
            </a:r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5029827" y="4439778"/>
            <a:ext cx="35458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69" name="Text Box 27"/>
          <p:cNvSpPr txBox="1">
            <a:spLocks noChangeArrowheads="1"/>
          </p:cNvSpPr>
          <p:nvPr/>
        </p:nvSpPr>
        <p:spPr bwMode="auto">
          <a:xfrm>
            <a:off x="4877427" y="5282443"/>
            <a:ext cx="35458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5</a:t>
            </a:r>
          </a:p>
        </p:txBody>
      </p:sp>
      <p:sp>
        <p:nvSpPr>
          <p:cNvPr id="70" name="Text Box 27"/>
          <p:cNvSpPr txBox="1">
            <a:spLocks noChangeArrowheads="1"/>
          </p:cNvSpPr>
          <p:nvPr/>
        </p:nvSpPr>
        <p:spPr bwMode="auto">
          <a:xfrm>
            <a:off x="3505827" y="4901443"/>
            <a:ext cx="35458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9041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60" grpId="0"/>
      <p:bldP spid="61" grpId="0"/>
      <p:bldP spid="61" grpId="1"/>
      <p:bldP spid="62" grpId="0"/>
      <p:bldP spid="62" grpId="1"/>
      <p:bldP spid="63" grpId="0"/>
      <p:bldP spid="63" grpId="1"/>
      <p:bldP spid="64" grpId="0"/>
      <p:bldP spid="65" grpId="0"/>
      <p:bldP spid="66" grpId="0"/>
      <p:bldP spid="67" grpId="0"/>
      <p:bldP spid="69" grpId="0"/>
      <p:bldP spid="7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Distance-Vector protocols can converge slowly</a:t>
            </a:r>
          </a:p>
          <a:p>
            <a:pPr lvl="1"/>
            <a:r>
              <a:rPr lang="en-US" dirty="0" smtClean="0"/>
              <a:t>While these corner cases are rare…</a:t>
            </a:r>
          </a:p>
          <a:p>
            <a:pPr lvl="1"/>
            <a:r>
              <a:rPr lang="en-US" dirty="0" smtClean="0"/>
              <a:t>..the resulting convergence delays can be significant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88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2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Complete Version of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Send distance vector based on timers:</a:t>
            </a:r>
          </a:p>
          <a:p>
            <a:pPr lvl="1"/>
            <a:r>
              <a:rPr lang="en-US" dirty="0" smtClean="0"/>
              <a:t>Every so often, send complete DV to your </a:t>
            </a:r>
            <a:r>
              <a:rPr lang="en-US" dirty="0" err="1" smtClean="0"/>
              <a:t>nbrs</a:t>
            </a:r>
            <a:endParaRPr lang="en-US" dirty="0" smtClean="0"/>
          </a:p>
          <a:p>
            <a:pPr lvl="1"/>
            <a:r>
              <a:rPr lang="en-US" dirty="0" smtClean="0"/>
              <a:t>Follow “split horizon” rule:</a:t>
            </a:r>
          </a:p>
          <a:p>
            <a:pPr lvl="2"/>
            <a:r>
              <a:rPr lang="en-US" dirty="0" smtClean="0"/>
              <a:t>If use </a:t>
            </a:r>
            <a:r>
              <a:rPr lang="en-US" dirty="0" err="1" smtClean="0"/>
              <a:t>nbr</a:t>
            </a:r>
            <a:r>
              <a:rPr lang="en-US" dirty="0" smtClean="0"/>
              <a:t> for path to x, don’t send a routing entry for x to that </a:t>
            </a:r>
            <a:r>
              <a:rPr lang="en-US" dirty="0" err="1" smtClean="0"/>
              <a:t>nbr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When any values in your DV change, send updates</a:t>
            </a:r>
          </a:p>
          <a:p>
            <a:pPr lvl="1"/>
            <a:r>
              <a:rPr lang="en-US" dirty="0" smtClean="0"/>
              <a:t>Only send elements that changed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Special cases:</a:t>
            </a:r>
          </a:p>
          <a:p>
            <a:pPr lvl="1"/>
            <a:r>
              <a:rPr lang="en-US" b="1" dirty="0" smtClean="0"/>
              <a:t>Poisoning a route</a:t>
            </a:r>
            <a:r>
              <a:rPr lang="en-US" dirty="0" smtClean="0"/>
              <a:t>: send ∞ when no longer have path</a:t>
            </a:r>
          </a:p>
          <a:p>
            <a:pPr lvl="1"/>
            <a:r>
              <a:rPr lang="en-US" b="1" dirty="0" smtClean="0"/>
              <a:t>Poison reverse</a:t>
            </a:r>
            <a:r>
              <a:rPr lang="en-US" dirty="0" smtClean="0"/>
              <a:t>: send </a:t>
            </a:r>
            <a:r>
              <a:rPr lang="en-US" dirty="0"/>
              <a:t>∞ </a:t>
            </a:r>
            <a:r>
              <a:rPr lang="en-US" dirty="0" smtClean="0"/>
              <a:t>to </a:t>
            </a:r>
            <a:r>
              <a:rPr lang="en-US" dirty="0" err="1" smtClean="0"/>
              <a:t>nbr</a:t>
            </a:r>
            <a:r>
              <a:rPr lang="en-US" dirty="0" smtClean="0"/>
              <a:t> you go through for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89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99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Spanning Tree Protocol </a:t>
            </a:r>
            <a:r>
              <a:rPr lang="en-US" dirty="0" smtClean="0"/>
              <a:t>(Perlman‘85)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835525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Protocol by which</a:t>
            </a:r>
            <a:r>
              <a:rPr lang="en-US" dirty="0" smtClean="0"/>
              <a:t> bridges construct a spanning tree</a:t>
            </a:r>
          </a:p>
          <a:p>
            <a:pPr lvl="1"/>
            <a:r>
              <a:rPr lang="en-US" dirty="0"/>
              <a:t>Used to link together Ethernets in the early </a:t>
            </a:r>
            <a:r>
              <a:rPr lang="en-US" dirty="0" smtClean="0"/>
              <a:t>Internet</a:t>
            </a:r>
          </a:p>
          <a:p>
            <a:endParaRPr lang="en-US" dirty="0" smtClean="0"/>
          </a:p>
          <a:p>
            <a:r>
              <a:rPr lang="en-US" dirty="0" smtClean="0"/>
              <a:t>Key property: Zero configuration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y operators or users (plug-and-play)</a:t>
            </a:r>
          </a:p>
          <a:p>
            <a:pPr lvl="1"/>
            <a:endParaRPr lang="en-US" dirty="0"/>
          </a:p>
          <a:p>
            <a:r>
              <a:rPr lang="en-US" dirty="0" smtClean="0"/>
              <a:t>Still used today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6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7" name="Shape 3047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8" name="Shape 3048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49" name="Shape 3049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90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050" name="Shape 3050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3051" name="Shape 3051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52" name="Shape 3052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53" name="Shape 3053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54" name="Shape 3054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55" name="Shape 3055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056" name="Shape 3056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057" name="Shape 3057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58" name="Shape 3058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3059" name="Shape 3059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60" name="Shape 3060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61" name="Shape 3061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062" name="Shape 3062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063" name="Shape 3063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064" name="Shape 3064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065" name="Shape 3065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066" name="Shape 3066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082" name="Shape 308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3083" name="Shape 308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/>
              <a:t>∞</a:t>
            </a:r>
          </a:p>
        </p:txBody>
      </p:sp>
      <p:sp>
        <p:nvSpPr>
          <p:cNvPr id="3084" name="Shape 3084"/>
          <p:cNvSpPr/>
          <p:nvPr/>
        </p:nvSpPr>
        <p:spPr>
          <a:xfrm>
            <a:off x="687586" y="1706942"/>
            <a:ext cx="266997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 dirty="0"/>
              <a:t>P</a:t>
            </a:r>
            <a:r>
              <a:rPr sz="2531" dirty="0" smtClean="0"/>
              <a:t>oisoned </a:t>
            </a:r>
            <a:r>
              <a:rPr sz="2531" dirty="0"/>
              <a:t>reverse</a:t>
            </a:r>
          </a:p>
        </p:txBody>
      </p:sp>
      <p:sp>
        <p:nvSpPr>
          <p:cNvPr id="3085" name="Shape 308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/>
              <a:t>∞</a:t>
            </a:r>
          </a:p>
        </p:txBody>
      </p:sp>
      <p:sp>
        <p:nvSpPr>
          <p:cNvPr id="43" name="Shape 3084"/>
          <p:cNvSpPr/>
          <p:nvPr/>
        </p:nvSpPr>
        <p:spPr>
          <a:xfrm>
            <a:off x="687586" y="1335011"/>
            <a:ext cx="266997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 i="1" dirty="0" smtClean="0">
                <a:solidFill>
                  <a:srgbClr val="FF0000"/>
                </a:solidFill>
              </a:rPr>
              <a:t>P</a:t>
            </a:r>
            <a:r>
              <a:rPr sz="2531" i="1" dirty="0" smtClean="0">
                <a:solidFill>
                  <a:srgbClr val="FF0000"/>
                </a:solidFill>
              </a:rPr>
              <a:t>oison</a:t>
            </a:r>
            <a:r>
              <a:rPr lang="en-US" sz="2531" i="1" dirty="0" smtClean="0">
                <a:solidFill>
                  <a:srgbClr val="FF0000"/>
                </a:solidFill>
              </a:rPr>
              <a:t>ing route</a:t>
            </a:r>
            <a:endParaRPr sz="253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5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LS:</a:t>
            </a:r>
          </a:p>
          <a:p>
            <a:pPr lvl="1"/>
            <a:r>
              <a:rPr lang="en-US" dirty="0" smtClean="0"/>
              <a:t>Global flood: each router’s link-state (# ports)</a:t>
            </a:r>
          </a:p>
          <a:p>
            <a:pPr lvl="1"/>
            <a:r>
              <a:rPr lang="en-US" dirty="0" smtClean="0"/>
              <a:t>Send it once per link event, or periodically</a:t>
            </a:r>
          </a:p>
          <a:p>
            <a:pPr lvl="8"/>
            <a:endParaRPr lang="en-US" dirty="0"/>
          </a:p>
          <a:p>
            <a:r>
              <a:rPr lang="en-US" dirty="0" smtClean="0"/>
              <a:t>DV:</a:t>
            </a:r>
          </a:p>
          <a:p>
            <a:pPr lvl="1"/>
            <a:r>
              <a:rPr lang="en-US" dirty="0" smtClean="0"/>
              <a:t>Send longer vector (# </a:t>
            </a:r>
            <a:r>
              <a:rPr lang="en-US" dirty="0" err="1" smtClean="0"/>
              <a:t>dest</a:t>
            </a:r>
            <a:r>
              <a:rPr lang="en-US" dirty="0" smtClean="0"/>
              <a:t>) just to </a:t>
            </a:r>
            <a:r>
              <a:rPr lang="en-US" dirty="0" err="1" smtClean="0"/>
              <a:t>nbrs</a:t>
            </a:r>
            <a:endParaRPr lang="en-US" dirty="0" smtClean="0"/>
          </a:p>
          <a:p>
            <a:pPr lvl="2"/>
            <a:r>
              <a:rPr lang="en-US" dirty="0" smtClean="0"/>
              <a:t>But might end up triggering their updates</a:t>
            </a:r>
          </a:p>
          <a:p>
            <a:pPr lvl="1"/>
            <a:r>
              <a:rPr lang="en-US" dirty="0" smtClean="0"/>
              <a:t>Send it every time DV changes (which can be often)</a:t>
            </a:r>
          </a:p>
          <a:p>
            <a:pPr lvl="8"/>
            <a:endParaRPr lang="en-US" dirty="0"/>
          </a:p>
          <a:p>
            <a:r>
              <a:rPr lang="en-US" dirty="0" smtClean="0"/>
              <a:t>Tradeoff:</a:t>
            </a:r>
          </a:p>
          <a:p>
            <a:pPr lvl="1"/>
            <a:r>
              <a:rPr lang="en-US" dirty="0" smtClean="0"/>
              <a:t>LS: Send it everywhere and be done in predictable time</a:t>
            </a:r>
          </a:p>
          <a:p>
            <a:pPr lvl="1"/>
            <a:r>
              <a:rPr lang="en-US" dirty="0" smtClean="0"/>
              <a:t>DV: Send locally, and perhaps iterate until convergence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91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069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when routers lie?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router claims a 1-hop path to everywhere?</a:t>
            </a:r>
          </a:p>
          <a:p>
            <a:pPr lvl="1"/>
            <a:r>
              <a:rPr lang="en-US" dirty="0" smtClean="0"/>
              <a:t>All traffic from nearby routers gets sent there</a:t>
            </a:r>
          </a:p>
          <a:p>
            <a:pPr lvl="4"/>
            <a:endParaRPr lang="en-US" dirty="0"/>
          </a:p>
          <a:p>
            <a:r>
              <a:rPr lang="en-US" dirty="0" smtClean="0"/>
              <a:t>How can you tell if they are lying?</a:t>
            </a:r>
          </a:p>
          <a:p>
            <a:pPr lvl="1"/>
            <a:r>
              <a:rPr lang="en-US" dirty="0" smtClean="0"/>
              <a:t>You can’t in DV/PV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 LS both ends of link send updates</a:t>
            </a:r>
          </a:p>
          <a:p>
            <a:pPr lvl="4"/>
            <a:endParaRPr lang="en-US" dirty="0"/>
          </a:p>
          <a:p>
            <a:r>
              <a:rPr lang="en-US" dirty="0" smtClean="0"/>
              <a:t>Can this happen in real life?</a:t>
            </a:r>
          </a:p>
          <a:p>
            <a:pPr lvl="1"/>
            <a:r>
              <a:rPr lang="en-US" dirty="0" smtClean="0"/>
              <a:t>It has, several times….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EC54F-98B7-0A42-9A23-569989152DDB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8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Path-Vector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4835525"/>
          </a:xfrm>
        </p:spPr>
        <p:txBody>
          <a:bodyPr/>
          <a:lstStyle/>
          <a:p>
            <a:r>
              <a:rPr lang="en-US" dirty="0" smtClean="0"/>
              <a:t>When advertise to neighbors, send them your paths</a:t>
            </a:r>
          </a:p>
          <a:p>
            <a:pPr lvl="1"/>
            <a:r>
              <a:rPr lang="en-US" b="1" i="1" dirty="0" smtClean="0"/>
              <a:t>Why might this be useful?</a:t>
            </a:r>
          </a:p>
          <a:p>
            <a:endParaRPr lang="en-US" dirty="0"/>
          </a:p>
          <a:p>
            <a:r>
              <a:rPr lang="en-US" dirty="0" smtClean="0"/>
              <a:t>This prevents loops, even when not minimizing metric</a:t>
            </a:r>
          </a:p>
          <a:p>
            <a:pPr lvl="1"/>
            <a:r>
              <a:rPr lang="en-US" dirty="0" smtClean="0"/>
              <a:t>Loop prevention is now separate from routing goal</a:t>
            </a:r>
          </a:p>
          <a:p>
            <a:pPr lvl="1"/>
            <a:endParaRPr lang="en-US" dirty="0"/>
          </a:p>
          <a:p>
            <a:r>
              <a:rPr lang="en-US" dirty="0" smtClean="0"/>
              <a:t>What goals might this accommodate?</a:t>
            </a:r>
          </a:p>
          <a:p>
            <a:pPr lvl="1"/>
            <a:r>
              <a:rPr lang="en-US" dirty="0" smtClean="0"/>
              <a:t>Policy choices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93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14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Might Go Wrong with PV?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very router can make its own decisions about:</a:t>
            </a:r>
          </a:p>
          <a:p>
            <a:pPr lvl="1"/>
            <a:r>
              <a:rPr lang="en-US" dirty="0" smtClean="0"/>
              <a:t>Which of its </a:t>
            </a:r>
            <a:r>
              <a:rPr lang="en-US" dirty="0" err="1" smtClean="0"/>
              <a:t>nbrs</a:t>
            </a:r>
            <a:r>
              <a:rPr lang="en-US" dirty="0" smtClean="0"/>
              <a:t> paths to use (if any)</a:t>
            </a:r>
          </a:p>
          <a:p>
            <a:pPr lvl="1"/>
            <a:r>
              <a:rPr lang="en-US" dirty="0" smtClean="0"/>
              <a:t>Which of its paths to tell each </a:t>
            </a:r>
            <a:r>
              <a:rPr lang="en-US" dirty="0" err="1" smtClean="0"/>
              <a:t>nbr</a:t>
            </a:r>
            <a:r>
              <a:rPr lang="en-US" dirty="0" smtClean="0"/>
              <a:t> (if any)</a:t>
            </a:r>
          </a:p>
          <a:p>
            <a:pPr lvl="1"/>
            <a:endParaRPr lang="en-US" dirty="0"/>
          </a:p>
          <a:p>
            <a:r>
              <a:rPr lang="en-US" dirty="0" smtClean="0"/>
              <a:t>What could go wrong with such an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94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473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connectivity:</a:t>
            </a:r>
          </a:p>
          <a:p>
            <a:pPr lvl="1"/>
            <a:r>
              <a:rPr lang="en-US" dirty="0" smtClean="0"/>
              <a:t>If Berkeley refuses to use routes from Stanford, might not be able to reach some places in the Internet.</a:t>
            </a:r>
          </a:p>
          <a:p>
            <a:pPr lvl="1"/>
            <a:endParaRPr lang="en-US" dirty="0"/>
          </a:p>
          <a:p>
            <a:r>
              <a:rPr lang="en-US" dirty="0" smtClean="0"/>
              <a:t>Lack of convergence:</a:t>
            </a:r>
          </a:p>
          <a:p>
            <a:pPr lvl="1"/>
            <a:r>
              <a:rPr lang="en-US" dirty="0" smtClean="0"/>
              <a:t>The routing algorithm is not guaranteed to converge.</a:t>
            </a:r>
          </a:p>
          <a:p>
            <a:pPr lvl="1"/>
            <a:r>
              <a:rPr lang="en-US" dirty="0" smtClean="0"/>
              <a:t>Will discuss this when we get to </a:t>
            </a:r>
            <a:r>
              <a:rPr lang="en-US" dirty="0" err="1" smtClean="0"/>
              <a:t>interdomain</a:t>
            </a:r>
            <a:r>
              <a:rPr lang="en-US" dirty="0" smtClean="0"/>
              <a:t> routing…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95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25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…of routing.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D9B67-AD95-4B46-A0DA-F2AED6E84BCE}" type="slidenum">
              <a:rPr lang="en-US" altLang="en-US" smtClean="0"/>
              <a:pPr>
                <a:defRPr/>
              </a:pPr>
              <a:t>96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19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29321</TotalTime>
  <Words>5006</Words>
  <Application>Microsoft Macintosh PowerPoint</Application>
  <PresentationFormat>On-screen Show (4:3)</PresentationFormat>
  <Paragraphs>2345</Paragraphs>
  <Slides>96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6" baseType="lpstr">
      <vt:lpstr>Calibri</vt:lpstr>
      <vt:lpstr>Courier New</vt:lpstr>
      <vt:lpstr>Gill Sans</vt:lpstr>
      <vt:lpstr>Helvetica</vt:lpstr>
      <vt:lpstr>ＭＳ Ｐゴシック</vt:lpstr>
      <vt:lpstr>Times New Roman</vt:lpstr>
      <vt:lpstr>Wingdings</vt:lpstr>
      <vt:lpstr>Zapf Dingbats</vt:lpstr>
      <vt:lpstr>Arial</vt:lpstr>
      <vt:lpstr>Network</vt:lpstr>
      <vt:lpstr>CS 168  Even More Routing</vt:lpstr>
      <vt:lpstr>PowerPoint Presentation</vt:lpstr>
      <vt:lpstr>Announcements</vt:lpstr>
      <vt:lpstr>Ways to Avoid Loops (Conceptual)</vt:lpstr>
      <vt:lpstr>Ways to Avoid Loops (In Practice)</vt:lpstr>
      <vt:lpstr>Where Are These Approaches Used?</vt:lpstr>
      <vt:lpstr>Agenda</vt:lpstr>
      <vt:lpstr>Warning….</vt:lpstr>
      <vt:lpstr>Spanning Tree Protocol (Perlman‘85)</vt:lpstr>
      <vt:lpstr>Algorithm Has Two Aspects</vt:lpstr>
      <vt:lpstr>Breaking Ties</vt:lpstr>
      <vt:lpstr>First Trees, then Protocol</vt:lpstr>
      <vt:lpstr>Graph: what is the spanning tree?</vt:lpstr>
      <vt:lpstr>Links on spanning tree</vt:lpstr>
      <vt:lpstr>Node 1 Dies….what is tree now?</vt:lpstr>
      <vt:lpstr>Resulting Spanning Tree</vt:lpstr>
      <vt:lpstr>Constructing a Spanning Tree</vt:lpstr>
      <vt:lpstr>Intuition</vt:lpstr>
      <vt:lpstr>Steps in Spanning Tree Algorithm</vt:lpstr>
      <vt:lpstr>Example (root, dist, from)</vt:lpstr>
      <vt:lpstr>Example From Switch #4’s Viewpoint</vt:lpstr>
      <vt:lpstr>Example From Switch #4’s Viewpoint</vt:lpstr>
      <vt:lpstr>Robustness of Algorithm</vt:lpstr>
      <vt:lpstr>Example of Self-Stabilizing Algorithm</vt:lpstr>
      <vt:lpstr>An Ode to STP</vt:lpstr>
      <vt:lpstr>Weaknesses of This Approach?</vt:lpstr>
      <vt:lpstr>Murphy’s Research (AXE)</vt:lpstr>
      <vt:lpstr>Murphy’s Diss Track</vt:lpstr>
      <vt:lpstr>Ways to Avoid Loops (Conceptual)</vt:lpstr>
      <vt:lpstr>Two Aspects to This Approach</vt:lpstr>
      <vt:lpstr>First Protocol Decision</vt:lpstr>
      <vt:lpstr>Routing “Metrics”</vt:lpstr>
      <vt:lpstr>Overview of Link State Routing</vt:lpstr>
      <vt:lpstr>Link State Routing</vt:lpstr>
      <vt:lpstr>Then Each Node Has Global View</vt:lpstr>
      <vt:lpstr>When to Initiate Flood?</vt:lpstr>
      <vt:lpstr>Making Flooding Reliable</vt:lpstr>
      <vt:lpstr>Are Loops Still Possible?</vt:lpstr>
      <vt:lpstr>Transient Disruptions</vt:lpstr>
      <vt:lpstr>“Convergence”</vt:lpstr>
      <vt:lpstr>Time to reach convergence</vt:lpstr>
      <vt:lpstr>Timeline for Local Failure</vt:lpstr>
      <vt:lpstr>Link-State is conceptually simple</vt:lpstr>
      <vt:lpstr>Ways to Avoid Loops (Conceptual)</vt:lpstr>
      <vt:lpstr>Distributed Computation of Routes</vt:lpstr>
      <vt:lpstr>Have already done simple version of DV</vt:lpstr>
      <vt:lpstr>Why Distance “Vector”?</vt:lpstr>
      <vt:lpstr>Two Aspects to This Approach</vt:lpstr>
      <vt:lpstr>General Approach to Algorithm</vt:lpstr>
      <vt:lpstr>              Three Node Network</vt:lpstr>
      <vt:lpstr>              Three Node Network</vt:lpstr>
      <vt:lpstr>More Generally</vt:lpstr>
      <vt:lpstr>From Algorithm to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More Complicated Case</vt:lpstr>
      <vt:lpstr>                              Four Node Network</vt:lpstr>
      <vt:lpstr>                              After first exchange</vt:lpstr>
      <vt:lpstr>Recomputing Tables</vt:lpstr>
      <vt:lpstr>Recomputing Tables</vt:lpstr>
      <vt:lpstr>Recomputing Tables</vt:lpstr>
      <vt:lpstr>Recomputing Tables</vt:lpstr>
      <vt:lpstr>Vectors distributed</vt:lpstr>
      <vt:lpstr>Other Aspects of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can you fix this?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Does Poison-Reverse Completely Solve  the Count-to-Infinity Problem?</vt:lpstr>
      <vt:lpstr>Convergence</vt:lpstr>
      <vt:lpstr>More Complete Version of Protocol</vt:lpstr>
      <vt:lpstr>PowerPoint Presentation</vt:lpstr>
      <vt:lpstr>Comparison of Scalability</vt:lpstr>
      <vt:lpstr>What happens when routers lie?</vt:lpstr>
      <vt:lpstr>Path-Vector</vt:lpstr>
      <vt:lpstr>What Might Go Wrong with PV?</vt:lpstr>
      <vt:lpstr>Possible Issues</vt:lpstr>
      <vt:lpstr>The End…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346</cp:revision>
  <cp:lastPrinted>2016-09-07T02:02:02Z</cp:lastPrinted>
  <dcterms:created xsi:type="dcterms:W3CDTF">2015-08-26T13:04:16Z</dcterms:created>
  <dcterms:modified xsi:type="dcterms:W3CDTF">2016-09-13T22:59:15Z</dcterms:modified>
</cp:coreProperties>
</file>