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8"/>
  </p:notesMasterIdLst>
  <p:handoutMasterIdLst>
    <p:handoutMasterId r:id="rId79"/>
  </p:handoutMasterIdLst>
  <p:sldIdLst>
    <p:sldId id="1106" r:id="rId2"/>
    <p:sldId id="1108" r:id="rId3"/>
    <p:sldId id="1181" r:id="rId4"/>
    <p:sldId id="1194" r:id="rId5"/>
    <p:sldId id="1182" r:id="rId6"/>
    <p:sldId id="1192" r:id="rId7"/>
    <p:sldId id="1112" r:id="rId8"/>
    <p:sldId id="1116" r:id="rId9"/>
    <p:sldId id="1175" r:id="rId10"/>
    <p:sldId id="1176" r:id="rId11"/>
    <p:sldId id="1178" r:id="rId12"/>
    <p:sldId id="1187" r:id="rId13"/>
    <p:sldId id="1188" r:id="rId14"/>
    <p:sldId id="1189" r:id="rId15"/>
    <p:sldId id="1180" r:id="rId16"/>
    <p:sldId id="1190" r:id="rId17"/>
    <p:sldId id="1191" r:id="rId18"/>
    <p:sldId id="1177" r:id="rId19"/>
    <p:sldId id="1193" r:id="rId20"/>
    <p:sldId id="1170" r:id="rId21"/>
    <p:sldId id="1171" r:id="rId22"/>
    <p:sldId id="1172" r:id="rId23"/>
    <p:sldId id="1122" r:id="rId24"/>
    <p:sldId id="1123" r:id="rId25"/>
    <p:sldId id="1124" r:id="rId26"/>
    <p:sldId id="1125" r:id="rId27"/>
    <p:sldId id="1126" r:id="rId28"/>
    <p:sldId id="1183" r:id="rId29"/>
    <p:sldId id="1173" r:id="rId30"/>
    <p:sldId id="1118" r:id="rId31"/>
    <p:sldId id="1119" r:id="rId32"/>
    <p:sldId id="1120" r:id="rId33"/>
    <p:sldId id="1184" r:id="rId34"/>
    <p:sldId id="1186" r:id="rId35"/>
    <p:sldId id="1129" r:id="rId36"/>
    <p:sldId id="1130" r:id="rId37"/>
    <p:sldId id="1131" r:id="rId38"/>
    <p:sldId id="1132" r:id="rId39"/>
    <p:sldId id="1133" r:id="rId40"/>
    <p:sldId id="1134" r:id="rId41"/>
    <p:sldId id="1135" r:id="rId42"/>
    <p:sldId id="1136" r:id="rId43"/>
    <p:sldId id="1137" r:id="rId44"/>
    <p:sldId id="1138" r:id="rId45"/>
    <p:sldId id="1139" r:id="rId46"/>
    <p:sldId id="1140" r:id="rId47"/>
    <p:sldId id="1141" r:id="rId48"/>
    <p:sldId id="1142" r:id="rId49"/>
    <p:sldId id="1143" r:id="rId50"/>
    <p:sldId id="1144" r:id="rId51"/>
    <p:sldId id="1145" r:id="rId52"/>
    <p:sldId id="1146" r:id="rId53"/>
    <p:sldId id="1147" r:id="rId54"/>
    <p:sldId id="1148" r:id="rId55"/>
    <p:sldId id="1149" r:id="rId56"/>
    <p:sldId id="1150" r:id="rId57"/>
    <p:sldId id="1151" r:id="rId58"/>
    <p:sldId id="1152" r:id="rId59"/>
    <p:sldId id="1153" r:id="rId60"/>
    <p:sldId id="1154" r:id="rId61"/>
    <p:sldId id="1155" r:id="rId62"/>
    <p:sldId id="1156" r:id="rId63"/>
    <p:sldId id="1157" r:id="rId64"/>
    <p:sldId id="1158" r:id="rId65"/>
    <p:sldId id="1159" r:id="rId66"/>
    <p:sldId id="1160" r:id="rId67"/>
    <p:sldId id="1161" r:id="rId68"/>
    <p:sldId id="1162" r:id="rId69"/>
    <p:sldId id="1185" r:id="rId70"/>
    <p:sldId id="1163" r:id="rId71"/>
    <p:sldId id="1164" r:id="rId72"/>
    <p:sldId id="1165" r:id="rId73"/>
    <p:sldId id="1166" r:id="rId74"/>
    <p:sldId id="1167" r:id="rId75"/>
    <p:sldId id="1168" r:id="rId76"/>
    <p:sldId id="1169" r:id="rId7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76"/>
    <p:restoredTop sz="86331"/>
  </p:normalViewPr>
  <p:slideViewPr>
    <p:cSldViewPr>
      <p:cViewPr>
        <p:scale>
          <a:sx n="85" d="100"/>
          <a:sy n="85" d="100"/>
        </p:scale>
        <p:origin x="616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commentAuthors" Target="commentAuthors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66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6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63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850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7CD463-C36B-2E48-9D8A-C2FBF3F8D466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39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26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68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7CD463-C36B-2E48-9D8A-C2FBF3F8D466}" type="slidenum">
              <a:rPr lang="en-US" sz="1200" b="0">
                <a:latin typeface="Times New Roman" charset="0"/>
              </a:rPr>
              <a:pPr eaLnBrk="1" hangingPunct="1"/>
              <a:t>29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75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E8D447-2014-114C-BCA6-4B91CD124079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33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193917-A422-C544-A70A-0CA61550DA57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55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3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378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56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84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57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77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33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59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A3C9C0-F079-7B41-9FA0-731C25F84367}" type="slidenum">
              <a:rPr lang="en-US" sz="1200" b="0">
                <a:latin typeface="Times New Roman" charset="0"/>
              </a:rPr>
              <a:pPr eaLnBrk="1" hangingPunct="1"/>
              <a:t>61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3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A3C9C0-F079-7B41-9FA0-731C25F84367}" type="slidenum">
              <a:rPr lang="en-US" sz="1200" b="0">
                <a:latin typeface="Times New Roman" charset="0"/>
              </a:rPr>
              <a:pPr eaLnBrk="1" hangingPunct="1"/>
              <a:t>62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83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BE79A2-F0BC-5840-90FB-5D6C1DFE4744}" type="slidenum">
              <a:rPr lang="en-US" sz="1200" b="0">
                <a:latin typeface="Times New Roman" charset="0"/>
              </a:rPr>
              <a:pPr eaLnBrk="1" hangingPunct="1"/>
              <a:t>63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47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0B98F08-71B2-1C49-9757-9352A519D699}" type="slidenum">
              <a:rPr lang="en-US" sz="1200" b="0">
                <a:latin typeface="Times New Roman" charset="0"/>
              </a:rPr>
              <a:pPr eaLnBrk="1" hangingPunct="1"/>
              <a:t>64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96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2A3E35-0851-BD40-9477-0D2B5F6DAA9B}" type="slidenum">
              <a:rPr lang="en-US" sz="1200" b="0">
                <a:latin typeface="Times New Roman" charset="0"/>
              </a:rPr>
              <a:pPr eaLnBrk="1" hangingPunct="1"/>
              <a:t>65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33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6447C0-A186-DD40-BC05-9D09DDC0A078}" type="slidenum">
              <a:rPr lang="en-US" sz="1200" b="0">
                <a:latin typeface="Times New Roman" charset="0"/>
              </a:rPr>
              <a:pPr eaLnBrk="1" hangingPunct="1"/>
              <a:t>66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180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5AF60F-EA58-0D44-978B-C16E797633BC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1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1A1A8F4-9EDA-CE4A-9B76-EF8025837C21}" type="slidenum">
              <a:rPr lang="en-US" sz="1300" b="0">
                <a:latin typeface="Times New Roman" charset="0"/>
              </a:rPr>
              <a:pPr eaLnBrk="1" hangingPunct="1"/>
              <a:t>70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33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01CA593-E26F-7245-980C-CCA23A225025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24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BAE00F-ABC6-EF4E-93D8-3710A266AB09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21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4C0444-3589-224C-AE46-B1A4705D4952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5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9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7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71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62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7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Support for Forwarding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Original Prefix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6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Moving a Prefix Upwards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11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Moving a Prefix Upwards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46700" y="480248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Moving a Prefix Upwards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49244" y="3862387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Moving a Prefix Upwards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1325" y="270604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Moving a Prefix Upwards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15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Moving a Prefix Upwards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16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89563" y="478346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Moving a Prefix Upwards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solidFill>
            <a:schemeClr val="bg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82152" y="386650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Final LPM Representation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18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7800" y="5029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209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29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Disjoint Prefixes to LPM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915400" cy="48355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tree with disjoint prefixes marked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prefixes upwards one at a time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prefixes no longer needed because of LPM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subtrees no longer needed to reach prefixes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Don’t be stupid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4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 (So </a:t>
            </a:r>
            <a:r>
              <a:rPr lang="en-US" dirty="0"/>
              <a:t>F</a:t>
            </a:r>
            <a:r>
              <a:rPr lang="en-US" dirty="0" smtClean="0"/>
              <a:t>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How to route packets (DV, LS, PV)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IP header is structured</a:t>
            </a:r>
          </a:p>
          <a:p>
            <a:pPr lvl="2"/>
            <a:endParaRPr lang="en-US" dirty="0"/>
          </a:p>
          <a:p>
            <a:r>
              <a:rPr lang="en-US" dirty="0" smtClean="0"/>
              <a:t>How addresses are structured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you can aggregate addresses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you can forward using these addresses (LPM)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Don’t Know 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hosts get addresses </a:t>
            </a:r>
            <a:r>
              <a:rPr lang="en-US" b="1" i="1" dirty="0" smtClean="0"/>
              <a:t>(DHCP)</a:t>
            </a:r>
          </a:p>
          <a:p>
            <a:pPr lvl="1"/>
            <a:r>
              <a:rPr lang="en-US" dirty="0" smtClean="0"/>
              <a:t>What if we don’t have enough addresses </a:t>
            </a:r>
            <a:r>
              <a:rPr lang="en-US" b="1" i="1" dirty="0" smtClean="0"/>
              <a:t>(NAT)</a:t>
            </a:r>
          </a:p>
          <a:p>
            <a:endParaRPr lang="en-US" dirty="0"/>
          </a:p>
          <a:p>
            <a:r>
              <a:rPr lang="en-US" dirty="0" smtClean="0"/>
              <a:t>How we get packets host-to-host</a:t>
            </a:r>
          </a:p>
          <a:p>
            <a:pPr lvl="1"/>
            <a:r>
              <a:rPr lang="en-US" dirty="0" smtClean="0"/>
              <a:t>Recall, IP forwarding gets them network-to-network</a:t>
            </a:r>
          </a:p>
          <a:p>
            <a:pPr lvl="1"/>
            <a:r>
              <a:rPr lang="en-US" dirty="0" smtClean="0"/>
              <a:t>L2 forwarding gets them to host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requires:</a:t>
            </a:r>
          </a:p>
          <a:p>
            <a:pPr lvl="1"/>
            <a:r>
              <a:rPr lang="en-US" dirty="0" smtClean="0"/>
              <a:t>L2 forwarding (done)</a:t>
            </a:r>
          </a:p>
          <a:p>
            <a:pPr lvl="1"/>
            <a:r>
              <a:rPr lang="en-US" dirty="0" smtClean="0"/>
              <a:t>Address discovery </a:t>
            </a:r>
            <a:r>
              <a:rPr lang="en-US" b="1" i="1" dirty="0" smtClean="0"/>
              <a:t>(ARP)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47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leftover details about L2</a:t>
            </a:r>
          </a:p>
          <a:p>
            <a:endParaRPr lang="en-US" dirty="0"/>
          </a:p>
          <a:p>
            <a:r>
              <a:rPr lang="en-US" dirty="0" smtClean="0"/>
              <a:t>Two discovery protocols:</a:t>
            </a:r>
          </a:p>
          <a:p>
            <a:pPr lvl="1"/>
            <a:r>
              <a:rPr lang="en-US" dirty="0" smtClean="0"/>
              <a:t>ARP</a:t>
            </a:r>
          </a:p>
          <a:p>
            <a:pPr lvl="1"/>
            <a:r>
              <a:rPr lang="en-US" dirty="0" smtClean="0"/>
              <a:t>DHCP</a:t>
            </a:r>
          </a:p>
          <a:p>
            <a:pPr lvl="1"/>
            <a:endParaRPr lang="en-US" dirty="0"/>
          </a:p>
          <a:p>
            <a:r>
              <a:rPr lang="en-US" dirty="0" smtClean="0"/>
              <a:t>NAT: Sharing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5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Background on Link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Layer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D0D07-84B3-3940-A391-C56B605A6A0F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5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at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technologies use MAC addresses</a:t>
            </a:r>
          </a:p>
          <a:p>
            <a:endParaRPr lang="en-US" dirty="0"/>
          </a:p>
          <a:p>
            <a:r>
              <a:rPr lang="en-US" dirty="0" smtClean="0"/>
              <a:t>There are very different from IP addresses…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2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Medium Access Control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MAC 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address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Numerical address </a:t>
            </a:r>
            <a:r>
              <a:rPr lang="en-US" sz="2400" dirty="0" smtClean="0">
                <a:ea typeface="ＭＳ Ｐゴシック" charset="0"/>
              </a:rPr>
              <a:t>associated with a network adapter</a:t>
            </a:r>
            <a:endParaRPr lang="en-US" sz="2400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Flat name space of 48 </a:t>
            </a:r>
            <a:r>
              <a:rPr lang="en-US" sz="2400" dirty="0" smtClean="0">
                <a:ea typeface="ＭＳ Ｐゴシック" charset="0"/>
              </a:rPr>
              <a:t>bits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e.g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., </a:t>
            </a:r>
            <a:r>
              <a:rPr lang="en-US" sz="2000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00-15-C5-49-04-A9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in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HEX</a:t>
            </a:r>
            <a:endParaRPr lang="en-US" sz="2000" dirty="0" smtClean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charset="0"/>
              </a:rPr>
              <a:t>Unique</a:t>
            </a:r>
            <a:r>
              <a:rPr lang="en-US" sz="2400" dirty="0">
                <a:ea typeface="ＭＳ Ｐゴシック" charset="0"/>
              </a:rPr>
              <a:t>, hard-coded in the adapter when it is </a:t>
            </a:r>
            <a:r>
              <a:rPr lang="en-US" sz="2400" dirty="0" smtClean="0">
                <a:ea typeface="ＭＳ Ｐゴシック" charset="0"/>
              </a:rPr>
              <a:t>built</a:t>
            </a:r>
            <a:br>
              <a:rPr lang="en-US" sz="2400" dirty="0" smtClean="0">
                <a:ea typeface="ＭＳ Ｐゴシック" charset="0"/>
              </a:rPr>
            </a:br>
            <a:endParaRPr lang="en-US" sz="2400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ea typeface="ＭＳ Ｐゴシック" charset="0"/>
                <a:cs typeface="ＭＳ Ｐゴシック" charset="0"/>
              </a:rPr>
              <a:t>Hierarchical Allocation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8000"/>
                </a:solidFill>
                <a:ea typeface="ＭＳ Ｐゴシック" charset="0"/>
              </a:rPr>
              <a:t>Blocks</a:t>
            </a:r>
            <a:r>
              <a:rPr lang="en-US" sz="2400" dirty="0">
                <a:ea typeface="ＭＳ Ｐゴシック" charset="0"/>
              </a:rPr>
              <a:t>: assigned to vendors (e.g., Dell) by the </a:t>
            </a:r>
            <a:r>
              <a:rPr lang="en-US" sz="2400" dirty="0" smtClean="0">
                <a:ea typeface="ＭＳ Ｐゴシック" charset="0"/>
              </a:rPr>
              <a:t>IEEE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First 24 bits (e.g., </a:t>
            </a:r>
            <a:r>
              <a:rPr lang="en-US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00-15-C5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*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*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-**-**)</a:t>
            </a:r>
            <a:endParaRPr lang="en-US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C0000"/>
                </a:solidFill>
                <a:ea typeface="ＭＳ Ｐゴシック" charset="0"/>
              </a:rPr>
              <a:t>Adapter</a:t>
            </a:r>
            <a:r>
              <a:rPr lang="en-US" sz="2400" dirty="0" smtClean="0">
                <a:ea typeface="ＭＳ Ｐゴシック" charset="0"/>
              </a:rPr>
              <a:t>: assigned </a:t>
            </a:r>
            <a:r>
              <a:rPr lang="en-US" sz="2400" dirty="0">
                <a:ea typeface="ＭＳ Ｐゴシック" charset="0"/>
              </a:rPr>
              <a:t>by the vendor from its </a:t>
            </a:r>
            <a:r>
              <a:rPr lang="en-US" sz="2400" dirty="0" smtClean="0">
                <a:ea typeface="ＭＳ Ｐゴシック" charset="0"/>
              </a:rPr>
              <a:t>block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Last 24 bits </a:t>
            </a:r>
          </a:p>
        </p:txBody>
      </p:sp>
    </p:spTree>
    <p:extLst>
      <p:ext uri="{BB962C8B-B14F-4D97-AF65-F5344CB8AC3E}">
        <p14:creationId xmlns:p14="http://schemas.microsoft.com/office/powerpoint/2010/main" val="4702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MAC Address vs. IP Address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>
            <a:no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MAC </a:t>
            </a:r>
            <a:r>
              <a:rPr lang="en-US" dirty="0" smtClean="0">
                <a:latin typeface="Arial" charset="0"/>
                <a:cs typeface="Arial" charset="0"/>
              </a:rPr>
              <a:t>addresses (used in link-layer)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Hard-coded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when adapter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built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Flat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name space of 48 bits (e.g., 00-0E-9B-6E-49-76)</a:t>
            </a:r>
          </a:p>
          <a:p>
            <a:pPr lvl="2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Like a social security number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Portable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and can stay the same as the host moves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Used to get packet between interfaces on same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network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IP addresses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Configured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or learned dynamically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Hierarchical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name space of 32 bits (e.g., 12.178.66.9)</a:t>
            </a:r>
          </a:p>
          <a:p>
            <a:pPr lvl="2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Like a postal mailing address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portable, and depends on where the host is attached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Used to get a packet to destination IP subnet </a:t>
            </a:r>
          </a:p>
        </p:txBody>
      </p:sp>
    </p:spTree>
    <p:extLst>
      <p:ext uri="{BB962C8B-B14F-4D97-AF65-F5344CB8AC3E}">
        <p14:creationId xmlns:p14="http://schemas.microsoft.com/office/powerpoint/2010/main" val="7368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Broadcast at Link-Level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Use </a:t>
            </a:r>
            <a:r>
              <a:rPr lang="en-US" dirty="0">
                <a:latin typeface="Arial" charset="0"/>
                <a:cs typeface="Arial" charset="0"/>
              </a:rPr>
              <a:t>broadcast address: </a:t>
            </a:r>
            <a:r>
              <a:rPr lang="en-US" dirty="0" err="1">
                <a:latin typeface="Arial" charset="0"/>
                <a:cs typeface="Arial" charset="0"/>
              </a:rPr>
              <a:t>ff:ff:ff:ff:ff:ff</a:t>
            </a:r>
            <a:endParaRPr lang="en-US" dirty="0">
              <a:latin typeface="Arial" charset="0"/>
              <a:cs typeface="Arial" charset="0"/>
            </a:endParaRP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Reaches everyone on L2 </a:t>
            </a:r>
            <a:r>
              <a:rPr lang="en-US" dirty="0" smtClean="0">
                <a:latin typeface="Arial" charset="0"/>
                <a:cs typeface="Arial" charset="0"/>
              </a:rPr>
              <a:t>network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What’s the difference between broadcast and flood?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Flood: mechanism for host-to-host delivery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Per-hop means, not L2-wide end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What I do when I don’t know what to do with packet</a:t>
            </a: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Broadcast: abstraction for delivery for everyone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</a:t>
            </a:r>
            <a:r>
              <a:rPr lang="en-US" dirty="0" smtClean="0">
                <a:latin typeface="Arial" charset="0"/>
                <a:cs typeface="Arial" charset="0"/>
              </a:rPr>
              <a:t>oal is to reach everyone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4962B-30E8-154B-B6E4-C2EB061ADE49}" type="slidenum">
              <a:rPr lang="en-US" sz="1400" b="0">
                <a:latin typeface="Times New Roman" charset="0"/>
              </a:rPr>
              <a:pPr eaLnBrk="1" hangingPunct="1"/>
              <a:t>27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both L3 and L2 addresses?</a:t>
            </a:r>
          </a:p>
          <a:p>
            <a:endParaRPr lang="en-US" dirty="0"/>
          </a:p>
          <a:p>
            <a:r>
              <a:rPr lang="en-US" dirty="0" smtClean="0"/>
              <a:t>Why not use MAC addresses at L3?</a:t>
            </a:r>
          </a:p>
          <a:p>
            <a:endParaRPr lang="en-US" dirty="0"/>
          </a:p>
          <a:p>
            <a:r>
              <a:rPr lang="en-US" dirty="0" smtClean="0"/>
              <a:t>Why not use IP addresses at L2?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3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Getting Packets Host-to-Host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D0D07-84B3-3940-A391-C56B605A6A0F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Grades for Homework 1 released</a:t>
            </a:r>
          </a:p>
          <a:p>
            <a:pPr lvl="1"/>
            <a:r>
              <a:rPr lang="en-US" dirty="0" smtClean="0"/>
              <a:t>Solutions are online</a:t>
            </a:r>
          </a:p>
          <a:p>
            <a:pPr lvl="1"/>
            <a:endParaRPr lang="en-US" dirty="0"/>
          </a:p>
          <a:p>
            <a:r>
              <a:rPr lang="en-US" dirty="0" smtClean="0"/>
              <a:t>Submission form for Homework 2 online</a:t>
            </a:r>
          </a:p>
          <a:p>
            <a:pPr lvl="1"/>
            <a:r>
              <a:rPr lang="en-US" dirty="0" smtClean="0"/>
              <a:t>Due Monday night at midnight</a:t>
            </a:r>
          </a:p>
          <a:p>
            <a:pPr lvl="1"/>
            <a:endParaRPr lang="en-US" dirty="0"/>
          </a:p>
          <a:p>
            <a:r>
              <a:rPr lang="en-US" dirty="0" smtClean="0"/>
              <a:t>Special homework office hours 6pm-8pm Sunday</a:t>
            </a:r>
          </a:p>
          <a:p>
            <a:pPr lvl="1"/>
            <a:r>
              <a:rPr lang="en-US" dirty="0" smtClean="0"/>
              <a:t>Going over problems </a:t>
            </a:r>
            <a:r>
              <a:rPr lang="en-US" b="1" i="1" dirty="0" smtClean="0"/>
              <a:t>once</a:t>
            </a:r>
            <a:r>
              <a:rPr lang="is-IS" dirty="0" smtClean="0"/>
              <a:t>….so be on time</a:t>
            </a:r>
          </a:p>
          <a:p>
            <a:pPr lvl="1"/>
            <a:r>
              <a:rPr lang="is-IS" dirty="0" smtClean="0"/>
              <a:t>8pm is an upper bound, not a lower bound</a:t>
            </a:r>
          </a:p>
          <a:p>
            <a:pPr lvl="1"/>
            <a:endParaRPr lang="is-I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Packets Host-to-Host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traverses source’s L2 network</a:t>
            </a:r>
          </a:p>
          <a:p>
            <a:pPr lvl="1"/>
            <a:endParaRPr lang="en-US" dirty="0"/>
          </a:p>
          <a:p>
            <a:r>
              <a:rPr lang="en-US" dirty="0" smtClean="0"/>
              <a:t>If Hosts are on different networks, packet goes through one or more routers</a:t>
            </a:r>
          </a:p>
          <a:p>
            <a:pPr lvl="1"/>
            <a:r>
              <a:rPr lang="en-US" dirty="0" smtClean="0"/>
              <a:t>We have covered IP forwarding and addressing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Packet then traverses destination’s L2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We have covered L2 forwarding and addressing</a:t>
            </a:r>
          </a:p>
          <a:p>
            <a:pPr lvl="1"/>
            <a:endParaRPr lang="en-US" dirty="0"/>
          </a:p>
          <a:p>
            <a:r>
              <a:rPr lang="en-US" dirty="0" smtClean="0"/>
              <a:t>But have not talked about how it all fits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3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 for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 smtClean="0"/>
              <a:t>If destination host is on same L2 network</a:t>
            </a:r>
          </a:p>
          <a:p>
            <a:pPr lvl="1"/>
            <a:r>
              <a:rPr lang="en-US" dirty="0" smtClean="0"/>
              <a:t>Just send directly using L2 address</a:t>
            </a:r>
          </a:p>
          <a:p>
            <a:pPr lvl="7"/>
            <a:endParaRPr lang="en-US" dirty="0"/>
          </a:p>
          <a:p>
            <a:r>
              <a:rPr lang="en-US" dirty="0" smtClean="0"/>
              <a:t>If destination host is on remote network</a:t>
            </a:r>
          </a:p>
          <a:p>
            <a:pPr lvl="1"/>
            <a:r>
              <a:rPr lang="en-US" dirty="0" smtClean="0"/>
              <a:t>Send to router on your L2 network</a:t>
            </a:r>
          </a:p>
          <a:p>
            <a:pPr lvl="1"/>
            <a:r>
              <a:rPr lang="en-US" dirty="0" smtClean="0"/>
              <a:t>It will then forward to destination’s network</a:t>
            </a:r>
          </a:p>
          <a:p>
            <a:pPr lvl="8"/>
            <a:endParaRPr lang="en-US" dirty="0"/>
          </a:p>
          <a:p>
            <a:r>
              <a:rPr lang="en-US" dirty="0" smtClean="0"/>
              <a:t>How can you tell if destination host is remote?</a:t>
            </a:r>
          </a:p>
          <a:p>
            <a:pPr lvl="1"/>
            <a:r>
              <a:rPr lang="en-US" dirty="0" smtClean="0"/>
              <a:t>You know your IP address and </a:t>
            </a:r>
            <a:r>
              <a:rPr lang="en-US" dirty="0" smtClean="0"/>
              <a:t>mask (how?)</a:t>
            </a:r>
            <a:endParaRPr lang="en-US" dirty="0" smtClean="0"/>
          </a:p>
          <a:p>
            <a:pPr lvl="1"/>
            <a:r>
              <a:rPr lang="en-US" dirty="0" smtClean="0"/>
              <a:t>You know destination’s IP </a:t>
            </a:r>
            <a:r>
              <a:rPr lang="en-US" dirty="0" smtClean="0"/>
              <a:t>address (how?)</a:t>
            </a:r>
            <a:endParaRPr lang="en-US" dirty="0" smtClean="0"/>
          </a:p>
          <a:p>
            <a:pPr lvl="1"/>
            <a:r>
              <a:rPr lang="en-US" dirty="0" smtClean="0"/>
              <a:t>If they mask to the same network address, they are on same L2 </a:t>
            </a:r>
            <a:r>
              <a:rPr lang="en-US" dirty="0" smtClean="0"/>
              <a:t>network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19400" y="3740393"/>
            <a:ext cx="2819400" cy="2736607"/>
            <a:chOff x="3018019" y="4015372"/>
            <a:chExt cx="2819400" cy="273660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145019" y="460991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278619" y="460991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145019" y="490201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278619" y="490201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360919" y="506711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5494519" y="506711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18019" y="5587812"/>
              <a:ext cx="2819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547470" y="5575112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291865" y="4015372"/>
              <a:ext cx="89608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00"/>
                  </a:solidFill>
                  <a:latin typeface="+mn-lt"/>
                </a:rPr>
                <a:t>Hosts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157422" y="6001814"/>
              <a:ext cx="1009894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dirty="0" smtClean="0">
                  <a:solidFill>
                    <a:srgbClr val="000000"/>
                  </a:solidFill>
                  <a:latin typeface="+mn-lt"/>
                </a:rPr>
                <a:t>Router</a:t>
              </a:r>
              <a:endParaRPr lang="en-US" sz="2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335803" y="5981512"/>
              <a:ext cx="431800" cy="431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547470" y="6396379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30315" y="461632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4730315" y="490842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4946215" y="507352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3662369" y="461632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662369" y="490842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3878269" y="507352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7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know IP address of destination (DNS)</a:t>
            </a:r>
          </a:p>
          <a:p>
            <a:pPr lvl="5"/>
            <a:endParaRPr lang="en-US" dirty="0"/>
          </a:p>
          <a:p>
            <a:r>
              <a:rPr lang="en-US" dirty="0" smtClean="0"/>
              <a:t>Must know local information (</a:t>
            </a:r>
            <a:r>
              <a:rPr lang="en-US" b="1" dirty="0" smtClean="0"/>
              <a:t>DHCP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wn IP address and mask</a:t>
            </a:r>
          </a:p>
          <a:p>
            <a:pPr lvl="1"/>
            <a:r>
              <a:rPr lang="en-US" dirty="0" smtClean="0"/>
              <a:t>IP address of local router</a:t>
            </a:r>
          </a:p>
          <a:p>
            <a:pPr lvl="1"/>
            <a:r>
              <a:rPr lang="en-US" dirty="0" smtClean="0"/>
              <a:t>IP address of DNS server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Must traverse L2 networks</a:t>
            </a:r>
          </a:p>
          <a:p>
            <a:pPr lvl="1"/>
            <a:r>
              <a:rPr lang="en-US" dirty="0" smtClean="0"/>
              <a:t>L2 network must work (spanning tree)</a:t>
            </a:r>
          </a:p>
          <a:p>
            <a:pPr lvl="1"/>
            <a:r>
              <a:rPr lang="en-US" dirty="0" smtClean="0"/>
              <a:t>Need to know which L2 addresses to use (</a:t>
            </a:r>
            <a:r>
              <a:rPr lang="en-US" b="1" dirty="0" smtClean="0"/>
              <a:t>ARP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7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 for </a:t>
            </a:r>
            <a:r>
              <a:rPr lang="en-US" dirty="0" smtClean="0"/>
              <a:t>Source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 smtClean="0"/>
              <a:t>If destination host is on same L2 network</a:t>
            </a:r>
          </a:p>
          <a:p>
            <a:pPr lvl="1"/>
            <a:r>
              <a:rPr lang="en-US" dirty="0" smtClean="0"/>
              <a:t>Just send directly using L2 address</a:t>
            </a:r>
          </a:p>
          <a:p>
            <a:pPr lvl="7"/>
            <a:endParaRPr lang="en-US" dirty="0"/>
          </a:p>
          <a:p>
            <a:r>
              <a:rPr lang="en-US" dirty="0" smtClean="0"/>
              <a:t>If destination host is on remote network</a:t>
            </a:r>
          </a:p>
          <a:p>
            <a:pPr lvl="1"/>
            <a:r>
              <a:rPr lang="en-US" dirty="0" smtClean="0"/>
              <a:t>Send to router on your L2 network</a:t>
            </a:r>
          </a:p>
          <a:p>
            <a:pPr lvl="1"/>
            <a:r>
              <a:rPr lang="en-US" dirty="0" smtClean="0"/>
              <a:t>It will then forward to destination’s network</a:t>
            </a:r>
          </a:p>
          <a:p>
            <a:pPr lvl="8"/>
            <a:endParaRPr lang="en-US" dirty="0"/>
          </a:p>
          <a:p>
            <a:r>
              <a:rPr lang="en-US" dirty="0" smtClean="0"/>
              <a:t>How can you tell if destination host is remote?</a:t>
            </a:r>
          </a:p>
          <a:p>
            <a:pPr lvl="1"/>
            <a:r>
              <a:rPr lang="en-US" dirty="0" smtClean="0"/>
              <a:t>You know your IP address and </a:t>
            </a:r>
            <a:r>
              <a:rPr lang="en-US" dirty="0" smtClean="0"/>
              <a:t>mask</a:t>
            </a:r>
            <a:endParaRPr lang="en-US" dirty="0" smtClean="0"/>
          </a:p>
          <a:p>
            <a:pPr lvl="1"/>
            <a:r>
              <a:rPr lang="en-US" dirty="0" smtClean="0"/>
              <a:t>You know destination’s IP </a:t>
            </a:r>
            <a:r>
              <a:rPr lang="en-US" dirty="0" smtClean="0"/>
              <a:t>address</a:t>
            </a:r>
            <a:endParaRPr lang="en-US" dirty="0" smtClean="0"/>
          </a:p>
          <a:p>
            <a:pPr lvl="1"/>
            <a:r>
              <a:rPr lang="en-US" dirty="0" smtClean="0"/>
              <a:t>If they mask to the same network address, they are on same L2 </a:t>
            </a:r>
            <a:r>
              <a:rPr lang="en-US" dirty="0" smtClean="0"/>
              <a:t>network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8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Host-to-Host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clear conceptually</a:t>
            </a:r>
            <a:r>
              <a:rPr lang="is-IS" dirty="0" smtClean="0"/>
              <a:t>….</a:t>
            </a:r>
          </a:p>
          <a:p>
            <a:endParaRPr lang="is-IS" dirty="0"/>
          </a:p>
          <a:p>
            <a:r>
              <a:rPr lang="is-IS" dirty="0" smtClean="0"/>
              <a:t>...but missing some pieces, which we now fill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0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Discovery Protocols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0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host is “born” knowing only its MAC address</a:t>
            </a:r>
          </a:p>
          <a:p>
            <a:endParaRPr lang="en-US" dirty="0"/>
          </a:p>
          <a:p>
            <a:r>
              <a:rPr lang="en-US" dirty="0" smtClean="0"/>
              <a:t>Must discover </a:t>
            </a:r>
            <a:r>
              <a:rPr lang="en-US" dirty="0" smtClean="0"/>
              <a:t>some information </a:t>
            </a:r>
            <a:r>
              <a:rPr lang="en-US" dirty="0" smtClean="0"/>
              <a:t>before it can communicate with a remote host B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is my IP address? 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is B’s IP address? (if B is remote)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is B’s MAC address? (if B is local)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hat </a:t>
            </a:r>
            <a:r>
              <a:rPr lang="en-US" dirty="0" smtClean="0"/>
              <a:t>is my first-hop router’s address? (if B is not local)</a:t>
            </a:r>
          </a:p>
          <a:p>
            <a:pPr lvl="1"/>
            <a:r>
              <a:rPr lang="en-US" i="1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>
            <a:no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 (at link layer)</a:t>
            </a:r>
            <a:endParaRPr lang="en-US" dirty="0"/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 (app layer)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(as most discovery protocols)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and DHCP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18019" y="4015372"/>
            <a:ext cx="2819400" cy="2736607"/>
            <a:chOff x="3018019" y="4015372"/>
            <a:chExt cx="2819400" cy="273660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145019" y="460991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278619" y="460991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145019" y="490201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278619" y="490201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360919" y="506711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494519" y="506711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018019" y="5587812"/>
              <a:ext cx="2819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547470" y="5575112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291865" y="4015372"/>
              <a:ext cx="89608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000000"/>
                  </a:solidFill>
                  <a:latin typeface="+mn-lt"/>
                </a:rPr>
                <a:t>Hosts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157422" y="6001814"/>
              <a:ext cx="1009894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dirty="0" smtClean="0">
                  <a:solidFill>
                    <a:srgbClr val="000000"/>
                  </a:solidFill>
                  <a:latin typeface="+mn-lt"/>
                </a:rPr>
                <a:t>Router</a:t>
              </a:r>
              <a:endParaRPr lang="en-US" sz="20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" name="Oval 25"/>
            <p:cNvSpPr>
              <a:spLocks noChangeArrowheads="1"/>
            </p:cNvSpPr>
            <p:nvPr/>
          </p:nvSpPr>
          <p:spPr bwMode="auto">
            <a:xfrm>
              <a:off x="4335803" y="5981512"/>
              <a:ext cx="431800" cy="431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4547470" y="6396379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4730315" y="461632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4730315" y="490842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4946215" y="507352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3662369" y="4616322"/>
              <a:ext cx="431800" cy="431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3662369" y="4908422"/>
              <a:ext cx="431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3878269" y="5073522"/>
              <a:ext cx="0" cy="50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“Dynamic </a:t>
            </a:r>
            <a:r>
              <a:rPr lang="en-US" dirty="0"/>
              <a:t>H</a:t>
            </a:r>
            <a:r>
              <a:rPr lang="en-US" dirty="0" smtClean="0"/>
              <a:t>ost Configuration Protocol”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D</a:t>
            </a:r>
            <a:r>
              <a:rPr lang="en-US" dirty="0" smtClean="0">
                <a:solidFill>
                  <a:srgbClr val="000090"/>
                </a:solidFill>
              </a:rPr>
              <a:t>efined </a:t>
            </a:r>
            <a:r>
              <a:rPr lang="en-US" dirty="0" smtClean="0">
                <a:solidFill>
                  <a:srgbClr val="000090"/>
                </a:solidFill>
              </a:rPr>
              <a:t>in RFC 2131</a:t>
            </a:r>
          </a:p>
          <a:p>
            <a:pPr lvl="1"/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/>
              <a:t>A host uses DHCP to discover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I</a:t>
            </a:r>
            <a:r>
              <a:rPr lang="en-US" dirty="0" smtClean="0">
                <a:solidFill>
                  <a:srgbClr val="000090"/>
                </a:solidFill>
              </a:rPr>
              <a:t>ts </a:t>
            </a:r>
            <a:r>
              <a:rPr lang="en-US" dirty="0" smtClean="0">
                <a:solidFill>
                  <a:srgbClr val="000090"/>
                </a:solidFill>
              </a:rPr>
              <a:t>own IP address 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I</a:t>
            </a:r>
            <a:r>
              <a:rPr lang="en-US" dirty="0" smtClean="0">
                <a:solidFill>
                  <a:srgbClr val="000090"/>
                </a:solidFill>
              </a:rPr>
              <a:t>ts </a:t>
            </a:r>
            <a:r>
              <a:rPr lang="en-US" dirty="0" smtClean="0">
                <a:solidFill>
                  <a:srgbClr val="000090"/>
                </a:solidFill>
              </a:rPr>
              <a:t>netmask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IP address(</a:t>
            </a:r>
            <a:r>
              <a:rPr lang="en-US" dirty="0" err="1" smtClean="0">
                <a:solidFill>
                  <a:srgbClr val="000090"/>
                </a:solidFill>
              </a:rPr>
              <a:t>es</a:t>
            </a:r>
            <a:r>
              <a:rPr lang="en-US" dirty="0" smtClean="0">
                <a:solidFill>
                  <a:srgbClr val="000090"/>
                </a:solidFill>
              </a:rPr>
              <a:t>) for its local DNS name server(s)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IP address(</a:t>
            </a:r>
            <a:r>
              <a:rPr lang="en-US" dirty="0" err="1" smtClean="0">
                <a:solidFill>
                  <a:srgbClr val="000090"/>
                </a:solidFill>
              </a:rPr>
              <a:t>es</a:t>
            </a:r>
            <a:r>
              <a:rPr lang="en-US" dirty="0" smtClean="0">
                <a:solidFill>
                  <a:srgbClr val="000090"/>
                </a:solidFill>
              </a:rPr>
              <a:t>) for its first-hop “default” router(s)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65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IP address pool, </a:t>
            </a:r>
            <a:r>
              <a:rPr lang="en-US" dirty="0" err="1" smtClean="0">
                <a:solidFill>
                  <a:srgbClr val="000090"/>
                </a:solidFill>
              </a:rPr>
              <a:t>netmask</a:t>
            </a:r>
            <a:r>
              <a:rPr lang="en-US" dirty="0" smtClean="0">
                <a:solidFill>
                  <a:srgbClr val="000090"/>
                </a:solidFill>
              </a:rPr>
              <a:t>, DNS servers, </a:t>
            </a:r>
            <a:r>
              <a:rPr lang="en-US" i="1" dirty="0" smtClean="0">
                <a:solidFill>
                  <a:srgbClr val="000090"/>
                </a:solidFill>
              </a:rPr>
              <a:t>etc.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A</a:t>
            </a:r>
            <a:r>
              <a:rPr lang="en-US" dirty="0" smtClean="0">
                <a:solidFill>
                  <a:srgbClr val="000090"/>
                </a:solidFill>
              </a:rPr>
              <a:t>pplication </a:t>
            </a:r>
            <a:r>
              <a:rPr lang="en-US" dirty="0" smtClean="0">
                <a:solidFill>
                  <a:srgbClr val="000090"/>
                </a:solidFill>
              </a:rPr>
              <a:t>that listens on UDP port 67</a:t>
            </a:r>
          </a:p>
          <a:p>
            <a:pPr lvl="1"/>
            <a:endParaRPr lang="en-US" i="1" dirty="0" smtClean="0"/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5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Differentiated 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/>
              <a:t>office hours: “I’m lost</a:t>
            </a:r>
            <a:r>
              <a:rPr lang="en-US" dirty="0" smtClean="0"/>
              <a:t>!”</a:t>
            </a:r>
          </a:p>
          <a:p>
            <a:endParaRPr lang="en-US" dirty="0"/>
          </a:p>
          <a:p>
            <a:r>
              <a:rPr lang="en-US" dirty="0"/>
              <a:t>Ethan’s office hours: “Advanced Topics”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discovery message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L2 broadcast, to MAC address FF:FF:FF:FF:FF:FF</a:t>
            </a:r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8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discovery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DHCP servers responds with a DHCP  “offer” message (broadcast)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P</a:t>
            </a:r>
            <a:r>
              <a:rPr lang="en-US" dirty="0" smtClean="0">
                <a:solidFill>
                  <a:srgbClr val="000090"/>
                </a:solidFill>
              </a:rPr>
              <a:t>roposed </a:t>
            </a:r>
            <a:r>
              <a:rPr lang="en-US" dirty="0" smtClean="0">
                <a:solidFill>
                  <a:srgbClr val="000090"/>
                </a:solidFill>
              </a:rPr>
              <a:t>IP address for client,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lease time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O</a:t>
            </a:r>
            <a:r>
              <a:rPr lang="en-US" dirty="0" smtClean="0">
                <a:solidFill>
                  <a:srgbClr val="000090"/>
                </a:solidFill>
              </a:rPr>
              <a:t>ther </a:t>
            </a:r>
            <a:r>
              <a:rPr lang="en-US" dirty="0" smtClean="0">
                <a:solidFill>
                  <a:srgbClr val="000090"/>
                </a:solidFill>
              </a:rPr>
              <a:t>parameters </a:t>
            </a:r>
          </a:p>
          <a:p>
            <a:pPr marL="971550" lvl="1" indent="-514350">
              <a:buFont typeface="+mj-lt"/>
              <a:buAutoNum type="arabicPeriod"/>
            </a:pPr>
            <a:endParaRPr lang="en-US" i="1" dirty="0" smtClean="0">
              <a:solidFill>
                <a:srgbClr val="00009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discovery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DHCP servers responds with a DHCP  “offer” message (broadcast)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 </a:t>
            </a:r>
            <a:r>
              <a:rPr lang="en-US" dirty="0" smtClean="0"/>
              <a:t>a DHCP request message</a:t>
            </a:r>
          </a:p>
          <a:p>
            <a:pPr marL="914400" lvl="1" indent="-514350"/>
            <a:r>
              <a:rPr lang="en-US" dirty="0">
                <a:solidFill>
                  <a:srgbClr val="000090"/>
                </a:solidFill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pecifies </a:t>
            </a:r>
            <a:r>
              <a:rPr lang="en-US" dirty="0" smtClean="0">
                <a:solidFill>
                  <a:srgbClr val="000090"/>
                </a:solidFill>
              </a:rPr>
              <a:t>which offer it wants </a:t>
            </a:r>
          </a:p>
          <a:p>
            <a:pPr marL="914400" lvl="1" indent="-514350"/>
            <a:r>
              <a:rPr lang="en-US" dirty="0">
                <a:solidFill>
                  <a:srgbClr val="000090"/>
                </a:solidFill>
              </a:rPr>
              <a:t>E</a:t>
            </a:r>
            <a:r>
              <a:rPr lang="en-US" dirty="0" smtClean="0">
                <a:solidFill>
                  <a:srgbClr val="000090"/>
                </a:solidFill>
              </a:rPr>
              <a:t>choes </a:t>
            </a:r>
            <a:r>
              <a:rPr lang="en-US" dirty="0" smtClean="0">
                <a:solidFill>
                  <a:srgbClr val="000090"/>
                </a:solidFill>
              </a:rPr>
              <a:t>accepted parameters</a:t>
            </a:r>
          </a:p>
          <a:p>
            <a:pPr marL="914400" lvl="1" indent="-514350"/>
            <a:r>
              <a:rPr lang="en-US" dirty="0">
                <a:solidFill>
                  <a:srgbClr val="000090"/>
                </a:solidFill>
              </a:rPr>
              <a:t>O</a:t>
            </a:r>
            <a:r>
              <a:rPr lang="en-US" dirty="0" smtClean="0">
                <a:solidFill>
                  <a:srgbClr val="000090"/>
                </a:solidFill>
              </a:rPr>
              <a:t>ther </a:t>
            </a:r>
            <a:r>
              <a:rPr lang="en-US" dirty="0" smtClean="0">
                <a:solidFill>
                  <a:srgbClr val="000090"/>
                </a:solidFill>
              </a:rPr>
              <a:t>DHCP servers learn they were not chosen</a:t>
            </a:r>
          </a:p>
        </p:txBody>
      </p:sp>
    </p:spTree>
    <p:extLst>
      <p:ext uri="{BB962C8B-B14F-4D97-AF65-F5344CB8AC3E}">
        <p14:creationId xmlns:p14="http://schemas.microsoft.com/office/powerpoint/2010/main" val="13602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discovery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DHCP servers responds with a DHCP  “offer” message (broadcast)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 </a:t>
            </a:r>
            <a:r>
              <a:rPr lang="en-US" dirty="0" smtClean="0"/>
              <a:t>a DHCP request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DHCP server responds with an ACK</a:t>
            </a:r>
          </a:p>
        </p:txBody>
      </p:sp>
    </p:spTree>
    <p:extLst>
      <p:ext uri="{BB962C8B-B14F-4D97-AF65-F5344CB8AC3E}">
        <p14:creationId xmlns:p14="http://schemas.microsoft.com/office/powerpoint/2010/main" val="207093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local DHCP servers maintain required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/>
              <a:t> a DHCP </a:t>
            </a:r>
            <a:r>
              <a:rPr lang="en-US" u="sng" dirty="0" smtClean="0"/>
              <a:t>discovery</a:t>
            </a:r>
            <a:r>
              <a:rPr lang="en-US" dirty="0" smtClean="0"/>
              <a:t>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or more DHCP servers responds with a DHCP  “</a:t>
            </a:r>
            <a:r>
              <a:rPr lang="en-US" u="sng" dirty="0" smtClean="0"/>
              <a:t>offer</a:t>
            </a:r>
            <a:r>
              <a:rPr lang="en-US" dirty="0" smtClean="0"/>
              <a:t>” message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broadcasts </a:t>
            </a:r>
            <a:r>
              <a:rPr lang="en-US" dirty="0" smtClean="0"/>
              <a:t>a DHCP </a:t>
            </a:r>
            <a:r>
              <a:rPr lang="en-US" u="sng" dirty="0" smtClean="0"/>
              <a:t>request</a:t>
            </a:r>
            <a:r>
              <a:rPr lang="en-US" dirty="0" smtClean="0"/>
              <a:t>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DHCP server responds with an </a:t>
            </a:r>
            <a:r>
              <a:rPr lang="en-US" u="sng" dirty="0" smtClean="0"/>
              <a:t>ACK</a:t>
            </a:r>
          </a:p>
          <a:p>
            <a:pPr marL="349250" lvl="1" indent="0">
              <a:buNone/>
            </a:pPr>
            <a:r>
              <a:rPr lang="en-US" dirty="0" smtClean="0"/>
              <a:t>(also broadcast)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</a:rPr>
              <a:t>(DHCP “relay agents” used when the DHCP server  isn’t on the same broadcast domain -- see text)</a:t>
            </a:r>
          </a:p>
        </p:txBody>
      </p:sp>
    </p:spTree>
    <p:extLst>
      <p:ext uri="{BB962C8B-B14F-4D97-AF65-F5344CB8AC3E}">
        <p14:creationId xmlns:p14="http://schemas.microsoft.com/office/powerpoint/2010/main" val="19855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Sequence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(Again)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latin typeface="Arial" charset="0"/>
                <a:cs typeface="Arial" charset="0"/>
              </a:rPr>
              <a:t>Client</a:t>
            </a:r>
            <a:r>
              <a:rPr lang="en-US" dirty="0" smtClean="0">
                <a:latin typeface="Arial" charset="0"/>
                <a:cs typeface="Arial" charset="0"/>
              </a:rPr>
              <a:t>: Server discovery message</a:t>
            </a:r>
          </a:p>
          <a:p>
            <a:r>
              <a:rPr lang="en-US" u="sng" dirty="0" smtClean="0">
                <a:latin typeface="Arial" charset="0"/>
                <a:cs typeface="Arial" charset="0"/>
              </a:rPr>
              <a:t>Server</a:t>
            </a:r>
            <a:r>
              <a:rPr lang="en-US" dirty="0" smtClean="0">
                <a:latin typeface="Arial" charset="0"/>
                <a:cs typeface="Arial" charset="0"/>
              </a:rPr>
              <a:t>: DHCP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b="1" dirty="0">
                <a:latin typeface="Arial" charset="0"/>
                <a:cs typeface="Arial" charset="0"/>
              </a:rPr>
              <a:t>offer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message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Configuration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parameters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roposed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IP address, mask, gateway router, DNS server,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Lease time (duration the information remains valid)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F47A00"/>
                </a:solidFill>
                <a:latin typeface="Arial" charset="0"/>
                <a:cs typeface="Arial" charset="0"/>
              </a:rPr>
              <a:t>Multiple servers may respond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Multiple servers on the same broadcast network</a:t>
            </a:r>
          </a:p>
          <a:p>
            <a:r>
              <a:rPr lang="en-US" u="sng" dirty="0" smtClean="0">
                <a:latin typeface="Arial" charset="0"/>
                <a:cs typeface="Arial" charset="0"/>
              </a:rPr>
              <a:t>Client</a:t>
            </a:r>
            <a:r>
              <a:rPr lang="en-US" dirty="0" smtClean="0">
                <a:latin typeface="Arial" charset="0"/>
                <a:cs typeface="Arial" charset="0"/>
              </a:rPr>
              <a:t>: accepts </a:t>
            </a:r>
            <a:r>
              <a:rPr lang="en-US" dirty="0">
                <a:latin typeface="Arial" charset="0"/>
                <a:cs typeface="Arial" charset="0"/>
              </a:rPr>
              <a:t>one of the offers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Client sends a DHCP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request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echoing the parameters</a:t>
            </a:r>
          </a:p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Server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ACK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confirms request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… and the other servers see they were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en-US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chosen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501A4A-8FD8-114F-9DD1-AE433EA67B66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990600" y="3124200"/>
            <a:ext cx="7239000" cy="9144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Why does a host need to know its mask?</a:t>
            </a:r>
          </a:p>
        </p:txBody>
      </p:sp>
    </p:spTree>
    <p:extLst>
      <p:ext uri="{BB962C8B-B14F-4D97-AF65-F5344CB8AC3E}">
        <p14:creationId xmlns:p14="http://schemas.microsoft.com/office/powerpoint/2010/main" val="16638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  <p:bldP spid="5" grpId="0" animBg="1"/>
      <p:bldP spid="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Dynamic Host Configuration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33907B-F1E2-DB49-A117-3F9D6F224EDE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49156" name="Picture 3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1470025"/>
            <a:ext cx="24590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 descr="j01953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4050" y="1239838"/>
            <a:ext cx="1795463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920750" y="3160713"/>
            <a:ext cx="111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arriving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client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6786563" y="3044825"/>
            <a:ext cx="173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DHCP server</a:t>
            </a:r>
          </a:p>
          <a:p>
            <a:pPr algn="ctr" eaLnBrk="1" hangingPunct="1"/>
            <a:r>
              <a:rPr lang="en-US">
                <a:latin typeface="Helvetica" charset="0"/>
              </a:rPr>
              <a:t>203.1.2.5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>
            <a:off x="2420938" y="181610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 rot="795519">
            <a:off x="3263900" y="1841500"/>
            <a:ext cx="201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DHCP discover</a:t>
            </a: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 rot="795519">
            <a:off x="3265488" y="2225675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(broadcast)</a:t>
            </a:r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 flipH="1">
            <a:off x="2382838" y="296862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 rot="-847892">
            <a:off x="3341688" y="3121025"/>
            <a:ext cx="153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DHCP offer</a:t>
            </a:r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>
            <a:off x="2420938" y="4119563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 rot="795519">
            <a:off x="3330575" y="4144963"/>
            <a:ext cx="189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latin typeface="Helvetica" charset="0"/>
              </a:rPr>
              <a:t>DHCP request</a:t>
            </a:r>
          </a:p>
        </p:txBody>
      </p:sp>
      <p:sp>
        <p:nvSpPr>
          <p:cNvPr id="49167" name="Line 14"/>
          <p:cNvSpPr>
            <a:spLocks noChangeShapeType="1"/>
          </p:cNvSpPr>
          <p:nvPr/>
        </p:nvSpPr>
        <p:spPr bwMode="auto">
          <a:xfrm flipH="1">
            <a:off x="2382838" y="5310188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 rot="-847892">
            <a:off x="3348038" y="54625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latin typeface="Helvetica" charset="0"/>
              </a:rPr>
              <a:t>DHCP ACK</a:t>
            </a: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 rot="795519">
            <a:off x="3265488" y="4530725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latin typeface="Helvetica" charset="0"/>
              </a:rPr>
              <a:t>(broadcast)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6403" y="3962400"/>
            <a:ext cx="37603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Why all the broadcasts</a:t>
            </a:r>
            <a:r>
              <a:rPr lang="en-US" sz="2400" dirty="0" smtClean="0">
                <a:latin typeface="+mn-lt"/>
                <a:ea typeface="+mn-ea"/>
                <a:cs typeface="+mn-cs"/>
              </a:rPr>
              <a:t>?</a:t>
            </a:r>
          </a:p>
          <a:p>
            <a:pPr algn="ctr">
              <a:defRPr/>
            </a:pPr>
            <a:r>
              <a:rPr lang="en-US" sz="2400" dirty="0" smtClean="0">
                <a:latin typeface="+mn-lt"/>
                <a:ea typeface="+mn-ea"/>
              </a:rPr>
              <a:t>(there are exceptions)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9171" name="Text Box 9"/>
          <p:cNvSpPr txBox="1">
            <a:spLocks noChangeArrowheads="1"/>
          </p:cNvSpPr>
          <p:nvPr/>
        </p:nvSpPr>
        <p:spPr bwMode="auto">
          <a:xfrm rot="-900000">
            <a:off x="3911600" y="3395663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FF3300"/>
                </a:solidFill>
                <a:latin typeface="Helvetica" charset="0"/>
              </a:rPr>
              <a:t>(broadcast)</a:t>
            </a:r>
          </a:p>
        </p:txBody>
      </p:sp>
      <p:sp>
        <p:nvSpPr>
          <p:cNvPr id="49172" name="Text Box 16"/>
          <p:cNvSpPr txBox="1">
            <a:spLocks noChangeArrowheads="1"/>
          </p:cNvSpPr>
          <p:nvPr/>
        </p:nvSpPr>
        <p:spPr bwMode="auto">
          <a:xfrm rot="-900000">
            <a:off x="3589338" y="5834063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  <a:latin typeface="Helvetica" charset="0"/>
              </a:rPr>
              <a:t>(broadcast)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9800" y="5334000"/>
            <a:ext cx="304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How does DHCP send a broadcast?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DHCP is at application layer</a:t>
            </a:r>
          </a:p>
          <a:p>
            <a:pPr lvl="1"/>
            <a:r>
              <a:rPr lang="en-US" dirty="0" smtClean="0"/>
              <a:t>Uses UDP transport protocol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IP does not support global broadcasts</a:t>
            </a:r>
            <a:endParaRPr lang="en-US" dirty="0"/>
          </a:p>
          <a:p>
            <a:pPr lvl="1"/>
            <a:r>
              <a:rPr lang="en-US" dirty="0" smtClean="0"/>
              <a:t>And DHCP only wants local broadcast</a:t>
            </a:r>
          </a:p>
          <a:p>
            <a:pPr lvl="1"/>
            <a:r>
              <a:rPr lang="en-US" dirty="0" smtClean="0"/>
              <a:t>Local broadcasts supported by layer 2   </a:t>
            </a:r>
            <a:r>
              <a:rPr lang="en-US" b="1" dirty="0" err="1" smtClean="0">
                <a:latin typeface="Arial" charset="0"/>
                <a:cs typeface="Arial" charset="0"/>
              </a:rPr>
              <a:t>ff:ff:ff:ff:ff:ff</a:t>
            </a:r>
            <a:endParaRPr lang="en-US" dirty="0" smtClean="0"/>
          </a:p>
          <a:p>
            <a:pPr lvl="6"/>
            <a:endParaRPr lang="en-US" dirty="0" smtClean="0"/>
          </a:p>
          <a:p>
            <a:r>
              <a:rPr lang="en-US" dirty="0" smtClean="0"/>
              <a:t>How to send local broadcast w/o violating layers?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Local Broadcast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at IP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Can</a:t>
            </a:r>
            <a:r>
              <a:rPr lang="fr-FR" altLang="ja-JP" dirty="0" smtClean="0">
                <a:latin typeface="Arial" charset="0"/>
                <a:cs typeface="Arial" charset="0"/>
              </a:rPr>
              <a:t>'</a:t>
            </a:r>
            <a:r>
              <a:rPr lang="en-US" dirty="0" smtClean="0">
                <a:latin typeface="Arial" charset="0"/>
                <a:cs typeface="Arial" charset="0"/>
              </a:rPr>
              <a:t>t </a:t>
            </a:r>
            <a:r>
              <a:rPr lang="en-US" dirty="0">
                <a:latin typeface="Arial" charset="0"/>
                <a:cs typeface="Arial" charset="0"/>
              </a:rPr>
              <a:t>broadcast to all IP hosts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But application might want to </a:t>
            </a:r>
            <a:r>
              <a:rPr lang="ja-JP" altLang="en-US" dirty="0" smtClean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local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broadcast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Uses IP broadcast address </a:t>
            </a:r>
            <a:r>
              <a:rPr lang="en-US" dirty="0" smtClean="0">
                <a:latin typeface="Arial" charset="0"/>
                <a:cs typeface="Arial" charset="0"/>
              </a:rPr>
              <a:t>255.255.255.255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Link-layer then uses link-layer broadcast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25F5EF-03A0-114F-9FF7-07E21F72F79D}" type="slidenum">
              <a:rPr lang="en-US" sz="1400" b="0">
                <a:latin typeface="Times New Roman" charset="0"/>
              </a:rPr>
              <a:pPr eaLnBrk="1" hangingPunct="1"/>
              <a:t>48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uses “soft state”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/>
              <a:t>Soft </a:t>
            </a:r>
            <a:r>
              <a:rPr lang="en-US" dirty="0"/>
              <a:t>state: if not refreshed, state is forgotten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state: </a:t>
            </a:r>
            <a:r>
              <a:rPr lang="en-US" dirty="0" smtClean="0"/>
              <a:t>state that is remembered until overwritten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 smtClean="0"/>
              <a:t>Address </a:t>
            </a:r>
            <a:r>
              <a:rPr lang="en-US" dirty="0"/>
              <a:t>allocations are associated with a lease period</a:t>
            </a:r>
          </a:p>
          <a:p>
            <a:pPr lvl="1"/>
            <a:r>
              <a:rPr lang="en-US" dirty="0" smtClean="0"/>
              <a:t>Server</a:t>
            </a:r>
            <a:r>
              <a:rPr lang="en-US" dirty="0"/>
              <a:t>: </a:t>
            </a:r>
            <a:r>
              <a:rPr lang="en-US" dirty="0" smtClean="0"/>
              <a:t>sets </a:t>
            </a:r>
            <a:r>
              <a:rPr lang="en-US" dirty="0"/>
              <a:t>timer associated with </a:t>
            </a:r>
            <a:r>
              <a:rPr lang="en-US" dirty="0" smtClean="0"/>
              <a:t>record </a:t>
            </a:r>
            <a:r>
              <a:rPr lang="en-US" dirty="0"/>
              <a:t>of allocation</a:t>
            </a:r>
          </a:p>
          <a:p>
            <a:pPr lvl="1"/>
            <a:r>
              <a:rPr lang="en-US" dirty="0" smtClean="0"/>
              <a:t>Client</a:t>
            </a:r>
            <a:r>
              <a:rPr lang="en-US" dirty="0"/>
              <a:t>: must request </a:t>
            </a:r>
            <a:r>
              <a:rPr lang="en-US" dirty="0" smtClean="0"/>
              <a:t>refresh </a:t>
            </a:r>
            <a:r>
              <a:rPr lang="en-US" dirty="0"/>
              <a:t>before lease period expires</a:t>
            </a:r>
          </a:p>
          <a:p>
            <a:pPr lvl="1"/>
            <a:r>
              <a:rPr lang="en-US" dirty="0" smtClean="0"/>
              <a:t>Server</a:t>
            </a:r>
            <a:r>
              <a:rPr lang="en-US" dirty="0"/>
              <a:t>: resets timer when a refresh arrives; sends ACK</a:t>
            </a:r>
          </a:p>
          <a:p>
            <a:pPr lvl="1"/>
            <a:r>
              <a:rPr lang="en-US" b="1" dirty="0" smtClean="0"/>
              <a:t>Server</a:t>
            </a:r>
            <a:r>
              <a:rPr lang="en-US" b="1" dirty="0"/>
              <a:t>: reclaims </a:t>
            </a:r>
            <a:r>
              <a:rPr lang="en-US" b="1" dirty="0" smtClean="0"/>
              <a:t>address </a:t>
            </a:r>
            <a:r>
              <a:rPr lang="en-US" b="1" dirty="0"/>
              <a:t>when timer expires</a:t>
            </a:r>
          </a:p>
          <a:p>
            <a:pPr lvl="8"/>
            <a:endParaRPr lang="en-US" dirty="0"/>
          </a:p>
          <a:p>
            <a:r>
              <a:rPr lang="en-US" dirty="0"/>
              <a:t>Simple, yet robust under failure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always </a:t>
            </a:r>
            <a:r>
              <a:rPr lang="en-US" dirty="0" smtClean="0"/>
              <a:t>eventually fixes itself </a:t>
            </a:r>
          </a:p>
          <a:p>
            <a:pPr lvl="1"/>
            <a:r>
              <a:rPr lang="en-US" b="1" dirty="0" smtClean="0"/>
              <a:t>(harder to do with hard state)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About Noise?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story starts in 1868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05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when host XYZ fails? </a:t>
            </a:r>
          </a:p>
          <a:p>
            <a:pPr lvl="1"/>
            <a:r>
              <a:rPr lang="en-US" dirty="0" smtClean="0"/>
              <a:t>refreshes from XYZ stop</a:t>
            </a:r>
          </a:p>
          <a:p>
            <a:pPr lvl="1"/>
            <a:r>
              <a:rPr lang="en-US" dirty="0" smtClean="0"/>
              <a:t>server reclaims </a:t>
            </a:r>
            <a:r>
              <a:rPr lang="en-US" i="1" dirty="0" err="1" smtClean="0"/>
              <a:t>a.b.c.d</a:t>
            </a:r>
            <a:r>
              <a:rPr lang="en-US" i="1" dirty="0" smtClean="0"/>
              <a:t> </a:t>
            </a:r>
            <a:r>
              <a:rPr lang="en-US" dirty="0" smtClean="0"/>
              <a:t>after O(</a:t>
            </a:r>
            <a:r>
              <a:rPr lang="en-US" dirty="0"/>
              <a:t>l</a:t>
            </a:r>
            <a:r>
              <a:rPr lang="en-US" dirty="0" smtClean="0"/>
              <a:t>ease period)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state under failure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45212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45212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48133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48133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49784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49784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5486400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54864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5860907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5892800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45276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48197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49848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45276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48197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49848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18723" y="4499583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XYZ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45102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48023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49674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3937148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468355" y="2952370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mine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68940" y="3392368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XYZ’s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2" name="Lightning Bolt 31"/>
          <p:cNvSpPr/>
          <p:nvPr/>
        </p:nvSpPr>
        <p:spPr>
          <a:xfrm>
            <a:off x="5494528" y="4304097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41400"/>
            <a:ext cx="8839200" cy="5089525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when server fails? </a:t>
            </a:r>
          </a:p>
          <a:p>
            <a:pPr lvl="1"/>
            <a:r>
              <a:rPr lang="en-US" dirty="0" smtClean="0"/>
              <a:t>ACKs from server stop</a:t>
            </a:r>
          </a:p>
          <a:p>
            <a:pPr lvl="1"/>
            <a:r>
              <a:rPr lang="en-US" dirty="0" smtClean="0"/>
              <a:t>XYZ releases address after lease, sends new request</a:t>
            </a:r>
          </a:p>
          <a:p>
            <a:pPr lvl="1"/>
            <a:r>
              <a:rPr lang="en-US" dirty="0" smtClean="0"/>
              <a:t>A new DHCP server can come up from a ‘cold start’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4826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4826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5118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5118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5283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5283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5791200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57912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353295" y="6192472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6197600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48324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5124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5289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48324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5124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5289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18723" y="4804383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XYZ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48150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51071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52722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4241948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572000" y="3274443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mine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78673" y="3741110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XYZ’s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now+c.lease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150132" y="4804383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if the network fails?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efreshes and ACKs don’t get through </a:t>
            </a:r>
          </a:p>
          <a:p>
            <a:pPr lvl="1"/>
            <a:r>
              <a:rPr lang="en-US" dirty="0" smtClean="0"/>
              <a:t>XYZ release address; DHCP server reclaims it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45974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45974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48895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48895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50546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50546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5562600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55626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5937107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5969000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46038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48959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50610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46038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48959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50610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18723" y="4575783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XYZ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45864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48785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50436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4013348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636632" y="3028570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mine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53273" y="3424541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rgbClr val="000000"/>
                </a:solidFill>
              </a:rPr>
              <a:t>a.b.c.d</a:t>
            </a:r>
            <a:r>
              <a:rPr lang="en-US" sz="2000" dirty="0" smtClean="0">
                <a:solidFill>
                  <a:srgbClr val="000000"/>
                </a:solidFill>
              </a:rPr>
              <a:t> is XYZ’s from (now, </a:t>
            </a:r>
            <a:r>
              <a:rPr lang="en-US" sz="2000" dirty="0" err="1" smtClean="0">
                <a:solidFill>
                  <a:srgbClr val="000000"/>
                </a:solidFill>
              </a:rPr>
              <a:t>now+c.lease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684255" y="5302565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State vs Soft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essentially impossible to design simple hard-state protocols that can gracefully withstand:</a:t>
            </a:r>
          </a:p>
          <a:p>
            <a:pPr lvl="1"/>
            <a:r>
              <a:rPr lang="en-US" dirty="0" smtClean="0"/>
              <a:t>Network failures</a:t>
            </a:r>
          </a:p>
          <a:p>
            <a:pPr lvl="1"/>
            <a:r>
              <a:rPr lang="en-US" dirty="0" smtClean="0"/>
              <a:t>Server failures</a:t>
            </a:r>
          </a:p>
          <a:p>
            <a:pPr lvl="1"/>
            <a:r>
              <a:rPr lang="en-US" dirty="0" smtClean="0"/>
              <a:t>Host failures</a:t>
            </a:r>
          </a:p>
          <a:p>
            <a:pPr lvl="1"/>
            <a:endParaRPr lang="en-US" dirty="0"/>
          </a:p>
          <a:p>
            <a:r>
              <a:rPr lang="en-US" dirty="0" smtClean="0"/>
              <a:t>When client or server crashes with state:</a:t>
            </a:r>
          </a:p>
          <a:p>
            <a:pPr lvl="1"/>
            <a:r>
              <a:rPr lang="en-US" dirty="0" smtClean="0"/>
              <a:t>Is that state valid when it comes back?</a:t>
            </a:r>
          </a:p>
          <a:p>
            <a:pPr lvl="1"/>
            <a:r>
              <a:rPr lang="en-US" dirty="0" smtClean="0"/>
              <a:t>How do others know whether they are coming back?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84025" y="3903467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13253" y="3903467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84025" y="419556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113253" y="419556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99925" y="436066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329153" y="436066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228749" y="4868667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86476" y="4868667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290678" y="5257822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74809" y="5275067"/>
            <a:ext cx="431800" cy="431800"/>
          </a:xfrm>
          <a:prstGeom prst="ellipse">
            <a:avLst/>
          </a:prstGeom>
          <a:solidFill>
            <a:srgbClr val="6600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64949" y="3909877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564949" y="420197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780849" y="436707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701375" y="3909877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3701375" y="420197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3917275" y="436707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5045845" y="3870531"/>
            <a:ext cx="56776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Host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4512139" y="3876941"/>
            <a:ext cx="56776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Host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623802" y="3881850"/>
            <a:ext cx="56776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Host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133890" y="3873661"/>
            <a:ext cx="56776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Host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96157" y="3892514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296157" y="4184614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2512057" y="4349714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2154161" y="3319415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0" y="120459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</a:t>
            </a:r>
            <a:r>
              <a:rPr lang="en-US" smtClean="0"/>
              <a:t>now enough for Host-to-Host?</a:t>
            </a:r>
            <a:endParaRPr lang="en-US" dirty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547092" y="3935277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6547092" y="422737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6762992" y="439247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405096" y="3362178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DNS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2727957" y="1737311"/>
            <a:ext cx="3677139" cy="1582103"/>
          </a:xfrm>
          <a:prstGeom prst="wedgeEllipseCallout">
            <a:avLst>
              <a:gd name="adj1" fmla="val -16166"/>
              <a:gd name="adj2" fmla="val 86353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902180" y="1815671"/>
            <a:ext cx="3285406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 smtClean="0">
                <a:latin typeface="+mn-lt"/>
              </a:rPr>
              <a:t>What I learnt from DHCP</a:t>
            </a:r>
          </a:p>
          <a:p>
            <a:pPr algn="ctr" eaLnBrk="0" hangingPunct="0"/>
            <a:r>
              <a:rPr lang="en-US" sz="1600" b="0" dirty="0" smtClean="0">
                <a:latin typeface="+mn-lt"/>
              </a:rPr>
              <a:t>my IP: 1.2.3.48</a:t>
            </a:r>
          </a:p>
          <a:p>
            <a:pPr algn="ctr" eaLnBrk="0" hangingPunct="0"/>
            <a:r>
              <a:rPr lang="en-US" sz="1600" b="0" dirty="0" err="1" smtClean="0">
                <a:latin typeface="+mn-lt"/>
              </a:rPr>
              <a:t>netmask</a:t>
            </a:r>
            <a:r>
              <a:rPr lang="en-US" sz="1600" b="0" dirty="0" smtClean="0">
                <a:latin typeface="+mn-lt"/>
              </a:rPr>
              <a:t>: 1.2.3.0/24 (255.255.255.0)</a:t>
            </a:r>
          </a:p>
          <a:p>
            <a:pPr algn="ctr" eaLnBrk="0" hangingPunct="0"/>
            <a:r>
              <a:rPr lang="en-US" sz="1600" b="0" dirty="0" smtClean="0">
                <a:latin typeface="+mn-lt"/>
              </a:rPr>
              <a:t>Local DNS: 1.2.3.156</a:t>
            </a:r>
          </a:p>
          <a:p>
            <a:pPr algn="ctr" eaLnBrk="0" hangingPunct="0"/>
            <a:r>
              <a:rPr lang="en-US" sz="1600" b="0" dirty="0" smtClean="0">
                <a:latin typeface="+mn-lt"/>
              </a:rPr>
              <a:t>router: 1.2.3.19</a:t>
            </a:r>
            <a:endParaRPr 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94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Sending Packets Over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Link-Layer</a:t>
            </a:r>
            <a:endParaRPr lang="en-US" sz="6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Link layer only understands </a:t>
            </a:r>
            <a:r>
              <a:rPr lang="en-US" dirty="0">
                <a:cs typeface="Arial" charset="0"/>
              </a:rPr>
              <a:t>MAC addresses</a:t>
            </a:r>
          </a:p>
          <a:p>
            <a:pPr lvl="1"/>
            <a:r>
              <a:rPr lang="en-US" dirty="0" smtClean="0">
                <a:ea typeface="Arial" charset="0"/>
                <a:cs typeface="Arial" charset="0"/>
              </a:rPr>
              <a:t>Must translate destination </a:t>
            </a:r>
            <a:r>
              <a:rPr lang="en-US" dirty="0">
                <a:ea typeface="Arial" charset="0"/>
                <a:cs typeface="Arial" charset="0"/>
              </a:rPr>
              <a:t>IP address to MAC address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Encapsulate </a:t>
            </a:r>
            <a:r>
              <a:rPr lang="en-US" dirty="0" smtClean="0">
                <a:ea typeface="Arial" charset="0"/>
                <a:cs typeface="Arial" charset="0"/>
              </a:rPr>
              <a:t>IP </a:t>
            </a:r>
            <a:r>
              <a:rPr lang="en-US" dirty="0">
                <a:ea typeface="Arial" charset="0"/>
                <a:cs typeface="Arial" charset="0"/>
              </a:rPr>
              <a:t>packet </a:t>
            </a:r>
            <a:r>
              <a:rPr lang="en-US" dirty="0" smtClean="0">
                <a:ea typeface="Arial" charset="0"/>
                <a:cs typeface="Arial" charset="0"/>
              </a:rPr>
              <a:t>in </a:t>
            </a:r>
            <a:r>
              <a:rPr lang="en-US" dirty="0">
                <a:ea typeface="Arial" charset="0"/>
                <a:cs typeface="Arial" charset="0"/>
              </a:rPr>
              <a:t>a link-level </a:t>
            </a:r>
            <a:r>
              <a:rPr lang="en-US" dirty="0" smtClean="0">
                <a:ea typeface="Arial" charset="0"/>
                <a:cs typeface="Arial" charset="0"/>
              </a:rPr>
              <a:t>(Ethernet) frame</a:t>
            </a:r>
          </a:p>
          <a:p>
            <a:pPr lvl="1"/>
            <a:r>
              <a:rPr lang="en-US" dirty="0" smtClean="0">
                <a:ea typeface="Arial" charset="0"/>
                <a:cs typeface="Arial" charset="0"/>
              </a:rPr>
              <a:t>But source only knows destinations IP address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3683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368300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975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9751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4140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41402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4648200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46482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135770" y="5071727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5054600"/>
            <a:ext cx="431800" cy="431800"/>
          </a:xfrm>
          <a:prstGeom prst="ellipse">
            <a:avLst/>
          </a:prstGeom>
          <a:solidFill>
            <a:srgbClr val="66006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3689410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981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4146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3689410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9815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41466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38281" y="3650064"/>
            <a:ext cx="6123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dirty="0" smtClean="0">
                <a:solidFill>
                  <a:srgbClr val="000000"/>
                </a:solidFill>
              </a:rPr>
              <a:t>Host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04575" y="3656474"/>
            <a:ext cx="6123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dirty="0" smtClean="0">
                <a:solidFill>
                  <a:srgbClr val="000000"/>
                </a:solidFill>
              </a:rPr>
              <a:t>Host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16237" y="3661383"/>
            <a:ext cx="6123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dirty="0" smtClean="0">
                <a:solidFill>
                  <a:srgbClr val="000000"/>
                </a:solidFill>
              </a:rPr>
              <a:t>Host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26326" y="3653194"/>
            <a:ext cx="61234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dirty="0" smtClean="0">
                <a:solidFill>
                  <a:srgbClr val="000000"/>
                </a:solidFill>
              </a:rPr>
              <a:t>Host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3672047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96414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4129247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3714810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400691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417201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313274" y="3679150"/>
            <a:ext cx="53570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DNS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08531" y="3348514"/>
            <a:ext cx="86241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</a:rPr>
              <a:t>1.2.3.48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082310" y="3378084"/>
            <a:ext cx="9711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</a:rPr>
              <a:t>1.2.3.156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80929" y="4154153"/>
            <a:ext cx="1793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4129247"/>
            <a:ext cx="1774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4326052"/>
            <a:ext cx="1227480" cy="338554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4662320"/>
            <a:ext cx="1227480" cy="338554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998900"/>
            <a:ext cx="1227480" cy="338554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60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344642" y="3943843"/>
            <a:ext cx="11119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latin typeface="+mn-lt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9786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ARP: Address </a:t>
            </a:r>
            <a:r>
              <a:rPr lang="en-US" dirty="0">
                <a:ea typeface="ＭＳ Ｐゴシック" charset="0"/>
                <a:cs typeface="ＭＳ Ｐゴシック" charset="0"/>
              </a:rPr>
              <a:t>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Every host maintains an ARP table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List </a:t>
            </a:r>
            <a:r>
              <a:rPr lang="en-US" dirty="0">
                <a:cs typeface="Arial" charset="0"/>
              </a:rPr>
              <a:t>of (IP address </a:t>
            </a:r>
            <a:r>
              <a:rPr lang="en-US" dirty="0">
                <a:latin typeface="wingdings" charset="2"/>
                <a:cs typeface="Arial" charset="0"/>
              </a:rPr>
              <a:t></a:t>
            </a:r>
            <a:r>
              <a:rPr lang="en-US" dirty="0">
                <a:cs typeface="Arial" charset="0"/>
              </a:rPr>
              <a:t> MAC address) pairs</a:t>
            </a:r>
          </a:p>
          <a:p>
            <a:pPr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Consults </a:t>
            </a:r>
            <a:r>
              <a:rPr lang="en-US" dirty="0">
                <a:cs typeface="Arial" charset="0"/>
              </a:rPr>
              <a:t>the table when sending a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Map destination IP address to destination MAC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Encapsulate the (IP) </a:t>
            </a:r>
            <a:r>
              <a:rPr lang="en-US" dirty="0" smtClean="0">
                <a:cs typeface="Arial" charset="0"/>
              </a:rPr>
              <a:t>packet </a:t>
            </a:r>
            <a:r>
              <a:rPr lang="en-US" dirty="0">
                <a:cs typeface="Arial" charset="0"/>
              </a:rPr>
              <a:t>with MAC header; transmit</a:t>
            </a:r>
          </a:p>
          <a:p>
            <a:pPr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But: what if IP address not in the table?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Sender broadcasts: “Who has IP address 1.2.3.156?”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Receiver responds: “MAC address 58-23-D7-FA-20-B0”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Sender caches result in its ARP table</a:t>
            </a:r>
          </a:p>
          <a:p>
            <a:pPr>
              <a:lnSpc>
                <a:spcPct val="90000"/>
              </a:lnSpc>
            </a:pPr>
            <a:endParaRPr lang="en-US" sz="280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ARP header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1" y="2125133"/>
            <a:ext cx="8559800" cy="4203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5778" y="1855801"/>
            <a:ext cx="328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Bit offset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779" y="1295400"/>
            <a:ext cx="1336762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=1 for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Ethernet</a:t>
            </a:r>
            <a:endParaRPr lang="en-US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1444" y="1941731"/>
            <a:ext cx="451556" cy="90871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8175" y="1295400"/>
            <a:ext cx="1225625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=0x0800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for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IPv4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6930988" y="2003286"/>
            <a:ext cx="39904" cy="84715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83705" y="1292619"/>
            <a:ext cx="1667539" cy="707886"/>
          </a:xfrm>
          <a:prstGeom prst="rect">
            <a:avLst/>
          </a:prstGeom>
          <a:solidFill>
            <a:srgbClr val="F7964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1=request;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2=reply</a:t>
            </a:r>
            <a:endParaRPr lang="en-US" dirty="0">
              <a:latin typeface="+mn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743632" y="1941731"/>
            <a:ext cx="619668" cy="147315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4214" y="1260312"/>
            <a:ext cx="1264173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=6 for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Ethernet</a:t>
            </a:r>
            <a:endParaRPr lang="en-US" dirty="0"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54215" y="1938950"/>
            <a:ext cx="0" cy="132071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1538" y="1269851"/>
            <a:ext cx="1886545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=4 for IPv4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 flipH="1">
            <a:off x="3623377" y="1669961"/>
            <a:ext cx="731434" cy="17221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8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22" grpId="0" animBg="1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if the destination is remote?</a:t>
            </a:r>
            <a:endParaRPr lang="en-US" sz="6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cs typeface="Arial" charset="0"/>
              </a:rPr>
              <a:t>Look </a:t>
            </a:r>
            <a:r>
              <a:rPr lang="en-US" sz="2400" dirty="0">
                <a:cs typeface="Arial" charset="0"/>
              </a:rPr>
              <a:t>up </a:t>
            </a:r>
            <a:r>
              <a:rPr lang="en-US" sz="2400" dirty="0" smtClean="0">
                <a:cs typeface="Arial" charset="0"/>
              </a:rPr>
              <a:t>the MAC address of the first hop router</a:t>
            </a:r>
            <a:endParaRPr lang="en-US" sz="2400" dirty="0">
              <a:cs typeface="Arial" charset="0"/>
            </a:endParaRPr>
          </a:p>
          <a:p>
            <a:pPr lvl="1"/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Uses </a:t>
            </a:r>
            <a:r>
              <a:rPr lang="en-US" sz="2000" dirty="0" err="1" smtClean="0">
                <a:solidFill>
                  <a:srgbClr val="000090"/>
                </a:solidFill>
                <a:ea typeface="Arial" charset="0"/>
                <a:cs typeface="Arial" charset="0"/>
              </a:rPr>
              <a:t>netmask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red host know about router’s </a:t>
            </a:r>
            <a:r>
              <a:rPr lang="en-US" sz="2400" dirty="0" err="1" smtClean="0">
                <a:ea typeface="Arial" charset="0"/>
                <a:cs typeface="Arial" charset="0"/>
              </a:rPr>
              <a:t>adddress</a:t>
            </a:r>
            <a:r>
              <a:rPr lang="en-US" sz="2400" dirty="0" smtClean="0">
                <a:ea typeface="Arial" charset="0"/>
                <a:cs typeface="Arial" charset="0"/>
              </a:rPr>
              <a:t>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  <a:endParaRPr lang="en-US" sz="2000" dirty="0">
              <a:solidFill>
                <a:srgbClr val="000090"/>
              </a:solidFill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441637"/>
            <a:ext cx="8247076" cy="2292350"/>
            <a:chOff x="133" y="2651"/>
            <a:chExt cx="5195" cy="1444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4" y="3034"/>
              <a:ext cx="346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4" y="3021"/>
              <a:ext cx="346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1"/>
              <a:ext cx="339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9" y="2970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8" y="3033"/>
              <a:ext cx="346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2" y="3021"/>
              <a:ext cx="346" cy="2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7" y="3021"/>
              <a:ext cx="346" cy="213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dirty="0" smtClean="0"/>
                <a:t>host</a:t>
              </a:r>
              <a:endParaRPr lang="en-US" sz="160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7" y="2970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651"/>
              <a:ext cx="20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+mn-lt"/>
                </a:rPr>
                <a:t>1.2.3.0/</a:t>
              </a:r>
              <a:r>
                <a:rPr lang="en-US" sz="1800" dirty="0" smtClean="0">
                  <a:latin typeface="+mn-lt"/>
                </a:rPr>
                <a:t>24</a:t>
              </a:r>
              <a:r>
                <a:rPr lang="en-US" sz="1800" dirty="0">
                  <a:latin typeface="+mn-lt"/>
                </a:rPr>
                <a:t> </a:t>
              </a:r>
              <a:r>
                <a:rPr lang="en-US" sz="1800" dirty="0" smtClean="0">
                  <a:latin typeface="+mn-lt"/>
                </a:rPr>
                <a:t>(255.255.255.0)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87" y="2823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dirty="0" smtClean="0">
                  <a:solidFill>
                    <a:srgbClr val="0000FF"/>
                  </a:solidFill>
                  <a:latin typeface="+mn-lt"/>
                </a:rPr>
                <a:t>5.6.7.34</a:t>
              </a:r>
              <a:endParaRPr lang="en-US" sz="18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85" y="2809"/>
              <a:ext cx="6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1" y="2834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5" y="3612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676401"/>
            <a:ext cx="5975964" cy="4640746"/>
            <a:chOff x="2839" y="1413"/>
            <a:chExt cx="3378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49" y="141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598" cy="2306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255595" y="2743201"/>
            <a:ext cx="3073400" cy="2042114"/>
            <a:chOff x="2568" y="1815"/>
            <a:chExt cx="1936" cy="1127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568" y="270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35" y="1815"/>
              <a:ext cx="768" cy="24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36" y="2055"/>
              <a:ext cx="283" cy="649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Key Ideas in Both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ARP and DHCP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b="1" dirty="0"/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pPr lvl="1"/>
            <a:endParaRPr lang="en-US" dirty="0"/>
          </a:p>
          <a:p>
            <a:r>
              <a:rPr lang="en-US" b="1" dirty="0"/>
              <a:t>Caching</a:t>
            </a:r>
            <a:r>
              <a:rPr lang="en-US" dirty="0"/>
              <a:t>: </a:t>
            </a:r>
            <a:r>
              <a:rPr lang="en-US" dirty="0" smtClean="0"/>
              <a:t>Remember </a:t>
            </a:r>
            <a:r>
              <a:rPr lang="en-US" dirty="0"/>
              <a:t>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pPr lvl="1"/>
            <a:endParaRPr lang="en-US" dirty="0"/>
          </a:p>
          <a:p>
            <a:r>
              <a:rPr lang="en-US" b="1" dirty="0"/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to Networking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8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Stock: Naming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95400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/>
                <a:gridCol w="2307449"/>
                <a:gridCol w="1706880"/>
                <a:gridCol w="1706880"/>
                <a:gridCol w="1706880"/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Resolution</a:t>
                      </a:r>
                    </a:p>
                    <a:p>
                      <a:pPr algn="ctr"/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App.</a:t>
                      </a:r>
                    </a:p>
                    <a:p>
                      <a:pPr algn="ctr"/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www.cs.berkeley.edu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organizational hierarchy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 manual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123.45.6.78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topological</a:t>
                      </a:r>
                      <a:r>
                        <a:rPr lang="en-US" baseline="0" dirty="0" smtClean="0"/>
                        <a:t> hierarchy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DHCP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 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45-CC-4E-12-F0-97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vendor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(flat)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hard-coded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543800" y="3036332"/>
            <a:ext cx="152400" cy="457200"/>
          </a:xfrm>
          <a:prstGeom prst="upDownArrow">
            <a:avLst/>
          </a:prstGeom>
          <a:solidFill>
            <a:srgbClr val="3365F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9700" y="3124200"/>
            <a:ext cx="672029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DNS</a:t>
            </a:r>
            <a:endParaRPr lang="en-US" sz="1800" b="0" dirty="0">
              <a:latin typeface="+mn-lt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7505700" y="3754398"/>
            <a:ext cx="190500" cy="457200"/>
          </a:xfrm>
          <a:prstGeom prst="upDownArrow">
            <a:avLst/>
          </a:prstGeom>
          <a:solidFill>
            <a:srgbClr val="3365F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3870" y="3798332"/>
            <a:ext cx="667859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ARP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3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sending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How does host </a:t>
            </a:r>
            <a:r>
              <a:rPr lang="en-US" sz="2400" b="1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b="1" dirty="0">
                <a:latin typeface="Arial" charset="0"/>
                <a:cs typeface="Arial" charset="0"/>
              </a:rPr>
              <a:t> send an IP packet to host </a:t>
            </a:r>
            <a:r>
              <a:rPr lang="en-US" sz="2400" b="1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r>
              <a:rPr lang="en-US" sz="2400" b="1" dirty="0">
                <a:latin typeface="Arial" charset="0"/>
                <a:cs typeface="Arial" charset="0"/>
              </a:rPr>
              <a:t>?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dirty="0">
              <a:latin typeface="Comic Sans MS" charset="0"/>
            </a:endParaRP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81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dirty="0">
              <a:latin typeface="Comic Sans MS" charset="0"/>
            </a:endParaRP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sending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2587811" y="5788212"/>
            <a:ext cx="41506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>
                <a:latin typeface="Helvetica" charset="0"/>
              </a:rPr>
              <a:t>1.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A</a:t>
            </a:r>
            <a:r>
              <a:rPr lang="en-US" sz="2400">
                <a:latin typeface="Helvetica" charset="0"/>
              </a:rPr>
              <a:t> sends packet to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R</a:t>
            </a:r>
            <a:r>
              <a:rPr lang="en-US" sz="2400">
                <a:latin typeface="Helvetica" charset="0"/>
              </a:rPr>
              <a:t>.</a:t>
            </a:r>
            <a:br>
              <a:rPr lang="en-US" sz="2400">
                <a:latin typeface="Helvetica" charset="0"/>
              </a:rPr>
            </a:br>
            <a:r>
              <a:rPr lang="en-US" sz="2400">
                <a:latin typeface="Helvetica" charset="0"/>
              </a:rPr>
              <a:t>2.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R </a:t>
            </a:r>
            <a:r>
              <a:rPr lang="en-US" sz="2400">
                <a:latin typeface="Helvetica" charset="0"/>
              </a:rPr>
              <a:t>sends packet to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B</a:t>
            </a:r>
            <a:r>
              <a:rPr lang="en-US" sz="240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48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sends packet through router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53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constructs an IP packet to send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Source 111.111.111.111, destination 222.222.222.222</a:t>
            </a:r>
          </a:p>
          <a:p>
            <a:pPr>
              <a:lnSpc>
                <a:spcPct val="70000"/>
              </a:lnSpc>
            </a:pPr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has a gateway 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Used to reach destinations outside of 111.111.111.0/24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Address 111.111.111.110 for R learned via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DHCP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F24E69-05F6-E849-B9AE-BD0123211803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67588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sends packet through router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endParaRPr lang="en-US" dirty="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learns the MAC address of </a:t>
            </a:r>
            <a:r>
              <a:rPr lang="en-US" sz="24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 smtClean="0">
                <a:latin typeface="Arial" charset="0"/>
                <a:cs typeface="Arial" charset="0"/>
              </a:rPr>
              <a:t>’s </a:t>
            </a:r>
            <a:r>
              <a:rPr lang="en-US" sz="2400" dirty="0">
                <a:latin typeface="Arial" charset="0"/>
                <a:cs typeface="Arial" charset="0"/>
              </a:rPr>
              <a:t>interface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request: broadcast request for 111.111.111.110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response: </a:t>
            </a:r>
            <a:r>
              <a:rPr lang="en-US" sz="20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responds with E6-E9-00-17-BB-4B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>
                <a:latin typeface="Arial" charset="0"/>
                <a:cs typeface="Arial" charset="0"/>
              </a:rPr>
              <a:t> encapsulates the </a:t>
            </a:r>
            <a:r>
              <a:rPr lang="en-US" sz="2400" dirty="0" smtClean="0">
                <a:latin typeface="Arial" charset="0"/>
                <a:cs typeface="Arial" charset="0"/>
              </a:rPr>
              <a:t>IP packet for B, </a:t>
            </a:r>
            <a:r>
              <a:rPr lang="en-US" sz="2400" dirty="0">
                <a:latin typeface="Arial" charset="0"/>
                <a:cs typeface="Arial" charset="0"/>
              </a:rPr>
              <a:t>and sends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032EBA-5993-3645-9EFD-2CD3082C8AA4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69637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Decides how to Forward Packet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 smtClean="0">
                <a:latin typeface="Arial" charset="0"/>
                <a:cs typeface="Arial" charset="0"/>
              </a:rPr>
              <a:t>’s adapter </a:t>
            </a:r>
            <a:r>
              <a:rPr lang="en-US" sz="2400" dirty="0">
                <a:latin typeface="Arial" charset="0"/>
                <a:cs typeface="Arial" charset="0"/>
              </a:rPr>
              <a:t>receives the packet</a:t>
            </a:r>
          </a:p>
          <a:p>
            <a:pPr lvl="1">
              <a:buClr>
                <a:schemeClr val="tx2"/>
              </a:buClr>
            </a:pPr>
            <a:r>
              <a:rPr lang="en-US" sz="2000" dirty="0" smtClean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extracts the IP packet from the Ethernet frame</a:t>
            </a:r>
          </a:p>
          <a:p>
            <a:pPr lvl="1">
              <a:buClr>
                <a:schemeClr val="tx2"/>
              </a:buClr>
            </a:pPr>
            <a:r>
              <a:rPr lang="en-US" sz="2000" dirty="0" smtClean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sees the IP packet is destined to 222.222.222.222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latin typeface="Arial" charset="0"/>
                <a:cs typeface="Arial" charset="0"/>
              </a:rPr>
              <a:t> consults its forwarding </a:t>
            </a:r>
            <a:r>
              <a:rPr lang="en-US" sz="2400" dirty="0" smtClean="0">
                <a:latin typeface="Arial" charset="0"/>
                <a:cs typeface="Arial" charset="0"/>
              </a:rPr>
              <a:t>table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Packet matches 222.222.222.0/24 via other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adapter (port)</a:t>
            </a: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1AB618-2739-4445-A705-B4EE727C7ED1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1685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71687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73088" y="290976"/>
            <a:ext cx="7023100" cy="2070100"/>
          </a:xfrm>
          <a:prstGeom prst="wedgeRoundRectCallout">
            <a:avLst>
              <a:gd name="adj1" fmla="val -6052"/>
              <a:gd name="adj2" fmla="val 82077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dirty="0" smtClean="0">
                <a:latin typeface="+mn-lt"/>
              </a:rPr>
              <a:t>Two points: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IP routing table points to this port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Destination address is within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mask of port’s address (i.e., local)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16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sends packet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learns the MAC address of host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request: broadcast request for 222.222.222.222</a:t>
            </a:r>
          </a:p>
          <a:p>
            <a:pPr lvl="1">
              <a:buClr>
                <a:schemeClr val="tx2"/>
              </a:buClr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ARP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response: </a:t>
            </a:r>
            <a:r>
              <a:rPr lang="en-US" sz="2000" dirty="0">
                <a:solidFill>
                  <a:srgbClr val="FF3300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responds with 49-BD-D2-C7-56-2A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Router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R</a:t>
            </a:r>
            <a:r>
              <a:rPr lang="en-US" sz="2400" dirty="0">
                <a:latin typeface="Arial" charset="0"/>
                <a:cs typeface="Arial" charset="0"/>
              </a:rPr>
              <a:t> encapsulates the packet and sends to </a:t>
            </a:r>
            <a:r>
              <a:rPr lang="en-US" sz="2400" dirty="0">
                <a:solidFill>
                  <a:srgbClr val="FF3300"/>
                </a:solidFill>
                <a:latin typeface="Arial" charset="0"/>
                <a:cs typeface="Arial" charset="0"/>
              </a:rPr>
              <a:t>B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2DECC4-F05B-ED43-AAF9-C700E61BD399}" type="slidenum">
              <a:rPr lang="en-US" sz="1400" b="0">
                <a:latin typeface="Times New Roman" charset="0"/>
              </a:rPr>
              <a:pPr eaLnBrk="1" hangingPunct="1"/>
              <a:t>66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3733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3505200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896938" y="465772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A</a:t>
            </a:r>
            <a:endParaRPr lang="en-US" sz="1800" b="0">
              <a:latin typeface="Comic Sans MS" charset="0"/>
            </a:endParaRP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4084638" y="59515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R</a:t>
            </a:r>
            <a:endParaRPr lang="en-US" sz="1800" b="0">
              <a:latin typeface="Comic Sans MS" charset="0"/>
            </a:endParaRP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7942263" y="6240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0">
                <a:solidFill>
                  <a:srgbClr val="FF0000"/>
                </a:solidFill>
                <a:latin typeface="Comic Sans MS" charset="0"/>
              </a:rPr>
              <a:t>B</a:t>
            </a:r>
            <a:endParaRPr lang="en-US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Address Translation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5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Sharing Single Address Across Hosts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Network Address Translation (NAT) enables many hosts to share a single address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Uses port numbers (fields in transport layer)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Was thought to be an architectural abomination when first proposed, but it: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Probably saved us from address exhaustion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reflects a modern design paradigm (indirection)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C61197-A1CA-A34C-AE69-5786DA3478FF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Sockets and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 process wants access to the network, it opens a </a:t>
            </a:r>
            <a:r>
              <a:rPr lang="en-US" b="1" dirty="0"/>
              <a:t>socket</a:t>
            </a:r>
            <a:r>
              <a:rPr lang="en-US" dirty="0"/>
              <a:t>, which is associated with a </a:t>
            </a:r>
            <a:r>
              <a:rPr lang="en-US" b="1" dirty="0" smtClean="0"/>
              <a:t>port</a:t>
            </a:r>
          </a:p>
          <a:p>
            <a:pPr lvl="1"/>
            <a:r>
              <a:rPr lang="en-US" i="1" dirty="0" smtClean="0"/>
              <a:t>This is not a physical port, just a logical one</a:t>
            </a:r>
          </a:p>
          <a:p>
            <a:pPr lvl="6"/>
            <a:endParaRPr lang="en-US" b="1" dirty="0"/>
          </a:p>
          <a:p>
            <a:r>
              <a:rPr lang="en-US" b="1" dirty="0"/>
              <a:t>Socket: </a:t>
            </a:r>
            <a:r>
              <a:rPr lang="en-US" dirty="0"/>
              <a:t>an OS mechanism that connects processes to the networking </a:t>
            </a:r>
            <a:r>
              <a:rPr lang="en-US" dirty="0" smtClean="0"/>
              <a:t>stack</a:t>
            </a:r>
          </a:p>
          <a:p>
            <a:pPr lvl="6"/>
            <a:endParaRPr lang="en-US" dirty="0"/>
          </a:p>
          <a:p>
            <a:r>
              <a:rPr lang="en-US" b="1" dirty="0"/>
              <a:t>Port: </a:t>
            </a:r>
            <a:r>
              <a:rPr lang="en-US" dirty="0"/>
              <a:t>number that identifies that particular socket</a:t>
            </a:r>
          </a:p>
          <a:p>
            <a:pPr lvl="5"/>
            <a:endParaRPr lang="en-US" dirty="0"/>
          </a:p>
          <a:p>
            <a:r>
              <a:rPr lang="en-US" i="1" dirty="0"/>
              <a:t>P</a:t>
            </a:r>
            <a:r>
              <a:rPr lang="en-US" i="1" dirty="0" smtClean="0"/>
              <a:t>ort </a:t>
            </a:r>
            <a:r>
              <a:rPr lang="en-US" i="1" dirty="0"/>
              <a:t>number </a:t>
            </a:r>
            <a:r>
              <a:rPr lang="en-US" i="1" dirty="0" smtClean="0"/>
              <a:t>used </a:t>
            </a:r>
            <a:r>
              <a:rPr lang="en-US" i="1" dirty="0"/>
              <a:t>by </a:t>
            </a:r>
            <a:r>
              <a:rPr lang="en-US" i="1" dirty="0" smtClean="0"/>
              <a:t>OS </a:t>
            </a:r>
            <a:r>
              <a:rPr lang="en-US" i="1" dirty="0"/>
              <a:t>to direct incoming </a:t>
            </a:r>
            <a:r>
              <a:rPr lang="en-US" i="1" dirty="0" smtClean="0"/>
              <a:t>packets</a:t>
            </a:r>
          </a:p>
          <a:p>
            <a:pPr lvl="4"/>
            <a:endParaRPr lang="en-US" i="1" dirty="0"/>
          </a:p>
          <a:p>
            <a:r>
              <a:rPr lang="en-US" b="1" i="1" dirty="0" smtClean="0"/>
              <a:t>The port number appears in the transport header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9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Correctness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A transport mechanism is “reliable” if and only if 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(a) it resends all dropped or corrupted packets</a:t>
            </a:r>
            <a:endParaRPr lang="en-US" i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6600"/>
                </a:solidFill>
              </a:rPr>
              <a:t>(b) attempts to make progress</a:t>
            </a:r>
            <a:endParaRPr lang="en-US" b="1" i="1" dirty="0">
              <a:solidFill>
                <a:srgbClr val="FF6600"/>
              </a:solidFill>
            </a:endParaRPr>
          </a:p>
          <a:p>
            <a:pPr lvl="8"/>
            <a:endParaRPr lang="en-US" dirty="0" smtClean="0"/>
          </a:p>
          <a:p>
            <a:r>
              <a:rPr lang="en-US" dirty="0" smtClean="0"/>
              <a:t>Making progress means:</a:t>
            </a:r>
          </a:p>
          <a:p>
            <a:pPr lvl="1"/>
            <a:r>
              <a:rPr lang="en-US" dirty="0" smtClean="0"/>
              <a:t>It never gets into a state where where all sent data has been received but it never attempts to send new data</a:t>
            </a:r>
            <a:endParaRPr lang="en-US" dirty="0"/>
          </a:p>
          <a:p>
            <a:pPr lvl="1"/>
            <a:r>
              <a:rPr lang="en-US" dirty="0" smtClean="0"/>
              <a:t>Example: If I have ten packets to send, I can’t just send the first five and then stop.</a:t>
            </a:r>
          </a:p>
          <a:p>
            <a:pPr lvl="3"/>
            <a:endParaRPr lang="en-US" dirty="0"/>
          </a:p>
          <a:p>
            <a:r>
              <a:rPr lang="en-US" b="1" i="1" dirty="0" smtClean="0"/>
              <a:t>You will need to know this</a:t>
            </a:r>
            <a:r>
              <a:rPr lang="is-IS" b="1" i="1" dirty="0" smtClean="0"/>
              <a:t>….</a:t>
            </a:r>
          </a:p>
          <a:p>
            <a:endParaRPr lang="is-IS" b="1" i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Special-Purpose Address Blocks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Limited broadcast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Sent to every host attached to the local network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Block: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255.255.255.255/32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Loopback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Address blocks that refer to the local machine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Block: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127.0.0.0/8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Usually only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127.0.0.1/32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is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used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Link-local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By agreement, not forwarded by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any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router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Used for single-link communication only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Intent: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autoconfiguration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(especially when </a:t>
            </a:r>
            <a:r>
              <a:rPr lang="en-US" sz="2000" i="1" dirty="0">
                <a:latin typeface="Arial" charset="0"/>
                <a:ea typeface="Arial" charset="0"/>
                <a:cs typeface="Arial" charset="0"/>
              </a:rPr>
              <a:t>DHCP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fails)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Block: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169.254.0.0/16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b="1" i="1" u="sng" dirty="0" smtClean="0">
                <a:latin typeface="Arial" charset="0"/>
              </a:rPr>
              <a:t>Private </a:t>
            </a:r>
            <a:r>
              <a:rPr lang="en-US" sz="2400" b="1" i="1" u="sng" dirty="0"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By agreement,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not routed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in the public Internet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For networks not meant for general Internet connectivity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Blocks: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10.0.0.0/8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172.16.0.0/12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192.168.0.0/16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95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3F69A4-CB95-1540-832D-F4867D7D0EC8}" type="slidenum">
              <a:rPr lang="en-US" sz="1400" b="0">
                <a:latin typeface="Times New Roman" charset="0"/>
              </a:rPr>
              <a:pPr eaLnBrk="1" hangingPunct="1"/>
              <a:t>70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8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>
                <a:latin typeface="Helvetica" charset="0"/>
                <a:ea typeface="ＭＳ Ｐゴシック" charset="0"/>
                <a:cs typeface="ＭＳ Ｐゴシック" charset="0"/>
              </a:rPr>
              <a:t>The “Old Days”</a:t>
            </a:r>
            <a:endParaRPr lang="en-US" sz="35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Before NAT</a:t>
            </a:r>
            <a:r>
              <a:rPr lang="en-US" dirty="0" smtClean="0">
                <a:latin typeface="Arial" charset="0"/>
              </a:rPr>
              <a:t>…e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very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machine connected to Internet had unique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globally routable IP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address </a:t>
            </a:r>
          </a:p>
        </p:txBody>
      </p:sp>
      <p:sp>
        <p:nvSpPr>
          <p:cNvPr id="164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5BEEA-75F5-E541-B9FD-9DD3486C02D2}" type="slidenum">
              <a:rPr lang="en-US" sz="1400" b="0">
                <a:latin typeface="Arial" charset="0"/>
              </a:rPr>
              <a:pPr eaLnBrk="1" hangingPunct="1"/>
              <a:t>71</a:t>
            </a:fld>
            <a:endParaRPr lang="en-US" sz="1400" b="0">
              <a:latin typeface="Arial" charset="0"/>
            </a:endParaRPr>
          </a:p>
        </p:txBody>
      </p:sp>
      <p:pic>
        <p:nvPicPr>
          <p:cNvPr id="16486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9688"/>
            <a:ext cx="2819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6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4488"/>
            <a:ext cx="30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0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2200" y="40020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871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2200" y="52212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1962" name="Text Box 10"/>
          <p:cNvSpPr txBox="1">
            <a:spLocks noChangeArrowheads="1"/>
          </p:cNvSpPr>
          <p:nvPr/>
        </p:nvSpPr>
        <p:spPr bwMode="auto">
          <a:xfrm>
            <a:off x="6088063" y="4495800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1.2.3.4</a:t>
            </a:r>
          </a:p>
        </p:txBody>
      </p:sp>
      <p:sp>
        <p:nvSpPr>
          <p:cNvPr id="1661963" name="Text Box 11"/>
          <p:cNvSpPr txBox="1">
            <a:spLocks noChangeArrowheads="1"/>
          </p:cNvSpPr>
          <p:nvPr/>
        </p:nvSpPr>
        <p:spPr bwMode="auto">
          <a:xfrm>
            <a:off x="6011863" y="5754688"/>
            <a:ext cx="89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1.2.3.5</a:t>
            </a:r>
          </a:p>
        </p:txBody>
      </p:sp>
      <p:sp>
        <p:nvSpPr>
          <p:cNvPr id="1661964" name="Text Box 12"/>
          <p:cNvSpPr txBox="1">
            <a:spLocks noChangeArrowheads="1"/>
          </p:cNvSpPr>
          <p:nvPr/>
        </p:nvSpPr>
        <p:spPr bwMode="auto">
          <a:xfrm>
            <a:off x="1776413" y="4854575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5.6.7.8</a:t>
            </a:r>
          </a:p>
        </p:txBody>
      </p:sp>
      <p:sp>
        <p:nvSpPr>
          <p:cNvPr id="1661966" name="Line 14"/>
          <p:cNvSpPr>
            <a:spLocks noChangeShapeType="1"/>
          </p:cNvSpPr>
          <p:nvPr/>
        </p:nvSpPr>
        <p:spPr bwMode="auto">
          <a:xfrm>
            <a:off x="5562600" y="47640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1968" name="Line 16"/>
          <p:cNvSpPr>
            <a:spLocks noChangeShapeType="1"/>
          </p:cNvSpPr>
          <p:nvPr/>
        </p:nvSpPr>
        <p:spPr bwMode="auto">
          <a:xfrm>
            <a:off x="5867400" y="54498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1969" name="Line 17"/>
          <p:cNvSpPr>
            <a:spLocks noChangeShapeType="1"/>
          </p:cNvSpPr>
          <p:nvPr/>
        </p:nvSpPr>
        <p:spPr bwMode="auto">
          <a:xfrm flipH="1" flipV="1">
            <a:off x="5867400" y="4230688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1970" name="Text Box 18"/>
          <p:cNvSpPr txBox="1">
            <a:spLocks noChangeArrowheads="1"/>
          </p:cNvSpPr>
          <p:nvPr/>
        </p:nvSpPr>
        <p:spPr bwMode="auto">
          <a:xfrm>
            <a:off x="5360988" y="3849688"/>
            <a:ext cx="65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LAN</a:t>
            </a:r>
          </a:p>
        </p:txBody>
      </p:sp>
      <p:sp>
        <p:nvSpPr>
          <p:cNvPr id="1661971" name="Text Box 19"/>
          <p:cNvSpPr txBox="1">
            <a:spLocks noChangeArrowheads="1"/>
          </p:cNvSpPr>
          <p:nvPr/>
        </p:nvSpPr>
        <p:spPr bwMode="auto">
          <a:xfrm>
            <a:off x="5872163" y="614997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Clients</a:t>
            </a:r>
          </a:p>
        </p:txBody>
      </p:sp>
      <p:sp>
        <p:nvSpPr>
          <p:cNvPr id="1661972" name="Text Box 20"/>
          <p:cNvSpPr txBox="1">
            <a:spLocks noChangeArrowheads="1"/>
          </p:cNvSpPr>
          <p:nvPr/>
        </p:nvSpPr>
        <p:spPr bwMode="auto">
          <a:xfrm>
            <a:off x="1643063" y="3773488"/>
            <a:ext cx="903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1661973" name="Text Box 21"/>
          <p:cNvSpPr txBox="1">
            <a:spLocks noChangeArrowheads="1"/>
          </p:cNvSpPr>
          <p:nvPr/>
        </p:nvSpPr>
        <p:spPr bwMode="auto">
          <a:xfrm>
            <a:off x="3616325" y="454977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Internet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62000" y="4535488"/>
            <a:ext cx="2971800" cy="228600"/>
            <a:chOff x="816" y="3312"/>
            <a:chExt cx="1872" cy="144"/>
          </a:xfrm>
        </p:grpSpPr>
        <p:sp>
          <p:nvSpPr>
            <p:cNvPr id="1661981" name="Rectangle 29"/>
            <p:cNvSpPr>
              <a:spLocks noChangeArrowheads="1"/>
            </p:cNvSpPr>
            <p:nvPr/>
          </p:nvSpPr>
          <p:spPr bwMode="auto">
            <a:xfrm flipH="1">
              <a:off x="2160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1982" name="Rectangle 30"/>
            <p:cNvSpPr>
              <a:spLocks noChangeArrowheads="1"/>
            </p:cNvSpPr>
            <p:nvPr/>
          </p:nvSpPr>
          <p:spPr bwMode="auto">
            <a:xfrm flipH="1">
              <a:off x="1632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1983" name="Rectangle 31"/>
            <p:cNvSpPr>
              <a:spLocks noChangeArrowheads="1"/>
            </p:cNvSpPr>
            <p:nvPr/>
          </p:nvSpPr>
          <p:spPr bwMode="auto">
            <a:xfrm flipH="1">
              <a:off x="816" y="3312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87" name="Rectangle 35"/>
            <p:cNvSpPr>
              <a:spLocks noChangeArrowheads="1"/>
            </p:cNvSpPr>
            <p:nvPr/>
          </p:nvSpPr>
          <p:spPr bwMode="auto">
            <a:xfrm>
              <a:off x="1104" y="3312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1988" name="Rectangle 36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221288" y="3443288"/>
            <a:ext cx="3694112" cy="863600"/>
            <a:chOff x="3289" y="2169"/>
            <a:chExt cx="2327" cy="544"/>
          </a:xfrm>
        </p:grpSpPr>
        <p:sp>
          <p:nvSpPr>
            <p:cNvPr id="1661967" name="Line 15"/>
            <p:cNvSpPr>
              <a:spLocks noChangeShapeType="1"/>
            </p:cNvSpPr>
            <p:nvPr/>
          </p:nvSpPr>
          <p:spPr bwMode="auto">
            <a:xfrm>
              <a:off x="3696" y="271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2" name="Line 40"/>
            <p:cNvSpPr>
              <a:spLocks noChangeShapeType="1"/>
            </p:cNvSpPr>
            <p:nvPr/>
          </p:nvSpPr>
          <p:spPr bwMode="auto">
            <a:xfrm>
              <a:off x="3888" y="2448"/>
              <a:ext cx="144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3" name="Text Box 41"/>
            <p:cNvSpPr txBox="1">
              <a:spLocks noChangeArrowheads="1"/>
            </p:cNvSpPr>
            <p:nvPr/>
          </p:nvSpPr>
          <p:spPr bwMode="auto">
            <a:xfrm>
              <a:off x="3289" y="2217"/>
              <a:ext cx="77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dest addr</a:t>
              </a:r>
            </a:p>
          </p:txBody>
        </p:sp>
        <p:sp>
          <p:nvSpPr>
            <p:cNvPr id="1661994" name="Text Box 42"/>
            <p:cNvSpPr txBox="1">
              <a:spLocks noChangeArrowheads="1"/>
            </p:cNvSpPr>
            <p:nvPr/>
          </p:nvSpPr>
          <p:spPr bwMode="auto">
            <a:xfrm>
              <a:off x="4074" y="2169"/>
              <a:ext cx="6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src addr</a:t>
              </a:r>
            </a:p>
          </p:txBody>
        </p:sp>
        <p:sp>
          <p:nvSpPr>
            <p:cNvPr id="1661995" name="Line 43"/>
            <p:cNvSpPr>
              <a:spLocks noChangeShapeType="1"/>
            </p:cNvSpPr>
            <p:nvPr/>
          </p:nvSpPr>
          <p:spPr bwMode="auto">
            <a:xfrm>
              <a:off x="4416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6" name="Text Box 44"/>
            <p:cNvSpPr txBox="1">
              <a:spLocks noChangeArrowheads="1"/>
            </p:cNvSpPr>
            <p:nvPr/>
          </p:nvSpPr>
          <p:spPr bwMode="auto">
            <a:xfrm>
              <a:off x="4554" y="2313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dst port</a:t>
              </a:r>
            </a:p>
          </p:txBody>
        </p:sp>
        <p:sp>
          <p:nvSpPr>
            <p:cNvPr id="1661997" name="Line 45"/>
            <p:cNvSpPr>
              <a:spLocks noChangeShapeType="1"/>
            </p:cNvSpPr>
            <p:nvPr/>
          </p:nvSpPr>
          <p:spPr bwMode="auto">
            <a:xfrm>
              <a:off x="4896" y="25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98" name="Text Box 46"/>
            <p:cNvSpPr txBox="1">
              <a:spLocks noChangeArrowheads="1"/>
            </p:cNvSpPr>
            <p:nvPr/>
          </p:nvSpPr>
          <p:spPr bwMode="auto">
            <a:xfrm>
              <a:off x="4958" y="2169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src port</a:t>
              </a:r>
            </a:p>
          </p:txBody>
        </p:sp>
        <p:sp>
          <p:nvSpPr>
            <p:cNvPr id="1661999" name="Line 47"/>
            <p:cNvSpPr>
              <a:spLocks noChangeShapeType="1"/>
            </p:cNvSpPr>
            <p:nvPr/>
          </p:nvSpPr>
          <p:spPr bwMode="auto">
            <a:xfrm flipH="1">
              <a:off x="5184" y="240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19800" y="4230688"/>
            <a:ext cx="2895600" cy="228600"/>
            <a:chOff x="3792" y="2256"/>
            <a:chExt cx="1824" cy="144"/>
          </a:xfrm>
        </p:grpSpPr>
        <p:sp>
          <p:nvSpPr>
            <p:cNvPr id="1661974" name="Rectangle 22"/>
            <p:cNvSpPr>
              <a:spLocks noChangeArrowheads="1"/>
            </p:cNvSpPr>
            <p:nvPr/>
          </p:nvSpPr>
          <p:spPr bwMode="auto">
            <a:xfrm>
              <a:off x="3792" y="2256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1975" name="Rectangle 23"/>
            <p:cNvSpPr>
              <a:spLocks noChangeArrowheads="1"/>
            </p:cNvSpPr>
            <p:nvPr/>
          </p:nvSpPr>
          <p:spPr bwMode="auto">
            <a:xfrm>
              <a:off x="4320" y="225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1977" name="Rectangle 25"/>
            <p:cNvSpPr>
              <a:spLocks noChangeArrowheads="1"/>
            </p:cNvSpPr>
            <p:nvPr/>
          </p:nvSpPr>
          <p:spPr bwMode="auto">
            <a:xfrm>
              <a:off x="5328" y="225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1985" name="Rectangle 33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1986" name="Rectangle 34"/>
            <p:cNvSpPr>
              <a:spLocks noChangeArrowheads="1"/>
            </p:cNvSpPr>
            <p:nvPr/>
          </p:nvSpPr>
          <p:spPr bwMode="auto">
            <a:xfrm>
              <a:off x="4992" y="225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0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C -0.08646 0.02153 -0.17275 0.04329 -0.26667 0.05116 C -0.36059 0.05903 -0.46198 0.05278 -0.5632 0.04676 " pathEditMode="relative" ptsTypes="a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6 C 0.0849 0.00487 0.16997 0.00996 0.26493 0.00232 C 0.3599 -0.00532 0.46493 -0.02592 0.56997 -0.04652 " pathEditMode="relative" ptsTypes="a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Network Address Translation (NAT)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ssign </a:t>
            </a:r>
            <a:r>
              <a:rPr lang="en-US" dirty="0">
                <a:latin typeface="Arial" charset="0"/>
              </a:rPr>
              <a:t>addresses to machines behind same NAT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be any private address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range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e.g.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192.168.0.0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16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Use </a:t>
            </a:r>
            <a:r>
              <a:rPr lang="en-US" b="1" dirty="0" smtClean="0">
                <a:latin typeface="Arial" charset="0"/>
              </a:rPr>
              <a:t>port </a:t>
            </a:r>
            <a:r>
              <a:rPr lang="en-US" b="1" dirty="0">
                <a:latin typeface="Arial" charset="0"/>
              </a:rPr>
              <a:t>numbers</a:t>
            </a:r>
            <a:r>
              <a:rPr lang="en-US" dirty="0">
                <a:latin typeface="Arial" charset="0"/>
              </a:rPr>
              <a:t> to </a:t>
            </a:r>
            <a:r>
              <a:rPr lang="en-US" dirty="0" smtClean="0">
                <a:latin typeface="Arial" charset="0"/>
              </a:rPr>
              <a:t>multiplex single address</a:t>
            </a:r>
          </a:p>
        </p:txBody>
      </p:sp>
      <p:sp>
        <p:nvSpPr>
          <p:cNvPr id="166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8FC42C3-4C19-E249-96B2-12647126443A}" type="slidenum">
              <a:rPr lang="en-US" sz="1400" b="0">
                <a:latin typeface="Times New Roman" charset="0"/>
              </a:rPr>
              <a:pPr eaLnBrk="1" hangingPunct="1"/>
              <a:t>72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664011" name="Line 11"/>
          <p:cNvSpPr>
            <a:spLocks noChangeShapeType="1"/>
          </p:cNvSpPr>
          <p:nvPr/>
        </p:nvSpPr>
        <p:spPr bwMode="auto">
          <a:xfrm>
            <a:off x="5562600" y="47244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16691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9688"/>
            <a:ext cx="2819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8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4488"/>
            <a:ext cx="30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19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40020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0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52212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4008" name="Text Box 8"/>
          <p:cNvSpPr txBox="1">
            <a:spLocks noChangeArrowheads="1"/>
          </p:cNvSpPr>
          <p:nvPr/>
        </p:nvSpPr>
        <p:spPr bwMode="auto">
          <a:xfrm>
            <a:off x="7323138" y="4495800"/>
            <a:ext cx="1147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E04D6"/>
                </a:solidFill>
                <a:latin typeface="+mn-lt"/>
                <a:ea typeface="+mn-ea"/>
                <a:cs typeface="+mn-cs"/>
              </a:rPr>
              <a:t>192</a:t>
            </a:r>
            <a:r>
              <a:rPr lang="en-US" sz="1800">
                <a:latin typeface="+mn-lt"/>
                <a:ea typeface="+mn-ea"/>
                <a:cs typeface="+mn-cs"/>
              </a:rPr>
              <a:t>.2.3.4</a:t>
            </a:r>
          </a:p>
        </p:txBody>
      </p:sp>
      <p:sp>
        <p:nvSpPr>
          <p:cNvPr id="1664009" name="Text Box 9"/>
          <p:cNvSpPr txBox="1">
            <a:spLocks noChangeArrowheads="1"/>
          </p:cNvSpPr>
          <p:nvPr/>
        </p:nvSpPr>
        <p:spPr bwMode="auto">
          <a:xfrm>
            <a:off x="7246938" y="5754688"/>
            <a:ext cx="1147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E04D6"/>
                </a:solidFill>
                <a:latin typeface="+mn-lt"/>
                <a:ea typeface="+mn-ea"/>
                <a:cs typeface="+mn-cs"/>
              </a:rPr>
              <a:t>192</a:t>
            </a:r>
            <a:r>
              <a:rPr lang="en-US" sz="1800">
                <a:latin typeface="+mn-lt"/>
                <a:ea typeface="+mn-ea"/>
                <a:cs typeface="+mn-cs"/>
              </a:rPr>
              <a:t>.2.3.5</a:t>
            </a:r>
          </a:p>
        </p:txBody>
      </p:sp>
      <p:sp>
        <p:nvSpPr>
          <p:cNvPr id="1664010" name="Text Box 10"/>
          <p:cNvSpPr txBox="1">
            <a:spLocks noChangeArrowheads="1"/>
          </p:cNvSpPr>
          <p:nvPr/>
        </p:nvSpPr>
        <p:spPr bwMode="auto">
          <a:xfrm>
            <a:off x="1776413" y="4854575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5.6.7.8</a:t>
            </a:r>
          </a:p>
        </p:txBody>
      </p:sp>
      <p:sp>
        <p:nvSpPr>
          <p:cNvPr id="1664015" name="Text Box 15"/>
          <p:cNvSpPr txBox="1">
            <a:spLocks noChangeArrowheads="1"/>
          </p:cNvSpPr>
          <p:nvPr/>
        </p:nvSpPr>
        <p:spPr bwMode="auto">
          <a:xfrm>
            <a:off x="7364413" y="614997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Clients</a:t>
            </a:r>
          </a:p>
        </p:txBody>
      </p:sp>
      <p:sp>
        <p:nvSpPr>
          <p:cNvPr id="1664016" name="Text Box 16"/>
          <p:cNvSpPr txBox="1">
            <a:spLocks noChangeArrowheads="1"/>
          </p:cNvSpPr>
          <p:nvPr/>
        </p:nvSpPr>
        <p:spPr bwMode="auto">
          <a:xfrm>
            <a:off x="1643063" y="3773488"/>
            <a:ext cx="903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1664017" name="Text Box 17"/>
          <p:cNvSpPr txBox="1">
            <a:spLocks noChangeArrowheads="1"/>
          </p:cNvSpPr>
          <p:nvPr/>
        </p:nvSpPr>
        <p:spPr bwMode="auto">
          <a:xfrm>
            <a:off x="3616325" y="454977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Internet</a:t>
            </a:r>
          </a:p>
        </p:txBody>
      </p:sp>
      <p:pic>
        <p:nvPicPr>
          <p:cNvPr id="166927" name="Picture 4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0"/>
            <a:ext cx="485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4041" name="Text Box 41"/>
          <p:cNvSpPr txBox="1">
            <a:spLocks noChangeArrowheads="1"/>
          </p:cNvSpPr>
          <p:nvPr/>
        </p:nvSpPr>
        <p:spPr bwMode="auto">
          <a:xfrm>
            <a:off x="5189538" y="41910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NAT</a:t>
            </a:r>
          </a:p>
        </p:txBody>
      </p:sp>
      <p:grpSp>
        <p:nvGrpSpPr>
          <p:cNvPr id="166929" name="Group 43"/>
          <p:cNvGrpSpPr>
            <a:grpSpLocks/>
          </p:cNvGrpSpPr>
          <p:nvPr/>
        </p:nvGrpSpPr>
        <p:grpSpPr bwMode="auto">
          <a:xfrm>
            <a:off x="7391400" y="4230688"/>
            <a:ext cx="304800" cy="1371600"/>
            <a:chOff x="4656" y="2665"/>
            <a:chExt cx="192" cy="864"/>
          </a:xfrm>
        </p:grpSpPr>
        <p:sp>
          <p:nvSpPr>
            <p:cNvPr id="1664012" name="Line 12"/>
            <p:cNvSpPr>
              <a:spLocks noChangeShapeType="1"/>
            </p:cNvSpPr>
            <p:nvPr/>
          </p:nvSpPr>
          <p:spPr bwMode="auto">
            <a:xfrm>
              <a:off x="4656" y="343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13" name="Line 13"/>
            <p:cNvSpPr>
              <a:spLocks noChangeShapeType="1"/>
            </p:cNvSpPr>
            <p:nvPr/>
          </p:nvSpPr>
          <p:spPr bwMode="auto">
            <a:xfrm flipH="1" flipV="1">
              <a:off x="4656" y="2665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42" name="Line 42"/>
            <p:cNvSpPr>
              <a:spLocks noChangeShapeType="1"/>
            </p:cNvSpPr>
            <p:nvPr/>
          </p:nvSpPr>
          <p:spPr bwMode="auto">
            <a:xfrm>
              <a:off x="4656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4045" name="Text Box 45"/>
          <p:cNvSpPr txBox="1">
            <a:spLocks noChangeArrowheads="1"/>
          </p:cNvSpPr>
          <p:nvPr/>
        </p:nvSpPr>
        <p:spPr bwMode="auto">
          <a:xfrm>
            <a:off x="5097463" y="4891088"/>
            <a:ext cx="89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1.2.3.4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67400" y="4191000"/>
            <a:ext cx="3048000" cy="228600"/>
            <a:chOff x="3696" y="2640"/>
            <a:chExt cx="1920" cy="144"/>
          </a:xfrm>
        </p:grpSpPr>
        <p:sp>
          <p:nvSpPr>
            <p:cNvPr id="1664035" name="Rectangle 35"/>
            <p:cNvSpPr>
              <a:spLocks noChangeArrowheads="1"/>
            </p:cNvSpPr>
            <p:nvPr/>
          </p:nvSpPr>
          <p:spPr bwMode="auto">
            <a:xfrm>
              <a:off x="3696" y="2640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36" name="Rectangle 36"/>
            <p:cNvSpPr>
              <a:spLocks noChangeArrowheads="1"/>
            </p:cNvSpPr>
            <p:nvPr/>
          </p:nvSpPr>
          <p:spPr bwMode="auto">
            <a:xfrm>
              <a:off x="4176" y="2640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E04D6"/>
                  </a:solidFill>
                  <a:latin typeface="+mn-lt"/>
                  <a:ea typeface="+mn-ea"/>
                  <a:cs typeface="+mn-cs"/>
                </a:rPr>
                <a:t>192</a:t>
              </a:r>
              <a:r>
                <a:rPr lang="en-US" sz="1800" dirty="0">
                  <a:latin typeface="+mn-lt"/>
                  <a:ea typeface="+mn-ea"/>
                  <a:cs typeface="+mn-cs"/>
                </a:rPr>
                <a:t>.2.3.4</a:t>
              </a:r>
            </a:p>
          </p:txBody>
        </p:sp>
        <p:sp>
          <p:nvSpPr>
            <p:cNvPr id="1664037" name="Rectangle 37"/>
            <p:cNvSpPr>
              <a:spLocks noChangeArrowheads="1"/>
            </p:cNvSpPr>
            <p:nvPr/>
          </p:nvSpPr>
          <p:spPr bwMode="auto">
            <a:xfrm>
              <a:off x="5328" y="2640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38" name="Rectangle 38"/>
            <p:cNvSpPr>
              <a:spLocks noChangeArrowheads="1"/>
            </p:cNvSpPr>
            <p:nvPr/>
          </p:nvSpPr>
          <p:spPr bwMode="auto">
            <a:xfrm>
              <a:off x="4800" y="2640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39" name="Rectangle 39"/>
            <p:cNvSpPr>
              <a:spLocks noChangeArrowheads="1"/>
            </p:cNvSpPr>
            <p:nvPr/>
          </p:nvSpPr>
          <p:spPr bwMode="auto">
            <a:xfrm>
              <a:off x="4992" y="2640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3362325" y="5745163"/>
            <a:ext cx="3419475" cy="430212"/>
            <a:chOff x="2118" y="3619"/>
            <a:chExt cx="2154" cy="271"/>
          </a:xfrm>
        </p:grpSpPr>
        <p:sp>
          <p:nvSpPr>
            <p:cNvPr id="1664057" name="Rectangle 57"/>
            <p:cNvSpPr>
              <a:spLocks noChangeArrowheads="1"/>
            </p:cNvSpPr>
            <p:nvPr/>
          </p:nvSpPr>
          <p:spPr bwMode="auto">
            <a:xfrm>
              <a:off x="2176" y="3619"/>
              <a:ext cx="209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954" name="Text Box 60"/>
            <p:cNvSpPr txBox="1">
              <a:spLocks noChangeArrowheads="1"/>
            </p:cNvSpPr>
            <p:nvPr/>
          </p:nvSpPr>
          <p:spPr bwMode="auto">
            <a:xfrm>
              <a:off x="2118" y="3657"/>
              <a:ext cx="2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192.2.3.4:1001   </a:t>
              </a:r>
              <a:r>
                <a:rPr lang="en-US" sz="1800">
                  <a:latin typeface="Arial" charset="0"/>
                  <a:sym typeface="Wingdings" charset="0"/>
                </a:rPr>
                <a:t>   1.2.3.4:2000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664062" name="AutoShape 62"/>
            <p:cNvSpPr>
              <a:spLocks noChangeArrowheads="1"/>
            </p:cNvSpPr>
            <p:nvPr/>
          </p:nvSpPr>
          <p:spPr bwMode="auto">
            <a:xfrm>
              <a:off x="3216" y="3744"/>
              <a:ext cx="144" cy="96"/>
            </a:xfrm>
            <a:prstGeom prst="left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4063" name="Line 63"/>
          <p:cNvSpPr>
            <a:spLocks noChangeShapeType="1"/>
          </p:cNvSpPr>
          <p:nvPr/>
        </p:nvSpPr>
        <p:spPr bwMode="auto">
          <a:xfrm flipH="1">
            <a:off x="3505200" y="46482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4064" name="Line 64"/>
          <p:cNvSpPr>
            <a:spLocks noChangeShapeType="1"/>
          </p:cNvSpPr>
          <p:nvPr/>
        </p:nvSpPr>
        <p:spPr bwMode="auto">
          <a:xfrm>
            <a:off x="5791200" y="4648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419600" y="4876800"/>
            <a:ext cx="2895600" cy="228600"/>
            <a:chOff x="3792" y="2256"/>
            <a:chExt cx="1824" cy="144"/>
          </a:xfrm>
        </p:grpSpPr>
        <p:sp>
          <p:nvSpPr>
            <p:cNvPr id="1664047" name="Rectangle 47"/>
            <p:cNvSpPr>
              <a:spLocks noChangeArrowheads="1"/>
            </p:cNvSpPr>
            <p:nvPr/>
          </p:nvSpPr>
          <p:spPr bwMode="auto">
            <a:xfrm>
              <a:off x="3792" y="2256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48" name="Rectangle 48"/>
            <p:cNvSpPr>
              <a:spLocks noChangeArrowheads="1"/>
            </p:cNvSpPr>
            <p:nvPr/>
          </p:nvSpPr>
          <p:spPr bwMode="auto">
            <a:xfrm>
              <a:off x="4320" y="225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4049" name="Rectangle 49"/>
            <p:cNvSpPr>
              <a:spLocks noChangeArrowheads="1"/>
            </p:cNvSpPr>
            <p:nvPr/>
          </p:nvSpPr>
          <p:spPr bwMode="auto">
            <a:xfrm>
              <a:off x="5328" y="225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50" name="Rectangle 50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51" name="Rectangle 51"/>
            <p:cNvSpPr>
              <a:spLocks noChangeArrowheads="1"/>
            </p:cNvSpPr>
            <p:nvPr/>
          </p:nvSpPr>
          <p:spPr bwMode="auto">
            <a:xfrm>
              <a:off x="4992" y="225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2000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38200" y="4419600"/>
            <a:ext cx="2971800" cy="228600"/>
            <a:chOff x="816" y="3312"/>
            <a:chExt cx="1872" cy="144"/>
          </a:xfrm>
        </p:grpSpPr>
        <p:sp>
          <p:nvSpPr>
            <p:cNvPr id="1664019" name="Rectangle 19"/>
            <p:cNvSpPr>
              <a:spLocks noChangeArrowheads="1"/>
            </p:cNvSpPr>
            <p:nvPr/>
          </p:nvSpPr>
          <p:spPr bwMode="auto">
            <a:xfrm flipH="1">
              <a:off x="2160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4020" name="Rectangle 20"/>
            <p:cNvSpPr>
              <a:spLocks noChangeArrowheads="1"/>
            </p:cNvSpPr>
            <p:nvPr/>
          </p:nvSpPr>
          <p:spPr bwMode="auto">
            <a:xfrm flipH="1">
              <a:off x="1632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21" name="Rectangle 21"/>
            <p:cNvSpPr>
              <a:spLocks noChangeArrowheads="1"/>
            </p:cNvSpPr>
            <p:nvPr/>
          </p:nvSpPr>
          <p:spPr bwMode="auto">
            <a:xfrm flipH="1">
              <a:off x="816" y="3312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22" name="Rectangle 22"/>
            <p:cNvSpPr>
              <a:spLocks noChangeArrowheads="1"/>
            </p:cNvSpPr>
            <p:nvPr/>
          </p:nvSpPr>
          <p:spPr bwMode="auto">
            <a:xfrm>
              <a:off x="1104" y="3312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23" name="Rectangle 23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2000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419600" y="4876800"/>
            <a:ext cx="3048000" cy="228600"/>
            <a:chOff x="3312" y="1776"/>
            <a:chExt cx="1920" cy="144"/>
          </a:xfrm>
        </p:grpSpPr>
        <p:sp>
          <p:nvSpPr>
            <p:cNvPr id="1664067" name="Rectangle 67"/>
            <p:cNvSpPr>
              <a:spLocks noChangeArrowheads="1"/>
            </p:cNvSpPr>
            <p:nvPr/>
          </p:nvSpPr>
          <p:spPr bwMode="auto">
            <a:xfrm flipH="1">
              <a:off x="4128" y="177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4068" name="Rectangle 68"/>
            <p:cNvSpPr>
              <a:spLocks noChangeArrowheads="1"/>
            </p:cNvSpPr>
            <p:nvPr/>
          </p:nvSpPr>
          <p:spPr bwMode="auto">
            <a:xfrm flipH="1">
              <a:off x="4608" y="1776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0E04D6"/>
                  </a:solidFill>
                  <a:latin typeface="+mn-lt"/>
                  <a:ea typeface="+mn-ea"/>
                  <a:cs typeface="+mn-cs"/>
                </a:rPr>
                <a:t>192</a:t>
              </a:r>
              <a:r>
                <a:rPr lang="en-US" sz="1800">
                  <a:latin typeface="+mn-lt"/>
                  <a:ea typeface="+mn-ea"/>
                  <a:cs typeface="+mn-cs"/>
                </a:rPr>
                <a:t>.2.3.4</a:t>
              </a:r>
            </a:p>
          </p:txBody>
        </p:sp>
        <p:sp>
          <p:nvSpPr>
            <p:cNvPr id="1664069" name="Rectangle 69"/>
            <p:cNvSpPr>
              <a:spLocks noChangeArrowheads="1"/>
            </p:cNvSpPr>
            <p:nvPr/>
          </p:nvSpPr>
          <p:spPr bwMode="auto">
            <a:xfrm flipH="1">
              <a:off x="3312" y="177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4070" name="Rectangle 70"/>
            <p:cNvSpPr>
              <a:spLocks noChangeArrowheads="1"/>
            </p:cNvSpPr>
            <p:nvPr/>
          </p:nvSpPr>
          <p:spPr bwMode="auto">
            <a:xfrm flipH="1">
              <a:off x="3600" y="177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4071" name="Rectangle 71"/>
            <p:cNvSpPr>
              <a:spLocks noChangeArrowheads="1"/>
            </p:cNvSpPr>
            <p:nvPr/>
          </p:nvSpPr>
          <p:spPr bwMode="auto">
            <a:xfrm flipH="1">
              <a:off x="3792" y="177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4.44444E-6 C -0.03298 0.02222 -0.06597 0.04445 -0.09791 0.05556 C -0.12986 0.06667 -0.16076 0.06667 -0.19166 0.06667 " pathEditMode="relative" ptsTypes="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5.55556E-6 L -0.29167 -5.55556E-6 L -0.375 -0.04445 " pathEditMode="relative" ptsTypes="A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5.55556E-6 C 0.05798 0.02431 0.11597 0.04862 0.17916 0.06112 C 0.24236 0.07362 0.31076 0.07431 0.37916 0.07501 " pathEditMode="relative" ptsTypes="a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C 0.04601 -0.01227 0.09202 -0.02454 0.12084 -0.03889 C 0.14966 -0.05324 0.16129 -0.06968 0.17292 -0.08611 " pathEditMode="relative" ptsTypes="aaA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>
                <a:latin typeface="Helvetica" charset="0"/>
                <a:ea typeface="ＭＳ Ｐゴシック" charset="0"/>
                <a:cs typeface="ＭＳ Ｐゴシック" charset="0"/>
              </a:rPr>
              <a:t>NAT (cont</a:t>
            </a:r>
            <a:r>
              <a:rPr lang="ja-JP" altLang="en-US" sz="350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350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 sz="350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Assign addresses to machines behind same NAT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Usually in address block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192.168.0.0/16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Use port numbers to multiplex single address</a:t>
            </a:r>
          </a:p>
          <a:p>
            <a:endParaRPr lang="en-US" dirty="0"/>
          </a:p>
        </p:txBody>
      </p:sp>
      <p:sp>
        <p:nvSpPr>
          <p:cNvPr id="168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B16D020-AC74-8442-8E62-0B02309A6436}" type="slidenum">
              <a:rPr lang="en-US" sz="1800" b="0">
                <a:latin typeface="Arial" charset="0"/>
              </a:rPr>
              <a:pPr eaLnBrk="1" hangingPunct="1"/>
              <a:t>73</a:t>
            </a:fld>
            <a:endParaRPr lang="en-US" sz="1800" b="0">
              <a:latin typeface="Arial" charset="0"/>
            </a:endParaRPr>
          </a:p>
        </p:txBody>
      </p:sp>
      <p:sp>
        <p:nvSpPr>
          <p:cNvPr id="1666050" name="Line 2"/>
          <p:cNvSpPr>
            <a:spLocks noChangeShapeType="1"/>
          </p:cNvSpPr>
          <p:nvPr/>
        </p:nvSpPr>
        <p:spPr bwMode="auto">
          <a:xfrm>
            <a:off x="5562600" y="47244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16896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9688"/>
            <a:ext cx="2819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6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4488"/>
            <a:ext cx="30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7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40020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8" name="Picture 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4450" y="5221288"/>
            <a:ext cx="60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6057" name="Text Box 9"/>
          <p:cNvSpPr txBox="1">
            <a:spLocks noChangeArrowheads="1"/>
          </p:cNvSpPr>
          <p:nvPr/>
        </p:nvSpPr>
        <p:spPr bwMode="auto">
          <a:xfrm>
            <a:off x="7323138" y="4495800"/>
            <a:ext cx="1147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E04D6"/>
                </a:solidFill>
                <a:latin typeface="+mn-lt"/>
                <a:ea typeface="+mn-ea"/>
                <a:cs typeface="+mn-cs"/>
              </a:rPr>
              <a:t>192</a:t>
            </a:r>
            <a:r>
              <a:rPr lang="en-US" sz="1800">
                <a:latin typeface="+mn-lt"/>
                <a:ea typeface="+mn-ea"/>
                <a:cs typeface="+mn-cs"/>
              </a:rPr>
              <a:t>.2.3.4</a:t>
            </a:r>
          </a:p>
        </p:txBody>
      </p:sp>
      <p:sp>
        <p:nvSpPr>
          <p:cNvPr id="1666058" name="Text Box 10"/>
          <p:cNvSpPr txBox="1">
            <a:spLocks noChangeArrowheads="1"/>
          </p:cNvSpPr>
          <p:nvPr/>
        </p:nvSpPr>
        <p:spPr bwMode="auto">
          <a:xfrm>
            <a:off x="7246938" y="5754688"/>
            <a:ext cx="1147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E04D6"/>
                </a:solidFill>
                <a:latin typeface="+mn-lt"/>
                <a:ea typeface="+mn-ea"/>
                <a:cs typeface="+mn-cs"/>
              </a:rPr>
              <a:t>192</a:t>
            </a:r>
            <a:r>
              <a:rPr lang="en-US" sz="1800">
                <a:latin typeface="+mn-lt"/>
                <a:ea typeface="+mn-ea"/>
                <a:cs typeface="+mn-cs"/>
              </a:rPr>
              <a:t>.2.3.5</a:t>
            </a:r>
          </a:p>
        </p:txBody>
      </p:sp>
      <p:sp>
        <p:nvSpPr>
          <p:cNvPr id="1666059" name="Text Box 11"/>
          <p:cNvSpPr txBox="1">
            <a:spLocks noChangeArrowheads="1"/>
          </p:cNvSpPr>
          <p:nvPr/>
        </p:nvSpPr>
        <p:spPr bwMode="auto">
          <a:xfrm>
            <a:off x="1776413" y="4854575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5.6.7.8</a:t>
            </a:r>
          </a:p>
        </p:txBody>
      </p:sp>
      <p:sp>
        <p:nvSpPr>
          <p:cNvPr id="1666060" name="Text Box 12"/>
          <p:cNvSpPr txBox="1">
            <a:spLocks noChangeArrowheads="1"/>
          </p:cNvSpPr>
          <p:nvPr/>
        </p:nvSpPr>
        <p:spPr bwMode="auto">
          <a:xfrm>
            <a:off x="7364413" y="614997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Clients</a:t>
            </a:r>
          </a:p>
        </p:txBody>
      </p:sp>
      <p:sp>
        <p:nvSpPr>
          <p:cNvPr id="1666061" name="Text Box 13"/>
          <p:cNvSpPr txBox="1">
            <a:spLocks noChangeArrowheads="1"/>
          </p:cNvSpPr>
          <p:nvPr/>
        </p:nvSpPr>
        <p:spPr bwMode="auto">
          <a:xfrm>
            <a:off x="1643063" y="3773488"/>
            <a:ext cx="903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Server</a:t>
            </a:r>
          </a:p>
        </p:txBody>
      </p:sp>
      <p:sp>
        <p:nvSpPr>
          <p:cNvPr id="1666062" name="Text Box 14"/>
          <p:cNvSpPr txBox="1">
            <a:spLocks noChangeArrowheads="1"/>
          </p:cNvSpPr>
          <p:nvPr/>
        </p:nvSpPr>
        <p:spPr bwMode="auto">
          <a:xfrm>
            <a:off x="3616325" y="4549775"/>
            <a:ext cx="103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Internet</a:t>
            </a:r>
          </a:p>
        </p:txBody>
      </p:sp>
      <p:pic>
        <p:nvPicPr>
          <p:cNvPr id="168975" name="Picture 1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0"/>
            <a:ext cx="485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6064" name="Text Box 16"/>
          <p:cNvSpPr txBox="1">
            <a:spLocks noChangeArrowheads="1"/>
          </p:cNvSpPr>
          <p:nvPr/>
        </p:nvSpPr>
        <p:spPr bwMode="auto">
          <a:xfrm>
            <a:off x="5189538" y="419100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NAT</a:t>
            </a:r>
          </a:p>
        </p:txBody>
      </p:sp>
      <p:grpSp>
        <p:nvGrpSpPr>
          <p:cNvPr id="168977" name="Group 17"/>
          <p:cNvGrpSpPr>
            <a:grpSpLocks/>
          </p:cNvGrpSpPr>
          <p:nvPr/>
        </p:nvGrpSpPr>
        <p:grpSpPr bwMode="auto">
          <a:xfrm>
            <a:off x="7391400" y="4230688"/>
            <a:ext cx="304800" cy="1371600"/>
            <a:chOff x="4656" y="2665"/>
            <a:chExt cx="192" cy="864"/>
          </a:xfrm>
        </p:grpSpPr>
        <p:sp>
          <p:nvSpPr>
            <p:cNvPr id="1666066" name="Line 18"/>
            <p:cNvSpPr>
              <a:spLocks noChangeShapeType="1"/>
            </p:cNvSpPr>
            <p:nvPr/>
          </p:nvSpPr>
          <p:spPr bwMode="auto">
            <a:xfrm>
              <a:off x="4656" y="3433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67" name="Line 19"/>
            <p:cNvSpPr>
              <a:spLocks noChangeShapeType="1"/>
            </p:cNvSpPr>
            <p:nvPr/>
          </p:nvSpPr>
          <p:spPr bwMode="auto">
            <a:xfrm flipH="1" flipV="1">
              <a:off x="4656" y="2665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68" name="Line 20"/>
            <p:cNvSpPr>
              <a:spLocks noChangeShapeType="1"/>
            </p:cNvSpPr>
            <p:nvPr/>
          </p:nvSpPr>
          <p:spPr bwMode="auto">
            <a:xfrm>
              <a:off x="4656" y="273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6069" name="Text Box 21"/>
          <p:cNvSpPr txBox="1">
            <a:spLocks noChangeArrowheads="1"/>
          </p:cNvSpPr>
          <p:nvPr/>
        </p:nvSpPr>
        <p:spPr bwMode="auto">
          <a:xfrm>
            <a:off x="5097463" y="4891088"/>
            <a:ext cx="890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n-lt"/>
                <a:ea typeface="+mn-ea"/>
                <a:cs typeface="+mn-cs"/>
              </a:rPr>
              <a:t>1.2.3.4</a:t>
            </a:r>
          </a:p>
        </p:txBody>
      </p:sp>
      <p:grpSp>
        <p:nvGrpSpPr>
          <p:cNvPr id="168979" name="Group 28"/>
          <p:cNvGrpSpPr>
            <a:grpSpLocks/>
          </p:cNvGrpSpPr>
          <p:nvPr/>
        </p:nvGrpSpPr>
        <p:grpSpPr bwMode="auto">
          <a:xfrm>
            <a:off x="3362325" y="5745163"/>
            <a:ext cx="3419475" cy="430212"/>
            <a:chOff x="2118" y="3619"/>
            <a:chExt cx="2154" cy="271"/>
          </a:xfrm>
        </p:grpSpPr>
        <p:sp>
          <p:nvSpPr>
            <p:cNvPr id="1666077" name="Rectangle 29"/>
            <p:cNvSpPr>
              <a:spLocks noChangeArrowheads="1"/>
            </p:cNvSpPr>
            <p:nvPr/>
          </p:nvSpPr>
          <p:spPr bwMode="auto">
            <a:xfrm>
              <a:off x="2176" y="3619"/>
              <a:ext cx="209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9011" name="Text Box 30"/>
            <p:cNvSpPr txBox="1">
              <a:spLocks noChangeArrowheads="1"/>
            </p:cNvSpPr>
            <p:nvPr/>
          </p:nvSpPr>
          <p:spPr bwMode="auto">
            <a:xfrm>
              <a:off x="2118" y="3657"/>
              <a:ext cx="2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192.2.3.4:1001   </a:t>
              </a:r>
              <a:r>
                <a:rPr lang="en-US" sz="1800">
                  <a:latin typeface="Arial" charset="0"/>
                  <a:sym typeface="Wingdings" charset="0"/>
                </a:rPr>
                <a:t>   1.2.3.4:2000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666079" name="AutoShape 31"/>
            <p:cNvSpPr>
              <a:spLocks noChangeArrowheads="1"/>
            </p:cNvSpPr>
            <p:nvPr/>
          </p:nvSpPr>
          <p:spPr bwMode="auto">
            <a:xfrm>
              <a:off x="3216" y="3744"/>
              <a:ext cx="144" cy="96"/>
            </a:xfrm>
            <a:prstGeom prst="left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66080" name="Line 32"/>
          <p:cNvSpPr>
            <a:spLocks noChangeShapeType="1"/>
          </p:cNvSpPr>
          <p:nvPr/>
        </p:nvSpPr>
        <p:spPr bwMode="auto">
          <a:xfrm flipH="1">
            <a:off x="3505200" y="46482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1666081" name="Line 33"/>
          <p:cNvSpPr>
            <a:spLocks noChangeShapeType="1"/>
          </p:cNvSpPr>
          <p:nvPr/>
        </p:nvSpPr>
        <p:spPr bwMode="auto">
          <a:xfrm>
            <a:off x="5791200" y="4648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419600" y="4876800"/>
            <a:ext cx="2895600" cy="228600"/>
            <a:chOff x="3792" y="2256"/>
            <a:chExt cx="1824" cy="144"/>
          </a:xfrm>
        </p:grpSpPr>
        <p:sp>
          <p:nvSpPr>
            <p:cNvPr id="1666083" name="Rectangle 35"/>
            <p:cNvSpPr>
              <a:spLocks noChangeArrowheads="1"/>
            </p:cNvSpPr>
            <p:nvPr/>
          </p:nvSpPr>
          <p:spPr bwMode="auto">
            <a:xfrm>
              <a:off x="3792" y="2256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84" name="Rectangle 36"/>
            <p:cNvSpPr>
              <a:spLocks noChangeArrowheads="1"/>
            </p:cNvSpPr>
            <p:nvPr/>
          </p:nvSpPr>
          <p:spPr bwMode="auto">
            <a:xfrm>
              <a:off x="4320" y="225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6085" name="Rectangle 37"/>
            <p:cNvSpPr>
              <a:spLocks noChangeArrowheads="1"/>
            </p:cNvSpPr>
            <p:nvPr/>
          </p:nvSpPr>
          <p:spPr bwMode="auto">
            <a:xfrm>
              <a:off x="5328" y="225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86" name="Rectangle 38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87" name="Rectangle 39"/>
            <p:cNvSpPr>
              <a:spLocks noChangeArrowheads="1"/>
            </p:cNvSpPr>
            <p:nvPr/>
          </p:nvSpPr>
          <p:spPr bwMode="auto">
            <a:xfrm>
              <a:off x="4992" y="225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2001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838200" y="4419600"/>
            <a:ext cx="2971800" cy="228600"/>
            <a:chOff x="816" y="3312"/>
            <a:chExt cx="1872" cy="144"/>
          </a:xfrm>
        </p:grpSpPr>
        <p:sp>
          <p:nvSpPr>
            <p:cNvPr id="1666089" name="Rectangle 41"/>
            <p:cNvSpPr>
              <a:spLocks noChangeArrowheads="1"/>
            </p:cNvSpPr>
            <p:nvPr/>
          </p:nvSpPr>
          <p:spPr bwMode="auto">
            <a:xfrm flipH="1">
              <a:off x="2160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1.2.3.4</a:t>
              </a:r>
            </a:p>
          </p:txBody>
        </p:sp>
        <p:sp>
          <p:nvSpPr>
            <p:cNvPr id="1666090" name="Rectangle 42"/>
            <p:cNvSpPr>
              <a:spLocks noChangeArrowheads="1"/>
            </p:cNvSpPr>
            <p:nvPr/>
          </p:nvSpPr>
          <p:spPr bwMode="auto">
            <a:xfrm flipH="1">
              <a:off x="1632" y="3312"/>
              <a:ext cx="528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91" name="Rectangle 43"/>
            <p:cNvSpPr>
              <a:spLocks noChangeArrowheads="1"/>
            </p:cNvSpPr>
            <p:nvPr/>
          </p:nvSpPr>
          <p:spPr bwMode="auto">
            <a:xfrm flipH="1">
              <a:off x="816" y="3312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92" name="Rectangle 44"/>
            <p:cNvSpPr>
              <a:spLocks noChangeArrowheads="1"/>
            </p:cNvSpPr>
            <p:nvPr/>
          </p:nvSpPr>
          <p:spPr bwMode="auto">
            <a:xfrm>
              <a:off x="1104" y="3312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93" name="Rectangle 45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2001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419600" y="5105400"/>
            <a:ext cx="3048000" cy="228600"/>
            <a:chOff x="3312" y="1776"/>
            <a:chExt cx="1920" cy="144"/>
          </a:xfrm>
        </p:grpSpPr>
        <p:sp>
          <p:nvSpPr>
            <p:cNvPr id="1666095" name="Rectangle 47"/>
            <p:cNvSpPr>
              <a:spLocks noChangeArrowheads="1"/>
            </p:cNvSpPr>
            <p:nvPr/>
          </p:nvSpPr>
          <p:spPr bwMode="auto">
            <a:xfrm flipH="1">
              <a:off x="4128" y="1776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96" name="Rectangle 48"/>
            <p:cNvSpPr>
              <a:spLocks noChangeArrowheads="1"/>
            </p:cNvSpPr>
            <p:nvPr/>
          </p:nvSpPr>
          <p:spPr bwMode="auto">
            <a:xfrm flipH="1">
              <a:off x="4608" y="1776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0E04D6"/>
                  </a:solidFill>
                  <a:latin typeface="+mn-lt"/>
                  <a:ea typeface="+mn-ea"/>
                  <a:cs typeface="+mn-cs"/>
                </a:rPr>
                <a:t>192</a:t>
              </a:r>
              <a:r>
                <a:rPr lang="en-US" sz="1800">
                  <a:latin typeface="+mn-lt"/>
                  <a:ea typeface="+mn-ea"/>
                  <a:cs typeface="+mn-cs"/>
                </a:rPr>
                <a:t>.2.3.5</a:t>
              </a:r>
            </a:p>
          </p:txBody>
        </p:sp>
        <p:sp>
          <p:nvSpPr>
            <p:cNvPr id="1666097" name="Rectangle 49"/>
            <p:cNvSpPr>
              <a:spLocks noChangeArrowheads="1"/>
            </p:cNvSpPr>
            <p:nvPr/>
          </p:nvSpPr>
          <p:spPr bwMode="auto">
            <a:xfrm flipH="1">
              <a:off x="3312" y="1776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98" name="Rectangle 50"/>
            <p:cNvSpPr>
              <a:spLocks noChangeArrowheads="1"/>
            </p:cNvSpPr>
            <p:nvPr/>
          </p:nvSpPr>
          <p:spPr bwMode="auto">
            <a:xfrm flipH="1">
              <a:off x="3600" y="1776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99" name="Rectangle 51"/>
            <p:cNvSpPr>
              <a:spLocks noChangeArrowheads="1"/>
            </p:cNvSpPr>
            <p:nvPr/>
          </p:nvSpPr>
          <p:spPr bwMode="auto">
            <a:xfrm flipH="1">
              <a:off x="3792" y="1776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3362325" y="6172200"/>
            <a:ext cx="3419475" cy="430213"/>
            <a:chOff x="2118" y="3619"/>
            <a:chExt cx="2154" cy="271"/>
          </a:xfrm>
        </p:grpSpPr>
        <p:sp>
          <p:nvSpPr>
            <p:cNvPr id="1666101" name="Rectangle 53"/>
            <p:cNvSpPr>
              <a:spLocks noChangeArrowheads="1"/>
            </p:cNvSpPr>
            <p:nvPr/>
          </p:nvSpPr>
          <p:spPr bwMode="auto">
            <a:xfrm>
              <a:off x="2176" y="3619"/>
              <a:ext cx="2096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8993" name="Text Box 54"/>
            <p:cNvSpPr txBox="1">
              <a:spLocks noChangeArrowheads="1"/>
            </p:cNvSpPr>
            <p:nvPr/>
          </p:nvSpPr>
          <p:spPr bwMode="auto">
            <a:xfrm>
              <a:off x="2118" y="3657"/>
              <a:ext cx="2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 charset="0"/>
                </a:rPr>
                <a:t>192.2.3.5:1001   </a:t>
              </a:r>
              <a:r>
                <a:rPr lang="en-US" sz="1800">
                  <a:latin typeface="Arial" charset="0"/>
                  <a:sym typeface="Wingdings" charset="0"/>
                </a:rPr>
                <a:t>   1.2.3.4:2001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666103" name="AutoShape 55"/>
            <p:cNvSpPr>
              <a:spLocks noChangeArrowheads="1"/>
            </p:cNvSpPr>
            <p:nvPr/>
          </p:nvSpPr>
          <p:spPr bwMode="auto">
            <a:xfrm>
              <a:off x="3216" y="3744"/>
              <a:ext cx="144" cy="96"/>
            </a:xfrm>
            <a:prstGeom prst="left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867400" y="5562600"/>
            <a:ext cx="3048000" cy="228600"/>
            <a:chOff x="3696" y="2640"/>
            <a:chExt cx="1920" cy="144"/>
          </a:xfrm>
        </p:grpSpPr>
        <p:sp>
          <p:nvSpPr>
            <p:cNvPr id="1666071" name="Rectangle 23"/>
            <p:cNvSpPr>
              <a:spLocks noChangeArrowheads="1"/>
            </p:cNvSpPr>
            <p:nvPr/>
          </p:nvSpPr>
          <p:spPr bwMode="auto">
            <a:xfrm>
              <a:off x="3696" y="2640"/>
              <a:ext cx="48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+mn-lt"/>
                  <a:ea typeface="+mn-ea"/>
                  <a:cs typeface="+mn-cs"/>
                </a:rPr>
                <a:t>5.6.7.8</a:t>
              </a:r>
            </a:p>
          </p:txBody>
        </p:sp>
        <p:sp>
          <p:nvSpPr>
            <p:cNvPr id="1666072" name="Rectangle 24"/>
            <p:cNvSpPr>
              <a:spLocks noChangeArrowheads="1"/>
            </p:cNvSpPr>
            <p:nvPr/>
          </p:nvSpPr>
          <p:spPr bwMode="auto">
            <a:xfrm>
              <a:off x="4176" y="2640"/>
              <a:ext cx="624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E04D6"/>
                  </a:solidFill>
                  <a:latin typeface="+mn-lt"/>
                  <a:ea typeface="+mn-ea"/>
                  <a:cs typeface="+mn-cs"/>
                </a:rPr>
                <a:t>192</a:t>
              </a:r>
              <a:r>
                <a:rPr lang="en-US" sz="1800" dirty="0">
                  <a:latin typeface="+mn-lt"/>
                  <a:ea typeface="+mn-ea"/>
                  <a:cs typeface="+mn-cs"/>
                </a:rPr>
                <a:t>.2.3.5</a:t>
              </a:r>
            </a:p>
          </p:txBody>
        </p:sp>
        <p:sp>
          <p:nvSpPr>
            <p:cNvPr id="1666073" name="Rectangle 25"/>
            <p:cNvSpPr>
              <a:spLocks noChangeArrowheads="1"/>
            </p:cNvSpPr>
            <p:nvPr/>
          </p:nvSpPr>
          <p:spPr bwMode="auto">
            <a:xfrm>
              <a:off x="5328" y="2640"/>
              <a:ext cx="28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66074" name="Rectangle 26"/>
            <p:cNvSpPr>
              <a:spLocks noChangeArrowheads="1"/>
            </p:cNvSpPr>
            <p:nvPr/>
          </p:nvSpPr>
          <p:spPr bwMode="auto">
            <a:xfrm>
              <a:off x="4800" y="2640"/>
              <a:ext cx="192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666075" name="Rectangle 27"/>
            <p:cNvSpPr>
              <a:spLocks noChangeArrowheads="1"/>
            </p:cNvSpPr>
            <p:nvPr/>
          </p:nvSpPr>
          <p:spPr bwMode="auto">
            <a:xfrm>
              <a:off x="4992" y="2640"/>
              <a:ext cx="336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latin typeface="+mn-lt"/>
                  <a:ea typeface="+mn-ea"/>
                  <a:cs typeface="+mn-cs"/>
                </a:rPr>
                <a:t>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7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C -0.03455 -0.02407 -0.06893 -0.04815 -0.10226 -0.06019 C -0.13559 -0.07222 -0.16789 -0.07222 -0.2 -0.07222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5.55556E-6 L -0.29167 -5.55556E-6 L -0.375 -0.04445 " pathEditMode="relative" ptsTypes="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5.55556E-6 C 0.05798 0.02431 0.11597 0.04862 0.17916 0.06112 C 0.24236 0.07362 0.31076 0.07431 0.37916 0.07501 " pathEditMode="relative" ptsTypes="a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0834 C 0.02986 0.02014 0.07639 0.03195 0.10555 0.04584 C 0.13472 0.05973 0.14652 0.0757 0.15833 0.09167 " pathEditMode="relative" rAng="0" ptsTypes="aaA"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NAT: Early Example of “</a:t>
            </a:r>
            <a:r>
              <a:rPr lang="en-US" dirty="0" err="1" smtClean="0"/>
              <a:t>Middlebox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Boxes stuck into network to delivery functionality</a:t>
            </a:r>
          </a:p>
          <a:p>
            <a:pPr lvl="1"/>
            <a:r>
              <a:rPr lang="en-US" dirty="0" smtClean="0"/>
              <a:t>NATs, Firewalls,….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Don’t fit into architecture, violate E2E principle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But a very handy way to inject functionality that:</a:t>
            </a:r>
          </a:p>
          <a:p>
            <a:pPr lvl="1"/>
            <a:r>
              <a:rPr lang="en-US" dirty="0" smtClean="0"/>
              <a:t>Does not require end host changes or cooperation</a:t>
            </a:r>
          </a:p>
          <a:p>
            <a:pPr lvl="1"/>
            <a:r>
              <a:rPr lang="en-US" b="1" dirty="0" smtClean="0"/>
              <a:t>Is under operator control (e.g., security)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An interesting architectural challenge:</a:t>
            </a:r>
          </a:p>
          <a:p>
            <a:pPr lvl="1"/>
            <a:r>
              <a:rPr lang="en-US" dirty="0" smtClean="0"/>
              <a:t>How to incorporate </a:t>
            </a:r>
            <a:r>
              <a:rPr lang="en-US" dirty="0" err="1" smtClean="0"/>
              <a:t>middleboxes</a:t>
            </a:r>
            <a:r>
              <a:rPr lang="en-US" dirty="0" smtClean="0"/>
              <a:t> into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447800" y="4876800"/>
            <a:ext cx="6324600" cy="9144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Where is the network operator </a:t>
            </a:r>
          </a:p>
          <a:p>
            <a:pPr algn="ctr"/>
            <a:r>
              <a:rPr lang="en-US" sz="2800" dirty="0" smtClean="0">
                <a:latin typeface="+mn-lt"/>
              </a:rPr>
              <a:t>in the E2E principle?</a:t>
            </a:r>
          </a:p>
        </p:txBody>
      </p:sp>
    </p:spTree>
    <p:extLst>
      <p:ext uri="{BB962C8B-B14F-4D97-AF65-F5344CB8AC3E}">
        <p14:creationId xmlns:p14="http://schemas.microsoft.com/office/powerpoint/2010/main" val="149543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Transport, </a:t>
            </a:r>
            <a:r>
              <a:rPr lang="en-US" dirty="0" smtClean="0"/>
              <a:t>DNS, </a:t>
            </a:r>
            <a:r>
              <a:rPr lang="en-US" dirty="0" err="1" smtClean="0"/>
              <a:t>etc</a:t>
            </a:r>
            <a:r>
              <a:rPr lang="is-IS" dirty="0" smtClean="0"/>
              <a:t>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2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 (LPM)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Original/classful addressing: could use exact match</a:t>
            </a:r>
          </a:p>
          <a:p>
            <a:pPr lvl="4"/>
            <a:endParaRPr lang="en-US" dirty="0"/>
          </a:p>
          <a:p>
            <a:r>
              <a:rPr lang="en-US" dirty="0" smtClean="0"/>
              <a:t>CIDR addressing: cannot use exact match</a:t>
            </a:r>
          </a:p>
          <a:p>
            <a:pPr lvl="1"/>
            <a:r>
              <a:rPr lang="en-US" dirty="0" smtClean="0"/>
              <a:t>Network address not defined by packet</a:t>
            </a:r>
          </a:p>
          <a:p>
            <a:pPr lvl="1"/>
            <a:r>
              <a:rPr lang="en-US" dirty="0" smtClean="0"/>
              <a:t>Must walk down “address tree” to find match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Need aggregation to combine routing entries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more effective if you allow overlapping entries</a:t>
            </a:r>
          </a:p>
          <a:p>
            <a:pPr lvl="3"/>
            <a:endParaRPr lang="en-US" dirty="0"/>
          </a:p>
          <a:p>
            <a:r>
              <a:rPr lang="en-US" dirty="0" smtClean="0"/>
              <a:t>LPM is nothing more than a mechanism that:</a:t>
            </a:r>
          </a:p>
          <a:p>
            <a:pPr lvl="1"/>
            <a:r>
              <a:rPr lang="en-US" dirty="0" smtClean="0"/>
              <a:t>Walks through the address tree</a:t>
            </a:r>
          </a:p>
          <a:p>
            <a:pPr lvl="1"/>
            <a:r>
              <a:rPr lang="en-US" dirty="0" smtClean="0"/>
              <a:t>And resolves conflicting entries in favor of longest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3537178"/>
            <a:ext cx="7391400" cy="3320822"/>
            <a:chOff x="381000" y="2209800"/>
            <a:chExt cx="8534400" cy="389066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147763" y="4230688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00*</a:t>
              </a:r>
              <a:endParaRPr lang="en-US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81000" y="5037138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000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00225" y="5075238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001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5716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7651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6096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16573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357563" y="4267200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01*</a:t>
              </a:r>
              <a:endParaRPr lang="en-US" dirty="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590800" y="5073650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010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010025" y="5111750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011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781425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2974975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819400" y="4497387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67150" y="4497387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7762876" y="4267200"/>
              <a:ext cx="500062" cy="422275"/>
            </a:xfrm>
            <a:prstGeom prst="ellipse">
              <a:avLst/>
            </a:prstGeom>
            <a:solidFill>
              <a:schemeClr val="accent1"/>
            </a:solidFill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11*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996113" y="5073650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8415338" y="5111750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8186738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7380288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7224713" y="4497387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8272463" y="4497387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5567363" y="4267200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10*</a:t>
              </a:r>
              <a:endParaRPr lang="en-US" dirty="0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00600" y="5073650"/>
              <a:ext cx="500062" cy="422275"/>
            </a:xfrm>
            <a:prstGeom prst="ellipse">
              <a:avLst/>
            </a:prstGeom>
            <a:solidFill>
              <a:schemeClr val="accent1"/>
            </a:solidFill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219825" y="5111750"/>
              <a:ext cx="500062" cy="422275"/>
            </a:xfrm>
            <a:prstGeom prst="ellipse">
              <a:avLst/>
            </a:prstGeom>
            <a:solidFill>
              <a:schemeClr val="accent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101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5991225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H="1">
              <a:off x="5184775" y="4613275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5029200" y="4497387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6076950" y="4497387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2290763" y="3429000"/>
              <a:ext cx="500062" cy="422275"/>
            </a:xfrm>
            <a:prstGeom prst="ellipse">
              <a:avLst/>
            </a:prstGeom>
            <a:solidFill>
              <a:schemeClr val="accent1"/>
            </a:solidFill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0**</a:t>
              </a:r>
              <a:endParaRPr lang="en-US" dirty="0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2714625" y="3775075"/>
              <a:ext cx="714375" cy="644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1600200" y="3775075"/>
              <a:ext cx="730250" cy="568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1676400" y="3659187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0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2940050" y="3659187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1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6772276" y="3429000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1**</a:t>
              </a:r>
              <a:endParaRPr lang="en-US" dirty="0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7196138" y="3775075"/>
              <a:ext cx="652462" cy="568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5943599" y="3775075"/>
              <a:ext cx="868363" cy="568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6096000" y="3659187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7435850" y="3659187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1</a:t>
              </a: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4424363" y="2209800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***</a:t>
              </a:r>
              <a:endParaRPr lang="en-US" dirty="0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4848225" y="2555875"/>
              <a:ext cx="2009775" cy="9493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2743200" y="2555875"/>
              <a:ext cx="1720850" cy="1025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3200400" y="257492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0</a:t>
              </a: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5943600" y="2590800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886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8000"/>
                  </a:solidFill>
                  <a:latin typeface="+mn-lt"/>
                </a:rPr>
                <a:t>P1</a:t>
              </a:r>
              <a:endParaRPr lang="en-US" sz="24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24400" y="5638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8000"/>
                  </a:solidFill>
                  <a:latin typeface="+mn-lt"/>
                </a:rPr>
                <a:t>P2</a:t>
              </a:r>
              <a:endParaRPr lang="en-US" sz="24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96000" y="5638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8000"/>
                  </a:solidFill>
                  <a:latin typeface="+mn-lt"/>
                </a:rPr>
                <a:t>P1</a:t>
              </a:r>
              <a:endParaRPr lang="en-US" sz="24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4724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8000"/>
                  </a:solidFill>
                  <a:latin typeface="+mn-lt"/>
                </a:rPr>
                <a:t>P1</a:t>
              </a:r>
              <a:endParaRPr lang="en-US" sz="2400" dirty="0">
                <a:solidFill>
                  <a:srgbClr val="008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5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Disjoint Prefixes to LPM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If you are given a set of disjoint prefixes, how do you transform that into a smaller table using LPM?</a:t>
            </a:r>
          </a:p>
          <a:p>
            <a:endParaRPr lang="en-US" dirty="0"/>
          </a:p>
          <a:p>
            <a:r>
              <a:rPr lang="en-US" dirty="0" smtClean="0"/>
              <a:t>There is no general rule for doing this minimally (that I know of), but here is something that works.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tree with disjoint prefixes marked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prefixes upwards one at a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prefixes no longer needed because of LPM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subtrees no longer needed to reach prefixes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15383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Is this completely clear?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74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37869</TotalTime>
  <Words>3576</Words>
  <Application>Microsoft Macintosh PowerPoint</Application>
  <PresentationFormat>On-screen Show (4:3)</PresentationFormat>
  <Paragraphs>1097</Paragraphs>
  <Slides>76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Comic Sans MS</vt:lpstr>
      <vt:lpstr>Courier New</vt:lpstr>
      <vt:lpstr>Helvetica</vt:lpstr>
      <vt:lpstr>Monaco</vt:lpstr>
      <vt:lpstr>ＭＳ Ｐゴシック</vt:lpstr>
      <vt:lpstr>Times New Roman</vt:lpstr>
      <vt:lpstr>Wingdings</vt:lpstr>
      <vt:lpstr>Wingdings</vt:lpstr>
      <vt:lpstr>Arial</vt:lpstr>
      <vt:lpstr>Network</vt:lpstr>
      <vt:lpstr>CS 168  Support for Forwarding</vt:lpstr>
      <vt:lpstr>PowerPoint Presentation</vt:lpstr>
      <vt:lpstr>Announcements</vt:lpstr>
      <vt:lpstr>Reminder: Differentiated OH</vt:lpstr>
      <vt:lpstr>Why Do I Care About Noise?</vt:lpstr>
      <vt:lpstr>Back to Networking….</vt:lpstr>
      <vt:lpstr>Corrected Correctness Condition</vt:lpstr>
      <vt:lpstr>Longest Prefix Match (LPM)</vt:lpstr>
      <vt:lpstr>From Disjoint Prefixes to LPM Table</vt:lpstr>
      <vt:lpstr>Original Prefix Tree</vt:lpstr>
      <vt:lpstr>Moving a Prefix Upwards</vt:lpstr>
      <vt:lpstr>Moving a Prefix Upwards</vt:lpstr>
      <vt:lpstr>Moving a Prefix Upwards</vt:lpstr>
      <vt:lpstr>Moving a Prefix Upwards</vt:lpstr>
      <vt:lpstr>Moving a Prefix Upwards</vt:lpstr>
      <vt:lpstr>Moving a Prefix Upwards</vt:lpstr>
      <vt:lpstr>Moving a Prefix Upwards</vt:lpstr>
      <vt:lpstr>Final LPM Representation</vt:lpstr>
      <vt:lpstr>From Disjoint Prefixes to LPM Table</vt:lpstr>
      <vt:lpstr>What Do We Know (So Far)</vt:lpstr>
      <vt:lpstr>What We Don’t Know (So Far)</vt:lpstr>
      <vt:lpstr>This Lecture</vt:lpstr>
      <vt:lpstr>Background on Link-Layer</vt:lpstr>
      <vt:lpstr>Addressing at Link Layer</vt:lpstr>
      <vt:lpstr>Medium Access Control Address</vt:lpstr>
      <vt:lpstr>MAC Address vs. IP Address</vt:lpstr>
      <vt:lpstr>Broadcast at Link-Level</vt:lpstr>
      <vt:lpstr>Questions</vt:lpstr>
      <vt:lpstr>Getting Packets Host-to-Host</vt:lpstr>
      <vt:lpstr>Getting Packets Host-to-Host</vt:lpstr>
      <vt:lpstr>Basic Approach for Source</vt:lpstr>
      <vt:lpstr>Component Tasks</vt:lpstr>
      <vt:lpstr>Basic Approach for Source (Again)</vt:lpstr>
      <vt:lpstr>Host-to-Host</vt:lpstr>
      <vt:lpstr>Two Discovery Protocols</vt:lpstr>
      <vt:lpstr>Discovery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Sequence (Again)</vt:lpstr>
      <vt:lpstr>Dynamic Host Configuration Protocol</vt:lpstr>
      <vt:lpstr>Sending Broadcasts</vt:lpstr>
      <vt:lpstr>Local Broadcast at IP Level</vt:lpstr>
      <vt:lpstr>DHCP uses “soft state”</vt:lpstr>
      <vt:lpstr>Soft state under failure</vt:lpstr>
      <vt:lpstr>Soft state under failure</vt:lpstr>
      <vt:lpstr>Soft state under failure</vt:lpstr>
      <vt:lpstr>Hard State vs Soft State</vt:lpstr>
      <vt:lpstr> </vt:lpstr>
      <vt:lpstr>Sending Packets Over Link-Layer</vt:lpstr>
      <vt:lpstr>ARP: Address Resolution Protocol</vt:lpstr>
      <vt:lpstr>ARP header</vt:lpstr>
      <vt:lpstr>What if the destination is remote?</vt:lpstr>
      <vt:lpstr>Key Ideas in Both ARP and DHCP</vt:lpstr>
      <vt:lpstr>Taking Stock: Naming </vt:lpstr>
      <vt:lpstr>Example: A sending a packet to B</vt:lpstr>
      <vt:lpstr>Example: A sending a packet to B</vt:lpstr>
      <vt:lpstr>A sends packet through router R</vt:lpstr>
      <vt:lpstr>A sends packet through router R</vt:lpstr>
      <vt:lpstr>R Decides how to Forward Packet</vt:lpstr>
      <vt:lpstr>R sends packet to B</vt:lpstr>
      <vt:lpstr>Network Address Translation</vt:lpstr>
      <vt:lpstr>Sharing Single Address Across Hosts</vt:lpstr>
      <vt:lpstr>Of Sockets and Ports</vt:lpstr>
      <vt:lpstr>Special-Purpose Address Blocks</vt:lpstr>
      <vt:lpstr>The “Old Days”</vt:lpstr>
      <vt:lpstr>Network Address Translation (NAT)</vt:lpstr>
      <vt:lpstr>NAT (cont’d)</vt:lpstr>
      <vt:lpstr>NAT: Early Example of “Middlebox”</vt:lpstr>
      <vt:lpstr>Any Questions?</vt:lpstr>
      <vt:lpstr>Next Week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488</cp:revision>
  <cp:lastPrinted>2016-09-07T02:02:02Z</cp:lastPrinted>
  <dcterms:created xsi:type="dcterms:W3CDTF">2015-08-26T13:04:16Z</dcterms:created>
  <dcterms:modified xsi:type="dcterms:W3CDTF">2016-09-29T19:16:44Z</dcterms:modified>
</cp:coreProperties>
</file>