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2"/>
  </p:notesMasterIdLst>
  <p:handoutMasterIdLst>
    <p:handoutMasterId r:id="rId103"/>
  </p:handoutMasterIdLst>
  <p:sldIdLst>
    <p:sldId id="1106" r:id="rId2"/>
    <p:sldId id="1108" r:id="rId3"/>
    <p:sldId id="1215" r:id="rId4"/>
    <p:sldId id="1214" r:id="rId5"/>
    <p:sldId id="1111" r:id="rId6"/>
    <p:sldId id="1120" r:id="rId7"/>
    <p:sldId id="1121" r:id="rId8"/>
    <p:sldId id="1216" r:id="rId9"/>
    <p:sldId id="1122" r:id="rId10"/>
    <p:sldId id="1123" r:id="rId11"/>
    <p:sldId id="1124" r:id="rId12"/>
    <p:sldId id="1125" r:id="rId13"/>
    <p:sldId id="1126" r:id="rId14"/>
    <p:sldId id="1127" r:id="rId15"/>
    <p:sldId id="1128" r:id="rId16"/>
    <p:sldId id="1129" r:id="rId17"/>
    <p:sldId id="1217" r:id="rId18"/>
    <p:sldId id="1218" r:id="rId19"/>
    <p:sldId id="1130" r:id="rId20"/>
    <p:sldId id="1131" r:id="rId21"/>
    <p:sldId id="1132" r:id="rId22"/>
    <p:sldId id="1133" r:id="rId23"/>
    <p:sldId id="1137" r:id="rId24"/>
    <p:sldId id="1138" r:id="rId25"/>
    <p:sldId id="1139" r:id="rId26"/>
    <p:sldId id="1140" r:id="rId27"/>
    <p:sldId id="1141" r:id="rId28"/>
    <p:sldId id="1142" r:id="rId29"/>
    <p:sldId id="1143" r:id="rId30"/>
    <p:sldId id="1221" r:id="rId31"/>
    <p:sldId id="1144" r:id="rId32"/>
    <p:sldId id="1145" r:id="rId33"/>
    <p:sldId id="1146" r:id="rId34"/>
    <p:sldId id="1147" r:id="rId35"/>
    <p:sldId id="1148" r:id="rId36"/>
    <p:sldId id="1150" r:id="rId37"/>
    <p:sldId id="1151" r:id="rId38"/>
    <p:sldId id="1219" r:id="rId39"/>
    <p:sldId id="1152" r:id="rId40"/>
    <p:sldId id="1153" r:id="rId41"/>
    <p:sldId id="1154" r:id="rId42"/>
    <p:sldId id="1155" r:id="rId43"/>
    <p:sldId id="1156" r:id="rId44"/>
    <p:sldId id="1157" r:id="rId45"/>
    <p:sldId id="1158" r:id="rId46"/>
    <p:sldId id="1159" r:id="rId47"/>
    <p:sldId id="1160" r:id="rId48"/>
    <p:sldId id="1161" r:id="rId49"/>
    <p:sldId id="1162" r:id="rId50"/>
    <p:sldId id="1163" r:id="rId51"/>
    <p:sldId id="1164" r:id="rId52"/>
    <p:sldId id="1165" r:id="rId53"/>
    <p:sldId id="1166" r:id="rId54"/>
    <p:sldId id="1167" r:id="rId55"/>
    <p:sldId id="1168" r:id="rId56"/>
    <p:sldId id="1169" r:id="rId57"/>
    <p:sldId id="1170" r:id="rId58"/>
    <p:sldId id="1171" r:id="rId59"/>
    <p:sldId id="1172" r:id="rId60"/>
    <p:sldId id="1173" r:id="rId61"/>
    <p:sldId id="1174" r:id="rId62"/>
    <p:sldId id="1175" r:id="rId63"/>
    <p:sldId id="1176" r:id="rId64"/>
    <p:sldId id="1177" r:id="rId65"/>
    <p:sldId id="1178" r:id="rId66"/>
    <p:sldId id="1179" r:id="rId67"/>
    <p:sldId id="1180" r:id="rId68"/>
    <p:sldId id="1181" r:id="rId69"/>
    <p:sldId id="1182" r:id="rId70"/>
    <p:sldId id="1183" r:id="rId71"/>
    <p:sldId id="1184" r:id="rId72"/>
    <p:sldId id="1185" r:id="rId73"/>
    <p:sldId id="1186" r:id="rId74"/>
    <p:sldId id="1187" r:id="rId75"/>
    <p:sldId id="1188" r:id="rId76"/>
    <p:sldId id="1189" r:id="rId77"/>
    <p:sldId id="1190" r:id="rId78"/>
    <p:sldId id="1191" r:id="rId79"/>
    <p:sldId id="1192" r:id="rId80"/>
    <p:sldId id="1193" r:id="rId81"/>
    <p:sldId id="1194" r:id="rId82"/>
    <p:sldId id="1195" r:id="rId83"/>
    <p:sldId id="1196" r:id="rId84"/>
    <p:sldId id="1197" r:id="rId85"/>
    <p:sldId id="1198" r:id="rId86"/>
    <p:sldId id="1199" r:id="rId87"/>
    <p:sldId id="1200" r:id="rId88"/>
    <p:sldId id="1201" r:id="rId89"/>
    <p:sldId id="1202" r:id="rId90"/>
    <p:sldId id="1203" r:id="rId91"/>
    <p:sldId id="1204" r:id="rId92"/>
    <p:sldId id="1205" r:id="rId93"/>
    <p:sldId id="1206" r:id="rId94"/>
    <p:sldId id="1207" r:id="rId95"/>
    <p:sldId id="1208" r:id="rId96"/>
    <p:sldId id="1209" r:id="rId97"/>
    <p:sldId id="1210" r:id="rId98"/>
    <p:sldId id="1211" r:id="rId99"/>
    <p:sldId id="1212" r:id="rId100"/>
    <p:sldId id="1213" r:id="rId10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56"/>
    <p:restoredTop sz="63700"/>
  </p:normalViewPr>
  <p:slideViewPr>
    <p:cSldViewPr>
      <p:cViewPr>
        <p:scale>
          <a:sx n="85" d="100"/>
          <a:sy n="85" d="100"/>
        </p:scale>
        <p:origin x="408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commentAuthors" Target="commentAuthors.xml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38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0ABF75-2E1D-9B4D-B31A-237F9D1E6608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4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3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41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49FBFF-1FB3-644D-B84E-14F40F51DCB3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2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9ECE046-2009-284B-991D-6AEAD235ED8F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1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34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AD94C4A-3AC1-7348-853D-72E41CBBFB8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97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FC33C67-3A26-4B4C-A1F6-16771664FCBA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1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B871EB-5C4B-044D-B449-4650714033A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1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019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C4F68E-2C62-554F-9085-4EB0F44760B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70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49DD4-7186-4642-9F23-50AB4D87C437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80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63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8F37AF-0797-C546-9F20-857C3937A32D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7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02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B45511A-4912-C34E-9F07-84ECF2F53DCE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9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2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49DD4-7186-4642-9F23-50AB4D87C437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2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216833-82A8-B34A-B141-487C52E91C0E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91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5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B86DB4-DB02-434D-BF4E-8499BEC609E4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51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60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1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697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7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59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74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19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18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D775E9-34A9-5740-8B6A-2245DF9D9237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Number of first byte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08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81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9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549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old lecture; did I do this???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5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0E77BD-397C-1041-B89B-560645DCC319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775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Being fair to others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01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34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48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CC2B88F-8EC7-9240-B2CE-CC774B4CE160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72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36A0F2-01D3-5E4D-8A5F-E9920A4E746F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18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E66DA30-D9AF-324B-BE12-EC3F044AFB08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151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110449-D4E8-3D4E-8868-965F9F4ECF75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058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511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015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6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when I say an app needs reliable service, I mean that the app wants</a:t>
            </a:r>
            <a:r>
              <a:rPr lang="en-US" baseline="0" dirty="0" smtClean="0"/>
              <a:t> to offer the user that </a:t>
            </a:r>
            <a:r>
              <a:rPr lang="en-US" baseline="0" dirty="0" err="1" smtClean="0"/>
              <a:t>serivice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one thing to say uses want </a:t>
            </a:r>
            <a:r>
              <a:rPr lang="en-US" baseline="0" dirty="0" err="1" smtClean="0"/>
              <a:t>relaibliity</a:t>
            </a:r>
            <a:r>
              <a:rPr lang="en-US" baseline="0" dirty="0" smtClean="0"/>
              <a:t>, another to say the network must provide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62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467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5A168B-27D0-7543-8B5C-E259A2AE562B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143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E5501C-9988-6F4E-B25E-B236D1649972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735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748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660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2A7C32-EDE9-974C-B616-F1AC4FB7C327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410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A2366B-52EF-3444-8850-E96CED3DF2B0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183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DF27C-0FEC-5A40-93C3-13DF470A23DC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997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0D8A3-F38D-B54D-8553-157BA775C751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651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6385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830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496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7D956A-96C7-F145-A8F0-0DA5F0A232B9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490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926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000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8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D54F11-1446-9A4B-9BC9-EF5BC23E79FB}" type="slidenum">
              <a:rPr lang="en-US" sz="1300" b="0">
                <a:latin typeface="Times New Roman" charset="0"/>
              </a:rPr>
              <a:pPr eaLnBrk="1" hangingPunct="1"/>
              <a:t>86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5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34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4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51F563-C848-BA4D-AB84-3446998224F6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2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6.emf"/><Relationship Id="rId21" Type="http://schemas.openxmlformats.org/officeDocument/2006/relationships/oleObject" Target="../embeddings/oleObject13.bin"/><Relationship Id="rId22" Type="http://schemas.openxmlformats.org/officeDocument/2006/relationships/oleObject" Target="../embeddings/oleObject14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4.emf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image" Target="../media/image5.emf"/><Relationship Id="rId1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Transport and TCP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Role of Transport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Layer?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Transfer Protocol (HTTP), File Transfer Protocol (FTP), Network News Transfer Protocol (NNTP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8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DNS and HTTP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Network News Transfer Protocol (NNTP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Transport layer</a:t>
            </a:r>
          </a:p>
          <a:p>
            <a:pPr lvl="1"/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do we need here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lvl="7"/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</a:rPr>
              <a:t>Network </a:t>
            </a:r>
            <a:r>
              <a:rPr lang="en-US" b="1" dirty="0">
                <a:latin typeface="Arial" charset="0"/>
              </a:rPr>
              <a:t>layer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Global communication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between nodes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Role of Transport Layer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Application layer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Communication for specific applications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HyperText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Transfer Protocol (HTTP), File Transfer Protocol (FTP), Network News Transfer Protocol (NNTP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</a:rPr>
              <a:t>Transport layer</a:t>
            </a:r>
          </a:p>
          <a:p>
            <a:pPr lvl="1"/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What do we need here?</a:t>
            </a:r>
          </a:p>
          <a:p>
            <a:pPr lvl="7"/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ADADAD"/>
                </a:solidFill>
                <a:latin typeface="Arial" charset="0"/>
              </a:rPr>
              <a:t>Network layer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Logical communication between nodes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Hides details of the link technology</a:t>
            </a:r>
          </a:p>
          <a:p>
            <a:pPr lvl="1"/>
            <a:r>
              <a:rPr lang="en-US" dirty="0">
                <a:solidFill>
                  <a:srgbClr val="ADADAD"/>
                </a:solidFill>
                <a:latin typeface="Arial" charset="0"/>
                <a:ea typeface="Arial" charset="0"/>
                <a:cs typeface="Arial" charset="0"/>
              </a:rPr>
              <a:t>E.g., IP</a:t>
            </a:r>
          </a:p>
        </p:txBody>
      </p:sp>
      <p:sp>
        <p:nvSpPr>
          <p:cNvPr id="264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4EFF77-E4A8-8443-AC15-D5ADA409BA2A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Problems Should Be Solved Here?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host put incoming data?</a:t>
            </a:r>
          </a:p>
          <a:p>
            <a:pPr lvl="1"/>
            <a:r>
              <a:rPr lang="en-US" dirty="0"/>
              <a:t>IP just points towards next </a:t>
            </a:r>
            <a:r>
              <a:rPr lang="en-US" dirty="0" smtClean="0"/>
              <a:t>protocol (which is transport)</a:t>
            </a:r>
            <a:endParaRPr lang="en-US" dirty="0"/>
          </a:p>
          <a:p>
            <a:pPr lvl="1"/>
            <a:r>
              <a:rPr lang="en-US" dirty="0"/>
              <a:t>How do you get data to the right application?</a:t>
            </a:r>
          </a:p>
          <a:p>
            <a:pPr lvl="1"/>
            <a:r>
              <a:rPr lang="en-US" i="1" dirty="0"/>
              <a:t>Transport needs to </a:t>
            </a:r>
            <a:r>
              <a:rPr lang="en-US" i="1" dirty="0" err="1"/>
              <a:t>demultiplex</a:t>
            </a:r>
            <a:r>
              <a:rPr lang="en-US" i="1" dirty="0"/>
              <a:t> incoming data (ports)</a:t>
            </a:r>
          </a:p>
          <a:p>
            <a:r>
              <a:rPr lang="en-US" dirty="0" smtClean="0"/>
              <a:t>Applications think in terms of files or </a:t>
            </a:r>
            <a:r>
              <a:rPr lang="en-US" dirty="0" err="1" smtClean="0"/>
              <a:t>bytestreams</a:t>
            </a:r>
            <a:endParaRPr lang="en-US" dirty="0" smtClean="0"/>
          </a:p>
          <a:p>
            <a:pPr lvl="1"/>
            <a:r>
              <a:rPr lang="en-US" dirty="0" smtClean="0"/>
              <a:t>Network deals with packets</a:t>
            </a:r>
          </a:p>
          <a:p>
            <a:pPr lvl="1"/>
            <a:r>
              <a:rPr lang="en-US" i="1" dirty="0" smtClean="0"/>
              <a:t>Transport layer needs to translate between them</a:t>
            </a:r>
            <a:endParaRPr lang="en-US" i="1" dirty="0"/>
          </a:p>
          <a:p>
            <a:r>
              <a:rPr lang="en-US" dirty="0" smtClean="0"/>
              <a:t>Reliability (for those apps that want it)</a:t>
            </a:r>
            <a:endParaRPr lang="en-US" dirty="0"/>
          </a:p>
          <a:p>
            <a:r>
              <a:rPr lang="en-US" dirty="0" smtClean="0"/>
              <a:t>Corruption </a:t>
            </a:r>
            <a:r>
              <a:rPr lang="en-US" b="1" i="1" dirty="0" smtClean="0">
                <a:solidFill>
                  <a:srgbClr val="FF0000"/>
                </a:solidFill>
              </a:rPr>
              <a:t>(why not leave for app?)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Avoid overloading the receiving host</a:t>
            </a:r>
          </a:p>
          <a:p>
            <a:r>
              <a:rPr lang="en-US" dirty="0" smtClean="0"/>
              <a:t>Avoid overloading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9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to Address These?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u="sng" dirty="0" err="1"/>
              <a:t>Demultiplexing</a:t>
            </a:r>
            <a:r>
              <a:rPr lang="en-US" dirty="0"/>
              <a:t>: identifier for application process</a:t>
            </a:r>
          </a:p>
          <a:p>
            <a:pPr lvl="1"/>
            <a:r>
              <a:rPr lang="en-US" dirty="0" smtClean="0"/>
              <a:t>Going from host-to-host (IP) to process-to-process</a:t>
            </a:r>
            <a:endParaRPr lang="en-US" dirty="0"/>
          </a:p>
          <a:p>
            <a:r>
              <a:rPr lang="en-US" u="sng" dirty="0" smtClean="0"/>
              <a:t>Translating between </a:t>
            </a:r>
            <a:r>
              <a:rPr lang="en-US" u="sng" dirty="0" err="1" smtClean="0"/>
              <a:t>bytestreams</a:t>
            </a:r>
            <a:r>
              <a:rPr lang="en-US" u="sng" dirty="0" smtClean="0"/>
              <a:t> and packets</a:t>
            </a:r>
          </a:p>
          <a:p>
            <a:pPr lvl="1"/>
            <a:r>
              <a:rPr lang="en-US" dirty="0" smtClean="0"/>
              <a:t>Do segmentation and reassembly</a:t>
            </a:r>
          </a:p>
          <a:p>
            <a:r>
              <a:rPr lang="en-US" u="sng" dirty="0" smtClean="0"/>
              <a:t>Reliability</a:t>
            </a:r>
            <a:r>
              <a:rPr lang="en-US" dirty="0" smtClean="0"/>
              <a:t>: ACKs and all that stuff</a:t>
            </a:r>
          </a:p>
          <a:p>
            <a:r>
              <a:rPr lang="en-US" u="sng" dirty="0" smtClean="0"/>
              <a:t>Corruption</a:t>
            </a:r>
            <a:r>
              <a:rPr lang="en-US" dirty="0" smtClean="0"/>
              <a:t>: checksum</a:t>
            </a:r>
          </a:p>
          <a:p>
            <a:r>
              <a:rPr lang="en-US" u="sng" dirty="0" smtClean="0"/>
              <a:t>Not overloading receiver</a:t>
            </a:r>
            <a:r>
              <a:rPr lang="en-US" dirty="0" smtClean="0"/>
              <a:t>: “Flow Control”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data in </a:t>
            </a:r>
            <a:r>
              <a:rPr lang="en-US" dirty="0" err="1"/>
              <a:t>recvr’s</a:t>
            </a:r>
            <a:r>
              <a:rPr lang="en-US" dirty="0"/>
              <a:t> </a:t>
            </a:r>
            <a:r>
              <a:rPr lang="en-US" dirty="0" smtClean="0"/>
              <a:t>buffer (by sizing window)</a:t>
            </a:r>
            <a:endParaRPr lang="en-US" dirty="0"/>
          </a:p>
          <a:p>
            <a:r>
              <a:rPr lang="en-US" u="sng" dirty="0" smtClean="0"/>
              <a:t>Not overloading network</a:t>
            </a:r>
            <a:r>
              <a:rPr lang="en-US" dirty="0" smtClean="0"/>
              <a:t>: “Congestion </a:t>
            </a:r>
            <a:r>
              <a:rPr lang="en-US" dirty="0"/>
              <a:t>C</a:t>
            </a:r>
            <a:r>
              <a:rPr lang="en-US" dirty="0" smtClean="0"/>
              <a:t>ontrol”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ater in semester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is easy!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 congestion control, which we cover later…</a:t>
            </a:r>
          </a:p>
          <a:p>
            <a:pPr lvl="1"/>
            <a:endParaRPr lang="en-US" dirty="0"/>
          </a:p>
          <a:p>
            <a:r>
              <a:rPr lang="en-US" dirty="0" smtClean="0"/>
              <a:t>Rest of lecture just diving into details</a:t>
            </a:r>
          </a:p>
          <a:p>
            <a:pPr lvl="1"/>
            <a:r>
              <a:rPr lang="en-US" dirty="0" smtClean="0"/>
              <a:t>Nothing is fundamental</a:t>
            </a:r>
          </a:p>
          <a:p>
            <a:pPr lvl="1"/>
            <a:r>
              <a:rPr lang="en-US" dirty="0" smtClean="0"/>
              <a:t>These are just current implementation choices</a:t>
            </a:r>
          </a:p>
          <a:p>
            <a:pPr lvl="1"/>
            <a:endParaRPr lang="en-US" dirty="0"/>
          </a:p>
          <a:p>
            <a:r>
              <a:rPr lang="en-US" dirty="0" smtClean="0"/>
              <a:t>Quick description of UDP</a:t>
            </a:r>
          </a:p>
          <a:p>
            <a:pPr lvl="1"/>
            <a:endParaRPr lang="en-US" dirty="0"/>
          </a:p>
          <a:p>
            <a:r>
              <a:rPr lang="en-US" dirty="0" smtClean="0"/>
              <a:t>Longer discussion of TCP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Logical View of Transport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Protocols</a:t>
            </a:r>
          </a:p>
        </p:txBody>
      </p:sp>
      <p:graphicFrame>
        <p:nvGraphicFramePr>
          <p:cNvPr id="26624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070350" y="4189413"/>
          <a:ext cx="1308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Clip" r:id="rId4" imgW="1308100" imgH="1079500" progId="MS_ClipArt_Gallery.2">
                  <p:embed/>
                </p:oleObj>
              </mc:Choice>
              <mc:Fallback>
                <p:oleObj name="Clip" r:id="rId4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4189413"/>
                        <a:ext cx="1308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F0F1E4-AEF2-FB47-B404-2DB10038CAF4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62000"/>
            <a:ext cx="5407025" cy="5486400"/>
          </a:xfrm>
        </p:spPr>
        <p:txBody>
          <a:bodyPr/>
          <a:lstStyle/>
          <a:p>
            <a:endParaRPr lang="en-US" sz="2400" dirty="0" smtClean="0">
              <a:latin typeface="Arial" charset="0"/>
            </a:endParaRPr>
          </a:p>
          <a:p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Logical communication pipe</a:t>
            </a:r>
            <a:r>
              <a:rPr lang="en-US" dirty="0" smtClean="0">
                <a:latin typeface="Arial" charset="0"/>
              </a:rPr>
              <a:t> between </a:t>
            </a:r>
            <a:r>
              <a:rPr lang="en-US" dirty="0">
                <a:latin typeface="Arial" charset="0"/>
              </a:rPr>
              <a:t>application processes running on different </a:t>
            </a:r>
            <a:r>
              <a:rPr lang="en-US" dirty="0" smtClean="0">
                <a:latin typeface="Arial" charset="0"/>
              </a:rPr>
              <a:t>hosts</a:t>
            </a:r>
          </a:p>
          <a:p>
            <a:pPr marL="2197100" lvl="6" indent="0">
              <a:buNone/>
            </a:pPr>
            <a:endParaRPr lang="en-US" sz="1600" dirty="0">
              <a:latin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breaks application messages into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segments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and passes to network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5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Receiver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reassembles segments into messages, passes to application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layer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7300912" y="2720975"/>
            <a:ext cx="1798638" cy="167481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6" name="Freeform 6"/>
          <p:cNvSpPr>
            <a:spLocks/>
          </p:cNvSpPr>
          <p:nvPr/>
        </p:nvSpPr>
        <p:spPr bwMode="auto">
          <a:xfrm>
            <a:off x="5421312" y="2578100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7" name="Freeform 7"/>
          <p:cNvSpPr>
            <a:spLocks/>
          </p:cNvSpPr>
          <p:nvPr/>
        </p:nvSpPr>
        <p:spPr bwMode="auto">
          <a:xfrm>
            <a:off x="5789612" y="40290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48" name="Group 8"/>
          <p:cNvGrpSpPr>
            <a:grpSpLocks/>
          </p:cNvGrpSpPr>
          <p:nvPr/>
        </p:nvGrpSpPr>
        <p:grpSpPr bwMode="auto">
          <a:xfrm>
            <a:off x="5538787" y="2713037"/>
            <a:ext cx="733425" cy="319088"/>
            <a:chOff x="3552" y="246"/>
            <a:chExt cx="527" cy="248"/>
          </a:xfrm>
        </p:grpSpPr>
        <p:graphicFrame>
          <p:nvGraphicFramePr>
            <p:cNvPr id="266511" name="Object 15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7" name="Clip" r:id="rId6" imgW="1308100" imgH="1079500" progId="MS_ClipArt_Gallery.2">
                    <p:embed/>
                  </p:oleObj>
                </mc:Choice>
                <mc:Fallback>
                  <p:oleObj name="Clip" r:id="rId6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2" name="Object 16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8" name="Clip" r:id="rId7" imgW="685800" imgH="482600" progId="MS_ClipArt_Gallery.2">
                    <p:embed/>
                  </p:oleObj>
                </mc:Choice>
                <mc:Fallback>
                  <p:oleObj name="Clip" r:id="rId7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3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49" name="Group 12"/>
          <p:cNvGrpSpPr>
            <a:grpSpLocks/>
          </p:cNvGrpSpPr>
          <p:nvPr/>
        </p:nvGrpSpPr>
        <p:grpSpPr bwMode="auto">
          <a:xfrm>
            <a:off x="5538787" y="3308350"/>
            <a:ext cx="733425" cy="319087"/>
            <a:chOff x="3552" y="246"/>
            <a:chExt cx="527" cy="248"/>
          </a:xfrm>
        </p:grpSpPr>
        <p:graphicFrame>
          <p:nvGraphicFramePr>
            <p:cNvPr id="266508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9" name="Clip" r:id="rId9" imgW="1308100" imgH="1079500" progId="MS_ClipArt_Gallery.2">
                    <p:embed/>
                  </p:oleObj>
                </mc:Choice>
                <mc:Fallback>
                  <p:oleObj name="Clip" r:id="rId9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09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" name="Clip" r:id="rId10" imgW="685800" imgH="482600" progId="MS_ClipArt_Gallery.2">
                    <p:embed/>
                  </p:oleObj>
                </mc:Choice>
                <mc:Fallback>
                  <p:oleObj name="Clip" r:id="rId10" imgW="685800" imgH="482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0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0" name="Group 16"/>
          <p:cNvGrpSpPr>
            <a:grpSpLocks/>
          </p:cNvGrpSpPr>
          <p:nvPr/>
        </p:nvGrpSpPr>
        <p:grpSpPr bwMode="auto">
          <a:xfrm>
            <a:off x="5915025" y="3095625"/>
            <a:ext cx="69850" cy="214312"/>
            <a:chOff x="3842" y="406"/>
            <a:chExt cx="51" cy="167"/>
          </a:xfrm>
        </p:grpSpPr>
        <p:sp>
          <p:nvSpPr>
            <p:cNvPr id="266505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6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7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1" name="Group 20"/>
          <p:cNvGrpSpPr>
            <a:grpSpLocks/>
          </p:cNvGrpSpPr>
          <p:nvPr/>
        </p:nvGrpSpPr>
        <p:grpSpPr bwMode="auto">
          <a:xfrm>
            <a:off x="6384925" y="3598862"/>
            <a:ext cx="209550" cy="395288"/>
            <a:chOff x="4180" y="783"/>
            <a:chExt cx="150" cy="307"/>
          </a:xfrm>
        </p:grpSpPr>
        <p:sp>
          <p:nvSpPr>
            <p:cNvPr id="266497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8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9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0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1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2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3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4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52" name="Group 29"/>
          <p:cNvGrpSpPr>
            <a:grpSpLocks/>
          </p:cNvGrpSpPr>
          <p:nvPr/>
        </p:nvGrpSpPr>
        <p:grpSpPr bwMode="auto">
          <a:xfrm rot="16200000">
            <a:off x="6697663" y="3676649"/>
            <a:ext cx="80962" cy="233363"/>
            <a:chOff x="3842" y="406"/>
            <a:chExt cx="51" cy="167"/>
          </a:xfrm>
        </p:grpSpPr>
        <p:sp>
          <p:nvSpPr>
            <p:cNvPr id="266494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5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6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53" name="Line 33"/>
          <p:cNvSpPr>
            <a:spLocks noChangeShapeType="1"/>
          </p:cNvSpPr>
          <p:nvPr/>
        </p:nvSpPr>
        <p:spPr bwMode="auto">
          <a:xfrm>
            <a:off x="6521450" y="3506787"/>
            <a:ext cx="4953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4" name="Line 34"/>
          <p:cNvSpPr>
            <a:spLocks noChangeShapeType="1"/>
          </p:cNvSpPr>
          <p:nvPr/>
        </p:nvSpPr>
        <p:spPr bwMode="auto">
          <a:xfrm>
            <a:off x="6524625" y="3503612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5" name="Line 35"/>
          <p:cNvSpPr>
            <a:spLocks noChangeShapeType="1"/>
          </p:cNvSpPr>
          <p:nvPr/>
        </p:nvSpPr>
        <p:spPr bwMode="auto">
          <a:xfrm>
            <a:off x="7019925" y="35020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6" name="Line 36"/>
          <p:cNvSpPr>
            <a:spLocks noChangeShapeType="1"/>
          </p:cNvSpPr>
          <p:nvPr/>
        </p:nvSpPr>
        <p:spPr bwMode="auto">
          <a:xfrm>
            <a:off x="6221412" y="2967037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7" name="Line 37"/>
          <p:cNvSpPr>
            <a:spLocks noChangeShapeType="1"/>
          </p:cNvSpPr>
          <p:nvPr/>
        </p:nvSpPr>
        <p:spPr bwMode="auto">
          <a:xfrm flipV="1">
            <a:off x="6234112" y="3252787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8" name="Line 38"/>
          <p:cNvSpPr>
            <a:spLocks noChangeShapeType="1"/>
          </p:cNvSpPr>
          <p:nvPr/>
        </p:nvSpPr>
        <p:spPr bwMode="auto">
          <a:xfrm flipV="1">
            <a:off x="6761162" y="3338512"/>
            <a:ext cx="1588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59" name="Group 39"/>
          <p:cNvGrpSpPr>
            <a:grpSpLocks/>
          </p:cNvGrpSpPr>
          <p:nvPr/>
        </p:nvGrpSpPr>
        <p:grpSpPr bwMode="auto">
          <a:xfrm>
            <a:off x="6880225" y="3576637"/>
            <a:ext cx="209550" cy="395288"/>
            <a:chOff x="4180" y="783"/>
            <a:chExt cx="150" cy="307"/>
          </a:xfrm>
        </p:grpSpPr>
        <p:sp>
          <p:nvSpPr>
            <p:cNvPr id="266486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7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8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9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0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1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2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3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60" name="Group 48"/>
          <p:cNvGrpSpPr>
            <a:grpSpLocks/>
          </p:cNvGrpSpPr>
          <p:nvPr/>
        </p:nvGrpSpPr>
        <p:grpSpPr bwMode="auto">
          <a:xfrm>
            <a:off x="5922962" y="4195762"/>
            <a:ext cx="479425" cy="925513"/>
            <a:chOff x="3314" y="1248"/>
            <a:chExt cx="344" cy="694"/>
          </a:xfrm>
        </p:grpSpPr>
        <p:graphicFrame>
          <p:nvGraphicFramePr>
            <p:cNvPr id="266477" name="Object 11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" name="Clip" r:id="rId11" imgW="1308100" imgH="1079500" progId="MS_ClipArt_Gallery.2">
                    <p:embed/>
                  </p:oleObj>
                </mc:Choice>
                <mc:Fallback>
                  <p:oleObj name="Clip" r:id="rId11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8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479" name="Object 1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" name="Clip" r:id="rId12" imgW="1308100" imgH="1079500" progId="MS_ClipArt_Gallery.2">
                    <p:embed/>
                  </p:oleObj>
                </mc:Choice>
                <mc:Fallback>
                  <p:oleObj name="Clip" r:id="rId12" imgW="1308100" imgH="10795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0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81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66483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4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5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82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66261" name="Object 3"/>
          <p:cNvGraphicFramePr>
            <a:graphicFrameLocks noChangeAspect="1"/>
          </p:cNvGraphicFramePr>
          <p:nvPr>
            <p:extLst/>
          </p:nvPr>
        </p:nvGraphicFramePr>
        <p:xfrm>
          <a:off x="6176962" y="51943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Clip" r:id="rId13" imgW="1308100" imgH="1079500" progId="MS_ClipArt_Gallery.2">
                  <p:embed/>
                </p:oleObj>
              </mc:Choice>
              <mc:Fallback>
                <p:oleObj name="Clip" r:id="rId13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2" y="51943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2" name="Oval 59"/>
          <p:cNvSpPr>
            <a:spLocks noChangeArrowheads="1"/>
          </p:cNvSpPr>
          <p:nvPr/>
        </p:nvSpPr>
        <p:spPr bwMode="auto">
          <a:xfrm rot="16200000">
            <a:off x="6593681" y="52982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Oval 60"/>
          <p:cNvSpPr>
            <a:spLocks noChangeArrowheads="1"/>
          </p:cNvSpPr>
          <p:nvPr/>
        </p:nvSpPr>
        <p:spPr bwMode="auto">
          <a:xfrm rot="16200000">
            <a:off x="6678613" y="5295899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4" name="Oval 61"/>
          <p:cNvSpPr>
            <a:spLocks noChangeArrowheads="1"/>
          </p:cNvSpPr>
          <p:nvPr/>
        </p:nvSpPr>
        <p:spPr bwMode="auto">
          <a:xfrm rot="16200000">
            <a:off x="6756400" y="5300662"/>
            <a:ext cx="61912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5" name="Line 62"/>
          <p:cNvSpPr>
            <a:spLocks noChangeShapeType="1"/>
          </p:cNvSpPr>
          <p:nvPr/>
        </p:nvSpPr>
        <p:spPr bwMode="auto">
          <a:xfrm rot="16200000">
            <a:off x="7015956" y="5180806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6" name="Line 63"/>
          <p:cNvSpPr>
            <a:spLocks noChangeShapeType="1"/>
          </p:cNvSpPr>
          <p:nvPr/>
        </p:nvSpPr>
        <p:spPr bwMode="auto">
          <a:xfrm rot="5400000" flipH="1">
            <a:off x="6389687" y="51720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7" name="Line 64"/>
          <p:cNvSpPr>
            <a:spLocks noChangeShapeType="1"/>
          </p:cNvSpPr>
          <p:nvPr/>
        </p:nvSpPr>
        <p:spPr bwMode="auto">
          <a:xfrm rot="16200000" flipV="1">
            <a:off x="6736556" y="48331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8" name="Line 65"/>
          <p:cNvSpPr>
            <a:spLocks noChangeShapeType="1"/>
          </p:cNvSpPr>
          <p:nvPr/>
        </p:nvSpPr>
        <p:spPr bwMode="auto">
          <a:xfrm flipV="1">
            <a:off x="6402387" y="47720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Line 66"/>
          <p:cNvSpPr>
            <a:spLocks noChangeShapeType="1"/>
          </p:cNvSpPr>
          <p:nvPr/>
        </p:nvSpPr>
        <p:spPr bwMode="auto">
          <a:xfrm>
            <a:off x="7004050" y="4818062"/>
            <a:ext cx="303212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Line 67"/>
          <p:cNvSpPr>
            <a:spLocks noChangeShapeType="1"/>
          </p:cNvSpPr>
          <p:nvPr/>
        </p:nvSpPr>
        <p:spPr bwMode="auto">
          <a:xfrm flipH="1">
            <a:off x="7799387" y="4814887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71" name="Object 4"/>
          <p:cNvGraphicFramePr>
            <a:graphicFrameLocks noChangeAspect="1"/>
          </p:cNvGraphicFramePr>
          <p:nvPr>
            <p:extLst/>
          </p:nvPr>
        </p:nvGraphicFramePr>
        <p:xfrm>
          <a:off x="7977187" y="4367212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Clip" r:id="rId14" imgW="977900" imgH="1206500" progId="MS_ClipArt_Gallery.2">
                  <p:embed/>
                </p:oleObj>
              </mc:Choice>
              <mc:Fallback>
                <p:oleObj name="Clip" r:id="rId14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7" y="4367212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2" name="Object 5"/>
          <p:cNvGraphicFramePr>
            <a:graphicFrameLocks noChangeAspect="1"/>
          </p:cNvGraphicFramePr>
          <p:nvPr>
            <p:extLst/>
          </p:nvPr>
        </p:nvGraphicFramePr>
        <p:xfrm>
          <a:off x="6640512" y="4448175"/>
          <a:ext cx="203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Clip" r:id="rId16" imgW="977900" imgH="1206500" progId="MS_ClipArt_Gallery.2">
                  <p:embed/>
                </p:oleObj>
              </mc:Choice>
              <mc:Fallback>
                <p:oleObj name="Clip" r:id="rId16" imgW="977900" imgH="1206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2" y="4448175"/>
                        <a:ext cx="203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3" name="Group 70"/>
          <p:cNvGrpSpPr>
            <a:grpSpLocks/>
          </p:cNvGrpSpPr>
          <p:nvPr/>
        </p:nvGrpSpPr>
        <p:grpSpPr bwMode="auto">
          <a:xfrm>
            <a:off x="6988175" y="5645150"/>
            <a:ext cx="406400" cy="427037"/>
            <a:chOff x="2870" y="1518"/>
            <a:chExt cx="292" cy="320"/>
          </a:xfrm>
        </p:grpSpPr>
        <p:graphicFrame>
          <p:nvGraphicFramePr>
            <p:cNvPr id="266475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" name="Clip" r:id="rId17" imgW="825500" imgH="838200" progId="MS_ClipArt_Gallery.2">
                    <p:embed/>
                  </p:oleObj>
                </mc:Choice>
                <mc:Fallback>
                  <p:oleObj name="Clip" r:id="rId17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6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7" name="Clip" r:id="rId19" imgW="1270000" imgH="1193800" progId="MS_ClipArt_Gallery.2">
                    <p:embed/>
                  </p:oleObj>
                </mc:Choice>
                <mc:Fallback>
                  <p:oleObj name="Clip" r:id="rId19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4" name="Group 73"/>
          <p:cNvGrpSpPr>
            <a:grpSpLocks/>
          </p:cNvGrpSpPr>
          <p:nvPr/>
        </p:nvGrpSpPr>
        <p:grpSpPr bwMode="auto">
          <a:xfrm>
            <a:off x="7766050" y="5676900"/>
            <a:ext cx="406400" cy="427037"/>
            <a:chOff x="2870" y="1518"/>
            <a:chExt cx="292" cy="320"/>
          </a:xfrm>
        </p:grpSpPr>
        <p:graphicFrame>
          <p:nvGraphicFramePr>
            <p:cNvPr id="266473" name="Object 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8" name="Clip" r:id="rId21" imgW="825500" imgH="838200" progId="MS_ClipArt_Gallery.2">
                    <p:embed/>
                  </p:oleObj>
                </mc:Choice>
                <mc:Fallback>
                  <p:oleObj name="Clip" r:id="rId21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4" name="Object 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9" name="Clip" r:id="rId22" imgW="1270000" imgH="1193800" progId="MS_ClipArt_Gallery.2">
                    <p:embed/>
                  </p:oleObj>
                </mc:Choice>
                <mc:Fallback>
                  <p:oleObj name="Clip" r:id="rId22" imgW="1270000" imgH="1193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5" name="Group 76"/>
          <p:cNvGrpSpPr>
            <a:grpSpLocks/>
          </p:cNvGrpSpPr>
          <p:nvPr/>
        </p:nvGrpSpPr>
        <p:grpSpPr bwMode="auto">
          <a:xfrm>
            <a:off x="7351712" y="5392737"/>
            <a:ext cx="379413" cy="376238"/>
            <a:chOff x="4733" y="2082"/>
            <a:chExt cx="272" cy="282"/>
          </a:xfrm>
        </p:grpSpPr>
        <p:graphicFrame>
          <p:nvGraphicFramePr>
            <p:cNvPr id="266471" name="Object 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" name="Clip" r:id="rId23" imgW="825500" imgH="838200" progId="MS_ClipArt_Gallery.2">
                    <p:embed/>
                  </p:oleObj>
                </mc:Choice>
                <mc:Fallback>
                  <p:oleObj name="Clip" r:id="rId23" imgW="825500" imgH="8382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2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6" name="Line 79"/>
          <p:cNvSpPr>
            <a:spLocks noChangeShapeType="1"/>
          </p:cNvSpPr>
          <p:nvPr/>
        </p:nvSpPr>
        <p:spPr bwMode="auto">
          <a:xfrm>
            <a:off x="7658100" y="5295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77" name="Group 80"/>
          <p:cNvGrpSpPr>
            <a:grpSpLocks/>
          </p:cNvGrpSpPr>
          <p:nvPr/>
        </p:nvGrpSpPr>
        <p:grpSpPr bwMode="auto">
          <a:xfrm>
            <a:off x="8378825" y="4719637"/>
            <a:ext cx="207962" cy="409575"/>
            <a:chOff x="4180" y="783"/>
            <a:chExt cx="150" cy="307"/>
          </a:xfrm>
        </p:grpSpPr>
        <p:sp>
          <p:nvSpPr>
            <p:cNvPr id="266463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4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5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6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7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8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9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0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78" name="Group 89"/>
          <p:cNvGrpSpPr>
            <a:grpSpLocks/>
          </p:cNvGrpSpPr>
          <p:nvPr/>
        </p:nvGrpSpPr>
        <p:grpSpPr bwMode="auto">
          <a:xfrm>
            <a:off x="8366125" y="5164137"/>
            <a:ext cx="207962" cy="409575"/>
            <a:chOff x="4180" y="783"/>
            <a:chExt cx="150" cy="307"/>
          </a:xfrm>
        </p:grpSpPr>
        <p:sp>
          <p:nvSpPr>
            <p:cNvPr id="266455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6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7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8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9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0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1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2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79" name="Line 98"/>
          <p:cNvSpPr>
            <a:spLocks noChangeShapeType="1"/>
          </p:cNvSpPr>
          <p:nvPr/>
        </p:nvSpPr>
        <p:spPr bwMode="auto">
          <a:xfrm rot="5400000" flipH="1">
            <a:off x="7992268" y="5093494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0" name="Line 99"/>
          <p:cNvSpPr>
            <a:spLocks noChangeShapeType="1"/>
          </p:cNvSpPr>
          <p:nvPr/>
        </p:nvSpPr>
        <p:spPr bwMode="auto">
          <a:xfrm rot="16200000">
            <a:off x="8346281" y="53459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1" name="Line 100"/>
          <p:cNvSpPr>
            <a:spLocks noChangeShapeType="1"/>
          </p:cNvSpPr>
          <p:nvPr/>
        </p:nvSpPr>
        <p:spPr bwMode="auto">
          <a:xfrm rot="16200000">
            <a:off x="8335962" y="48768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2" name="Line 101"/>
          <p:cNvSpPr>
            <a:spLocks noChangeShapeType="1"/>
          </p:cNvSpPr>
          <p:nvPr/>
        </p:nvSpPr>
        <p:spPr bwMode="auto">
          <a:xfrm flipV="1">
            <a:off x="7015162" y="3017837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3" name="Line 102"/>
          <p:cNvSpPr>
            <a:spLocks noChangeShapeType="1"/>
          </p:cNvSpPr>
          <p:nvPr/>
        </p:nvSpPr>
        <p:spPr bwMode="auto">
          <a:xfrm>
            <a:off x="7950200" y="3001962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4" name="Line 103"/>
          <p:cNvSpPr>
            <a:spLocks noChangeShapeType="1"/>
          </p:cNvSpPr>
          <p:nvPr/>
        </p:nvSpPr>
        <p:spPr bwMode="auto">
          <a:xfrm flipH="1">
            <a:off x="8469312" y="3338512"/>
            <a:ext cx="241300" cy="68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5" name="Line 104"/>
          <p:cNvSpPr>
            <a:spLocks noChangeShapeType="1"/>
          </p:cNvSpPr>
          <p:nvPr/>
        </p:nvSpPr>
        <p:spPr bwMode="auto">
          <a:xfrm>
            <a:off x="7699375" y="31146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6" name="Line 105"/>
          <p:cNvSpPr>
            <a:spLocks noChangeShapeType="1"/>
          </p:cNvSpPr>
          <p:nvPr/>
        </p:nvSpPr>
        <p:spPr bwMode="auto">
          <a:xfrm>
            <a:off x="7724775" y="37623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7" name="Line 106"/>
          <p:cNvSpPr>
            <a:spLocks noChangeShapeType="1"/>
          </p:cNvSpPr>
          <p:nvPr/>
        </p:nvSpPr>
        <p:spPr bwMode="auto">
          <a:xfrm flipH="1">
            <a:off x="8185150" y="4227512"/>
            <a:ext cx="266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8" name="Line 107"/>
          <p:cNvSpPr>
            <a:spLocks noChangeShapeType="1"/>
          </p:cNvSpPr>
          <p:nvPr/>
        </p:nvSpPr>
        <p:spPr bwMode="auto">
          <a:xfrm flipH="1">
            <a:off x="7958137" y="3306762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9" name="Line 108"/>
          <p:cNvSpPr>
            <a:spLocks noChangeShapeType="1"/>
          </p:cNvSpPr>
          <p:nvPr/>
        </p:nvSpPr>
        <p:spPr bwMode="auto">
          <a:xfrm flipH="1">
            <a:off x="7967662" y="2746375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0" name="Line 109"/>
          <p:cNvSpPr>
            <a:spLocks noChangeShapeType="1"/>
          </p:cNvSpPr>
          <p:nvPr/>
        </p:nvSpPr>
        <p:spPr bwMode="auto">
          <a:xfrm flipH="1">
            <a:off x="8685212" y="2922587"/>
            <a:ext cx="2016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91" name="Group 110"/>
          <p:cNvGrpSpPr>
            <a:grpSpLocks/>
          </p:cNvGrpSpPr>
          <p:nvPr/>
        </p:nvGrpSpPr>
        <p:grpSpPr bwMode="auto">
          <a:xfrm>
            <a:off x="6496050" y="3114675"/>
            <a:ext cx="501650" cy="233362"/>
            <a:chOff x="3600" y="219"/>
            <a:chExt cx="360" cy="175"/>
          </a:xfrm>
        </p:grpSpPr>
        <p:sp>
          <p:nvSpPr>
            <p:cNvPr id="266442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3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4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5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46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47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52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3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4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48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49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0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1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2" name="Group 124"/>
          <p:cNvGrpSpPr>
            <a:grpSpLocks/>
          </p:cNvGrpSpPr>
          <p:nvPr/>
        </p:nvGrpSpPr>
        <p:grpSpPr bwMode="auto">
          <a:xfrm>
            <a:off x="7448550" y="2886075"/>
            <a:ext cx="501650" cy="233362"/>
            <a:chOff x="3600" y="219"/>
            <a:chExt cx="360" cy="175"/>
          </a:xfrm>
        </p:grpSpPr>
        <p:sp>
          <p:nvSpPr>
            <p:cNvPr id="266429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0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1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2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33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34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3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35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36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7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8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3" name="Group 138"/>
          <p:cNvGrpSpPr>
            <a:grpSpLocks/>
          </p:cNvGrpSpPr>
          <p:nvPr/>
        </p:nvGrpSpPr>
        <p:grpSpPr bwMode="auto">
          <a:xfrm>
            <a:off x="7466012" y="3543300"/>
            <a:ext cx="501650" cy="233362"/>
            <a:chOff x="3600" y="219"/>
            <a:chExt cx="360" cy="175"/>
          </a:xfrm>
        </p:grpSpPr>
        <p:sp>
          <p:nvSpPr>
            <p:cNvPr id="266416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7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8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9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20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21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26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7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8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22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2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4" name="Group 152"/>
          <p:cNvGrpSpPr>
            <a:grpSpLocks/>
          </p:cNvGrpSpPr>
          <p:nvPr/>
        </p:nvGrpSpPr>
        <p:grpSpPr bwMode="auto">
          <a:xfrm>
            <a:off x="8435975" y="3094037"/>
            <a:ext cx="500062" cy="233363"/>
            <a:chOff x="3600" y="219"/>
            <a:chExt cx="360" cy="175"/>
          </a:xfrm>
        </p:grpSpPr>
        <p:sp>
          <p:nvSpPr>
            <p:cNvPr id="266403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4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5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6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407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08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13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4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5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09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410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1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2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5" name="Group 166"/>
          <p:cNvGrpSpPr>
            <a:grpSpLocks/>
          </p:cNvGrpSpPr>
          <p:nvPr/>
        </p:nvGrpSpPr>
        <p:grpSpPr bwMode="auto">
          <a:xfrm>
            <a:off x="8242300" y="3990975"/>
            <a:ext cx="501650" cy="233362"/>
            <a:chOff x="3600" y="219"/>
            <a:chExt cx="360" cy="175"/>
          </a:xfrm>
        </p:grpSpPr>
        <p:sp>
          <p:nvSpPr>
            <p:cNvPr id="266390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1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2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3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94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95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400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1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2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96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97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8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9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6" name="Group 180"/>
          <p:cNvGrpSpPr>
            <a:grpSpLocks/>
          </p:cNvGrpSpPr>
          <p:nvPr/>
        </p:nvGrpSpPr>
        <p:grpSpPr bwMode="auto">
          <a:xfrm>
            <a:off x="7908925" y="4575175"/>
            <a:ext cx="501650" cy="234950"/>
            <a:chOff x="3600" y="219"/>
            <a:chExt cx="360" cy="175"/>
          </a:xfrm>
        </p:grpSpPr>
        <p:sp>
          <p:nvSpPr>
            <p:cNvPr id="26637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8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8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87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8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9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83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84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5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6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7" name="Group 194"/>
          <p:cNvGrpSpPr>
            <a:grpSpLocks/>
          </p:cNvGrpSpPr>
          <p:nvPr/>
        </p:nvGrpSpPr>
        <p:grpSpPr bwMode="auto">
          <a:xfrm>
            <a:off x="7299325" y="5064125"/>
            <a:ext cx="500062" cy="233362"/>
            <a:chOff x="3600" y="219"/>
            <a:chExt cx="360" cy="175"/>
          </a:xfrm>
        </p:grpSpPr>
        <p:sp>
          <p:nvSpPr>
            <p:cNvPr id="266364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5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6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7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68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69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74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5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6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7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7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298" name="Group 208"/>
          <p:cNvGrpSpPr>
            <a:grpSpLocks/>
          </p:cNvGrpSpPr>
          <p:nvPr/>
        </p:nvGrpSpPr>
        <p:grpSpPr bwMode="auto">
          <a:xfrm>
            <a:off x="6496050" y="4687887"/>
            <a:ext cx="501650" cy="233363"/>
            <a:chOff x="3600" y="219"/>
            <a:chExt cx="360" cy="175"/>
          </a:xfrm>
        </p:grpSpPr>
        <p:sp>
          <p:nvSpPr>
            <p:cNvPr id="266351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2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3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4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>
                <a:latin typeface="Times New Roman" charset="0"/>
              </a:endParaRPr>
            </a:p>
          </p:txBody>
        </p:sp>
        <p:sp>
          <p:nvSpPr>
            <p:cNvPr id="266355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56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636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57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6358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59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60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299" name="Line 222"/>
          <p:cNvSpPr>
            <a:spLocks noChangeShapeType="1"/>
          </p:cNvSpPr>
          <p:nvPr/>
        </p:nvSpPr>
        <p:spPr bwMode="auto">
          <a:xfrm flipV="1">
            <a:off x="6751637" y="4900612"/>
            <a:ext cx="1588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00" name="Group 223"/>
          <p:cNvGrpSpPr>
            <a:grpSpLocks/>
          </p:cNvGrpSpPr>
          <p:nvPr/>
        </p:nvGrpSpPr>
        <p:grpSpPr bwMode="auto">
          <a:xfrm>
            <a:off x="5205412" y="2235200"/>
            <a:ext cx="814388" cy="854075"/>
            <a:chOff x="4180" y="744"/>
            <a:chExt cx="513" cy="538"/>
          </a:xfrm>
        </p:grpSpPr>
        <p:sp>
          <p:nvSpPr>
            <p:cNvPr id="266344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5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6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7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8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9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0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1" name="Group 231"/>
          <p:cNvGrpSpPr>
            <a:grpSpLocks/>
          </p:cNvGrpSpPr>
          <p:nvPr/>
        </p:nvGrpSpPr>
        <p:grpSpPr bwMode="auto">
          <a:xfrm>
            <a:off x="8329612" y="5121275"/>
            <a:ext cx="814388" cy="854075"/>
            <a:chOff x="4180" y="744"/>
            <a:chExt cx="513" cy="538"/>
          </a:xfrm>
        </p:grpSpPr>
        <p:sp>
          <p:nvSpPr>
            <p:cNvPr id="266337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8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9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0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000" b="0" dirty="0">
                  <a:latin typeface="Comic Sans MS" charset="0"/>
                </a:rPr>
                <a:t>application</a:t>
              </a:r>
            </a:p>
            <a:p>
              <a:pPr algn="ctr"/>
              <a:r>
                <a:rPr lang="en-US" sz="1000" b="0" dirty="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41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2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3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2" name="Group 239"/>
          <p:cNvGrpSpPr>
            <a:grpSpLocks/>
          </p:cNvGrpSpPr>
          <p:nvPr/>
        </p:nvGrpSpPr>
        <p:grpSpPr bwMode="auto">
          <a:xfrm>
            <a:off x="7667625" y="4240212"/>
            <a:ext cx="814387" cy="701675"/>
            <a:chOff x="2923" y="3345"/>
            <a:chExt cx="513" cy="442"/>
          </a:xfrm>
        </p:grpSpPr>
        <p:sp>
          <p:nvSpPr>
            <p:cNvPr id="266332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3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4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5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6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3" name="Group 245"/>
          <p:cNvGrpSpPr>
            <a:grpSpLocks/>
          </p:cNvGrpSpPr>
          <p:nvPr/>
        </p:nvGrpSpPr>
        <p:grpSpPr bwMode="auto">
          <a:xfrm>
            <a:off x="8201025" y="3659187"/>
            <a:ext cx="814387" cy="701675"/>
            <a:chOff x="2923" y="3345"/>
            <a:chExt cx="513" cy="442"/>
          </a:xfrm>
        </p:grpSpPr>
        <p:sp>
          <p:nvSpPr>
            <p:cNvPr id="266327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8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9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30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1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4" name="Group 251"/>
          <p:cNvGrpSpPr>
            <a:grpSpLocks/>
          </p:cNvGrpSpPr>
          <p:nvPr/>
        </p:nvGrpSpPr>
        <p:grpSpPr bwMode="auto">
          <a:xfrm>
            <a:off x="7315200" y="3354387"/>
            <a:ext cx="814387" cy="701675"/>
            <a:chOff x="2923" y="3345"/>
            <a:chExt cx="513" cy="442"/>
          </a:xfrm>
        </p:grpSpPr>
        <p:sp>
          <p:nvSpPr>
            <p:cNvPr id="266322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3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4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5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6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5" name="Group 257"/>
          <p:cNvGrpSpPr>
            <a:grpSpLocks/>
          </p:cNvGrpSpPr>
          <p:nvPr/>
        </p:nvGrpSpPr>
        <p:grpSpPr bwMode="auto">
          <a:xfrm>
            <a:off x="7248525" y="2582862"/>
            <a:ext cx="814387" cy="701675"/>
            <a:chOff x="2923" y="3345"/>
            <a:chExt cx="513" cy="442"/>
          </a:xfrm>
        </p:grpSpPr>
        <p:sp>
          <p:nvSpPr>
            <p:cNvPr id="266317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8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9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20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1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6" name="Group 263"/>
          <p:cNvGrpSpPr>
            <a:grpSpLocks/>
          </p:cNvGrpSpPr>
          <p:nvPr/>
        </p:nvGrpSpPr>
        <p:grpSpPr bwMode="auto">
          <a:xfrm>
            <a:off x="6315075" y="2868612"/>
            <a:ext cx="814387" cy="701675"/>
            <a:chOff x="2923" y="3345"/>
            <a:chExt cx="513" cy="442"/>
          </a:xfrm>
        </p:grpSpPr>
        <p:sp>
          <p:nvSpPr>
            <p:cNvPr id="266312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3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4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endParaRPr lang="en-US" sz="1000" b="0" dirty="0">
                <a:latin typeface="Comic Sans MS" charset="0"/>
              </a:endParaRPr>
            </a:p>
            <a:p>
              <a:pPr algn="ctr"/>
              <a:r>
                <a:rPr lang="en-US" sz="1000" b="0" dirty="0"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data link</a:t>
              </a:r>
            </a:p>
            <a:p>
              <a:pPr algn="ctr"/>
              <a:r>
                <a:rPr lang="en-US" sz="1000" b="0" dirty="0">
                  <a:latin typeface="Comic Sans MS" charset="0"/>
                </a:rPr>
                <a:t>physical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266315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6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07" name="Group 269"/>
          <p:cNvGrpSpPr>
            <a:grpSpLocks/>
          </p:cNvGrpSpPr>
          <p:nvPr/>
        </p:nvGrpSpPr>
        <p:grpSpPr bwMode="auto">
          <a:xfrm rot="2937887">
            <a:off x="5260975" y="3687762"/>
            <a:ext cx="3781425" cy="434975"/>
            <a:chOff x="2937" y="3579"/>
            <a:chExt cx="2382" cy="274"/>
          </a:xfrm>
        </p:grpSpPr>
        <p:sp>
          <p:nvSpPr>
            <p:cNvPr id="266308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9" name="Text Box 271"/>
            <p:cNvSpPr txBox="1">
              <a:spLocks noChangeArrowheads="1"/>
            </p:cNvSpPr>
            <p:nvPr/>
          </p:nvSpPr>
          <p:spPr bwMode="auto">
            <a:xfrm>
              <a:off x="3340" y="3619"/>
              <a:ext cx="16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bg1"/>
                  </a:solidFill>
                  <a:latin typeface="Comic Sans MS" charset="0"/>
                </a:rPr>
                <a:t>logical end-end transport</a:t>
              </a:r>
              <a:endParaRPr lang="en-US" sz="1600" b="0" dirty="0">
                <a:latin typeface="Comic Sans MS" charset="0"/>
              </a:endParaRPr>
            </a:p>
          </p:txBody>
        </p:sp>
        <p:sp>
          <p:nvSpPr>
            <p:cNvPr id="266310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1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27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Talk to Their 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L2, nodes exchange packets (locally)</a:t>
            </a:r>
          </a:p>
          <a:p>
            <a:pPr lvl="1"/>
            <a:r>
              <a:rPr lang="en-US" dirty="0" smtClean="0"/>
              <a:t>Using MAC addresses</a:t>
            </a:r>
          </a:p>
          <a:p>
            <a:pPr lvl="1"/>
            <a:r>
              <a:rPr lang="en-US" dirty="0" smtClean="0"/>
              <a:t>Ignoring physical layer</a:t>
            </a:r>
          </a:p>
          <a:p>
            <a:r>
              <a:rPr lang="en-US" dirty="0" smtClean="0"/>
              <a:t>At L3, nodes exchange packets (globally)</a:t>
            </a:r>
          </a:p>
          <a:p>
            <a:pPr lvl="1"/>
            <a:r>
              <a:rPr lang="en-US" dirty="0" smtClean="0"/>
              <a:t>Using IP addresses</a:t>
            </a:r>
          </a:p>
          <a:p>
            <a:pPr lvl="1"/>
            <a:r>
              <a:rPr lang="en-US" dirty="0" smtClean="0"/>
              <a:t>Ignoring L2 and physical layer</a:t>
            </a:r>
          </a:p>
          <a:p>
            <a:r>
              <a:rPr lang="en-US" dirty="0" smtClean="0"/>
              <a:t>At L4, transport protocols exchange packets</a:t>
            </a:r>
          </a:p>
          <a:p>
            <a:pPr lvl="1"/>
            <a:r>
              <a:rPr lang="en-US" dirty="0" smtClean="0"/>
              <a:t>Providing a cleaner data interface to applications above</a:t>
            </a:r>
          </a:p>
          <a:p>
            <a:r>
              <a:rPr lang="en-US" dirty="0" smtClean="0"/>
              <a:t>Application processes acts as if it has a data pipe between it and its peer process on another host</a:t>
            </a:r>
          </a:p>
          <a:p>
            <a:pPr lvl="1"/>
            <a:r>
              <a:rPr lang="en-US" dirty="0" smtClean="0"/>
              <a:t>Purpose of transport is to provide that pipe abstraction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message delivery (UDP)</a:t>
            </a:r>
          </a:p>
          <a:p>
            <a:pPr lvl="1"/>
            <a:r>
              <a:rPr lang="en-US" dirty="0" smtClean="0"/>
              <a:t>Unreliable (application responsible for resending)</a:t>
            </a:r>
          </a:p>
          <a:p>
            <a:pPr lvl="1"/>
            <a:r>
              <a:rPr lang="en-US" dirty="0" smtClean="0"/>
              <a:t>Messages limited to single packet</a:t>
            </a:r>
          </a:p>
          <a:p>
            <a:pPr lvl="1"/>
            <a:endParaRPr lang="en-US" dirty="0"/>
          </a:p>
          <a:p>
            <a:r>
              <a:rPr lang="en-US" dirty="0" smtClean="0"/>
              <a:t>Reliable </a:t>
            </a:r>
            <a:r>
              <a:rPr lang="en-US" dirty="0" err="1" smtClean="0"/>
              <a:t>bytestream</a:t>
            </a:r>
            <a:r>
              <a:rPr lang="en-US" dirty="0" smtClean="0"/>
              <a:t> delivery (TCP)</a:t>
            </a:r>
          </a:p>
          <a:p>
            <a:pPr lvl="1"/>
            <a:r>
              <a:rPr lang="en-US" dirty="0" smtClean="0"/>
              <a:t>Bytes inserted into pipe by sender</a:t>
            </a:r>
          </a:p>
          <a:p>
            <a:pPr lvl="1"/>
            <a:r>
              <a:rPr lang="en-US" dirty="0" smtClean="0"/>
              <a:t>They emerge, in order, at receiver (to the app)</a:t>
            </a:r>
          </a:p>
          <a:p>
            <a:pPr lvl="1"/>
            <a:endParaRPr lang="en-US" dirty="0"/>
          </a:p>
          <a:p>
            <a:r>
              <a:rPr lang="en-US" i="1" dirty="0" smtClean="0"/>
              <a:t>What features must transport protocols implement to support these abstractions?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UDP: Datagram messaging service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Multiplexing/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processes</a:t>
            </a:r>
          </a:p>
          <a:p>
            <a:pPr lvl="2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Discarding corrupted packets (optional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Nothing else!</a:t>
            </a:r>
          </a:p>
          <a:p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 minimal extension of IP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223664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Keep the spirit of 1868 alive</a:t>
            </a:r>
            <a:r>
              <a:rPr lang="is-IS" sz="3600" dirty="0" smtClean="0">
                <a:solidFill>
                  <a:srgbClr val="FF0000"/>
                </a:solidFill>
                <a:latin typeface="+mn-lt"/>
              </a:rPr>
              <a:t>…</a:t>
            </a:r>
            <a:endParaRPr lang="en-US" sz="3600" dirty="0" smtClean="0">
              <a:solidFill>
                <a:srgbClr val="FF0000"/>
              </a:solidFill>
              <a:latin typeface="+mn-lt"/>
            </a:endParaRPr>
          </a:p>
          <a:p>
            <a:pPr algn="ctr"/>
            <a:endParaRPr lang="en-US" sz="3600" dirty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Shut the fuck up!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TCP: Reliable, in-order delivery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Multiplexing/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Demultiplexing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processes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Discarding corrupted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Retransmission of lost and corrupted packets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Flow control (to not overflow receiver)</a:t>
            </a:r>
          </a:p>
          <a:p>
            <a:pPr lvl="4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Congestion control (to not overload network)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“Connection”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&amp; tear-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down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(or sessions)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Reliability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requires keeping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Sender: packets sent but not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and related timers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Receiver: noncontiguous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bytestream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called a connection 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with their own connection state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State is in hosts, not network!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Example: I am using HTTP to access content on two different hosts, and I’m also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ssh’ing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into another host.  How many sessions is this?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Services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not available</a:t>
            </a:r>
            <a:endParaRPr lang="en-US" dirty="0">
              <a:latin typeface="Arial" charset="0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Delay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and/or bandwidth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guarantees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cannot be offered by transport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Requires support at IP level (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and let’s not go there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Sessions that survive change-of-IP-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is an artifact of current implementations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 we shall see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2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1124FF-BE3C-114F-BED2-E49B705F42D7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16-bit port address space for </a:t>
            </a:r>
            <a:r>
              <a:rPr lang="en-US" dirty="0" smtClean="0"/>
              <a:t>UDP, TCP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“Well known” ports (</a:t>
            </a:r>
            <a:r>
              <a:rPr lang="en-US" dirty="0" smtClean="0"/>
              <a:t>0-1023)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greement on which services </a:t>
            </a:r>
            <a:r>
              <a:rPr lang="en-US" dirty="0"/>
              <a:t>run on these ports</a:t>
            </a:r>
          </a:p>
          <a:p>
            <a:pPr lvl="1"/>
            <a:r>
              <a:rPr lang="en-US" dirty="0"/>
              <a:t>e.g., ssh:22, http:80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(app) knows appropriate port on server</a:t>
            </a:r>
            <a:endParaRPr lang="en-US" dirty="0"/>
          </a:p>
          <a:p>
            <a:pPr lvl="1"/>
            <a:r>
              <a:rPr lang="en-US" dirty="0"/>
              <a:t>Services can listen on well-known port</a:t>
            </a:r>
          </a:p>
          <a:p>
            <a:endParaRPr lang="en-US" dirty="0"/>
          </a:p>
          <a:p>
            <a:r>
              <a:rPr lang="en-US" dirty="0"/>
              <a:t>Ephemeral ports (most 1024-65535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to </a:t>
            </a:r>
            <a:r>
              <a:rPr lang="en-US" dirty="0" smtClean="0"/>
              <a:t>clients (at random)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Multiplexing and Demultiplexing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05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85850"/>
            <a:ext cx="8534400" cy="5045075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Host receives IP datagrams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datagram has source and destination IP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segment has source and destination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port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number </a:t>
            </a:r>
          </a:p>
          <a:p>
            <a:r>
              <a:rPr lang="en-US" sz="2400" dirty="0">
                <a:latin typeface="Arial" charset="0"/>
              </a:rPr>
              <a:t>Host uses IP addresses and port numbers to direct the segment to appropriate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socket</a:t>
            </a:r>
          </a:p>
        </p:txBody>
      </p:sp>
      <p:sp>
        <p:nvSpPr>
          <p:cNvPr id="2805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76D507-8826-6A4E-96BC-1AF4762A6D70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3216275" y="3552825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140075" y="3648075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3124200" y="36703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charset="0"/>
              </a:rPr>
              <a:t>source port #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903788" y="3670300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charset="0"/>
              </a:rPr>
              <a:t>dest port #</a:t>
            </a:r>
            <a:endParaRPr lang="en-US" sz="2400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 flipV="1">
            <a:off x="3130550" y="4048125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 flipV="1">
            <a:off x="3140075" y="5038725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 flipV="1">
            <a:off x="4778375" y="3648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>
            <a:off x="4279900" y="3217863"/>
            <a:ext cx="950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Comic Sans MS" charset="0"/>
              </a:rPr>
              <a:t>32 bits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5235575" y="3414713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 rot="10800000">
            <a:off x="3125788" y="3424238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4025900" y="5503863"/>
            <a:ext cx="1444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</a:rPr>
              <a:t>application</a:t>
            </a:r>
          </a:p>
          <a:p>
            <a:pPr algn="ctr"/>
            <a:r>
              <a:rPr lang="en-US" b="0">
                <a:latin typeface="Comic Sans MS" charset="0"/>
              </a:rPr>
              <a:t>data </a:t>
            </a:r>
          </a:p>
          <a:p>
            <a:pPr algn="ctr"/>
            <a:r>
              <a:rPr lang="en-US" b="0">
                <a:latin typeface="Comic Sans MS" charset="0"/>
              </a:rPr>
              <a:t>(message)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3543300" y="4413250"/>
            <a:ext cx="2505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Comic Sans MS" charset="0"/>
              </a:rPr>
              <a:t>other header fields</a:t>
            </a:r>
            <a:endParaRPr lang="en-US" sz="2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0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6" name="Rectangle 3"/>
          <p:cNvSpPr>
            <a:spLocks noChangeArrowheads="1"/>
          </p:cNvSpPr>
          <p:nvPr/>
        </p:nvSpPr>
        <p:spPr bwMode="auto">
          <a:xfrm>
            <a:off x="1447800" y="3784600"/>
            <a:ext cx="6002338" cy="6350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387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8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9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0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1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2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3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94" name="Rectangle 12"/>
          <p:cNvSpPr>
            <a:spLocks noChangeArrowheads="1"/>
          </p:cNvSpPr>
          <p:nvPr/>
        </p:nvSpPr>
        <p:spPr bwMode="auto">
          <a:xfrm>
            <a:off x="1419225" y="592138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5" name="Rectangle 13"/>
          <p:cNvSpPr>
            <a:spLocks noChangeArrowheads="1"/>
          </p:cNvSpPr>
          <p:nvPr/>
        </p:nvSpPr>
        <p:spPr bwMode="auto">
          <a:xfrm>
            <a:off x="2190750" y="514350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6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2397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398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399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0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1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2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3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2404" name="Rectangle 22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5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06" name="Line 24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407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8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2409" name="Rectangle 27"/>
          <p:cNvSpPr>
            <a:spLocks noChangeArrowheads="1"/>
          </p:cNvSpPr>
          <p:nvPr/>
        </p:nvSpPr>
        <p:spPr bwMode="auto">
          <a:xfrm>
            <a:off x="3762375" y="4038600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2410" name="Rectangle 29"/>
          <p:cNvSpPr>
            <a:spLocks noChangeArrowheads="1"/>
          </p:cNvSpPr>
          <p:nvPr/>
        </p:nvSpPr>
        <p:spPr bwMode="auto">
          <a:xfrm>
            <a:off x="1435100" y="4430713"/>
            <a:ext cx="6002338" cy="2122487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2411" name="Rectangle 30"/>
          <p:cNvSpPr>
            <a:spLocks noChangeArrowheads="1"/>
          </p:cNvSpPr>
          <p:nvPr/>
        </p:nvSpPr>
        <p:spPr bwMode="auto">
          <a:xfrm>
            <a:off x="3908425" y="5310188"/>
            <a:ext cx="1057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7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2"/>
          <p:cNvSpPr>
            <a:spLocks noChangeArrowheads="1"/>
          </p:cNvSpPr>
          <p:nvPr/>
        </p:nvSpPr>
        <p:spPr bwMode="auto">
          <a:xfrm>
            <a:off x="1446213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4" name="Rectangle 3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4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4436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7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8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9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0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1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2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3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4444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4445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46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7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48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49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0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1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4452" name="Rectangle 21"/>
          <p:cNvSpPr>
            <a:spLocks noChangeArrowheads="1"/>
          </p:cNvSpPr>
          <p:nvPr/>
        </p:nvSpPr>
        <p:spPr bwMode="auto">
          <a:xfrm>
            <a:off x="2979738" y="2071688"/>
            <a:ext cx="149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3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4454" name="Line 23"/>
          <p:cNvSpPr>
            <a:spLocks noChangeShapeType="1"/>
          </p:cNvSpPr>
          <p:nvPr/>
        </p:nvSpPr>
        <p:spPr bwMode="auto">
          <a:xfrm>
            <a:off x="1504950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55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6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4457" name="Rectangle 27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2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2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Line 6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Line 7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5" name="Line 8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Line 9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Line 10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Line 11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Rectangle 12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0" name="Rectangle 13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6491" name="Rectangle 14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6492" name="Rectangle 15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493" name="Rectangle 16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4" name="Line 17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Rectangle 18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6" name="Rectangle 19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97" name="Line 20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Rectangle 21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6499" name="Rectangle 22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6500" name="Rectangle 23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01" name="Line 24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2" name="Rectangle 25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6503" name="Rectangle 26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1033254" name="AutoShape 38"/>
          <p:cNvCxnSpPr>
            <a:cxnSpLocks noChangeShapeType="1"/>
            <a:stCxn id="276498" idx="3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505" name="Rectangle 40"/>
          <p:cNvSpPr>
            <a:spLocks noChangeArrowheads="1"/>
          </p:cNvSpPr>
          <p:nvPr/>
        </p:nvSpPr>
        <p:spPr bwMode="auto">
          <a:xfrm>
            <a:off x="1449388" y="3810000"/>
            <a:ext cx="6002337" cy="26670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06" name="Rectangle 41"/>
          <p:cNvSpPr>
            <a:spLocks noChangeArrowheads="1"/>
          </p:cNvSpPr>
          <p:nvPr/>
        </p:nvSpPr>
        <p:spPr bwMode="auto">
          <a:xfrm>
            <a:off x="3921125" y="4962525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2"/>
          <p:cNvSpPr>
            <a:spLocks noChangeArrowheads="1"/>
          </p:cNvSpPr>
          <p:nvPr/>
        </p:nvSpPr>
        <p:spPr bwMode="auto">
          <a:xfrm>
            <a:off x="1416050" y="3810000"/>
            <a:ext cx="6002338" cy="1371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0" name="Rectangle 3"/>
          <p:cNvSpPr>
            <a:spLocks noChangeArrowheads="1"/>
          </p:cNvSpPr>
          <p:nvPr/>
        </p:nvSpPr>
        <p:spPr bwMode="auto">
          <a:xfrm>
            <a:off x="1419225" y="482600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2" name="Line 5"/>
          <p:cNvSpPr>
            <a:spLocks noChangeShapeType="1"/>
          </p:cNvSpPr>
          <p:nvPr/>
        </p:nvSpPr>
        <p:spPr bwMode="auto">
          <a:xfrm flipV="1">
            <a:off x="1504950" y="1211263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3" name="Line 6"/>
          <p:cNvSpPr>
            <a:spLocks noChangeShapeType="1"/>
          </p:cNvSpPr>
          <p:nvPr/>
        </p:nvSpPr>
        <p:spPr bwMode="auto">
          <a:xfrm>
            <a:off x="1517650" y="1912938"/>
            <a:ext cx="59547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4" name="Line 7"/>
          <p:cNvSpPr>
            <a:spLocks noChangeShapeType="1"/>
          </p:cNvSpPr>
          <p:nvPr/>
        </p:nvSpPr>
        <p:spPr bwMode="auto">
          <a:xfrm>
            <a:off x="1517650" y="2560638"/>
            <a:ext cx="59563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5" name="Line 8"/>
          <p:cNvSpPr>
            <a:spLocks noChangeShapeType="1"/>
          </p:cNvSpPr>
          <p:nvPr/>
        </p:nvSpPr>
        <p:spPr bwMode="auto">
          <a:xfrm>
            <a:off x="4411663" y="508000"/>
            <a:ext cx="1587" cy="2027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6" name="Line 9"/>
          <p:cNvSpPr>
            <a:spLocks noChangeShapeType="1"/>
          </p:cNvSpPr>
          <p:nvPr/>
        </p:nvSpPr>
        <p:spPr bwMode="auto">
          <a:xfrm>
            <a:off x="29384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7" name="Line 10"/>
          <p:cNvSpPr>
            <a:spLocks noChangeShapeType="1"/>
          </p:cNvSpPr>
          <p:nvPr/>
        </p:nvSpPr>
        <p:spPr bwMode="auto">
          <a:xfrm>
            <a:off x="2214563" y="5429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8" name="Rectangle 11"/>
          <p:cNvSpPr>
            <a:spLocks noChangeArrowheads="1"/>
          </p:cNvSpPr>
          <p:nvPr/>
        </p:nvSpPr>
        <p:spPr bwMode="auto">
          <a:xfrm>
            <a:off x="1649413" y="563563"/>
            <a:ext cx="379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4</a:t>
            </a:r>
            <a:endParaRPr lang="en-US" sz="2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39" name="Rectangle 12"/>
          <p:cNvSpPr>
            <a:spLocks noChangeArrowheads="1"/>
          </p:cNvSpPr>
          <p:nvPr/>
        </p:nvSpPr>
        <p:spPr bwMode="auto">
          <a:xfrm>
            <a:off x="2395538" y="5619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78540" name="Rectangle 13"/>
          <p:cNvSpPr>
            <a:spLocks noChangeArrowheads="1"/>
          </p:cNvSpPr>
          <p:nvPr/>
        </p:nvSpPr>
        <p:spPr bwMode="auto">
          <a:xfrm>
            <a:off x="2911475" y="514350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278541" name="Rectangle 14"/>
          <p:cNvSpPr>
            <a:spLocks noChangeArrowheads="1"/>
          </p:cNvSpPr>
          <p:nvPr/>
        </p:nvSpPr>
        <p:spPr bwMode="auto">
          <a:xfrm>
            <a:off x="4572000" y="685800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42" name="Rectangle 15"/>
          <p:cNvSpPr>
            <a:spLocks noChangeArrowheads="1"/>
          </p:cNvSpPr>
          <p:nvPr/>
        </p:nvSpPr>
        <p:spPr bwMode="auto">
          <a:xfrm>
            <a:off x="2124075" y="1416050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3" name="Line 16"/>
          <p:cNvSpPr>
            <a:spLocks noChangeShapeType="1"/>
          </p:cNvSpPr>
          <p:nvPr/>
        </p:nvSpPr>
        <p:spPr bwMode="auto">
          <a:xfrm>
            <a:off x="5072063" y="1241425"/>
            <a:ext cx="1587" cy="658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4" name="Rectangle 17"/>
          <p:cNvSpPr>
            <a:spLocks noChangeArrowheads="1"/>
          </p:cNvSpPr>
          <p:nvPr/>
        </p:nvSpPr>
        <p:spPr bwMode="auto">
          <a:xfrm>
            <a:off x="4421188" y="1301750"/>
            <a:ext cx="6461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5" name="Rectangle 18"/>
          <p:cNvSpPr>
            <a:spLocks noChangeArrowheads="1"/>
          </p:cNvSpPr>
          <p:nvPr/>
        </p:nvSpPr>
        <p:spPr bwMode="auto">
          <a:xfrm>
            <a:off x="5132388" y="1433513"/>
            <a:ext cx="2214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46" name="Line 19"/>
          <p:cNvSpPr>
            <a:spLocks noChangeShapeType="1"/>
          </p:cNvSpPr>
          <p:nvPr/>
        </p:nvSpPr>
        <p:spPr bwMode="auto">
          <a:xfrm>
            <a:off x="3001963" y="1939925"/>
            <a:ext cx="1587" cy="601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47" name="Rectangle 20"/>
          <p:cNvSpPr>
            <a:spLocks noChangeArrowheads="1"/>
          </p:cNvSpPr>
          <p:nvPr/>
        </p:nvSpPr>
        <p:spPr bwMode="auto">
          <a:xfrm>
            <a:off x="1604963" y="1974850"/>
            <a:ext cx="12874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278548" name="Rectangle 21"/>
          <p:cNvSpPr>
            <a:spLocks noChangeArrowheads="1"/>
          </p:cNvSpPr>
          <p:nvPr/>
        </p:nvSpPr>
        <p:spPr bwMode="auto">
          <a:xfrm>
            <a:off x="3048000" y="1981200"/>
            <a:ext cx="10683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80FF"/>
                </a:solidFill>
                <a:latin typeface="Arial" charset="0"/>
              </a:rPr>
              <a:t>6 = TCP</a:t>
            </a:r>
            <a:br>
              <a:rPr lang="en-US" sz="1600">
                <a:solidFill>
                  <a:srgbClr val="0080FF"/>
                </a:solidFill>
                <a:latin typeface="Arial" charset="0"/>
              </a:rPr>
            </a:br>
            <a:r>
              <a:rPr lang="en-US" sz="1600">
                <a:solidFill>
                  <a:srgbClr val="0080FF"/>
                </a:solidFill>
                <a:latin typeface="Arial" charset="0"/>
              </a:rPr>
              <a:t>17 = UDP</a:t>
            </a:r>
            <a:endParaRPr lang="en-US" sz="1400" b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278549" name="Rectangle 22"/>
          <p:cNvSpPr>
            <a:spLocks noChangeArrowheads="1"/>
          </p:cNvSpPr>
          <p:nvPr/>
        </p:nvSpPr>
        <p:spPr bwMode="auto">
          <a:xfrm>
            <a:off x="4689475" y="2089150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 dirty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0" name="Line 23"/>
          <p:cNvSpPr>
            <a:spLocks noChangeShapeType="1"/>
          </p:cNvSpPr>
          <p:nvPr/>
        </p:nvSpPr>
        <p:spPr bwMode="auto">
          <a:xfrm>
            <a:off x="1438275" y="3208338"/>
            <a:ext cx="5967413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1" name="Rectangle 24"/>
          <p:cNvSpPr>
            <a:spLocks noChangeArrowheads="1"/>
          </p:cNvSpPr>
          <p:nvPr/>
        </p:nvSpPr>
        <p:spPr bwMode="auto">
          <a:xfrm>
            <a:off x="3181350" y="2732088"/>
            <a:ext cx="2586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2" name="Rectangle 25"/>
          <p:cNvSpPr>
            <a:spLocks noChangeArrowheads="1"/>
          </p:cNvSpPr>
          <p:nvPr/>
        </p:nvSpPr>
        <p:spPr bwMode="auto">
          <a:xfrm>
            <a:off x="3011488" y="3357563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78553" name="Rectangle 26"/>
          <p:cNvSpPr>
            <a:spLocks noChangeArrowheads="1"/>
          </p:cNvSpPr>
          <p:nvPr/>
        </p:nvSpPr>
        <p:spPr bwMode="auto">
          <a:xfrm>
            <a:off x="1420813" y="5181600"/>
            <a:ext cx="6002337" cy="12954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54" name="Rectangle 27"/>
          <p:cNvSpPr>
            <a:spLocks noChangeArrowheads="1"/>
          </p:cNvSpPr>
          <p:nvPr/>
        </p:nvSpPr>
        <p:spPr bwMode="auto">
          <a:xfrm>
            <a:off x="3894138" y="5715000"/>
            <a:ext cx="1057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5" name="Line 28"/>
          <p:cNvSpPr>
            <a:spLocks noChangeShapeType="1"/>
          </p:cNvSpPr>
          <p:nvPr/>
        </p:nvSpPr>
        <p:spPr bwMode="auto">
          <a:xfrm>
            <a:off x="1435100" y="4495800"/>
            <a:ext cx="59674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6" name="Line 29"/>
          <p:cNvSpPr>
            <a:spLocks noChangeShapeType="1"/>
          </p:cNvSpPr>
          <p:nvPr/>
        </p:nvSpPr>
        <p:spPr bwMode="auto">
          <a:xfrm>
            <a:off x="4414838" y="3810000"/>
            <a:ext cx="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57" name="Rectangle 30"/>
          <p:cNvSpPr>
            <a:spLocks noChangeArrowheads="1"/>
          </p:cNvSpPr>
          <p:nvPr/>
        </p:nvSpPr>
        <p:spPr bwMode="auto">
          <a:xfrm>
            <a:off x="1905000" y="3962400"/>
            <a:ext cx="1930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Source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8" name="Rectangle 31"/>
          <p:cNvSpPr>
            <a:spLocks noChangeArrowheads="1"/>
          </p:cNvSpPr>
          <p:nvPr/>
        </p:nvSpPr>
        <p:spPr bwMode="auto">
          <a:xfrm>
            <a:off x="4800600" y="3962400"/>
            <a:ext cx="2347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16-bit Destination Port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8559" name="Rectangle 33"/>
          <p:cNvSpPr>
            <a:spLocks noChangeArrowheads="1"/>
          </p:cNvSpPr>
          <p:nvPr/>
        </p:nvSpPr>
        <p:spPr bwMode="auto">
          <a:xfrm>
            <a:off x="2951163" y="4648200"/>
            <a:ext cx="3038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More transport header fields ….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78560" name="AutoShape 34"/>
          <p:cNvCxnSpPr>
            <a:cxnSpLocks noChangeShapeType="1"/>
          </p:cNvCxnSpPr>
          <p:nvPr/>
        </p:nvCxnSpPr>
        <p:spPr bwMode="auto">
          <a:xfrm flipH="1">
            <a:off x="1371600" y="2232025"/>
            <a:ext cx="1520825" cy="1746250"/>
          </a:xfrm>
          <a:prstGeom prst="curvedConnector3">
            <a:avLst>
              <a:gd name="adj1" fmla="val 150935"/>
            </a:avLst>
          </a:prstGeom>
          <a:noFill/>
          <a:ln w="22225">
            <a:solidFill>
              <a:srgbClr val="3B7A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UDP ports (SOCK_DGRAM)</a:t>
            </a:r>
          </a:p>
          <a:p>
            <a:pPr lvl="1"/>
            <a:r>
              <a:rPr lang="en-US" dirty="0"/>
              <a:t>OS stores (local port, local IP address) </a:t>
            </a:r>
            <a:r>
              <a:rPr lang="en-US" dirty="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dirty="0"/>
              <a:t> socket</a:t>
            </a:r>
          </a:p>
          <a:p>
            <a:endParaRPr lang="en-US" dirty="0"/>
          </a:p>
          <a:p>
            <a:r>
              <a:rPr lang="en-US" dirty="0"/>
              <a:t>For TCP ports (SOCK_STREAM)</a:t>
            </a:r>
          </a:p>
          <a:p>
            <a:pPr lvl="1"/>
            <a:r>
              <a:rPr lang="en-US" dirty="0" smtClean="0"/>
              <a:t>(local </a:t>
            </a:r>
            <a:r>
              <a:rPr lang="en-US" dirty="0"/>
              <a:t>port, local IP, remote port, remote IP) </a:t>
            </a:r>
            <a:r>
              <a:rPr lang="en-US" dirty="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dirty="0"/>
              <a:t> </a:t>
            </a:r>
            <a:r>
              <a:rPr lang="en-US" dirty="0" smtClean="0"/>
              <a:t>socket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b="1" i="1" dirty="0"/>
              <a:t>Why the difference?</a:t>
            </a:r>
          </a:p>
          <a:p>
            <a:pPr lvl="7"/>
            <a:endParaRPr lang="en-US" b="1" i="1" dirty="0"/>
          </a:p>
          <a:p>
            <a:r>
              <a:rPr lang="en-US" b="1" i="1" dirty="0"/>
              <a:t>Implications for mobility</a:t>
            </a:r>
          </a:p>
          <a:p>
            <a:pPr lvl="5"/>
            <a:endParaRPr lang="en-US" dirty="0"/>
          </a:p>
          <a:p>
            <a:r>
              <a:rPr lang="en-US" b="1" i="1" dirty="0"/>
              <a:t>Why do you need to include local IP?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2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is a Bitch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time</a:t>
            </a:r>
            <a:r>
              <a:rPr lang="en-US" dirty="0" smtClean="0"/>
              <a:t>: I urged you to engage in the class</a:t>
            </a:r>
          </a:p>
          <a:p>
            <a:pPr lvl="1"/>
            <a:r>
              <a:rPr lang="en-US" dirty="0" smtClean="0"/>
              <a:t>Invoking the spirit of 1868</a:t>
            </a:r>
            <a:r>
              <a:rPr lang="is-IS" dirty="0" smtClean="0"/>
              <a:t>…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b="1" dirty="0" smtClean="0"/>
              <a:t>This time</a:t>
            </a:r>
            <a:r>
              <a:rPr lang="en-US" dirty="0" smtClean="0"/>
              <a:t>: I’m going to bore you to death</a:t>
            </a:r>
          </a:p>
          <a:p>
            <a:pPr lvl="1"/>
            <a:r>
              <a:rPr lang="en-US" dirty="0" smtClean="0"/>
              <a:t>Making engagement almost impossible</a:t>
            </a:r>
          </a:p>
          <a:p>
            <a:pPr lvl="2"/>
            <a:endParaRPr lang="en-US" dirty="0"/>
          </a:p>
          <a:p>
            <a:r>
              <a:rPr lang="en-US" dirty="0" smtClean="0"/>
              <a:t>This is the worst lecture I’ve ever given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one piece of original insight or wisdom</a:t>
            </a:r>
          </a:p>
          <a:p>
            <a:pPr lvl="1"/>
            <a:r>
              <a:rPr lang="is-IS" dirty="0" smtClean="0"/>
              <a:t>Just detail after detail after detail after...zzzzz</a:t>
            </a:r>
          </a:p>
          <a:p>
            <a:pPr lvl="2"/>
            <a:endParaRPr lang="is-IS" dirty="0"/>
          </a:p>
          <a:p>
            <a:r>
              <a:rPr lang="is-IS" dirty="0" smtClean="0"/>
              <a:t>I fell asleep in my own practice lecture....</a:t>
            </a:r>
          </a:p>
          <a:p>
            <a:pPr lvl="1"/>
            <a:r>
              <a:rPr lang="is-IS" dirty="0" smtClean="0"/>
              <a:t>So I won’t be surprised if you do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1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32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UDP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1DD5F-A971-7F46-962F-76BA67FF4BF8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UDP: </a:t>
            </a:r>
            <a:r>
              <a:rPr lang="en-US" sz="3200" dirty="0">
                <a:latin typeface="Arial" charset="0"/>
              </a:rPr>
              <a:t>User Datagram Protocol 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Lightweight communication between processes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Avoid overhead and delays of ordered, reliable delivery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 messages to and receive them from a socket</a:t>
            </a:r>
          </a:p>
          <a:p>
            <a:r>
              <a:rPr lang="en-US" dirty="0" smtClean="0">
                <a:latin typeface="Arial" charset="0"/>
              </a:rPr>
              <a:t>UDP described in RFC </a:t>
            </a:r>
            <a:r>
              <a:rPr lang="en-US" dirty="0">
                <a:latin typeface="Arial" charset="0"/>
              </a:rPr>
              <a:t>768 </a:t>
            </a:r>
            <a:r>
              <a:rPr lang="en-US" dirty="0" smtClean="0">
                <a:latin typeface="Arial" charset="0"/>
              </a:rPr>
              <a:t>– (1980)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plus port numbers to support (de)multiplexing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Optional error checking on the packet contents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>
                <a:latin typeface="Comic Sans MS" charset="0"/>
                <a:ea typeface="Arial" charset="0"/>
                <a:cs typeface="Arial" charset="0"/>
              </a:rPr>
              <a:t>checksum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field = 0 means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verify checksum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FD5B2C-8978-F542-B9A3-D49C0E972C09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2892425" y="44799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652963" y="44799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2892425" y="50133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4652963" y="50133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2892425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>
            <a:off x="6415088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3176588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SRC port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4881563" y="4597400"/>
            <a:ext cx="12954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 DST port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3176588" y="5103813"/>
            <a:ext cx="12954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 dirty="0">
                <a:latin typeface="Comic Sans MS" charset="0"/>
              </a:rPr>
              <a:t>checksum</a:t>
            </a: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5129213" y="5103813"/>
            <a:ext cx="895350" cy="3667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length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4291013" y="57753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buSzPct val="150000"/>
            </a:pPr>
            <a:r>
              <a:rPr lang="en-US" sz="1800" b="0">
                <a:latin typeface="Comic Sans MS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94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</a:t>
            </a:r>
            <a:r>
              <a:rPr lang="en-US" dirty="0" smtClean="0"/>
              <a:t>UDP packets </a:t>
            </a:r>
            <a:r>
              <a:rPr lang="en-US" dirty="0"/>
              <a:t>carry the sender’s port?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Would Anyone Use UDP?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Finer control over what data is sent and when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 soon as an application process writes into the socket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UDP will package the data and send the packet</a:t>
            </a:r>
          </a:p>
          <a:p>
            <a:r>
              <a:rPr lang="en-US" dirty="0">
                <a:latin typeface="Arial" charset="0"/>
              </a:rPr>
              <a:t>No delay for connection establishment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just blasts away without any formal preliminaries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which avoids introducing any unnecessary delays</a:t>
            </a:r>
          </a:p>
          <a:p>
            <a:r>
              <a:rPr lang="en-US" dirty="0">
                <a:latin typeface="Arial" charset="0"/>
              </a:rPr>
              <a:t>No connection state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allocation of buffers, sequence #s, timers …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making it easier to handle many active clients at once</a:t>
            </a:r>
          </a:p>
          <a:p>
            <a:r>
              <a:rPr lang="en-US" dirty="0">
                <a:latin typeface="Arial" charset="0"/>
              </a:rPr>
              <a:t>Small packet header overhead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UDP header is only 8 bytes</a:t>
            </a:r>
          </a:p>
        </p:txBody>
      </p:sp>
      <p:sp>
        <p:nvSpPr>
          <p:cNvPr id="286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20C507-72A5-0841-9838-41531EE2BAA1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Popular Applications That Use UDP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Some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interactive streaming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apps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Retransmitting lost/corrupted packets often pointless - by the time the packet is retransmitted, 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too late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telephone calls, video conferencing, gaming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Modern streaming </a:t>
            </a:r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protocols using TCP (and HTTP)</a:t>
            </a:r>
          </a:p>
          <a:p>
            <a:r>
              <a:rPr lang="en-US" dirty="0">
                <a:latin typeface="Arial" charset="0"/>
              </a:rPr>
              <a:t>Simple query protocols like Domain Name System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Connection establishment overhead would double cost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Easier to have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retransmit if needed</a:t>
            </a:r>
          </a:p>
        </p:txBody>
      </p:sp>
      <p:sp>
        <p:nvSpPr>
          <p:cNvPr id="288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C50D98-8776-C946-A3C9-CBBB23F65D2B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00188" y="4872038"/>
            <a:ext cx="6453187" cy="1782762"/>
            <a:chOff x="945" y="3069"/>
            <a:chExt cx="4065" cy="1123"/>
          </a:xfrm>
        </p:grpSpPr>
        <p:pic>
          <p:nvPicPr>
            <p:cNvPr id="288774" name="Picture 5" descr="j02920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" y="3214"/>
              <a:ext cx="1031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8775" name="Picture 6" descr="j028575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" y="3480"/>
              <a:ext cx="109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776" name="Freeform 7"/>
            <p:cNvSpPr>
              <a:spLocks/>
            </p:cNvSpPr>
            <p:nvPr/>
          </p:nvSpPr>
          <p:spPr bwMode="auto">
            <a:xfrm>
              <a:off x="1912" y="3282"/>
              <a:ext cx="2323" cy="271"/>
            </a:xfrm>
            <a:custGeom>
              <a:avLst/>
              <a:gdLst>
                <a:gd name="T0" fmla="*/ 0 w 2323"/>
                <a:gd name="T1" fmla="*/ 271 h 271"/>
                <a:gd name="T2" fmla="*/ 992 w 2323"/>
                <a:gd name="T3" fmla="*/ 4 h 271"/>
                <a:gd name="T4" fmla="*/ 2323 w 2323"/>
                <a:gd name="T5" fmla="*/ 246 h 271"/>
                <a:gd name="T6" fmla="*/ 0 60000 65536"/>
                <a:gd name="T7" fmla="*/ 0 60000 65536"/>
                <a:gd name="T8" fmla="*/ 0 60000 65536"/>
                <a:gd name="T9" fmla="*/ 0 w 2323"/>
                <a:gd name="T10" fmla="*/ 0 h 271"/>
                <a:gd name="T11" fmla="*/ 2323 w 2323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3" h="271">
                  <a:moveTo>
                    <a:pt x="0" y="271"/>
                  </a:moveTo>
                  <a:cubicBezTo>
                    <a:pt x="302" y="139"/>
                    <a:pt x="605" y="8"/>
                    <a:pt x="992" y="4"/>
                  </a:cubicBezTo>
                  <a:cubicBezTo>
                    <a:pt x="1379" y="0"/>
                    <a:pt x="1851" y="123"/>
                    <a:pt x="2323" y="2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7" name="Freeform 8"/>
            <p:cNvSpPr>
              <a:spLocks/>
            </p:cNvSpPr>
            <p:nvPr/>
          </p:nvSpPr>
          <p:spPr bwMode="auto">
            <a:xfrm>
              <a:off x="1936" y="3964"/>
              <a:ext cx="2347" cy="226"/>
            </a:xfrm>
            <a:custGeom>
              <a:avLst/>
              <a:gdLst>
                <a:gd name="T0" fmla="*/ 2347 w 2347"/>
                <a:gd name="T1" fmla="*/ 48 h 226"/>
                <a:gd name="T2" fmla="*/ 1113 w 2347"/>
                <a:gd name="T3" fmla="*/ 218 h 226"/>
                <a:gd name="T4" fmla="*/ 0 w 2347"/>
                <a:gd name="T5" fmla="*/ 0 h 226"/>
                <a:gd name="T6" fmla="*/ 0 60000 65536"/>
                <a:gd name="T7" fmla="*/ 0 60000 65536"/>
                <a:gd name="T8" fmla="*/ 0 60000 65536"/>
                <a:gd name="T9" fmla="*/ 0 w 2347"/>
                <a:gd name="T10" fmla="*/ 0 h 226"/>
                <a:gd name="T11" fmla="*/ 2347 w 2347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7" h="226">
                  <a:moveTo>
                    <a:pt x="2347" y="48"/>
                  </a:moveTo>
                  <a:cubicBezTo>
                    <a:pt x="1925" y="137"/>
                    <a:pt x="1504" y="226"/>
                    <a:pt x="1113" y="218"/>
                  </a:cubicBezTo>
                  <a:cubicBezTo>
                    <a:pt x="722" y="210"/>
                    <a:pt x="361" y="105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8" name="Text Box 9"/>
            <p:cNvSpPr txBox="1">
              <a:spLocks noChangeArrowheads="1"/>
            </p:cNvSpPr>
            <p:nvPr/>
          </p:nvSpPr>
          <p:spPr bwMode="auto">
            <a:xfrm>
              <a:off x="1863" y="3069"/>
              <a:ext cx="2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Address for bbc.co.uk?</a:t>
              </a:r>
              <a:r>
                <a:rPr lang="ja-JP" altLang="en-US"/>
                <a:t>”</a:t>
              </a:r>
              <a:endParaRPr lang="en-US"/>
            </a:p>
          </p:txBody>
        </p:sp>
        <p:sp>
          <p:nvSpPr>
            <p:cNvPr id="288779" name="Text Box 10"/>
            <p:cNvSpPr txBox="1">
              <a:spLocks noChangeArrowheads="1"/>
            </p:cNvSpPr>
            <p:nvPr/>
          </p:nvSpPr>
          <p:spPr bwMode="auto">
            <a:xfrm>
              <a:off x="2230" y="3867"/>
              <a:ext cx="1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ja-JP" altLang="en-US"/>
                <a:t>“</a:t>
              </a:r>
              <a:r>
                <a:rPr lang="en-US" altLang="ja-JP"/>
                <a:t>212.58.224.131</a:t>
              </a:r>
              <a:r>
                <a:rPr lang="ja-JP" altLang="en-US"/>
                <a:t>”</a:t>
              </a:r>
              <a:endParaRPr lang="en-US"/>
            </a:p>
          </p:txBody>
        </p:sp>
      </p:grpSp>
      <p:pic>
        <p:nvPicPr>
          <p:cNvPr id="932875" name="Picture 11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133600"/>
            <a:ext cx="7318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35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We have discussed the general nature of reliable transport.  We now focus on it is implemented today.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1DD5F-A971-7F46-962F-76BA67FF4BF8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Transmission Control Protocol (TCP)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eliable, in-order delivery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(previously, but quick review)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Ensures byte stream (eventually) arrives intact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 the presence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corruption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loss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Connection oriented </a:t>
            </a:r>
            <a:r>
              <a:rPr lang="en-US" sz="1800" i="1" dirty="0" smtClean="0">
                <a:solidFill>
                  <a:srgbClr val="FF9857"/>
                </a:solidFill>
                <a:latin typeface="Arial" charset="0"/>
              </a:rPr>
              <a:t>(today)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Explicit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set-up and tear-down of TCP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session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Full duplex stream</a:t>
            </a:r>
            <a:r>
              <a:rPr lang="en-US" dirty="0">
                <a:latin typeface="Arial" charset="0"/>
              </a:rPr>
              <a:t>-of-bytes </a:t>
            </a:r>
            <a:r>
              <a:rPr lang="en-US" dirty="0" smtClean="0">
                <a:latin typeface="Arial" charset="0"/>
              </a:rPr>
              <a:t>service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(today)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Sends and receives a stream of bytes, not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messages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0">
              <a:lnSpc>
                <a:spcPct val="90000"/>
              </a:lnSpc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</a:rPr>
              <a:t>low control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</a:t>
            </a:r>
            <a:r>
              <a:rPr lang="en-US" sz="1800" i="1" dirty="0" smtClean="0">
                <a:solidFill>
                  <a:srgbClr val="F47A00"/>
                </a:solidFill>
                <a:latin typeface="Arial" charset="0"/>
              </a:rPr>
              <a:t>previously, but quick review)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Ensures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that sender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overwhelm 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receiver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Congestion control </a:t>
            </a:r>
            <a:r>
              <a:rPr lang="en-US" sz="1800" i="1" dirty="0">
                <a:solidFill>
                  <a:srgbClr val="F47A00"/>
                </a:solidFill>
                <a:latin typeface="Arial" charset="0"/>
              </a:rPr>
              <a:t>(later in semester)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Dynamic adaptation to network path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capacity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8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6B805B-AEBC-8645-A3F9-4F496F59522A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6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Notation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we focused on packets:</a:t>
            </a:r>
          </a:p>
          <a:p>
            <a:pPr lvl="1"/>
            <a:r>
              <a:rPr lang="en-US" dirty="0" smtClean="0"/>
              <a:t>Packets had numbers</a:t>
            </a:r>
          </a:p>
          <a:p>
            <a:pPr lvl="1"/>
            <a:r>
              <a:rPr lang="en-US" dirty="0" smtClean="0"/>
              <a:t>ACKs referred to those numbers</a:t>
            </a:r>
          </a:p>
          <a:p>
            <a:pPr lvl="1"/>
            <a:r>
              <a:rPr lang="en-US" dirty="0" smtClean="0"/>
              <a:t>Window sizes expressed in terms of # of packets</a:t>
            </a:r>
          </a:p>
          <a:p>
            <a:pPr lvl="3"/>
            <a:endParaRPr lang="en-US" dirty="0"/>
          </a:p>
          <a:p>
            <a:r>
              <a:rPr lang="en-US" dirty="0" smtClean="0"/>
              <a:t>TCP focuses on bytes.  Thus, </a:t>
            </a:r>
          </a:p>
          <a:p>
            <a:pPr lvl="1"/>
            <a:r>
              <a:rPr lang="en-US" dirty="0" smtClean="0"/>
              <a:t>Packets identified by the bytes they carry</a:t>
            </a:r>
          </a:p>
          <a:p>
            <a:pPr lvl="1"/>
            <a:r>
              <a:rPr lang="en-US" dirty="0" smtClean="0"/>
              <a:t>ACKs refer to the bytes received</a:t>
            </a:r>
          </a:p>
          <a:p>
            <a:pPr lvl="1"/>
            <a:r>
              <a:rPr lang="en-US" dirty="0" smtClean="0"/>
              <a:t>Window size expressed in terms of # of bytes</a:t>
            </a:r>
          </a:p>
          <a:p>
            <a:pPr lvl="3"/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homeworks</a:t>
            </a:r>
            <a:r>
              <a:rPr lang="en-US" dirty="0" smtClean="0"/>
              <a:t> and tests, we will make clear which we mean!  </a:t>
            </a:r>
            <a:r>
              <a:rPr lang="en-US" i="1" dirty="0" smtClean="0"/>
              <a:t>But be prepared to use either</a:t>
            </a:r>
            <a:r>
              <a:rPr lang="is-IS" i="1" dirty="0" smtClean="0"/>
              <a:t>…..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58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220200" cy="4835525"/>
          </a:xfrm>
        </p:spPr>
        <p:txBody>
          <a:bodyPr/>
          <a:lstStyle/>
          <a:p>
            <a:r>
              <a:rPr lang="en-US" dirty="0" smtClean="0"/>
              <a:t>ACKs</a:t>
            </a:r>
          </a:p>
          <a:p>
            <a:pPr lvl="1"/>
            <a:r>
              <a:rPr lang="en-US" b="1" i="1" dirty="0" smtClean="0"/>
              <a:t>TCP </a:t>
            </a:r>
            <a:r>
              <a:rPr lang="en-US" b="1" i="1" dirty="0" smtClean="0"/>
              <a:t>uses byte sequence numbers to identify payloads</a:t>
            </a:r>
          </a:p>
          <a:p>
            <a:pPr lvl="4"/>
            <a:endParaRPr lang="en-US" dirty="0"/>
          </a:p>
          <a:p>
            <a:r>
              <a:rPr lang="en-US" dirty="0"/>
              <a:t>Checksums (to detect corruption)</a:t>
            </a:r>
          </a:p>
          <a:p>
            <a:pPr lvl="1"/>
            <a:r>
              <a:rPr lang="en-US" b="1" i="1" dirty="0" smtClean="0"/>
              <a:t>TCP </a:t>
            </a:r>
            <a:r>
              <a:rPr lang="en-US" b="1" i="1" dirty="0"/>
              <a:t>c</a:t>
            </a:r>
            <a:r>
              <a:rPr lang="en-US" b="1" i="1" dirty="0" smtClean="0"/>
              <a:t>hecksum </a:t>
            </a:r>
            <a:r>
              <a:rPr lang="en-US" b="1" i="1" dirty="0" smtClean="0"/>
              <a:t>over </a:t>
            </a:r>
            <a:r>
              <a:rPr lang="en-US" b="1" i="1" dirty="0" err="1" smtClean="0"/>
              <a:t>pseudoheader</a:t>
            </a:r>
            <a:r>
              <a:rPr lang="en-US" b="1" i="1" dirty="0" smtClean="0"/>
              <a:t> and TCP </a:t>
            </a:r>
            <a:r>
              <a:rPr lang="en-US" b="1" i="1" dirty="0" err="1" smtClean="0"/>
              <a:t>hdr</a:t>
            </a:r>
            <a:r>
              <a:rPr lang="en-US" b="1" i="1" dirty="0" smtClean="0"/>
              <a:t>/payload</a:t>
            </a:r>
            <a:endParaRPr lang="en-US" b="1" i="1" dirty="0" smtClean="0"/>
          </a:p>
          <a:p>
            <a:pPr lvl="4"/>
            <a:endParaRPr lang="en-US" dirty="0"/>
          </a:p>
          <a:p>
            <a:r>
              <a:rPr lang="en-US" dirty="0" smtClean="0"/>
              <a:t>Timeouts and retransmissions</a:t>
            </a:r>
          </a:p>
          <a:p>
            <a:pPr lvl="1"/>
            <a:r>
              <a:rPr lang="en-US" dirty="0" smtClean="0"/>
              <a:t>Can’t be reliable without retransmitting lost/corrupted data</a:t>
            </a:r>
          </a:p>
          <a:p>
            <a:pPr lvl="1"/>
            <a:r>
              <a:rPr lang="en-US" b="1" i="1" dirty="0" smtClean="0"/>
              <a:t>TCP retransmits based on timeouts and duplicate ACKs</a:t>
            </a:r>
          </a:p>
          <a:p>
            <a:pPr lvl="1"/>
            <a:r>
              <a:rPr lang="en-US" i="1" dirty="0" smtClean="0"/>
              <a:t>Timeout based on estimate of RTT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14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Midterm: Oct 13</a:t>
            </a:r>
            <a:r>
              <a:rPr lang="en-US" baseline="30000" dirty="0" smtClean="0"/>
              <a:t>th</a:t>
            </a:r>
            <a:r>
              <a:rPr lang="en-US" dirty="0" smtClean="0"/>
              <a:t> in class</a:t>
            </a:r>
          </a:p>
          <a:p>
            <a:pPr lvl="1"/>
            <a:r>
              <a:rPr lang="en-US" dirty="0" smtClean="0"/>
              <a:t>Precisely one person has scheduled alternate time</a:t>
            </a:r>
          </a:p>
          <a:p>
            <a:pPr lvl="1"/>
            <a:r>
              <a:rPr lang="en-US" dirty="0" smtClean="0"/>
              <a:t>Midterm will cover up to last lecture</a:t>
            </a:r>
          </a:p>
          <a:p>
            <a:pPr lvl="1"/>
            <a:r>
              <a:rPr lang="en-US" dirty="0" smtClean="0"/>
              <a:t>Not today or next week! </a:t>
            </a:r>
          </a:p>
          <a:p>
            <a:pPr lvl="1"/>
            <a:endParaRPr lang="en-US" dirty="0"/>
          </a:p>
          <a:p>
            <a:r>
              <a:rPr lang="en-US" dirty="0" smtClean="0"/>
              <a:t>Homework #3: rescheduled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r>
              <a:rPr lang="is-IS" dirty="0" smtClean="0"/>
              <a:t>Participation requirement</a:t>
            </a:r>
          </a:p>
          <a:p>
            <a:pPr lvl="1"/>
            <a:r>
              <a:rPr lang="is-IS" dirty="0" smtClean="0"/>
              <a:t>Only 80 people have signed up!</a:t>
            </a:r>
          </a:p>
          <a:p>
            <a:endParaRPr lang="is-I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TCP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flow control</a:t>
            </a:r>
          </a:p>
          <a:p>
            <a:pPr lvl="1"/>
            <a:r>
              <a:rPr lang="en-US" dirty="0" smtClean="0"/>
              <a:t>Allow W contiguous bytes to be in flight</a:t>
            </a:r>
          </a:p>
          <a:p>
            <a:r>
              <a:rPr lang="en-US" dirty="0" smtClean="0"/>
              <a:t>Cumulative acknowledgements</a:t>
            </a:r>
          </a:p>
          <a:p>
            <a:pPr lvl="1"/>
            <a:r>
              <a:rPr lang="en-US" dirty="0" smtClean="0"/>
              <a:t>Selective ACKs (full information) also supported (ignore)</a:t>
            </a:r>
            <a:endParaRPr lang="en-US" dirty="0"/>
          </a:p>
          <a:p>
            <a:r>
              <a:rPr lang="en-US" dirty="0" smtClean="0"/>
              <a:t>Single timer set after each payload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smtClean="0"/>
              <a:t>Timer is effectively for the “next expected payload”</a:t>
            </a:r>
          </a:p>
          <a:p>
            <a:pPr lvl="1"/>
            <a:r>
              <a:rPr lang="en-US" dirty="0" smtClean="0"/>
              <a:t>When timer goes off, resend that payload</a:t>
            </a:r>
            <a:r>
              <a:rPr lang="en-US" dirty="0"/>
              <a:t> </a:t>
            </a:r>
            <a:r>
              <a:rPr lang="en-US" dirty="0" smtClean="0"/>
              <a:t>and wait</a:t>
            </a:r>
          </a:p>
          <a:p>
            <a:pPr lvl="2"/>
            <a:r>
              <a:rPr lang="en-US" dirty="0" smtClean="0"/>
              <a:t>And double timeout period</a:t>
            </a:r>
            <a:endParaRPr lang="en-US" dirty="0"/>
          </a:p>
          <a:p>
            <a:r>
              <a:rPr lang="en-US" dirty="0" smtClean="0"/>
              <a:t>Various tricks related to “fast retransmit”</a:t>
            </a:r>
          </a:p>
          <a:p>
            <a:pPr lvl="1"/>
            <a:r>
              <a:rPr lang="en-US" dirty="0" smtClean="0"/>
              <a:t>Using duplicate ACKs to trigger </a:t>
            </a:r>
            <a:r>
              <a:rPr lang="en-US" dirty="0" smtClean="0"/>
              <a:t>retransmission</a:t>
            </a:r>
          </a:p>
          <a:p>
            <a:pPr lvl="1"/>
            <a:r>
              <a:rPr lang="en-US" dirty="0" smtClean="0"/>
              <a:t>Expand window optimistically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8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DF34D7-F9A1-8445-91F5-CAF39C495FB2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4841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643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F71FEA-4B63-0643-BFF9-B0FC45B63B78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8770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914400" y="2362200"/>
            <a:ext cx="1709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These should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be familiar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Oval 29"/>
          <p:cNvSpPr>
            <a:spLocks noChangeArrowheads="1"/>
          </p:cNvSpPr>
          <p:nvPr/>
        </p:nvSpPr>
        <p:spPr bwMode="auto">
          <a:xfrm>
            <a:off x="3124200" y="3810000"/>
            <a:ext cx="27432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624138" y="2133600"/>
            <a:ext cx="411162" cy="5794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6" name="AutoShape 31"/>
          <p:cNvCxnSpPr>
            <a:cxnSpLocks noChangeShapeType="1"/>
          </p:cNvCxnSpPr>
          <p:nvPr/>
        </p:nvCxnSpPr>
        <p:spPr bwMode="auto">
          <a:xfrm>
            <a:off x="2590800" y="2667000"/>
            <a:ext cx="901700" cy="1173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0989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Segments and Sequence Numbers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4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Stream of Bytes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Service…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… Provided Using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Segments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latin typeface="+mn-lt"/>
              </a:rPr>
              <a:t>Segment</a:t>
            </a:r>
            <a:r>
              <a:rPr lang="en-US" sz="2400" b="0" dirty="0" smtClean="0">
                <a:latin typeface="+mn-lt"/>
              </a:rPr>
              <a:t> </a:t>
            </a:r>
            <a:r>
              <a:rPr lang="en-US" sz="2400" b="0" dirty="0"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b="0" dirty="0">
                <a:latin typeface="+mn-lt"/>
              </a:rPr>
              <a:t>Not full, but times </a:t>
            </a:r>
            <a:r>
              <a:rPr lang="en-US" b="0" dirty="0" smtClean="0">
                <a:latin typeface="+mn-lt"/>
              </a:rPr>
              <a:t>out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3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2221330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IP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bigger than Maximum Transmission Unit (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MTU</a:t>
            </a:r>
            <a:r>
              <a:rPr lang="en-US" dirty="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</a:t>
            </a:r>
            <a:r>
              <a:rPr lang="en-US" dirty="0" smtClean="0">
                <a:ea typeface="Arial" charset="0"/>
                <a:cs typeface="Arial" charset="0"/>
              </a:rPr>
              <a:t>1500 </a:t>
            </a:r>
            <a:r>
              <a:rPr lang="en-US" dirty="0">
                <a:ea typeface="Arial" charset="0"/>
                <a:cs typeface="Arial" charset="0"/>
              </a:rPr>
              <a:t>bytes </a:t>
            </a:r>
            <a:r>
              <a:rPr lang="en-US" dirty="0" smtClean="0">
                <a:ea typeface="Arial" charset="0"/>
                <a:cs typeface="Arial" charset="0"/>
              </a:rPr>
              <a:t>with </a:t>
            </a:r>
            <a:r>
              <a:rPr lang="en-US" dirty="0">
                <a:ea typeface="Arial" charset="0"/>
                <a:cs typeface="Arial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IP packet with a TCP header and data inside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TCP header </a:t>
            </a:r>
            <a:r>
              <a:rPr lang="en-US" sz="2800" dirty="0">
                <a:ea typeface="Arial" charset="0"/>
                <a:cs typeface="Arial" charset="0"/>
                <a:sym typeface="Symbol" charset="0"/>
              </a:rPr>
              <a:t></a:t>
            </a:r>
            <a:r>
              <a:rPr lang="en-US" dirty="0">
                <a:ea typeface="Arial" charset="0"/>
                <a:cs typeface="Arial" charset="0"/>
              </a:rPr>
              <a:t> 20 bytes long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TCP </a:t>
            </a:r>
            <a:r>
              <a:rPr lang="en-US" b="1" dirty="0">
                <a:cs typeface="Arial" charset="0"/>
              </a:rPr>
              <a:t>segment</a:t>
            </a: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No more than </a:t>
            </a:r>
            <a:r>
              <a:rPr lang="en-US" dirty="0">
                <a:solidFill>
                  <a:srgbClr val="0000FF"/>
                </a:solidFill>
                <a:ea typeface="Arial" charset="0"/>
                <a:cs typeface="Arial" charset="0"/>
              </a:rPr>
              <a:t>Maximum Segment Size</a:t>
            </a:r>
            <a:r>
              <a:rPr lang="en-US" dirty="0">
                <a:ea typeface="Arial" charset="0"/>
                <a:cs typeface="Arial" charset="0"/>
              </a:rPr>
              <a:t> (MSS) bytes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E.g., up to 1460 consecutive bytes from the 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Arial" charset="0"/>
                <a:cs typeface="Arial" charset="0"/>
              </a:rPr>
              <a:t>MSS = MTU – (IP header) – (TCP header)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1905000" y="1295400"/>
            <a:ext cx="5029200" cy="750888"/>
          </a:xfrm>
          <a:prstGeom prst="rect">
            <a:avLst/>
          </a:prstGeom>
          <a:solidFill>
            <a:srgbClr val="84B2B0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6019800" y="1295400"/>
            <a:ext cx="0" cy="750888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6022975" y="1589088"/>
            <a:ext cx="7624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+mn-lt"/>
              </a:rPr>
              <a:t>IP Hdr</a:t>
            </a:r>
          </a:p>
        </p:txBody>
      </p:sp>
      <p:sp>
        <p:nvSpPr>
          <p:cNvPr id="67592" name="Line 7"/>
          <p:cNvSpPr>
            <a:spLocks noChangeShapeType="1"/>
          </p:cNvSpPr>
          <p:nvPr/>
        </p:nvSpPr>
        <p:spPr bwMode="auto">
          <a:xfrm>
            <a:off x="1905000" y="1512888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3429000" y="1295400"/>
            <a:ext cx="780169" cy="307777"/>
          </a:xfrm>
          <a:prstGeom prst="rect">
            <a:avLst/>
          </a:prstGeom>
          <a:solidFill>
            <a:srgbClr val="84B2B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dirty="0">
                <a:latin typeface="+mn-lt"/>
              </a:rPr>
              <a:t>IP Data</a:t>
            </a:r>
          </a:p>
        </p:txBody>
      </p: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1981200" y="1600200"/>
            <a:ext cx="3962400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5181600" y="1638300"/>
            <a:ext cx="784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3055938" y="1638300"/>
            <a:ext cx="1590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0176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8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sz="1600" b="0" dirty="0" smtClean="0">
                <a:solidFill>
                  <a:srgbClr val="FF0000"/>
                </a:solidFill>
                <a:latin typeface="+mn-lt"/>
              </a:rPr>
              <a:t> bytes</a:t>
            </a:r>
            <a:endParaRPr lang="en-US" sz="16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085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Sequence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latin typeface="+mn-lt"/>
              </a:rPr>
              <a:t>ACK sequence number </a:t>
            </a:r>
            <a:endParaRPr lang="en-US" sz="1800" b="0" dirty="0" smtClean="0">
              <a:latin typeface="+mn-lt"/>
            </a:endParaRP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>
                <a:latin typeface="+mn-lt"/>
              </a:rPr>
              <a:t>next expected </a:t>
            </a:r>
            <a:r>
              <a:rPr lang="en-US" sz="1800" b="0" dirty="0" smtClean="0"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latin typeface="+mn-lt"/>
              </a:rPr>
              <a:t>= </a:t>
            </a:r>
            <a:r>
              <a:rPr lang="en-US" sz="1800" b="0" dirty="0" err="1" smtClean="0">
                <a:latin typeface="+mn-lt"/>
              </a:rPr>
              <a:t>seqno</a:t>
            </a:r>
            <a:r>
              <a:rPr lang="en-US" sz="1800" b="0" dirty="0" smtClean="0">
                <a:latin typeface="+mn-lt"/>
              </a:rPr>
              <a:t> + length(data)</a:t>
            </a:r>
            <a:endParaRPr lang="en-US" sz="1800" b="0" dirty="0"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225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FF0000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FF0000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FF0000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FF0000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ACKing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Sender sends packet 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Data starts with sequence number X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Packet contains B bytes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X, X+1, X+2, ….X+B-1</a:t>
            </a:r>
          </a:p>
          <a:p>
            <a:pPr lvl="8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Upon receipt of packet, receiver sends an ACK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 If all data prior to X already received: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X+B (because that is next expected byte)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highest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contiguous byte received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smaller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value Y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ACK acknowledges Y+1</a:t>
            </a:r>
          </a:p>
          <a:p>
            <a:pPr lvl="2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Even if this has been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ACKed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before</a:t>
            </a:r>
          </a:p>
          <a:p>
            <a:pPr marL="3111500" lvl="8" indent="0">
              <a:buSzPct val="7500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8A0307-AAF4-1A44-841F-F92D73431E8D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The Transport Layer</a:t>
            </a:r>
          </a:p>
          <a:p>
            <a:endParaRPr lang="en-US" dirty="0"/>
          </a:p>
          <a:p>
            <a:r>
              <a:rPr lang="en-US" dirty="0" smtClean="0"/>
              <a:t>UDP</a:t>
            </a:r>
          </a:p>
          <a:p>
            <a:endParaRPr lang="en-US" dirty="0"/>
          </a:p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(w/ only one packet in flight)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/>
              <a:t>seqno</a:t>
            </a:r>
            <a:r>
              <a:rPr lang="en-US" dirty="0"/>
              <a:t>=</a:t>
            </a:r>
            <a:r>
              <a:rPr lang="en-US" dirty="0" smtClean="0"/>
              <a:t>X+B, </a:t>
            </a:r>
            <a:r>
              <a:rPr lang="en-US" dirty="0"/>
              <a:t>length=</a:t>
            </a:r>
            <a:r>
              <a:rPr lang="en-US" dirty="0" smtClean="0"/>
              <a:t>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eqno</a:t>
            </a:r>
            <a:r>
              <a:rPr lang="en-US" dirty="0" smtClean="0"/>
              <a:t> of next packet is same as last ACK field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609600" y="1905000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Starting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</a:rPr>
              <a:t>byte offset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of data</a:t>
            </a:r>
          </a:p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carried in this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segment</a:t>
            </a:r>
          </a:p>
        </p:txBody>
      </p:sp>
      <p:sp>
        <p:nvSpPr>
          <p:cNvPr id="38941" name="Oval 28"/>
          <p:cNvSpPr>
            <a:spLocks noChangeArrowheads="1"/>
          </p:cNvSpPr>
          <p:nvPr/>
        </p:nvSpPr>
        <p:spPr bwMode="auto">
          <a:xfrm>
            <a:off x="3048000" y="22860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8942" name="AutoShape 29"/>
          <p:cNvCxnSpPr>
            <a:cxnSpLocks noChangeShapeType="1"/>
            <a:stCxn id="38940" idx="3"/>
            <a:endCxn id="38941" idx="2"/>
          </p:cNvCxnSpPr>
          <p:nvPr/>
        </p:nvCxnSpPr>
        <p:spPr bwMode="auto">
          <a:xfrm>
            <a:off x="2362200" y="2566720"/>
            <a:ext cx="685800" cy="2408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88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F2E674-B56D-884F-BD9A-B1A8A45FA859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2209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Acknowledgment gives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just beyond highest </a:t>
            </a:r>
            <a:r>
              <a:rPr lang="en-US" b="0" dirty="0" err="1" smtClean="0">
                <a:solidFill>
                  <a:srgbClr val="FF6600"/>
                </a:solidFill>
                <a:latin typeface="Arial" charset="0"/>
              </a:rPr>
              <a:t>seqno</a:t>
            </a:r>
            <a:r>
              <a:rPr lang="en-US" b="0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received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order</a:t>
            </a:r>
            <a:endParaRPr lang="en-US" b="0" dirty="0">
              <a:solidFill>
                <a:srgbClr val="FF0000"/>
              </a:solidFill>
              <a:latin typeface="Arial" charset="0"/>
            </a:endParaRPr>
          </a:p>
          <a:p>
            <a:pPr algn="l"/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(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What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Byte </a:t>
            </a:r>
            <a:b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</a:b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    is</a:t>
            </a:r>
            <a:r>
              <a:rPr lang="en-US" b="0" i="1" dirty="0" smtClean="0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b="0" i="1" dirty="0">
                <a:solidFill>
                  <a:srgbClr val="FF6600"/>
                </a:solidFill>
                <a:latin typeface="Arial" charset="0"/>
              </a:rPr>
              <a:t>Next</a:t>
            </a:r>
            <a:r>
              <a:rPr lang="ja-JP" altLang="en-US" b="0" i="1" dirty="0" smtClean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altLang="ja-JP" b="0" i="1" dirty="0" smtClean="0">
                <a:solidFill>
                  <a:srgbClr val="FF6600"/>
                </a:solidFill>
                <a:latin typeface="Arial" charset="0"/>
              </a:rPr>
              <a:t>)</a:t>
            </a:r>
            <a:endParaRPr lang="en-US" b="0" i="1" dirty="0">
              <a:solidFill>
                <a:srgbClr val="FF6600"/>
              </a:solidFill>
              <a:latin typeface="Arial" charset="0"/>
            </a:endParaRPr>
          </a:p>
          <a:p>
            <a:pPr algn="l"/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89" name="Oval 28"/>
          <p:cNvSpPr>
            <a:spLocks noChangeArrowheads="1"/>
          </p:cNvSpPr>
          <p:nvPr/>
        </p:nvSpPr>
        <p:spPr bwMode="auto">
          <a:xfrm>
            <a:off x="2971800" y="27432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90" name="AutoShape 29"/>
          <p:cNvCxnSpPr>
            <a:cxnSpLocks noChangeShapeType="1"/>
            <a:endCxn id="40989" idx="2"/>
          </p:cNvCxnSpPr>
          <p:nvPr/>
        </p:nvCxnSpPr>
        <p:spPr bwMode="auto">
          <a:xfrm flipV="1">
            <a:off x="2590800" y="3048000"/>
            <a:ext cx="381000" cy="7620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35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5791200" y="3276600"/>
            <a:ext cx="2514600" cy="5334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Sliding Window Flow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Advertised Window: W</a:t>
            </a:r>
          </a:p>
          <a:p>
            <a:pPr lvl="1">
              <a:buSzPct val="75000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Can send W bytes beyond the next expected byte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>
                <a:latin typeface="Arial" charset="0"/>
                <a:cs typeface="Arial" charset="0"/>
              </a:rPr>
              <a:t>Receiver uses W to prevent sender from overflowing </a:t>
            </a:r>
            <a:r>
              <a:rPr lang="en-US" dirty="0" smtClean="0">
                <a:latin typeface="Arial" charset="0"/>
                <a:cs typeface="Arial" charset="0"/>
              </a:rPr>
              <a:t>buffer</a:t>
            </a:r>
          </a:p>
          <a:p>
            <a:pPr>
              <a:buSzPct val="75000"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SzPct val="75000"/>
            </a:pPr>
            <a:r>
              <a:rPr lang="en-US" dirty="0" smtClean="0">
                <a:latin typeface="Arial" charset="0"/>
                <a:cs typeface="Arial" charset="0"/>
              </a:rPr>
              <a:t>Limits number of bytes sender can have in flight</a:t>
            </a: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SzPct val="75000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11BA6A-7278-6A46-A215-1DC86317744E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example:</a:t>
            </a:r>
          </a:p>
          <a:p>
            <a:pPr lvl="1"/>
            <a:r>
              <a:rPr lang="en-US" dirty="0" smtClean="0"/>
              <a:t>W (in bytes), which we assume is constant</a:t>
            </a:r>
          </a:p>
          <a:p>
            <a:pPr lvl="1"/>
            <a:r>
              <a:rPr lang="en-US" dirty="0" smtClean="0"/>
              <a:t>RTT (in sec), which we assume is constant</a:t>
            </a:r>
          </a:p>
          <a:p>
            <a:pPr lvl="1"/>
            <a:r>
              <a:rPr lang="en-US" dirty="0" smtClean="0"/>
              <a:t>B (in </a:t>
            </a:r>
            <a:r>
              <a:rPr lang="en-US" b="1" dirty="0" smtClean="0"/>
              <a:t>bytes</a:t>
            </a:r>
            <a:r>
              <a:rPr lang="en-US" dirty="0" smtClean="0"/>
              <a:t>/sec)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fast will data be transferred?</a:t>
            </a:r>
          </a:p>
          <a:p>
            <a:endParaRPr lang="en-US" dirty="0"/>
          </a:p>
          <a:p>
            <a:r>
              <a:rPr lang="en-US" b="1" dirty="0" smtClean="0"/>
              <a:t>If W/RTT &lt; B, the transfer has speed W/RTT</a:t>
            </a:r>
          </a:p>
          <a:p>
            <a:r>
              <a:rPr lang="en-US" dirty="0" smtClean="0"/>
              <a:t>If W/RTT &gt; B, the transfer has speed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with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dirty="0" smtClean="0">
                <a:latin typeface="+mj-lt"/>
              </a:rPr>
              <a:t>UCB</a:t>
            </a:r>
            <a:r>
              <a:rPr lang="en-US" dirty="0">
                <a:latin typeface="+mj-lt"/>
                <a:ea typeface="Wingdings" charset="2"/>
                <a:cs typeface="Wingdings" charset="2"/>
              </a:rPr>
              <a:t> </a:t>
            </a:r>
            <a:r>
              <a:rPr lang="en-US" dirty="0" smtClean="0">
                <a:latin typeface="+mj-lt"/>
                <a:ea typeface="Wingdings" charset="2"/>
                <a:cs typeface="Wingdings" charset="2"/>
              </a:rPr>
              <a:t>- </a:t>
            </a:r>
            <a:r>
              <a:rPr lang="en-US" dirty="0" smtClean="0">
                <a:latin typeface="+mj-lt"/>
              </a:rPr>
              <a:t>NYC </a:t>
            </a:r>
            <a:r>
              <a:rPr lang="en-US" dirty="0"/>
              <a:t>1 Mbps path (100msec RTT)</a:t>
            </a:r>
          </a:p>
          <a:p>
            <a:pPr lvl="1"/>
            <a:r>
              <a:rPr lang="en-US" dirty="0" smtClean="0"/>
              <a:t>Q1: How </a:t>
            </a:r>
            <a:r>
              <a:rPr lang="en-US" dirty="0"/>
              <a:t>fast can we transmit with W=12.5KB</a:t>
            </a:r>
            <a:r>
              <a:rPr lang="en-US" dirty="0" smtClean="0"/>
              <a:t>? (~8pkts)</a:t>
            </a:r>
            <a:endParaRPr lang="en-US" dirty="0"/>
          </a:p>
          <a:p>
            <a:pPr lvl="1"/>
            <a:r>
              <a:rPr lang="en-US" dirty="0" smtClean="0"/>
              <a:t>A: 12.5KB</a:t>
            </a:r>
            <a:r>
              <a:rPr lang="en-US" dirty="0"/>
              <a:t>/100msec ~ 1Mbps (we can fill the pipe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Q2: What </a:t>
            </a:r>
            <a:r>
              <a:rPr lang="en-US" dirty="0"/>
              <a:t>if path is 1Gbps?</a:t>
            </a:r>
          </a:p>
          <a:p>
            <a:pPr lvl="1"/>
            <a:r>
              <a:rPr lang="en-US" dirty="0" smtClean="0"/>
              <a:t>A2: Can </a:t>
            </a:r>
            <a:r>
              <a:rPr lang="en-US" dirty="0"/>
              <a:t>still only send </a:t>
            </a:r>
            <a:r>
              <a:rPr lang="en-US" dirty="0" smtClean="0"/>
              <a:t>1Mbps (need to expand W)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Window required to fully utilize path:</a:t>
            </a:r>
          </a:p>
          <a:p>
            <a:pPr lvl="1"/>
            <a:r>
              <a:rPr lang="en-US" dirty="0"/>
              <a:t>Bandwidth-delay </a:t>
            </a:r>
            <a:r>
              <a:rPr lang="en-US" dirty="0" smtClean="0"/>
              <a:t>product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* 100 </a:t>
            </a:r>
            <a:r>
              <a:rPr lang="en-US" dirty="0" err="1"/>
              <a:t>msec</a:t>
            </a:r>
            <a:r>
              <a:rPr lang="en-US" dirty="0"/>
              <a:t> = 100 Mb = 12.5 MB</a:t>
            </a:r>
          </a:p>
          <a:p>
            <a:pPr lvl="1"/>
            <a:r>
              <a:rPr lang="en-US" dirty="0" smtClean="0"/>
              <a:t>12.5 MB ~ 8333 packets of 1500bytes </a:t>
            </a:r>
            <a:r>
              <a:rPr lang="en-US" b="1" dirty="0" smtClean="0"/>
              <a:t>(lots of packets!)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ender </a:t>
            </a:r>
            <a:r>
              <a:rPr lang="en-US" dirty="0">
                <a:latin typeface="Arial" charset="0"/>
                <a:cs typeface="Arial" charset="0"/>
              </a:rPr>
              <a:t>can send no faster than W/RTT bytes/</a:t>
            </a:r>
            <a:r>
              <a:rPr lang="en-US" dirty="0" smtClean="0">
                <a:latin typeface="Arial" charset="0"/>
                <a:cs typeface="Arial" charset="0"/>
              </a:rPr>
              <a:t>sec</a:t>
            </a:r>
          </a:p>
          <a:p>
            <a:pPr lvl="5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In </a:t>
            </a:r>
            <a:r>
              <a:rPr lang="en-US" dirty="0">
                <a:latin typeface="Arial" charset="0"/>
                <a:cs typeface="Arial" charset="0"/>
              </a:rPr>
              <a:t>original TCP design, that was the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sole</a:t>
            </a:r>
            <a:r>
              <a:rPr lang="en-US" dirty="0">
                <a:latin typeface="Arial" charset="0"/>
                <a:cs typeface="Arial" charset="0"/>
              </a:rPr>
              <a:t> protocol mechanism controlling sender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</a:t>
            </a:r>
            <a:r>
              <a:rPr lang="en-US" dirty="0" smtClean="0">
                <a:latin typeface="Arial" charset="0"/>
                <a:cs typeface="Arial" charset="0"/>
              </a:rPr>
              <a:t>rate</a:t>
            </a:r>
            <a:endParaRPr lang="en-US" dirty="0">
              <a:latin typeface="Arial" charset="0"/>
              <a:cs typeface="Arial" charset="0"/>
            </a:endParaRP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What’s </a:t>
            </a:r>
            <a:r>
              <a:rPr lang="en-US" dirty="0">
                <a:latin typeface="Arial" charset="0"/>
                <a:cs typeface="Arial" charset="0"/>
              </a:rPr>
              <a:t>missing</a:t>
            </a:r>
            <a:r>
              <a:rPr lang="en-US" dirty="0" smtClean="0">
                <a:latin typeface="Arial" charset="0"/>
                <a:cs typeface="Arial" charset="0"/>
              </a:rPr>
              <a:t>?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cs typeface="Arial" charset="0"/>
              </a:rPr>
              <a:t>Congestion control </a:t>
            </a:r>
            <a:r>
              <a:rPr lang="en-US" dirty="0" smtClean="0">
                <a:latin typeface="Arial" charset="0"/>
                <a:cs typeface="Arial" charset="0"/>
              </a:rPr>
              <a:t>is about how to adjust W to avoid network congestion (after midterm)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11ACD-F9F1-0B48-8AB8-1526F2D80278}" type="slidenum">
              <a:rPr lang="en-US" sz="1400" b="0">
                <a:latin typeface="Times New Roman" charset="0"/>
              </a:rPr>
              <a:pPr eaLnBrk="1" hangingPunct="1"/>
              <a:t>57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Implementing Sliding Window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Both sender &amp; receiver maintain a 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window</a:t>
            </a:r>
            <a:r>
              <a:rPr lang="en-US" dirty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Sender: not yet </a:t>
            </a:r>
            <a:r>
              <a:rPr lang="en-US" dirty="0" err="1" smtClean="0">
                <a:latin typeface="Arial" charset="0"/>
              </a:rPr>
              <a:t>ACK’ed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Receiver: not yet delivered to application</a:t>
            </a:r>
          </a:p>
          <a:p>
            <a:pPr lvl="5">
              <a:lnSpc>
                <a:spcPct val="90000"/>
              </a:lnSpc>
            </a:pPr>
            <a:endParaRPr lang="en-US" dirty="0" smtClean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Left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edge</a:t>
            </a:r>
            <a:r>
              <a:rPr lang="en-US" dirty="0">
                <a:latin typeface="Arial" charset="0"/>
              </a:rPr>
              <a:t> of window: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Sender: beginning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unacknowledged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Receiver: beginning of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undelivered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lvl="7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latin typeface="Arial" charset="0"/>
              </a:rPr>
              <a:t>For the sender: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Window size = maximum amount of data in flight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For the receiver: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Window size = maximum amount of undelivered data</a:t>
            </a:r>
          </a:p>
        </p:txBody>
      </p:sp>
      <p:sp>
        <p:nvSpPr>
          <p:cNvPr id="3092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E96945F-C036-FC4A-B476-48206687F3A8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8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Transport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214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D34141-8AC8-1C41-99D9-6B73318D0FCB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Allow a </a:t>
            </a:r>
            <a:r>
              <a:rPr lang="en-US" dirty="0" smtClean="0">
                <a:latin typeface="Arial" charset="0"/>
              </a:rPr>
              <a:t>certain amount </a:t>
            </a:r>
            <a:r>
              <a:rPr lang="en-US" dirty="0">
                <a:latin typeface="Arial" charset="0"/>
              </a:rPr>
              <a:t>of data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in flight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Allow sender to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get ahead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the receiver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though not </a:t>
            </a:r>
            <a:r>
              <a:rPr lang="en-US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too far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ahead</a:t>
            </a:r>
          </a:p>
        </p:txBody>
      </p:sp>
      <p:sp>
        <p:nvSpPr>
          <p:cNvPr id="3072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F2C0D1-0F8E-B94D-ACC4-727B058A994A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1463675" y="3044825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6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Receiving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9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3687763" y="458152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2728913" y="5157788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463550" y="56578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ACKed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838200" y="6324600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463550" y="38131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07220" name="Rectangle 20"/>
          <p:cNvSpPr>
            <a:spLocks noChangeArrowheads="1"/>
          </p:cNvSpPr>
          <p:nvPr/>
        </p:nvSpPr>
        <p:spPr bwMode="auto">
          <a:xfrm>
            <a:off x="5072063" y="4471988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21" name="Rectangle 21"/>
          <p:cNvSpPr>
            <a:spLocks noChangeArrowheads="1"/>
          </p:cNvSpPr>
          <p:nvPr/>
        </p:nvSpPr>
        <p:spPr bwMode="auto">
          <a:xfrm>
            <a:off x="5686425" y="4471988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22" name="Rectangle 22"/>
          <p:cNvSpPr>
            <a:spLocks noChangeArrowheads="1"/>
          </p:cNvSpPr>
          <p:nvPr/>
        </p:nvSpPr>
        <p:spPr bwMode="auto">
          <a:xfrm>
            <a:off x="6953250" y="447198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7643813" y="4471988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4" name="Text Box 24"/>
          <p:cNvSpPr txBox="1">
            <a:spLocks noChangeArrowheads="1"/>
          </p:cNvSpPr>
          <p:nvPr/>
        </p:nvSpPr>
        <p:spPr bwMode="auto">
          <a:xfrm>
            <a:off x="4727575" y="385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951321" name="Freeform 25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22" name="Line 26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23" name="Text Box 27"/>
          <p:cNvSpPr txBox="1">
            <a:spLocks noChangeArrowheads="1"/>
          </p:cNvSpPr>
          <p:nvPr/>
        </p:nvSpPr>
        <p:spPr bwMode="auto">
          <a:xfrm>
            <a:off x="4948238" y="5502275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Next byte needed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1228725" y="3967163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written</a:t>
            </a:r>
          </a:p>
        </p:txBody>
      </p:sp>
      <p:sp>
        <p:nvSpPr>
          <p:cNvPr id="951325" name="Text Box 29"/>
          <p:cNvSpPr txBox="1">
            <a:spLocks noChangeArrowheads="1"/>
          </p:cNvSpPr>
          <p:nvPr/>
        </p:nvSpPr>
        <p:spPr bwMode="auto">
          <a:xfrm>
            <a:off x="6453188" y="395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read</a:t>
            </a:r>
          </a:p>
        </p:txBody>
      </p:sp>
      <p:sp>
        <p:nvSpPr>
          <p:cNvPr id="307230" name="Rectangle 30"/>
          <p:cNvSpPr>
            <a:spLocks noChangeArrowheads="1"/>
          </p:cNvSpPr>
          <p:nvPr/>
        </p:nvSpPr>
        <p:spPr bwMode="auto">
          <a:xfrm>
            <a:off x="7299325" y="447198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1327" name="Line 31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28" name="Text Box 32"/>
          <p:cNvSpPr txBox="1">
            <a:spLocks noChangeArrowheads="1"/>
          </p:cNvSpPr>
          <p:nvPr/>
        </p:nvSpPr>
        <p:spPr bwMode="auto">
          <a:xfrm>
            <a:off x="5762625" y="6181725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received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447800" y="4419600"/>
            <a:ext cx="3536950" cy="1692275"/>
            <a:chOff x="912" y="2784"/>
            <a:chExt cx="2228" cy="1066"/>
          </a:xfrm>
        </p:grpSpPr>
        <p:sp>
          <p:nvSpPr>
            <p:cNvPr id="307240" name="Oval 34"/>
            <p:cNvSpPr>
              <a:spLocks noChangeArrowheads="1"/>
            </p:cNvSpPr>
            <p:nvPr/>
          </p:nvSpPr>
          <p:spPr bwMode="auto">
            <a:xfrm>
              <a:off x="912" y="2784"/>
              <a:ext cx="960" cy="52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7241" name="AutoShape 35"/>
            <p:cNvCxnSpPr>
              <a:cxnSpLocks noChangeShapeType="1"/>
              <a:endCxn id="307240" idx="5"/>
            </p:cNvCxnSpPr>
            <p:nvPr/>
          </p:nvCxnSpPr>
          <p:spPr bwMode="auto">
            <a:xfrm flipH="1" flipV="1">
              <a:off x="1731" y="3245"/>
              <a:ext cx="333" cy="355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242" name="Text Box 36"/>
            <p:cNvSpPr txBox="1">
              <a:spLocks noChangeArrowheads="1"/>
            </p:cNvSpPr>
            <p:nvPr/>
          </p:nvSpPr>
          <p:spPr bwMode="auto">
            <a:xfrm>
              <a:off x="1824" y="3600"/>
              <a:ext cx="1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Sender </a:t>
              </a:r>
              <a:r>
                <a:rPr lang="en-US" i="1">
                  <a:solidFill>
                    <a:schemeClr val="accent1"/>
                  </a:solidFill>
                  <a:latin typeface="Helvetica" charset="0"/>
                </a:rPr>
                <a:t>Window</a:t>
              </a:r>
              <a:endParaRPr lang="en-US">
                <a:solidFill>
                  <a:schemeClr val="accent1"/>
                </a:solidFill>
                <a:latin typeface="Helvetica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276600" y="4267200"/>
            <a:ext cx="4953000" cy="2301875"/>
            <a:chOff x="2064" y="2688"/>
            <a:chExt cx="3120" cy="1450"/>
          </a:xfrm>
        </p:grpSpPr>
        <p:grpSp>
          <p:nvGrpSpPr>
            <p:cNvPr id="307235" name="Group 38"/>
            <p:cNvGrpSpPr>
              <a:grpSpLocks/>
            </p:cNvGrpSpPr>
            <p:nvPr/>
          </p:nvGrpSpPr>
          <p:grpSpPr bwMode="auto">
            <a:xfrm>
              <a:off x="2064" y="2688"/>
              <a:ext cx="3120" cy="1450"/>
              <a:chOff x="2064" y="2688"/>
              <a:chExt cx="3120" cy="1450"/>
            </a:xfrm>
          </p:grpSpPr>
          <p:sp>
            <p:nvSpPr>
              <p:cNvPr id="307237" name="Oval 39"/>
              <p:cNvSpPr>
                <a:spLocks noChangeArrowheads="1"/>
              </p:cNvSpPr>
              <p:nvPr/>
            </p:nvSpPr>
            <p:spPr bwMode="auto">
              <a:xfrm>
                <a:off x="3456" y="2688"/>
                <a:ext cx="1728" cy="576"/>
              </a:xfrm>
              <a:prstGeom prst="ellipse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07238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408" y="3168"/>
                <a:ext cx="301" cy="720"/>
              </a:xfrm>
              <a:prstGeom prst="straightConnector1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239" name="Text Box 41"/>
              <p:cNvSpPr txBox="1">
                <a:spLocks noChangeArrowheads="1"/>
              </p:cNvSpPr>
              <p:nvPr/>
            </p:nvSpPr>
            <p:spPr bwMode="auto">
              <a:xfrm>
                <a:off x="2064" y="3888"/>
                <a:ext cx="1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1"/>
                    </a:solidFill>
                    <a:latin typeface="Helvetica" charset="0"/>
                  </a:rPr>
                  <a:t>Receiver </a:t>
                </a:r>
                <a:r>
                  <a:rPr lang="en-US" i="1">
                    <a:solidFill>
                      <a:schemeClr val="accent1"/>
                    </a:solidFill>
                    <a:latin typeface="Helvetica" charset="0"/>
                  </a:rPr>
                  <a:t>Window</a:t>
                </a:r>
                <a:endParaRPr lang="en-US">
                  <a:solidFill>
                    <a:schemeClr val="accent1"/>
                  </a:solidFill>
                  <a:latin typeface="Helvetica" charset="0"/>
                </a:endParaRPr>
              </a:p>
            </p:txBody>
          </p:sp>
        </p:grpSp>
        <p:sp>
          <p:nvSpPr>
            <p:cNvPr id="307236" name="Line 42"/>
            <p:cNvSpPr>
              <a:spLocks noChangeShapeType="1"/>
            </p:cNvSpPr>
            <p:nvPr/>
          </p:nvSpPr>
          <p:spPr bwMode="auto">
            <a:xfrm>
              <a:off x="4848" y="2976"/>
              <a:ext cx="336" cy="0"/>
            </a:xfrm>
            <a:prstGeom prst="line">
              <a:avLst/>
            </a:prstGeom>
            <a:noFill/>
            <a:ln w="3175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1" grpId="0" animBg="1"/>
      <p:bldP spid="951322" grpId="0" animBg="1"/>
      <p:bldP spid="951323" grpId="0"/>
      <p:bldP spid="951324" grpId="0"/>
      <p:bldP spid="951325" grpId="0"/>
      <p:bldP spid="951327" grpId="0" animBg="1"/>
      <p:bldP spid="9513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404" name="Rectangle 4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For the sender, when receives an acknowledgment for new data, window advances (</a:t>
            </a:r>
            <a:r>
              <a:rPr lang="en-US" i="1">
                <a:latin typeface="Arial" charset="0"/>
              </a:rPr>
              <a:t>slides</a:t>
            </a:r>
            <a:r>
              <a:rPr lang="en-US">
                <a:latin typeface="Arial" charset="0"/>
              </a:rPr>
              <a:t> forward)</a:t>
            </a:r>
          </a:p>
        </p:txBody>
      </p:sp>
      <p:sp>
        <p:nvSpPr>
          <p:cNvPr id="3112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6EAEE3-E2F7-9742-93C8-CDF1A5DE03CE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1299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0" name="Text Box 5"/>
          <p:cNvSpPr txBox="1">
            <a:spLocks noChangeArrowheads="1"/>
          </p:cNvSpPr>
          <p:nvPr/>
        </p:nvSpPr>
        <p:spPr bwMode="auto">
          <a:xfrm>
            <a:off x="1463675" y="3044825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11301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2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3" name="Rectangle 11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4" name="Rectangle 12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305" name="Freeform 14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6" name="Line 15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7" name="Line 16"/>
          <p:cNvSpPr>
            <a:spLocks noChangeShapeType="1"/>
          </p:cNvSpPr>
          <p:nvPr/>
        </p:nvSpPr>
        <p:spPr bwMode="auto">
          <a:xfrm flipH="1" flipV="1">
            <a:off x="2728913" y="5157788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8" name="Text Box 17"/>
          <p:cNvSpPr txBox="1">
            <a:spLocks noChangeArrowheads="1"/>
          </p:cNvSpPr>
          <p:nvPr/>
        </p:nvSpPr>
        <p:spPr bwMode="auto">
          <a:xfrm>
            <a:off x="463550" y="56578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ACKed</a:t>
            </a:r>
          </a:p>
        </p:txBody>
      </p:sp>
      <p:sp>
        <p:nvSpPr>
          <p:cNvPr id="311309" name="Text Box 18"/>
          <p:cNvSpPr txBox="1">
            <a:spLocks noChangeArrowheads="1"/>
          </p:cNvSpPr>
          <p:nvPr/>
        </p:nvSpPr>
        <p:spPr bwMode="auto">
          <a:xfrm>
            <a:off x="1071563" y="6335713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can send</a:t>
            </a:r>
          </a:p>
        </p:txBody>
      </p:sp>
      <p:sp>
        <p:nvSpPr>
          <p:cNvPr id="311310" name="Text Box 19"/>
          <p:cNvSpPr txBox="1">
            <a:spLocks noChangeArrowheads="1"/>
          </p:cNvSpPr>
          <p:nvPr/>
        </p:nvSpPr>
        <p:spPr bwMode="auto">
          <a:xfrm>
            <a:off x="463550" y="38131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1311" name="Text Box 28"/>
          <p:cNvSpPr txBox="1">
            <a:spLocks noChangeArrowheads="1"/>
          </p:cNvSpPr>
          <p:nvPr/>
        </p:nvSpPr>
        <p:spPr bwMode="auto">
          <a:xfrm>
            <a:off x="1228725" y="3967163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written</a:t>
            </a:r>
          </a:p>
        </p:txBody>
      </p:sp>
      <p:grpSp>
        <p:nvGrpSpPr>
          <p:cNvPr id="311312" name="Group 33"/>
          <p:cNvGrpSpPr>
            <a:grpSpLocks/>
          </p:cNvGrpSpPr>
          <p:nvPr/>
        </p:nvGrpSpPr>
        <p:grpSpPr bwMode="auto">
          <a:xfrm>
            <a:off x="1447800" y="4419600"/>
            <a:ext cx="3536950" cy="1692275"/>
            <a:chOff x="912" y="2784"/>
            <a:chExt cx="2228" cy="1066"/>
          </a:xfrm>
        </p:grpSpPr>
        <p:sp>
          <p:nvSpPr>
            <p:cNvPr id="311314" name="Oval 34"/>
            <p:cNvSpPr>
              <a:spLocks noChangeArrowheads="1"/>
            </p:cNvSpPr>
            <p:nvPr/>
          </p:nvSpPr>
          <p:spPr bwMode="auto">
            <a:xfrm>
              <a:off x="912" y="2784"/>
              <a:ext cx="960" cy="52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1315" name="AutoShape 35"/>
            <p:cNvCxnSpPr>
              <a:cxnSpLocks noChangeShapeType="1"/>
              <a:endCxn id="311314" idx="5"/>
            </p:cNvCxnSpPr>
            <p:nvPr/>
          </p:nvCxnSpPr>
          <p:spPr bwMode="auto">
            <a:xfrm flipH="1" flipV="1">
              <a:off x="1731" y="3245"/>
              <a:ext cx="333" cy="355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316" name="Text Box 36"/>
            <p:cNvSpPr txBox="1">
              <a:spLocks noChangeArrowheads="1"/>
            </p:cNvSpPr>
            <p:nvPr/>
          </p:nvSpPr>
          <p:spPr bwMode="auto">
            <a:xfrm>
              <a:off x="1824" y="3600"/>
              <a:ext cx="1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Sender </a:t>
              </a:r>
              <a:r>
                <a:rPr lang="en-US" i="1">
                  <a:solidFill>
                    <a:schemeClr val="accent1"/>
                  </a:solidFill>
                  <a:latin typeface="Helvetica" charset="0"/>
                </a:rPr>
                <a:t>Window</a:t>
              </a:r>
              <a:endParaRPr lang="en-US">
                <a:solidFill>
                  <a:schemeClr val="accent1"/>
                </a:solidFill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88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40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the sender, when receives an acknowledgment for new data, window advances (</a:t>
            </a:r>
            <a:r>
              <a:rPr lang="en-US" i="1">
                <a:latin typeface="Arial" charset="0"/>
              </a:rPr>
              <a:t>slides</a:t>
            </a:r>
            <a:r>
              <a:rPr lang="en-US">
                <a:latin typeface="Arial" charset="0"/>
              </a:rPr>
              <a:t> forward)</a:t>
            </a:r>
          </a:p>
        </p:txBody>
      </p:sp>
      <p:sp>
        <p:nvSpPr>
          <p:cNvPr id="3133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3D97-A9F8-3C4A-A8D4-ED376CDFCA69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3348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463675" y="3044825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808038" y="4581525"/>
            <a:ext cx="11731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1981200" y="4581525"/>
            <a:ext cx="9906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2971800" y="4581525"/>
            <a:ext cx="715963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354" name="Freeform 10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 flipV="1">
            <a:off x="1981200" y="51816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 flipV="1">
            <a:off x="2895600" y="51816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7" name="Text Box 13"/>
          <p:cNvSpPr txBox="1">
            <a:spLocks noChangeArrowheads="1"/>
          </p:cNvSpPr>
          <p:nvPr/>
        </p:nvSpPr>
        <p:spPr bwMode="auto">
          <a:xfrm>
            <a:off x="463550" y="565785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ACKed</a:t>
            </a:r>
          </a:p>
        </p:txBody>
      </p:sp>
      <p:sp>
        <p:nvSpPr>
          <p:cNvPr id="313358" name="Text Box 14"/>
          <p:cNvSpPr txBox="1">
            <a:spLocks noChangeArrowheads="1"/>
          </p:cNvSpPr>
          <p:nvPr/>
        </p:nvSpPr>
        <p:spPr bwMode="auto">
          <a:xfrm>
            <a:off x="1071563" y="6335713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can send</a:t>
            </a:r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463550" y="38131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1228725" y="3967163"/>
            <a:ext cx="220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written</a:t>
            </a:r>
          </a:p>
        </p:txBody>
      </p:sp>
      <p:grpSp>
        <p:nvGrpSpPr>
          <p:cNvPr id="313361" name="Group 17"/>
          <p:cNvGrpSpPr>
            <a:grpSpLocks/>
          </p:cNvGrpSpPr>
          <p:nvPr/>
        </p:nvGrpSpPr>
        <p:grpSpPr bwMode="auto">
          <a:xfrm>
            <a:off x="1828800" y="4419600"/>
            <a:ext cx="3268663" cy="1692275"/>
            <a:chOff x="912" y="2784"/>
            <a:chExt cx="2308" cy="1066"/>
          </a:xfrm>
        </p:grpSpPr>
        <p:sp>
          <p:nvSpPr>
            <p:cNvPr id="313362" name="Oval 18"/>
            <p:cNvSpPr>
              <a:spLocks noChangeArrowheads="1"/>
            </p:cNvSpPr>
            <p:nvPr/>
          </p:nvSpPr>
          <p:spPr bwMode="auto">
            <a:xfrm>
              <a:off x="912" y="2784"/>
              <a:ext cx="960" cy="528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3363" name="AutoShape 19"/>
            <p:cNvCxnSpPr>
              <a:cxnSpLocks noChangeShapeType="1"/>
              <a:endCxn id="313362" idx="5"/>
            </p:cNvCxnSpPr>
            <p:nvPr/>
          </p:nvCxnSpPr>
          <p:spPr bwMode="auto">
            <a:xfrm flipH="1" flipV="1">
              <a:off x="1731" y="3245"/>
              <a:ext cx="333" cy="355"/>
            </a:xfrm>
            <a:prstGeom prst="straightConnector1">
              <a:avLst/>
            </a:prstGeom>
            <a:noFill/>
            <a:ln w="317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3364" name="Text Box 20"/>
            <p:cNvSpPr txBox="1">
              <a:spLocks noChangeArrowheads="1"/>
            </p:cNvSpPr>
            <p:nvPr/>
          </p:nvSpPr>
          <p:spPr bwMode="auto">
            <a:xfrm>
              <a:off x="1745" y="3600"/>
              <a:ext cx="14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Sender </a:t>
              </a:r>
              <a:r>
                <a:rPr lang="en-US" i="1">
                  <a:solidFill>
                    <a:schemeClr val="accent1"/>
                  </a:solidFill>
                  <a:latin typeface="Helvetica" charset="0"/>
                </a:rPr>
                <a:t>Window</a:t>
              </a:r>
              <a:endParaRPr lang="en-US">
                <a:solidFill>
                  <a:schemeClr val="accent1"/>
                </a:solidFill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3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the receiver, as the receiving process consumes data, the window slides forward</a:t>
            </a:r>
          </a:p>
        </p:txBody>
      </p:sp>
      <p:sp>
        <p:nvSpPr>
          <p:cNvPr id="3153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BEFAEB-11B6-1F40-BAE5-58EA967E853C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5396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397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Receiving process</a:t>
            </a:r>
          </a:p>
        </p:txBody>
      </p:sp>
      <p:sp>
        <p:nvSpPr>
          <p:cNvPr id="315398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99" name="Rectangle 20"/>
          <p:cNvSpPr>
            <a:spLocks noChangeArrowheads="1"/>
          </p:cNvSpPr>
          <p:nvPr/>
        </p:nvSpPr>
        <p:spPr bwMode="auto">
          <a:xfrm>
            <a:off x="5072063" y="4471988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0" name="Rectangle 21"/>
          <p:cNvSpPr>
            <a:spLocks noChangeArrowheads="1"/>
          </p:cNvSpPr>
          <p:nvPr/>
        </p:nvSpPr>
        <p:spPr bwMode="auto">
          <a:xfrm>
            <a:off x="5686425" y="4471988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1" name="Rectangle 22"/>
          <p:cNvSpPr>
            <a:spLocks noChangeArrowheads="1"/>
          </p:cNvSpPr>
          <p:nvPr/>
        </p:nvSpPr>
        <p:spPr bwMode="auto">
          <a:xfrm>
            <a:off x="6953250" y="447198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2" name="Rectangle 23"/>
          <p:cNvSpPr>
            <a:spLocks noChangeArrowheads="1"/>
          </p:cNvSpPr>
          <p:nvPr/>
        </p:nvSpPr>
        <p:spPr bwMode="auto">
          <a:xfrm>
            <a:off x="7643813" y="4471988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3" name="Text Box 24"/>
          <p:cNvSpPr txBox="1">
            <a:spLocks noChangeArrowheads="1"/>
          </p:cNvSpPr>
          <p:nvPr/>
        </p:nvSpPr>
        <p:spPr bwMode="auto">
          <a:xfrm>
            <a:off x="4727575" y="385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5404" name="Freeform 25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Line 26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6" name="Text Box 27"/>
          <p:cNvSpPr txBox="1">
            <a:spLocks noChangeArrowheads="1"/>
          </p:cNvSpPr>
          <p:nvPr/>
        </p:nvSpPr>
        <p:spPr bwMode="auto">
          <a:xfrm>
            <a:off x="4948238" y="5502275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Next byte needed</a:t>
            </a:r>
          </a:p>
        </p:txBody>
      </p:sp>
      <p:sp>
        <p:nvSpPr>
          <p:cNvPr id="315407" name="Text Box 29"/>
          <p:cNvSpPr txBox="1">
            <a:spLocks noChangeArrowheads="1"/>
          </p:cNvSpPr>
          <p:nvPr/>
        </p:nvSpPr>
        <p:spPr bwMode="auto">
          <a:xfrm>
            <a:off x="6453188" y="395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read</a:t>
            </a:r>
          </a:p>
        </p:txBody>
      </p:sp>
      <p:sp>
        <p:nvSpPr>
          <p:cNvPr id="315408" name="Rectangle 30"/>
          <p:cNvSpPr>
            <a:spLocks noChangeArrowheads="1"/>
          </p:cNvSpPr>
          <p:nvPr/>
        </p:nvSpPr>
        <p:spPr bwMode="auto">
          <a:xfrm>
            <a:off x="7299325" y="447198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5409" name="Line 31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0" name="Text Box 32"/>
          <p:cNvSpPr txBox="1">
            <a:spLocks noChangeArrowheads="1"/>
          </p:cNvSpPr>
          <p:nvPr/>
        </p:nvSpPr>
        <p:spPr bwMode="auto">
          <a:xfrm>
            <a:off x="5762625" y="6181725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received</a:t>
            </a:r>
          </a:p>
        </p:txBody>
      </p:sp>
      <p:grpSp>
        <p:nvGrpSpPr>
          <p:cNvPr id="315411" name="Group 37"/>
          <p:cNvGrpSpPr>
            <a:grpSpLocks/>
          </p:cNvGrpSpPr>
          <p:nvPr/>
        </p:nvGrpSpPr>
        <p:grpSpPr bwMode="auto">
          <a:xfrm>
            <a:off x="3276600" y="4267200"/>
            <a:ext cx="4953000" cy="2301875"/>
            <a:chOff x="2064" y="2688"/>
            <a:chExt cx="3120" cy="1450"/>
          </a:xfrm>
        </p:grpSpPr>
        <p:grpSp>
          <p:nvGrpSpPr>
            <p:cNvPr id="315412" name="Group 38"/>
            <p:cNvGrpSpPr>
              <a:grpSpLocks/>
            </p:cNvGrpSpPr>
            <p:nvPr/>
          </p:nvGrpSpPr>
          <p:grpSpPr bwMode="auto">
            <a:xfrm>
              <a:off x="2064" y="2688"/>
              <a:ext cx="3120" cy="1450"/>
              <a:chOff x="2064" y="2688"/>
              <a:chExt cx="3120" cy="1450"/>
            </a:xfrm>
          </p:grpSpPr>
          <p:sp>
            <p:nvSpPr>
              <p:cNvPr id="315414" name="Oval 39"/>
              <p:cNvSpPr>
                <a:spLocks noChangeArrowheads="1"/>
              </p:cNvSpPr>
              <p:nvPr/>
            </p:nvSpPr>
            <p:spPr bwMode="auto">
              <a:xfrm>
                <a:off x="3456" y="2688"/>
                <a:ext cx="1728" cy="576"/>
              </a:xfrm>
              <a:prstGeom prst="ellipse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15415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408" y="3168"/>
                <a:ext cx="301" cy="720"/>
              </a:xfrm>
              <a:prstGeom prst="straightConnector1">
                <a:avLst/>
              </a:prstGeom>
              <a:noFill/>
              <a:ln w="317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5416" name="Text Box 41"/>
              <p:cNvSpPr txBox="1">
                <a:spLocks noChangeArrowheads="1"/>
              </p:cNvSpPr>
              <p:nvPr/>
            </p:nvSpPr>
            <p:spPr bwMode="auto">
              <a:xfrm>
                <a:off x="2064" y="3888"/>
                <a:ext cx="14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>
                    <a:solidFill>
                      <a:schemeClr val="accent1"/>
                    </a:solidFill>
                    <a:latin typeface="Helvetica" charset="0"/>
                  </a:rPr>
                  <a:t>Receiver </a:t>
                </a:r>
                <a:r>
                  <a:rPr lang="en-US" i="1">
                    <a:solidFill>
                      <a:schemeClr val="accent1"/>
                    </a:solidFill>
                    <a:latin typeface="Helvetica" charset="0"/>
                  </a:rPr>
                  <a:t>Window</a:t>
                </a:r>
                <a:endParaRPr lang="en-US">
                  <a:solidFill>
                    <a:schemeClr val="accent1"/>
                  </a:solidFill>
                  <a:latin typeface="Helvetica" charset="0"/>
                </a:endParaRPr>
              </a:p>
            </p:txBody>
          </p:sp>
        </p:grpSp>
        <p:sp>
          <p:nvSpPr>
            <p:cNvPr id="315413" name="Line 42"/>
            <p:cNvSpPr>
              <a:spLocks noChangeShapeType="1"/>
            </p:cNvSpPr>
            <p:nvPr/>
          </p:nvSpPr>
          <p:spPr bwMode="auto">
            <a:xfrm>
              <a:off x="4848" y="2976"/>
              <a:ext cx="336" cy="0"/>
            </a:xfrm>
            <a:prstGeom prst="line">
              <a:avLst/>
            </a:prstGeom>
            <a:noFill/>
            <a:ln w="3175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715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the receiver, as the receiving process consumes data, the window slides forward</a:t>
            </a:r>
          </a:p>
        </p:txBody>
      </p:sp>
      <p:sp>
        <p:nvSpPr>
          <p:cNvPr id="3174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9B0A60E-0642-6146-956E-D5ECA4A80ECF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Receiving process</a:t>
            </a:r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5072063" y="4471988"/>
            <a:ext cx="871537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943600" y="4471988"/>
            <a:ext cx="1047750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6953250" y="4471988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7643813" y="4471988"/>
            <a:ext cx="890587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727575" y="385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TCP</a:t>
            </a:r>
          </a:p>
        </p:txBody>
      </p:sp>
      <p:sp>
        <p:nvSpPr>
          <p:cNvPr id="317452" name="Freeform 12"/>
          <p:cNvSpPr>
            <a:spLocks/>
          </p:cNvSpPr>
          <p:nvPr/>
        </p:nvSpPr>
        <p:spPr bwMode="auto">
          <a:xfrm>
            <a:off x="5943600" y="3582988"/>
            <a:ext cx="1085850" cy="912812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4948238" y="5502275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Next byte needed</a:t>
            </a: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6453188" y="3954463"/>
            <a:ext cx="190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read</a:t>
            </a:r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7299325" y="4471988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57" name="Line 17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5762625" y="6181725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Last byte received</a:t>
            </a:r>
          </a:p>
        </p:txBody>
      </p:sp>
      <p:sp>
        <p:nvSpPr>
          <p:cNvPr id="317459" name="Oval 21"/>
          <p:cNvSpPr>
            <a:spLocks noChangeArrowheads="1"/>
          </p:cNvSpPr>
          <p:nvPr/>
        </p:nvSpPr>
        <p:spPr bwMode="auto">
          <a:xfrm>
            <a:off x="5791200" y="4267200"/>
            <a:ext cx="2743200" cy="9144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460" name="AutoShape 22"/>
          <p:cNvCxnSpPr>
            <a:cxnSpLocks noChangeShapeType="1"/>
          </p:cNvCxnSpPr>
          <p:nvPr/>
        </p:nvCxnSpPr>
        <p:spPr bwMode="auto">
          <a:xfrm flipV="1">
            <a:off x="5410200" y="5029200"/>
            <a:ext cx="477838" cy="1143000"/>
          </a:xfrm>
          <a:prstGeom prst="straightConnector1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461" name="Text Box 23"/>
          <p:cNvSpPr txBox="1">
            <a:spLocks noChangeArrowheads="1"/>
          </p:cNvSpPr>
          <p:nvPr/>
        </p:nvSpPr>
        <p:spPr bwMode="auto">
          <a:xfrm>
            <a:off x="3276600" y="6172200"/>
            <a:ext cx="228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accent1"/>
                </a:solidFill>
                <a:latin typeface="Helvetica" charset="0"/>
              </a:rPr>
              <a:t>Receiver </a:t>
            </a:r>
            <a:r>
              <a:rPr lang="en-US" i="1">
                <a:solidFill>
                  <a:schemeClr val="accent1"/>
                </a:solidFill>
                <a:latin typeface="Helvetica" charset="0"/>
              </a:rPr>
              <a:t>Window</a:t>
            </a:r>
            <a:endParaRPr lang="en-US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317462" name="Line 24"/>
          <p:cNvSpPr>
            <a:spLocks noChangeShapeType="1"/>
          </p:cNvSpPr>
          <p:nvPr/>
        </p:nvSpPr>
        <p:spPr bwMode="auto">
          <a:xfrm>
            <a:off x="7696200" y="4724400"/>
            <a:ext cx="838200" cy="0"/>
          </a:xfrm>
          <a:prstGeom prst="line">
            <a:avLst/>
          </a:prstGeom>
          <a:noFill/>
          <a:ln w="31750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Sliding </a:t>
            </a:r>
            <a:r>
              <a:rPr lang="en-US" i="1" dirty="0" smtClean="0">
                <a:latin typeface="Helvetica" charset="0"/>
                <a:ea typeface="ＭＳ Ｐゴシック" charset="0"/>
                <a:cs typeface="ＭＳ Ｐゴシック" charset="0"/>
              </a:rPr>
              <a:t>Window Summary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Sender: window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advances</a:t>
            </a:r>
            <a:r>
              <a:rPr lang="en-US" dirty="0">
                <a:latin typeface="Arial" charset="0"/>
              </a:rPr>
              <a:t> when new data </a:t>
            </a:r>
            <a:r>
              <a:rPr lang="en-US" dirty="0" err="1">
                <a:latin typeface="Arial" charset="0"/>
              </a:rPr>
              <a:t>ack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d</a:t>
            </a:r>
          </a:p>
          <a:p>
            <a:pPr lvl="1">
              <a:lnSpc>
                <a:spcPct val="90000"/>
              </a:lnSpc>
            </a:pPr>
            <a:endParaRPr lang="en-US" altLang="ja-JP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Receiver: window advances as receiving process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consumes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Receiver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advertises</a:t>
            </a:r>
            <a:r>
              <a:rPr lang="en-US" dirty="0">
                <a:latin typeface="Arial" charset="0"/>
              </a:rPr>
              <a:t> to the sender where the receiver window currently ends (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 err="1">
                <a:latin typeface="Arial" charset="0"/>
              </a:rPr>
              <a:t>righthand</a:t>
            </a:r>
            <a:r>
              <a:rPr lang="en-US" altLang="ja-JP" dirty="0">
                <a:latin typeface="Arial" charset="0"/>
              </a:rPr>
              <a:t> edge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Sender agrees not to exceed this amount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 makes sure by setting its own window size to a value that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send beyond the receiver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altLang="ja-JP" dirty="0" err="1">
                <a:latin typeface="Arial" charset="0"/>
                <a:ea typeface="Arial" charset="0"/>
                <a:cs typeface="Arial" charset="0"/>
              </a:rPr>
              <a:t>righthand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edge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94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331D461-E298-624A-AC3E-F043D400FA75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5791200" y="3276600"/>
            <a:ext cx="2514600" cy="5334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“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Must Be Zero</a:t>
            </a:r>
            <a:r>
              <a:rPr lang="ja-JP" altLang="en-US" b="0" dirty="0">
                <a:solidFill>
                  <a:srgbClr val="FF6600"/>
                </a:solidFill>
                <a:latin typeface="Arial" charset="0"/>
              </a:rPr>
              <a:t>”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/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6 bits reserved</a:t>
            </a: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4191000" y="3352800"/>
            <a:ext cx="533400" cy="4572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2590800" y="3124200"/>
            <a:ext cx="1587500" cy="334962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685800" y="3717925"/>
            <a:ext cx="2209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Number of 4-byte words in TCP header;</a:t>
            </a:r>
            <a:br>
              <a:rPr lang="en-US" b="0" dirty="0">
                <a:solidFill>
                  <a:srgbClr val="FF6600"/>
                </a:solidFill>
                <a:latin typeface="Arial" charset="0"/>
              </a:rPr>
            </a:br>
            <a:r>
              <a:rPr lang="en-US" b="0" dirty="0">
                <a:solidFill>
                  <a:srgbClr val="FF6600"/>
                </a:solidFill>
                <a:latin typeface="Arial" charset="0"/>
              </a:rPr>
              <a:t>5 = no options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76600" y="3276600"/>
            <a:ext cx="10668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29"/>
          <p:cNvCxnSpPr>
            <a:cxnSpLocks noChangeShapeType="1"/>
            <a:stCxn id="35" idx="3"/>
            <a:endCxn id="36" idx="2"/>
          </p:cNvCxnSpPr>
          <p:nvPr/>
        </p:nvCxnSpPr>
        <p:spPr bwMode="auto">
          <a:xfrm flipV="1">
            <a:off x="2895600" y="3581400"/>
            <a:ext cx="381000" cy="792163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95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5" grpId="0"/>
      <p:bldP spid="35" grpId="1"/>
      <p:bldP spid="36" grpId="0" animBg="1"/>
      <p:bldP spid="36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685800" y="2743200"/>
            <a:ext cx="2209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Used with 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URG</a:t>
            </a:r>
            <a:r>
              <a:rPr lang="en-US" b="0" dirty="0">
                <a:solidFill>
                  <a:srgbClr val="FF6600"/>
                </a:solidFill>
                <a:latin typeface="Arial" charset="0"/>
              </a:rPr>
              <a:t> flag to indicate urgent data (not discussed further)</a:t>
            </a:r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5791200" y="3733800"/>
            <a:ext cx="24384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9" name="AutoShape 29"/>
          <p:cNvCxnSpPr>
            <a:cxnSpLocks noChangeShapeType="1"/>
            <a:stCxn id="34" idx="3"/>
            <a:endCxn id="38" idx="2"/>
          </p:cNvCxnSpPr>
          <p:nvPr/>
        </p:nvCxnSpPr>
        <p:spPr bwMode="auto">
          <a:xfrm>
            <a:off x="2895600" y="3398838"/>
            <a:ext cx="2895600" cy="677862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6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Header: What’s left?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8780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5064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err="1">
                <a:solidFill>
                  <a:srgbClr val="FF6600"/>
                </a:solidFill>
                <a:latin typeface="Arial" charset="0"/>
              </a:rPr>
              <a:t>HdrLen</a:t>
            </a:r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6600"/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81331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66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724400" y="3200400"/>
            <a:ext cx="1143000" cy="685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implemented in </a:t>
            </a:r>
            <a:r>
              <a:rPr lang="en-US" b="1" dirty="0" smtClean="0"/>
              <a:t>network</a:t>
            </a:r>
          </a:p>
          <a:p>
            <a:pPr lvl="1"/>
            <a:r>
              <a:rPr lang="en-US" dirty="0" smtClean="0"/>
              <a:t>Keep minimal (easy to build, broadly applicable)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</a:t>
            </a:r>
            <a:r>
              <a:rPr lang="en-US" b="1" dirty="0" smtClean="0"/>
              <a:t>application</a:t>
            </a:r>
          </a:p>
          <a:p>
            <a:pPr lvl="1"/>
            <a:r>
              <a:rPr lang="en-US" dirty="0" smtClean="0"/>
              <a:t>Keep minimal (easy to write)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estricted to application-specific 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“</a:t>
            </a:r>
            <a:r>
              <a:rPr lang="en-US" b="1" dirty="0" smtClean="0"/>
              <a:t>network stack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shared networking code on the host</a:t>
            </a:r>
          </a:p>
          <a:p>
            <a:pPr lvl="1"/>
            <a:r>
              <a:rPr lang="en-US" dirty="0" smtClean="0"/>
              <a:t>This relieves burden from both app and network</a:t>
            </a:r>
          </a:p>
          <a:p>
            <a:pPr lvl="1"/>
            <a:r>
              <a:rPr lang="en-US" b="1" dirty="0" smtClean="0"/>
              <a:t>The transport layer is a key component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TCP Connection Establishment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and Initial Sequence Numbers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Sequence number for the very first byte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Why not just use ISN = 0?</a:t>
            </a:r>
          </a:p>
          <a:p>
            <a:r>
              <a:rPr lang="en-US" dirty="0">
                <a:latin typeface="Arial" charset="0"/>
                <a:cs typeface="Arial" charset="0"/>
              </a:rPr>
              <a:t>Practical issue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 addresses and port #s uniquely identify a connection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Eventually, though, these port #s do get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used again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small chance an old packet is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still in flight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TCP </a:t>
            </a:r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requires</a:t>
            </a:r>
            <a:r>
              <a:rPr lang="en-US" dirty="0">
                <a:latin typeface="Arial" charset="0"/>
                <a:cs typeface="Arial" charset="0"/>
              </a:rPr>
              <a:t> changing ISN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from 32-bit clock that ticks every 4 microseconds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only wraps around once every 4.55 hours</a:t>
            </a:r>
          </a:p>
          <a:p>
            <a:r>
              <a:rPr lang="en-US" dirty="0">
                <a:latin typeface="Arial" charset="0"/>
                <a:cs typeface="Arial" charset="0"/>
              </a:rPr>
              <a:t>To establish a connection, hosts exchange </a:t>
            </a:r>
            <a:r>
              <a:rPr lang="en-US" dirty="0" smtClean="0">
                <a:latin typeface="Arial" charset="0"/>
                <a:cs typeface="Arial" charset="0"/>
              </a:rPr>
              <a:t>ISNs</a:t>
            </a:r>
          </a:p>
          <a:p>
            <a:pPr lvl="1"/>
            <a:r>
              <a:rPr lang="en-US" b="1" dirty="0" smtClean="0">
                <a:latin typeface="Arial" charset="0"/>
                <a:cs typeface="Arial" charset="0"/>
              </a:rPr>
              <a:t>How does this help?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FA6574-D45A-A544-A7EF-A99ACFD2993A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85697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Three-way handshake to establish connection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SYN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(open;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synchronize sequence numbers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to host 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B returns a SYN acknowledgment (</a:t>
            </a:r>
            <a:r>
              <a:rPr lang="en-US" b="1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SYN 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Host A sends an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acknowledge the SYN ACK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9A618B-F17F-634A-AA87-28E7D45A9C8A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51100" y="1555750"/>
            <a:ext cx="1603375" cy="630238"/>
            <a:chOff x="1544" y="980"/>
            <a:chExt cx="1010" cy="397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8" y="98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62213" y="2195513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Times New Roman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39988" y="2963863"/>
            <a:ext cx="1600200" cy="501650"/>
            <a:chOff x="1537" y="1867"/>
            <a:chExt cx="1008" cy="316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963" y="186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2599531" y="3132932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1048544" y="3093244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2274888" y="12398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Times New Roman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3841750" y="12017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Times New Roman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44750" y="3384550"/>
            <a:ext cx="1627188" cy="966788"/>
            <a:chOff x="1540" y="2132"/>
            <a:chExt cx="1025" cy="609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29" y="2132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47" y="2347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Data</a:t>
              </a:r>
            </a:p>
          </p:txBody>
        </p:sp>
      </p:grpSp>
      <p:sp>
        <p:nvSpPr>
          <p:cNvPr id="957462" name="Text Box 22"/>
          <p:cNvSpPr txBox="1">
            <a:spLocks noChangeArrowheads="1"/>
          </p:cNvSpPr>
          <p:nvPr/>
        </p:nvSpPr>
        <p:spPr bwMode="auto">
          <a:xfrm>
            <a:off x="5148263" y="2122488"/>
            <a:ext cx="2535237" cy="11874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Helvetica" charset="0"/>
              </a:rPr>
              <a:t>Each host tells its ISN to the other host.</a:t>
            </a:r>
          </a:p>
        </p:txBody>
      </p:sp>
    </p:spTree>
    <p:extLst>
      <p:ext uri="{BB962C8B-B14F-4D97-AF65-F5344CB8AC3E}">
        <p14:creationId xmlns:p14="http://schemas.microsoft.com/office/powerpoint/2010/main" val="20126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  <p:bldP spid="95746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FCEA1D-1A29-054F-BF7E-8E5FD3A78E4D}" type="slidenum">
              <a:rPr lang="en-US" sz="1400" b="0">
                <a:latin typeface="Times New Roman" charset="0"/>
              </a:rPr>
              <a:pPr eaLnBrk="1" hangingPunct="1"/>
              <a:t>73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7784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77852" name="Text Box 27"/>
          <p:cNvSpPr txBox="1">
            <a:spLocks noChangeArrowheads="1"/>
          </p:cNvSpPr>
          <p:nvPr/>
        </p:nvSpPr>
        <p:spPr bwMode="auto">
          <a:xfrm>
            <a:off x="685800" y="26670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Flags:</a:t>
            </a:r>
          </a:p>
        </p:txBody>
      </p:sp>
      <p:sp>
        <p:nvSpPr>
          <p:cNvPr id="77853" name="Text Box 28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SYN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u="sng">
                <a:solidFill>
                  <a:schemeClr val="accent1"/>
                </a:solidFill>
                <a:latin typeface="Arial" charset="0"/>
              </a:rPr>
              <a:t>ACK</a:t>
            </a:r>
            <a:endParaRPr lang="en-US">
              <a:solidFill>
                <a:schemeClr val="accent1"/>
              </a:solidFill>
              <a:latin typeface="Arial" charset="0"/>
            </a:endParaRP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URG</a:t>
            </a:r>
            <a:endParaRPr lang="en-US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77854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855" name="AutoShape 30"/>
          <p:cNvCxnSpPr>
            <a:cxnSpLocks noChangeShapeType="1"/>
            <a:stCxn id="77853" idx="3"/>
            <a:endCxn id="77854" idx="2"/>
          </p:cNvCxnSpPr>
          <p:nvPr/>
        </p:nvCxnSpPr>
        <p:spPr bwMode="auto">
          <a:xfrm flipV="1">
            <a:off x="2255838" y="3543300"/>
            <a:ext cx="2379662" cy="1571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856" name="Text Box 31"/>
          <p:cNvSpPr txBox="1">
            <a:spLocks noChangeArrowheads="1"/>
          </p:cNvSpPr>
          <p:nvPr/>
        </p:nvSpPr>
        <p:spPr bwMode="auto">
          <a:xfrm>
            <a:off x="685800" y="6248400"/>
            <a:ext cx="543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See /usr/include/netinet/tcp.h on Unix Systems</a:t>
            </a:r>
          </a:p>
        </p:txBody>
      </p:sp>
    </p:spTree>
    <p:extLst>
      <p:ext uri="{BB962C8B-B14F-4D97-AF65-F5344CB8AC3E}">
        <p14:creationId xmlns:p14="http://schemas.microsoft.com/office/powerpoint/2010/main" val="7601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1: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Initial SYN Packet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262D3C-8267-0642-9857-2EA2259C8F56}" type="slidenum">
              <a:rPr lang="en-US" sz="1400" b="0">
                <a:latin typeface="Times New Roman" charset="0"/>
              </a:rPr>
              <a:pPr eaLnBrk="1" hangingPunct="1"/>
              <a:t>74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1539" name="Rectangle 3"/>
          <p:cNvSpPr>
            <a:spLocks noChangeArrowheads="1"/>
          </p:cNvSpPr>
          <p:nvPr/>
        </p:nvSpPr>
        <p:spPr bwMode="auto">
          <a:xfrm>
            <a:off x="609600" y="14478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79883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4114800" y="2895600"/>
            <a:ext cx="35020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(Irrelevant since ACK not set)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85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79888" name="Text Box 15"/>
          <p:cNvSpPr txBox="1">
            <a:spLocks noChangeArrowheads="1"/>
          </p:cNvSpPr>
          <p:nvPr/>
        </p:nvSpPr>
        <p:spPr bwMode="auto">
          <a:xfrm>
            <a:off x="3352800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5=20B</a:t>
            </a:r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92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79893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79896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79897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79899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79900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79901" name="Text Box 28"/>
          <p:cNvSpPr txBox="1">
            <a:spLocks noChangeArrowheads="1"/>
          </p:cNvSpPr>
          <p:nvPr/>
        </p:nvSpPr>
        <p:spPr bwMode="auto">
          <a:xfrm>
            <a:off x="1957388" y="5349875"/>
            <a:ext cx="509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 wants to open a connection…</a:t>
            </a:r>
          </a:p>
        </p:txBody>
      </p:sp>
      <p:sp>
        <p:nvSpPr>
          <p:cNvPr id="79902" name="Oval 29"/>
          <p:cNvSpPr>
            <a:spLocks noChangeArrowheads="1"/>
          </p:cNvSpPr>
          <p:nvPr/>
        </p:nvSpPr>
        <p:spPr bwMode="auto">
          <a:xfrm>
            <a:off x="4648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3" name="AutoShape 30"/>
          <p:cNvCxnSpPr>
            <a:cxnSpLocks noChangeShapeType="1"/>
            <a:stCxn id="79904" idx="6"/>
            <a:endCxn id="79902" idx="2"/>
          </p:cNvCxnSpPr>
          <p:nvPr/>
        </p:nvCxnSpPr>
        <p:spPr bwMode="auto">
          <a:xfrm>
            <a:off x="2374900" y="2933700"/>
            <a:ext cx="2260600" cy="609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9904" name="Oval 31"/>
          <p:cNvSpPr>
            <a:spLocks noChangeArrowheads="1"/>
          </p:cNvSpPr>
          <p:nvPr/>
        </p:nvSpPr>
        <p:spPr bwMode="auto">
          <a:xfrm>
            <a:off x="1447800" y="2743200"/>
            <a:ext cx="914400" cy="3810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2"/>
          <p:cNvSpPr>
            <a:spLocks noChangeArrowheads="1"/>
          </p:cNvSpPr>
          <p:nvPr/>
        </p:nvSpPr>
        <p:spPr bwMode="auto">
          <a:xfrm>
            <a:off x="3124200" y="3276600"/>
            <a:ext cx="12192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Line 33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4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908" name="AutoShape 35"/>
          <p:cNvCxnSpPr>
            <a:cxnSpLocks noChangeShapeType="1"/>
            <a:stCxn id="79905" idx="4"/>
            <a:endCxn id="79906" idx="0"/>
          </p:cNvCxnSpPr>
          <p:nvPr/>
        </p:nvCxnSpPr>
        <p:spPr bwMode="auto">
          <a:xfrm flipH="1">
            <a:off x="3352800" y="3822700"/>
            <a:ext cx="381000" cy="5080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702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2: B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SYN-ACK Packet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0063E2-5204-EF4E-8AA6-4551502A7C0E}" type="slidenum">
              <a:rPr lang="en-US" sz="1400" b="0">
                <a:latin typeface="Times New Roman" charset="0"/>
              </a:rPr>
              <a:pPr eaLnBrk="1" hangingPunct="1"/>
              <a:t>75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3587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1931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Text Box 11"/>
          <p:cNvSpPr txBox="1">
            <a:spLocks noChangeArrowheads="1"/>
          </p:cNvSpPr>
          <p:nvPr/>
        </p:nvSpPr>
        <p:spPr bwMode="auto">
          <a:xfrm>
            <a:off x="4495800" y="2895600"/>
            <a:ext cx="25908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ACK = A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1933" name="Rectangle 12"/>
          <p:cNvSpPr>
            <a:spLocks noChangeArrowheads="1"/>
          </p:cNvSpPr>
          <p:nvPr/>
        </p:nvSpPr>
        <p:spPr bwMode="auto">
          <a:xfrm>
            <a:off x="3352800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1936" name="Text Box 15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184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40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1944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1947" name="Text Box 26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1949" name="Text Box 28"/>
          <p:cNvSpPr txBox="1">
            <a:spLocks noChangeArrowheads="1"/>
          </p:cNvSpPr>
          <p:nvPr/>
        </p:nvSpPr>
        <p:spPr bwMode="auto">
          <a:xfrm>
            <a:off x="1079500" y="5349875"/>
            <a:ext cx="687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B tells A it accepts, and is ready to hear the next byte…</a:t>
            </a:r>
          </a:p>
        </p:txBody>
      </p:sp>
      <p:sp>
        <p:nvSpPr>
          <p:cNvPr id="81950" name="Text Box 29"/>
          <p:cNvSpPr txBox="1">
            <a:spLocks noChangeArrowheads="1"/>
          </p:cNvSpPr>
          <p:nvPr/>
        </p:nvSpPr>
        <p:spPr bwMode="auto">
          <a:xfrm>
            <a:off x="1173163" y="62198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A can start sending data</a:t>
            </a:r>
          </a:p>
        </p:txBody>
      </p:sp>
      <p:sp>
        <p:nvSpPr>
          <p:cNvPr id="81951" name="Text Box 30"/>
          <p:cNvSpPr txBox="1">
            <a:spLocks noChangeArrowheads="1"/>
          </p:cNvSpPr>
          <p:nvPr/>
        </p:nvSpPr>
        <p:spPr bwMode="auto">
          <a:xfrm>
            <a:off x="4800600" y="3352800"/>
            <a:ext cx="8048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1"/>
                </a:solidFill>
                <a:latin typeface="Arial" charset="0"/>
              </a:rPr>
              <a:t>Flags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47800" y="2743200"/>
            <a:ext cx="4343400" cy="1082675"/>
            <a:chOff x="912" y="1728"/>
            <a:chExt cx="2736" cy="682"/>
          </a:xfrm>
        </p:grpSpPr>
        <p:cxnSp>
          <p:nvCxnSpPr>
            <p:cNvPr id="81959" name="AutoShape 32"/>
            <p:cNvCxnSpPr>
              <a:cxnSpLocks noChangeShapeType="1"/>
              <a:stCxn id="81960" idx="6"/>
            </p:cNvCxnSpPr>
            <p:nvPr/>
          </p:nvCxnSpPr>
          <p:spPr bwMode="auto">
            <a:xfrm>
              <a:off x="1496" y="1944"/>
              <a:ext cx="1416" cy="2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1960" name="Oval 33"/>
            <p:cNvSpPr>
              <a:spLocks noChangeArrowheads="1"/>
            </p:cNvSpPr>
            <p:nvPr/>
          </p:nvSpPr>
          <p:spPr bwMode="auto">
            <a:xfrm>
              <a:off x="912" y="1728"/>
              <a:ext cx="576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1" name="Oval 34"/>
            <p:cNvSpPr>
              <a:spLocks noChangeArrowheads="1"/>
            </p:cNvSpPr>
            <p:nvPr/>
          </p:nvSpPr>
          <p:spPr bwMode="auto">
            <a:xfrm>
              <a:off x="2928" y="2074"/>
              <a:ext cx="720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1956" name="AutoShape 36"/>
            <p:cNvCxnSpPr>
              <a:cxnSpLocks noChangeShapeType="1"/>
              <a:stCxn id="81957" idx="6"/>
              <a:endCxn id="81958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1957" name="Oval 37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54" name="Line 39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40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5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 3: A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ACK of the SYN-ACK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43690E-7747-2841-85AA-A8C7FE816F1A}" type="slidenum">
              <a:rPr lang="en-US" sz="1400" b="0">
                <a:latin typeface="Times New Roman" charset="0"/>
              </a:rPr>
              <a:pPr eaLnBrk="1" hangingPunct="1"/>
              <a:t>76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65635" name="Rectangle 3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>
                <a:solidFill>
                  <a:srgbClr val="FF3300"/>
                </a:solidFill>
                <a:latin typeface="Arial" charset="0"/>
              </a:rPr>
              <a:t>s port</a:t>
            </a: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4751388" y="2865438"/>
            <a:ext cx="17795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FF3300"/>
                </a:solidFill>
                <a:latin typeface="Arial" charset="0"/>
              </a:rPr>
              <a:t>B</a:t>
            </a:r>
            <a:r>
              <a:rPr lang="ja-JP" altLang="en-US" b="0" dirty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b="0" dirty="0">
                <a:solidFill>
                  <a:srgbClr val="FF3300"/>
                </a:solidFill>
                <a:latin typeface="Arial" charset="0"/>
              </a:rPr>
              <a:t>s ISN plus 1</a:t>
            </a:r>
          </a:p>
        </p:txBody>
      </p:sp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Rectangle 12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Text Box 13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83983" name="Text Box 14"/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20B</a:t>
            </a:r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Text Box 17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83987" name="Text Box 18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83988" name="Rectangle 19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Rectangle 20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Text Box 21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83991" name="Text Box 22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83992" name="Rectangle 23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Flags:</a:t>
            </a:r>
          </a:p>
        </p:txBody>
      </p:sp>
      <p:sp>
        <p:nvSpPr>
          <p:cNvPr id="83995" name="Text Box 26"/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SYN</a:t>
            </a:r>
          </a:p>
          <a:p>
            <a:pPr algn="l"/>
            <a:r>
              <a:rPr lang="en-US" b="0">
                <a:solidFill>
                  <a:srgbClr val="FF3300"/>
                </a:solidFill>
                <a:latin typeface="Arial" charset="0"/>
              </a:rPr>
              <a:t>ACK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FIN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RST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PSH</a:t>
            </a:r>
          </a:p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</a:t>
            </a:r>
          </a:p>
        </p:txBody>
      </p:sp>
      <p:sp>
        <p:nvSpPr>
          <p:cNvPr id="83996" name="Text Box 27"/>
          <p:cNvSpPr txBox="1">
            <a:spLocks noChangeArrowheads="1"/>
          </p:cNvSpPr>
          <p:nvPr/>
        </p:nvSpPr>
        <p:spPr bwMode="auto">
          <a:xfrm>
            <a:off x="1866900" y="5349875"/>
            <a:ext cx="530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A tells B it</a:t>
            </a:r>
            <a:r>
              <a:rPr lang="ja-JP" altLang="en-US">
                <a:solidFill>
                  <a:srgbClr val="FF3300"/>
                </a:solidFill>
                <a:latin typeface="Helvetica" charset="0"/>
              </a:rPr>
              <a:t>’</a:t>
            </a:r>
            <a:r>
              <a:rPr lang="en-US">
                <a:solidFill>
                  <a:srgbClr val="FF3300"/>
                </a:solidFill>
                <a:latin typeface="Helvetica" charset="0"/>
              </a:rPr>
              <a:t>s likewise okay to start sending</a:t>
            </a:r>
          </a:p>
        </p:txBody>
      </p:sp>
      <p:sp>
        <p:nvSpPr>
          <p:cNvPr id="83997" name="Text Box 28"/>
          <p:cNvSpPr txBox="1">
            <a:spLocks noChangeArrowheads="1"/>
          </p:cNvSpPr>
          <p:nvPr/>
        </p:nvSpPr>
        <p:spPr bwMode="auto">
          <a:xfrm>
            <a:off x="4114800" y="2438400"/>
            <a:ext cx="3389313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ja-JP" altLang="en-US" sz="1800" b="0">
                <a:solidFill>
                  <a:srgbClr val="FF3300"/>
                </a:solidFill>
                <a:latin typeface="Arial" charset="0"/>
              </a:rPr>
              <a:t>’</a:t>
            </a:r>
            <a:r>
              <a:rPr lang="en-US" sz="1800" b="0">
                <a:solidFill>
                  <a:srgbClr val="FF3300"/>
                </a:solidFill>
                <a:latin typeface="Arial" charset="0"/>
              </a:rPr>
              <a:t>s Initial Sequence Number</a:t>
            </a:r>
          </a:p>
        </p:txBody>
      </p:sp>
      <p:sp>
        <p:nvSpPr>
          <p:cNvPr id="83998" name="Text Box 29"/>
          <p:cNvSpPr txBox="1">
            <a:spLocks noChangeArrowheads="1"/>
          </p:cNvSpPr>
          <p:nvPr/>
        </p:nvSpPr>
        <p:spPr bwMode="auto">
          <a:xfrm>
            <a:off x="1173163" y="6270625"/>
            <a:ext cx="680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… upon receiving this packet, B can start sending data</a:t>
            </a:r>
          </a:p>
        </p:txBody>
      </p:sp>
      <p:grpSp>
        <p:nvGrpSpPr>
          <p:cNvPr id="83999" name="Group 30"/>
          <p:cNvGrpSpPr>
            <a:grpSpLocks/>
          </p:cNvGrpSpPr>
          <p:nvPr/>
        </p:nvGrpSpPr>
        <p:grpSpPr bwMode="auto">
          <a:xfrm>
            <a:off x="1524000" y="2705100"/>
            <a:ext cx="6858000" cy="685800"/>
            <a:chOff x="960" y="1704"/>
            <a:chExt cx="4320" cy="432"/>
          </a:xfrm>
        </p:grpSpPr>
        <p:cxnSp>
          <p:nvCxnSpPr>
            <p:cNvPr id="84002" name="AutoShape 31"/>
            <p:cNvCxnSpPr>
              <a:cxnSpLocks noChangeShapeType="1"/>
              <a:stCxn id="84003" idx="6"/>
              <a:endCxn id="84004" idx="2"/>
            </p:cNvCxnSpPr>
            <p:nvPr/>
          </p:nvCxnSpPr>
          <p:spPr bwMode="auto">
            <a:xfrm flipV="1">
              <a:off x="1448" y="1920"/>
              <a:ext cx="560" cy="9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4003" name="Oval 32"/>
            <p:cNvSpPr>
              <a:spLocks noChangeArrowheads="1"/>
            </p:cNvSpPr>
            <p:nvPr/>
          </p:nvSpPr>
          <p:spPr bwMode="auto">
            <a:xfrm>
              <a:off x="960" y="1920"/>
              <a:ext cx="48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4" name="Oval 33"/>
            <p:cNvSpPr>
              <a:spLocks noChangeArrowheads="1"/>
            </p:cNvSpPr>
            <p:nvPr/>
          </p:nvSpPr>
          <p:spPr bwMode="auto">
            <a:xfrm>
              <a:off x="2016" y="1704"/>
              <a:ext cx="3264" cy="43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000" name="Line 34"/>
          <p:cNvSpPr>
            <a:spLocks noChangeShapeType="1"/>
          </p:cNvSpPr>
          <p:nvPr/>
        </p:nvSpPr>
        <p:spPr bwMode="auto">
          <a:xfrm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Line 35"/>
          <p:cNvSpPr>
            <a:spLocks noChangeShapeType="1"/>
          </p:cNvSpPr>
          <p:nvPr/>
        </p:nvSpPr>
        <p:spPr bwMode="auto">
          <a:xfrm flipV="1">
            <a:off x="3352800" y="4343400"/>
            <a:ext cx="48768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latin typeface="Helvetica" charset="0"/>
                <a:ea typeface="ＭＳ Ｐゴシック" charset="0"/>
                <a:cs typeface="ＭＳ Ｐゴシック" charset="0"/>
              </a:rPr>
              <a:t>Timing Diagram: 3-Way Handshaking</a:t>
            </a:r>
            <a:endParaRPr lang="en-US" sz="32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E87416-C450-3744-908A-2FCBD7B97F39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70033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15265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9050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Active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3716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>
                <a:latin typeface="Arial" charset="0"/>
              </a:rPr>
              <a:t>Passive</a:t>
            </a:r>
            <a:br>
              <a:rPr lang="en-US" sz="1800" i="1">
                <a:latin typeface="Arial" charset="0"/>
              </a:rPr>
            </a:br>
            <a:r>
              <a:rPr lang="en-US" sz="1800" i="1"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3101975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781800" y="25908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listen()</a:t>
            </a:r>
          </a:p>
        </p:txBody>
      </p:sp>
      <p:sp>
        <p:nvSpPr>
          <p:cNvPr id="967700" name="Text Box 20"/>
          <p:cNvSpPr txBox="1">
            <a:spLocks noChangeArrowheads="1"/>
          </p:cNvSpPr>
          <p:nvPr/>
        </p:nvSpPr>
        <p:spPr bwMode="auto">
          <a:xfrm>
            <a:off x="6934200" y="5486400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latin typeface="Courier" charset="0"/>
              </a:rPr>
              <a:t>accept()</a:t>
            </a:r>
          </a:p>
        </p:txBody>
      </p:sp>
    </p:spTree>
    <p:extLst>
      <p:ext uri="{BB962C8B-B14F-4D97-AF65-F5344CB8AC3E}">
        <p14:creationId xmlns:p14="http://schemas.microsoft.com/office/powerpoint/2010/main" val="13480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  <p:bldP spid="96770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if the SYN Packet Gets Lost?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Suppose the SYN packet gets lost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Packet is lost inside the network, or: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Server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discards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the packet (e.g., listen queue is full)</a:t>
            </a:r>
          </a:p>
          <a:p>
            <a:r>
              <a:rPr lang="en-US">
                <a:latin typeface="Arial" charset="0"/>
                <a:cs typeface="Arial" charset="0"/>
              </a:rPr>
              <a:t>Eventually, no SYN-ACK arrives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Sender sets a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timer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waits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for the SYN-ACK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… and retransmits the SYN if needed</a:t>
            </a:r>
          </a:p>
          <a:p>
            <a:r>
              <a:rPr lang="en-US">
                <a:latin typeface="Arial" charset="0"/>
                <a:cs typeface="Arial" charset="0"/>
              </a:rPr>
              <a:t>How should the TCP sender set the timer?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Sender has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no idea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how far away the receiver is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Hard to guess a reasonable length of time to wait</a:t>
            </a:r>
          </a:p>
          <a:p>
            <a:pPr lvl="1"/>
            <a:r>
              <a:rPr lang="en-US" b="1">
                <a:latin typeface="Arial" charset="0"/>
                <a:ea typeface="Arial" charset="0"/>
                <a:cs typeface="Arial" charset="0"/>
              </a:rPr>
              <a:t>SHOULD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(RFCs 1122 &amp; 2988) use default of </a:t>
            </a:r>
            <a:r>
              <a:rPr lang="en-US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3 seconds</a:t>
            </a:r>
          </a:p>
          <a:p>
            <a:pPr lvl="2"/>
            <a:r>
              <a:rPr lang="en-US">
                <a:latin typeface="Arial" charset="0"/>
                <a:ea typeface="Arial" charset="0"/>
                <a:cs typeface="Arial" charset="0"/>
              </a:rPr>
              <a:t>Other implementations instead use 6 seconds</a:t>
            </a: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75CC80-435C-0047-BC5C-E44504041D83}" type="slidenum">
              <a:rPr lang="en-US" sz="1400" b="0">
                <a:latin typeface="Times New Roman" charset="0"/>
              </a:rPr>
              <a:pPr eaLnBrk="1" hangingPunct="1"/>
              <a:t>78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User clicks on a hypertext link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Browser creates a socket and does a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triggers the OS to transmit a SYN</a:t>
            </a:r>
          </a:p>
          <a:p>
            <a:r>
              <a:rPr lang="en-US" dirty="0">
                <a:latin typeface="Arial" charset="0"/>
                <a:cs typeface="Arial" charset="0"/>
              </a:rPr>
              <a:t>If the SYN is lost…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3-6 seconds of delay: can be </a:t>
            </a:r>
            <a:r>
              <a:rPr lang="en-US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very long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User may become impatient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and click the hyperlink again, or click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reload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User triggers an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abort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of the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Browser creates a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socket and another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connect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Essentially, forces a faster send of a new SYN packet!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Sometimes very effective, and the page comes quickly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9EC4E9-A8A4-F94C-AB5E-6257FB6140E4}" type="slidenum">
              <a:rPr lang="en-US" sz="1400" b="0">
                <a:latin typeface="Times New Roman" charset="0"/>
              </a:rPr>
              <a:pPr eaLnBrk="1" hangingPunct="1"/>
              <a:t>79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Switches:</a:t>
            </a:r>
          </a:p>
          <a:p>
            <a:pPr lvl="1"/>
            <a:r>
              <a:rPr lang="en-US" dirty="0" smtClean="0"/>
              <a:t>Layers 1 and 2</a:t>
            </a:r>
            <a:endParaRPr lang="en-US" dirty="0"/>
          </a:p>
          <a:p>
            <a:r>
              <a:rPr lang="en-US" dirty="0" smtClean="0"/>
              <a:t>Routers:</a:t>
            </a:r>
          </a:p>
          <a:p>
            <a:pPr lvl="1"/>
            <a:r>
              <a:rPr lang="en-US" dirty="0" smtClean="0"/>
              <a:t>Layers 1, 2, and 3</a:t>
            </a:r>
            <a:endParaRPr lang="en-US" dirty="0"/>
          </a:p>
          <a:p>
            <a:r>
              <a:rPr lang="en-US" dirty="0" smtClean="0"/>
              <a:t>Hosts:</a:t>
            </a:r>
          </a:p>
          <a:p>
            <a:pPr lvl="1"/>
            <a:r>
              <a:rPr lang="en-US" dirty="0" smtClean="0"/>
              <a:t>Layers 1, 2, 3, 4, 5</a:t>
            </a:r>
            <a:endParaRPr lang="en-US" dirty="0"/>
          </a:p>
          <a:p>
            <a:r>
              <a:rPr lang="en-US" dirty="0" smtClean="0"/>
              <a:t>Network Stack:</a:t>
            </a:r>
          </a:p>
          <a:p>
            <a:pPr lvl="1"/>
            <a:r>
              <a:rPr lang="en-US" dirty="0" smtClean="0"/>
              <a:t>Layers 1, 2, 3, 4</a:t>
            </a:r>
          </a:p>
          <a:p>
            <a:r>
              <a:rPr lang="en-US" dirty="0" smtClean="0"/>
              <a:t>Important component in stack:</a:t>
            </a:r>
          </a:p>
          <a:p>
            <a:pPr lvl="1"/>
            <a:r>
              <a:rPr lang="en-US" b="1" i="1" dirty="0" smtClean="0"/>
              <a:t>Layer 4!</a:t>
            </a:r>
          </a:p>
          <a:p>
            <a:pPr lvl="1"/>
            <a:r>
              <a:rPr lang="en-US" dirty="0" smtClean="0"/>
              <a:t>Layers 1, 2, 3 are same as in routers, but simplified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078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Tearing Down the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EBEE78-7B55-0C40-9CA9-D3DE72E47173}" type="slidenum">
              <a:rPr lang="en-US" sz="1400" b="0">
                <a:latin typeface="Times New Roman" charset="0"/>
              </a:rPr>
              <a:pPr eaLnBrk="1" hangingPunct="1"/>
              <a:t>80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One Side At A Time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848585"/>
            <a:ext cx="8534400" cy="4835525"/>
          </a:xfrm>
        </p:spPr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Finish (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) to close and receive remaining bytes</a:t>
            </a:r>
          </a:p>
          <a:p>
            <a:pPr lvl="1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occupies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one octet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in the sequence space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Other host </a:t>
            </a:r>
            <a:r>
              <a:rPr lang="en-US" sz="2400" dirty="0" err="1">
                <a:latin typeface="Arial" charset="0"/>
                <a:cs typeface="Arial" charset="0"/>
              </a:rPr>
              <a:t>ack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the octet to confirm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Closes 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side of the connection, but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not</a:t>
            </a:r>
            <a:r>
              <a:rPr lang="en-US" sz="2400" dirty="0">
                <a:latin typeface="Arial" charset="0"/>
                <a:cs typeface="Arial" charset="0"/>
              </a:rPr>
              <a:t> B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Until B likewise sends a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FIN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Which A then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acks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585777-96CD-E34D-8C7D-4870CFCB0BAE}" type="slidenum">
              <a:rPr lang="en-US" sz="1400" b="0">
                <a:latin typeface="Times New Roman" charset="0"/>
              </a:rPr>
              <a:pPr eaLnBrk="1" hangingPunct="1"/>
              <a:t>81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20888" cy="3411538"/>
            <a:chOff x="4368" y="2016"/>
            <a:chExt cx="1273" cy="2149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rot="16200000" flipV="1">
              <a:off x="4307" y="2755"/>
              <a:ext cx="1245" cy="15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53"/>
              <a:ext cx="1273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</a:t>
              </a:r>
              <a:r>
                <a:rPr lang="en-US" sz="1600" b="0" i="1">
                  <a:solidFill>
                    <a:schemeClr val="accent1"/>
                  </a:solidFill>
                  <a:latin typeface="Arial" charset="0"/>
                </a:rPr>
                <a:t>reincarnation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B will retransmit FIN 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524125" cy="2257425"/>
            <a:chOff x="3600" y="1872"/>
            <a:chExt cx="1590" cy="1422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64"/>
              <a:ext cx="963" cy="664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4128" y="2928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half-closed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</a:t>
              </a: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closed</a:t>
              </a:r>
              <a:endParaRPr lang="en-US" sz="1600" b="0">
                <a:solidFill>
                  <a:schemeClr val="accent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Normal Termination, Both Together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Same as before, but B sets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r>
              <a:rPr lang="en-US" sz="2400">
                <a:latin typeface="Arial" charset="0"/>
                <a:cs typeface="Arial" charset="0"/>
              </a:rPr>
              <a:t> with their ack of A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>
                <a:latin typeface="Arial" charset="0"/>
                <a:cs typeface="Arial" charset="0"/>
              </a:rPr>
              <a:t>s </a:t>
            </a:r>
            <a:r>
              <a:rPr lang="en-US" sz="2400" b="1">
                <a:latin typeface="Arial" charset="0"/>
                <a:cs typeface="Arial" charset="0"/>
              </a:rPr>
              <a:t>FIN</a:t>
            </a:r>
            <a:endParaRPr lang="en-US" sz="2400">
              <a:latin typeface="Arial" charset="0"/>
              <a:cs typeface="Arial" charset="0"/>
            </a:endParaRP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9BDB93-4A44-674C-9484-CB1A499456BC}" type="slidenum">
              <a:rPr lang="en-US" sz="1400" b="0">
                <a:latin typeface="Times New Roman" charset="0"/>
              </a:rPr>
              <a:pPr eaLnBrk="1" hangingPunct="1"/>
              <a:t>82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Connection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1"/>
                  </a:solidFill>
                  <a:latin typeface="Arial" charset="0"/>
                </a:rPr>
                <a:t>Timeout</a:t>
              </a: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Can retransmit</a:t>
              </a:r>
              <a:br>
                <a:rPr lang="en-US" sz="1600" b="0">
                  <a:solidFill>
                    <a:schemeClr val="accent1"/>
                  </a:solidFill>
                  <a:latin typeface="Arial" charset="0"/>
                </a:rPr>
              </a:br>
              <a:r>
                <a:rPr lang="en-US" sz="1600" b="0">
                  <a:solidFill>
                    <a:schemeClr val="accent1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3978262"/>
            <a:ext cx="8534400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cs typeface="Arial" charset="0"/>
              </a:rPr>
              <a:t>A sends a RESET (</a:t>
            </a:r>
            <a:r>
              <a:rPr lang="en-US" sz="2000" b="1">
                <a:latin typeface="Arial" charset="0"/>
                <a:cs typeface="Arial" charset="0"/>
              </a:rPr>
              <a:t>RST</a:t>
            </a:r>
            <a:r>
              <a:rPr lang="en-US" sz="2000">
                <a:latin typeface="Arial" charset="0"/>
                <a:cs typeface="Arial" charset="0"/>
              </a:rPr>
              <a:t>) to B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E.g., because app. process on A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crashed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That</a:t>
            </a:r>
            <a:r>
              <a:rPr lang="ja-JP" alt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’</a:t>
            </a:r>
            <a:r>
              <a:rPr lang="en-US" sz="2000">
                <a:solidFill>
                  <a:srgbClr val="0000FF"/>
                </a:solidFill>
                <a:latin typeface="Arial" charset="0"/>
                <a:cs typeface="Arial" charset="0"/>
              </a:rPr>
              <a:t>s it</a:t>
            </a:r>
            <a:endParaRPr lang="en-US" sz="200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B does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ack the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Thus,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delivered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reliably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And: any data in flight is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lost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  <a:ea typeface="Arial" charset="0"/>
                <a:cs typeface="Arial" charset="0"/>
              </a:rPr>
              <a:t>But: if B sends anything more, will elicit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another</a:t>
            </a:r>
            <a:r>
              <a:rPr lang="en-US" sz="18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b="1">
                <a:latin typeface="Arial" charset="0"/>
                <a:ea typeface="Arial" charset="0"/>
                <a:cs typeface="Arial" charset="0"/>
              </a:rPr>
              <a:t>RST</a:t>
            </a:r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D829B-234F-2E4F-ADE4-EF3DAD0DA5BD}" type="slidenum">
              <a:rPr lang="en-US" sz="1400" b="0">
                <a:latin typeface="Times New Roman" charset="0"/>
              </a:rPr>
              <a:pPr eaLnBrk="1" hangingPunct="1"/>
              <a:t>83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4051300" cy="36830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latin typeface="+mn-lt"/>
              </a:rPr>
              <a:t>Data, ACK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exchanges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are in here</a:t>
            </a:r>
            <a:endParaRPr lang="en-US" b="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63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An Simpler View of the Client Side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3429000" y="2057400"/>
            <a:ext cx="2057400" cy="762000"/>
          </a:xfrm>
          <a:prstGeom prst="ellipse">
            <a:avLst/>
          </a:prstGeom>
          <a:solidFill>
            <a:srgbClr val="FF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CLOSED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85800" y="2590800"/>
            <a:ext cx="2057400" cy="762000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TIME_WAIT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838200" y="4495800"/>
            <a:ext cx="2057400" cy="7620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FIN_WAIT2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3276600" y="52578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FIN_WAIT1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867400" y="4343400"/>
            <a:ext cx="2057400" cy="762000"/>
          </a:xfrm>
          <a:prstGeom prst="ellipse">
            <a:avLst/>
          </a:prstGeom>
          <a:solidFill>
            <a:srgbClr val="00FF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 b="1">
                <a:latin typeface="+mn-lt"/>
              </a:rPr>
              <a:t>ESTABLISHED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791200" y="2819400"/>
            <a:ext cx="2057400" cy="76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SYN_SENT</a:t>
            </a:r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5486400" y="2362200"/>
            <a:ext cx="1066800" cy="457200"/>
          </a:xfrm>
          <a:custGeom>
            <a:avLst/>
            <a:gdLst>
              <a:gd name="T0" fmla="*/ 0 w 672"/>
              <a:gd name="T1" fmla="*/ 0 h 288"/>
              <a:gd name="T2" fmla="*/ 528 w 672"/>
              <a:gd name="T3" fmla="*/ 48 h 288"/>
              <a:gd name="T4" fmla="*/ 672 w 67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288">
                <a:moveTo>
                  <a:pt x="0" y="0"/>
                </a:moveTo>
                <a:cubicBezTo>
                  <a:pt x="208" y="0"/>
                  <a:pt x="416" y="0"/>
                  <a:pt x="528" y="48"/>
                </a:cubicBezTo>
                <a:cubicBezTo>
                  <a:pt x="640" y="96"/>
                  <a:pt x="656" y="192"/>
                  <a:pt x="67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6781800" y="3581400"/>
            <a:ext cx="254000" cy="685800"/>
          </a:xfrm>
          <a:custGeom>
            <a:avLst/>
            <a:gdLst>
              <a:gd name="T0" fmla="*/ 0 w 160"/>
              <a:gd name="T1" fmla="*/ 0 h 432"/>
              <a:gd name="T2" fmla="*/ 144 w 160"/>
              <a:gd name="T3" fmla="*/ 192 h 432"/>
              <a:gd name="T4" fmla="*/ 96 w 16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" h="432">
                <a:moveTo>
                  <a:pt x="0" y="0"/>
                </a:moveTo>
                <a:cubicBezTo>
                  <a:pt x="64" y="60"/>
                  <a:pt x="128" y="120"/>
                  <a:pt x="144" y="192"/>
                </a:cubicBezTo>
                <a:cubicBezTo>
                  <a:pt x="160" y="264"/>
                  <a:pt x="128" y="348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5334000" y="5105400"/>
            <a:ext cx="1219200" cy="457200"/>
          </a:xfrm>
          <a:custGeom>
            <a:avLst/>
            <a:gdLst>
              <a:gd name="T0" fmla="*/ 720 w 720"/>
              <a:gd name="T1" fmla="*/ 0 h 384"/>
              <a:gd name="T2" fmla="*/ 480 w 720"/>
              <a:gd name="T3" fmla="*/ 288 h 384"/>
              <a:gd name="T4" fmla="*/ 0 w 720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384">
                <a:moveTo>
                  <a:pt x="720" y="0"/>
                </a:moveTo>
                <a:cubicBezTo>
                  <a:pt x="660" y="112"/>
                  <a:pt x="600" y="224"/>
                  <a:pt x="480" y="288"/>
                </a:cubicBezTo>
                <a:cubicBezTo>
                  <a:pt x="360" y="352"/>
                  <a:pt x="180" y="368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2438400" y="5181600"/>
            <a:ext cx="838200" cy="444500"/>
          </a:xfrm>
          <a:custGeom>
            <a:avLst/>
            <a:gdLst>
              <a:gd name="T0" fmla="*/ 528 w 528"/>
              <a:gd name="T1" fmla="*/ 240 h 280"/>
              <a:gd name="T2" fmla="*/ 192 w 528"/>
              <a:gd name="T3" fmla="*/ 240 h 280"/>
              <a:gd name="T4" fmla="*/ 0 w 528"/>
              <a:gd name="T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0">
                <a:moveTo>
                  <a:pt x="528" y="240"/>
                </a:moveTo>
                <a:cubicBezTo>
                  <a:pt x="404" y="260"/>
                  <a:pt x="280" y="280"/>
                  <a:pt x="192" y="240"/>
                </a:cubicBezTo>
                <a:cubicBezTo>
                  <a:pt x="104" y="200"/>
                  <a:pt x="52" y="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393700" y="3124200"/>
            <a:ext cx="825500" cy="1447800"/>
          </a:xfrm>
          <a:custGeom>
            <a:avLst/>
            <a:gdLst>
              <a:gd name="T0" fmla="*/ 520 w 520"/>
              <a:gd name="T1" fmla="*/ 912 h 912"/>
              <a:gd name="T2" fmla="*/ 40 w 520"/>
              <a:gd name="T3" fmla="*/ 480 h 912"/>
              <a:gd name="T4" fmla="*/ 280 w 520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0" h="912">
                <a:moveTo>
                  <a:pt x="520" y="912"/>
                </a:moveTo>
                <a:cubicBezTo>
                  <a:pt x="300" y="772"/>
                  <a:pt x="80" y="632"/>
                  <a:pt x="40" y="480"/>
                </a:cubicBezTo>
                <a:cubicBezTo>
                  <a:pt x="0" y="328"/>
                  <a:pt x="140" y="164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2209800" y="2324100"/>
            <a:ext cx="1219200" cy="266700"/>
          </a:xfrm>
          <a:custGeom>
            <a:avLst/>
            <a:gdLst>
              <a:gd name="T0" fmla="*/ 0 w 768"/>
              <a:gd name="T1" fmla="*/ 168 h 168"/>
              <a:gd name="T2" fmla="*/ 288 w 768"/>
              <a:gd name="T3" fmla="*/ 24 h 168"/>
              <a:gd name="T4" fmla="*/ 768 w 768"/>
              <a:gd name="T5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0" y="168"/>
                </a:moveTo>
                <a:cubicBezTo>
                  <a:pt x="80" y="108"/>
                  <a:pt x="160" y="48"/>
                  <a:pt x="288" y="24"/>
                </a:cubicBezTo>
                <a:cubicBezTo>
                  <a:pt x="416" y="0"/>
                  <a:pt x="592" y="12"/>
                  <a:pt x="76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791200" y="1981200"/>
            <a:ext cx="14478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>
                <a:latin typeface="+mn-lt"/>
              </a:rPr>
              <a:t>SYN (Send)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162800" y="3713202"/>
            <a:ext cx="1676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SYN+</a:t>
            </a:r>
            <a:r>
              <a:rPr lang="en-US" sz="1500" b="1" dirty="0">
                <a:latin typeface="+mn-lt"/>
              </a:rPr>
              <a:t>ACK</a:t>
            </a:r>
            <a:r>
              <a:rPr lang="en-US" sz="1500" b="1" dirty="0" smtClean="0">
                <a:latin typeface="+mn-lt"/>
              </a:rPr>
              <a:t>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ACK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257800" y="5410200"/>
            <a:ext cx="21336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b="1" dirty="0">
                <a:latin typeface="+mn-lt"/>
              </a:rPr>
              <a:t>Send FIN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524000" y="541020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</a:t>
            </a:r>
            <a:r>
              <a:rPr lang="en-US" sz="1500" b="1" dirty="0" smtClean="0">
                <a:latin typeface="+mn-lt"/>
              </a:rPr>
              <a:t>ACK,</a:t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Send Nothing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33400" y="3505200"/>
            <a:ext cx="190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b="1" dirty="0" err="1">
                <a:latin typeface="+mn-lt"/>
              </a:rPr>
              <a:t>Rcv</a:t>
            </a:r>
            <a:r>
              <a:rPr lang="en-US" sz="1500" b="1" dirty="0">
                <a:latin typeface="+mn-lt"/>
              </a:rPr>
              <a:t>. FIN, </a:t>
            </a:r>
            <a:r>
              <a:rPr lang="en-US" sz="1500" b="1" dirty="0" smtClean="0">
                <a:latin typeface="+mn-lt"/>
              </a:rPr>
              <a:t/>
            </a:r>
            <a:br>
              <a:rPr lang="en-US" sz="1500" b="1" dirty="0" smtClean="0">
                <a:latin typeface="+mn-lt"/>
              </a:rPr>
            </a:br>
            <a:r>
              <a:rPr lang="en-US" sz="1500" b="1" dirty="0" smtClean="0">
                <a:latin typeface="+mn-lt"/>
              </a:rPr>
              <a:t>Send </a:t>
            </a:r>
            <a:r>
              <a:rPr lang="en-US" sz="1500" b="1" dirty="0">
                <a:latin typeface="+mn-lt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9896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Reliability: TCP Retransmission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47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BC02C5-345A-314C-901E-792A8249603A}" type="slidenum">
              <a:rPr lang="en-US" sz="1400" b="0">
                <a:latin typeface="Times New Roman" charset="0"/>
              </a:rPr>
              <a:pPr eaLnBrk="1" hangingPunct="1"/>
              <a:t>86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and Retransmissions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Reliability requires retransmitting lost data</a:t>
            </a:r>
          </a:p>
          <a:p>
            <a:pPr lvl="4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nvolves setting timer and retransmitting on </a:t>
            </a:r>
            <a:r>
              <a:rPr lang="en-US" dirty="0" smtClean="0"/>
              <a:t>timeout</a:t>
            </a:r>
          </a:p>
          <a:p>
            <a:endParaRPr lang="en-US" dirty="0"/>
          </a:p>
          <a:p>
            <a:r>
              <a:rPr lang="en-US" dirty="0" smtClean="0"/>
              <a:t>TCP uses a single timer</a:t>
            </a:r>
          </a:p>
          <a:p>
            <a:pPr lvl="1"/>
            <a:r>
              <a:rPr lang="en-US" dirty="0" smtClean="0"/>
              <a:t>Not one per packet!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TCP resets timer whenever new data is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1"/>
            <a:r>
              <a:rPr lang="en-US" dirty="0" err="1" smtClean="0"/>
              <a:t>Retx</a:t>
            </a:r>
            <a:r>
              <a:rPr lang="en-US" dirty="0" smtClean="0"/>
              <a:t> of packet containing “next byte” when timer goes off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1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Arriving ACK expects 100</a:t>
            </a:r>
          </a:p>
          <a:p>
            <a:r>
              <a:rPr lang="en-US" dirty="0" smtClean="0"/>
              <a:t>Sender sends packets 100, 200, 300, 400, 500</a:t>
            </a:r>
          </a:p>
          <a:p>
            <a:pPr lvl="1"/>
            <a:r>
              <a:rPr lang="en-US" dirty="0" smtClean="0"/>
              <a:t>Timer set for 100</a:t>
            </a:r>
            <a:endParaRPr lang="en-US" dirty="0"/>
          </a:p>
          <a:p>
            <a:r>
              <a:rPr lang="en-US" dirty="0" smtClean="0"/>
              <a:t>Arriving ACK expects 300</a:t>
            </a:r>
          </a:p>
          <a:p>
            <a:pPr lvl="1"/>
            <a:r>
              <a:rPr lang="en-US" dirty="0" smtClean="0"/>
              <a:t>Timer set for 300</a:t>
            </a:r>
          </a:p>
          <a:p>
            <a:r>
              <a:rPr lang="en-US" dirty="0" smtClean="0"/>
              <a:t>Timer goes off</a:t>
            </a:r>
          </a:p>
          <a:p>
            <a:pPr lvl="1"/>
            <a:r>
              <a:rPr lang="en-US" dirty="0" smtClean="0"/>
              <a:t>Packet 300 is resent</a:t>
            </a:r>
          </a:p>
          <a:p>
            <a:r>
              <a:rPr lang="en-US" dirty="0" smtClean="0"/>
              <a:t>Arriving ACK expects 600</a:t>
            </a:r>
          </a:p>
          <a:p>
            <a:pPr lvl="1"/>
            <a:r>
              <a:rPr lang="en-US" dirty="0" smtClean="0"/>
              <a:t>Packet 600 sent</a:t>
            </a:r>
          </a:p>
          <a:p>
            <a:pPr lvl="1"/>
            <a:r>
              <a:rPr lang="en-US" dirty="0" smtClean="0"/>
              <a:t>Timer set for 600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3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638800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Timeout Value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4290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189038" y="1988415"/>
            <a:ext cx="1173162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4478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2192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219200" y="48078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477963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62722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0772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837238" y="1988415"/>
            <a:ext cx="2239962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096000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5867400" y="2521815"/>
            <a:ext cx="2209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5867400" y="27504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126163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4859938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FF0000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rgbClr val="FF0000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rgbClr val="FF0000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rgbClr val="FF0000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9906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627063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286000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09600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-8145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381000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381000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838200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724400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724400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732130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486400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58674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7244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648200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9478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ridging </a:t>
            </a:r>
            <a:r>
              <a:rPr lang="en-US" dirty="0"/>
              <a:t>the gap between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abstractions application designers want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abstractions networks can easily </a:t>
            </a:r>
            <a:r>
              <a:rPr lang="en-US" b="1" dirty="0" smtClean="0"/>
              <a:t>support</a:t>
            </a:r>
          </a:p>
          <a:p>
            <a:pPr lvl="7"/>
            <a:endParaRPr lang="en-US" b="1" dirty="0"/>
          </a:p>
          <a:p>
            <a:r>
              <a:rPr lang="en-US" dirty="0" smtClean="0"/>
              <a:t>Provide common end-to-end services for app layer</a:t>
            </a:r>
          </a:p>
          <a:p>
            <a:pPr lvl="1"/>
            <a:r>
              <a:rPr lang="en-US" b="1" dirty="0" smtClean="0"/>
              <a:t>Deal with network on behalf of applications</a:t>
            </a:r>
          </a:p>
          <a:p>
            <a:pPr lvl="1"/>
            <a:r>
              <a:rPr lang="en-US" b="1" dirty="0" smtClean="0"/>
              <a:t>Deal with applications on behalf of networks</a:t>
            </a:r>
          </a:p>
          <a:p>
            <a:pPr lvl="8"/>
            <a:endParaRPr lang="en-US" dirty="0"/>
          </a:p>
          <a:p>
            <a:r>
              <a:rPr lang="en-US" dirty="0" smtClean="0"/>
              <a:t>Could have been built into apps, but want common implementations to make app development easier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ransport runs on end host, so this is about software modularity, not overall network architecture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ChangeArrowheads="1"/>
          </p:cNvSpPr>
          <p:nvPr/>
        </p:nvSpPr>
        <p:spPr bwMode="auto">
          <a:xfrm>
            <a:off x="1524000" y="2133600"/>
            <a:ext cx="6705600" cy="1447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46662" dir="3284183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exponential averaging of RTT samples</a:t>
            </a:r>
            <a:endParaRPr lang="en-US" dirty="0"/>
          </a:p>
        </p:txBody>
      </p:sp>
      <p:graphicFrame>
        <p:nvGraphicFramePr>
          <p:cNvPr id="1143813" name="Object 5"/>
          <p:cNvGraphicFramePr>
            <a:graphicFrameLocks noChangeAspect="1"/>
          </p:cNvGraphicFramePr>
          <p:nvPr>
            <p:extLst/>
          </p:nvPr>
        </p:nvGraphicFramePr>
        <p:xfrm>
          <a:off x="1692275" y="2286000"/>
          <a:ext cx="63849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3543300" imgH="635000" progId="Equation.3">
                  <p:embed/>
                </p:oleObj>
              </mc:Choice>
              <mc:Fallback>
                <p:oleObj name="Equation" r:id="rId3" imgW="3543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86000"/>
                        <a:ext cx="63849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4" name="Line 6"/>
          <p:cNvSpPr>
            <a:spLocks noChangeShapeType="1"/>
          </p:cNvSpPr>
          <p:nvPr/>
        </p:nvSpPr>
        <p:spPr bwMode="auto">
          <a:xfrm flipV="1">
            <a:off x="1600200" y="417512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5" name="Line 7"/>
          <p:cNvSpPr>
            <a:spLocks noChangeShapeType="1"/>
          </p:cNvSpPr>
          <p:nvPr/>
        </p:nvSpPr>
        <p:spPr bwMode="auto">
          <a:xfrm>
            <a:off x="1600200" y="6156325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6" name="Line 8"/>
          <p:cNvSpPr>
            <a:spLocks noChangeShapeType="1"/>
          </p:cNvSpPr>
          <p:nvPr/>
        </p:nvSpPr>
        <p:spPr bwMode="auto">
          <a:xfrm flipV="1">
            <a:off x="2209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7" name="Line 9"/>
          <p:cNvSpPr>
            <a:spLocks noChangeShapeType="1"/>
          </p:cNvSpPr>
          <p:nvPr/>
        </p:nvSpPr>
        <p:spPr bwMode="auto">
          <a:xfrm>
            <a:off x="2133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8" name="Line 10"/>
          <p:cNvSpPr>
            <a:spLocks noChangeShapeType="1"/>
          </p:cNvSpPr>
          <p:nvPr/>
        </p:nvSpPr>
        <p:spPr bwMode="auto">
          <a:xfrm flipV="1">
            <a:off x="3276600" y="52419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19" name="Line 11"/>
          <p:cNvSpPr>
            <a:spLocks noChangeShapeType="1"/>
          </p:cNvSpPr>
          <p:nvPr/>
        </p:nvSpPr>
        <p:spPr bwMode="auto">
          <a:xfrm>
            <a:off x="3200400" y="52419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0" name="Line 12"/>
          <p:cNvSpPr>
            <a:spLocks noChangeShapeType="1"/>
          </p:cNvSpPr>
          <p:nvPr/>
        </p:nvSpPr>
        <p:spPr bwMode="auto">
          <a:xfrm flipV="1">
            <a:off x="4191000" y="5546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1" name="Line 13"/>
          <p:cNvSpPr>
            <a:spLocks noChangeShapeType="1"/>
          </p:cNvSpPr>
          <p:nvPr/>
        </p:nvSpPr>
        <p:spPr bwMode="auto">
          <a:xfrm>
            <a:off x="4114800" y="55467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2" name="Line 14"/>
          <p:cNvSpPr>
            <a:spLocks noChangeShapeType="1"/>
          </p:cNvSpPr>
          <p:nvPr/>
        </p:nvSpPr>
        <p:spPr bwMode="auto">
          <a:xfrm flipV="1">
            <a:off x="48768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3" name="Line 15"/>
          <p:cNvSpPr>
            <a:spLocks noChangeShapeType="1"/>
          </p:cNvSpPr>
          <p:nvPr/>
        </p:nvSpPr>
        <p:spPr bwMode="auto">
          <a:xfrm>
            <a:off x="48006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4" name="Line 16"/>
          <p:cNvSpPr>
            <a:spLocks noChangeShapeType="1"/>
          </p:cNvSpPr>
          <p:nvPr/>
        </p:nvSpPr>
        <p:spPr bwMode="auto">
          <a:xfrm flipV="1">
            <a:off x="6096000" y="57753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5" name="Line 17"/>
          <p:cNvSpPr>
            <a:spLocks noChangeShapeType="1"/>
          </p:cNvSpPr>
          <p:nvPr/>
        </p:nvSpPr>
        <p:spPr bwMode="auto">
          <a:xfrm>
            <a:off x="6019800" y="57753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6" name="Line 18"/>
          <p:cNvSpPr>
            <a:spLocks noChangeShapeType="1"/>
          </p:cNvSpPr>
          <p:nvPr/>
        </p:nvSpPr>
        <p:spPr bwMode="auto">
          <a:xfrm flipV="1">
            <a:off x="6477000" y="493712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7" name="Line 19"/>
          <p:cNvSpPr>
            <a:spLocks noChangeShapeType="1"/>
          </p:cNvSpPr>
          <p:nvPr/>
        </p:nvSpPr>
        <p:spPr bwMode="auto">
          <a:xfrm>
            <a:off x="6400800" y="493712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8" name="Freeform 20"/>
          <p:cNvSpPr>
            <a:spLocks/>
          </p:cNvSpPr>
          <p:nvPr/>
        </p:nvSpPr>
        <p:spPr bwMode="auto">
          <a:xfrm>
            <a:off x="2209800" y="5165725"/>
            <a:ext cx="4572000" cy="228600"/>
          </a:xfrm>
          <a:custGeom>
            <a:avLst/>
            <a:gdLst>
              <a:gd name="T0" fmla="*/ 0 w 2880"/>
              <a:gd name="T1" fmla="*/ 0 h 144"/>
              <a:gd name="T2" fmla="*/ 672 w 2880"/>
              <a:gd name="T3" fmla="*/ 0 h 144"/>
              <a:gd name="T4" fmla="*/ 1248 w 2880"/>
              <a:gd name="T5" fmla="*/ 96 h 144"/>
              <a:gd name="T6" fmla="*/ 1680 w 2880"/>
              <a:gd name="T7" fmla="*/ 0 h 144"/>
              <a:gd name="T8" fmla="*/ 2448 w 2880"/>
              <a:gd name="T9" fmla="*/ 144 h 144"/>
              <a:gd name="T10" fmla="*/ 2688 w 2880"/>
              <a:gd name="T11" fmla="*/ 96 h 144"/>
              <a:gd name="T12" fmla="*/ 2880 w 2880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0" h="144">
                <a:moveTo>
                  <a:pt x="0" y="0"/>
                </a:moveTo>
                <a:lnTo>
                  <a:pt x="672" y="0"/>
                </a:lnTo>
                <a:lnTo>
                  <a:pt x="1248" y="96"/>
                </a:lnTo>
                <a:lnTo>
                  <a:pt x="1680" y="0"/>
                </a:lnTo>
                <a:lnTo>
                  <a:pt x="2448" y="144"/>
                </a:lnTo>
                <a:lnTo>
                  <a:pt x="2688" y="96"/>
                </a:lnTo>
                <a:lnTo>
                  <a:pt x="2880" y="144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29" name="Line 21"/>
          <p:cNvSpPr>
            <a:spLocks noChangeShapeType="1"/>
          </p:cNvSpPr>
          <p:nvPr/>
        </p:nvSpPr>
        <p:spPr bwMode="auto">
          <a:xfrm flipH="1">
            <a:off x="1981200" y="5165725"/>
            <a:ext cx="2286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0" name="Text Box 22"/>
          <p:cNvSpPr txBox="1">
            <a:spLocks noChangeArrowheads="1"/>
          </p:cNvSpPr>
          <p:nvPr/>
        </p:nvSpPr>
        <p:spPr bwMode="auto">
          <a:xfrm rot="-5400000">
            <a:off x="761206" y="4680744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EstimatedRTT</a:t>
            </a:r>
          </a:p>
        </p:txBody>
      </p:sp>
      <p:sp>
        <p:nvSpPr>
          <p:cNvPr id="1143831" name="Text Box 23"/>
          <p:cNvSpPr txBox="1">
            <a:spLocks noChangeArrowheads="1"/>
          </p:cNvSpPr>
          <p:nvPr/>
        </p:nvSpPr>
        <p:spPr bwMode="auto">
          <a:xfrm>
            <a:off x="6337300" y="629602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1143832" name="Text Box 24"/>
          <p:cNvSpPr txBox="1">
            <a:spLocks noChangeArrowheads="1"/>
          </p:cNvSpPr>
          <p:nvPr/>
        </p:nvSpPr>
        <p:spPr bwMode="auto">
          <a:xfrm>
            <a:off x="3554413" y="4010025"/>
            <a:ext cx="11287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>
                <a:latin typeface="Times New Roman" charset="0"/>
              </a:rPr>
              <a:t>SampleRTT</a:t>
            </a:r>
          </a:p>
        </p:txBody>
      </p:sp>
      <p:sp>
        <p:nvSpPr>
          <p:cNvPr id="1143833" name="Line 25"/>
          <p:cNvSpPr>
            <a:spLocks noChangeShapeType="1"/>
          </p:cNvSpPr>
          <p:nvPr/>
        </p:nvSpPr>
        <p:spPr bwMode="auto">
          <a:xfrm flipH="1">
            <a:off x="2209800" y="4479925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4" name="Line 26"/>
          <p:cNvSpPr>
            <a:spLocks noChangeShapeType="1"/>
          </p:cNvSpPr>
          <p:nvPr/>
        </p:nvSpPr>
        <p:spPr bwMode="auto">
          <a:xfrm flipH="1">
            <a:off x="3276600" y="44799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5" name="Line 27"/>
          <p:cNvSpPr>
            <a:spLocks noChangeShapeType="1"/>
          </p:cNvSpPr>
          <p:nvPr/>
        </p:nvSpPr>
        <p:spPr bwMode="auto">
          <a:xfrm>
            <a:off x="4191000" y="4479925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6" name="Line 28"/>
          <p:cNvSpPr>
            <a:spLocks noChangeShapeType="1"/>
          </p:cNvSpPr>
          <p:nvPr/>
        </p:nvSpPr>
        <p:spPr bwMode="auto">
          <a:xfrm>
            <a:off x="4191000" y="4479925"/>
            <a:ext cx="2286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7" name="Line 29"/>
          <p:cNvSpPr>
            <a:spLocks noChangeShapeType="1"/>
          </p:cNvSpPr>
          <p:nvPr/>
        </p:nvSpPr>
        <p:spPr bwMode="auto">
          <a:xfrm>
            <a:off x="4038600" y="4479925"/>
            <a:ext cx="1524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3838" name="Line 30"/>
          <p:cNvSpPr>
            <a:spLocks noChangeShapeType="1"/>
          </p:cNvSpPr>
          <p:nvPr/>
        </p:nvSpPr>
        <p:spPr bwMode="auto">
          <a:xfrm>
            <a:off x="4114800" y="4479925"/>
            <a:ext cx="19812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animBg="1"/>
      <p:bldP spid="1143814" grpId="0" animBg="1"/>
      <p:bldP spid="1143815" grpId="0" animBg="1"/>
      <p:bldP spid="1143816" grpId="0" animBg="1"/>
      <p:bldP spid="1143817" grpId="0" animBg="1"/>
      <p:bldP spid="1143818" grpId="0" animBg="1"/>
      <p:bldP spid="1143819" grpId="0" animBg="1"/>
      <p:bldP spid="1143820" grpId="0" animBg="1"/>
      <p:bldP spid="1143821" grpId="0" animBg="1"/>
      <p:bldP spid="1143822" grpId="0" animBg="1"/>
      <p:bldP spid="1143823" grpId="0" animBg="1"/>
      <p:bldP spid="1143824" grpId="0" animBg="1"/>
      <p:bldP spid="1143825" grpId="0" animBg="1"/>
      <p:bldP spid="1143826" grpId="0" animBg="1"/>
      <p:bldP spid="1143827" grpId="0" animBg="1"/>
      <p:bldP spid="1143828" grpId="0" animBg="1"/>
      <p:bldP spid="1143829" grpId="0" animBg="1"/>
      <p:bldP spid="1143830" grpId="0"/>
      <p:bldP spid="1143831" grpId="0"/>
      <p:bldP spid="1143832" grpId="0"/>
      <p:bldP spid="1143833" grpId="0" animBg="1"/>
      <p:bldP spid="1143834" grpId="0" animBg="1"/>
      <p:bldP spid="1143835" grpId="0" animBg="1"/>
      <p:bldP spid="1143836" grpId="0" animBg="1"/>
      <p:bldP spid="1143837" grpId="0" animBg="1"/>
      <p:bldP spid="114383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4051" name="Line 3"/>
          <p:cNvSpPr>
            <a:spLocks noChangeShapeType="1"/>
          </p:cNvSpPr>
          <p:nvPr/>
        </p:nvSpPr>
        <p:spPr bwMode="auto">
          <a:xfrm flipV="1">
            <a:off x="1066800" y="2570163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2" name="Line 4"/>
          <p:cNvSpPr>
            <a:spLocks noChangeShapeType="1"/>
          </p:cNvSpPr>
          <p:nvPr/>
        </p:nvSpPr>
        <p:spPr bwMode="auto">
          <a:xfrm>
            <a:off x="1066800" y="6151563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>
            <a:off x="1066800" y="3103563"/>
            <a:ext cx="62484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457200" y="291306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rgbClr val="00CC00"/>
                </a:solidFill>
              </a:rPr>
              <a:t>RTT</a:t>
            </a:r>
          </a:p>
        </p:txBody>
      </p:sp>
      <p:sp>
        <p:nvSpPr>
          <p:cNvPr id="1154055" name="Text Box 7"/>
          <p:cNvSpPr txBox="1">
            <a:spLocks noChangeArrowheads="1"/>
          </p:cNvSpPr>
          <p:nvPr/>
        </p:nvSpPr>
        <p:spPr bwMode="auto">
          <a:xfrm>
            <a:off x="7300913" y="61896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time</a:t>
            </a:r>
          </a:p>
        </p:txBody>
      </p:sp>
      <p:grpSp>
        <p:nvGrpSpPr>
          <p:cNvPr id="1154105" name="Group 57"/>
          <p:cNvGrpSpPr>
            <a:grpSpLocks/>
          </p:cNvGrpSpPr>
          <p:nvPr/>
        </p:nvGrpSpPr>
        <p:grpSpPr bwMode="auto">
          <a:xfrm>
            <a:off x="1447800" y="3103563"/>
            <a:ext cx="3048000" cy="3124200"/>
            <a:chOff x="912" y="1811"/>
            <a:chExt cx="1920" cy="1968"/>
          </a:xfrm>
        </p:grpSpPr>
        <p:sp>
          <p:nvSpPr>
            <p:cNvPr id="1154066" name="Line 18"/>
            <p:cNvSpPr>
              <a:spLocks noChangeShapeType="1"/>
            </p:cNvSpPr>
            <p:nvPr/>
          </p:nvSpPr>
          <p:spPr bwMode="auto">
            <a:xfrm>
              <a:off x="9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7" name="Line 19"/>
            <p:cNvSpPr>
              <a:spLocks noChangeShapeType="1"/>
            </p:cNvSpPr>
            <p:nvPr/>
          </p:nvSpPr>
          <p:spPr bwMode="auto">
            <a:xfrm>
              <a:off x="11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8" name="Line 20"/>
            <p:cNvSpPr>
              <a:spLocks noChangeShapeType="1"/>
            </p:cNvSpPr>
            <p:nvPr/>
          </p:nvSpPr>
          <p:spPr bwMode="auto">
            <a:xfrm>
              <a:off x="13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69" name="Line 21"/>
            <p:cNvSpPr>
              <a:spLocks noChangeShapeType="1"/>
            </p:cNvSpPr>
            <p:nvPr/>
          </p:nvSpPr>
          <p:spPr bwMode="auto">
            <a:xfrm>
              <a:off x="16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0" name="Line 22"/>
            <p:cNvSpPr>
              <a:spLocks noChangeShapeType="1"/>
            </p:cNvSpPr>
            <p:nvPr/>
          </p:nvSpPr>
          <p:spPr bwMode="auto">
            <a:xfrm>
              <a:off x="187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1" name="Line 23"/>
            <p:cNvSpPr>
              <a:spLocks noChangeShapeType="1"/>
            </p:cNvSpPr>
            <p:nvPr/>
          </p:nvSpPr>
          <p:spPr bwMode="auto">
            <a:xfrm>
              <a:off x="211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2" name="Line 24"/>
            <p:cNvSpPr>
              <a:spLocks noChangeShapeType="1"/>
            </p:cNvSpPr>
            <p:nvPr/>
          </p:nvSpPr>
          <p:spPr bwMode="auto">
            <a:xfrm>
              <a:off x="235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3" name="Line 25"/>
            <p:cNvSpPr>
              <a:spLocks noChangeShapeType="1"/>
            </p:cNvSpPr>
            <p:nvPr/>
          </p:nvSpPr>
          <p:spPr bwMode="auto">
            <a:xfrm>
              <a:off x="259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074" name="Line 26"/>
            <p:cNvSpPr>
              <a:spLocks noChangeShapeType="1"/>
            </p:cNvSpPr>
            <p:nvPr/>
          </p:nvSpPr>
          <p:spPr bwMode="auto">
            <a:xfrm>
              <a:off x="2832" y="1811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54103" name="Text Box 55"/>
          <p:cNvSpPr txBox="1">
            <a:spLocks noChangeArrowheads="1"/>
          </p:cNvSpPr>
          <p:nvPr/>
        </p:nvSpPr>
        <p:spPr bwMode="auto">
          <a:xfrm>
            <a:off x="797555" y="1462088"/>
            <a:ext cx="674942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i="1" dirty="0" err="1">
                <a:latin typeface="+mn-lt"/>
              </a:rPr>
              <a:t>EstimatedRTT</a:t>
            </a:r>
            <a:r>
              <a:rPr lang="en-US" sz="2000" b="0" i="1" dirty="0">
                <a:latin typeface="+mn-lt"/>
              </a:rPr>
              <a:t> =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EstimatedRTT</a:t>
            </a:r>
            <a:r>
              <a:rPr lang="en-US" sz="2000" b="0" i="1" dirty="0">
                <a:latin typeface="+mn-lt"/>
                <a:cs typeface="Arial" charset="0"/>
              </a:rPr>
              <a:t> + </a:t>
            </a:r>
            <a:r>
              <a:rPr lang="en-US" sz="2000" b="0" dirty="0">
                <a:latin typeface="+mn-lt"/>
                <a:cs typeface="Arial" charset="0"/>
              </a:rPr>
              <a:t>(1</a:t>
            </a:r>
            <a:r>
              <a:rPr lang="en-US" sz="2000" b="0" i="1" dirty="0">
                <a:latin typeface="+mn-lt"/>
                <a:cs typeface="Arial" charset="0"/>
              </a:rPr>
              <a:t> – </a:t>
            </a:r>
            <a:r>
              <a:rPr lang="el-GR" sz="2000" b="0" i="1" dirty="0">
                <a:latin typeface="+mn-lt"/>
                <a:cs typeface="Arial" charset="0"/>
              </a:rPr>
              <a:t>α</a:t>
            </a:r>
            <a:r>
              <a:rPr lang="en-US" sz="2000" b="0" dirty="0">
                <a:latin typeface="+mn-lt"/>
                <a:cs typeface="Arial" charset="0"/>
              </a:rPr>
              <a:t>)</a:t>
            </a:r>
            <a:r>
              <a:rPr lang="en-US" sz="2000" b="0" i="1" dirty="0">
                <a:latin typeface="+mn-lt"/>
                <a:cs typeface="Arial" charset="0"/>
              </a:rPr>
              <a:t>*</a:t>
            </a:r>
            <a:r>
              <a:rPr lang="en-US" sz="2000" b="0" i="1" dirty="0" err="1">
                <a:latin typeface="+mn-lt"/>
                <a:cs typeface="Arial" charset="0"/>
              </a:rPr>
              <a:t>SampleRTT</a:t>
            </a:r>
            <a:endParaRPr lang="en-US" b="0" dirty="0">
              <a:latin typeface="+mn-lt"/>
            </a:endParaRPr>
          </a:p>
        </p:txBody>
      </p:sp>
      <p:sp>
        <p:nvSpPr>
          <p:cNvPr id="1154104" name="Text Box 56"/>
          <p:cNvSpPr txBox="1">
            <a:spLocks noChangeArrowheads="1"/>
          </p:cNvSpPr>
          <p:nvPr/>
        </p:nvSpPr>
        <p:spPr bwMode="auto">
          <a:xfrm>
            <a:off x="1447161" y="1843088"/>
            <a:ext cx="55187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Assume RTT is constant </a:t>
            </a:r>
            <a:r>
              <a:rPr lang="en-US" sz="2000" b="0" dirty="0">
                <a:latin typeface="+mn-lt"/>
                <a:sym typeface="Wingdings" charset="0"/>
              </a:rPr>
              <a:t> </a:t>
            </a:r>
            <a:r>
              <a:rPr lang="en-US" sz="2000" b="0" i="1" dirty="0" err="1">
                <a:latin typeface="+mn-lt"/>
                <a:sym typeface="Wingdings" charset="0"/>
              </a:rPr>
              <a:t>SampleRTT</a:t>
            </a:r>
            <a:r>
              <a:rPr lang="en-US" sz="2000" b="0" dirty="0">
                <a:latin typeface="+mn-lt"/>
                <a:sym typeface="Wingdings" charset="0"/>
              </a:rPr>
              <a:t> = RTT</a:t>
            </a:r>
            <a:endParaRPr lang="en-US" sz="2000" b="0" dirty="0">
              <a:latin typeface="+mn-lt"/>
            </a:endParaRPr>
          </a:p>
        </p:txBody>
      </p:sp>
      <p:sp>
        <p:nvSpPr>
          <p:cNvPr id="1154110" name="Line 62"/>
          <p:cNvSpPr>
            <a:spLocks noChangeShapeType="1"/>
          </p:cNvSpPr>
          <p:nvPr/>
        </p:nvSpPr>
        <p:spPr bwMode="auto">
          <a:xfrm>
            <a:off x="1447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1" name="Line 63"/>
          <p:cNvSpPr>
            <a:spLocks noChangeShapeType="1"/>
          </p:cNvSpPr>
          <p:nvPr/>
        </p:nvSpPr>
        <p:spPr bwMode="auto">
          <a:xfrm>
            <a:off x="1828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2" name="Line 64"/>
          <p:cNvSpPr>
            <a:spLocks noChangeShapeType="1"/>
          </p:cNvSpPr>
          <p:nvPr/>
        </p:nvSpPr>
        <p:spPr bwMode="auto">
          <a:xfrm>
            <a:off x="2209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3" name="Line 65"/>
          <p:cNvSpPr>
            <a:spLocks noChangeShapeType="1"/>
          </p:cNvSpPr>
          <p:nvPr/>
        </p:nvSpPr>
        <p:spPr bwMode="auto">
          <a:xfrm>
            <a:off x="2590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4" name="Line 66"/>
          <p:cNvSpPr>
            <a:spLocks noChangeShapeType="1"/>
          </p:cNvSpPr>
          <p:nvPr/>
        </p:nvSpPr>
        <p:spPr bwMode="auto">
          <a:xfrm>
            <a:off x="3352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5" name="Line 67"/>
          <p:cNvSpPr>
            <a:spLocks noChangeShapeType="1"/>
          </p:cNvSpPr>
          <p:nvPr/>
        </p:nvSpPr>
        <p:spPr bwMode="auto">
          <a:xfrm>
            <a:off x="2971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6" name="Line 68"/>
          <p:cNvSpPr>
            <a:spLocks noChangeShapeType="1"/>
          </p:cNvSpPr>
          <p:nvPr/>
        </p:nvSpPr>
        <p:spPr bwMode="auto">
          <a:xfrm>
            <a:off x="3733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7" name="Line 69"/>
          <p:cNvSpPr>
            <a:spLocks noChangeShapeType="1"/>
          </p:cNvSpPr>
          <p:nvPr/>
        </p:nvSpPr>
        <p:spPr bwMode="auto">
          <a:xfrm>
            <a:off x="4114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8" name="Line 70"/>
          <p:cNvSpPr>
            <a:spLocks noChangeShapeType="1"/>
          </p:cNvSpPr>
          <p:nvPr/>
        </p:nvSpPr>
        <p:spPr bwMode="auto">
          <a:xfrm>
            <a:off x="4495800" y="6096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54119" name="Text Box 71"/>
          <p:cNvSpPr txBox="1">
            <a:spLocks noChangeArrowheads="1"/>
          </p:cNvSpPr>
          <p:nvPr/>
        </p:nvSpPr>
        <p:spPr bwMode="auto">
          <a:xfrm>
            <a:off x="914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54120" name="Text Box 72"/>
          <p:cNvSpPr txBox="1">
            <a:spLocks noChangeArrowheads="1"/>
          </p:cNvSpPr>
          <p:nvPr/>
        </p:nvSpPr>
        <p:spPr bwMode="auto">
          <a:xfrm>
            <a:off x="1306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54121" name="Text Box 73"/>
          <p:cNvSpPr txBox="1">
            <a:spLocks noChangeArrowheads="1"/>
          </p:cNvSpPr>
          <p:nvPr/>
        </p:nvSpPr>
        <p:spPr bwMode="auto">
          <a:xfrm>
            <a:off x="1687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4122" name="Text Box 74"/>
          <p:cNvSpPr txBox="1">
            <a:spLocks noChangeArrowheads="1"/>
          </p:cNvSpPr>
          <p:nvPr/>
        </p:nvSpPr>
        <p:spPr bwMode="auto">
          <a:xfrm>
            <a:off x="2068513" y="6172200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54123" name="Text Box 75"/>
          <p:cNvSpPr txBox="1">
            <a:spLocks noChangeArrowheads="1"/>
          </p:cNvSpPr>
          <p:nvPr/>
        </p:nvSpPr>
        <p:spPr bwMode="auto">
          <a:xfrm>
            <a:off x="2438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54124" name="Text Box 76"/>
          <p:cNvSpPr txBox="1">
            <a:spLocks noChangeArrowheads="1"/>
          </p:cNvSpPr>
          <p:nvPr/>
        </p:nvSpPr>
        <p:spPr bwMode="auto">
          <a:xfrm>
            <a:off x="2819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54125" name="Text Box 77"/>
          <p:cNvSpPr txBox="1">
            <a:spLocks noChangeArrowheads="1"/>
          </p:cNvSpPr>
          <p:nvPr/>
        </p:nvSpPr>
        <p:spPr bwMode="auto">
          <a:xfrm>
            <a:off x="3200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54126" name="Text Box 78"/>
          <p:cNvSpPr txBox="1">
            <a:spLocks noChangeArrowheads="1"/>
          </p:cNvSpPr>
          <p:nvPr/>
        </p:nvSpPr>
        <p:spPr bwMode="auto">
          <a:xfrm>
            <a:off x="3581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54127" name="Text Box 79"/>
          <p:cNvSpPr txBox="1">
            <a:spLocks noChangeArrowheads="1"/>
          </p:cNvSpPr>
          <p:nvPr/>
        </p:nvSpPr>
        <p:spPr bwMode="auto">
          <a:xfrm>
            <a:off x="3962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154128" name="Text Box 80"/>
          <p:cNvSpPr txBox="1">
            <a:spLocks noChangeArrowheads="1"/>
          </p:cNvSpPr>
          <p:nvPr/>
        </p:nvSpPr>
        <p:spPr bwMode="auto">
          <a:xfrm>
            <a:off x="4343400" y="617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1154148" name="Group 100"/>
          <p:cNvGrpSpPr>
            <a:grpSpLocks/>
          </p:cNvGrpSpPr>
          <p:nvPr/>
        </p:nvGrpSpPr>
        <p:grpSpPr bwMode="auto">
          <a:xfrm>
            <a:off x="1066800" y="3179763"/>
            <a:ext cx="7019925" cy="2971800"/>
            <a:chOff x="672" y="1859"/>
            <a:chExt cx="4422" cy="1872"/>
          </a:xfrm>
        </p:grpSpPr>
        <p:sp>
          <p:nvSpPr>
            <p:cNvPr id="1154149" name="Freeform 101"/>
            <p:cNvSpPr>
              <a:spLocks/>
            </p:cNvSpPr>
            <p:nvPr/>
          </p:nvSpPr>
          <p:spPr bwMode="auto">
            <a:xfrm>
              <a:off x="672" y="1859"/>
              <a:ext cx="3936" cy="1872"/>
            </a:xfrm>
            <a:custGeom>
              <a:avLst/>
              <a:gdLst>
                <a:gd name="T0" fmla="*/ 0 w 3936"/>
                <a:gd name="T1" fmla="*/ 1872 h 1872"/>
                <a:gd name="T2" fmla="*/ 240 w 3936"/>
                <a:gd name="T3" fmla="*/ 1488 h 1872"/>
                <a:gd name="T4" fmla="*/ 480 w 3936"/>
                <a:gd name="T5" fmla="*/ 1200 h 1872"/>
                <a:gd name="T6" fmla="*/ 720 w 3936"/>
                <a:gd name="T7" fmla="*/ 960 h 1872"/>
                <a:gd name="T8" fmla="*/ 960 w 3936"/>
                <a:gd name="T9" fmla="*/ 768 h 1872"/>
                <a:gd name="T10" fmla="*/ 1200 w 3936"/>
                <a:gd name="T11" fmla="*/ 576 h 1872"/>
                <a:gd name="T12" fmla="*/ 1440 w 3936"/>
                <a:gd name="T13" fmla="*/ 432 h 1872"/>
                <a:gd name="T14" fmla="*/ 1728 w 3936"/>
                <a:gd name="T15" fmla="*/ 336 h 1872"/>
                <a:gd name="T16" fmla="*/ 2064 w 3936"/>
                <a:gd name="T17" fmla="*/ 240 h 1872"/>
                <a:gd name="T18" fmla="*/ 2592 w 3936"/>
                <a:gd name="T19" fmla="*/ 144 h 1872"/>
                <a:gd name="T20" fmla="*/ 3360 w 3936"/>
                <a:gd name="T21" fmla="*/ 48 h 1872"/>
                <a:gd name="T22" fmla="*/ 3936 w 3936"/>
                <a:gd name="T23" fmla="*/ 0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36" h="1872">
                  <a:moveTo>
                    <a:pt x="0" y="1872"/>
                  </a:moveTo>
                  <a:lnTo>
                    <a:pt x="240" y="1488"/>
                  </a:lnTo>
                  <a:lnTo>
                    <a:pt x="480" y="1200"/>
                  </a:lnTo>
                  <a:lnTo>
                    <a:pt x="720" y="960"/>
                  </a:lnTo>
                  <a:lnTo>
                    <a:pt x="960" y="768"/>
                  </a:lnTo>
                  <a:lnTo>
                    <a:pt x="1200" y="576"/>
                  </a:lnTo>
                  <a:lnTo>
                    <a:pt x="1440" y="432"/>
                  </a:lnTo>
                  <a:lnTo>
                    <a:pt x="1728" y="336"/>
                  </a:lnTo>
                  <a:lnTo>
                    <a:pt x="2064" y="240"/>
                  </a:lnTo>
                  <a:lnTo>
                    <a:pt x="2592" y="144"/>
                  </a:lnTo>
                  <a:lnTo>
                    <a:pt x="3360" y="48"/>
                  </a:lnTo>
                  <a:lnTo>
                    <a:pt x="3936" y="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50" name="Oval 102"/>
            <p:cNvSpPr>
              <a:spLocks noChangeArrowheads="1"/>
            </p:cNvSpPr>
            <p:nvPr/>
          </p:nvSpPr>
          <p:spPr bwMode="auto">
            <a:xfrm>
              <a:off x="864" y="329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1" name="Oval 103"/>
            <p:cNvSpPr>
              <a:spLocks noChangeArrowheads="1"/>
            </p:cNvSpPr>
            <p:nvPr/>
          </p:nvSpPr>
          <p:spPr bwMode="auto">
            <a:xfrm>
              <a:off x="1104" y="301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2" name="Oval 104"/>
            <p:cNvSpPr>
              <a:spLocks noChangeArrowheads="1"/>
            </p:cNvSpPr>
            <p:nvPr/>
          </p:nvSpPr>
          <p:spPr bwMode="auto">
            <a:xfrm>
              <a:off x="1344" y="277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3" name="Oval 105"/>
            <p:cNvSpPr>
              <a:spLocks noChangeArrowheads="1"/>
            </p:cNvSpPr>
            <p:nvPr/>
          </p:nvSpPr>
          <p:spPr bwMode="auto">
            <a:xfrm>
              <a:off x="1584" y="257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4" name="Oval 106"/>
            <p:cNvSpPr>
              <a:spLocks noChangeArrowheads="1"/>
            </p:cNvSpPr>
            <p:nvPr/>
          </p:nvSpPr>
          <p:spPr bwMode="auto">
            <a:xfrm>
              <a:off x="1824" y="2387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5" name="Oval 107"/>
            <p:cNvSpPr>
              <a:spLocks noChangeArrowheads="1"/>
            </p:cNvSpPr>
            <p:nvPr/>
          </p:nvSpPr>
          <p:spPr bwMode="auto">
            <a:xfrm>
              <a:off x="2064" y="2243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6" name="Oval 108"/>
            <p:cNvSpPr>
              <a:spLocks noChangeArrowheads="1"/>
            </p:cNvSpPr>
            <p:nvPr/>
          </p:nvSpPr>
          <p:spPr bwMode="auto">
            <a:xfrm>
              <a:off x="2304" y="215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7" name="Oval 109"/>
            <p:cNvSpPr>
              <a:spLocks noChangeArrowheads="1"/>
            </p:cNvSpPr>
            <p:nvPr/>
          </p:nvSpPr>
          <p:spPr bwMode="auto">
            <a:xfrm>
              <a:off x="2553" y="208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8" name="Oval 110"/>
            <p:cNvSpPr>
              <a:spLocks noChangeArrowheads="1"/>
            </p:cNvSpPr>
            <p:nvPr/>
          </p:nvSpPr>
          <p:spPr bwMode="auto">
            <a:xfrm>
              <a:off x="2784" y="2021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59" name="Text Box 111"/>
            <p:cNvSpPr txBox="1">
              <a:spLocks noChangeArrowheads="1"/>
            </p:cNvSpPr>
            <p:nvPr/>
          </p:nvSpPr>
          <p:spPr bwMode="auto">
            <a:xfrm>
              <a:off x="3456" y="1960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accent1"/>
                  </a:solidFill>
                  <a:latin typeface="Times New Roman" charset="0"/>
                  <a:cs typeface="Arial" charset="0"/>
                </a:rPr>
                <a:t> = 0.8)</a:t>
              </a:r>
              <a:endParaRPr lang="el-GR" sz="2000">
                <a:solidFill>
                  <a:schemeClr val="accent1"/>
                </a:solidFill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1154160" name="Group 112"/>
          <p:cNvGrpSpPr>
            <a:grpSpLocks/>
          </p:cNvGrpSpPr>
          <p:nvPr/>
        </p:nvGrpSpPr>
        <p:grpSpPr bwMode="auto">
          <a:xfrm>
            <a:off x="1066800" y="2709863"/>
            <a:ext cx="6715125" cy="3441700"/>
            <a:chOff x="672" y="1563"/>
            <a:chExt cx="4230" cy="2168"/>
          </a:xfrm>
        </p:grpSpPr>
        <p:sp>
          <p:nvSpPr>
            <p:cNvPr id="1154161" name="Oval 113"/>
            <p:cNvSpPr>
              <a:spLocks noChangeArrowheads="1"/>
            </p:cNvSpPr>
            <p:nvPr/>
          </p:nvSpPr>
          <p:spPr bwMode="auto">
            <a:xfrm>
              <a:off x="864" y="272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2" name="Oval 114"/>
            <p:cNvSpPr>
              <a:spLocks noChangeArrowheads="1"/>
            </p:cNvSpPr>
            <p:nvPr/>
          </p:nvSpPr>
          <p:spPr bwMode="auto">
            <a:xfrm>
              <a:off x="1104" y="224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3" name="Oval 115"/>
            <p:cNvSpPr>
              <a:spLocks noChangeArrowheads="1"/>
            </p:cNvSpPr>
            <p:nvPr/>
          </p:nvSpPr>
          <p:spPr bwMode="auto">
            <a:xfrm>
              <a:off x="1344" y="200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4" name="Oval 116"/>
            <p:cNvSpPr>
              <a:spLocks noChangeArrowheads="1"/>
            </p:cNvSpPr>
            <p:nvPr/>
          </p:nvSpPr>
          <p:spPr bwMode="auto">
            <a:xfrm>
              <a:off x="1584" y="1907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5" name="Oval 117"/>
            <p:cNvSpPr>
              <a:spLocks noChangeArrowheads="1"/>
            </p:cNvSpPr>
            <p:nvPr/>
          </p:nvSpPr>
          <p:spPr bwMode="auto">
            <a:xfrm>
              <a:off x="1824" y="1811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6" name="Oval 118"/>
            <p:cNvSpPr>
              <a:spLocks noChangeArrowheads="1"/>
            </p:cNvSpPr>
            <p:nvPr/>
          </p:nvSpPr>
          <p:spPr bwMode="auto">
            <a:xfrm>
              <a:off x="2064" y="1763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54167" name="Freeform 119"/>
            <p:cNvSpPr>
              <a:spLocks/>
            </p:cNvSpPr>
            <p:nvPr/>
          </p:nvSpPr>
          <p:spPr bwMode="auto">
            <a:xfrm>
              <a:off x="672" y="1811"/>
              <a:ext cx="3456" cy="1920"/>
            </a:xfrm>
            <a:custGeom>
              <a:avLst/>
              <a:gdLst>
                <a:gd name="T0" fmla="*/ 0 w 3456"/>
                <a:gd name="T1" fmla="*/ 1920 h 1920"/>
                <a:gd name="T2" fmla="*/ 240 w 3456"/>
                <a:gd name="T3" fmla="*/ 960 h 1920"/>
                <a:gd name="T4" fmla="*/ 480 w 3456"/>
                <a:gd name="T5" fmla="*/ 480 h 1920"/>
                <a:gd name="T6" fmla="*/ 720 w 3456"/>
                <a:gd name="T7" fmla="*/ 240 h 1920"/>
                <a:gd name="T8" fmla="*/ 960 w 3456"/>
                <a:gd name="T9" fmla="*/ 144 h 1920"/>
                <a:gd name="T10" fmla="*/ 1200 w 3456"/>
                <a:gd name="T11" fmla="*/ 48 h 1920"/>
                <a:gd name="T12" fmla="*/ 1440 w 3456"/>
                <a:gd name="T13" fmla="*/ 0 h 1920"/>
                <a:gd name="T14" fmla="*/ 3456 w 3456"/>
                <a:gd name="T15" fmla="*/ 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6" h="1920">
                  <a:moveTo>
                    <a:pt x="0" y="1920"/>
                  </a:moveTo>
                  <a:lnTo>
                    <a:pt x="240" y="960"/>
                  </a:lnTo>
                  <a:lnTo>
                    <a:pt x="480" y="480"/>
                  </a:lnTo>
                  <a:lnTo>
                    <a:pt x="720" y="240"/>
                  </a:lnTo>
                  <a:lnTo>
                    <a:pt x="960" y="144"/>
                  </a:lnTo>
                  <a:lnTo>
                    <a:pt x="1200" y="48"/>
                  </a:lnTo>
                  <a:lnTo>
                    <a:pt x="1440" y="0"/>
                  </a:lnTo>
                  <a:lnTo>
                    <a:pt x="3456" y="0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54168" name="Text Box 120"/>
            <p:cNvSpPr txBox="1">
              <a:spLocks noChangeArrowheads="1"/>
            </p:cNvSpPr>
            <p:nvPr/>
          </p:nvSpPr>
          <p:spPr bwMode="auto">
            <a:xfrm>
              <a:off x="3264" y="1563"/>
              <a:ext cx="1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i="1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EstimatedRTT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(</a:t>
              </a:r>
              <a:r>
                <a:rPr lang="el-GR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α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cs typeface="Arial" charset="0"/>
                </a:rPr>
                <a:t> = 0.5)</a:t>
              </a:r>
              <a:endParaRPr lang="el-GR" sz="2000">
                <a:solidFill>
                  <a:schemeClr val="tx2"/>
                </a:solidFill>
                <a:latin typeface="Times New Roman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Problem: Ambiguous Measurements</a:t>
            </a:r>
            <a:endParaRPr lang="en-US" sz="3600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</a:t>
            </a:r>
            <a:r>
              <a:rPr lang="en-US" sz="2400" dirty="0" smtClean="0"/>
              <a:t>do we </a:t>
            </a:r>
            <a:r>
              <a:rPr lang="en-US" sz="2400" dirty="0"/>
              <a:t>differentiate between the real ACK, and ACK of the retransmitted packet?</a:t>
            </a:r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4363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/>
              <a:t>Measure </a:t>
            </a:r>
            <a:r>
              <a:rPr lang="en-US" i="1" dirty="0" err="1"/>
              <a:t>SampleRTT</a:t>
            </a:r>
            <a:r>
              <a:rPr lang="en-US" dirty="0"/>
              <a:t> only for original transmissions</a:t>
            </a:r>
          </a:p>
          <a:p>
            <a:pPr lvl="1"/>
            <a:r>
              <a:rPr lang="en-US" dirty="0"/>
              <a:t>Once a segment has been retransmitted, do not use it for any further </a:t>
            </a:r>
            <a:r>
              <a:rPr lang="en-US" dirty="0" smtClean="0"/>
              <a:t>measurements</a:t>
            </a:r>
          </a:p>
          <a:p>
            <a:pPr lvl="2"/>
            <a:endParaRPr lang="en-US" dirty="0"/>
          </a:p>
          <a:p>
            <a:r>
              <a:rPr lang="en-US" dirty="0"/>
              <a:t>Computes </a:t>
            </a:r>
            <a:r>
              <a:rPr lang="en-US" i="1" dirty="0" err="1"/>
              <a:t>EstimatedRTT</a:t>
            </a:r>
            <a:r>
              <a:rPr lang="en-US" dirty="0"/>
              <a:t> using α = 0.875</a:t>
            </a:r>
          </a:p>
          <a:p>
            <a:pPr lvl="8"/>
            <a:endParaRPr lang="en-US" dirty="0"/>
          </a:p>
          <a:p>
            <a:r>
              <a:rPr lang="en-US" dirty="0"/>
              <a:t>Timeout value (RTO)  = 2 × </a:t>
            </a:r>
            <a:r>
              <a:rPr lang="en-US" i="1" dirty="0" err="1"/>
              <a:t>EstimatedRTT</a:t>
            </a:r>
            <a:endParaRPr lang="en-US" i="1" dirty="0"/>
          </a:p>
          <a:p>
            <a:pPr lvl="5"/>
            <a:endParaRPr lang="en-US" dirty="0"/>
          </a:p>
          <a:p>
            <a:r>
              <a:rPr lang="en-US" dirty="0" smtClean="0"/>
              <a:t>Use exponential </a:t>
            </a:r>
            <a:r>
              <a:rPr lang="en-US" dirty="0" err="1" smtClean="0"/>
              <a:t>backoff</a:t>
            </a:r>
            <a:r>
              <a:rPr lang="en-US" dirty="0" smtClean="0"/>
              <a:t> for repeated retransmissions</a:t>
            </a:r>
            <a:endParaRPr lang="en-US" dirty="0"/>
          </a:p>
          <a:p>
            <a:pPr lvl="1"/>
            <a:r>
              <a:rPr lang="en-US" dirty="0"/>
              <a:t>Every time RTO timer expires, set </a:t>
            </a:r>
            <a:r>
              <a:rPr lang="en-US" dirty="0" smtClean="0"/>
              <a:t>RTO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Symbol" charset="0"/>
              </a:rPr>
              <a:t>to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Symbol" charset="0"/>
              </a:rPr>
              <a:t> </a:t>
            </a:r>
            <a:r>
              <a:rPr lang="en-US" dirty="0" smtClean="0"/>
              <a:t>2·RTO</a:t>
            </a:r>
            <a:r>
              <a:rPr lang="en-US" dirty="0"/>
              <a:t> </a:t>
            </a:r>
            <a:r>
              <a:rPr lang="en-US" dirty="0" smtClean="0"/>
              <a:t>(or max)</a:t>
            </a:r>
            <a:endParaRPr lang="en-US" dirty="0"/>
          </a:p>
          <a:p>
            <a:pPr lvl="1"/>
            <a:r>
              <a:rPr lang="en-US" dirty="0"/>
              <a:t>Every time new measurement comes in (= successful original transmission), collapse RTO back to 2 × </a:t>
            </a:r>
            <a:r>
              <a:rPr lang="en-US" dirty="0" err="1"/>
              <a:t>EstimatedRTT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1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in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0339"/>
            <a:ext cx="8534400" cy="4765647"/>
          </a:xfrm>
        </p:spPr>
      </p:pic>
      <p:sp>
        <p:nvSpPr>
          <p:cNvPr id="5" name="TextBox 4"/>
          <p:cNvSpPr txBox="1"/>
          <p:nvPr/>
        </p:nvSpPr>
        <p:spPr>
          <a:xfrm>
            <a:off x="1513876" y="6305490"/>
            <a:ext cx="544401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from Jacobson and </a:t>
            </a:r>
            <a:r>
              <a:rPr lang="en-US" dirty="0" err="1" smtClean="0"/>
              <a:t>Karels</a:t>
            </a:r>
            <a:r>
              <a:rPr lang="en-US" dirty="0" smtClean="0"/>
              <a:t>, SIGCOMM 1988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Jacobson/Karels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Problem: need to better capture variability in RTT</a:t>
            </a:r>
            <a:endParaRPr lang="en-US" dirty="0">
              <a:latin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Directly measure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deviation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/>
            <a:endParaRPr lang="en-US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Deviation =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SampleRTT</a:t>
            </a:r>
            <a:r>
              <a:rPr lang="en-US" sz="2400" dirty="0">
                <a:latin typeface="Arial" charset="0"/>
                <a:cs typeface="Arial" charset="0"/>
              </a:rPr>
              <a:t> –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b="1" dirty="0">
                <a:latin typeface="Arial" charset="0"/>
                <a:cs typeface="Arial" charset="0"/>
              </a:rPr>
              <a:t>|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 err="1">
                <a:latin typeface="Arial" charset="0"/>
                <a:cs typeface="Arial" charset="0"/>
              </a:rPr>
              <a:t>EstimatedDeviation</a:t>
            </a:r>
            <a:r>
              <a:rPr lang="en-US" sz="2400" dirty="0">
                <a:latin typeface="Arial" charset="0"/>
                <a:cs typeface="Arial" charset="0"/>
              </a:rPr>
              <a:t>: </a:t>
            </a:r>
            <a:r>
              <a:rPr lang="en-US" sz="2400" dirty="0" smtClean="0">
                <a:latin typeface="Arial" charset="0"/>
                <a:cs typeface="Arial" charset="0"/>
              </a:rPr>
              <a:t>exponential average </a:t>
            </a:r>
            <a:r>
              <a:rPr lang="en-US" sz="2400" dirty="0">
                <a:latin typeface="Arial" charset="0"/>
                <a:cs typeface="Arial" charset="0"/>
              </a:rPr>
              <a:t>of Deviation</a:t>
            </a: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  <a:p>
            <a:pPr marL="285750" indent="-285750"/>
            <a:r>
              <a:rPr lang="en-US" sz="2400" dirty="0">
                <a:latin typeface="Arial" charset="0"/>
                <a:cs typeface="Arial" charset="0"/>
              </a:rPr>
              <a:t>RTO = </a:t>
            </a:r>
            <a:r>
              <a:rPr lang="en-US" sz="2400" dirty="0" err="1">
                <a:latin typeface="Arial" charset="0"/>
                <a:cs typeface="Arial" charset="0"/>
              </a:rPr>
              <a:t>EstimatedRTT</a:t>
            </a:r>
            <a:r>
              <a:rPr lang="en-US" sz="2400" dirty="0">
                <a:latin typeface="Arial" charset="0"/>
                <a:cs typeface="Arial" charset="0"/>
              </a:rPr>
              <a:t> + 4 x </a:t>
            </a:r>
            <a:r>
              <a:rPr lang="en-US" sz="2400" dirty="0" err="1" smtClean="0">
                <a:latin typeface="Arial" charset="0"/>
                <a:cs typeface="Arial" charset="0"/>
              </a:rPr>
              <a:t>EstimatedDeviation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285750" indent="-285750"/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Jacobson/</a:t>
            </a:r>
            <a:r>
              <a:rPr lang="en-US" dirty="0" err="1" smtClean="0"/>
              <a:t>Karels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3581"/>
            <a:ext cx="8534400" cy="4579162"/>
          </a:xfrm>
        </p:spPr>
      </p:pic>
    </p:spTree>
    <p:extLst>
      <p:ext uri="{BB962C8B-B14F-4D97-AF65-F5344CB8AC3E}">
        <p14:creationId xmlns:p14="http://schemas.microsoft.com/office/powerpoint/2010/main" val="17525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This is all very interesting, but…..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Implementations often use a coarse-grained timer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500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msec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is typical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what?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Above algorithms are largely irrelevant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Incurring a timeout is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expensive</a:t>
            </a: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 we rely on duplicate ACKs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2ADFC6-48C3-3843-AD22-D02AC0CE4552}" type="slidenum">
              <a:rPr lang="en-US" sz="1400" b="0">
                <a:latin typeface="Times New Roman" charset="0"/>
              </a:rPr>
              <a:pPr eaLnBrk="1" hangingPunct="1"/>
              <a:t>97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9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900, …</a:t>
            </a:r>
          </a:p>
          <a:p>
            <a:endParaRPr lang="en-US" dirty="0" smtClean="0"/>
          </a:p>
          <a:p>
            <a:r>
              <a:rPr lang="en-US" dirty="0" smtClean="0"/>
              <a:t>Assume the fifth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500, 500, 500, 500,…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“Duplicate ACKs” are a sign of an </a:t>
            </a:r>
            <a:r>
              <a:rPr lang="en-US" u="sng" dirty="0" smtClean="0"/>
              <a:t>isolated</a:t>
            </a:r>
            <a:r>
              <a:rPr lang="en-US" dirty="0" smtClean="0"/>
              <a:t>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pPr lvl="1"/>
            <a:endParaRPr lang="en-US" dirty="0"/>
          </a:p>
          <a:p>
            <a:r>
              <a:rPr lang="en-US" dirty="0" smtClean="0"/>
              <a:t>Therefore, could trigger resend upon receiving k duplicate ACKs</a:t>
            </a:r>
          </a:p>
          <a:p>
            <a:pPr lvl="2"/>
            <a:r>
              <a:rPr lang="en-US" dirty="0" smtClean="0"/>
              <a:t>TCP uses k=3</a:t>
            </a:r>
          </a:p>
          <a:p>
            <a:pPr lvl="2"/>
            <a:endParaRPr lang="en-US" dirty="0"/>
          </a:p>
          <a:p>
            <a:r>
              <a:rPr lang="en-US" dirty="0" smtClean="0"/>
              <a:t>We will revisit this in 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41781</TotalTime>
  <Words>4773</Words>
  <Application>Microsoft Macintosh PowerPoint</Application>
  <PresentationFormat>On-screen Show (4:3)</PresentationFormat>
  <Paragraphs>1256</Paragraphs>
  <Slides>100</Slides>
  <Notes>66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13" baseType="lpstr">
      <vt:lpstr>Comic Sans MS</vt:lpstr>
      <vt:lpstr>Courier</vt:lpstr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Network</vt:lpstr>
      <vt:lpstr>Clip</vt:lpstr>
      <vt:lpstr>Equation</vt:lpstr>
      <vt:lpstr>CS 168  Transport and TCP</vt:lpstr>
      <vt:lpstr>PowerPoint Presentation</vt:lpstr>
      <vt:lpstr>Karma is a Bitch</vt:lpstr>
      <vt:lpstr>Announcements</vt:lpstr>
      <vt:lpstr>Agenda for Today</vt:lpstr>
      <vt:lpstr>Transport Layer</vt:lpstr>
      <vt:lpstr>Important Distinctions</vt:lpstr>
      <vt:lpstr>Network Stack</vt:lpstr>
      <vt:lpstr>Role of Transport Layer</vt:lpstr>
      <vt:lpstr>Role of Transport Layer?</vt:lpstr>
      <vt:lpstr>Role of Transport Layer</vt:lpstr>
      <vt:lpstr>Role of Transport Layer</vt:lpstr>
      <vt:lpstr>What Problems Should Be Solved Here?</vt:lpstr>
      <vt:lpstr>What Is Needed to Address These?</vt:lpstr>
      <vt:lpstr>Conclusion?</vt:lpstr>
      <vt:lpstr>Logical View of Transport Protocols</vt:lpstr>
      <vt:lpstr>Layers Talk to Their Peers</vt:lpstr>
      <vt:lpstr>Pipe Abstractions</vt:lpstr>
      <vt:lpstr>UDP: Datagram messaging service</vt:lpstr>
      <vt:lpstr>TCP: Reliable, in-order delivery</vt:lpstr>
      <vt:lpstr>Connections (or sessions)</vt:lpstr>
      <vt:lpstr>Services not available</vt:lpstr>
      <vt:lpstr>Ports</vt:lpstr>
      <vt:lpstr>Multiplexing and Demultiplexing</vt:lpstr>
      <vt:lpstr>PowerPoint Presentation</vt:lpstr>
      <vt:lpstr>PowerPoint Presentation</vt:lpstr>
      <vt:lpstr>PowerPoint Presentation</vt:lpstr>
      <vt:lpstr>PowerPoint Presentation</vt:lpstr>
      <vt:lpstr>Connection Mappings</vt:lpstr>
      <vt:lpstr>Any Questions?</vt:lpstr>
      <vt:lpstr>UDP</vt:lpstr>
      <vt:lpstr>UDP: User Datagram Protocol </vt:lpstr>
      <vt:lpstr>Question</vt:lpstr>
      <vt:lpstr>Why Would Anyone Use UDP?</vt:lpstr>
      <vt:lpstr>Popular Applications That Use UDP</vt:lpstr>
      <vt:lpstr>TCP</vt:lpstr>
      <vt:lpstr>Transmission Control Protocol (TCP)</vt:lpstr>
      <vt:lpstr>Major Notation Change</vt:lpstr>
      <vt:lpstr>Basic Components of Reliability</vt:lpstr>
      <vt:lpstr>Other TCP Design Decisions</vt:lpstr>
      <vt:lpstr>TCP Header</vt:lpstr>
      <vt:lpstr>TCP Header</vt:lpstr>
      <vt:lpstr>Segments and Sequence Numbers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ACKing and Sequence Numbers</vt:lpstr>
      <vt:lpstr>Pattern (w/ only one packet in flight)</vt:lpstr>
      <vt:lpstr>TCP Header</vt:lpstr>
      <vt:lpstr>TCP Header</vt:lpstr>
      <vt:lpstr>TCP Header</vt:lpstr>
      <vt:lpstr>Sliding Window Flow Control</vt:lpstr>
      <vt:lpstr>Filling the Pipe</vt:lpstr>
      <vt:lpstr>Performance with Sliding Window</vt:lpstr>
      <vt:lpstr>Advertised Window Limits Rate</vt:lpstr>
      <vt:lpstr>Any Questions?</vt:lpstr>
      <vt:lpstr>Implementing Sliding Window</vt:lpstr>
      <vt:lpstr>Sliding Window</vt:lpstr>
      <vt:lpstr>Sliding Window</vt:lpstr>
      <vt:lpstr>Sliding Window</vt:lpstr>
      <vt:lpstr>Sliding Window</vt:lpstr>
      <vt:lpstr>Sliding Window</vt:lpstr>
      <vt:lpstr>Sliding Window Summary</vt:lpstr>
      <vt:lpstr>TCP Header</vt:lpstr>
      <vt:lpstr>TCP Header: What’s left?</vt:lpstr>
      <vt:lpstr>TCP Header: What’s left?</vt:lpstr>
      <vt:lpstr>TCP Header: What’s left?</vt:lpstr>
      <vt:lpstr>TCP Connection Establishment and Initial Sequence Numbers</vt:lpstr>
      <vt:lpstr>Initial Sequence Number (ISN)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Timing Diagram: 3-Way Handshaking</vt:lpstr>
      <vt:lpstr>What if the SYN Packet Gets Lost?</vt:lpstr>
      <vt:lpstr>SYN Loss and Web Downloads</vt:lpstr>
      <vt:lpstr>Tearing Down the Connection</vt:lpstr>
      <vt:lpstr>Normal Termination, One Side At A Time</vt:lpstr>
      <vt:lpstr>Normal Termination, Both Together</vt:lpstr>
      <vt:lpstr>Abrupt Termination</vt:lpstr>
      <vt:lpstr>TCP State Transitions</vt:lpstr>
      <vt:lpstr>An Simpler View of the Client Side</vt:lpstr>
      <vt:lpstr>Reliability: TCP Retransmission</vt:lpstr>
      <vt:lpstr>Timeouts and Retransmissions</vt:lpstr>
      <vt:lpstr>Example</vt:lpstr>
      <vt:lpstr>Setting the Timeout Value</vt:lpstr>
      <vt:lpstr>RTT Estimation</vt:lpstr>
      <vt:lpstr>Exponential Averaging Example</vt:lpstr>
      <vt:lpstr>Problem: Ambiguous Measurements</vt:lpstr>
      <vt:lpstr>Karn/Partridge Algorithm</vt:lpstr>
      <vt:lpstr>Karn/Partridge in action</vt:lpstr>
      <vt:lpstr>Jacobson/Karels Algorithm</vt:lpstr>
      <vt:lpstr>With Jacobson/Karels</vt:lpstr>
      <vt:lpstr>This is all very interesting, but…..</vt:lpstr>
      <vt:lpstr>Loss with cumulative ACKs</vt:lpstr>
      <vt:lpstr>Loss with cumulative ACKs</vt:lpstr>
      <vt:lpstr>Thursday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528</cp:revision>
  <cp:lastPrinted>2016-09-07T02:02:02Z</cp:lastPrinted>
  <dcterms:created xsi:type="dcterms:W3CDTF">2015-08-26T13:04:16Z</dcterms:created>
  <dcterms:modified xsi:type="dcterms:W3CDTF">2016-10-04T20:56:16Z</dcterms:modified>
</cp:coreProperties>
</file>