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5"/>
  </p:notesMasterIdLst>
  <p:handoutMasterIdLst>
    <p:handoutMasterId r:id="rId76"/>
  </p:handoutMasterIdLst>
  <p:sldIdLst>
    <p:sldId id="1106" r:id="rId2"/>
    <p:sldId id="1108" r:id="rId3"/>
    <p:sldId id="1310" r:id="rId4"/>
    <p:sldId id="1311" r:id="rId5"/>
    <p:sldId id="1190" r:id="rId6"/>
    <p:sldId id="1193" r:id="rId7"/>
    <p:sldId id="1194" r:id="rId8"/>
    <p:sldId id="1195" r:id="rId9"/>
    <p:sldId id="1196" r:id="rId10"/>
    <p:sldId id="1197" r:id="rId11"/>
    <p:sldId id="1198" r:id="rId12"/>
    <p:sldId id="1217" r:id="rId13"/>
    <p:sldId id="1218" r:id="rId14"/>
    <p:sldId id="1220" r:id="rId15"/>
    <p:sldId id="1221" r:id="rId16"/>
    <p:sldId id="1222" r:id="rId17"/>
    <p:sldId id="1223" r:id="rId18"/>
    <p:sldId id="1224" r:id="rId19"/>
    <p:sldId id="1219" r:id="rId20"/>
    <p:sldId id="1225" r:id="rId21"/>
    <p:sldId id="1226" r:id="rId22"/>
    <p:sldId id="1227" r:id="rId23"/>
    <p:sldId id="1228" r:id="rId24"/>
    <p:sldId id="1229" r:id="rId25"/>
    <p:sldId id="1230" r:id="rId26"/>
    <p:sldId id="1231" r:id="rId27"/>
    <p:sldId id="1232" r:id="rId28"/>
    <p:sldId id="1233" r:id="rId29"/>
    <p:sldId id="1234" r:id="rId30"/>
    <p:sldId id="1235" r:id="rId31"/>
    <p:sldId id="1236" r:id="rId32"/>
    <p:sldId id="1237" r:id="rId33"/>
    <p:sldId id="1238" r:id="rId34"/>
    <p:sldId id="1239" r:id="rId35"/>
    <p:sldId id="1240" r:id="rId36"/>
    <p:sldId id="1241" r:id="rId37"/>
    <p:sldId id="1242" r:id="rId38"/>
    <p:sldId id="1243" r:id="rId39"/>
    <p:sldId id="1244" r:id="rId40"/>
    <p:sldId id="1245" r:id="rId41"/>
    <p:sldId id="1246" r:id="rId42"/>
    <p:sldId id="1247" r:id="rId43"/>
    <p:sldId id="1248" r:id="rId44"/>
    <p:sldId id="1249" r:id="rId45"/>
    <p:sldId id="1250" r:id="rId46"/>
    <p:sldId id="1251" r:id="rId47"/>
    <p:sldId id="1252" r:id="rId48"/>
    <p:sldId id="1253" r:id="rId49"/>
    <p:sldId id="1254" r:id="rId50"/>
    <p:sldId id="1255" r:id="rId51"/>
    <p:sldId id="1256" r:id="rId52"/>
    <p:sldId id="1257" r:id="rId53"/>
    <p:sldId id="1258" r:id="rId54"/>
    <p:sldId id="1259" r:id="rId55"/>
    <p:sldId id="1260" r:id="rId56"/>
    <p:sldId id="1261" r:id="rId57"/>
    <p:sldId id="1262" r:id="rId58"/>
    <p:sldId id="1263" r:id="rId59"/>
    <p:sldId id="1264" r:id="rId60"/>
    <p:sldId id="1265" r:id="rId61"/>
    <p:sldId id="1266" r:id="rId62"/>
    <p:sldId id="1267" r:id="rId63"/>
    <p:sldId id="1268" r:id="rId64"/>
    <p:sldId id="1269" r:id="rId65"/>
    <p:sldId id="1270" r:id="rId66"/>
    <p:sldId id="1271" r:id="rId67"/>
    <p:sldId id="1272" r:id="rId68"/>
    <p:sldId id="1273" r:id="rId69"/>
    <p:sldId id="1274" r:id="rId70"/>
    <p:sldId id="1275" r:id="rId71"/>
    <p:sldId id="1276" r:id="rId72"/>
    <p:sldId id="1277" r:id="rId73"/>
    <p:sldId id="1278" r:id="rId7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9197"/>
    <p:restoredTop sz="76963"/>
  </p:normalViewPr>
  <p:slideViewPr>
    <p:cSldViewPr>
      <p:cViewPr>
        <p:scale>
          <a:sx n="85" d="100"/>
          <a:sy n="85" d="100"/>
        </p:scale>
        <p:origin x="1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commentAuthors" Target="commentAuthors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have one without the other…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gTLDs</a:t>
            </a:r>
            <a:r>
              <a:rPr lang="en-US" dirty="0" smtClean="0"/>
              <a:t> and </a:t>
            </a:r>
            <a:r>
              <a:rPr lang="en-US" dirty="0" err="1" smtClean="0"/>
              <a:t>ccTLDs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04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50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9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5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26C6A-9541-7045-AAF8-F76FE900ED3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50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04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1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84E57D-3A96-1C4C-8E68-144AF146A09E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49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CFF8F-FEAD-5F40-A538-3E6432ED87D2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1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3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382" name="Shape 13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300"/>
              <a:t>How can we improve performance?</a:t>
            </a:r>
          </a:p>
        </p:txBody>
      </p:sp>
    </p:spTree>
    <p:extLst>
      <p:ext uri="{BB962C8B-B14F-4D97-AF65-F5344CB8AC3E}">
        <p14:creationId xmlns:p14="http://schemas.microsoft.com/office/powerpoint/2010/main" val="1872950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59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Nxdomain</a:t>
            </a:r>
            <a:r>
              <a:rPr lang="en-US" dirty="0" smtClean="0"/>
              <a:t> = nonexistent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6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3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08BAEC-03B0-A04E-B111-D9E2D4A28CE4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1F5FFE-DA7F-4947-BBC6-ADC6EEF77A0A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01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EBA379-93A0-A04E-87C9-E0D3C80309CA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54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F33496-7387-534C-BBBA-05DE0EA6CD13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66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09F867-9013-3B45-ABDA-3BDB8C9B34E7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6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7D956A-96C7-F145-A8F0-0DA5F0A232B9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4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9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00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D54F11-1446-9A4B-9BC9-EF5BC23E79FB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9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08BAEC-03B0-A04E-B111-D9E2D4A28CE4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92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)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janelanaweb.com/digitais/imagens/nelson.gif&amp;imgrefurl=http://www.janelanaweb.com/digitais/alquimistanelson.html&amp;h=204&amp;w=150&amp;sz=55&amp;tbnid=IDD4qt-_U98J:&amp;tbnh=97&amp;tbnw=72&amp;start=15&amp;prev=/images?q=ted+nelson&amp;hl=en&amp;lr=&amp;sa=N" TargetMode="External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ess/Stock/Berners-Lee/2001-eur-head-quarter.jpg" TargetMode="External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TCP, DNS, Web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1200"/>
            <a:ext cx="4051300" cy="36830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latin typeface="+mn-lt"/>
              </a:rPr>
              <a:t>Data, ACK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exchanges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are in here</a:t>
            </a:r>
            <a:endParaRPr lang="en-US" b="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563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An Simpler View of the Client Side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3429000" y="2057400"/>
            <a:ext cx="2057400" cy="762000"/>
          </a:xfrm>
          <a:prstGeom prst="ellipse">
            <a:avLst/>
          </a:prstGeom>
          <a:solidFill>
            <a:srgbClr val="FF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CLOSED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685800" y="2590800"/>
            <a:ext cx="2057400" cy="762000"/>
          </a:xfrm>
          <a:prstGeom prst="ellipse">
            <a:avLst/>
          </a:prstGeom>
          <a:solidFill>
            <a:srgbClr val="FF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TIME_WAIT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838200" y="4495800"/>
            <a:ext cx="2057400" cy="7620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FIN_WAIT2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3276600" y="5257800"/>
            <a:ext cx="2057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FIN_WAIT1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867400" y="4343400"/>
            <a:ext cx="2057400" cy="762000"/>
          </a:xfrm>
          <a:prstGeom prst="ellipse">
            <a:avLst/>
          </a:prstGeom>
          <a:solidFill>
            <a:srgbClr val="00FF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ESTABLISHED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5791200" y="2819400"/>
            <a:ext cx="2057400" cy="762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SYN_SENT</a:t>
            </a:r>
          </a:p>
        </p:txBody>
      </p:sp>
      <p:sp>
        <p:nvSpPr>
          <p:cNvPr id="7178" name="Freeform 10"/>
          <p:cNvSpPr>
            <a:spLocks/>
          </p:cNvSpPr>
          <p:nvPr/>
        </p:nvSpPr>
        <p:spPr bwMode="auto">
          <a:xfrm>
            <a:off x="5486400" y="2362200"/>
            <a:ext cx="1066800" cy="457200"/>
          </a:xfrm>
          <a:custGeom>
            <a:avLst/>
            <a:gdLst>
              <a:gd name="T0" fmla="*/ 0 w 672"/>
              <a:gd name="T1" fmla="*/ 0 h 288"/>
              <a:gd name="T2" fmla="*/ 528 w 672"/>
              <a:gd name="T3" fmla="*/ 48 h 288"/>
              <a:gd name="T4" fmla="*/ 672 w 67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288">
                <a:moveTo>
                  <a:pt x="0" y="0"/>
                </a:moveTo>
                <a:cubicBezTo>
                  <a:pt x="208" y="0"/>
                  <a:pt x="416" y="0"/>
                  <a:pt x="528" y="48"/>
                </a:cubicBezTo>
                <a:cubicBezTo>
                  <a:pt x="640" y="96"/>
                  <a:pt x="656" y="192"/>
                  <a:pt x="67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6781800" y="3581400"/>
            <a:ext cx="254000" cy="685800"/>
          </a:xfrm>
          <a:custGeom>
            <a:avLst/>
            <a:gdLst>
              <a:gd name="T0" fmla="*/ 0 w 160"/>
              <a:gd name="T1" fmla="*/ 0 h 432"/>
              <a:gd name="T2" fmla="*/ 144 w 160"/>
              <a:gd name="T3" fmla="*/ 192 h 432"/>
              <a:gd name="T4" fmla="*/ 96 w 160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" h="432">
                <a:moveTo>
                  <a:pt x="0" y="0"/>
                </a:moveTo>
                <a:cubicBezTo>
                  <a:pt x="64" y="60"/>
                  <a:pt x="128" y="120"/>
                  <a:pt x="144" y="192"/>
                </a:cubicBezTo>
                <a:cubicBezTo>
                  <a:pt x="160" y="264"/>
                  <a:pt x="128" y="348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0" name="Freeform 12"/>
          <p:cNvSpPr>
            <a:spLocks/>
          </p:cNvSpPr>
          <p:nvPr/>
        </p:nvSpPr>
        <p:spPr bwMode="auto">
          <a:xfrm>
            <a:off x="5334000" y="5105400"/>
            <a:ext cx="1219200" cy="457200"/>
          </a:xfrm>
          <a:custGeom>
            <a:avLst/>
            <a:gdLst>
              <a:gd name="T0" fmla="*/ 720 w 720"/>
              <a:gd name="T1" fmla="*/ 0 h 384"/>
              <a:gd name="T2" fmla="*/ 480 w 720"/>
              <a:gd name="T3" fmla="*/ 288 h 384"/>
              <a:gd name="T4" fmla="*/ 0 w 72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384">
                <a:moveTo>
                  <a:pt x="720" y="0"/>
                </a:moveTo>
                <a:cubicBezTo>
                  <a:pt x="660" y="112"/>
                  <a:pt x="600" y="224"/>
                  <a:pt x="480" y="288"/>
                </a:cubicBezTo>
                <a:cubicBezTo>
                  <a:pt x="360" y="352"/>
                  <a:pt x="180" y="368"/>
                  <a:pt x="0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1" name="Freeform 13"/>
          <p:cNvSpPr>
            <a:spLocks/>
          </p:cNvSpPr>
          <p:nvPr/>
        </p:nvSpPr>
        <p:spPr bwMode="auto">
          <a:xfrm>
            <a:off x="2438400" y="5181600"/>
            <a:ext cx="838200" cy="444500"/>
          </a:xfrm>
          <a:custGeom>
            <a:avLst/>
            <a:gdLst>
              <a:gd name="T0" fmla="*/ 528 w 528"/>
              <a:gd name="T1" fmla="*/ 240 h 280"/>
              <a:gd name="T2" fmla="*/ 192 w 528"/>
              <a:gd name="T3" fmla="*/ 240 h 280"/>
              <a:gd name="T4" fmla="*/ 0 w 528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0">
                <a:moveTo>
                  <a:pt x="528" y="240"/>
                </a:moveTo>
                <a:cubicBezTo>
                  <a:pt x="404" y="260"/>
                  <a:pt x="280" y="280"/>
                  <a:pt x="192" y="240"/>
                </a:cubicBezTo>
                <a:cubicBezTo>
                  <a:pt x="104" y="200"/>
                  <a:pt x="52" y="10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2" name="Freeform 14"/>
          <p:cNvSpPr>
            <a:spLocks/>
          </p:cNvSpPr>
          <p:nvPr/>
        </p:nvSpPr>
        <p:spPr bwMode="auto">
          <a:xfrm>
            <a:off x="393700" y="3124200"/>
            <a:ext cx="825500" cy="1447800"/>
          </a:xfrm>
          <a:custGeom>
            <a:avLst/>
            <a:gdLst>
              <a:gd name="T0" fmla="*/ 520 w 520"/>
              <a:gd name="T1" fmla="*/ 912 h 912"/>
              <a:gd name="T2" fmla="*/ 40 w 520"/>
              <a:gd name="T3" fmla="*/ 480 h 912"/>
              <a:gd name="T4" fmla="*/ 280 w 520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0" h="912">
                <a:moveTo>
                  <a:pt x="520" y="912"/>
                </a:moveTo>
                <a:cubicBezTo>
                  <a:pt x="300" y="772"/>
                  <a:pt x="80" y="632"/>
                  <a:pt x="40" y="480"/>
                </a:cubicBezTo>
                <a:cubicBezTo>
                  <a:pt x="0" y="328"/>
                  <a:pt x="140" y="164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>
            <a:off x="2209800" y="2324100"/>
            <a:ext cx="1219200" cy="266700"/>
          </a:xfrm>
          <a:custGeom>
            <a:avLst/>
            <a:gdLst>
              <a:gd name="T0" fmla="*/ 0 w 768"/>
              <a:gd name="T1" fmla="*/ 168 h 168"/>
              <a:gd name="T2" fmla="*/ 288 w 768"/>
              <a:gd name="T3" fmla="*/ 24 h 168"/>
              <a:gd name="T4" fmla="*/ 768 w 768"/>
              <a:gd name="T5" fmla="*/ 2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0" y="168"/>
                </a:moveTo>
                <a:cubicBezTo>
                  <a:pt x="80" y="108"/>
                  <a:pt x="160" y="48"/>
                  <a:pt x="288" y="24"/>
                </a:cubicBezTo>
                <a:cubicBezTo>
                  <a:pt x="416" y="0"/>
                  <a:pt x="592" y="12"/>
                  <a:pt x="768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5791200" y="1981200"/>
            <a:ext cx="14478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>
                <a:latin typeface="+mn-lt"/>
              </a:rPr>
              <a:t>SYN (Send)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7162800" y="3713202"/>
            <a:ext cx="1676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</a:t>
            </a:r>
            <a:r>
              <a:rPr lang="en-US" sz="1500" b="1" dirty="0" smtClean="0">
                <a:latin typeface="+mn-lt"/>
              </a:rPr>
              <a:t>SYN+</a:t>
            </a:r>
            <a:r>
              <a:rPr lang="en-US" sz="1500" b="1" dirty="0">
                <a:latin typeface="+mn-lt"/>
              </a:rPr>
              <a:t>ACK</a:t>
            </a:r>
            <a:r>
              <a:rPr lang="en-US" sz="1500" b="1" dirty="0" smtClean="0">
                <a:latin typeface="+mn-lt"/>
              </a:rPr>
              <a:t>,</a:t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Send ACK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257800" y="5410200"/>
            <a:ext cx="21336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>
                <a:latin typeface="+mn-lt"/>
              </a:rPr>
              <a:t>Send FIN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1524000" y="5410200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</a:t>
            </a:r>
            <a:r>
              <a:rPr lang="en-US" sz="1500" b="1" dirty="0" smtClean="0">
                <a:latin typeface="+mn-lt"/>
              </a:rPr>
              <a:t>ACK,</a:t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Send Nothing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533400" y="3505200"/>
            <a:ext cx="190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FIN, </a:t>
            </a:r>
            <a:r>
              <a:rPr lang="en-US" sz="1500" b="1" dirty="0" smtClean="0">
                <a:latin typeface="+mn-lt"/>
              </a:rPr>
              <a:t/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Send </a:t>
            </a:r>
            <a:r>
              <a:rPr lang="en-US" sz="1500" b="1" dirty="0">
                <a:latin typeface="+mn-lt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9896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Retransmission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4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BC02C5-345A-314C-901E-792A8249603A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 and Retransmissions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5525"/>
          </a:xfrm>
        </p:spPr>
        <p:txBody>
          <a:bodyPr/>
          <a:lstStyle/>
          <a:p>
            <a:r>
              <a:rPr lang="en-US" dirty="0" smtClean="0"/>
              <a:t>Reliability requires retransmitting lost data</a:t>
            </a:r>
          </a:p>
          <a:p>
            <a:pPr lvl="4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nvolves setting timers and retransmitting on timeouts</a:t>
            </a:r>
          </a:p>
          <a:p>
            <a:pPr lvl="5"/>
            <a:endParaRPr lang="en-US" dirty="0"/>
          </a:p>
          <a:p>
            <a:r>
              <a:rPr lang="en-US" dirty="0" smtClean="0"/>
              <a:t>TCP only has a single timer</a:t>
            </a:r>
          </a:p>
          <a:p>
            <a:pPr lvl="4"/>
            <a:endParaRPr lang="en-US" dirty="0"/>
          </a:p>
          <a:p>
            <a:r>
              <a:rPr lang="en-US" dirty="0" smtClean="0"/>
              <a:t>TCP resets timer whenever new data is </a:t>
            </a:r>
            <a:r>
              <a:rPr lang="en-US" dirty="0" err="1" smtClean="0"/>
              <a:t>ACKed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 err="1" smtClean="0"/>
              <a:t>Retx</a:t>
            </a:r>
            <a:r>
              <a:rPr lang="en-US" dirty="0" smtClean="0"/>
              <a:t> packet containing “next byte” when timer expires</a:t>
            </a:r>
          </a:p>
          <a:p>
            <a:pPr lvl="4"/>
            <a:endParaRPr lang="en-US" dirty="0"/>
          </a:p>
          <a:p>
            <a:r>
              <a:rPr lang="en-US" dirty="0" smtClean="0"/>
              <a:t>RTO (Retransmit Time Out) is basic timeout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79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638800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Timeout Value (RTO)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429000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189038" y="1988415"/>
            <a:ext cx="1173162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447800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219200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219200" y="4807815"/>
            <a:ext cx="22098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477963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62722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FF0000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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  <a:sym typeface="Wingdings" charset="0"/>
              </a:rPr>
              <a:t>inefficient</a:t>
            </a:r>
            <a:endParaRPr lang="en-US" sz="2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077200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837238" y="1988415"/>
            <a:ext cx="2239962" cy="52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096000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5867400" y="2521815"/>
            <a:ext cx="220980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5867400" y="2750415"/>
            <a:ext cx="22098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126163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4859938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FF0000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 </a:t>
            </a:r>
            <a:endParaRPr lang="en-US" sz="2400" b="0" dirty="0" smtClean="0">
              <a:solidFill>
                <a:srgbClr val="FF0000"/>
              </a:solidFill>
              <a:latin typeface="+mn-lt"/>
              <a:sym typeface="Wingdings" charset="0"/>
            </a:endParaRPr>
          </a:p>
          <a:p>
            <a:pPr algn="ctr" eaLnBrk="1" hangingPunct="1"/>
            <a:r>
              <a:rPr lang="en-US" sz="2400" b="0" dirty="0" smtClean="0">
                <a:solidFill>
                  <a:srgbClr val="FF0000"/>
                </a:solidFill>
                <a:latin typeface="+mn-lt"/>
                <a:sym typeface="Wingdings" charset="0"/>
              </a:rPr>
              <a:t>duplicate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packets </a:t>
            </a:r>
            <a:endParaRPr lang="en-US" sz="2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990600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627063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286000" y="2140815"/>
            <a:ext cx="152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286000" y="2140815"/>
            <a:ext cx="152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09600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-8145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381000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381000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838200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724400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724400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732130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486400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5867400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724400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648200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</p:spTree>
    <p:extLst>
      <p:ext uri="{BB962C8B-B14F-4D97-AF65-F5344CB8AC3E}">
        <p14:creationId xmlns:p14="http://schemas.microsoft.com/office/powerpoint/2010/main" val="7948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48" grpId="0" animBg="1"/>
      <p:bldP spid="1132549" grpId="0" animBg="1"/>
      <p:bldP spid="1132550" grpId="0" animBg="1"/>
      <p:bldP spid="1132551" grpId="0" animBg="1"/>
      <p:bldP spid="1132552" grpId="0" animBg="1"/>
      <p:bldP spid="1132553" grpId="0" animBg="1"/>
      <p:bldP spid="1132554" grpId="0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62" grpId="0" animBg="1"/>
      <p:bldP spid="1132563" grpId="0" animBg="1"/>
      <p:bldP spid="1132564" grpId="0" animBg="1"/>
      <p:bldP spid="1132565" grpId="0" animBg="1"/>
      <p:bldP spid="1132566" grpId="0" animBg="1"/>
      <p:bldP spid="1132567" grpId="0" animBg="1"/>
      <p:bldP spid="1132568" grpId="0" animBg="1"/>
      <p:bldP spid="1132569" grpId="0" animBg="1"/>
      <p:bldP spid="1132570" grpId="0" animBg="1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ChangeArrowheads="1"/>
          </p:cNvSpPr>
          <p:nvPr/>
        </p:nvSpPr>
        <p:spPr bwMode="auto">
          <a:xfrm>
            <a:off x="1524000" y="2133600"/>
            <a:ext cx="6705600" cy="1447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46662" dir="3284183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RTO on RTT </a:t>
            </a:r>
            <a:r>
              <a:rPr lang="en-US" dirty="0"/>
              <a:t>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exponential averaging of RTT samples</a:t>
            </a:r>
            <a:endParaRPr lang="en-US" dirty="0"/>
          </a:p>
        </p:txBody>
      </p:sp>
      <p:graphicFrame>
        <p:nvGraphicFramePr>
          <p:cNvPr id="1143813" name="Object 5"/>
          <p:cNvGraphicFramePr>
            <a:graphicFrameLocks noChangeAspect="1"/>
          </p:cNvGraphicFramePr>
          <p:nvPr>
            <p:extLst/>
          </p:nvPr>
        </p:nvGraphicFramePr>
        <p:xfrm>
          <a:off x="1692275" y="2286000"/>
          <a:ext cx="63849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3543300" imgH="635000" progId="Equation.3">
                  <p:embed/>
                </p:oleObj>
              </mc:Choice>
              <mc:Fallback>
                <p:oleObj name="Equation" r:id="rId3" imgW="35433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86000"/>
                        <a:ext cx="63849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14" name="Line 6"/>
          <p:cNvSpPr>
            <a:spLocks noChangeShapeType="1"/>
          </p:cNvSpPr>
          <p:nvPr/>
        </p:nvSpPr>
        <p:spPr bwMode="auto">
          <a:xfrm flipV="1">
            <a:off x="1600200" y="417512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5" name="Line 7"/>
          <p:cNvSpPr>
            <a:spLocks noChangeShapeType="1"/>
          </p:cNvSpPr>
          <p:nvPr/>
        </p:nvSpPr>
        <p:spPr bwMode="auto">
          <a:xfrm>
            <a:off x="1600200" y="6156325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6" name="Line 8"/>
          <p:cNvSpPr>
            <a:spLocks noChangeShapeType="1"/>
          </p:cNvSpPr>
          <p:nvPr/>
        </p:nvSpPr>
        <p:spPr bwMode="auto">
          <a:xfrm flipV="1">
            <a:off x="22098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7" name="Line 9"/>
          <p:cNvSpPr>
            <a:spLocks noChangeShapeType="1"/>
          </p:cNvSpPr>
          <p:nvPr/>
        </p:nvSpPr>
        <p:spPr bwMode="auto">
          <a:xfrm>
            <a:off x="21336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8" name="Line 10"/>
          <p:cNvSpPr>
            <a:spLocks noChangeShapeType="1"/>
          </p:cNvSpPr>
          <p:nvPr/>
        </p:nvSpPr>
        <p:spPr bwMode="auto">
          <a:xfrm flipV="1">
            <a:off x="3276600" y="52419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9" name="Line 11"/>
          <p:cNvSpPr>
            <a:spLocks noChangeShapeType="1"/>
          </p:cNvSpPr>
          <p:nvPr/>
        </p:nvSpPr>
        <p:spPr bwMode="auto">
          <a:xfrm>
            <a:off x="3200400" y="52419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0" name="Line 12"/>
          <p:cNvSpPr>
            <a:spLocks noChangeShapeType="1"/>
          </p:cNvSpPr>
          <p:nvPr/>
        </p:nvSpPr>
        <p:spPr bwMode="auto">
          <a:xfrm flipV="1">
            <a:off x="4191000" y="5546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1" name="Line 13"/>
          <p:cNvSpPr>
            <a:spLocks noChangeShapeType="1"/>
          </p:cNvSpPr>
          <p:nvPr/>
        </p:nvSpPr>
        <p:spPr bwMode="auto">
          <a:xfrm>
            <a:off x="4114800" y="55467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2" name="Line 14"/>
          <p:cNvSpPr>
            <a:spLocks noChangeShapeType="1"/>
          </p:cNvSpPr>
          <p:nvPr/>
        </p:nvSpPr>
        <p:spPr bwMode="auto">
          <a:xfrm flipV="1">
            <a:off x="48768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3" name="Line 15"/>
          <p:cNvSpPr>
            <a:spLocks noChangeShapeType="1"/>
          </p:cNvSpPr>
          <p:nvPr/>
        </p:nvSpPr>
        <p:spPr bwMode="auto">
          <a:xfrm>
            <a:off x="48006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4" name="Line 16"/>
          <p:cNvSpPr>
            <a:spLocks noChangeShapeType="1"/>
          </p:cNvSpPr>
          <p:nvPr/>
        </p:nvSpPr>
        <p:spPr bwMode="auto">
          <a:xfrm flipV="1">
            <a:off x="6096000" y="57753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5" name="Line 17"/>
          <p:cNvSpPr>
            <a:spLocks noChangeShapeType="1"/>
          </p:cNvSpPr>
          <p:nvPr/>
        </p:nvSpPr>
        <p:spPr bwMode="auto">
          <a:xfrm>
            <a:off x="6019800" y="57753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6" name="Line 18"/>
          <p:cNvSpPr>
            <a:spLocks noChangeShapeType="1"/>
          </p:cNvSpPr>
          <p:nvPr/>
        </p:nvSpPr>
        <p:spPr bwMode="auto">
          <a:xfrm flipV="1">
            <a:off x="64770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7" name="Line 19"/>
          <p:cNvSpPr>
            <a:spLocks noChangeShapeType="1"/>
          </p:cNvSpPr>
          <p:nvPr/>
        </p:nvSpPr>
        <p:spPr bwMode="auto">
          <a:xfrm>
            <a:off x="64008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8" name="Freeform 20"/>
          <p:cNvSpPr>
            <a:spLocks/>
          </p:cNvSpPr>
          <p:nvPr/>
        </p:nvSpPr>
        <p:spPr bwMode="auto">
          <a:xfrm>
            <a:off x="2209800" y="5165725"/>
            <a:ext cx="4572000" cy="228600"/>
          </a:xfrm>
          <a:custGeom>
            <a:avLst/>
            <a:gdLst>
              <a:gd name="T0" fmla="*/ 0 w 2880"/>
              <a:gd name="T1" fmla="*/ 0 h 144"/>
              <a:gd name="T2" fmla="*/ 672 w 2880"/>
              <a:gd name="T3" fmla="*/ 0 h 144"/>
              <a:gd name="T4" fmla="*/ 1248 w 2880"/>
              <a:gd name="T5" fmla="*/ 96 h 144"/>
              <a:gd name="T6" fmla="*/ 1680 w 2880"/>
              <a:gd name="T7" fmla="*/ 0 h 144"/>
              <a:gd name="T8" fmla="*/ 2448 w 2880"/>
              <a:gd name="T9" fmla="*/ 144 h 144"/>
              <a:gd name="T10" fmla="*/ 2688 w 2880"/>
              <a:gd name="T11" fmla="*/ 96 h 144"/>
              <a:gd name="T12" fmla="*/ 2880 w 2880"/>
              <a:gd name="T1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0" h="144">
                <a:moveTo>
                  <a:pt x="0" y="0"/>
                </a:moveTo>
                <a:lnTo>
                  <a:pt x="672" y="0"/>
                </a:lnTo>
                <a:lnTo>
                  <a:pt x="1248" y="96"/>
                </a:lnTo>
                <a:lnTo>
                  <a:pt x="1680" y="0"/>
                </a:lnTo>
                <a:lnTo>
                  <a:pt x="2448" y="144"/>
                </a:lnTo>
                <a:lnTo>
                  <a:pt x="2688" y="96"/>
                </a:lnTo>
                <a:lnTo>
                  <a:pt x="2880" y="144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9" name="Line 21"/>
          <p:cNvSpPr>
            <a:spLocks noChangeShapeType="1"/>
          </p:cNvSpPr>
          <p:nvPr/>
        </p:nvSpPr>
        <p:spPr bwMode="auto">
          <a:xfrm flipH="1">
            <a:off x="1981200" y="5165725"/>
            <a:ext cx="2286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0" name="Text Box 22"/>
          <p:cNvSpPr txBox="1">
            <a:spLocks noChangeArrowheads="1"/>
          </p:cNvSpPr>
          <p:nvPr/>
        </p:nvSpPr>
        <p:spPr bwMode="auto">
          <a:xfrm rot="-5400000">
            <a:off x="761206" y="4680744"/>
            <a:ext cx="1344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EstimatedRTT</a:t>
            </a:r>
          </a:p>
        </p:txBody>
      </p:sp>
      <p:sp>
        <p:nvSpPr>
          <p:cNvPr id="1143831" name="Text Box 23"/>
          <p:cNvSpPr txBox="1">
            <a:spLocks noChangeArrowheads="1"/>
          </p:cNvSpPr>
          <p:nvPr/>
        </p:nvSpPr>
        <p:spPr bwMode="auto">
          <a:xfrm>
            <a:off x="6337300" y="6296025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Time</a:t>
            </a:r>
          </a:p>
        </p:txBody>
      </p:sp>
      <p:sp>
        <p:nvSpPr>
          <p:cNvPr id="1143832" name="Text Box 24"/>
          <p:cNvSpPr txBox="1">
            <a:spLocks noChangeArrowheads="1"/>
          </p:cNvSpPr>
          <p:nvPr/>
        </p:nvSpPr>
        <p:spPr bwMode="auto">
          <a:xfrm>
            <a:off x="3554413" y="4010025"/>
            <a:ext cx="11287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SampleRTT</a:t>
            </a:r>
          </a:p>
        </p:txBody>
      </p:sp>
      <p:sp>
        <p:nvSpPr>
          <p:cNvPr id="1143833" name="Line 25"/>
          <p:cNvSpPr>
            <a:spLocks noChangeShapeType="1"/>
          </p:cNvSpPr>
          <p:nvPr/>
        </p:nvSpPr>
        <p:spPr bwMode="auto">
          <a:xfrm flipH="1">
            <a:off x="2209800" y="4479925"/>
            <a:ext cx="16002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4" name="Line 26"/>
          <p:cNvSpPr>
            <a:spLocks noChangeShapeType="1"/>
          </p:cNvSpPr>
          <p:nvPr/>
        </p:nvSpPr>
        <p:spPr bwMode="auto">
          <a:xfrm flipH="1">
            <a:off x="3276600" y="44799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5" name="Line 27"/>
          <p:cNvSpPr>
            <a:spLocks noChangeShapeType="1"/>
          </p:cNvSpPr>
          <p:nvPr/>
        </p:nvSpPr>
        <p:spPr bwMode="auto">
          <a:xfrm>
            <a:off x="4191000" y="4479925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6" name="Line 28"/>
          <p:cNvSpPr>
            <a:spLocks noChangeShapeType="1"/>
          </p:cNvSpPr>
          <p:nvPr/>
        </p:nvSpPr>
        <p:spPr bwMode="auto">
          <a:xfrm>
            <a:off x="4191000" y="4479925"/>
            <a:ext cx="2286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7" name="Line 29"/>
          <p:cNvSpPr>
            <a:spLocks noChangeShapeType="1"/>
          </p:cNvSpPr>
          <p:nvPr/>
        </p:nvSpPr>
        <p:spPr bwMode="auto">
          <a:xfrm>
            <a:off x="4038600" y="4479925"/>
            <a:ext cx="1524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8" name="Line 30"/>
          <p:cNvSpPr>
            <a:spLocks noChangeShapeType="1"/>
          </p:cNvSpPr>
          <p:nvPr/>
        </p:nvSpPr>
        <p:spPr bwMode="auto">
          <a:xfrm>
            <a:off x="4114800" y="4479925"/>
            <a:ext cx="198120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0" grpId="0" animBg="1"/>
      <p:bldP spid="1143814" grpId="0" animBg="1"/>
      <p:bldP spid="1143815" grpId="0" animBg="1"/>
      <p:bldP spid="1143816" grpId="0" animBg="1"/>
      <p:bldP spid="1143817" grpId="0" animBg="1"/>
      <p:bldP spid="1143818" grpId="0" animBg="1"/>
      <p:bldP spid="1143819" grpId="0" animBg="1"/>
      <p:bldP spid="1143820" grpId="0" animBg="1"/>
      <p:bldP spid="1143821" grpId="0" animBg="1"/>
      <p:bldP spid="1143822" grpId="0" animBg="1"/>
      <p:bldP spid="1143823" grpId="0" animBg="1"/>
      <p:bldP spid="1143824" grpId="0" animBg="1"/>
      <p:bldP spid="1143825" grpId="0" animBg="1"/>
      <p:bldP spid="1143826" grpId="0" animBg="1"/>
      <p:bldP spid="1143827" grpId="0" animBg="1"/>
      <p:bldP spid="1143828" grpId="0" animBg="1"/>
      <p:bldP spid="1143829" grpId="0" animBg="1"/>
      <p:bldP spid="1143830" grpId="0"/>
      <p:bldP spid="1143831" grpId="0"/>
      <p:bldP spid="1143832" grpId="0"/>
      <p:bldP spid="1143833" grpId="0" animBg="1"/>
      <p:bldP spid="1143834" grpId="0" animBg="1"/>
      <p:bldP spid="1143835" grpId="0" animBg="1"/>
      <p:bldP spid="1143836" grpId="0" animBg="1"/>
      <p:bldP spid="1143837" grpId="0" animBg="1"/>
      <p:bldP spid="11438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Averaging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4051" name="Line 3"/>
          <p:cNvSpPr>
            <a:spLocks noChangeShapeType="1"/>
          </p:cNvSpPr>
          <p:nvPr/>
        </p:nvSpPr>
        <p:spPr bwMode="auto">
          <a:xfrm flipV="1">
            <a:off x="1066800" y="2570163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2" name="Line 4"/>
          <p:cNvSpPr>
            <a:spLocks noChangeShapeType="1"/>
          </p:cNvSpPr>
          <p:nvPr/>
        </p:nvSpPr>
        <p:spPr bwMode="auto">
          <a:xfrm>
            <a:off x="1066800" y="6151563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3" name="Line 5"/>
          <p:cNvSpPr>
            <a:spLocks noChangeShapeType="1"/>
          </p:cNvSpPr>
          <p:nvPr/>
        </p:nvSpPr>
        <p:spPr bwMode="auto">
          <a:xfrm>
            <a:off x="1066800" y="3103563"/>
            <a:ext cx="62484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4" name="Text Box 6"/>
          <p:cNvSpPr txBox="1">
            <a:spLocks noChangeArrowheads="1"/>
          </p:cNvSpPr>
          <p:nvPr/>
        </p:nvSpPr>
        <p:spPr bwMode="auto">
          <a:xfrm>
            <a:off x="457200" y="2913063"/>
            <a:ext cx="625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CC00"/>
                </a:solidFill>
              </a:rPr>
              <a:t>RTT</a:t>
            </a:r>
          </a:p>
        </p:txBody>
      </p:sp>
      <p:sp>
        <p:nvSpPr>
          <p:cNvPr id="1154055" name="Text Box 7"/>
          <p:cNvSpPr txBox="1">
            <a:spLocks noChangeArrowheads="1"/>
          </p:cNvSpPr>
          <p:nvPr/>
        </p:nvSpPr>
        <p:spPr bwMode="auto">
          <a:xfrm>
            <a:off x="7300913" y="6189663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time</a:t>
            </a:r>
          </a:p>
        </p:txBody>
      </p:sp>
      <p:grpSp>
        <p:nvGrpSpPr>
          <p:cNvPr id="1154105" name="Group 57"/>
          <p:cNvGrpSpPr>
            <a:grpSpLocks/>
          </p:cNvGrpSpPr>
          <p:nvPr/>
        </p:nvGrpSpPr>
        <p:grpSpPr bwMode="auto">
          <a:xfrm>
            <a:off x="1447800" y="3103563"/>
            <a:ext cx="3048000" cy="3124200"/>
            <a:chOff x="912" y="1811"/>
            <a:chExt cx="1920" cy="1968"/>
          </a:xfrm>
        </p:grpSpPr>
        <p:sp>
          <p:nvSpPr>
            <p:cNvPr id="1154066" name="Line 18"/>
            <p:cNvSpPr>
              <a:spLocks noChangeShapeType="1"/>
            </p:cNvSpPr>
            <p:nvPr/>
          </p:nvSpPr>
          <p:spPr bwMode="auto">
            <a:xfrm>
              <a:off x="91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7" name="Line 19"/>
            <p:cNvSpPr>
              <a:spLocks noChangeShapeType="1"/>
            </p:cNvSpPr>
            <p:nvPr/>
          </p:nvSpPr>
          <p:spPr bwMode="auto">
            <a:xfrm>
              <a:off x="115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8" name="Line 20"/>
            <p:cNvSpPr>
              <a:spLocks noChangeShapeType="1"/>
            </p:cNvSpPr>
            <p:nvPr/>
          </p:nvSpPr>
          <p:spPr bwMode="auto">
            <a:xfrm>
              <a:off x="139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9" name="Line 21"/>
            <p:cNvSpPr>
              <a:spLocks noChangeShapeType="1"/>
            </p:cNvSpPr>
            <p:nvPr/>
          </p:nvSpPr>
          <p:spPr bwMode="auto">
            <a:xfrm>
              <a:off x="163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0" name="Line 22"/>
            <p:cNvSpPr>
              <a:spLocks noChangeShapeType="1"/>
            </p:cNvSpPr>
            <p:nvPr/>
          </p:nvSpPr>
          <p:spPr bwMode="auto">
            <a:xfrm>
              <a:off x="187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1" name="Line 23"/>
            <p:cNvSpPr>
              <a:spLocks noChangeShapeType="1"/>
            </p:cNvSpPr>
            <p:nvPr/>
          </p:nvSpPr>
          <p:spPr bwMode="auto">
            <a:xfrm>
              <a:off x="211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2" name="Line 24"/>
            <p:cNvSpPr>
              <a:spLocks noChangeShapeType="1"/>
            </p:cNvSpPr>
            <p:nvPr/>
          </p:nvSpPr>
          <p:spPr bwMode="auto">
            <a:xfrm>
              <a:off x="235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3" name="Line 25"/>
            <p:cNvSpPr>
              <a:spLocks noChangeShapeType="1"/>
            </p:cNvSpPr>
            <p:nvPr/>
          </p:nvSpPr>
          <p:spPr bwMode="auto">
            <a:xfrm>
              <a:off x="259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4" name="Line 26"/>
            <p:cNvSpPr>
              <a:spLocks noChangeShapeType="1"/>
            </p:cNvSpPr>
            <p:nvPr/>
          </p:nvSpPr>
          <p:spPr bwMode="auto">
            <a:xfrm>
              <a:off x="283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154103" name="Text Box 55"/>
          <p:cNvSpPr txBox="1">
            <a:spLocks noChangeArrowheads="1"/>
          </p:cNvSpPr>
          <p:nvPr/>
        </p:nvSpPr>
        <p:spPr bwMode="auto">
          <a:xfrm>
            <a:off x="797555" y="1462088"/>
            <a:ext cx="674942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i="1" dirty="0" err="1">
                <a:latin typeface="+mn-lt"/>
              </a:rPr>
              <a:t>EstimatedRTT</a:t>
            </a:r>
            <a:r>
              <a:rPr lang="en-US" sz="2000" b="0" i="1" dirty="0">
                <a:latin typeface="+mn-lt"/>
              </a:rPr>
              <a:t> = </a:t>
            </a:r>
            <a:r>
              <a:rPr lang="el-GR" sz="2000" b="0" i="1" dirty="0">
                <a:latin typeface="+mn-lt"/>
                <a:cs typeface="Arial" charset="0"/>
              </a:rPr>
              <a:t>α</a:t>
            </a:r>
            <a:r>
              <a:rPr lang="en-US" sz="2000" b="0" i="1" dirty="0">
                <a:latin typeface="+mn-lt"/>
                <a:cs typeface="Arial" charset="0"/>
              </a:rPr>
              <a:t>*</a:t>
            </a:r>
            <a:r>
              <a:rPr lang="en-US" sz="2000" b="0" i="1" dirty="0" err="1">
                <a:latin typeface="+mn-lt"/>
                <a:cs typeface="Arial" charset="0"/>
              </a:rPr>
              <a:t>EstimatedRTT</a:t>
            </a:r>
            <a:r>
              <a:rPr lang="en-US" sz="2000" b="0" i="1" dirty="0">
                <a:latin typeface="+mn-lt"/>
                <a:cs typeface="Arial" charset="0"/>
              </a:rPr>
              <a:t> + </a:t>
            </a:r>
            <a:r>
              <a:rPr lang="en-US" sz="2000" b="0" dirty="0">
                <a:latin typeface="+mn-lt"/>
                <a:cs typeface="Arial" charset="0"/>
              </a:rPr>
              <a:t>(1</a:t>
            </a:r>
            <a:r>
              <a:rPr lang="en-US" sz="2000" b="0" i="1" dirty="0">
                <a:latin typeface="+mn-lt"/>
                <a:cs typeface="Arial" charset="0"/>
              </a:rPr>
              <a:t> – </a:t>
            </a:r>
            <a:r>
              <a:rPr lang="el-GR" sz="2000" b="0" i="1" dirty="0">
                <a:latin typeface="+mn-lt"/>
                <a:cs typeface="Arial" charset="0"/>
              </a:rPr>
              <a:t>α</a:t>
            </a:r>
            <a:r>
              <a:rPr lang="en-US" sz="2000" b="0" dirty="0">
                <a:latin typeface="+mn-lt"/>
                <a:cs typeface="Arial" charset="0"/>
              </a:rPr>
              <a:t>)</a:t>
            </a:r>
            <a:r>
              <a:rPr lang="en-US" sz="2000" b="0" i="1" dirty="0">
                <a:latin typeface="+mn-lt"/>
                <a:cs typeface="Arial" charset="0"/>
              </a:rPr>
              <a:t>*</a:t>
            </a:r>
            <a:r>
              <a:rPr lang="en-US" sz="2000" b="0" i="1" dirty="0" err="1">
                <a:latin typeface="+mn-lt"/>
                <a:cs typeface="Arial" charset="0"/>
              </a:rPr>
              <a:t>SampleRTT</a:t>
            </a:r>
            <a:endParaRPr lang="en-US" b="0" dirty="0">
              <a:latin typeface="+mn-lt"/>
            </a:endParaRPr>
          </a:p>
        </p:txBody>
      </p:sp>
      <p:sp>
        <p:nvSpPr>
          <p:cNvPr id="1154104" name="Text Box 56"/>
          <p:cNvSpPr txBox="1">
            <a:spLocks noChangeArrowheads="1"/>
          </p:cNvSpPr>
          <p:nvPr/>
        </p:nvSpPr>
        <p:spPr bwMode="auto">
          <a:xfrm>
            <a:off x="1447161" y="1843088"/>
            <a:ext cx="55187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Assume RTT is constant </a:t>
            </a:r>
            <a:r>
              <a:rPr lang="en-US" sz="2000" b="0" dirty="0">
                <a:latin typeface="+mn-lt"/>
                <a:sym typeface="Wingdings" charset="0"/>
              </a:rPr>
              <a:t> </a:t>
            </a:r>
            <a:r>
              <a:rPr lang="en-US" sz="2000" b="0" i="1" dirty="0" err="1">
                <a:latin typeface="+mn-lt"/>
                <a:sym typeface="Wingdings" charset="0"/>
              </a:rPr>
              <a:t>SampleRTT</a:t>
            </a:r>
            <a:r>
              <a:rPr lang="en-US" sz="2000" b="0" dirty="0">
                <a:latin typeface="+mn-lt"/>
                <a:sym typeface="Wingdings" charset="0"/>
              </a:rPr>
              <a:t> = RTT</a:t>
            </a:r>
            <a:endParaRPr lang="en-US" sz="2000" b="0" dirty="0">
              <a:latin typeface="+mn-lt"/>
            </a:endParaRPr>
          </a:p>
        </p:txBody>
      </p:sp>
      <p:sp>
        <p:nvSpPr>
          <p:cNvPr id="1154110" name="Line 62"/>
          <p:cNvSpPr>
            <a:spLocks noChangeShapeType="1"/>
          </p:cNvSpPr>
          <p:nvPr/>
        </p:nvSpPr>
        <p:spPr bwMode="auto">
          <a:xfrm>
            <a:off x="1447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1" name="Line 63"/>
          <p:cNvSpPr>
            <a:spLocks noChangeShapeType="1"/>
          </p:cNvSpPr>
          <p:nvPr/>
        </p:nvSpPr>
        <p:spPr bwMode="auto">
          <a:xfrm>
            <a:off x="1828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2" name="Line 64"/>
          <p:cNvSpPr>
            <a:spLocks noChangeShapeType="1"/>
          </p:cNvSpPr>
          <p:nvPr/>
        </p:nvSpPr>
        <p:spPr bwMode="auto">
          <a:xfrm>
            <a:off x="2209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3" name="Line 65"/>
          <p:cNvSpPr>
            <a:spLocks noChangeShapeType="1"/>
          </p:cNvSpPr>
          <p:nvPr/>
        </p:nvSpPr>
        <p:spPr bwMode="auto">
          <a:xfrm>
            <a:off x="2590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4" name="Line 66"/>
          <p:cNvSpPr>
            <a:spLocks noChangeShapeType="1"/>
          </p:cNvSpPr>
          <p:nvPr/>
        </p:nvSpPr>
        <p:spPr bwMode="auto">
          <a:xfrm>
            <a:off x="3352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5" name="Line 67"/>
          <p:cNvSpPr>
            <a:spLocks noChangeShapeType="1"/>
          </p:cNvSpPr>
          <p:nvPr/>
        </p:nvSpPr>
        <p:spPr bwMode="auto">
          <a:xfrm>
            <a:off x="2971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6" name="Line 68"/>
          <p:cNvSpPr>
            <a:spLocks noChangeShapeType="1"/>
          </p:cNvSpPr>
          <p:nvPr/>
        </p:nvSpPr>
        <p:spPr bwMode="auto">
          <a:xfrm>
            <a:off x="3733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7" name="Line 69"/>
          <p:cNvSpPr>
            <a:spLocks noChangeShapeType="1"/>
          </p:cNvSpPr>
          <p:nvPr/>
        </p:nvSpPr>
        <p:spPr bwMode="auto">
          <a:xfrm>
            <a:off x="4114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8" name="Line 70"/>
          <p:cNvSpPr>
            <a:spLocks noChangeShapeType="1"/>
          </p:cNvSpPr>
          <p:nvPr/>
        </p:nvSpPr>
        <p:spPr bwMode="auto">
          <a:xfrm>
            <a:off x="4495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9" name="Text Box 71"/>
          <p:cNvSpPr txBox="1">
            <a:spLocks noChangeArrowheads="1"/>
          </p:cNvSpPr>
          <p:nvPr/>
        </p:nvSpPr>
        <p:spPr bwMode="auto">
          <a:xfrm>
            <a:off x="914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154120" name="Text Box 72"/>
          <p:cNvSpPr txBox="1">
            <a:spLocks noChangeArrowheads="1"/>
          </p:cNvSpPr>
          <p:nvPr/>
        </p:nvSpPr>
        <p:spPr bwMode="auto">
          <a:xfrm>
            <a:off x="1306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54121" name="Text Box 73"/>
          <p:cNvSpPr txBox="1">
            <a:spLocks noChangeArrowheads="1"/>
          </p:cNvSpPr>
          <p:nvPr/>
        </p:nvSpPr>
        <p:spPr bwMode="auto">
          <a:xfrm>
            <a:off x="1687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54122" name="Text Box 74"/>
          <p:cNvSpPr txBox="1">
            <a:spLocks noChangeArrowheads="1"/>
          </p:cNvSpPr>
          <p:nvPr/>
        </p:nvSpPr>
        <p:spPr bwMode="auto">
          <a:xfrm>
            <a:off x="2068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54123" name="Text Box 75"/>
          <p:cNvSpPr txBox="1">
            <a:spLocks noChangeArrowheads="1"/>
          </p:cNvSpPr>
          <p:nvPr/>
        </p:nvSpPr>
        <p:spPr bwMode="auto">
          <a:xfrm>
            <a:off x="2438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54124" name="Text Box 76"/>
          <p:cNvSpPr txBox="1">
            <a:spLocks noChangeArrowheads="1"/>
          </p:cNvSpPr>
          <p:nvPr/>
        </p:nvSpPr>
        <p:spPr bwMode="auto">
          <a:xfrm>
            <a:off x="2819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54125" name="Text Box 77"/>
          <p:cNvSpPr txBox="1">
            <a:spLocks noChangeArrowheads="1"/>
          </p:cNvSpPr>
          <p:nvPr/>
        </p:nvSpPr>
        <p:spPr bwMode="auto">
          <a:xfrm>
            <a:off x="3200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54126" name="Text Box 78"/>
          <p:cNvSpPr txBox="1">
            <a:spLocks noChangeArrowheads="1"/>
          </p:cNvSpPr>
          <p:nvPr/>
        </p:nvSpPr>
        <p:spPr bwMode="auto">
          <a:xfrm>
            <a:off x="3581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54127" name="Text Box 79"/>
          <p:cNvSpPr txBox="1">
            <a:spLocks noChangeArrowheads="1"/>
          </p:cNvSpPr>
          <p:nvPr/>
        </p:nvSpPr>
        <p:spPr bwMode="auto">
          <a:xfrm>
            <a:off x="3962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154128" name="Text Box 80"/>
          <p:cNvSpPr txBox="1">
            <a:spLocks noChangeArrowheads="1"/>
          </p:cNvSpPr>
          <p:nvPr/>
        </p:nvSpPr>
        <p:spPr bwMode="auto">
          <a:xfrm>
            <a:off x="4343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1154148" name="Group 100"/>
          <p:cNvGrpSpPr>
            <a:grpSpLocks/>
          </p:cNvGrpSpPr>
          <p:nvPr/>
        </p:nvGrpSpPr>
        <p:grpSpPr bwMode="auto">
          <a:xfrm>
            <a:off x="1066800" y="3179763"/>
            <a:ext cx="7019925" cy="2971800"/>
            <a:chOff x="672" y="1859"/>
            <a:chExt cx="4422" cy="1872"/>
          </a:xfrm>
        </p:grpSpPr>
        <p:sp>
          <p:nvSpPr>
            <p:cNvPr id="1154149" name="Freeform 101"/>
            <p:cNvSpPr>
              <a:spLocks/>
            </p:cNvSpPr>
            <p:nvPr/>
          </p:nvSpPr>
          <p:spPr bwMode="auto">
            <a:xfrm>
              <a:off x="672" y="1859"/>
              <a:ext cx="3936" cy="1872"/>
            </a:xfrm>
            <a:custGeom>
              <a:avLst/>
              <a:gdLst>
                <a:gd name="T0" fmla="*/ 0 w 3936"/>
                <a:gd name="T1" fmla="*/ 1872 h 1872"/>
                <a:gd name="T2" fmla="*/ 240 w 3936"/>
                <a:gd name="T3" fmla="*/ 1488 h 1872"/>
                <a:gd name="T4" fmla="*/ 480 w 3936"/>
                <a:gd name="T5" fmla="*/ 1200 h 1872"/>
                <a:gd name="T6" fmla="*/ 720 w 3936"/>
                <a:gd name="T7" fmla="*/ 960 h 1872"/>
                <a:gd name="T8" fmla="*/ 960 w 3936"/>
                <a:gd name="T9" fmla="*/ 768 h 1872"/>
                <a:gd name="T10" fmla="*/ 1200 w 3936"/>
                <a:gd name="T11" fmla="*/ 576 h 1872"/>
                <a:gd name="T12" fmla="*/ 1440 w 3936"/>
                <a:gd name="T13" fmla="*/ 432 h 1872"/>
                <a:gd name="T14" fmla="*/ 1728 w 3936"/>
                <a:gd name="T15" fmla="*/ 336 h 1872"/>
                <a:gd name="T16" fmla="*/ 2064 w 3936"/>
                <a:gd name="T17" fmla="*/ 240 h 1872"/>
                <a:gd name="T18" fmla="*/ 2592 w 3936"/>
                <a:gd name="T19" fmla="*/ 144 h 1872"/>
                <a:gd name="T20" fmla="*/ 3360 w 3936"/>
                <a:gd name="T21" fmla="*/ 48 h 1872"/>
                <a:gd name="T22" fmla="*/ 3936 w 3936"/>
                <a:gd name="T23" fmla="*/ 0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36" h="1872">
                  <a:moveTo>
                    <a:pt x="0" y="1872"/>
                  </a:moveTo>
                  <a:lnTo>
                    <a:pt x="240" y="1488"/>
                  </a:lnTo>
                  <a:lnTo>
                    <a:pt x="480" y="1200"/>
                  </a:lnTo>
                  <a:lnTo>
                    <a:pt x="720" y="960"/>
                  </a:lnTo>
                  <a:lnTo>
                    <a:pt x="960" y="768"/>
                  </a:lnTo>
                  <a:lnTo>
                    <a:pt x="1200" y="576"/>
                  </a:lnTo>
                  <a:lnTo>
                    <a:pt x="1440" y="432"/>
                  </a:lnTo>
                  <a:lnTo>
                    <a:pt x="1728" y="336"/>
                  </a:lnTo>
                  <a:lnTo>
                    <a:pt x="2064" y="240"/>
                  </a:lnTo>
                  <a:lnTo>
                    <a:pt x="2592" y="144"/>
                  </a:lnTo>
                  <a:lnTo>
                    <a:pt x="3360" y="48"/>
                  </a:lnTo>
                  <a:lnTo>
                    <a:pt x="3936" y="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150" name="Oval 102"/>
            <p:cNvSpPr>
              <a:spLocks noChangeArrowheads="1"/>
            </p:cNvSpPr>
            <p:nvPr/>
          </p:nvSpPr>
          <p:spPr bwMode="auto">
            <a:xfrm>
              <a:off x="864" y="3299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1" name="Oval 103"/>
            <p:cNvSpPr>
              <a:spLocks noChangeArrowheads="1"/>
            </p:cNvSpPr>
            <p:nvPr/>
          </p:nvSpPr>
          <p:spPr bwMode="auto">
            <a:xfrm>
              <a:off x="1104" y="301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2" name="Oval 104"/>
            <p:cNvSpPr>
              <a:spLocks noChangeArrowheads="1"/>
            </p:cNvSpPr>
            <p:nvPr/>
          </p:nvSpPr>
          <p:spPr bwMode="auto">
            <a:xfrm>
              <a:off x="1344" y="277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3" name="Oval 105"/>
            <p:cNvSpPr>
              <a:spLocks noChangeArrowheads="1"/>
            </p:cNvSpPr>
            <p:nvPr/>
          </p:nvSpPr>
          <p:spPr bwMode="auto">
            <a:xfrm>
              <a:off x="1584" y="2579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4" name="Oval 106"/>
            <p:cNvSpPr>
              <a:spLocks noChangeArrowheads="1"/>
            </p:cNvSpPr>
            <p:nvPr/>
          </p:nvSpPr>
          <p:spPr bwMode="auto">
            <a:xfrm>
              <a:off x="1824" y="2387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5" name="Oval 107"/>
            <p:cNvSpPr>
              <a:spLocks noChangeArrowheads="1"/>
            </p:cNvSpPr>
            <p:nvPr/>
          </p:nvSpPr>
          <p:spPr bwMode="auto">
            <a:xfrm>
              <a:off x="2064" y="2243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6" name="Oval 108"/>
            <p:cNvSpPr>
              <a:spLocks noChangeArrowheads="1"/>
            </p:cNvSpPr>
            <p:nvPr/>
          </p:nvSpPr>
          <p:spPr bwMode="auto">
            <a:xfrm>
              <a:off x="2304" y="215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7" name="Oval 109"/>
            <p:cNvSpPr>
              <a:spLocks noChangeArrowheads="1"/>
            </p:cNvSpPr>
            <p:nvPr/>
          </p:nvSpPr>
          <p:spPr bwMode="auto">
            <a:xfrm>
              <a:off x="2553" y="2088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8" name="Oval 110"/>
            <p:cNvSpPr>
              <a:spLocks noChangeArrowheads="1"/>
            </p:cNvSpPr>
            <p:nvPr/>
          </p:nvSpPr>
          <p:spPr bwMode="auto">
            <a:xfrm>
              <a:off x="2784" y="202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9" name="Text Box 111"/>
            <p:cNvSpPr txBox="1">
              <a:spLocks noChangeArrowheads="1"/>
            </p:cNvSpPr>
            <p:nvPr/>
          </p:nvSpPr>
          <p:spPr bwMode="auto">
            <a:xfrm>
              <a:off x="3456" y="1960"/>
              <a:ext cx="16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EstimatedRTT</a:t>
              </a:r>
              <a:r>
                <a:rPr lang="en-US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 (</a:t>
              </a:r>
              <a:r>
                <a:rPr lang="el-GR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α</a:t>
              </a:r>
              <a:r>
                <a:rPr lang="en-US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 = 0.8)</a:t>
              </a:r>
              <a:endParaRPr lang="el-GR" sz="2000">
                <a:solidFill>
                  <a:schemeClr val="accent1"/>
                </a:solidFill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1154160" name="Group 112"/>
          <p:cNvGrpSpPr>
            <a:grpSpLocks/>
          </p:cNvGrpSpPr>
          <p:nvPr/>
        </p:nvGrpSpPr>
        <p:grpSpPr bwMode="auto">
          <a:xfrm>
            <a:off x="1066800" y="2709863"/>
            <a:ext cx="6715125" cy="3441700"/>
            <a:chOff x="672" y="1563"/>
            <a:chExt cx="4230" cy="2168"/>
          </a:xfrm>
        </p:grpSpPr>
        <p:sp>
          <p:nvSpPr>
            <p:cNvPr id="1154161" name="Oval 113"/>
            <p:cNvSpPr>
              <a:spLocks noChangeArrowheads="1"/>
            </p:cNvSpPr>
            <p:nvPr/>
          </p:nvSpPr>
          <p:spPr bwMode="auto">
            <a:xfrm>
              <a:off x="864" y="272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2" name="Oval 114"/>
            <p:cNvSpPr>
              <a:spLocks noChangeArrowheads="1"/>
            </p:cNvSpPr>
            <p:nvPr/>
          </p:nvSpPr>
          <p:spPr bwMode="auto">
            <a:xfrm>
              <a:off x="1104" y="224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3" name="Oval 115"/>
            <p:cNvSpPr>
              <a:spLocks noChangeArrowheads="1"/>
            </p:cNvSpPr>
            <p:nvPr/>
          </p:nvSpPr>
          <p:spPr bwMode="auto">
            <a:xfrm>
              <a:off x="1344" y="200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4" name="Oval 116"/>
            <p:cNvSpPr>
              <a:spLocks noChangeArrowheads="1"/>
            </p:cNvSpPr>
            <p:nvPr/>
          </p:nvSpPr>
          <p:spPr bwMode="auto">
            <a:xfrm>
              <a:off x="1584" y="1907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5" name="Oval 117"/>
            <p:cNvSpPr>
              <a:spLocks noChangeArrowheads="1"/>
            </p:cNvSpPr>
            <p:nvPr/>
          </p:nvSpPr>
          <p:spPr bwMode="auto">
            <a:xfrm>
              <a:off x="1824" y="1811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6" name="Oval 118"/>
            <p:cNvSpPr>
              <a:spLocks noChangeArrowheads="1"/>
            </p:cNvSpPr>
            <p:nvPr/>
          </p:nvSpPr>
          <p:spPr bwMode="auto">
            <a:xfrm>
              <a:off x="2064" y="176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7" name="Freeform 119"/>
            <p:cNvSpPr>
              <a:spLocks/>
            </p:cNvSpPr>
            <p:nvPr/>
          </p:nvSpPr>
          <p:spPr bwMode="auto">
            <a:xfrm>
              <a:off x="672" y="1811"/>
              <a:ext cx="3456" cy="1920"/>
            </a:xfrm>
            <a:custGeom>
              <a:avLst/>
              <a:gdLst>
                <a:gd name="T0" fmla="*/ 0 w 3456"/>
                <a:gd name="T1" fmla="*/ 1920 h 1920"/>
                <a:gd name="T2" fmla="*/ 240 w 3456"/>
                <a:gd name="T3" fmla="*/ 960 h 1920"/>
                <a:gd name="T4" fmla="*/ 480 w 3456"/>
                <a:gd name="T5" fmla="*/ 480 h 1920"/>
                <a:gd name="T6" fmla="*/ 720 w 3456"/>
                <a:gd name="T7" fmla="*/ 240 h 1920"/>
                <a:gd name="T8" fmla="*/ 960 w 3456"/>
                <a:gd name="T9" fmla="*/ 144 h 1920"/>
                <a:gd name="T10" fmla="*/ 1200 w 3456"/>
                <a:gd name="T11" fmla="*/ 48 h 1920"/>
                <a:gd name="T12" fmla="*/ 1440 w 3456"/>
                <a:gd name="T13" fmla="*/ 0 h 1920"/>
                <a:gd name="T14" fmla="*/ 3456 w 3456"/>
                <a:gd name="T15" fmla="*/ 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6" h="1920">
                  <a:moveTo>
                    <a:pt x="0" y="1920"/>
                  </a:moveTo>
                  <a:lnTo>
                    <a:pt x="240" y="960"/>
                  </a:lnTo>
                  <a:lnTo>
                    <a:pt x="480" y="480"/>
                  </a:lnTo>
                  <a:lnTo>
                    <a:pt x="720" y="240"/>
                  </a:lnTo>
                  <a:lnTo>
                    <a:pt x="960" y="144"/>
                  </a:lnTo>
                  <a:lnTo>
                    <a:pt x="1200" y="48"/>
                  </a:lnTo>
                  <a:lnTo>
                    <a:pt x="1440" y="0"/>
                  </a:lnTo>
                  <a:lnTo>
                    <a:pt x="3456" y="0"/>
                  </a:ln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168" name="Text Box 120"/>
            <p:cNvSpPr txBox="1">
              <a:spLocks noChangeArrowheads="1"/>
            </p:cNvSpPr>
            <p:nvPr/>
          </p:nvSpPr>
          <p:spPr bwMode="auto">
            <a:xfrm>
              <a:off x="3264" y="1563"/>
              <a:ext cx="16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EstimatedRTT</a:t>
              </a:r>
              <a:r>
                <a:rPr lang="en-US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 (</a:t>
              </a:r>
              <a:r>
                <a:rPr lang="el-GR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α</a:t>
              </a:r>
              <a:r>
                <a:rPr lang="en-US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 = 0.5)</a:t>
              </a:r>
              <a:endParaRPr lang="el-GR" sz="2000">
                <a:solidFill>
                  <a:schemeClr val="tx2"/>
                </a:solidFill>
                <a:latin typeface="Times New Roman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0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Problem: Ambiguous Measurements</a:t>
            </a:r>
            <a:endParaRPr lang="en-US" sz="3600" dirty="0"/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</a:t>
            </a:r>
            <a:r>
              <a:rPr lang="en-US" sz="2400" dirty="0" smtClean="0"/>
              <a:t>do we </a:t>
            </a:r>
            <a:r>
              <a:rPr lang="en-US" sz="2400" dirty="0"/>
              <a:t>differentiate between the real ACK, and ACK of the retransmitted packet?</a:t>
            </a:r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5343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/>
              <a:t>Measure </a:t>
            </a:r>
            <a:r>
              <a:rPr lang="en-US" i="1" dirty="0" err="1"/>
              <a:t>SampleRTT</a:t>
            </a:r>
            <a:r>
              <a:rPr lang="en-US" dirty="0"/>
              <a:t> only for original transmissions</a:t>
            </a:r>
          </a:p>
          <a:p>
            <a:pPr lvl="1"/>
            <a:r>
              <a:rPr lang="en-US" dirty="0"/>
              <a:t>Once a segment has been retransmitted, do not use it for any further measurements</a:t>
            </a:r>
          </a:p>
          <a:p>
            <a:pPr lvl="1"/>
            <a:r>
              <a:rPr lang="en-US" dirty="0"/>
              <a:t>Computes </a:t>
            </a:r>
            <a:r>
              <a:rPr lang="en-US" i="1" dirty="0" err="1"/>
              <a:t>EstimatedRTT</a:t>
            </a:r>
            <a:r>
              <a:rPr lang="en-US" dirty="0"/>
              <a:t> using α = 0.875</a:t>
            </a:r>
          </a:p>
          <a:p>
            <a:pPr lvl="8"/>
            <a:endParaRPr lang="en-US" dirty="0"/>
          </a:p>
          <a:p>
            <a:r>
              <a:rPr lang="en-US" dirty="0"/>
              <a:t>Timeout </a:t>
            </a:r>
            <a:r>
              <a:rPr lang="en-US" dirty="0" smtClean="0"/>
              <a:t>estimate (ETO</a:t>
            </a:r>
            <a:r>
              <a:rPr lang="en-US" dirty="0"/>
              <a:t>)  = 2 × </a:t>
            </a:r>
            <a:r>
              <a:rPr lang="en-US" i="1" dirty="0" err="1"/>
              <a:t>EstimatedRTT</a:t>
            </a:r>
            <a:endParaRPr lang="en-US" i="1" dirty="0"/>
          </a:p>
          <a:p>
            <a:pPr lvl="5"/>
            <a:endParaRPr lang="en-US" dirty="0"/>
          </a:p>
          <a:p>
            <a:r>
              <a:rPr lang="en-US" dirty="0" smtClean="0"/>
              <a:t>Use exponential </a:t>
            </a:r>
            <a:r>
              <a:rPr lang="en-US" dirty="0" err="1" smtClean="0"/>
              <a:t>backoff</a:t>
            </a:r>
            <a:r>
              <a:rPr lang="en-US" dirty="0" smtClean="0"/>
              <a:t> for repeated retransmissions</a:t>
            </a:r>
            <a:endParaRPr lang="en-US" dirty="0"/>
          </a:p>
          <a:p>
            <a:pPr lvl="1"/>
            <a:r>
              <a:rPr lang="en-US" dirty="0"/>
              <a:t>Every time RTO timer expires, set </a:t>
            </a:r>
            <a:r>
              <a:rPr lang="en-US" dirty="0" smtClean="0"/>
              <a:t>RTO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 </a:t>
            </a:r>
            <a:r>
              <a:rPr lang="en-US" dirty="0" smtClean="0"/>
              <a:t>2·RTO</a:t>
            </a:r>
            <a:endParaRPr lang="en-US" dirty="0"/>
          </a:p>
          <a:p>
            <a:pPr lvl="2"/>
            <a:r>
              <a:rPr lang="en-US" dirty="0"/>
              <a:t>(Up  to </a:t>
            </a:r>
            <a:r>
              <a:rPr lang="en-US" dirty="0" smtClean="0"/>
              <a:t>maximum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 </a:t>
            </a:r>
            <a:r>
              <a:rPr lang="en-US" dirty="0" smtClean="0"/>
              <a:t>60 </a:t>
            </a:r>
            <a:r>
              <a:rPr lang="en-US" dirty="0"/>
              <a:t>sec)</a:t>
            </a:r>
          </a:p>
          <a:p>
            <a:pPr lvl="1"/>
            <a:r>
              <a:rPr lang="en-US" dirty="0"/>
              <a:t>Every time new measurement comes in (= successful original transmission), collapse RTO back to </a:t>
            </a:r>
            <a:r>
              <a:rPr lang="en-US" dirty="0" smtClean="0"/>
              <a:t>ETO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34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8683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5962"/>
            <a:ext cx="8534400" cy="5414963"/>
          </a:xfrm>
        </p:spPr>
        <p:txBody>
          <a:bodyPr/>
          <a:lstStyle/>
          <a:p>
            <a:r>
              <a:rPr lang="en-US" dirty="0" smtClean="0"/>
              <a:t>First arriving ACK expects 100 (adv. </a:t>
            </a:r>
            <a:r>
              <a:rPr lang="en-US" dirty="0"/>
              <a:t>w</a:t>
            </a:r>
            <a:r>
              <a:rPr lang="en-US" dirty="0" smtClean="0"/>
              <a:t>indow=500)</a:t>
            </a:r>
          </a:p>
          <a:p>
            <a:pPr lvl="1"/>
            <a:r>
              <a:rPr lang="en-US" dirty="0"/>
              <a:t>Timer </a:t>
            </a:r>
            <a:r>
              <a:rPr lang="en-US" dirty="0" smtClean="0"/>
              <a:t>reset to </a:t>
            </a:r>
            <a:r>
              <a:rPr lang="en-US" dirty="0" smtClean="0"/>
              <a:t>ETO</a:t>
            </a:r>
            <a:r>
              <a:rPr lang="en-US" dirty="0" smtClean="0"/>
              <a:t> </a:t>
            </a:r>
            <a:r>
              <a:rPr lang="en-US" dirty="0" smtClean="0"/>
              <a:t>(new data </a:t>
            </a:r>
            <a:r>
              <a:rPr lang="en-US" dirty="0" err="1" smtClean="0"/>
              <a:t>ACKed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Sender sends packets 100, 200, 300, 400, 500</a:t>
            </a:r>
          </a:p>
          <a:p>
            <a:r>
              <a:rPr lang="en-US" dirty="0" smtClean="0"/>
              <a:t>Arriving ACK expects 300</a:t>
            </a:r>
          </a:p>
          <a:p>
            <a:pPr lvl="1"/>
            <a:r>
              <a:rPr lang="en-US" dirty="0" smtClean="0"/>
              <a:t>Timer reset to </a:t>
            </a:r>
            <a:r>
              <a:rPr lang="en-US" dirty="0" smtClean="0"/>
              <a:t>ETO (= RTO)</a:t>
            </a:r>
            <a:endParaRPr lang="en-US" dirty="0" smtClean="0"/>
          </a:p>
          <a:p>
            <a:pPr lvl="1"/>
            <a:r>
              <a:rPr lang="en-US" dirty="0" smtClean="0"/>
              <a:t>Packets 600, 700 sent</a:t>
            </a:r>
          </a:p>
          <a:p>
            <a:r>
              <a:rPr lang="en-US" dirty="0" smtClean="0"/>
              <a:t>Arriving ACK expects 300 </a:t>
            </a:r>
            <a:r>
              <a:rPr lang="en-US" b="1" i="1" dirty="0" smtClean="0">
                <a:solidFill>
                  <a:srgbClr val="FF0000"/>
                </a:solidFill>
              </a:rPr>
              <a:t>(what happens next?)</a:t>
            </a:r>
          </a:p>
          <a:p>
            <a:r>
              <a:rPr lang="en-US" dirty="0" smtClean="0"/>
              <a:t>Timer goes off</a:t>
            </a:r>
          </a:p>
          <a:p>
            <a:pPr lvl="1"/>
            <a:r>
              <a:rPr lang="en-US" dirty="0" smtClean="0"/>
              <a:t>Packet 300 is resent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imeout is doubled to 2RTO</a:t>
            </a:r>
          </a:p>
          <a:p>
            <a:r>
              <a:rPr lang="en-US" dirty="0" smtClean="0"/>
              <a:t>Arriving ACK expects 600</a:t>
            </a:r>
          </a:p>
          <a:p>
            <a:pPr lvl="1"/>
            <a:r>
              <a:rPr lang="en-US" dirty="0"/>
              <a:t>Timer </a:t>
            </a:r>
            <a:r>
              <a:rPr lang="en-US" dirty="0" smtClean="0"/>
              <a:t>reset to </a:t>
            </a:r>
            <a:r>
              <a:rPr lang="en-US" dirty="0" smtClean="0"/>
              <a:t>ETO</a:t>
            </a:r>
            <a:endParaRPr lang="en-US" dirty="0"/>
          </a:p>
          <a:p>
            <a:pPr lvl="1"/>
            <a:r>
              <a:rPr lang="en-US" dirty="0" smtClean="0"/>
              <a:t>Packets 800, 900, 1000 are 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4889718"/>
            <a:ext cx="388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If this timer expires before new data is </a:t>
            </a:r>
            <a:r>
              <a:rPr lang="en-US" sz="2800" dirty="0" err="1" smtClean="0">
                <a:solidFill>
                  <a:srgbClr val="FF0000"/>
                </a:solidFill>
                <a:latin typeface="+mn-lt"/>
              </a:rPr>
              <a:t>ACKed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, what should sender do? 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67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in 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0339"/>
            <a:ext cx="8534400" cy="4765647"/>
          </a:xfrm>
        </p:spPr>
      </p:pic>
      <p:sp>
        <p:nvSpPr>
          <p:cNvPr id="5" name="TextBox 4"/>
          <p:cNvSpPr txBox="1"/>
          <p:nvPr/>
        </p:nvSpPr>
        <p:spPr>
          <a:xfrm>
            <a:off x="1513876" y="6305490"/>
            <a:ext cx="5444019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from Jacobson and </a:t>
            </a:r>
            <a:r>
              <a:rPr lang="en-US" dirty="0" err="1" smtClean="0"/>
              <a:t>Karels</a:t>
            </a:r>
            <a:r>
              <a:rPr lang="en-US" dirty="0" smtClean="0"/>
              <a:t>, SIGCOMM 1988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Jacobson/Karels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Problem: need to better capture variability in RTT</a:t>
            </a:r>
            <a:endParaRPr lang="en-US" dirty="0">
              <a:latin typeface="Arial" charset="0"/>
              <a:cs typeface="Arial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Directly measure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deviation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/>
            <a:endParaRPr lang="en-US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>
                <a:latin typeface="Arial" charset="0"/>
                <a:cs typeface="Arial" charset="0"/>
              </a:rPr>
              <a:t>Deviation = </a:t>
            </a:r>
            <a:r>
              <a:rPr lang="en-US" sz="2400" b="1" dirty="0">
                <a:latin typeface="Arial" charset="0"/>
                <a:cs typeface="Arial" charset="0"/>
              </a:rPr>
              <a:t>|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SampleRTT</a:t>
            </a:r>
            <a:r>
              <a:rPr lang="en-US" sz="2400" dirty="0">
                <a:latin typeface="Arial" charset="0"/>
                <a:cs typeface="Arial" charset="0"/>
              </a:rPr>
              <a:t> – </a:t>
            </a:r>
            <a:r>
              <a:rPr lang="en-US" sz="2400" dirty="0" err="1">
                <a:latin typeface="Arial" charset="0"/>
                <a:cs typeface="Arial" charset="0"/>
              </a:rPr>
              <a:t>EstimatedRTT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b="1" dirty="0">
                <a:latin typeface="Arial" charset="0"/>
                <a:cs typeface="Arial" charset="0"/>
              </a:rPr>
              <a:t>|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 err="1">
                <a:latin typeface="Arial" charset="0"/>
                <a:cs typeface="Arial" charset="0"/>
              </a:rPr>
              <a:t>EstimatedDeviation</a:t>
            </a:r>
            <a:r>
              <a:rPr lang="en-US" sz="2400" dirty="0">
                <a:latin typeface="Arial" charset="0"/>
                <a:cs typeface="Arial" charset="0"/>
              </a:rPr>
              <a:t>: </a:t>
            </a:r>
            <a:r>
              <a:rPr lang="en-US" sz="2400" dirty="0" smtClean="0">
                <a:latin typeface="Arial" charset="0"/>
                <a:cs typeface="Arial" charset="0"/>
              </a:rPr>
              <a:t>exponential average </a:t>
            </a:r>
            <a:r>
              <a:rPr lang="en-US" sz="2400" dirty="0">
                <a:latin typeface="Arial" charset="0"/>
                <a:cs typeface="Arial" charset="0"/>
              </a:rPr>
              <a:t>of Deviation</a:t>
            </a: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>
                <a:latin typeface="Arial" charset="0"/>
                <a:cs typeface="Arial" charset="0"/>
              </a:rPr>
              <a:t>RTO = </a:t>
            </a:r>
            <a:r>
              <a:rPr lang="en-US" sz="2400" dirty="0" err="1">
                <a:latin typeface="Arial" charset="0"/>
                <a:cs typeface="Arial" charset="0"/>
              </a:rPr>
              <a:t>EstimatedRTT</a:t>
            </a:r>
            <a:r>
              <a:rPr lang="en-US" sz="2400" dirty="0">
                <a:latin typeface="Arial" charset="0"/>
                <a:cs typeface="Arial" charset="0"/>
              </a:rPr>
              <a:t> + 4 x </a:t>
            </a:r>
            <a:r>
              <a:rPr lang="en-US" sz="2400" dirty="0" err="1" smtClean="0">
                <a:latin typeface="Arial" charset="0"/>
                <a:cs typeface="Arial" charset="0"/>
              </a:rPr>
              <a:t>EstimatedDeviation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4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Jacobson/</a:t>
            </a:r>
            <a:r>
              <a:rPr lang="en-US" dirty="0" err="1" smtClean="0"/>
              <a:t>Karels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3581"/>
            <a:ext cx="8534400" cy="4579162"/>
          </a:xfrm>
        </p:spPr>
      </p:pic>
    </p:spTree>
    <p:extLst>
      <p:ext uri="{BB962C8B-B14F-4D97-AF65-F5344CB8AC3E}">
        <p14:creationId xmlns:p14="http://schemas.microsoft.com/office/powerpoint/2010/main" val="6650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This is all very interesting, but…..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Implementations often use a coarse-grained timer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500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msec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typical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So what?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Above algorithms are largely irrelevant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Incurring a timeout is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expensive</a:t>
            </a:r>
          </a:p>
          <a:p>
            <a:pPr lvl="1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So we rely on duplicate ACKs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2ADFC6-48C3-3843-AD22-D02AC0CE4552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8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Sender sends packets with 100B and </a:t>
            </a:r>
            <a:r>
              <a:rPr lang="en-US" dirty="0" err="1" smtClean="0"/>
              <a:t>seqnos</a:t>
            </a:r>
            <a:r>
              <a:rPr lang="en-US" dirty="0" smtClean="0"/>
              <a:t>.:</a:t>
            </a:r>
          </a:p>
          <a:p>
            <a:pPr lvl="1"/>
            <a:r>
              <a:rPr lang="en-US" dirty="0" smtClean="0"/>
              <a:t>100, 200, 300, 400, 500, 600, 700, 800, 900</a:t>
            </a:r>
          </a:p>
          <a:p>
            <a:endParaRPr lang="en-US" dirty="0" smtClean="0"/>
          </a:p>
          <a:p>
            <a:r>
              <a:rPr lang="en-US" dirty="0" smtClean="0"/>
              <a:t>Assume 5</a:t>
            </a:r>
            <a:r>
              <a:rPr lang="en-US" baseline="30000" dirty="0" smtClean="0"/>
              <a:t>th</a:t>
            </a:r>
            <a:r>
              <a:rPr lang="en-US" dirty="0" smtClean="0"/>
              <a:t> packet (</a:t>
            </a:r>
            <a:r>
              <a:rPr lang="en-US" dirty="0" err="1" smtClean="0"/>
              <a:t>seqno</a:t>
            </a:r>
            <a:r>
              <a:rPr lang="en-US" dirty="0" smtClean="0"/>
              <a:t> 500) is lost, but no others</a:t>
            </a:r>
          </a:p>
          <a:p>
            <a:endParaRPr lang="en-US" dirty="0"/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200, 300, 400, 500, 500, 500, 500, 500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7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“Duplicate ACKs” are a sign of an </a:t>
            </a:r>
            <a:r>
              <a:rPr lang="en-US" u="sng" dirty="0" smtClean="0"/>
              <a:t>isolated</a:t>
            </a:r>
            <a:r>
              <a:rPr lang="en-US" dirty="0" smtClean="0"/>
              <a:t> loss</a:t>
            </a:r>
          </a:p>
          <a:p>
            <a:pPr lvl="1"/>
            <a:r>
              <a:rPr lang="en-US" dirty="0" smtClean="0"/>
              <a:t>The lack of ACK progress means 500 hasn’t been delivered</a:t>
            </a:r>
          </a:p>
          <a:p>
            <a:pPr lvl="1"/>
            <a:r>
              <a:rPr lang="en-US" dirty="0" smtClean="0"/>
              <a:t>Stream of ACKs means some packets are being delivered</a:t>
            </a:r>
          </a:p>
          <a:p>
            <a:pPr lvl="1"/>
            <a:endParaRPr lang="en-US" dirty="0"/>
          </a:p>
          <a:p>
            <a:r>
              <a:rPr lang="en-US" dirty="0" smtClean="0"/>
              <a:t>Therefore, could trigger resend upon receiving k duplicate ACKs</a:t>
            </a:r>
          </a:p>
          <a:p>
            <a:pPr lvl="1"/>
            <a:r>
              <a:rPr lang="en-US" dirty="0" smtClean="0"/>
              <a:t>TCP uses k=3</a:t>
            </a:r>
          </a:p>
          <a:p>
            <a:pPr lvl="2"/>
            <a:endParaRPr lang="en-US" dirty="0"/>
          </a:p>
          <a:p>
            <a:r>
              <a:rPr lang="en-US" dirty="0" smtClean="0"/>
              <a:t>We will revisit this in congestion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80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446981-F131-DC41-B9DA-356F147DB2AB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0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has one global system of addressing: IP</a:t>
            </a:r>
          </a:p>
          <a:p>
            <a:pPr lvl="1"/>
            <a:r>
              <a:rPr lang="en-US" dirty="0" smtClean="0"/>
              <a:t>By explicit design</a:t>
            </a:r>
          </a:p>
          <a:p>
            <a:pPr lvl="1"/>
            <a:endParaRPr lang="en-US" dirty="0"/>
          </a:p>
          <a:p>
            <a:r>
              <a:rPr lang="en-US" dirty="0" smtClean="0"/>
              <a:t>And one global system of naming: DNS</a:t>
            </a:r>
          </a:p>
          <a:p>
            <a:pPr lvl="1"/>
            <a:r>
              <a:rPr lang="en-US" dirty="0" smtClean="0"/>
              <a:t>Almost by accident, naming was an afterthought</a:t>
            </a:r>
          </a:p>
          <a:p>
            <a:pPr lvl="1"/>
            <a:endParaRPr lang="en-US" dirty="0"/>
          </a:p>
          <a:p>
            <a:r>
              <a:rPr lang="en-US" dirty="0" smtClean="0"/>
              <a:t>At the time, only items worth naming were hosts</a:t>
            </a:r>
          </a:p>
          <a:p>
            <a:pPr lvl="1"/>
            <a:r>
              <a:rPr lang="en-US" dirty="0" smtClean="0"/>
              <a:t>A mistake that causes many painful workarounds</a:t>
            </a:r>
          </a:p>
          <a:p>
            <a:pPr lvl="1"/>
            <a:endParaRPr lang="en-US" dirty="0"/>
          </a:p>
          <a:p>
            <a:r>
              <a:rPr lang="en-US" dirty="0" smtClean="0"/>
              <a:t>Everything is now named relative to a host</a:t>
            </a:r>
          </a:p>
          <a:p>
            <a:pPr lvl="1"/>
            <a:r>
              <a:rPr lang="en-US" dirty="0" smtClean="0"/>
              <a:t>Content is most notable example (URL structure)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Steps in Using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 has name of entity she wants to access</a:t>
            </a:r>
          </a:p>
          <a:p>
            <a:pPr lvl="1"/>
            <a:r>
              <a:rPr lang="en-US" dirty="0" smtClean="0"/>
              <a:t>Content, host, etc.</a:t>
            </a:r>
          </a:p>
          <a:p>
            <a:pPr lvl="1"/>
            <a:endParaRPr lang="en-US" dirty="0"/>
          </a:p>
          <a:p>
            <a:r>
              <a:rPr lang="en-US" dirty="0" smtClean="0"/>
              <a:t>Invokes an application to perform relevant task</a:t>
            </a:r>
          </a:p>
          <a:p>
            <a:pPr lvl="1"/>
            <a:r>
              <a:rPr lang="en-US" dirty="0" smtClean="0"/>
              <a:t>Using that name (e.g., </a:t>
            </a:r>
            <a:r>
              <a:rPr lang="en-US" dirty="0" err="1" smtClean="0"/>
              <a:t>www.cnn.com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 invokes DNS to translate name to address</a:t>
            </a:r>
          </a:p>
          <a:p>
            <a:pPr lvl="1"/>
            <a:r>
              <a:rPr lang="en-US" dirty="0"/>
              <a:t>E.g. 157.166.255.18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App invokes transport protocol to contact host</a:t>
            </a:r>
          </a:p>
          <a:p>
            <a:pPr lvl="1"/>
            <a:r>
              <a:rPr lang="en-US" dirty="0" smtClean="0"/>
              <a:t>Using address as destination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#3: coming soon</a:t>
            </a:r>
          </a:p>
          <a:p>
            <a:pPr lvl="1"/>
            <a:r>
              <a:rPr lang="en-US" dirty="0" smtClean="0"/>
              <a:t>Treat it like a worksheet</a:t>
            </a:r>
          </a:p>
          <a:p>
            <a:pPr lvl="1"/>
            <a:r>
              <a:rPr lang="en-US" dirty="0" smtClean="0"/>
              <a:t>Will explain when posted</a:t>
            </a:r>
          </a:p>
          <a:p>
            <a:pPr lvl="1"/>
            <a:endParaRPr lang="en-US" dirty="0"/>
          </a:p>
          <a:p>
            <a:r>
              <a:rPr lang="en-US" dirty="0" smtClean="0"/>
              <a:t>Project #2: due 10/10</a:t>
            </a:r>
          </a:p>
          <a:p>
            <a:endParaRPr lang="en-US" dirty="0"/>
          </a:p>
          <a:p>
            <a:r>
              <a:rPr lang="en-US" dirty="0" smtClean="0"/>
              <a:t>Midterm: A week from today</a:t>
            </a:r>
          </a:p>
          <a:p>
            <a:pPr lvl="1"/>
            <a:r>
              <a:rPr lang="en-US" dirty="0" smtClean="0"/>
              <a:t>Only one person rescheduled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Special office hours to be announced</a:t>
            </a:r>
          </a:p>
          <a:p>
            <a:pPr lvl="1"/>
            <a:r>
              <a:rPr lang="is-IS" dirty="0" smtClean="0"/>
              <a:t>Sections on Wednesday devoted to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16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22238"/>
            <a:ext cx="9372600" cy="8683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Relationship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Btwn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Names/Addresses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Addresses </a:t>
            </a:r>
            <a:r>
              <a:rPr lang="en-US" dirty="0">
                <a:latin typeface="Arial" charset="0"/>
                <a:cs typeface="Arial" charset="0"/>
              </a:rPr>
              <a:t>can </a:t>
            </a:r>
            <a:r>
              <a:rPr lang="en-US" dirty="0">
                <a:solidFill>
                  <a:srgbClr val="F47A00"/>
                </a:solidFill>
                <a:latin typeface="Arial" charset="0"/>
                <a:cs typeface="Arial" charset="0"/>
              </a:rPr>
              <a:t>change </a:t>
            </a:r>
            <a:r>
              <a:rPr lang="en-US" dirty="0">
                <a:latin typeface="Arial" charset="0"/>
                <a:cs typeface="Arial" charset="0"/>
              </a:rPr>
              <a:t>underneath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Move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www.cnn.com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4.125.91.21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Humans/Apps should be unaffected</a:t>
            </a:r>
          </a:p>
          <a:p>
            <a:pPr lvl="4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Name </a:t>
            </a:r>
            <a:r>
              <a:rPr lang="en-US" dirty="0">
                <a:latin typeface="Arial" charset="0"/>
                <a:cs typeface="Arial" charset="0"/>
              </a:rPr>
              <a:t>could map to </a:t>
            </a:r>
            <a:r>
              <a:rPr lang="en-US" dirty="0">
                <a:solidFill>
                  <a:srgbClr val="F47A00"/>
                </a:solidFill>
                <a:latin typeface="Arial" charset="0"/>
                <a:cs typeface="Arial" charset="0"/>
              </a:rPr>
              <a:t>multiple </a:t>
            </a:r>
            <a:r>
              <a:rPr lang="en-US" dirty="0">
                <a:latin typeface="Arial" charset="0"/>
                <a:cs typeface="Arial" charset="0"/>
              </a:rPr>
              <a:t>IP addresses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www.cnn.com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multiple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replicas of the Web site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Enables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Load-balancing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Reducing latency by picking nearby servers</a:t>
            </a:r>
          </a:p>
          <a:p>
            <a:pPr lvl="5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F47A00"/>
                </a:solidFill>
                <a:latin typeface="Arial" charset="0"/>
                <a:cs typeface="Arial" charset="0"/>
              </a:rPr>
              <a:t>Multiple names </a:t>
            </a:r>
            <a:r>
              <a:rPr lang="en-US" dirty="0">
                <a:latin typeface="Arial" charset="0"/>
                <a:cs typeface="Arial" charset="0"/>
              </a:rPr>
              <a:t>for the same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E.g., aliases like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www.cnn.com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cnn.com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E5A503-C139-B842-8B7F-72AFBD01CC98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from Names to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Originally: per-host </a:t>
            </a:r>
            <a:r>
              <a:rPr lang="en-US" dirty="0" smtClean="0"/>
              <a:t>file </a:t>
            </a:r>
            <a:r>
              <a:rPr lang="en-US" dirty="0" err="1" smtClean="0"/>
              <a:t>hosts.txt</a:t>
            </a:r>
            <a:r>
              <a:rPr lang="en-US" dirty="0" smtClean="0"/>
              <a:t> in /</a:t>
            </a:r>
            <a:r>
              <a:rPr lang="en-US" dirty="0" err="1" smtClean="0"/>
              <a:t>etc</a:t>
            </a:r>
            <a:r>
              <a:rPr lang="en-US" dirty="0" smtClean="0"/>
              <a:t>/hosts</a:t>
            </a:r>
            <a:endParaRPr lang="en-US" dirty="0"/>
          </a:p>
          <a:p>
            <a:pPr lvl="1"/>
            <a:r>
              <a:rPr lang="en-US" dirty="0" smtClean="0"/>
              <a:t>SRI </a:t>
            </a:r>
            <a:r>
              <a:rPr lang="en-US" dirty="0"/>
              <a:t>(Menlo Park) kept master copy</a:t>
            </a:r>
          </a:p>
          <a:p>
            <a:pPr lvl="1"/>
            <a:r>
              <a:rPr lang="en-US" dirty="0"/>
              <a:t>Downloaded </a:t>
            </a:r>
            <a:r>
              <a:rPr lang="en-US" dirty="0" smtClean="0"/>
              <a:t>regularly</a:t>
            </a:r>
          </a:p>
          <a:p>
            <a:pPr lvl="1"/>
            <a:r>
              <a:rPr lang="en-US" dirty="0"/>
              <a:t>Flat </a:t>
            </a:r>
            <a:r>
              <a:rPr lang="en-US" dirty="0" smtClean="0"/>
              <a:t>namespace</a:t>
            </a:r>
          </a:p>
          <a:p>
            <a:pPr lvl="6"/>
            <a:endParaRPr lang="en-US" dirty="0"/>
          </a:p>
          <a:p>
            <a:r>
              <a:rPr lang="en-US" dirty="0"/>
              <a:t>As the Internet grew this system broke down</a:t>
            </a:r>
          </a:p>
          <a:p>
            <a:pPr lvl="1"/>
            <a:r>
              <a:rPr lang="en-US" dirty="0"/>
              <a:t>SRI couldn’t handle the load</a:t>
            </a:r>
          </a:p>
          <a:p>
            <a:pPr lvl="1"/>
            <a:r>
              <a:rPr lang="en-US" dirty="0" smtClean="0"/>
              <a:t>Conflicts </a:t>
            </a:r>
            <a:r>
              <a:rPr lang="en-US" dirty="0"/>
              <a:t>in selecting names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osts </a:t>
            </a:r>
            <a:r>
              <a:rPr lang="en-US" dirty="0"/>
              <a:t>had inaccurate copies of </a:t>
            </a:r>
            <a:r>
              <a:rPr lang="en-US" dirty="0" err="1"/>
              <a:t>hosts.txt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 smtClean="0"/>
              <a:t>Domain </a:t>
            </a:r>
            <a:r>
              <a:rPr lang="en-US" dirty="0"/>
              <a:t>Name System (DNS) </a:t>
            </a:r>
            <a:r>
              <a:rPr lang="en-US" dirty="0" smtClean="0"/>
              <a:t>invented </a:t>
            </a:r>
            <a:r>
              <a:rPr lang="en-US" dirty="0"/>
              <a:t>to fix this</a:t>
            </a:r>
          </a:p>
          <a:p>
            <a:pPr lvl="1"/>
            <a:r>
              <a:rPr lang="en-US" dirty="0"/>
              <a:t>First </a:t>
            </a:r>
            <a:r>
              <a:rPr lang="en-US" dirty="0" smtClean="0"/>
              <a:t>server </a:t>
            </a:r>
            <a:r>
              <a:rPr lang="en-US" dirty="0"/>
              <a:t>implementation done by 4 UCB students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Scaling (names, users, updates, etc.)</a:t>
            </a:r>
          </a:p>
          <a:p>
            <a:pPr lvl="1"/>
            <a:r>
              <a:rPr lang="en-US" dirty="0" smtClean="0"/>
              <a:t>Ease of management (uniqueness of names, etc.)</a:t>
            </a:r>
          </a:p>
          <a:p>
            <a:pPr lvl="1"/>
            <a:r>
              <a:rPr lang="en-US" dirty="0" smtClean="0"/>
              <a:t>Availability and consistency</a:t>
            </a:r>
          </a:p>
          <a:p>
            <a:pPr lvl="1"/>
            <a:r>
              <a:rPr lang="en-US" dirty="0" smtClean="0"/>
              <a:t>Fast lookups</a:t>
            </a:r>
          </a:p>
          <a:p>
            <a:pPr lvl="1"/>
            <a:endParaRPr lang="en-US" dirty="0"/>
          </a:p>
          <a:p>
            <a:r>
              <a:rPr lang="en-US" dirty="0" smtClean="0"/>
              <a:t>Approach: Three intertwined </a:t>
            </a:r>
            <a:r>
              <a:rPr lang="en-US" dirty="0"/>
              <a:t>hierarchies:</a:t>
            </a:r>
          </a:p>
          <a:p>
            <a:pPr lvl="1"/>
            <a:r>
              <a:rPr lang="en-US" dirty="0"/>
              <a:t>Naming structure: </a:t>
            </a:r>
            <a:r>
              <a:rPr lang="en-US" dirty="0" err="1"/>
              <a:t>www.cnn.com</a:t>
            </a:r>
            <a:endParaRPr lang="en-US" dirty="0"/>
          </a:p>
          <a:p>
            <a:pPr lvl="1"/>
            <a:r>
              <a:rPr lang="en-US" dirty="0"/>
              <a:t>Management: hierarchy of authority over names</a:t>
            </a:r>
          </a:p>
          <a:p>
            <a:pPr lvl="1"/>
            <a:r>
              <a:rPr lang="en-US" dirty="0"/>
              <a:t>Infrastructure: hierarchy of DNS servers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2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990601" y="2286000"/>
            <a:ext cx="6019800" cy="457200"/>
          </a:xfrm>
          <a:prstGeom prst="rect">
            <a:avLst/>
          </a:prstGeom>
          <a:solidFill>
            <a:srgbClr val="FFFF47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83" tIns="45692" rIns="91383" bIns="45692" numCol="1" rtlCol="0" anchor="ctr" anchorCtr="0" compatLnSpc="1">
            <a:prstTxWarp prst="textNoShape">
              <a:avLst/>
            </a:prstTxWarp>
          </a:bodyPr>
          <a:lstStyle/>
          <a:p>
            <a:pPr defTabSz="913836"/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7315200" y="2286000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83" tIns="45692" rIns="91383" bIns="45692" numCol="1" rtlCol="0" anchor="ctr" anchorCtr="0" compatLnSpc="1">
            <a:prstTxWarp prst="textNoShape">
              <a:avLst/>
            </a:prstTxWarp>
          </a:bodyPr>
          <a:lstStyle/>
          <a:p>
            <a:pPr defTabSz="913836"/>
            <a:endParaRPr lang="en-US"/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idx="1"/>
          </p:nvPr>
        </p:nvSpPr>
        <p:spPr>
          <a:xfrm>
            <a:off x="2743201" y="2961894"/>
            <a:ext cx="8534400" cy="4835525"/>
          </a:xfrm>
        </p:spPr>
        <p:txBody>
          <a:bodyPr/>
          <a:lstStyle/>
          <a:p>
            <a:r>
              <a:rPr lang="ja-JP" altLang="en-US" sz="2400" dirty="0">
                <a:solidFill>
                  <a:srgbClr val="000090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000090"/>
                </a:solidFill>
              </a:rPr>
              <a:t>Top Level Domains</a:t>
            </a:r>
            <a:r>
              <a:rPr lang="ja-JP" altLang="en-US" sz="2400" dirty="0">
                <a:solidFill>
                  <a:srgbClr val="000090"/>
                </a:solidFill>
                <a:latin typeface="Arial"/>
              </a:rPr>
              <a:t>”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(TLDs) are </a:t>
            </a:r>
            <a:r>
              <a:rPr lang="en-US" sz="2400" dirty="0">
                <a:solidFill>
                  <a:srgbClr val="000090"/>
                </a:solidFill>
              </a:rPr>
              <a:t>at the top</a:t>
            </a:r>
          </a:p>
          <a:p>
            <a:r>
              <a:rPr lang="en-US" sz="2400" dirty="0">
                <a:solidFill>
                  <a:srgbClr val="000090"/>
                </a:solidFill>
              </a:rPr>
              <a:t>Domains are </a:t>
            </a:r>
            <a:r>
              <a:rPr lang="en-US" sz="2400" dirty="0" err="1">
                <a:solidFill>
                  <a:srgbClr val="000090"/>
                </a:solidFill>
              </a:rPr>
              <a:t>subtrees</a:t>
            </a:r>
            <a:endParaRPr lang="en-US" sz="2400" dirty="0">
              <a:solidFill>
                <a:srgbClr val="000090"/>
              </a:solidFill>
            </a:endParaRPr>
          </a:p>
          <a:p>
            <a:pPr marL="669514" lvl="1" indent="-325239"/>
            <a:r>
              <a:rPr lang="en-US" sz="2000" dirty="0" err="1">
                <a:solidFill>
                  <a:srgbClr val="000090"/>
                </a:solidFill>
              </a:rPr>
              <a:t>E.g</a:t>
            </a:r>
            <a:r>
              <a:rPr lang="en-US" sz="2000" dirty="0">
                <a:solidFill>
                  <a:srgbClr val="000090"/>
                </a:solidFill>
              </a:rPr>
              <a:t>: .</a:t>
            </a:r>
            <a:r>
              <a:rPr lang="en-US" sz="2000" dirty="0" err="1">
                <a:solidFill>
                  <a:srgbClr val="000090"/>
                </a:solidFill>
              </a:rPr>
              <a:t>edu</a:t>
            </a:r>
            <a:r>
              <a:rPr lang="en-US" sz="2000" dirty="0">
                <a:solidFill>
                  <a:srgbClr val="000090"/>
                </a:solidFill>
              </a:rPr>
              <a:t>, </a:t>
            </a:r>
            <a:r>
              <a:rPr lang="en-US" sz="2000" dirty="0" err="1">
                <a:solidFill>
                  <a:srgbClr val="000090"/>
                </a:solidFill>
              </a:rPr>
              <a:t>berkeley.edu</a:t>
            </a:r>
            <a:r>
              <a:rPr lang="en-US" sz="2000" dirty="0">
                <a:solidFill>
                  <a:srgbClr val="000090"/>
                </a:solidFill>
              </a:rPr>
              <a:t>, </a:t>
            </a:r>
            <a:r>
              <a:rPr lang="en-US" sz="2000" dirty="0" err="1">
                <a:solidFill>
                  <a:srgbClr val="000090"/>
                </a:solidFill>
              </a:rPr>
              <a:t>eecs.berkeley.edu</a:t>
            </a:r>
            <a:endParaRPr lang="en-US" dirty="0">
              <a:solidFill>
                <a:srgbClr val="000090"/>
              </a:solidFill>
            </a:endParaRPr>
          </a:p>
          <a:p>
            <a:r>
              <a:rPr lang="en-US" sz="2400" dirty="0">
                <a:solidFill>
                  <a:srgbClr val="000090"/>
                </a:solidFill>
              </a:rPr>
              <a:t>Name is leaf-to-root path</a:t>
            </a:r>
          </a:p>
          <a:p>
            <a:pPr lvl="1" indent="-342692"/>
            <a:r>
              <a:rPr lang="en-US" sz="2000" dirty="0" err="1" smtClean="0">
                <a:solidFill>
                  <a:srgbClr val="000090"/>
                </a:solidFill>
              </a:rPr>
              <a:t>instr.eecs.berkeley.edu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219013" y="1295400"/>
            <a:ext cx="745486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195317" y="2362200"/>
            <a:ext cx="60480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64946" y="2379664"/>
            <a:ext cx="624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68629" y="2362200"/>
            <a:ext cx="60480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732521" y="2362200"/>
            <a:ext cx="613817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18813" y="2379664"/>
            <a:ext cx="60653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457879" y="2362200"/>
            <a:ext cx="60480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50140" y="2362200"/>
            <a:ext cx="471281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17299" y="2362200"/>
            <a:ext cx="464113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168104" y="3370264"/>
            <a:ext cx="130985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berkeley</a:t>
            </a: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745686" y="3352800"/>
            <a:ext cx="745486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ucla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6576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20086" y="4114800"/>
            <a:ext cx="745486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eecs</a:t>
            </a: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6576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869386" y="4132263"/>
            <a:ext cx="745486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sims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495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8469" y="5029201"/>
            <a:ext cx="88617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instr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7" y="26670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667000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600200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6002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600200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7" y="16002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600200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6002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7" y="1600200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600200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12" y="2286012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600200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39889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4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  <p:bldP spid="1469443" grpId="0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Hierarchical Administration</a:t>
            </a:r>
          </a:p>
        </p:txBody>
      </p:sp>
      <p:sp>
        <p:nvSpPr>
          <p:cNvPr id="1470523" name="Rectangle 59"/>
          <p:cNvSpPr>
            <a:spLocks noGrp="1" noChangeArrowheads="1"/>
          </p:cNvSpPr>
          <p:nvPr>
            <p:ph idx="1"/>
          </p:nvPr>
        </p:nvSpPr>
        <p:spPr>
          <a:xfrm>
            <a:off x="1421368" y="3657600"/>
            <a:ext cx="7951232" cy="3733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7200" indent="-350622">
              <a:lnSpc>
                <a:spcPct val="80000"/>
              </a:lnSpc>
            </a:pPr>
            <a:r>
              <a:rPr lang="en-US" sz="3000" dirty="0"/>
              <a:t>A zone corresponds to an administrative authority </a:t>
            </a:r>
            <a:r>
              <a:rPr lang="en-US" sz="3000" dirty="0" smtClean="0"/>
              <a:t>responsible for contiguous portion of hierarchy </a:t>
            </a:r>
          </a:p>
          <a:p>
            <a:pPr marL="726450" lvl="1" indent="-350622">
              <a:lnSpc>
                <a:spcPct val="80000"/>
              </a:lnSpc>
            </a:pPr>
            <a:r>
              <a:rPr lang="en-US" sz="2600" dirty="0" smtClean="0"/>
              <a:t>UCB </a:t>
            </a:r>
            <a:r>
              <a:rPr lang="en-US" sz="2600" dirty="0"/>
              <a:t>controls *.</a:t>
            </a:r>
            <a:r>
              <a:rPr lang="en-US" sz="2600" dirty="0" err="1" smtClean="0"/>
              <a:t>berkeley.edu</a:t>
            </a:r>
            <a:r>
              <a:rPr lang="en-US" sz="2600" dirty="0"/>
              <a:t> </a:t>
            </a:r>
            <a:r>
              <a:rPr lang="en-US" sz="2600" dirty="0" smtClean="0"/>
              <a:t>and *</a:t>
            </a:r>
            <a:r>
              <a:rPr lang="en-US" sz="2600" dirty="0" err="1" smtClean="0"/>
              <a:t>sims.berkeley.edu</a:t>
            </a:r>
            <a:endParaRPr lang="en-US" sz="2600" dirty="0" smtClean="0"/>
          </a:p>
          <a:p>
            <a:pPr marL="726450" lvl="1" indent="-350622">
              <a:lnSpc>
                <a:spcPct val="80000"/>
              </a:lnSpc>
            </a:pPr>
            <a:r>
              <a:rPr lang="en-US" sz="2600" dirty="0" smtClean="0"/>
              <a:t>EECS </a:t>
            </a:r>
            <a:r>
              <a:rPr lang="en-US" sz="2600" dirty="0"/>
              <a:t>controls *.</a:t>
            </a:r>
            <a:r>
              <a:rPr lang="en-US" sz="2600" dirty="0" err="1" smtClean="0"/>
              <a:t>eecs.berkeley.edu</a:t>
            </a:r>
            <a:endParaRPr lang="en-US" dirty="0"/>
          </a:p>
          <a:p>
            <a:pPr marL="377200" indent="-350622">
              <a:lnSpc>
                <a:spcPct val="80000"/>
              </a:lnSpc>
            </a:pPr>
            <a:r>
              <a:rPr lang="en-US" sz="3000" dirty="0"/>
              <a:t>Name collisions trivially avoided!</a:t>
            </a:r>
          </a:p>
          <a:p>
            <a:pPr marL="726450" lvl="1" indent="-350622">
              <a:lnSpc>
                <a:spcPct val="80000"/>
              </a:lnSpc>
            </a:pPr>
            <a:r>
              <a:rPr lang="en-US" sz="2600" dirty="0" smtClean="0"/>
              <a:t>Each domain can ensure this locally</a:t>
            </a:r>
            <a:endParaRPr lang="en-US" sz="2600" dirty="0"/>
          </a:p>
          <a:p>
            <a:pPr marL="377200" indent="-350622">
              <a:lnSpc>
                <a:spcPct val="80000"/>
              </a:lnSpc>
            </a:pPr>
            <a:endParaRPr lang="en-US" sz="3000" dirty="0"/>
          </a:p>
          <a:p>
            <a:pPr marL="377200" indent="-350622">
              <a:lnSpc>
                <a:spcPct val="80000"/>
              </a:lnSpc>
            </a:pPr>
            <a:endParaRPr lang="en-US" sz="3000" dirty="0"/>
          </a:p>
          <a:p>
            <a:pPr marL="377200" indent="-350622">
              <a:lnSpc>
                <a:spcPct val="80000"/>
              </a:lnSpc>
            </a:pPr>
            <a:endParaRPr lang="en-US" sz="3000" dirty="0"/>
          </a:p>
        </p:txBody>
      </p:sp>
      <p:sp>
        <p:nvSpPr>
          <p:cNvPr id="1470467" name="Text Box 3"/>
          <p:cNvSpPr txBox="1">
            <a:spLocks noChangeArrowheads="1"/>
          </p:cNvSpPr>
          <p:nvPr/>
        </p:nvSpPr>
        <p:spPr bwMode="auto">
          <a:xfrm>
            <a:off x="4435797" y="1295400"/>
            <a:ext cx="745486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70468" name="Text Box 4"/>
          <p:cNvSpPr txBox="1">
            <a:spLocks noChangeArrowheads="1"/>
          </p:cNvSpPr>
          <p:nvPr/>
        </p:nvSpPr>
        <p:spPr bwMode="auto">
          <a:xfrm>
            <a:off x="1412101" y="2362200"/>
            <a:ext cx="60480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70469" name="Text Box 5"/>
          <p:cNvSpPr txBox="1">
            <a:spLocks noChangeArrowheads="1"/>
          </p:cNvSpPr>
          <p:nvPr/>
        </p:nvSpPr>
        <p:spPr bwMode="auto">
          <a:xfrm>
            <a:off x="2581730" y="2379664"/>
            <a:ext cx="624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70470" name="Text Box 6"/>
          <p:cNvSpPr txBox="1">
            <a:spLocks noChangeArrowheads="1"/>
          </p:cNvSpPr>
          <p:nvPr/>
        </p:nvSpPr>
        <p:spPr bwMode="auto">
          <a:xfrm>
            <a:off x="3785413" y="2362200"/>
            <a:ext cx="60480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70471" name="Text Box 7"/>
          <p:cNvSpPr txBox="1">
            <a:spLocks noChangeArrowheads="1"/>
          </p:cNvSpPr>
          <p:nvPr/>
        </p:nvSpPr>
        <p:spPr bwMode="auto">
          <a:xfrm>
            <a:off x="4949305" y="2362200"/>
            <a:ext cx="613817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70472" name="Text Box 8"/>
          <p:cNvSpPr txBox="1">
            <a:spLocks noChangeArrowheads="1"/>
          </p:cNvSpPr>
          <p:nvPr/>
        </p:nvSpPr>
        <p:spPr bwMode="auto">
          <a:xfrm>
            <a:off x="5835597" y="2379664"/>
            <a:ext cx="60653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org</a:t>
            </a:r>
          </a:p>
        </p:txBody>
      </p:sp>
      <p:sp>
        <p:nvSpPr>
          <p:cNvPr id="1470473" name="Text Box 9"/>
          <p:cNvSpPr txBox="1">
            <a:spLocks noChangeArrowheads="1"/>
          </p:cNvSpPr>
          <p:nvPr/>
        </p:nvSpPr>
        <p:spPr bwMode="auto">
          <a:xfrm>
            <a:off x="6674663" y="2362200"/>
            <a:ext cx="60480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70474" name="Text Box 10"/>
          <p:cNvSpPr txBox="1">
            <a:spLocks noChangeArrowheads="1"/>
          </p:cNvSpPr>
          <p:nvPr/>
        </p:nvSpPr>
        <p:spPr bwMode="auto">
          <a:xfrm>
            <a:off x="7566924" y="2362200"/>
            <a:ext cx="471281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70475" name="Text Box 11"/>
          <p:cNvSpPr txBox="1">
            <a:spLocks noChangeArrowheads="1"/>
          </p:cNvSpPr>
          <p:nvPr/>
        </p:nvSpPr>
        <p:spPr bwMode="auto">
          <a:xfrm>
            <a:off x="8218207" y="2362200"/>
            <a:ext cx="464113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70476" name="Text Box 12"/>
          <p:cNvSpPr txBox="1">
            <a:spLocks noChangeArrowheads="1"/>
          </p:cNvSpPr>
          <p:nvPr/>
        </p:nvSpPr>
        <p:spPr bwMode="auto">
          <a:xfrm>
            <a:off x="384888" y="3370264"/>
            <a:ext cx="130985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berkeley</a:t>
            </a:r>
          </a:p>
        </p:txBody>
      </p:sp>
      <p:sp>
        <p:nvSpPr>
          <p:cNvPr id="1470477" name="Text Box 13"/>
          <p:cNvSpPr txBox="1">
            <a:spLocks noChangeArrowheads="1"/>
          </p:cNvSpPr>
          <p:nvPr/>
        </p:nvSpPr>
        <p:spPr bwMode="auto">
          <a:xfrm>
            <a:off x="1962470" y="3352800"/>
            <a:ext cx="745486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ucla</a:t>
            </a:r>
            <a:endParaRPr lang="en-US" sz="1800" dirty="0">
              <a:cs typeface="Arial" charset="0"/>
            </a:endParaRPr>
          </a:p>
        </p:txBody>
      </p:sp>
      <p:sp>
        <p:nvSpPr>
          <p:cNvPr id="1470478" name="Line 14"/>
          <p:cNvSpPr>
            <a:spLocks noChangeShapeType="1"/>
          </p:cNvSpPr>
          <p:nvPr/>
        </p:nvSpPr>
        <p:spPr bwMode="auto">
          <a:xfrm flipH="1">
            <a:off x="723900" y="36576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479" name="Text Box 15"/>
          <p:cNvSpPr txBox="1">
            <a:spLocks noChangeArrowheads="1"/>
          </p:cNvSpPr>
          <p:nvPr/>
        </p:nvSpPr>
        <p:spPr bwMode="auto">
          <a:xfrm>
            <a:off x="336870" y="4114800"/>
            <a:ext cx="745486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eecs</a:t>
            </a:r>
          </a:p>
        </p:txBody>
      </p:sp>
      <p:sp>
        <p:nvSpPr>
          <p:cNvPr id="1470480" name="Line 16"/>
          <p:cNvSpPr>
            <a:spLocks noChangeShapeType="1"/>
          </p:cNvSpPr>
          <p:nvPr/>
        </p:nvSpPr>
        <p:spPr bwMode="auto">
          <a:xfrm>
            <a:off x="1181100" y="36576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481" name="Text Box 17"/>
          <p:cNvSpPr txBox="1">
            <a:spLocks noChangeArrowheads="1"/>
          </p:cNvSpPr>
          <p:nvPr/>
        </p:nvSpPr>
        <p:spPr bwMode="auto">
          <a:xfrm>
            <a:off x="1086170" y="4132263"/>
            <a:ext cx="745486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sims</a:t>
            </a:r>
          </a:p>
        </p:txBody>
      </p:sp>
      <p:sp>
        <p:nvSpPr>
          <p:cNvPr id="1470482" name="Line 18"/>
          <p:cNvSpPr>
            <a:spLocks noChangeShapeType="1"/>
          </p:cNvSpPr>
          <p:nvPr/>
        </p:nvSpPr>
        <p:spPr bwMode="auto">
          <a:xfrm>
            <a:off x="660400" y="4495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483" name="Text Box 19"/>
          <p:cNvSpPr txBox="1">
            <a:spLocks noChangeArrowheads="1"/>
          </p:cNvSpPr>
          <p:nvPr/>
        </p:nvSpPr>
        <p:spPr bwMode="auto">
          <a:xfrm>
            <a:off x="225252" y="5029201"/>
            <a:ext cx="88617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instr</a:t>
            </a:r>
            <a:endParaRPr lang="en-US" sz="1800" dirty="0">
              <a:cs typeface="Arial" charset="0"/>
            </a:endParaRPr>
          </a:p>
        </p:txBody>
      </p:sp>
      <p:sp>
        <p:nvSpPr>
          <p:cNvPr id="1470484" name="Line 20"/>
          <p:cNvSpPr>
            <a:spLocks noChangeShapeType="1"/>
          </p:cNvSpPr>
          <p:nvPr/>
        </p:nvSpPr>
        <p:spPr bwMode="auto">
          <a:xfrm flipH="1">
            <a:off x="1117601" y="26670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485" name="Line 21"/>
          <p:cNvSpPr>
            <a:spLocks noChangeShapeType="1"/>
          </p:cNvSpPr>
          <p:nvPr/>
        </p:nvSpPr>
        <p:spPr bwMode="auto">
          <a:xfrm>
            <a:off x="1727200" y="2667000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486" name="Line 22"/>
          <p:cNvSpPr>
            <a:spLocks noChangeShapeType="1"/>
          </p:cNvSpPr>
          <p:nvPr/>
        </p:nvSpPr>
        <p:spPr bwMode="auto">
          <a:xfrm flipV="1">
            <a:off x="1803400" y="1600200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487" name="Line 23"/>
          <p:cNvSpPr>
            <a:spLocks noChangeShapeType="1"/>
          </p:cNvSpPr>
          <p:nvPr/>
        </p:nvSpPr>
        <p:spPr bwMode="auto">
          <a:xfrm flipH="1">
            <a:off x="2870200" y="16002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488" name="Line 24"/>
          <p:cNvSpPr>
            <a:spLocks noChangeShapeType="1"/>
          </p:cNvSpPr>
          <p:nvPr/>
        </p:nvSpPr>
        <p:spPr bwMode="auto">
          <a:xfrm flipH="1">
            <a:off x="4089400" y="1600200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489" name="Line 25"/>
          <p:cNvSpPr>
            <a:spLocks noChangeShapeType="1"/>
          </p:cNvSpPr>
          <p:nvPr/>
        </p:nvSpPr>
        <p:spPr bwMode="auto">
          <a:xfrm>
            <a:off x="4775201" y="16002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490" name="Line 26"/>
          <p:cNvSpPr>
            <a:spLocks noChangeShapeType="1"/>
          </p:cNvSpPr>
          <p:nvPr/>
        </p:nvSpPr>
        <p:spPr bwMode="auto">
          <a:xfrm>
            <a:off x="4775200" y="1600200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491" name="Line 27"/>
          <p:cNvSpPr>
            <a:spLocks noChangeShapeType="1"/>
          </p:cNvSpPr>
          <p:nvPr/>
        </p:nvSpPr>
        <p:spPr bwMode="auto">
          <a:xfrm>
            <a:off x="4775200" y="16002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492" name="Line 28"/>
          <p:cNvSpPr>
            <a:spLocks noChangeShapeType="1"/>
          </p:cNvSpPr>
          <p:nvPr/>
        </p:nvSpPr>
        <p:spPr bwMode="auto">
          <a:xfrm>
            <a:off x="4775201" y="1600200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493" name="Line 29"/>
          <p:cNvSpPr>
            <a:spLocks noChangeShapeType="1"/>
          </p:cNvSpPr>
          <p:nvPr/>
        </p:nvSpPr>
        <p:spPr bwMode="auto">
          <a:xfrm>
            <a:off x="4775200" y="1600200"/>
            <a:ext cx="3657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494" name="Text Box 30"/>
          <p:cNvSpPr txBox="1">
            <a:spLocks noChangeArrowheads="1"/>
          </p:cNvSpPr>
          <p:nvPr/>
        </p:nvSpPr>
        <p:spPr bwMode="auto">
          <a:xfrm>
            <a:off x="4435797" y="1295400"/>
            <a:ext cx="745486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70495" name="Text Box 31"/>
          <p:cNvSpPr txBox="1">
            <a:spLocks noChangeArrowheads="1"/>
          </p:cNvSpPr>
          <p:nvPr/>
        </p:nvSpPr>
        <p:spPr bwMode="auto">
          <a:xfrm>
            <a:off x="1412101" y="2362200"/>
            <a:ext cx="60480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70496" name="Text Box 32"/>
          <p:cNvSpPr txBox="1">
            <a:spLocks noChangeArrowheads="1"/>
          </p:cNvSpPr>
          <p:nvPr/>
        </p:nvSpPr>
        <p:spPr bwMode="auto">
          <a:xfrm>
            <a:off x="2581730" y="2379664"/>
            <a:ext cx="624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70497" name="Text Box 33"/>
          <p:cNvSpPr txBox="1">
            <a:spLocks noChangeArrowheads="1"/>
          </p:cNvSpPr>
          <p:nvPr/>
        </p:nvSpPr>
        <p:spPr bwMode="auto">
          <a:xfrm>
            <a:off x="3785413" y="2362200"/>
            <a:ext cx="60480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70498" name="Text Box 34"/>
          <p:cNvSpPr txBox="1">
            <a:spLocks noChangeArrowheads="1"/>
          </p:cNvSpPr>
          <p:nvPr/>
        </p:nvSpPr>
        <p:spPr bwMode="auto">
          <a:xfrm>
            <a:off x="4949305" y="2362200"/>
            <a:ext cx="613817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70499" name="Text Box 35"/>
          <p:cNvSpPr txBox="1">
            <a:spLocks noChangeArrowheads="1"/>
          </p:cNvSpPr>
          <p:nvPr/>
        </p:nvSpPr>
        <p:spPr bwMode="auto">
          <a:xfrm>
            <a:off x="5835597" y="2379664"/>
            <a:ext cx="60653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org</a:t>
            </a:r>
          </a:p>
        </p:txBody>
      </p:sp>
      <p:sp>
        <p:nvSpPr>
          <p:cNvPr id="1470500" name="Text Box 36"/>
          <p:cNvSpPr txBox="1">
            <a:spLocks noChangeArrowheads="1"/>
          </p:cNvSpPr>
          <p:nvPr/>
        </p:nvSpPr>
        <p:spPr bwMode="auto">
          <a:xfrm>
            <a:off x="6674663" y="2362200"/>
            <a:ext cx="60480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70501" name="Text Box 37"/>
          <p:cNvSpPr txBox="1">
            <a:spLocks noChangeArrowheads="1"/>
          </p:cNvSpPr>
          <p:nvPr/>
        </p:nvSpPr>
        <p:spPr bwMode="auto">
          <a:xfrm>
            <a:off x="7566924" y="2362200"/>
            <a:ext cx="471281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70502" name="Text Box 38"/>
          <p:cNvSpPr txBox="1">
            <a:spLocks noChangeArrowheads="1"/>
          </p:cNvSpPr>
          <p:nvPr/>
        </p:nvSpPr>
        <p:spPr bwMode="auto">
          <a:xfrm>
            <a:off x="8218207" y="2362200"/>
            <a:ext cx="464113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70503" name="Text Box 39"/>
          <p:cNvSpPr txBox="1">
            <a:spLocks noChangeArrowheads="1"/>
          </p:cNvSpPr>
          <p:nvPr/>
        </p:nvSpPr>
        <p:spPr bwMode="auto">
          <a:xfrm>
            <a:off x="384888" y="3370264"/>
            <a:ext cx="130985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berkeley</a:t>
            </a:r>
          </a:p>
        </p:txBody>
      </p:sp>
      <p:sp>
        <p:nvSpPr>
          <p:cNvPr id="1470504" name="Line 40"/>
          <p:cNvSpPr>
            <a:spLocks noChangeShapeType="1"/>
          </p:cNvSpPr>
          <p:nvPr/>
        </p:nvSpPr>
        <p:spPr bwMode="auto">
          <a:xfrm flipH="1">
            <a:off x="723900" y="36576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505" name="Text Box 41"/>
          <p:cNvSpPr txBox="1">
            <a:spLocks noChangeArrowheads="1"/>
          </p:cNvSpPr>
          <p:nvPr/>
        </p:nvSpPr>
        <p:spPr bwMode="auto">
          <a:xfrm>
            <a:off x="336870" y="4114800"/>
            <a:ext cx="745486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eecs</a:t>
            </a:r>
          </a:p>
        </p:txBody>
      </p:sp>
      <p:sp>
        <p:nvSpPr>
          <p:cNvPr id="1470506" name="Line 42"/>
          <p:cNvSpPr>
            <a:spLocks noChangeShapeType="1"/>
          </p:cNvSpPr>
          <p:nvPr/>
        </p:nvSpPr>
        <p:spPr bwMode="auto">
          <a:xfrm>
            <a:off x="1181100" y="36576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507" name="Text Box 43"/>
          <p:cNvSpPr txBox="1">
            <a:spLocks noChangeArrowheads="1"/>
          </p:cNvSpPr>
          <p:nvPr/>
        </p:nvSpPr>
        <p:spPr bwMode="auto">
          <a:xfrm>
            <a:off x="1086170" y="4132263"/>
            <a:ext cx="745486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sims</a:t>
            </a:r>
          </a:p>
        </p:txBody>
      </p:sp>
      <p:sp>
        <p:nvSpPr>
          <p:cNvPr id="1470508" name="Line 44"/>
          <p:cNvSpPr>
            <a:spLocks noChangeShapeType="1"/>
          </p:cNvSpPr>
          <p:nvPr/>
        </p:nvSpPr>
        <p:spPr bwMode="auto">
          <a:xfrm>
            <a:off x="660400" y="4495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509" name="Line 45"/>
          <p:cNvSpPr>
            <a:spLocks noChangeShapeType="1"/>
          </p:cNvSpPr>
          <p:nvPr/>
        </p:nvSpPr>
        <p:spPr bwMode="auto">
          <a:xfrm flipH="1">
            <a:off x="1117601" y="26670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510" name="Line 46"/>
          <p:cNvSpPr>
            <a:spLocks noChangeShapeType="1"/>
          </p:cNvSpPr>
          <p:nvPr/>
        </p:nvSpPr>
        <p:spPr bwMode="auto">
          <a:xfrm>
            <a:off x="1727200" y="2667000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511" name="Line 47"/>
          <p:cNvSpPr>
            <a:spLocks noChangeShapeType="1"/>
          </p:cNvSpPr>
          <p:nvPr/>
        </p:nvSpPr>
        <p:spPr bwMode="auto">
          <a:xfrm flipV="1">
            <a:off x="1803400" y="1600200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512" name="Line 48"/>
          <p:cNvSpPr>
            <a:spLocks noChangeShapeType="1"/>
          </p:cNvSpPr>
          <p:nvPr/>
        </p:nvSpPr>
        <p:spPr bwMode="auto">
          <a:xfrm flipH="1">
            <a:off x="2870200" y="16002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513" name="Line 49"/>
          <p:cNvSpPr>
            <a:spLocks noChangeShapeType="1"/>
          </p:cNvSpPr>
          <p:nvPr/>
        </p:nvSpPr>
        <p:spPr bwMode="auto">
          <a:xfrm flipH="1">
            <a:off x="4089400" y="1600200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514" name="Line 50"/>
          <p:cNvSpPr>
            <a:spLocks noChangeShapeType="1"/>
          </p:cNvSpPr>
          <p:nvPr/>
        </p:nvSpPr>
        <p:spPr bwMode="auto">
          <a:xfrm>
            <a:off x="4775201" y="16002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515" name="Line 51"/>
          <p:cNvSpPr>
            <a:spLocks noChangeShapeType="1"/>
          </p:cNvSpPr>
          <p:nvPr/>
        </p:nvSpPr>
        <p:spPr bwMode="auto">
          <a:xfrm>
            <a:off x="4775200" y="1600200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516" name="Line 52"/>
          <p:cNvSpPr>
            <a:spLocks noChangeShapeType="1"/>
          </p:cNvSpPr>
          <p:nvPr/>
        </p:nvSpPr>
        <p:spPr bwMode="auto">
          <a:xfrm>
            <a:off x="4775200" y="16002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517" name="Line 53"/>
          <p:cNvSpPr>
            <a:spLocks noChangeShapeType="1"/>
          </p:cNvSpPr>
          <p:nvPr/>
        </p:nvSpPr>
        <p:spPr bwMode="auto">
          <a:xfrm>
            <a:off x="4775201" y="1600200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518" name="Line 54"/>
          <p:cNvSpPr>
            <a:spLocks noChangeShapeType="1"/>
          </p:cNvSpPr>
          <p:nvPr/>
        </p:nvSpPr>
        <p:spPr bwMode="auto">
          <a:xfrm>
            <a:off x="4775200" y="1600200"/>
            <a:ext cx="3657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70519" name="Rectangle 55"/>
          <p:cNvSpPr>
            <a:spLocks noChangeArrowheads="1"/>
          </p:cNvSpPr>
          <p:nvPr/>
        </p:nvSpPr>
        <p:spPr bwMode="auto">
          <a:xfrm>
            <a:off x="1295400" y="1295400"/>
            <a:ext cx="7391400" cy="144780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/>
          </a:p>
        </p:txBody>
      </p:sp>
      <p:sp>
        <p:nvSpPr>
          <p:cNvPr id="1470520" name="Rectangle 56"/>
          <p:cNvSpPr>
            <a:spLocks noChangeArrowheads="1"/>
          </p:cNvSpPr>
          <p:nvPr/>
        </p:nvSpPr>
        <p:spPr bwMode="auto">
          <a:xfrm>
            <a:off x="304801" y="4191001"/>
            <a:ext cx="762000" cy="121920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400401" y="1276290"/>
            <a:ext cx="1723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ICANN/IANA</a:t>
            </a:r>
          </a:p>
        </p:txBody>
      </p:sp>
      <p:sp>
        <p:nvSpPr>
          <p:cNvPr id="64" name="Freeform 57"/>
          <p:cNvSpPr>
            <a:spLocks/>
          </p:cNvSpPr>
          <p:nvPr/>
        </p:nvSpPr>
        <p:spPr bwMode="auto">
          <a:xfrm>
            <a:off x="304800" y="3200400"/>
            <a:ext cx="1524000" cy="1371600"/>
          </a:xfrm>
          <a:custGeom>
            <a:avLst/>
            <a:gdLst>
              <a:gd name="T0" fmla="*/ 0 w 768"/>
              <a:gd name="T1" fmla="*/ 0 h 864"/>
              <a:gd name="T2" fmla="*/ 0 w 768"/>
              <a:gd name="T3" fmla="*/ 528 h 864"/>
              <a:gd name="T4" fmla="*/ 384 w 768"/>
              <a:gd name="T5" fmla="*/ 528 h 864"/>
              <a:gd name="T6" fmla="*/ 384 w 768"/>
              <a:gd name="T7" fmla="*/ 864 h 864"/>
              <a:gd name="T8" fmla="*/ 768 w 768"/>
              <a:gd name="T9" fmla="*/ 864 h 864"/>
              <a:gd name="T10" fmla="*/ 768 w 768"/>
              <a:gd name="T11" fmla="*/ 0 h 864"/>
              <a:gd name="T12" fmla="*/ 0 w 768"/>
              <a:gd name="T13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8" h="864">
                <a:moveTo>
                  <a:pt x="0" y="0"/>
                </a:moveTo>
                <a:lnTo>
                  <a:pt x="0" y="528"/>
                </a:lnTo>
                <a:lnTo>
                  <a:pt x="384" y="528"/>
                </a:lnTo>
                <a:lnTo>
                  <a:pt x="384" y="864"/>
                </a:lnTo>
                <a:lnTo>
                  <a:pt x="768" y="864"/>
                </a:lnTo>
                <a:lnTo>
                  <a:pt x="768" y="0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523" grpId="0" build="p"/>
      <p:bldP spid="1470519" grpId="0" animBg="1"/>
      <p:bldP spid="1470520" grpId="0" animBg="1"/>
      <p:bldP spid="63" grpId="0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Infrastructure Hierarchy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Top of hierarchy: Root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Location hardwired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into other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servers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Next Level: Top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-level domain (TLD)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servers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.com, .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etc.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Managed professionally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Bottom Level: Authoritative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DNS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servers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Actually do the mapping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be maintained locally or by a service provider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641674-4F3C-C644-8E9F-80E41C454A9D}" type="slidenum">
              <a:rPr lang="en-US" sz="1400" b="0">
                <a:latin typeface="Times New Roman" charset="0"/>
              </a:rPr>
              <a:pPr eaLnBrk="1" hangingPunct="1"/>
              <a:t>35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4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Per-domain availability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DNS servers </a:t>
            </a:r>
            <a:r>
              <a:rPr lang="en-US" dirty="0" smtClean="0">
                <a:latin typeface="Arial" charset="0"/>
                <a:cs typeface="Arial" charset="0"/>
              </a:rPr>
              <a:t>are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replicated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Primary and secondary name servers required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Name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service available if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Math B" charset="0"/>
              </a:rPr>
              <a:t>at least one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replica is up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Queries can be load-balanced between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replicas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Try </a:t>
            </a:r>
            <a:r>
              <a:rPr lang="en-US" dirty="0">
                <a:latin typeface="Arial" charset="0"/>
                <a:cs typeface="Arial" charset="0"/>
              </a:rPr>
              <a:t>alternate servers on timeout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Exponential 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when retrying same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server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9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Knows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7925"/>
          </a:xfrm>
        </p:spPr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server knows </a:t>
            </a:r>
            <a:r>
              <a:rPr lang="en-US" dirty="0" smtClean="0"/>
              <a:t>address </a:t>
            </a:r>
            <a:r>
              <a:rPr lang="en-US" dirty="0"/>
              <a:t>of </a:t>
            </a:r>
            <a:r>
              <a:rPr lang="en-US" dirty="0" smtClean="0"/>
              <a:t>root </a:t>
            </a:r>
            <a:r>
              <a:rPr lang="en-US" dirty="0"/>
              <a:t>name </a:t>
            </a:r>
            <a:r>
              <a:rPr lang="en-US" dirty="0" smtClean="0"/>
              <a:t>server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Root </a:t>
            </a:r>
            <a:r>
              <a:rPr lang="en-US" dirty="0"/>
              <a:t>servers know the address of all TLD </a:t>
            </a:r>
            <a:r>
              <a:rPr lang="en-US" dirty="0" smtClean="0"/>
              <a:t>servers</a:t>
            </a:r>
          </a:p>
          <a:p>
            <a:pPr lvl="6"/>
            <a:endParaRPr lang="en-US" dirty="0"/>
          </a:p>
          <a:p>
            <a:r>
              <a:rPr lang="en-US" dirty="0" smtClean="0"/>
              <a:t>Every node knows the address of children</a:t>
            </a:r>
          </a:p>
          <a:p>
            <a:pPr lvl="8"/>
            <a:endParaRPr lang="en-US" dirty="0"/>
          </a:p>
          <a:p>
            <a:r>
              <a:rPr lang="en-US" dirty="0"/>
              <a:t>An </a:t>
            </a:r>
            <a:r>
              <a:rPr lang="en-US" b="1" i="1" dirty="0"/>
              <a:t>authoritative</a:t>
            </a:r>
            <a:r>
              <a:rPr lang="en-US" dirty="0"/>
              <a:t> </a:t>
            </a:r>
            <a:r>
              <a:rPr lang="en-US" dirty="0" smtClean="0"/>
              <a:t>DNS </a:t>
            </a:r>
            <a:r>
              <a:rPr lang="en-US" dirty="0"/>
              <a:t>server stores name-to-address mappings (“resource records”) for all DNS names in the domain that it has authority for </a:t>
            </a:r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Therefore, each server: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tores only a </a:t>
            </a:r>
            <a:r>
              <a:rPr lang="en-US" dirty="0"/>
              <a:t>subset of the total DNS </a:t>
            </a:r>
            <a:r>
              <a:rPr lang="en-US" dirty="0" smtClean="0"/>
              <a:t>database (scalable!)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discover server(s</a:t>
            </a:r>
            <a:r>
              <a:rPr lang="en-US" dirty="0"/>
              <a:t>) </a:t>
            </a:r>
            <a:r>
              <a:rPr lang="en-US" dirty="0" smtClean="0"/>
              <a:t>for any </a:t>
            </a:r>
            <a:r>
              <a:rPr lang="en-US" dirty="0"/>
              <a:t>portion of the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301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r>
              <a:rPr lang="en-US" dirty="0"/>
              <a:t> </a:t>
            </a:r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names, updates, lookups, users</a:t>
            </a:r>
            <a:endParaRPr lang="en-US" dirty="0"/>
          </a:p>
          <a:p>
            <a:pPr lvl="7"/>
            <a:endParaRPr lang="en-US" dirty="0" smtClean="0"/>
          </a:p>
          <a:p>
            <a:r>
              <a:rPr lang="en-US" dirty="0" smtClean="0"/>
              <a:t>Highly available: domains replicate independently</a:t>
            </a:r>
          </a:p>
          <a:p>
            <a:pPr lvl="8"/>
            <a:endParaRPr lang="en-US" dirty="0"/>
          </a:p>
          <a:p>
            <a:r>
              <a:rPr lang="en-US" dirty="0" smtClean="0"/>
              <a:t>Extensible: can add TLDs just by changing root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8"/>
            <a:endParaRPr lang="en-US" dirty="0"/>
          </a:p>
          <a:p>
            <a:r>
              <a:rPr lang="en-US" dirty="0" smtClean="0"/>
              <a:t>Autonomous administration: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domain manages own names and servers</a:t>
            </a:r>
          </a:p>
          <a:p>
            <a:pPr lvl="1"/>
            <a:r>
              <a:rPr lang="en-US" dirty="0" smtClean="0"/>
              <a:t>And can further delegate</a:t>
            </a:r>
          </a:p>
          <a:p>
            <a:pPr lvl="1"/>
            <a:r>
              <a:rPr lang="en-US" dirty="0" smtClean="0"/>
              <a:t>Easily ensures uniqueness of names</a:t>
            </a:r>
          </a:p>
          <a:p>
            <a:pPr lvl="1"/>
            <a:r>
              <a:rPr lang="en-US" dirty="0" smtClean="0"/>
              <a:t>And consistency of databases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00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Was Hierarchy Necessary?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Two aspects of logical hierarchy: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Name resolution: walk up/down hierarchy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Name allocation: control over namespace partitioned</a:t>
            </a:r>
          </a:p>
          <a:p>
            <a:pPr lvl="8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How to handle both without hierarchy?</a:t>
            </a:r>
          </a:p>
          <a:p>
            <a:pPr lvl="1"/>
            <a:r>
              <a:rPr lang="en-US" b="1" dirty="0" smtClean="0">
                <a:latin typeface="Arial" charset="0"/>
                <a:cs typeface="Arial" charset="0"/>
              </a:rPr>
              <a:t>Any ideas?</a:t>
            </a:r>
          </a:p>
          <a:p>
            <a:pPr lvl="7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Resolution: Google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calable key-value store</a:t>
            </a:r>
          </a:p>
          <a:p>
            <a:pPr lvl="8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Allocation: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Statistically unique names (random) 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4E6090-C66D-6247-A6F8-AA49E8AEBEED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2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Finishing up TCP</a:t>
            </a:r>
          </a:p>
          <a:p>
            <a:endParaRPr lang="en-US" dirty="0"/>
          </a:p>
          <a:p>
            <a:r>
              <a:rPr lang="en-US" dirty="0" smtClean="0"/>
              <a:t>DNS</a:t>
            </a:r>
          </a:p>
          <a:p>
            <a:endParaRPr lang="en-US" dirty="0"/>
          </a:p>
          <a:p>
            <a:r>
              <a:rPr lang="en-US" dirty="0" smtClean="0"/>
              <a:t>The Web (will only get started)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06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servers store </a:t>
            </a:r>
            <a:r>
              <a:rPr lang="en-US" dirty="0" smtClean="0">
                <a:solidFill>
                  <a:srgbClr val="FF0000"/>
                </a:solidFill>
              </a:rPr>
              <a:t>resource records (RRs)</a:t>
            </a:r>
            <a:endParaRPr lang="en-US" dirty="0" smtClean="0"/>
          </a:p>
          <a:p>
            <a:pPr lvl="1"/>
            <a:r>
              <a:rPr lang="en-US" dirty="0" smtClean="0"/>
              <a:t>RR is (</a:t>
            </a:r>
            <a:r>
              <a:rPr lang="en-US" dirty="0"/>
              <a:t>name, value, type, TTL)</a:t>
            </a:r>
          </a:p>
          <a:p>
            <a:endParaRPr lang="en-US" dirty="0"/>
          </a:p>
          <a:p>
            <a:r>
              <a:rPr lang="en-US" dirty="0"/>
              <a:t>Type = A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000090"/>
                </a:solidFill>
              </a:rPr>
              <a:t>(</a:t>
            </a:r>
            <a:r>
              <a:rPr lang="en-US" i="1" dirty="0" smtClean="0">
                <a:solidFill>
                  <a:srgbClr val="000090"/>
                </a:solidFill>
                <a:sym typeface="Wingdings"/>
              </a:rPr>
              <a:t> </a:t>
            </a:r>
            <a:r>
              <a:rPr lang="en-US" i="1" u="sng" dirty="0" smtClean="0">
                <a:solidFill>
                  <a:srgbClr val="000090"/>
                </a:solidFill>
                <a:sym typeface="Wingdings"/>
              </a:rPr>
              <a:t>A</a:t>
            </a:r>
            <a:r>
              <a:rPr lang="en-US" i="1" dirty="0" smtClean="0">
                <a:solidFill>
                  <a:srgbClr val="000090"/>
                </a:solidFill>
                <a:sym typeface="Wingdings"/>
              </a:rPr>
              <a:t>ddress)</a:t>
            </a:r>
            <a:endParaRPr lang="en-US" i="1" dirty="0">
              <a:solidFill>
                <a:srgbClr val="000090"/>
              </a:solidFill>
            </a:endParaRPr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endParaRPr lang="en-US" dirty="0"/>
          </a:p>
          <a:p>
            <a:r>
              <a:rPr lang="en-US" dirty="0"/>
              <a:t>Type = NS: </a:t>
            </a:r>
            <a:r>
              <a:rPr lang="en-US" i="1" dirty="0">
                <a:solidFill>
                  <a:srgbClr val="000090"/>
                </a:solidFill>
              </a:rPr>
              <a:t>(</a:t>
            </a:r>
            <a:r>
              <a:rPr lang="en-US" i="1" dirty="0">
                <a:solidFill>
                  <a:srgbClr val="000090"/>
                </a:solidFill>
                <a:sym typeface="Wingdings"/>
              </a:rPr>
              <a:t> </a:t>
            </a:r>
            <a:r>
              <a:rPr lang="en-US" i="1" u="sng" dirty="0" smtClean="0">
                <a:solidFill>
                  <a:srgbClr val="000090"/>
                </a:solidFill>
                <a:sym typeface="Wingdings"/>
              </a:rPr>
              <a:t>N</a:t>
            </a:r>
            <a:r>
              <a:rPr lang="en-US" i="1" dirty="0" smtClean="0">
                <a:solidFill>
                  <a:srgbClr val="000090"/>
                </a:solidFill>
                <a:sym typeface="Wingdings"/>
              </a:rPr>
              <a:t>ame </a:t>
            </a:r>
            <a:r>
              <a:rPr lang="en-US" i="1" u="sng" dirty="0" smtClean="0">
                <a:solidFill>
                  <a:srgbClr val="000090"/>
                </a:solidFill>
                <a:sym typeface="Wingdings"/>
              </a:rPr>
              <a:t>S</a:t>
            </a:r>
            <a:r>
              <a:rPr lang="en-US" i="1" dirty="0" smtClean="0">
                <a:solidFill>
                  <a:srgbClr val="000090"/>
                </a:solidFill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</a:t>
            </a:r>
            <a:r>
              <a:rPr lang="en-US" dirty="0" err="1"/>
              <a:t>dns</a:t>
            </a:r>
            <a:r>
              <a:rPr lang="en-US" dirty="0"/>
              <a:t> server for domain </a:t>
            </a:r>
          </a:p>
        </p:txBody>
      </p:sp>
    </p:spTree>
    <p:extLst>
      <p:ext uri="{BB962C8B-B14F-4D97-AF65-F5344CB8AC3E}">
        <p14:creationId xmlns:p14="http://schemas.microsoft.com/office/powerpoint/2010/main" val="9681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0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</a:t>
            </a:r>
            <a:r>
              <a:rPr lang="en-US" dirty="0" smtClean="0"/>
              <a:t>cont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d</a:t>
            </a:r>
            <a:r>
              <a:rPr lang="en-US" dirty="0"/>
              <a:t>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/>
              <a:t>= MX</a:t>
            </a:r>
            <a:r>
              <a:rPr lang="en-US" dirty="0" smtClean="0"/>
              <a:t>: </a:t>
            </a:r>
            <a:r>
              <a:rPr lang="en-US" i="1" dirty="0">
                <a:solidFill>
                  <a:srgbClr val="000090"/>
                </a:solidFill>
              </a:rPr>
              <a:t>(</a:t>
            </a:r>
            <a:r>
              <a:rPr lang="en-US" i="1" dirty="0">
                <a:solidFill>
                  <a:srgbClr val="000090"/>
                </a:solidFill>
                <a:sym typeface="Wingdings"/>
              </a:rPr>
              <a:t> </a:t>
            </a:r>
            <a:r>
              <a:rPr lang="en-US" i="1" u="sng" dirty="0" smtClean="0">
                <a:solidFill>
                  <a:srgbClr val="000090"/>
                </a:solidFill>
                <a:sym typeface="Wingdings"/>
              </a:rPr>
              <a:t>M</a:t>
            </a:r>
            <a:r>
              <a:rPr lang="en-US" i="1" dirty="0" smtClean="0">
                <a:solidFill>
                  <a:srgbClr val="000090"/>
                </a:solidFill>
                <a:sym typeface="Wingdings"/>
              </a:rPr>
              <a:t>ail </a:t>
            </a:r>
            <a:r>
              <a:rPr lang="en-US" i="1" dirty="0" err="1" smtClean="0">
                <a:solidFill>
                  <a:srgbClr val="000090"/>
                </a:solidFill>
                <a:sym typeface="Wingdings"/>
              </a:rPr>
              <a:t>e</a:t>
            </a:r>
            <a:r>
              <a:rPr lang="en-US" i="1" u="sng" dirty="0" err="1" smtClean="0">
                <a:solidFill>
                  <a:srgbClr val="000090"/>
                </a:solidFill>
                <a:sym typeface="Wingdings"/>
              </a:rPr>
              <a:t>X</a:t>
            </a:r>
            <a:r>
              <a:rPr lang="en-US" i="1" dirty="0" err="1" smtClean="0">
                <a:solidFill>
                  <a:srgbClr val="000090"/>
                </a:solidFill>
                <a:sym typeface="Wingdings"/>
              </a:rPr>
              <a:t>changer</a:t>
            </a:r>
            <a:r>
              <a:rPr lang="en-US" i="1" dirty="0" smtClean="0">
                <a:solidFill>
                  <a:srgbClr val="000090"/>
                </a:solidFill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</a:t>
            </a:r>
            <a:r>
              <a:rPr lang="en-US" dirty="0" smtClean="0"/>
              <a:t>name(s) </a:t>
            </a:r>
            <a:r>
              <a:rPr lang="en-US" dirty="0"/>
              <a:t>of mail </a:t>
            </a:r>
            <a:r>
              <a:rPr lang="en-US" dirty="0" smtClean="0"/>
              <a:t>server(s)</a:t>
            </a:r>
          </a:p>
          <a:p>
            <a:pPr lvl="8"/>
            <a:endParaRPr lang="en-US" dirty="0"/>
          </a:p>
          <a:p>
            <a:r>
              <a:rPr lang="en-US" dirty="0" smtClean="0"/>
              <a:t>Type = CNAME: </a:t>
            </a:r>
            <a:r>
              <a:rPr lang="en-US" i="1" dirty="0">
                <a:solidFill>
                  <a:srgbClr val="000090"/>
                </a:solidFill>
              </a:rPr>
              <a:t>(</a:t>
            </a:r>
            <a:r>
              <a:rPr lang="en-US" i="1" dirty="0">
                <a:solidFill>
                  <a:srgbClr val="000090"/>
                </a:solidFill>
                <a:sym typeface="Wingdings"/>
              </a:rPr>
              <a:t> </a:t>
            </a:r>
            <a:r>
              <a:rPr lang="en-US" i="1" u="sng" dirty="0" smtClean="0">
                <a:solidFill>
                  <a:srgbClr val="000090"/>
                </a:solidFill>
                <a:sym typeface="Wingdings"/>
              </a:rPr>
              <a:t>Canonical NAME</a:t>
            </a:r>
            <a:r>
              <a:rPr lang="en-US" i="1" dirty="0" smtClean="0">
                <a:solidFill>
                  <a:srgbClr val="000090"/>
                </a:solidFill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 smtClean="0"/>
              <a:t>Name = alias</a:t>
            </a:r>
          </a:p>
          <a:p>
            <a:pPr lvl="1"/>
            <a:r>
              <a:rPr lang="en-US" dirty="0" smtClean="0"/>
              <a:t>Value is “canonical” name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Type = PTR</a:t>
            </a:r>
            <a:r>
              <a:rPr lang="en-US" dirty="0"/>
              <a:t>: </a:t>
            </a:r>
            <a:r>
              <a:rPr lang="en-US" i="1" dirty="0">
                <a:solidFill>
                  <a:srgbClr val="000090"/>
                </a:solidFill>
              </a:rPr>
              <a:t>(</a:t>
            </a:r>
            <a:r>
              <a:rPr lang="en-US" i="1" dirty="0">
                <a:solidFill>
                  <a:srgbClr val="000090"/>
                </a:solidFill>
                <a:sym typeface="Wingdings"/>
              </a:rPr>
              <a:t> </a:t>
            </a:r>
            <a:r>
              <a:rPr lang="en-US" i="1" u="sng" dirty="0" smtClean="0">
                <a:solidFill>
                  <a:srgbClr val="000090"/>
                </a:solidFill>
                <a:sym typeface="Wingdings"/>
              </a:rPr>
              <a:t>Pointer</a:t>
            </a:r>
            <a:r>
              <a:rPr lang="en-US" i="1" dirty="0" smtClean="0">
                <a:solidFill>
                  <a:srgbClr val="000090"/>
                </a:solidFill>
                <a:sym typeface="Wingdings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name </a:t>
            </a:r>
            <a:r>
              <a:rPr lang="en-US" dirty="0"/>
              <a:t>is reversed </a:t>
            </a:r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is </a:t>
            </a:r>
            <a:r>
              <a:rPr lang="en-US" dirty="0" smtClean="0"/>
              <a:t>corresponding hostname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9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Inserting Resource Records into DNS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3726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Example: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you just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created company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FooBar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You get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 block of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IP addresses from your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ISP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E.g., 212.44.9.128/25</a:t>
            </a:r>
          </a:p>
          <a:p>
            <a:pPr lvl="8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Register 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foobar.com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at registrar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(e.g.,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GoDaddy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Provide registrar with names and IP addresses of your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r>
              <a:rPr lang="en-US" dirty="0">
                <a:latin typeface="Arial" charset="0"/>
                <a:ea typeface="Arial" charset="0"/>
                <a:cs typeface="Arial" charset="0"/>
              </a:rPr>
              <a:t>authoritative name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server(s)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Registrar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inserts RR pairs into the </a:t>
            </a:r>
            <a:r>
              <a:rPr lang="en-US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com</a:t>
            </a:r>
            <a:r>
              <a:rPr lang="en-US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 TLD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server: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b="1" dirty="0" err="1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foobar.com</a:t>
            </a:r>
            <a:r>
              <a:rPr lang="en-US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dns1.foobar.com</a:t>
            </a:r>
            <a:r>
              <a:rPr lang="en-US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NS</a:t>
            </a:r>
            <a:r>
              <a:rPr lang="en-US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dns1.foobar.com</a:t>
            </a:r>
            <a:r>
              <a:rPr lang="en-US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212.44.9.129</a:t>
            </a:r>
            <a:r>
              <a:rPr lang="en-US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8">
              <a:lnSpc>
                <a:spcPct val="90000"/>
              </a:lnSpc>
            </a:pPr>
            <a:endParaRPr lang="en-US" dirty="0">
              <a:solidFill>
                <a:srgbClr val="008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tore resource records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your server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dns1.foobar.com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e.g., type A record for 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www.foobar.com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e.g., type MX record for 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foobar.com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Distributed Hierarchical Database</a:t>
            </a:r>
          </a:p>
        </p:txBody>
      </p:sp>
      <p:sp>
        <p:nvSpPr>
          <p:cNvPr id="6963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19F60-728E-F240-9572-A8E5291A3BBB}" type="slidenum">
              <a:rPr lang="en-US" sz="1400" b="0">
                <a:latin typeface="Times New Roman" charset="0"/>
              </a:rPr>
              <a:pPr eaLnBrk="1" hangingPunct="1"/>
              <a:t>43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9636" name="Oval 3"/>
          <p:cNvSpPr>
            <a:spLocks noChangeArrowheads="1"/>
          </p:cNvSpPr>
          <p:nvPr/>
        </p:nvSpPr>
        <p:spPr bwMode="auto">
          <a:xfrm>
            <a:off x="292100" y="2478087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269875" y="2549525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latin typeface="Times New Roman" charset="0"/>
              </a:rPr>
              <a:t>com</a:t>
            </a:r>
          </a:p>
        </p:txBody>
      </p:sp>
      <p:sp>
        <p:nvSpPr>
          <p:cNvPr id="69638" name="Oval 5"/>
          <p:cNvSpPr>
            <a:spLocks noChangeArrowheads="1"/>
          </p:cNvSpPr>
          <p:nvPr/>
        </p:nvSpPr>
        <p:spPr bwMode="auto">
          <a:xfrm>
            <a:off x="1076325" y="2478087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Text Box 6"/>
          <p:cNvSpPr txBox="1">
            <a:spLocks noChangeArrowheads="1"/>
          </p:cNvSpPr>
          <p:nvPr/>
        </p:nvSpPr>
        <p:spPr bwMode="auto">
          <a:xfrm>
            <a:off x="1085850" y="2549525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solidFill>
                  <a:srgbClr val="FF0000"/>
                </a:solidFill>
                <a:latin typeface="Times New Roman" charset="0"/>
              </a:rPr>
              <a:t>edu</a:t>
            </a:r>
          </a:p>
        </p:txBody>
      </p:sp>
      <p:grpSp>
        <p:nvGrpSpPr>
          <p:cNvPr id="69640" name="Group 7"/>
          <p:cNvGrpSpPr>
            <a:grpSpLocks/>
          </p:cNvGrpSpPr>
          <p:nvPr/>
        </p:nvGrpSpPr>
        <p:grpSpPr bwMode="auto">
          <a:xfrm>
            <a:off x="1966913" y="2720975"/>
            <a:ext cx="522287" cy="88900"/>
            <a:chOff x="1347" y="1706"/>
            <a:chExt cx="329" cy="56"/>
          </a:xfrm>
        </p:grpSpPr>
        <p:sp>
          <p:nvSpPr>
            <p:cNvPr id="69699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0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1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41" name="Oval 11"/>
          <p:cNvSpPr>
            <a:spLocks noChangeArrowheads="1"/>
          </p:cNvSpPr>
          <p:nvPr/>
        </p:nvSpPr>
        <p:spPr bwMode="auto">
          <a:xfrm>
            <a:off x="2874963" y="2478087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Text Box 12"/>
          <p:cNvSpPr txBox="1">
            <a:spLocks noChangeArrowheads="1"/>
          </p:cNvSpPr>
          <p:nvPr/>
        </p:nvSpPr>
        <p:spPr bwMode="auto">
          <a:xfrm>
            <a:off x="2914650" y="2549525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latin typeface="Times New Roman" charset="0"/>
              </a:rPr>
              <a:t>org</a:t>
            </a:r>
          </a:p>
        </p:txBody>
      </p:sp>
      <p:sp>
        <p:nvSpPr>
          <p:cNvPr id="69643" name="Rectangle 13"/>
          <p:cNvSpPr>
            <a:spLocks noChangeArrowheads="1"/>
          </p:cNvSpPr>
          <p:nvPr/>
        </p:nvSpPr>
        <p:spPr bwMode="auto">
          <a:xfrm>
            <a:off x="193675" y="2403475"/>
            <a:ext cx="3405188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Oval 14"/>
          <p:cNvSpPr>
            <a:spLocks noChangeArrowheads="1"/>
          </p:cNvSpPr>
          <p:nvPr/>
        </p:nvSpPr>
        <p:spPr bwMode="auto">
          <a:xfrm>
            <a:off x="4032250" y="2478087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Text Box 15"/>
          <p:cNvSpPr txBox="1">
            <a:spLocks noChangeArrowheads="1"/>
          </p:cNvSpPr>
          <p:nvPr/>
        </p:nvSpPr>
        <p:spPr bwMode="auto">
          <a:xfrm>
            <a:off x="4130675" y="2549525"/>
            <a:ext cx="423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latin typeface="Times New Roman" charset="0"/>
              </a:rPr>
              <a:t>ac</a:t>
            </a:r>
          </a:p>
        </p:txBody>
      </p:sp>
      <p:sp>
        <p:nvSpPr>
          <p:cNvPr id="69646" name="Oval 16"/>
          <p:cNvSpPr>
            <a:spLocks noChangeArrowheads="1"/>
          </p:cNvSpPr>
          <p:nvPr/>
        </p:nvSpPr>
        <p:spPr bwMode="auto">
          <a:xfrm>
            <a:off x="5870575" y="2478087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Text Box 17"/>
          <p:cNvSpPr txBox="1">
            <a:spLocks noChangeArrowheads="1"/>
          </p:cNvSpPr>
          <p:nvPr/>
        </p:nvSpPr>
        <p:spPr bwMode="auto">
          <a:xfrm>
            <a:off x="5918200" y="2547937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solidFill>
                  <a:srgbClr val="0066FF"/>
                </a:solidFill>
                <a:latin typeface="Times New Roman" charset="0"/>
              </a:rPr>
              <a:t>uk</a:t>
            </a:r>
          </a:p>
        </p:txBody>
      </p:sp>
      <p:grpSp>
        <p:nvGrpSpPr>
          <p:cNvPr id="69648" name="Group 18"/>
          <p:cNvGrpSpPr>
            <a:grpSpLocks/>
          </p:cNvGrpSpPr>
          <p:nvPr/>
        </p:nvGrpSpPr>
        <p:grpSpPr bwMode="auto">
          <a:xfrm>
            <a:off x="4946650" y="2749550"/>
            <a:ext cx="522288" cy="88900"/>
            <a:chOff x="3703" y="1706"/>
            <a:chExt cx="329" cy="56"/>
          </a:xfrm>
        </p:grpSpPr>
        <p:sp>
          <p:nvSpPr>
            <p:cNvPr id="69696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7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8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49" name="Oval 22"/>
          <p:cNvSpPr>
            <a:spLocks noChangeArrowheads="1"/>
          </p:cNvSpPr>
          <p:nvPr/>
        </p:nvSpPr>
        <p:spPr bwMode="auto">
          <a:xfrm>
            <a:off x="6615113" y="2478087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Text Box 23"/>
          <p:cNvSpPr txBox="1">
            <a:spLocks noChangeArrowheads="1"/>
          </p:cNvSpPr>
          <p:nvPr/>
        </p:nvSpPr>
        <p:spPr bwMode="auto">
          <a:xfrm>
            <a:off x="6683375" y="2535237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latin typeface="Times New Roman" charset="0"/>
              </a:rPr>
              <a:t>zw</a:t>
            </a:r>
          </a:p>
        </p:txBody>
      </p:sp>
      <p:sp>
        <p:nvSpPr>
          <p:cNvPr id="69651" name="Rectangle 24"/>
          <p:cNvSpPr>
            <a:spLocks noChangeArrowheads="1"/>
          </p:cNvSpPr>
          <p:nvPr/>
        </p:nvSpPr>
        <p:spPr bwMode="auto">
          <a:xfrm>
            <a:off x="3933825" y="2403475"/>
            <a:ext cx="3405188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Oval 25"/>
          <p:cNvSpPr>
            <a:spLocks noChangeArrowheads="1"/>
          </p:cNvSpPr>
          <p:nvPr/>
        </p:nvSpPr>
        <p:spPr bwMode="auto">
          <a:xfrm>
            <a:off x="7956550" y="2478087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Text Box 26"/>
          <p:cNvSpPr txBox="1">
            <a:spLocks noChangeArrowheads="1"/>
          </p:cNvSpPr>
          <p:nvPr/>
        </p:nvSpPr>
        <p:spPr bwMode="auto">
          <a:xfrm>
            <a:off x="7910513" y="25368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solidFill>
                  <a:schemeClr val="tx2"/>
                </a:solidFill>
                <a:latin typeface="Times New Roman" charset="0"/>
              </a:rPr>
              <a:t>arpa</a:t>
            </a:r>
          </a:p>
        </p:txBody>
      </p:sp>
      <p:sp>
        <p:nvSpPr>
          <p:cNvPr id="69654" name="Oval 27"/>
          <p:cNvSpPr>
            <a:spLocks noChangeArrowheads="1"/>
          </p:cNvSpPr>
          <p:nvPr/>
        </p:nvSpPr>
        <p:spPr bwMode="auto">
          <a:xfrm>
            <a:off x="4271963" y="1682750"/>
            <a:ext cx="563562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Text Box 28"/>
          <p:cNvSpPr txBox="1">
            <a:spLocks noChangeArrowheads="1"/>
          </p:cNvSpPr>
          <p:nvPr/>
        </p:nvSpPr>
        <p:spPr bwMode="auto">
          <a:xfrm>
            <a:off x="5032375" y="1604962"/>
            <a:ext cx="596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latin typeface="Times New Roman" charset="0"/>
              </a:rPr>
              <a:t>root</a:t>
            </a:r>
            <a:endParaRPr lang="en-US" b="0" dirty="0">
              <a:latin typeface="Times New Roman" charset="0"/>
            </a:endParaRPr>
          </a:p>
        </p:txBody>
      </p:sp>
      <p:sp>
        <p:nvSpPr>
          <p:cNvPr id="69656" name="Line 29"/>
          <p:cNvSpPr>
            <a:spLocks noChangeShapeType="1"/>
          </p:cNvSpPr>
          <p:nvPr/>
        </p:nvSpPr>
        <p:spPr bwMode="auto">
          <a:xfrm flipH="1">
            <a:off x="550863" y="1882775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30"/>
          <p:cNvSpPr>
            <a:spLocks noChangeShapeType="1"/>
          </p:cNvSpPr>
          <p:nvPr/>
        </p:nvSpPr>
        <p:spPr bwMode="auto">
          <a:xfrm flipH="1">
            <a:off x="1381125" y="1979612"/>
            <a:ext cx="2951163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31"/>
          <p:cNvSpPr>
            <a:spLocks noChangeShapeType="1"/>
          </p:cNvSpPr>
          <p:nvPr/>
        </p:nvSpPr>
        <p:spPr bwMode="auto">
          <a:xfrm flipH="1">
            <a:off x="3155950" y="2049462"/>
            <a:ext cx="1204913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2"/>
          <p:cNvSpPr>
            <a:spLocks noChangeShapeType="1"/>
          </p:cNvSpPr>
          <p:nvPr/>
        </p:nvSpPr>
        <p:spPr bwMode="auto">
          <a:xfrm flipH="1">
            <a:off x="4319588" y="2103437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3"/>
          <p:cNvSpPr>
            <a:spLocks noChangeShapeType="1"/>
          </p:cNvSpPr>
          <p:nvPr/>
        </p:nvSpPr>
        <p:spPr bwMode="auto">
          <a:xfrm>
            <a:off x="4818063" y="1868487"/>
            <a:ext cx="3324225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4"/>
          <p:cNvSpPr>
            <a:spLocks noChangeShapeType="1"/>
          </p:cNvSpPr>
          <p:nvPr/>
        </p:nvSpPr>
        <p:spPr bwMode="auto">
          <a:xfrm>
            <a:off x="4776788" y="1979612"/>
            <a:ext cx="2119312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5"/>
          <p:cNvSpPr>
            <a:spLocks noChangeShapeType="1"/>
          </p:cNvSpPr>
          <p:nvPr/>
        </p:nvSpPr>
        <p:spPr bwMode="auto">
          <a:xfrm>
            <a:off x="4721225" y="2063750"/>
            <a:ext cx="1344613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Oval 36"/>
          <p:cNvSpPr>
            <a:spLocks noChangeArrowheads="1"/>
          </p:cNvSpPr>
          <p:nvPr/>
        </p:nvSpPr>
        <p:spPr bwMode="auto">
          <a:xfrm>
            <a:off x="1087438" y="3427412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Oval 37"/>
          <p:cNvSpPr>
            <a:spLocks noChangeArrowheads="1"/>
          </p:cNvSpPr>
          <p:nvPr/>
        </p:nvSpPr>
        <p:spPr bwMode="auto">
          <a:xfrm>
            <a:off x="630238" y="4405312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Oval 38"/>
          <p:cNvSpPr>
            <a:spLocks noChangeArrowheads="1"/>
          </p:cNvSpPr>
          <p:nvPr/>
        </p:nvSpPr>
        <p:spPr bwMode="auto">
          <a:xfrm>
            <a:off x="1641475" y="4403725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Oval 39"/>
          <p:cNvSpPr>
            <a:spLocks noChangeArrowheads="1"/>
          </p:cNvSpPr>
          <p:nvPr/>
        </p:nvSpPr>
        <p:spPr bwMode="auto">
          <a:xfrm>
            <a:off x="5870575" y="3441700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Oval 40"/>
          <p:cNvSpPr>
            <a:spLocks noChangeArrowheads="1"/>
          </p:cNvSpPr>
          <p:nvPr/>
        </p:nvSpPr>
        <p:spPr bwMode="auto">
          <a:xfrm>
            <a:off x="5870575" y="4418012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Oval 41"/>
          <p:cNvSpPr>
            <a:spLocks noChangeArrowheads="1"/>
          </p:cNvSpPr>
          <p:nvPr/>
        </p:nvSpPr>
        <p:spPr bwMode="auto">
          <a:xfrm>
            <a:off x="5870575" y="5381625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Oval 42"/>
          <p:cNvSpPr>
            <a:spLocks noChangeArrowheads="1"/>
          </p:cNvSpPr>
          <p:nvPr/>
        </p:nvSpPr>
        <p:spPr bwMode="auto">
          <a:xfrm>
            <a:off x="1684338" y="5367337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Oval 43"/>
          <p:cNvSpPr>
            <a:spLocks noChangeArrowheads="1"/>
          </p:cNvSpPr>
          <p:nvPr/>
        </p:nvSpPr>
        <p:spPr bwMode="auto">
          <a:xfrm>
            <a:off x="630238" y="5367337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Oval 44"/>
          <p:cNvSpPr>
            <a:spLocks noChangeArrowheads="1"/>
          </p:cNvSpPr>
          <p:nvPr/>
        </p:nvSpPr>
        <p:spPr bwMode="auto">
          <a:xfrm>
            <a:off x="7956550" y="3427412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Text Box 47"/>
          <p:cNvSpPr txBox="1">
            <a:spLocks noChangeArrowheads="1"/>
          </p:cNvSpPr>
          <p:nvPr/>
        </p:nvSpPr>
        <p:spPr bwMode="auto">
          <a:xfrm>
            <a:off x="1101725" y="3490912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solidFill>
                  <a:srgbClr val="FF0000"/>
                </a:solidFill>
                <a:latin typeface="Times New Roman" charset="0"/>
              </a:rPr>
              <a:t>bar</a:t>
            </a:r>
          </a:p>
        </p:txBody>
      </p:sp>
      <p:sp>
        <p:nvSpPr>
          <p:cNvPr id="69673" name="Text Box 48"/>
          <p:cNvSpPr txBox="1">
            <a:spLocks noChangeArrowheads="1"/>
          </p:cNvSpPr>
          <p:nvPr/>
        </p:nvSpPr>
        <p:spPr bwMode="auto">
          <a:xfrm>
            <a:off x="587375" y="4487862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latin typeface="Times New Roman" charset="0"/>
              </a:rPr>
              <a:t>west</a:t>
            </a:r>
          </a:p>
        </p:txBody>
      </p:sp>
      <p:sp>
        <p:nvSpPr>
          <p:cNvPr id="69674" name="Text Box 49"/>
          <p:cNvSpPr txBox="1">
            <a:spLocks noChangeArrowheads="1"/>
          </p:cNvSpPr>
          <p:nvPr/>
        </p:nvSpPr>
        <p:spPr bwMode="auto">
          <a:xfrm>
            <a:off x="1608138" y="4487862"/>
            <a:ext cx="60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solidFill>
                  <a:srgbClr val="FF0000"/>
                </a:solidFill>
                <a:latin typeface="Times New Roman" charset="0"/>
              </a:rPr>
              <a:t>east</a:t>
            </a:r>
          </a:p>
        </p:txBody>
      </p:sp>
      <p:sp>
        <p:nvSpPr>
          <p:cNvPr id="69675" name="Text Box 50"/>
          <p:cNvSpPr txBox="1">
            <a:spLocks noChangeArrowheads="1"/>
          </p:cNvSpPr>
          <p:nvPr/>
        </p:nvSpPr>
        <p:spPr bwMode="auto">
          <a:xfrm>
            <a:off x="671513" y="5416550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latin typeface="Times New Roman" charset="0"/>
              </a:rPr>
              <a:t>foo</a:t>
            </a:r>
          </a:p>
        </p:txBody>
      </p:sp>
      <p:sp>
        <p:nvSpPr>
          <p:cNvPr id="69676" name="Text Box 51"/>
          <p:cNvSpPr txBox="1">
            <a:spLocks noChangeArrowheads="1"/>
          </p:cNvSpPr>
          <p:nvPr/>
        </p:nvSpPr>
        <p:spPr bwMode="auto">
          <a:xfrm>
            <a:off x="1725613" y="5416550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solidFill>
                  <a:srgbClr val="FF0000"/>
                </a:solidFill>
                <a:latin typeface="Times New Roman" charset="0"/>
              </a:rPr>
              <a:t>my</a:t>
            </a: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1381125" y="3054350"/>
            <a:ext cx="1588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 flipH="1">
            <a:off x="890588" y="4003675"/>
            <a:ext cx="360362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1465263" y="3989387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911225" y="4986337"/>
            <a:ext cx="15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1936750" y="4972050"/>
            <a:ext cx="1588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6151563" y="3074987"/>
            <a:ext cx="1587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6153150" y="4003675"/>
            <a:ext cx="1588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6153150" y="5014912"/>
            <a:ext cx="15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5" name="Line 61"/>
          <p:cNvSpPr>
            <a:spLocks noChangeShapeType="1"/>
          </p:cNvSpPr>
          <p:nvPr/>
        </p:nvSpPr>
        <p:spPr bwMode="auto">
          <a:xfrm>
            <a:off x="8267700" y="3046412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6" name="Text Box 65"/>
          <p:cNvSpPr txBox="1">
            <a:spLocks noChangeArrowheads="1"/>
          </p:cNvSpPr>
          <p:nvPr/>
        </p:nvSpPr>
        <p:spPr bwMode="auto">
          <a:xfrm>
            <a:off x="5940425" y="3490912"/>
            <a:ext cx="423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solidFill>
                  <a:srgbClr val="0066FF"/>
                </a:solidFill>
                <a:latin typeface="Times New Roman" charset="0"/>
              </a:rPr>
              <a:t>ac</a:t>
            </a:r>
          </a:p>
        </p:txBody>
      </p:sp>
      <p:sp>
        <p:nvSpPr>
          <p:cNvPr id="69687" name="Text Box 66"/>
          <p:cNvSpPr txBox="1">
            <a:spLocks noChangeArrowheads="1"/>
          </p:cNvSpPr>
          <p:nvPr/>
        </p:nvSpPr>
        <p:spPr bwMode="auto">
          <a:xfrm>
            <a:off x="5835650" y="450215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solidFill>
                  <a:srgbClr val="0066FF"/>
                </a:solidFill>
                <a:latin typeface="Times New Roman" charset="0"/>
              </a:rPr>
              <a:t>cam</a:t>
            </a:r>
          </a:p>
        </p:txBody>
      </p:sp>
      <p:sp>
        <p:nvSpPr>
          <p:cNvPr id="69688" name="Text Box 67"/>
          <p:cNvSpPr txBox="1">
            <a:spLocks noChangeArrowheads="1"/>
          </p:cNvSpPr>
          <p:nvPr/>
        </p:nvSpPr>
        <p:spPr bwMode="auto">
          <a:xfrm>
            <a:off x="5884863" y="5457825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solidFill>
                  <a:srgbClr val="0066FF"/>
                </a:solidFill>
                <a:latin typeface="Times New Roman" charset="0"/>
              </a:rPr>
              <a:t>usr</a:t>
            </a:r>
          </a:p>
        </p:txBody>
      </p:sp>
      <p:sp>
        <p:nvSpPr>
          <p:cNvPr id="69689" name="Text Box 68"/>
          <p:cNvSpPr txBox="1">
            <a:spLocks noChangeArrowheads="1"/>
          </p:cNvSpPr>
          <p:nvPr/>
        </p:nvSpPr>
        <p:spPr bwMode="auto">
          <a:xfrm>
            <a:off x="7986713" y="3476625"/>
            <a:ext cx="549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charset="0"/>
              </a:rPr>
              <a:t>in-</a:t>
            </a:r>
          </a:p>
          <a:p>
            <a:pPr algn="ctr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charset="0"/>
              </a:rPr>
              <a:t>addr</a:t>
            </a:r>
          </a:p>
        </p:txBody>
      </p:sp>
      <p:sp>
        <p:nvSpPr>
          <p:cNvPr id="69690" name="Text Box 72"/>
          <p:cNvSpPr txBox="1">
            <a:spLocks noChangeArrowheads="1"/>
          </p:cNvSpPr>
          <p:nvPr/>
        </p:nvSpPr>
        <p:spPr bwMode="auto">
          <a:xfrm>
            <a:off x="1789113" y="3136900"/>
            <a:ext cx="1855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Times New Roman" charset="0"/>
              </a:rPr>
              <a:t>generic domains</a:t>
            </a:r>
          </a:p>
        </p:txBody>
      </p:sp>
      <p:sp>
        <p:nvSpPr>
          <p:cNvPr id="69691" name="Text Box 73"/>
          <p:cNvSpPr txBox="1">
            <a:spLocks noChangeArrowheads="1"/>
          </p:cNvSpPr>
          <p:nvPr/>
        </p:nvSpPr>
        <p:spPr bwMode="auto">
          <a:xfrm>
            <a:off x="3989388" y="3136900"/>
            <a:ext cx="1884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Times New Roman" charset="0"/>
              </a:rPr>
              <a:t>country domains</a:t>
            </a:r>
          </a:p>
        </p:txBody>
      </p:sp>
      <p:sp>
        <p:nvSpPr>
          <p:cNvPr id="69692" name="Text Box 74"/>
          <p:cNvSpPr txBox="1">
            <a:spLocks noChangeArrowheads="1"/>
          </p:cNvSpPr>
          <p:nvPr/>
        </p:nvSpPr>
        <p:spPr bwMode="auto">
          <a:xfrm>
            <a:off x="1101725" y="5913437"/>
            <a:ext cx="1912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solidFill>
                  <a:srgbClr val="FF0000"/>
                </a:solidFill>
                <a:latin typeface="Times New Roman" charset="0"/>
              </a:rPr>
              <a:t>my.east.bar.edu</a:t>
            </a:r>
          </a:p>
        </p:txBody>
      </p:sp>
      <p:sp>
        <p:nvSpPr>
          <p:cNvPr id="69693" name="Text Box 75"/>
          <p:cNvSpPr txBox="1">
            <a:spLocks noChangeArrowheads="1"/>
          </p:cNvSpPr>
          <p:nvPr/>
        </p:nvSpPr>
        <p:spPr bwMode="auto">
          <a:xfrm>
            <a:off x="5380038" y="5927725"/>
            <a:ext cx="170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solidFill>
                  <a:srgbClr val="0066FF"/>
                </a:solidFill>
                <a:latin typeface="Times New Roman" charset="0"/>
              </a:rPr>
              <a:t>usr.cam.ac.uk</a:t>
            </a:r>
          </a:p>
        </p:txBody>
      </p:sp>
      <p:sp>
        <p:nvSpPr>
          <p:cNvPr id="930893" name="Rectangle 77"/>
          <p:cNvSpPr>
            <a:spLocks noChangeArrowheads="1"/>
          </p:cNvSpPr>
          <p:nvPr/>
        </p:nvSpPr>
        <p:spPr bwMode="auto">
          <a:xfrm>
            <a:off x="76200" y="2347912"/>
            <a:ext cx="8686800" cy="838200"/>
          </a:xfrm>
          <a:prstGeom prst="rect">
            <a:avLst/>
          </a:prstGeom>
          <a:solidFill>
            <a:schemeClr val="folHlink">
              <a:alpha val="27843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0894" name="Text Box 78"/>
          <p:cNvSpPr txBox="1">
            <a:spLocks noChangeArrowheads="1"/>
          </p:cNvSpPr>
          <p:nvPr/>
        </p:nvSpPr>
        <p:spPr bwMode="auto">
          <a:xfrm>
            <a:off x="2514600" y="3567112"/>
            <a:ext cx="317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Times New Roman" charset="0"/>
              </a:rPr>
              <a:t>Top-Level Domains (TLDs)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750" y="1076980"/>
            <a:ext cx="752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Everything scales but the root!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389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93" grpId="0" animBg="1"/>
      <p:bldP spid="930894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cs typeface="Arial" charset="0"/>
              </a:rPr>
              <a:t>Located in Virginia, USA</a:t>
            </a:r>
          </a:p>
          <a:p>
            <a:r>
              <a:rPr lang="en-US" sz="2400">
                <a:latin typeface="Arial" charset="0"/>
                <a:cs typeface="Arial" charset="0"/>
              </a:rPr>
              <a:t>How do we make the root scale?</a:t>
            </a:r>
          </a:p>
        </p:txBody>
      </p:sp>
      <p:sp>
        <p:nvSpPr>
          <p:cNvPr id="716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2C000C-FFB1-4541-BE2A-E684C7573BDB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686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38600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Freeform 6"/>
          <p:cNvSpPr>
            <a:spLocks/>
          </p:cNvSpPr>
          <p:nvPr/>
        </p:nvSpPr>
        <p:spPr bwMode="auto">
          <a:xfrm>
            <a:off x="2895600" y="2895600"/>
            <a:ext cx="514350" cy="1882775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924977 h 1893"/>
              <a:gd name="T4" fmla="*/ 514350 w 963"/>
              <a:gd name="T5" fmla="*/ 1882775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Text Box 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3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DNS Root Servers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52526"/>
            <a:ext cx="8534400" cy="4978400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13 root servers (see </a:t>
            </a:r>
            <a:r>
              <a:rPr lang="en-US" sz="2400" dirty="0">
                <a:latin typeface="Arial" charset="0"/>
                <a:cs typeface="Arial" charset="0"/>
                <a:hlinkClick r:id="rId3"/>
              </a:rPr>
              <a:t>http://www.root-servers.org</a:t>
            </a:r>
            <a:r>
              <a:rPr lang="en-US" sz="2400" dirty="0" smtClean="0">
                <a:latin typeface="Arial" charset="0"/>
                <a:cs typeface="Arial" charset="0"/>
                <a:hlinkClick r:id="rId3"/>
              </a:rPr>
              <a:t>/)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Labeled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A through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M</a:t>
            </a:r>
            <a:br>
              <a:rPr lang="en-US" sz="1800" dirty="0" smtClean="0">
                <a:latin typeface="Arial" charset="0"/>
                <a:ea typeface="Arial" charset="0"/>
                <a:cs typeface="Arial" charset="0"/>
              </a:rPr>
            </a:b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6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How can we seamlessly scale this further?</a:t>
            </a:r>
            <a:endParaRPr lang="en-US" sz="2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737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FD70E6-7BAC-684F-BFE8-AA51632EFF2F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Anycast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finds shortest paths to destination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several locations are given the same address, then the network will deliver the packet to the closest location with that address</a:t>
            </a:r>
          </a:p>
          <a:p>
            <a:pPr lvl="1"/>
            <a:endParaRPr lang="en-US" dirty="0" smtClean="0"/>
          </a:p>
          <a:p>
            <a:r>
              <a:rPr lang="en-US" dirty="0"/>
              <a:t>This is called “</a:t>
            </a:r>
            <a:r>
              <a:rPr lang="en-US" dirty="0" err="1"/>
              <a:t>anycast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No modification of routing is needed for this….</a:t>
            </a:r>
          </a:p>
          <a:p>
            <a:pPr lvl="1"/>
            <a:endParaRPr lang="en-US" dirty="0"/>
          </a:p>
          <a:p>
            <a:r>
              <a:rPr lang="en-US" dirty="0" smtClean="0"/>
              <a:t>Allows for seamless replication of resources</a:t>
            </a:r>
          </a:p>
          <a:p>
            <a:pPr lvl="1"/>
            <a:r>
              <a:rPr lang="en-US" i="1" dirty="0" smtClean="0"/>
              <a:t>Any problems with this approach?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CFE19-E9AE-8742-BA53-04A34F84B71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DNS Root Servers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13 root servers (see http://</a:t>
            </a:r>
            <a:r>
              <a:rPr lang="en-US" sz="2400" dirty="0" err="1">
                <a:latin typeface="Arial" charset="0"/>
                <a:cs typeface="Arial" charset="0"/>
              </a:rPr>
              <a:t>www.root-servers.org</a:t>
            </a:r>
            <a:r>
              <a:rPr lang="en-US" sz="2400" dirty="0">
                <a:latin typeface="Arial" charset="0"/>
                <a:cs typeface="Arial" charset="0"/>
              </a:rPr>
              <a:t>/)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Labeled A through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M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Replication </a:t>
            </a:r>
            <a:r>
              <a:rPr lang="en-US" sz="2400" dirty="0">
                <a:latin typeface="Arial" charset="0"/>
                <a:cs typeface="Arial" charset="0"/>
              </a:rPr>
              <a:t>via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any-casting</a:t>
            </a:r>
            <a:r>
              <a:rPr lang="en-US" sz="2400" dirty="0">
                <a:latin typeface="Arial" charset="0"/>
                <a:cs typeface="Arial" charset="0"/>
              </a:rPr>
              <a:t> (localized routing for addresses)</a:t>
            </a:r>
          </a:p>
          <a:p>
            <a:pPr>
              <a:lnSpc>
                <a:spcPct val="70000"/>
              </a:lnSpc>
            </a:pP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757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F0D4A6-DE04-924C-A809-A546483A9BE0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5781" name="AutoShape 4"/>
          <p:cNvSpPr>
            <a:spLocks noChangeAspect="1" noChangeArrowheads="1"/>
          </p:cNvSpPr>
          <p:nvPr/>
        </p:nvSpPr>
        <p:spPr bwMode="auto">
          <a:xfrm>
            <a:off x="457200" y="3214688"/>
            <a:ext cx="723423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5782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5785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Consortium,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(and 37 other locations)</a:t>
            </a:r>
          </a:p>
          <a:p>
            <a:pPr algn="ctr"/>
            <a:endParaRPr lang="en-US" sz="3200" b="0">
              <a:latin typeface="Times New Roman" charset="0"/>
            </a:endParaRPr>
          </a:p>
        </p:txBody>
      </p:sp>
      <p:sp>
        <p:nvSpPr>
          <p:cNvPr id="75787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 (plus 29 other locations)</a:t>
            </a:r>
          </a:p>
        </p:txBody>
      </p:sp>
      <p:sp>
        <p:nvSpPr>
          <p:cNvPr id="75789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 (plus 16 other locations)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1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693862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plus Seoul, Paris,</a:t>
            </a:r>
            <a:br>
              <a:rPr lang="en-US" sz="1400" b="0">
                <a:solidFill>
                  <a:srgbClr val="000000"/>
                </a:solidFill>
                <a:latin typeface="Arial" charset="0"/>
              </a:rPr>
            </a:br>
            <a:r>
              <a:rPr lang="en-US" sz="1400" b="0">
                <a:solidFill>
                  <a:srgbClr val="000000"/>
                </a:solidFill>
                <a:latin typeface="Arial" charset="0"/>
              </a:rPr>
              <a:t> San Francisco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3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48783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 (also Los Angeles, NY, Chicago)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 (21 locations)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3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Using DNS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534400" cy="51403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Two components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Local DNS servers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Resolver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software on hosts</a:t>
            </a:r>
          </a:p>
          <a:p>
            <a:pPr lvl="6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Local DNS server (“default name server”)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Usually near the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endhosts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that use it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Local hosts configured with local server (e.g., 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etc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resolv.conf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or learn server via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DHCP</a:t>
            </a:r>
          </a:p>
          <a:p>
            <a:pPr lvl="7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Client application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Obtain DNS name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(e.g., from the URL)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Do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gethostbyname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trigger resolver code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Which then sends request to local DNS server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8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A65958-511E-D64E-B48B-A035D253EBFE}" type="slidenum">
              <a:rPr lang="en-US" sz="1400" b="0" smtClean="0">
                <a:latin typeface="Times New Roman" charset="0"/>
              </a:rPr>
              <a:pPr eaLnBrk="1" hangingPunct="1"/>
              <a:t>48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Resolution Happens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6" name="Shape 113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29292"/>
                </a:solidFill>
              </a:rPr>
              <a:t>49</a:t>
            </a:fld>
            <a:endParaRPr>
              <a:solidFill>
                <a:srgbClr val="92929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Calibri"/>
                <a:cs typeface="Calibri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Calibri"/>
                <a:cs typeface="Calibri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Calibri"/>
                <a:cs typeface="Calibri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Calibri"/>
                <a:cs typeface="Calibri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Calibri"/>
                <a:cs typeface="Calibri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Calibri"/>
                <a:cs typeface="Calibri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Calibri"/>
                <a:cs typeface="Calibri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Calibri"/>
                  <a:cs typeface="Calibri"/>
                </a:rPr>
                <a:t>DNS </a:t>
              </a:r>
              <a:r>
                <a:rPr sz="3000" dirty="0" smtClean="0">
                  <a:latin typeface="Calibri"/>
                  <a:cs typeface="Calibri"/>
                </a:rPr>
                <a:t>client</a:t>
              </a:r>
              <a:r>
                <a:rPr lang="en-US" sz="3000" dirty="0" smtClean="0">
                  <a:latin typeface="Calibri"/>
                  <a:cs typeface="Calibri"/>
                </a:rPr>
                <a:t/>
              </a:r>
              <a:br>
                <a:rPr lang="en-US" sz="3000" dirty="0" smtClean="0">
                  <a:latin typeface="Calibri"/>
                  <a:cs typeface="Calibri"/>
                </a:rPr>
              </a:br>
              <a:r>
                <a:rPr lang="en-US" sz="2400" dirty="0" smtClean="0">
                  <a:latin typeface="Calibri"/>
                  <a:cs typeface="Calibri"/>
                </a:rPr>
                <a:t>(me.cs.berkeley.edu)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017019"/>
            <a:ext cx="1634133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Calibri"/>
                <a:cs typeface="Calibri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local</a:t>
            </a:r>
          </a:p>
        </p:txBody>
      </p:sp>
      <p:sp>
        <p:nvSpPr>
          <p:cNvPr id="21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18764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Calibri"/>
                <a:cs typeface="Calibri"/>
              </a:rPr>
              <a:t>.</a:t>
            </a:r>
            <a:r>
              <a:rPr lang="en-US" sz="2500" dirty="0" smtClean="0">
                <a:latin typeface="Calibri"/>
                <a:cs typeface="Calibri"/>
              </a:rPr>
              <a:t>edu</a:t>
            </a:r>
            <a:r>
              <a:rPr sz="2500" dirty="0" smtClean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319808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Calibri"/>
                <a:cs typeface="Calibri"/>
              </a:rPr>
              <a:t>nyu.edu</a:t>
            </a:r>
            <a:r>
              <a:rPr sz="2500" dirty="0" smtClean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7217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latin typeface="Helvetica" charset="0"/>
                <a:ea typeface="ＭＳ Ｐゴシック" charset="0"/>
                <a:cs typeface="ＭＳ Ｐゴシック" charset="0"/>
              </a:rPr>
              <a:t>Timing Diagram: 3-Way Handshaking</a:t>
            </a:r>
            <a:endParaRPr lang="en-US" sz="32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E87416-C450-3744-908A-2FCBD7B97F39}" type="slidenum">
              <a:rPr lang="en-US" sz="1400" b="0">
                <a:latin typeface="Times New Roman" charset="0"/>
              </a:rPr>
              <a:pPr eaLnBrk="1" hangingPunct="1"/>
              <a:t>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70033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15265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9050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Active</a:t>
            </a:r>
            <a:br>
              <a:rPr lang="en-US" sz="1800" i="1">
                <a:latin typeface="Arial" charset="0"/>
              </a:rPr>
            </a:br>
            <a:r>
              <a:rPr lang="en-US" sz="1800" i="1"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3716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Passive</a:t>
            </a:r>
            <a:br>
              <a:rPr lang="en-US" sz="1800" i="1">
                <a:latin typeface="Arial" charset="0"/>
              </a:rPr>
            </a:br>
            <a:r>
              <a:rPr lang="en-US" sz="1800" i="1"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3101975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781800" y="2590800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listen()</a:t>
            </a:r>
          </a:p>
        </p:txBody>
      </p:sp>
      <p:sp>
        <p:nvSpPr>
          <p:cNvPr id="967700" name="Text Box 20"/>
          <p:cNvSpPr txBox="1">
            <a:spLocks noChangeArrowheads="1"/>
          </p:cNvSpPr>
          <p:nvPr/>
        </p:nvSpPr>
        <p:spPr bwMode="auto">
          <a:xfrm>
            <a:off x="6934200" y="5486400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accept()</a:t>
            </a:r>
          </a:p>
        </p:txBody>
      </p:sp>
    </p:spTree>
    <p:extLst>
      <p:ext uri="{BB962C8B-B14F-4D97-AF65-F5344CB8AC3E}">
        <p14:creationId xmlns:p14="http://schemas.microsoft.com/office/powerpoint/2010/main" val="13480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  <p:bldP spid="96770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6" name="Shape 113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29292"/>
                </a:solidFill>
              </a:rPr>
              <a:t>50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39" name="Shape 1139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1" name="Shape 1141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2" name="Shape 1142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2331152" y="5529938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1147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3750469" y="2017019"/>
            <a:ext cx="1634133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Calibri"/>
                <a:cs typeface="Calibri"/>
              </a:rPr>
              <a:t>root servers</a:t>
            </a:r>
          </a:p>
        </p:txBody>
      </p:sp>
      <p:sp>
        <p:nvSpPr>
          <p:cNvPr id="1149" name="Shape 1149"/>
          <p:cNvSpPr/>
          <p:nvPr/>
        </p:nvSpPr>
        <p:spPr>
          <a:xfrm>
            <a:off x="6429375" y="3468465"/>
            <a:ext cx="18764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Calibri"/>
                <a:cs typeface="Calibri"/>
              </a:rPr>
              <a:t>.</a:t>
            </a:r>
            <a:r>
              <a:rPr lang="en-US" sz="2500" dirty="0" smtClean="0">
                <a:latin typeface="Calibri"/>
                <a:cs typeface="Calibri"/>
              </a:rPr>
              <a:t>edu</a:t>
            </a:r>
            <a:r>
              <a:rPr sz="2500" dirty="0" smtClean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servers</a:t>
            </a:r>
          </a:p>
        </p:txBody>
      </p:sp>
      <p:sp>
        <p:nvSpPr>
          <p:cNvPr id="1150" name="Shape 1150"/>
          <p:cNvSpPr/>
          <p:nvPr/>
        </p:nvSpPr>
        <p:spPr>
          <a:xfrm>
            <a:off x="7366992" y="4731643"/>
            <a:ext cx="1319808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Calibri"/>
                <a:cs typeface="Calibri"/>
              </a:rPr>
              <a:t>nyu.edu</a:t>
            </a:r>
            <a:r>
              <a:rPr sz="2500" dirty="0" smtClean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local</a:t>
            </a:r>
          </a:p>
        </p:txBody>
      </p:sp>
      <p:sp>
        <p:nvSpPr>
          <p:cNvPr id="1154" name="Shape 1154"/>
          <p:cNvSpPr/>
          <p:nvPr/>
        </p:nvSpPr>
        <p:spPr>
          <a:xfrm rot="3267739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Calibri"/>
                <a:cs typeface="Calibri"/>
              </a:rPr>
              <a:t>www.</a:t>
            </a:r>
            <a:r>
              <a:rPr lang="en-US" sz="2500" b="0" dirty="0" smtClean="0">
                <a:latin typeface="Calibri"/>
                <a:cs typeface="Calibri"/>
              </a:rPr>
              <a:t>nyu.edu?</a:t>
            </a:r>
            <a:endParaRPr sz="2500" b="0" dirty="0">
              <a:latin typeface="Calibri"/>
              <a:cs typeface="Calibri"/>
            </a:endParaRPr>
          </a:p>
        </p:txBody>
      </p:sp>
      <p:sp>
        <p:nvSpPr>
          <p:cNvPr id="21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9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" grpId="0" animBg="1" advAuto="0"/>
      <p:bldP spid="1154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6" name="Shape 115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29292"/>
                </a:solidFill>
              </a:rPr>
              <a:t>51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9" name="Shape 1159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61" name="Shape 1161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62" name="Shape 1162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63" name="Shape 1163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64" name="Shape 1164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66" name="Shape 1166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6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70" name="Shape 1170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73" name="Shape 1173"/>
          <p:cNvSpPr/>
          <p:nvPr/>
        </p:nvSpPr>
        <p:spPr>
          <a:xfrm>
            <a:off x="4393406" y="23127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74" name="Shape 1174"/>
          <p:cNvSpPr/>
          <p:nvPr/>
        </p:nvSpPr>
        <p:spPr>
          <a:xfrm>
            <a:off x="4223742" y="1292671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root </a:t>
            </a:r>
          </a:p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23" name="Shape 1144"/>
          <p:cNvSpPr/>
          <p:nvPr/>
        </p:nvSpPr>
        <p:spPr>
          <a:xfrm>
            <a:off x="2331152" y="5529938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4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25" name="Shape 1149"/>
          <p:cNvSpPr/>
          <p:nvPr/>
        </p:nvSpPr>
        <p:spPr>
          <a:xfrm>
            <a:off x="6429375" y="3468465"/>
            <a:ext cx="18764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Calibri"/>
                <a:cs typeface="Calibri"/>
              </a:rPr>
              <a:t>.</a:t>
            </a:r>
            <a:r>
              <a:rPr lang="en-US" sz="2500" dirty="0" smtClean="0">
                <a:latin typeface="Calibri"/>
                <a:cs typeface="Calibri"/>
              </a:rPr>
              <a:t>edu</a:t>
            </a:r>
            <a:r>
              <a:rPr sz="2500" dirty="0" smtClean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servers</a:t>
            </a:r>
          </a:p>
        </p:txBody>
      </p:sp>
      <p:sp>
        <p:nvSpPr>
          <p:cNvPr id="26" name="Shape 1150"/>
          <p:cNvSpPr/>
          <p:nvPr/>
        </p:nvSpPr>
        <p:spPr>
          <a:xfrm>
            <a:off x="7366992" y="4731643"/>
            <a:ext cx="1319808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Calibri"/>
                <a:cs typeface="Calibri"/>
              </a:rPr>
              <a:t>nyu.edu</a:t>
            </a:r>
            <a:r>
              <a:rPr sz="2500" dirty="0" smtClean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servers</a:t>
            </a:r>
          </a:p>
        </p:txBody>
      </p:sp>
      <p:sp>
        <p:nvSpPr>
          <p:cNvPr id="27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Shape 1154"/>
          <p:cNvSpPr/>
          <p:nvPr/>
        </p:nvSpPr>
        <p:spPr>
          <a:xfrm rot="3267739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Calibri"/>
                <a:cs typeface="Calibri"/>
              </a:rPr>
              <a:t>www.</a:t>
            </a:r>
            <a:r>
              <a:rPr lang="en-US" sz="2500" b="0" dirty="0" smtClean="0">
                <a:latin typeface="Calibri"/>
                <a:cs typeface="Calibri"/>
              </a:rPr>
              <a:t>nyu.edu?</a:t>
            </a:r>
            <a:endParaRPr sz="25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04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78" name="Shape 117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29292"/>
                </a:solidFill>
                <a:latin typeface="Calibri"/>
                <a:cs typeface="Calibri"/>
              </a:rPr>
              <a:t>52</a:t>
            </a:fld>
            <a:endParaRPr>
              <a:solidFill>
                <a:srgbClr val="929292"/>
              </a:solidFill>
              <a:latin typeface="Calibri"/>
              <a:cs typeface="Calibri"/>
            </a:endParaRPr>
          </a:p>
        </p:txBody>
      </p:sp>
      <p:sp>
        <p:nvSpPr>
          <p:cNvPr id="1179" name="Shape 1179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0" name="Shape 1180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1" name="Shape 1181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2" name="Shape 1182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3" name="Shape 1183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4" name="Shape 1184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5" name="Shape 1185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8" name="Shape 1188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9" name="Shape 1189"/>
          <p:cNvSpPr/>
          <p:nvPr/>
        </p:nvSpPr>
        <p:spPr>
          <a:xfrm flipH="1" flipV="1">
            <a:off x="4874053" y="2616217"/>
            <a:ext cx="1996530" cy="98266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91" name="Shape 1191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93" name="Shape 1193"/>
          <p:cNvSpPr/>
          <p:nvPr/>
        </p:nvSpPr>
        <p:spPr>
          <a:xfrm>
            <a:off x="6920508" y="351829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95" name="Shape 1195"/>
          <p:cNvSpPr/>
          <p:nvPr/>
        </p:nvSpPr>
        <p:spPr>
          <a:xfrm>
            <a:off x="4393406" y="23127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96" name="Shape 1196"/>
          <p:cNvSpPr/>
          <p:nvPr/>
        </p:nvSpPr>
        <p:spPr>
          <a:xfrm>
            <a:off x="4223742" y="1292671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3000" dirty="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root </a:t>
            </a:r>
          </a:p>
          <a:p>
            <a:pPr lvl="0" algn="l">
              <a:defRPr sz="1800"/>
            </a:pPr>
            <a:r>
              <a:rPr sz="3000" dirty="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1197" name="Shape 119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4" name="Shape 1144"/>
          <p:cNvSpPr/>
          <p:nvPr/>
        </p:nvSpPr>
        <p:spPr>
          <a:xfrm>
            <a:off x="2331152" y="5529938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5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26" name="Shape 1149"/>
          <p:cNvSpPr/>
          <p:nvPr/>
        </p:nvSpPr>
        <p:spPr>
          <a:xfrm>
            <a:off x="6248400" y="3734148"/>
            <a:ext cx="18764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Calibri"/>
                <a:cs typeface="Calibri"/>
              </a:rPr>
              <a:t>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27" name="Shape 1150"/>
          <p:cNvSpPr/>
          <p:nvPr/>
        </p:nvSpPr>
        <p:spPr>
          <a:xfrm>
            <a:off x="7366992" y="4731643"/>
            <a:ext cx="1319808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Calibri"/>
                <a:cs typeface="Calibri"/>
              </a:rPr>
              <a:t>nyu.edu</a:t>
            </a:r>
            <a:r>
              <a:rPr sz="2500" dirty="0" smtClean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servers</a:t>
            </a:r>
          </a:p>
        </p:txBody>
      </p:sp>
      <p:sp>
        <p:nvSpPr>
          <p:cNvPr id="28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9" name="Shape 1154"/>
          <p:cNvSpPr/>
          <p:nvPr/>
        </p:nvSpPr>
        <p:spPr>
          <a:xfrm rot="3267739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Calibri"/>
                <a:cs typeface="Calibri"/>
              </a:rPr>
              <a:t>www.</a:t>
            </a:r>
            <a:r>
              <a:rPr lang="en-US" sz="2500" b="0" dirty="0" smtClean="0">
                <a:latin typeface="Calibri"/>
                <a:cs typeface="Calibri"/>
              </a:rPr>
              <a:t>nyu.edu?</a:t>
            </a:r>
            <a:endParaRPr sz="25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7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01" name="Shape 120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29292"/>
                </a:solidFill>
                <a:latin typeface="Calibri"/>
                <a:cs typeface="Calibri"/>
              </a:rPr>
              <a:t>53</a:t>
            </a:fld>
            <a:endParaRPr>
              <a:solidFill>
                <a:srgbClr val="929292"/>
              </a:solidFill>
              <a:latin typeface="Calibri"/>
              <a:cs typeface="Calibri"/>
            </a:endParaRPr>
          </a:p>
        </p:txBody>
      </p:sp>
      <p:sp>
        <p:nvSpPr>
          <p:cNvPr id="1202" name="Shape 1202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03" name="Shape 1203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04" name="Shape 1204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05" name="Shape 1205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06" name="Shape 1206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07" name="Shape 1207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08" name="Shape 1208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09" name="Shape 1209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11" name="Shape 1211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12" name="Shape 1212"/>
          <p:cNvSpPr/>
          <p:nvPr/>
        </p:nvSpPr>
        <p:spPr>
          <a:xfrm flipH="1" flipV="1">
            <a:off x="7273254" y="3938631"/>
            <a:ext cx="528507" cy="1094764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14" name="Shape 1214"/>
          <p:cNvSpPr/>
          <p:nvPr/>
        </p:nvSpPr>
        <p:spPr>
          <a:xfrm>
            <a:off x="7715250" y="504527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18" name="Shape 1218"/>
          <p:cNvSpPr/>
          <p:nvPr/>
        </p:nvSpPr>
        <p:spPr>
          <a:xfrm>
            <a:off x="4393406" y="23127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19" name="Shape 1219"/>
          <p:cNvSpPr/>
          <p:nvPr/>
        </p:nvSpPr>
        <p:spPr>
          <a:xfrm>
            <a:off x="4223742" y="1292671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root </a:t>
            </a:r>
          </a:p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1220" name="Shape 1220"/>
          <p:cNvSpPr/>
          <p:nvPr/>
        </p:nvSpPr>
        <p:spPr>
          <a:xfrm flipH="1" flipV="1">
            <a:off x="4874053" y="2616217"/>
            <a:ext cx="1996530" cy="98266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21" name="Shape 1221"/>
          <p:cNvSpPr/>
          <p:nvPr/>
        </p:nvSpPr>
        <p:spPr>
          <a:xfrm>
            <a:off x="7084502" y="3938630"/>
            <a:ext cx="550381" cy="11155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22" name="Shape 1222"/>
          <p:cNvSpPr/>
          <p:nvPr/>
        </p:nvSpPr>
        <p:spPr>
          <a:xfrm>
            <a:off x="4723805" y="2687836"/>
            <a:ext cx="2109028" cy="104946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2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2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25" name="Shape 1225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26" name="Shape 1226"/>
          <p:cNvSpPr/>
          <p:nvPr/>
        </p:nvSpPr>
        <p:spPr>
          <a:xfrm>
            <a:off x="228600" y="1230818"/>
            <a:ext cx="3486150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recursive DNS query</a:t>
            </a:r>
          </a:p>
        </p:txBody>
      </p:sp>
      <p:sp>
        <p:nvSpPr>
          <p:cNvPr id="30" name="Shape 1144"/>
          <p:cNvSpPr/>
          <p:nvPr/>
        </p:nvSpPr>
        <p:spPr>
          <a:xfrm>
            <a:off x="2331152" y="5529938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1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34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5" name="Shape 1149"/>
          <p:cNvSpPr/>
          <p:nvPr/>
        </p:nvSpPr>
        <p:spPr>
          <a:xfrm>
            <a:off x="6248400" y="3733800"/>
            <a:ext cx="1876425" cy="45685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Calibri"/>
                <a:cs typeface="Calibri"/>
              </a:rPr>
              <a:t>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36" name="Shape 1150"/>
          <p:cNvSpPr/>
          <p:nvPr/>
        </p:nvSpPr>
        <p:spPr>
          <a:xfrm>
            <a:off x="6553200" y="4949627"/>
            <a:ext cx="2209800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solidFill>
                  <a:srgbClr val="0000FF"/>
                </a:solidFill>
                <a:latin typeface="Calibri"/>
                <a:cs typeface="Calibri"/>
              </a:rPr>
              <a:t>nyu.edu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1216" name="Shape 1216"/>
          <p:cNvSpPr/>
          <p:nvPr/>
        </p:nvSpPr>
        <p:spPr>
          <a:xfrm>
            <a:off x="6920508" y="351829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7" name="Shape 1154"/>
          <p:cNvSpPr/>
          <p:nvPr/>
        </p:nvSpPr>
        <p:spPr>
          <a:xfrm rot="3267739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Calibri"/>
                <a:cs typeface="Calibri"/>
              </a:rPr>
              <a:t>www.</a:t>
            </a:r>
            <a:r>
              <a:rPr lang="en-US" sz="2500" b="0" dirty="0" smtClean="0">
                <a:latin typeface="Calibri"/>
                <a:cs typeface="Calibri"/>
              </a:rPr>
              <a:t>nyu.edu?</a:t>
            </a:r>
            <a:endParaRPr sz="25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57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" grpId="0" animBg="1" advAuto="0"/>
      <p:bldP spid="1222" grpId="0" animBg="1" advAuto="0"/>
      <p:bldP spid="1223" grpId="0" animBg="1" advAuto="0"/>
      <p:bldP spid="1224" grpId="0" animBg="1" advAuto="0"/>
      <p:bldP spid="1226" grpId="0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30" name="Shape 12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29292"/>
                </a:solidFill>
                <a:latin typeface="Calibri"/>
                <a:cs typeface="Calibri"/>
              </a:rPr>
              <a:t>54</a:t>
            </a:fld>
            <a:endParaRPr>
              <a:solidFill>
                <a:srgbClr val="929292"/>
              </a:solidFill>
              <a:latin typeface="Calibri"/>
              <a:cs typeface="Calibri"/>
            </a:endParaRPr>
          </a:p>
        </p:txBody>
      </p:sp>
      <p:sp>
        <p:nvSpPr>
          <p:cNvPr id="1231" name="Shape 1231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32" name="Shape 1232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33" name="Shape 1233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34" name="Shape 1234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35" name="Shape 1235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36" name="Shape 1236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37" name="Shape 1237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38" name="Shape 1238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40" name="Shape 1240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4393406" y="23127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43" name="Shape 1243"/>
          <p:cNvSpPr/>
          <p:nvPr/>
        </p:nvSpPr>
        <p:spPr>
          <a:xfrm>
            <a:off x="4223742" y="1292671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root </a:t>
            </a:r>
          </a:p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1247" name="Shape 1247"/>
          <p:cNvSpPr/>
          <p:nvPr/>
        </p:nvSpPr>
        <p:spPr>
          <a:xfrm>
            <a:off x="7715250" y="504527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3" name="Shape 1144"/>
          <p:cNvSpPr/>
          <p:nvPr/>
        </p:nvSpPr>
        <p:spPr>
          <a:xfrm>
            <a:off x="2331152" y="5529938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4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25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6" name="Shape 1149"/>
          <p:cNvSpPr/>
          <p:nvPr/>
        </p:nvSpPr>
        <p:spPr>
          <a:xfrm>
            <a:off x="6248400" y="3733800"/>
            <a:ext cx="1876425" cy="45685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Calibri"/>
                <a:cs typeface="Calibri"/>
              </a:rPr>
              <a:t>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1244" name="Shape 1244"/>
          <p:cNvSpPr/>
          <p:nvPr/>
        </p:nvSpPr>
        <p:spPr>
          <a:xfrm>
            <a:off x="6920508" y="351829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150"/>
          <p:cNvSpPr/>
          <p:nvPr/>
        </p:nvSpPr>
        <p:spPr>
          <a:xfrm>
            <a:off x="6553200" y="5102027"/>
            <a:ext cx="2209800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solidFill>
                  <a:srgbClr val="0000FF"/>
                </a:solidFill>
                <a:latin typeface="Calibri"/>
                <a:cs typeface="Calibri"/>
              </a:rPr>
              <a:t>nyu.edu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20592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2" name="Shape 1252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3" name="Shape 1253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4" name="Shape 1254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5" name="Shape 1255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6" name="Shape 1256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0" name="Shape 1260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1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3" name="Shape 1263"/>
          <p:cNvSpPr/>
          <p:nvPr/>
        </p:nvSpPr>
        <p:spPr>
          <a:xfrm>
            <a:off x="4393406" y="23127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4" name="Shape 1264"/>
          <p:cNvSpPr/>
          <p:nvPr/>
        </p:nvSpPr>
        <p:spPr>
          <a:xfrm>
            <a:off x="4223742" y="1292671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root </a:t>
            </a:r>
          </a:p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1268" name="Shape 1268"/>
          <p:cNvSpPr/>
          <p:nvPr/>
        </p:nvSpPr>
        <p:spPr>
          <a:xfrm>
            <a:off x="7715250" y="504527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9" name="Shape 1269"/>
          <p:cNvSpPr/>
          <p:nvPr/>
        </p:nvSpPr>
        <p:spPr>
          <a:xfrm flipH="1">
            <a:off x="1572936" y="3598877"/>
            <a:ext cx="5297647" cy="44042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0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1" name="Shape 1271"/>
          <p:cNvSpPr/>
          <p:nvPr/>
        </p:nvSpPr>
        <p:spPr>
          <a:xfrm flipV="1">
            <a:off x="1547768" y="3734052"/>
            <a:ext cx="5288719" cy="4436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2" name="Shape 1272"/>
          <p:cNvSpPr/>
          <p:nvPr/>
        </p:nvSpPr>
        <p:spPr>
          <a:xfrm flipH="1" flipV="1">
            <a:off x="1547768" y="4278385"/>
            <a:ext cx="6165910" cy="79276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3" name="Shape 1273"/>
          <p:cNvSpPr/>
          <p:nvPr/>
        </p:nvSpPr>
        <p:spPr>
          <a:xfrm>
            <a:off x="1472268" y="4404220"/>
            <a:ext cx="6165909" cy="80534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4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5" name="Shape 1275"/>
          <p:cNvSpPr/>
          <p:nvPr/>
        </p:nvSpPr>
        <p:spPr>
          <a:xfrm>
            <a:off x="228600" y="1230818"/>
            <a:ext cx="3486150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iterative DNS query</a:t>
            </a:r>
          </a:p>
        </p:txBody>
      </p:sp>
      <p:sp>
        <p:nvSpPr>
          <p:cNvPr id="29" name="Shape 1144"/>
          <p:cNvSpPr/>
          <p:nvPr/>
        </p:nvSpPr>
        <p:spPr>
          <a:xfrm>
            <a:off x="2331152" y="5529938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0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31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Shape 1149"/>
          <p:cNvSpPr/>
          <p:nvPr/>
        </p:nvSpPr>
        <p:spPr>
          <a:xfrm>
            <a:off x="6248400" y="3733800"/>
            <a:ext cx="1876425" cy="45685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Calibri"/>
                <a:cs typeface="Calibri"/>
              </a:rPr>
              <a:t>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33" name="Shape 1150"/>
          <p:cNvSpPr/>
          <p:nvPr/>
        </p:nvSpPr>
        <p:spPr>
          <a:xfrm>
            <a:off x="6553200" y="5102027"/>
            <a:ext cx="2209800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solidFill>
                  <a:srgbClr val="0000FF"/>
                </a:solidFill>
                <a:latin typeface="Calibri"/>
                <a:cs typeface="Calibri"/>
              </a:rPr>
              <a:t>nyu.edu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1265" name="Shape 1265"/>
          <p:cNvSpPr/>
          <p:nvPr/>
        </p:nvSpPr>
        <p:spPr>
          <a:xfrm>
            <a:off x="6920508" y="351829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518047" y="2706423"/>
            <a:ext cx="285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.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7283" y="5078925"/>
            <a:ext cx="335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www.nyu.edu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07763" y="3320026"/>
            <a:ext cx="285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nyu.edu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" grpId="0" animBg="1" advAuto="0"/>
      <p:bldP spid="1269" grpId="0" animBg="1" advAuto="0"/>
      <p:bldP spid="1270" grpId="0" animBg="1" advAuto="0"/>
      <p:bldP spid="1271" grpId="0" animBg="1" advAuto="0"/>
      <p:bldP spid="1272" grpId="0" animBg="1" advAuto="0"/>
      <p:bldP spid="1273" grpId="0" animBg="1" advAuto="0"/>
      <p:bldP spid="1274" grpId="0" animBg="1" advAuto="0"/>
      <p:bldP spid="1275" grpId="0" animBg="1" advAuto="0"/>
      <p:bldP spid="34" grpId="0"/>
      <p:bldP spid="35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and Reply messages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oth with the same message format</a:t>
            </a:r>
          </a:p>
          <a:p>
            <a:pPr lvl="1"/>
            <a:r>
              <a:rPr lang="en-US" i="1" dirty="0" smtClean="0">
                <a:solidFill>
                  <a:srgbClr val="000090"/>
                </a:solidFill>
              </a:rPr>
              <a:t>see text for details</a:t>
            </a:r>
            <a:endParaRPr lang="en-US" i="1" dirty="0">
              <a:solidFill>
                <a:srgbClr val="000090"/>
              </a:solidFill>
            </a:endParaRPr>
          </a:p>
          <a:p>
            <a:pPr lvl="1"/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/>
              <a:t>Client-Server </a:t>
            </a:r>
            <a:r>
              <a:rPr lang="en-US" dirty="0"/>
              <a:t>interaction on UDP Port 53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  <a:sym typeface="Wingdings" charset="0"/>
              </a:rPr>
              <a:t>Spec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supports TCP too, but not always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Wingdings" charset="0"/>
              </a:rPr>
              <a:t>implemented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  <a:sym typeface="Wingdings" charset="0"/>
              </a:rPr>
              <a:t>Reliability via repeating requests on timeout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747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(names, users, updates, etc.)</a:t>
            </a:r>
          </a:p>
          <a:p>
            <a:pPr lvl="1"/>
            <a:r>
              <a:rPr lang="en-US" dirty="0" smtClean="0"/>
              <a:t>Yes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Ease of management (uniqueness of names, etc.)</a:t>
            </a:r>
          </a:p>
          <a:p>
            <a:pPr lvl="1"/>
            <a:r>
              <a:rPr lang="en-US" dirty="0" smtClean="0"/>
              <a:t>Yes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Availability and consistency</a:t>
            </a:r>
          </a:p>
          <a:p>
            <a:pPr lvl="1"/>
            <a:r>
              <a:rPr lang="en-US" dirty="0" smtClean="0"/>
              <a:t>Yes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Fast lookups</a:t>
            </a:r>
          </a:p>
          <a:p>
            <a:pPr lvl="1"/>
            <a:r>
              <a:rPr lang="en-US" dirty="0" smtClean="0"/>
              <a:t>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9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fast!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55" name="Shape 135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29292"/>
                </a:solidFill>
              </a:rPr>
              <a:t>58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356" name="Shape 1356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57" name="Shape 1357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58" name="Shape 1358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59" name="Shape 1359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60" name="Shape 1360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61" name="Shape 1361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62" name="Shape 1362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2615116" y="5193606"/>
            <a:ext cx="1910954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Calibri"/>
                <a:cs typeface="Calibri"/>
              </a:rPr>
              <a:t>DNS client</a:t>
            </a:r>
          </a:p>
        </p:txBody>
      </p:sp>
      <p:sp>
        <p:nvSpPr>
          <p:cNvPr id="1364" name="Shape 1364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65" name="Shape 1365"/>
          <p:cNvSpPr/>
          <p:nvPr/>
        </p:nvSpPr>
        <p:spPr>
          <a:xfrm>
            <a:off x="741164" y="3211215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Calibri"/>
                <a:cs typeface="Calibri"/>
              </a:rPr>
              <a:t>DNS server</a:t>
            </a:r>
          </a:p>
        </p:txBody>
      </p:sp>
      <p:sp>
        <p:nvSpPr>
          <p:cNvPr id="1366" name="Shape 1366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67" name="Shape 1367"/>
          <p:cNvSpPr/>
          <p:nvPr/>
        </p:nvSpPr>
        <p:spPr>
          <a:xfrm flipH="1" flipV="1">
            <a:off x="7273254" y="3938631"/>
            <a:ext cx="528507" cy="1094764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68" name="Shape 1368"/>
          <p:cNvSpPr/>
          <p:nvPr/>
        </p:nvSpPr>
        <p:spPr>
          <a:xfrm>
            <a:off x="741164" y="2729012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Calibri"/>
                <a:cs typeface="Calibri"/>
              </a:rPr>
              <a:t>local</a:t>
            </a:r>
          </a:p>
        </p:txBody>
      </p:sp>
      <p:sp>
        <p:nvSpPr>
          <p:cNvPr id="1369" name="Shape 1369"/>
          <p:cNvSpPr/>
          <p:nvPr/>
        </p:nvSpPr>
        <p:spPr>
          <a:xfrm>
            <a:off x="7715250" y="504527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70" name="Shape 1370"/>
          <p:cNvSpPr/>
          <p:nvPr/>
        </p:nvSpPr>
        <p:spPr>
          <a:xfrm>
            <a:off x="6400800" y="5038675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lang="en-US" sz="3000" dirty="0" err="1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n</a:t>
            </a:r>
            <a:r>
              <a:rPr lang="en-US" sz="3000" dirty="0" err="1" smtClean="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yu.edu</a:t>
            </a:r>
            <a:endParaRPr sz="3000" dirty="0">
              <a:solidFill>
                <a:srgbClr val="0096FF"/>
              </a:solidFill>
              <a:latin typeface="Calibri"/>
              <a:ea typeface="+mn-ea"/>
              <a:cs typeface="Calibri"/>
              <a:sym typeface="Calibri"/>
            </a:endParaRPr>
          </a:p>
          <a:p>
            <a:pPr lvl="0" algn="l">
              <a:defRPr sz="1800"/>
            </a:pPr>
            <a:r>
              <a:rPr sz="3000" dirty="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1371" name="Shape 1371"/>
          <p:cNvSpPr/>
          <p:nvPr/>
        </p:nvSpPr>
        <p:spPr>
          <a:xfrm>
            <a:off x="6920508" y="351829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72" name="Shape 1372"/>
          <p:cNvSpPr/>
          <p:nvPr/>
        </p:nvSpPr>
        <p:spPr>
          <a:xfrm>
            <a:off x="6643688" y="2502644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3000" dirty="0" smtClean="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.</a:t>
            </a:r>
            <a:r>
              <a:rPr lang="en-US" sz="3000" dirty="0" smtClean="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edu</a:t>
            </a:r>
            <a:r>
              <a:rPr sz="3000" dirty="0" smtClean="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 </a:t>
            </a:r>
            <a:r>
              <a:rPr sz="3000" dirty="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TLD </a:t>
            </a:r>
          </a:p>
          <a:p>
            <a:pPr lvl="0" algn="l">
              <a:defRPr sz="1800"/>
            </a:pPr>
            <a:r>
              <a:rPr sz="3000" dirty="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1373" name="Shape 1373"/>
          <p:cNvSpPr/>
          <p:nvPr/>
        </p:nvSpPr>
        <p:spPr>
          <a:xfrm>
            <a:off x="4393406" y="23127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74" name="Shape 1374"/>
          <p:cNvSpPr/>
          <p:nvPr/>
        </p:nvSpPr>
        <p:spPr>
          <a:xfrm>
            <a:off x="4223742" y="1292671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root </a:t>
            </a:r>
          </a:p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1375" name="Shape 1375"/>
          <p:cNvSpPr/>
          <p:nvPr/>
        </p:nvSpPr>
        <p:spPr>
          <a:xfrm flipH="1" flipV="1">
            <a:off x="4874053" y="2616217"/>
            <a:ext cx="1996530" cy="98266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76" name="Shape 1376"/>
          <p:cNvSpPr/>
          <p:nvPr/>
        </p:nvSpPr>
        <p:spPr>
          <a:xfrm>
            <a:off x="7084502" y="3938630"/>
            <a:ext cx="550381" cy="11155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77" name="Shape 1377"/>
          <p:cNvSpPr/>
          <p:nvPr/>
        </p:nvSpPr>
        <p:spPr>
          <a:xfrm>
            <a:off x="4723805" y="2687836"/>
            <a:ext cx="2109028" cy="104946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78" name="Shape 1378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79" name="Shape 1379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380" name="Shape 1380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4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charset="0"/>
                <a:cs typeface="Calibri"/>
              </a:rPr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Calibri"/>
                <a:cs typeface="Calibri"/>
              </a:rPr>
              <a:t>How </a:t>
            </a:r>
            <a:r>
              <a:rPr lang="en-US" sz="3200" dirty="0">
                <a:latin typeface="Calibri"/>
                <a:cs typeface="Calibri"/>
              </a:rPr>
              <a:t>DNS caching works</a:t>
            </a:r>
          </a:p>
          <a:p>
            <a:pPr lvl="1"/>
            <a:r>
              <a:rPr lang="en-US" sz="2800" dirty="0">
                <a:latin typeface="Calibri"/>
                <a:ea typeface="Arial" charset="0"/>
                <a:cs typeface="Calibri"/>
              </a:rPr>
              <a:t>DNS servers cache responses to queries</a:t>
            </a:r>
          </a:p>
          <a:p>
            <a:pPr lvl="1"/>
            <a:r>
              <a:rPr lang="en-US" sz="2800" dirty="0">
                <a:latin typeface="Calibri"/>
                <a:ea typeface="Arial" charset="0"/>
                <a:cs typeface="Calibri"/>
              </a:rPr>
              <a:t>Responses include a </a:t>
            </a:r>
            <a:r>
              <a:rPr lang="ja-JP" altLang="en-US" sz="2800" dirty="0">
                <a:solidFill>
                  <a:srgbClr val="000000"/>
                </a:solidFill>
                <a:latin typeface="Calibri"/>
                <a:ea typeface="Arial" charset="0"/>
                <a:cs typeface="Calibri"/>
              </a:rPr>
              <a:t>“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Arial" charset="0"/>
                <a:cs typeface="Calibri"/>
              </a:rPr>
              <a:t>time to live</a:t>
            </a:r>
            <a:r>
              <a:rPr lang="ja-JP" altLang="en-US" sz="2800" dirty="0">
                <a:solidFill>
                  <a:srgbClr val="000000"/>
                </a:solidFill>
                <a:latin typeface="Calibri"/>
                <a:ea typeface="Arial" charset="0"/>
                <a:cs typeface="Calibri"/>
              </a:rPr>
              <a:t>”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Arial" charset="0"/>
                <a:cs typeface="Calibri"/>
              </a:rPr>
              <a:t> </a:t>
            </a:r>
            <a:r>
              <a:rPr lang="en-US" sz="2800" dirty="0">
                <a:latin typeface="Calibri"/>
                <a:ea typeface="Arial" charset="0"/>
                <a:cs typeface="Calibri"/>
              </a:rPr>
              <a:t>(TTL) field</a:t>
            </a:r>
          </a:p>
          <a:p>
            <a:pPr lvl="1"/>
            <a:r>
              <a:rPr lang="en-US" sz="2800" dirty="0">
                <a:latin typeface="Calibri"/>
                <a:ea typeface="Arial" charset="0"/>
                <a:cs typeface="Calibri"/>
              </a:rPr>
              <a:t>Server deletes cached entry after TTL </a:t>
            </a:r>
            <a:r>
              <a:rPr lang="en-US" sz="2800" dirty="0" smtClean="0">
                <a:latin typeface="Calibri"/>
                <a:ea typeface="Arial" charset="0"/>
                <a:cs typeface="Calibri"/>
              </a:rPr>
              <a:t>expires</a:t>
            </a:r>
          </a:p>
          <a:p>
            <a:pPr lvl="1"/>
            <a:endParaRPr lang="en-US" sz="2800" dirty="0">
              <a:latin typeface="Calibri"/>
              <a:ea typeface="Arial" charset="0"/>
              <a:cs typeface="Calibri"/>
            </a:endParaRPr>
          </a:p>
          <a:p>
            <a:pPr>
              <a:buClr>
                <a:schemeClr val="tx2"/>
              </a:buClr>
            </a:pPr>
            <a:r>
              <a:rPr lang="en-US" sz="3200" dirty="0">
                <a:latin typeface="Calibri"/>
                <a:cs typeface="Calibri"/>
              </a:rPr>
              <a:t>Why caching is effective</a:t>
            </a:r>
          </a:p>
          <a:p>
            <a:pPr lvl="1"/>
            <a:r>
              <a:rPr lang="en-US" sz="2800" dirty="0">
                <a:latin typeface="Calibri"/>
                <a:ea typeface="Arial" charset="0"/>
                <a:cs typeface="Calibri"/>
              </a:rPr>
              <a:t>The top-level servers very rarely change</a:t>
            </a:r>
          </a:p>
          <a:p>
            <a:pPr lvl="1"/>
            <a:r>
              <a:rPr lang="en-US" sz="2800" dirty="0">
                <a:latin typeface="Calibri"/>
                <a:ea typeface="Arial" charset="0"/>
                <a:cs typeface="Calibri"/>
              </a:rPr>
              <a:t>Popular sites visited often </a:t>
            </a:r>
            <a:r>
              <a:rPr lang="en-US" sz="2800" dirty="0">
                <a:latin typeface="Calibri"/>
                <a:ea typeface="Arial" charset="0"/>
                <a:cs typeface="Calibri"/>
                <a:sym typeface="Wingdings"/>
              </a:rPr>
              <a:t> l</a:t>
            </a:r>
            <a:r>
              <a:rPr lang="en-US" sz="2800" dirty="0">
                <a:latin typeface="Calibri"/>
                <a:ea typeface="Arial" charset="0"/>
                <a:cs typeface="Calibri"/>
              </a:rPr>
              <a:t>ocal DNS server often has the information cached</a:t>
            </a:r>
          </a:p>
          <a:p>
            <a:pPr lvl="1"/>
            <a:endParaRPr lang="en-US" sz="2800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7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Tearing Down the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EBEE78-7B55-0C40-9CA9-D3DE72E47173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DNS Measurements </a:t>
            </a:r>
            <a:r>
              <a:rPr lang="en-US" sz="2800" b="0">
                <a:latin typeface="Helvetica" charset="0"/>
                <a:ea typeface="ＭＳ Ｐゴシック" charset="0"/>
                <a:cs typeface="ＭＳ Ｐゴシック" charset="0"/>
              </a:rPr>
              <a:t>(MIT data from 2000)</a:t>
            </a:r>
            <a:endParaRPr lang="en-US" b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What is being looked up?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~60% requests for A records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~25% for PTR records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~5% for MX records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~6% for ANY records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long does it take?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Median ~100msec (but 90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percentile ~500msec)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80% have no referrals; 99.9% have fewer than four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Query packets per lookup: ~</a:t>
            </a:r>
            <a:r>
              <a:rPr lang="en-US" dirty="0" smtClean="0">
                <a:latin typeface="Arial" charset="0"/>
                <a:cs typeface="Arial" charset="0"/>
              </a:rPr>
              <a:t>2.4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But this is misleading….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B74EEA-2FAF-8146-95D7-498452508F76}" type="slidenum">
              <a:rPr lang="en-US" sz="1400" b="0">
                <a:latin typeface="Times New Roman" charset="0"/>
              </a:rPr>
              <a:pPr eaLnBrk="1" hangingPunct="1"/>
              <a:t>60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DNS Measurements </a:t>
            </a:r>
            <a:r>
              <a:rPr lang="en-US" sz="2800" b="0">
                <a:latin typeface="Helvetica" charset="0"/>
                <a:ea typeface="ＭＳ Ｐゴシック" charset="0"/>
                <a:cs typeface="ＭＳ Ｐゴシック" charset="0"/>
              </a:rPr>
              <a:t>(MIT data from 2000)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Does DNS give answers?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~23% of lookups fail to elicit an answer!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~13% of lookups result in NXDOMAIN (or similar)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Mostly reverse lookups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Only ~64% of queries are successful!</a:t>
            </a:r>
          </a:p>
          <a:p>
            <a:pPr lvl="2"/>
            <a:r>
              <a:rPr lang="en-US" i="1" dirty="0">
                <a:latin typeface="Arial" charset="0"/>
                <a:ea typeface="Arial" charset="0"/>
                <a:cs typeface="Arial" charset="0"/>
              </a:rPr>
              <a:t>How come the web seems to work so well?</a:t>
            </a:r>
            <a:br>
              <a:rPr lang="en-US" i="1" dirty="0">
                <a:latin typeface="Arial" charset="0"/>
                <a:ea typeface="Arial" charset="0"/>
                <a:cs typeface="Arial" charset="0"/>
              </a:rPr>
            </a:b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~ 63% of DNS packets in unanswered queries!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Failing queries are frequently retransmitted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99.9% successful queries have ≤2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requests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23D33B-6086-C24C-B86C-371763B0473C}" type="slidenum">
              <a:rPr lang="en-US" sz="1400" b="0">
                <a:latin typeface="Times New Roman" charset="0"/>
              </a:rPr>
              <a:pPr eaLnBrk="1" hangingPunct="1"/>
              <a:t>61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Moral of the Story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The Internet was designed to be highly resilient.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No matter what goes wrong, it tries to recover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b="1" i="1" dirty="0" smtClean="0">
                <a:latin typeface="Arial" charset="0"/>
                <a:cs typeface="Arial" charset="0"/>
              </a:rPr>
              <a:t>In a </a:t>
            </a:r>
            <a:r>
              <a:rPr lang="en-US" b="1" i="1" dirty="0">
                <a:latin typeface="Arial" charset="0"/>
                <a:cs typeface="Arial" charset="0"/>
              </a:rPr>
              <a:t>highly resilient system, many things can be going wrong without you noticing it!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372520-6396-5045-8C29-4781740690E1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DNS Measurements </a:t>
            </a:r>
            <a:r>
              <a:rPr lang="en-US" sz="2800" b="0">
                <a:latin typeface="Helvetica" charset="0"/>
                <a:ea typeface="ＭＳ Ｐゴシック" charset="0"/>
                <a:cs typeface="ＭＳ Ｐゴシック" charset="0"/>
              </a:rPr>
              <a:t>(MIT data from 2000)</a:t>
            </a:r>
            <a:endParaRPr lang="en-US" b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Top 10% of names accounted for ~70% of lookups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Caching should really help!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9% of lookups are unique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Cache hit rate can never exceed 91%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Cache hit rates ~ 75%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caching for more than 10 hosts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add much</a:t>
            </a: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95570-DB1B-D34B-B7D2-02EC6AA0E649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3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Common Pattern…..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Distributions of various metrics (file lengths, access patterns, etc.) often have two properties:</a:t>
            </a:r>
          </a:p>
          <a:p>
            <a:pPr lvl="1"/>
            <a:r>
              <a:rPr lang="en-US" dirty="0" smtClean="0"/>
              <a:t>Large fraction of total metric in the top 10%</a:t>
            </a:r>
          </a:p>
          <a:p>
            <a:pPr lvl="1"/>
            <a:r>
              <a:rPr lang="en-US" dirty="0" smtClean="0"/>
              <a:t>Sizable fraction (~10%) of total fraction in low values</a:t>
            </a:r>
          </a:p>
          <a:p>
            <a:pPr lvl="6"/>
            <a:endParaRPr lang="en-US" dirty="0"/>
          </a:p>
          <a:p>
            <a:r>
              <a:rPr lang="en-US" dirty="0" smtClean="0"/>
              <a:t>In an exponential distribution</a:t>
            </a:r>
          </a:p>
          <a:p>
            <a:pPr lvl="1"/>
            <a:r>
              <a:rPr lang="en-US" dirty="0" smtClean="0"/>
              <a:t>Large fraction is in top 10%</a:t>
            </a:r>
          </a:p>
          <a:p>
            <a:pPr lvl="1"/>
            <a:r>
              <a:rPr lang="en-US" dirty="0" smtClean="0"/>
              <a:t>But low values have very little of overall total</a:t>
            </a:r>
          </a:p>
          <a:p>
            <a:pPr lvl="6"/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esson: in networking, have to pay attention to both ends of distribution (high peak and long tail)</a:t>
            </a:r>
            <a:endParaRPr lang="en-US" dirty="0"/>
          </a:p>
          <a:p>
            <a:pPr lvl="1"/>
            <a:r>
              <a:rPr lang="en-US" b="1" dirty="0" smtClean="0"/>
              <a:t>Here, caching helps, but not a panacea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09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 Web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446981-F131-DC41-B9DA-356F147DB2AB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7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Web –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Precursor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6629" name="Picture 4" descr="nelson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2148681" cy="2894751"/>
          </a:xfrm>
        </p:spPr>
      </p:pic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E55562-9B30-B14B-847B-C6B61FDDBD39}" type="slidenum">
              <a:rPr lang="en-US" sz="1400" b="0">
                <a:latin typeface="Times New Roman" charset="0"/>
              </a:rPr>
              <a:pPr eaLnBrk="1" hangingPunct="1"/>
              <a:t>67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2667000" y="1143000"/>
            <a:ext cx="5791200" cy="5105400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1967</a:t>
            </a:r>
            <a:r>
              <a:rPr lang="en-US" dirty="0">
                <a:latin typeface="Arial" charset="0"/>
                <a:cs typeface="Arial" charset="0"/>
              </a:rPr>
              <a:t>, Ted Nelson, </a:t>
            </a:r>
            <a:r>
              <a:rPr lang="en-US" dirty="0" err="1">
                <a:latin typeface="Arial" charset="0"/>
                <a:cs typeface="Arial" charset="0"/>
              </a:rPr>
              <a:t>Xanadu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 world-wide publishing network that would allow information to be stored not as separate files but as connected literature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Owners of documents would be automatically paid via electronic means for the virtual copying of their documents </a:t>
            </a:r>
          </a:p>
          <a:p>
            <a:r>
              <a:rPr lang="en-US" dirty="0">
                <a:latin typeface="Arial" charset="0"/>
                <a:cs typeface="Arial" charset="0"/>
              </a:rPr>
              <a:t>Coined the term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Hypertext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Influenced research community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Who then missed the web…..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71513" y="4710113"/>
            <a:ext cx="1217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/>
              <a:t>Ted Nelson</a:t>
            </a:r>
          </a:p>
        </p:txBody>
      </p:sp>
    </p:spTree>
    <p:extLst>
      <p:ext uri="{BB962C8B-B14F-4D97-AF65-F5344CB8AC3E}">
        <p14:creationId xmlns:p14="http://schemas.microsoft.com/office/powerpoint/2010/main" val="13284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4600" y="1143000"/>
            <a:ext cx="6324600" cy="57150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Physicist trying to solve real problem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Distributed access to data</a:t>
            </a:r>
          </a:p>
          <a:p>
            <a:r>
              <a:rPr lang="en-US" dirty="0">
                <a:latin typeface="Arial" charset="0"/>
                <a:cs typeface="Arial" charset="0"/>
              </a:rPr>
              <a:t>World Wide Web (WWW): a distributed database of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pages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linked through 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Arial" charset="0"/>
              </a:rPr>
              <a:t>Hypertext Transport Protocol</a:t>
            </a:r>
            <a:r>
              <a:rPr lang="en-US" dirty="0">
                <a:latin typeface="Arial" charset="0"/>
                <a:cs typeface="Arial" charset="0"/>
              </a:rPr>
              <a:t> (HTTP)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First HTTP implementation - 1990 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Tim Berners-Lee at CERN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HTTP/0.9 – 1991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Simple GET command for the Web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HTTP/1.0 –1992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Client/Server information, simple caching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HTTP/1.1 - 1996 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Web –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History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8677" name="Picture 4" descr="2001-eur-head-quarter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1981200"/>
            <a:ext cx="1889023" cy="2019300"/>
          </a:xfrm>
        </p:spPr>
      </p:pic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D70488-E1F9-334A-9820-C672517D42A6}" type="slidenum">
              <a:rPr lang="en-US" sz="1400" b="0">
                <a:latin typeface="Times New Roman" charset="0"/>
              </a:rPr>
              <a:pPr eaLnBrk="1" hangingPunct="1"/>
              <a:t>68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519113" y="4252913"/>
            <a:ext cx="1693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/>
              <a:t>Tim Berners-Lee</a:t>
            </a:r>
          </a:p>
        </p:txBody>
      </p:sp>
    </p:spTree>
    <p:extLst>
      <p:ext uri="{BB962C8B-B14F-4D97-AF65-F5344CB8AC3E}">
        <p14:creationId xmlns:p14="http://schemas.microsoft.com/office/powerpoint/2010/main" val="184392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Didn’t CS Research Invent Web?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HTML is precisely what we were trying to PREVENT— ever-breaking links, links going outward only, quotes you can't follow to their origins, no version management, no rights management. </a:t>
            </a:r>
          </a:p>
          <a:p>
            <a:pPr marL="0" indent="0" algn="r">
              <a:buNone/>
            </a:pPr>
            <a:r>
              <a:rPr lang="en-US" sz="2400" dirty="0"/>
              <a:t>– Ted </a:t>
            </a:r>
            <a:r>
              <a:rPr lang="en-US" sz="2400" dirty="0" smtClean="0"/>
              <a:t>Nelson</a:t>
            </a:r>
          </a:p>
          <a:p>
            <a:pPr marL="0" indent="0" algn="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47A00"/>
                </a:solidFill>
              </a:rPr>
              <a:t>Academics </a:t>
            </a:r>
            <a:r>
              <a:rPr lang="en-US" sz="3600" b="1" dirty="0">
                <a:solidFill>
                  <a:srgbClr val="F47A00"/>
                </a:solidFill>
              </a:rPr>
              <a:t>get paid for being clever, </a:t>
            </a:r>
            <a:endParaRPr lang="en-US" sz="3600" b="1" dirty="0" smtClean="0">
              <a:solidFill>
                <a:srgbClr val="F47A00"/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47A00"/>
                </a:solidFill>
              </a:rPr>
              <a:t>not </a:t>
            </a:r>
            <a:r>
              <a:rPr lang="en-US" sz="3600" b="1" dirty="0">
                <a:solidFill>
                  <a:srgbClr val="F47A00"/>
                </a:solidFill>
              </a:rPr>
              <a:t>for being right</a:t>
            </a:r>
            <a:r>
              <a:rPr lang="en-US" sz="3600" b="1" dirty="0" smtClean="0">
                <a:solidFill>
                  <a:srgbClr val="F47A00"/>
                </a:solidFill>
              </a:rPr>
              <a:t>.</a:t>
            </a:r>
            <a:endParaRPr lang="en-US" sz="3600" b="1" dirty="0">
              <a:solidFill>
                <a:srgbClr val="F47A00"/>
              </a:solidFill>
            </a:endParaRPr>
          </a:p>
          <a:p>
            <a:pPr marL="0" indent="0" algn="r">
              <a:buNone/>
            </a:pPr>
            <a:r>
              <a:rPr lang="en-US" sz="3600" dirty="0">
                <a:solidFill>
                  <a:srgbClr val="F47A00"/>
                </a:solidFill>
              </a:rPr>
              <a:t>–Don </a:t>
            </a:r>
            <a:r>
              <a:rPr lang="en-US" sz="3600" dirty="0" smtClean="0">
                <a:solidFill>
                  <a:srgbClr val="F47A00"/>
                </a:solidFill>
              </a:rPr>
              <a:t>Norman</a:t>
            </a:r>
          </a:p>
          <a:p>
            <a:pPr marL="0" indent="0" algn="r">
              <a:buNone/>
            </a:pPr>
            <a:endParaRPr lang="en-US" sz="3600" dirty="0">
              <a:solidFill>
                <a:srgbClr val="F47A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9A17-FCF0-ED41-92FA-32F7C054FF4E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Normal Termination, One Side At A Time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848585"/>
            <a:ext cx="8534400" cy="4835525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Finish (</a:t>
            </a:r>
            <a:r>
              <a:rPr lang="en-US" sz="2400" b="1" dirty="0">
                <a:latin typeface="Arial" charset="0"/>
                <a:cs typeface="Arial" charset="0"/>
              </a:rPr>
              <a:t>FIN</a:t>
            </a:r>
            <a:r>
              <a:rPr lang="en-US" sz="2400" dirty="0">
                <a:latin typeface="Arial" charset="0"/>
                <a:cs typeface="Arial" charset="0"/>
              </a:rPr>
              <a:t>) to close </a:t>
            </a:r>
            <a:r>
              <a:rPr lang="en-US" sz="2400" dirty="0" smtClean="0">
                <a:latin typeface="Arial" charset="0"/>
                <a:cs typeface="Arial" charset="0"/>
              </a:rPr>
              <a:t>connections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FIN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occupies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one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byte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in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sequence space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Other host </a:t>
            </a:r>
            <a:r>
              <a:rPr lang="en-US" sz="2400" dirty="0" err="1">
                <a:latin typeface="Arial" charset="0"/>
                <a:cs typeface="Arial" charset="0"/>
              </a:rPr>
              <a:t>ack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the </a:t>
            </a:r>
            <a:r>
              <a:rPr lang="en-US" sz="2400" dirty="0" smtClean="0">
                <a:latin typeface="Arial" charset="0"/>
                <a:cs typeface="Arial" charset="0"/>
              </a:rPr>
              <a:t>byte to </a:t>
            </a:r>
            <a:r>
              <a:rPr lang="en-US" sz="2400" dirty="0">
                <a:latin typeface="Arial" charset="0"/>
                <a:cs typeface="Arial" charset="0"/>
              </a:rPr>
              <a:t>confirm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Closes A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side of the connection, but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not</a:t>
            </a:r>
            <a:r>
              <a:rPr lang="en-US" sz="2400" dirty="0">
                <a:latin typeface="Arial" charset="0"/>
                <a:cs typeface="Arial" charset="0"/>
              </a:rPr>
              <a:t> B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Until B likewise sends a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FIN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Which A then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acks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585777-96CD-E34D-8C7D-4870CFCB0BAE}" type="slidenum">
              <a:rPr lang="en-US" sz="1400" b="0">
                <a:latin typeface="Times New Roman" charset="0"/>
              </a:rPr>
              <a:pPr eaLnBrk="1" hangingPunct="1"/>
              <a:t>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20888" cy="3411538"/>
            <a:chOff x="4368" y="2016"/>
            <a:chExt cx="1273" cy="2149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rot="16200000" flipV="1">
              <a:off x="4307" y="2755"/>
              <a:ext cx="1245" cy="15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53"/>
              <a:ext cx="1273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Timeout</a:t>
              </a: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Avoid </a:t>
              </a:r>
              <a:r>
                <a:rPr lang="en-US" sz="1600" b="0" i="1">
                  <a:solidFill>
                    <a:schemeClr val="accent1"/>
                  </a:solidFill>
                  <a:latin typeface="Arial" charset="0"/>
                </a:rPr>
                <a:t>reincarnation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B will retransmit FIN 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524125" cy="2257425"/>
            <a:chOff x="3600" y="1872"/>
            <a:chExt cx="1590" cy="1422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64"/>
              <a:ext cx="963" cy="66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4128" y="2928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</a:t>
              </a: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half-closed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</a:t>
              </a: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closed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EAB31F-46DA-D141-B69A-118F9BCE91F5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So Successful?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What do the </a:t>
            </a:r>
            <a:r>
              <a:rPr lang="en-US" dirty="0" smtClean="0">
                <a:latin typeface="Arial" charset="0"/>
                <a:cs typeface="Arial" charset="0"/>
              </a:rPr>
              <a:t>web, </a:t>
            </a:r>
            <a:r>
              <a:rPr lang="en-US" dirty="0" err="1" smtClean="0">
                <a:latin typeface="Arial" charset="0"/>
                <a:cs typeface="Arial" charset="0"/>
              </a:rPr>
              <a:t>youtube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fb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have in common?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ability to self-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publish</a:t>
            </a:r>
          </a:p>
          <a:p>
            <a:pPr lvl="7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Self-</a:t>
            </a:r>
            <a:r>
              <a:rPr lang="en-US" dirty="0">
                <a:latin typeface="Arial" charset="0"/>
                <a:cs typeface="Arial" charset="0"/>
              </a:rPr>
              <a:t>publishing </a:t>
            </a:r>
            <a:r>
              <a:rPr lang="en-US" dirty="0" smtClean="0">
                <a:latin typeface="Arial" charset="0"/>
                <a:cs typeface="Arial" charset="0"/>
              </a:rPr>
              <a:t>that is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asy, independent, free</a:t>
            </a:r>
          </a:p>
          <a:p>
            <a:pPr lvl="7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No interest </a:t>
            </a:r>
            <a:r>
              <a:rPr lang="en-US" dirty="0">
                <a:latin typeface="Arial" charset="0"/>
                <a:cs typeface="Arial" charset="0"/>
              </a:rPr>
              <a:t>in </a:t>
            </a:r>
            <a:r>
              <a:rPr lang="en-US" dirty="0" smtClean="0">
                <a:latin typeface="Arial" charset="0"/>
                <a:cs typeface="Arial" charset="0"/>
              </a:rPr>
              <a:t>collaborative and </a:t>
            </a:r>
            <a:r>
              <a:rPr lang="en-US" dirty="0">
                <a:latin typeface="Arial" charset="0"/>
                <a:cs typeface="Arial" charset="0"/>
              </a:rPr>
              <a:t>idealistic </a:t>
            </a:r>
            <a:r>
              <a:rPr lang="en-US" dirty="0" smtClean="0">
                <a:latin typeface="Arial" charset="0"/>
                <a:cs typeface="Arial" charset="0"/>
              </a:rPr>
              <a:t>endeavor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People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aren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looking for Nirvana (or even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Xanadu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People also aren’t looking for technical perfection</a:t>
            </a:r>
          </a:p>
          <a:p>
            <a:pPr lvl="7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to make their mark, and find something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neat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Two sides of the same coin, creates synergy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“Performance” more important than dialogue….</a:t>
            </a:r>
          </a:p>
        </p:txBody>
      </p:sp>
    </p:spTree>
    <p:extLst>
      <p:ext uri="{BB962C8B-B14F-4D97-AF65-F5344CB8AC3E}">
        <p14:creationId xmlns:p14="http://schemas.microsoft.com/office/powerpoint/2010/main" val="211361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Web Components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Infrastructure: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Clients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Servers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Proxies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Individual objects (files, etc.)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 sites (coherent collection of objects)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URL: naming content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HTTP: protocol for exchanging content</a:t>
            </a:r>
          </a:p>
          <a:p>
            <a:pPr lvl="1">
              <a:lnSpc>
                <a:spcPct val="90000"/>
              </a:lnSpc>
            </a:pP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DAD9C0-88C2-234E-B815-BB2134B951FC}" type="slidenum">
              <a:rPr lang="en-US" sz="1400" b="0">
                <a:latin typeface="Times New Roman" charset="0"/>
              </a:rPr>
              <a:pPr eaLnBrk="1" hangingPunct="1"/>
              <a:t>71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1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6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234363" algn="r"/>
              </a:tabLst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URL Syntax</a:t>
            </a:r>
            <a:endParaRPr lang="en-US" sz="24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>
              <a:buFontTx/>
              <a:buNone/>
            </a:pPr>
            <a:r>
              <a:rPr lang="en-US" b="1" i="1">
                <a:latin typeface="Times" charset="0"/>
                <a:cs typeface="Courier New" charset="0"/>
              </a:rPr>
              <a:t>protocol</a:t>
            </a:r>
            <a:r>
              <a:rPr lang="en-US" b="1" i="1">
                <a:latin typeface="Courier New" charset="0"/>
                <a:cs typeface="Courier New" charset="0"/>
              </a:rPr>
              <a:t>://</a:t>
            </a:r>
            <a:r>
              <a:rPr lang="en-US" b="1" i="1">
                <a:latin typeface="Times" charset="0"/>
                <a:cs typeface="Courier New" charset="0"/>
              </a:rPr>
              <a:t>hostname</a:t>
            </a:r>
            <a:r>
              <a:rPr lang="en-US" i="1">
                <a:solidFill>
                  <a:srgbClr val="0000FF"/>
                </a:solidFill>
                <a:latin typeface="Times" charset="0"/>
                <a:cs typeface="Courier New" charset="0"/>
              </a:rPr>
              <a:t>[</a:t>
            </a:r>
            <a:r>
              <a:rPr lang="en-US" b="1" i="1">
                <a:latin typeface="Courier New" charset="0"/>
                <a:cs typeface="Courier New" charset="0"/>
              </a:rPr>
              <a:t>:</a:t>
            </a:r>
            <a:r>
              <a:rPr lang="en-US" b="1" i="1">
                <a:latin typeface="Times" charset="0"/>
                <a:cs typeface="Courier New" charset="0"/>
              </a:rPr>
              <a:t>port</a:t>
            </a:r>
            <a:r>
              <a:rPr lang="en-US" i="1">
                <a:solidFill>
                  <a:srgbClr val="0000FF"/>
                </a:solidFill>
                <a:latin typeface="Times" charset="0"/>
                <a:cs typeface="Courier New" charset="0"/>
              </a:rPr>
              <a:t>]</a:t>
            </a:r>
            <a:r>
              <a:rPr lang="en-US" b="1" i="1">
                <a:latin typeface="Courier New" charset="0"/>
                <a:cs typeface="Courier New" charset="0"/>
              </a:rPr>
              <a:t>/</a:t>
            </a:r>
            <a:r>
              <a:rPr lang="en-US" b="1" i="1">
                <a:latin typeface="Times" charset="0"/>
                <a:cs typeface="Courier New" charset="0"/>
              </a:rPr>
              <a:t>directorypath</a:t>
            </a:r>
            <a:r>
              <a:rPr lang="en-US" b="1" i="1">
                <a:latin typeface="Courier New" charset="0"/>
                <a:cs typeface="Courier New" charset="0"/>
              </a:rPr>
              <a:t>/</a:t>
            </a:r>
            <a:r>
              <a:rPr lang="en-US" b="1" i="1">
                <a:latin typeface="Times" charset="0"/>
                <a:cs typeface="Courier New" charset="0"/>
              </a:rPr>
              <a:t>resource</a:t>
            </a:r>
            <a:endParaRPr lang="en-US" i="1">
              <a:latin typeface="Arial" charset="0"/>
              <a:cs typeface="Arial" charset="0"/>
            </a:endParaRP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5A3EB8-F5C1-724F-B2D4-56110F3912CE}" type="slidenum">
              <a:rPr lang="en-US" sz="1400" b="0">
                <a:latin typeface="Times New Roman" charset="0"/>
              </a:rPr>
              <a:pPr eaLnBrk="1" hangingPunct="1"/>
              <a:t>72</a:t>
            </a:fld>
            <a:endParaRPr lang="en-US" sz="1400" b="0">
              <a:latin typeface="Times New Roman" charset="0"/>
            </a:endParaRPr>
          </a:p>
        </p:txBody>
      </p:sp>
      <p:graphicFrame>
        <p:nvGraphicFramePr>
          <p:cNvPr id="1141848" name="Group 88"/>
          <p:cNvGraphicFramePr>
            <a:graphicFrameLocks noGrp="1"/>
          </p:cNvGraphicFramePr>
          <p:nvPr>
            <p:extLst/>
          </p:nvPr>
        </p:nvGraphicFramePr>
        <p:xfrm>
          <a:off x="609600" y="2209800"/>
          <a:ext cx="8153400" cy="4319016"/>
        </p:xfrm>
        <a:graphic>
          <a:graphicData uri="http://schemas.openxmlformats.org/drawingml/2006/table">
            <a:tbl>
              <a:tblPr/>
              <a:tblGrid>
                <a:gridCol w="2286000"/>
                <a:gridCol w="5867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protocol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http, ftp, https, smtp, rtsp,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etc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hostname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DNS name,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IP address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Defaults to protocol</a:t>
                      </a:r>
                      <a:r>
                        <a:rPr kumimoji="0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 standard port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e.g.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http: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https: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443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directory path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Hierarchical,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reflecting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file system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resource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Identifies the desired resource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Can also extend to program executions: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339725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Helvetica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http://us.f413.mail.yahoo.com/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ym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/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ShowLetter?box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=%40B%40Bulk&amp;MsgId=2604_1744106_29699_1123_1261_0_28917_3552_1289957100&amp;Search=&amp;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Nhead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=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f&amp;YY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=31454&amp;order=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down&amp;sort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=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date&amp;pos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=0&amp;view=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a&amp;head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=b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5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and DNS</a:t>
            </a:r>
          </a:p>
        </p:txBody>
      </p:sp>
      <p:sp>
        <p:nvSpPr>
          <p:cNvPr id="165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URLs use hostnames</a:t>
            </a:r>
          </a:p>
          <a:p>
            <a:endParaRPr lang="en-US" dirty="0"/>
          </a:p>
          <a:p>
            <a:r>
              <a:rPr lang="en-US" dirty="0"/>
              <a:t>Thus, content names are tied to specific hosts</a:t>
            </a:r>
          </a:p>
          <a:p>
            <a:endParaRPr lang="en-US" dirty="0"/>
          </a:p>
          <a:p>
            <a:r>
              <a:rPr lang="en-US" dirty="0" smtClean="0"/>
              <a:t>Why is this a problem?</a:t>
            </a:r>
          </a:p>
          <a:p>
            <a:endParaRPr lang="en-US" dirty="0"/>
          </a:p>
          <a:p>
            <a:r>
              <a:rPr lang="en-US" dirty="0" smtClean="0"/>
              <a:t>Makes persistence of names problematic…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Normal Termination, Both Together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cs typeface="Arial" charset="0"/>
              </a:rPr>
              <a:t>Same as before, but B sets 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r>
              <a:rPr lang="en-US" sz="2400">
                <a:latin typeface="Arial" charset="0"/>
                <a:cs typeface="Arial" charset="0"/>
              </a:rPr>
              <a:t> with their ack of A</a:t>
            </a:r>
            <a:r>
              <a:rPr lang="ja-JP" altLang="en-US" sz="2400">
                <a:latin typeface="Arial" charset="0"/>
                <a:cs typeface="Arial" charset="0"/>
              </a:rPr>
              <a:t>’</a:t>
            </a:r>
            <a:r>
              <a:rPr lang="en-US" sz="2400">
                <a:latin typeface="Arial" charset="0"/>
                <a:cs typeface="Arial" charset="0"/>
              </a:rPr>
              <a:t>s 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endParaRPr lang="en-US" sz="2400">
              <a:latin typeface="Arial" charset="0"/>
              <a:cs typeface="Arial" charset="0"/>
            </a:endParaRP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9BDB93-4A44-674C-9484-CB1A499456BC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Timeout</a:t>
              </a: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Can retransmit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FIN ACK if ACK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3733800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A sends a RESET (</a:t>
            </a:r>
            <a:r>
              <a:rPr lang="en-US" b="1" dirty="0">
                <a:latin typeface="Arial" charset="0"/>
                <a:cs typeface="Arial" charset="0"/>
              </a:rPr>
              <a:t>RST</a:t>
            </a:r>
            <a:r>
              <a:rPr lang="en-US" dirty="0">
                <a:latin typeface="Arial" charset="0"/>
                <a:cs typeface="Arial" charset="0"/>
              </a:rPr>
              <a:t>) to 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E.g., because app. process on A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crashed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That’s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it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 does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ack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RST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Thus,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RST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delivered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reliably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And: any data in flight is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But: if B sends anything more, will elicit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another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RST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FD829B-234F-2E4F-ADE4-EF3DAD0DA5BD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4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43520</TotalTime>
  <Words>3240</Words>
  <Application>Microsoft Macintosh PowerPoint</Application>
  <PresentationFormat>On-screen Show (4:3)</PresentationFormat>
  <Paragraphs>843</Paragraphs>
  <Slides>73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7" baseType="lpstr">
      <vt:lpstr>Calibri</vt:lpstr>
      <vt:lpstr>Courier</vt:lpstr>
      <vt:lpstr>Courier New</vt:lpstr>
      <vt:lpstr>Helvetica</vt:lpstr>
      <vt:lpstr>Math B</vt:lpstr>
      <vt:lpstr>ＭＳ Ｐゴシック</vt:lpstr>
      <vt:lpstr>Symbol</vt:lpstr>
      <vt:lpstr>Times</vt:lpstr>
      <vt:lpstr>Arial</vt:lpstr>
      <vt:lpstr>Tahoma</vt:lpstr>
      <vt:lpstr>Times New Roman</vt:lpstr>
      <vt:lpstr>Wingdings</vt:lpstr>
      <vt:lpstr>Network</vt:lpstr>
      <vt:lpstr>Equation</vt:lpstr>
      <vt:lpstr>CS 168  TCP, DNS, Web</vt:lpstr>
      <vt:lpstr>PowerPoint Presentation</vt:lpstr>
      <vt:lpstr>Announcements</vt:lpstr>
      <vt:lpstr>Agenda For Today</vt:lpstr>
      <vt:lpstr>Timing Diagram: 3-Way Handshaking</vt:lpstr>
      <vt:lpstr>Tearing Down the Connection</vt:lpstr>
      <vt:lpstr>Normal Termination, One Side At A Time</vt:lpstr>
      <vt:lpstr>Normal Termination, Both Together</vt:lpstr>
      <vt:lpstr>Abrupt Termination</vt:lpstr>
      <vt:lpstr>TCP State Transitions</vt:lpstr>
      <vt:lpstr>An Simpler View of the Client Side</vt:lpstr>
      <vt:lpstr>TCP Retransmission</vt:lpstr>
      <vt:lpstr>Timeouts and Retransmissions</vt:lpstr>
      <vt:lpstr>Setting the Timeout Value (RTO)</vt:lpstr>
      <vt:lpstr>Base RTO on RTT Estimation</vt:lpstr>
      <vt:lpstr>Exponential Averaging Example</vt:lpstr>
      <vt:lpstr>Problem: Ambiguous Measurements</vt:lpstr>
      <vt:lpstr>Karn/Partridge Algorithm</vt:lpstr>
      <vt:lpstr>Example</vt:lpstr>
      <vt:lpstr>Karn/Partridge in action</vt:lpstr>
      <vt:lpstr>Jacobson/Karels Algorithm</vt:lpstr>
      <vt:lpstr>With Jacobson/Karels</vt:lpstr>
      <vt:lpstr>This is all very interesting, but…..</vt:lpstr>
      <vt:lpstr>Loss with cumulative ACKs</vt:lpstr>
      <vt:lpstr>Loss with cumulative ACKs</vt:lpstr>
      <vt:lpstr>Any Questions?</vt:lpstr>
      <vt:lpstr>DNS</vt:lpstr>
      <vt:lpstr>Naming</vt:lpstr>
      <vt:lpstr>Logical Steps in Using Internet</vt:lpstr>
      <vt:lpstr>Relationship Btwn Names/Addresses</vt:lpstr>
      <vt:lpstr>Mapping from Names to Addresses</vt:lpstr>
      <vt:lpstr>Goals and Approach</vt:lpstr>
      <vt:lpstr>Hierarchical Namespace</vt:lpstr>
      <vt:lpstr>Hierarchical Administration</vt:lpstr>
      <vt:lpstr>Infrastructure Hierarchy</vt:lpstr>
      <vt:lpstr>Per-domain availability </vt:lpstr>
      <vt:lpstr>Who Knows What?</vt:lpstr>
      <vt:lpstr>Benefits of This Approach</vt:lpstr>
      <vt:lpstr>Was Hierarchy Necessary?</vt:lpstr>
      <vt:lpstr>DNS Records</vt:lpstr>
      <vt:lpstr>DNS Records (cont’d)</vt:lpstr>
      <vt:lpstr>Inserting Resource Records into DNS</vt:lpstr>
      <vt:lpstr>Distributed Hierarchical Database</vt:lpstr>
      <vt:lpstr>DNS Root</vt:lpstr>
      <vt:lpstr>DNS Root Servers</vt:lpstr>
      <vt:lpstr>Anycast</vt:lpstr>
      <vt:lpstr>DNS Root Servers</vt:lpstr>
      <vt:lpstr>Using DNS</vt:lpstr>
      <vt:lpstr>How Resolution Happens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DNS Protocol</vt:lpstr>
      <vt:lpstr>Goals</vt:lpstr>
      <vt:lpstr>This is not fast!</vt:lpstr>
      <vt:lpstr>DNS Caching</vt:lpstr>
      <vt:lpstr>DNS Measurements (MIT data from 2000)</vt:lpstr>
      <vt:lpstr>DNS Measurements (MIT data from 2000)</vt:lpstr>
      <vt:lpstr>Moral of the Story</vt:lpstr>
      <vt:lpstr>DNS Measurements (MIT data from 2000)</vt:lpstr>
      <vt:lpstr>A Common Pattern…..</vt:lpstr>
      <vt:lpstr>Any Questions?</vt:lpstr>
      <vt:lpstr>The Web</vt:lpstr>
      <vt:lpstr>The Web – Precursor</vt:lpstr>
      <vt:lpstr>The Web – History</vt:lpstr>
      <vt:lpstr>Why Didn’t CS Research Invent Web?</vt:lpstr>
      <vt:lpstr>Why So Successful?</vt:lpstr>
      <vt:lpstr>Web Components</vt:lpstr>
      <vt:lpstr>URL Syntax</vt:lpstr>
      <vt:lpstr>Web and DNS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543</cp:revision>
  <cp:lastPrinted>2016-09-07T02:02:02Z</cp:lastPrinted>
  <dcterms:created xsi:type="dcterms:W3CDTF">2015-08-26T13:04:16Z</dcterms:created>
  <dcterms:modified xsi:type="dcterms:W3CDTF">2016-10-06T19:31:15Z</dcterms:modified>
</cp:coreProperties>
</file>