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70"/>
  </p:notesMasterIdLst>
  <p:handoutMasterIdLst>
    <p:handoutMasterId r:id="rId71"/>
  </p:handoutMasterIdLst>
  <p:sldIdLst>
    <p:sldId id="1106" r:id="rId2"/>
    <p:sldId id="1108" r:id="rId3"/>
    <p:sldId id="1109" r:id="rId4"/>
    <p:sldId id="1110" r:id="rId5"/>
    <p:sldId id="1111" r:id="rId6"/>
    <p:sldId id="1112" r:id="rId7"/>
    <p:sldId id="1113" r:id="rId8"/>
    <p:sldId id="1114" r:id="rId9"/>
    <p:sldId id="1115" r:id="rId10"/>
    <p:sldId id="1116" r:id="rId11"/>
    <p:sldId id="1117" r:id="rId12"/>
    <p:sldId id="1118" r:id="rId13"/>
    <p:sldId id="1119" r:id="rId14"/>
    <p:sldId id="1120" r:id="rId15"/>
    <p:sldId id="1121" r:id="rId16"/>
    <p:sldId id="1122" r:id="rId17"/>
    <p:sldId id="1123" r:id="rId18"/>
    <p:sldId id="1124" r:id="rId19"/>
    <p:sldId id="1125" r:id="rId20"/>
    <p:sldId id="1126" r:id="rId21"/>
    <p:sldId id="1127" r:id="rId22"/>
    <p:sldId id="1128" r:id="rId23"/>
    <p:sldId id="1129" r:id="rId24"/>
    <p:sldId id="1130" r:id="rId25"/>
    <p:sldId id="1131" r:id="rId26"/>
    <p:sldId id="1132" r:id="rId27"/>
    <p:sldId id="1133" r:id="rId28"/>
    <p:sldId id="1134" r:id="rId29"/>
    <p:sldId id="1135" r:id="rId30"/>
    <p:sldId id="1136" r:id="rId31"/>
    <p:sldId id="1137" r:id="rId32"/>
    <p:sldId id="1138" r:id="rId33"/>
    <p:sldId id="1139" r:id="rId34"/>
    <p:sldId id="1140" r:id="rId35"/>
    <p:sldId id="1141" r:id="rId36"/>
    <p:sldId id="1173" r:id="rId37"/>
    <p:sldId id="1142" r:id="rId38"/>
    <p:sldId id="1143" r:id="rId39"/>
    <p:sldId id="1144" r:id="rId40"/>
    <p:sldId id="1145" r:id="rId41"/>
    <p:sldId id="1146" r:id="rId42"/>
    <p:sldId id="1147" r:id="rId43"/>
    <p:sldId id="1148" r:id="rId44"/>
    <p:sldId id="1149" r:id="rId45"/>
    <p:sldId id="1150" r:id="rId46"/>
    <p:sldId id="1151" r:id="rId47"/>
    <p:sldId id="1152" r:id="rId48"/>
    <p:sldId id="1153" r:id="rId49"/>
    <p:sldId id="1157" r:id="rId50"/>
    <p:sldId id="1158" r:id="rId51"/>
    <p:sldId id="1159" r:id="rId52"/>
    <p:sldId id="1160" r:id="rId53"/>
    <p:sldId id="1161" r:id="rId54"/>
    <p:sldId id="1154" r:id="rId55"/>
    <p:sldId id="1155" r:id="rId56"/>
    <p:sldId id="1156" r:id="rId57"/>
    <p:sldId id="1162" r:id="rId58"/>
    <p:sldId id="1163" r:id="rId59"/>
    <p:sldId id="1164" r:id="rId60"/>
    <p:sldId id="1165" r:id="rId61"/>
    <p:sldId id="1166" r:id="rId62"/>
    <p:sldId id="1167" r:id="rId63"/>
    <p:sldId id="1168" r:id="rId64"/>
    <p:sldId id="1169" r:id="rId65"/>
    <p:sldId id="1170" r:id="rId66"/>
    <p:sldId id="1171" r:id="rId67"/>
    <p:sldId id="1172" r:id="rId68"/>
    <p:sldId id="1174" r:id="rId6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ker@icsi.berkeley.edu" initials="s" lastIdx="1" clrIdx="0"/>
  <p:cmAuthor id="2" name="shenker@icsi.berkeley.edu" initials="s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800080"/>
    <a:srgbClr val="FF9857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203"/>
    <p:restoredTop sz="86495"/>
  </p:normalViewPr>
  <p:slideViewPr>
    <p:cSldViewPr>
      <p:cViewPr>
        <p:scale>
          <a:sx n="96" d="100"/>
          <a:sy n="96" d="100"/>
        </p:scale>
        <p:origin x="144" y="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44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notesMaster" Target="notesMasters/notesMaster1.xml"/><Relationship Id="rId71" Type="http://schemas.openxmlformats.org/officeDocument/2006/relationships/handoutMaster" Target="handoutMasters/handoutMaster1.xml"/><Relationship Id="rId72" Type="http://schemas.openxmlformats.org/officeDocument/2006/relationships/commentAuthors" Target="commentAuthor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B48BE3C3-F760-C44A-B472-7818E133F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049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 smtClean="0">
                <a:latin typeface="Times New Roman" charset="0"/>
              </a:defRPr>
            </a:lvl1pPr>
          </a:lstStyle>
          <a:p>
            <a:pPr>
              <a:defRPr/>
            </a:pPr>
            <a:fld id="{8BD814C7-3223-AB4B-93E5-59B823641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63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18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47EB911-E1D6-F842-A907-C90218DAAD05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15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068AE66-CFF1-8945-A1AF-C7C5C17E6D63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990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C462F0-F4EF-5244-A49E-6CE8D6940A21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480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89711BE-33DD-F943-B2A8-0D1B05D3E270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80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227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781EB3-BD8A-DE42-91AD-DFE44FE998EA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512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ABB2F7-8C16-F348-A9DA-8591D12EB833}" type="slidenum">
              <a:rPr lang="en-US"/>
              <a:pPr/>
              <a:t>48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7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39E29FD-137E-604D-979E-892212E4939F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What are the routing entries?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368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A0E44B0-C6A4-C64D-B77A-F665EF32913E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762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F04983E-37FB-4A48-871E-EF21B66175D9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60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A8194E3-7B4A-2749-848B-7B26BEB7F9B0}" type="slidenum">
              <a:rPr lang="en-US" sz="1300" b="0">
                <a:latin typeface="Times New Roman" charset="0"/>
              </a:rPr>
              <a:pPr eaLnBrk="1" hangingPunct="1"/>
              <a:t>59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16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616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F6AE90C-22F0-3342-8FE4-EF6BDE666022}" type="slidenum">
              <a:rPr lang="en-US" sz="1300" b="0">
                <a:latin typeface="Times New Roman" charset="0"/>
              </a:rPr>
              <a:pPr eaLnBrk="1" hangingPunct="1"/>
              <a:t>60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269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745B92E-403B-AE4C-8874-280E3D11C4F1}" type="slidenum">
              <a:rPr lang="en-US" sz="1300" b="0">
                <a:latin typeface="Times New Roman" charset="0"/>
              </a:rPr>
              <a:pPr eaLnBrk="1" hangingPunct="1"/>
              <a:t>65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84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806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6CDB61F-5BA0-B14C-A998-2F2D9D6065CD}" type="slidenum">
              <a:rPr lang="en-US" sz="1300" b="0">
                <a:latin typeface="Times New Roman" charset="0"/>
              </a:rPr>
              <a:pPr eaLnBrk="1" hangingPunct="1"/>
              <a:t>67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592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5356024-286B-A449-9935-BCE4FBA0FC3B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611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6197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151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9EB289F-1E14-644E-943A-0F56444DDFDA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716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EE9032A-ABDB-7543-B6E9-04406EF6F2C3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08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445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03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B8AC0EA-8456-AD4F-9673-F9A30533C698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95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431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3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4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2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5344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CS 168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smtClean="0"/>
              <a:t>Addressing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</a:t>
            </a:r>
            <a:r>
              <a:rPr lang="en-US" altLang="en-US" dirty="0" smtClean="0">
                <a:solidFill>
                  <a:srgbClr val="660066"/>
                </a:solidFill>
              </a:rPr>
              <a:t>2016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</a:t>
            </a:r>
            <a:r>
              <a:rPr lang="en-US" altLang="en-US" dirty="0" smtClean="0">
                <a:solidFill>
                  <a:srgbClr val="660066"/>
                </a:solidFill>
              </a:rPr>
              <a:t>Shenker</a:t>
            </a:r>
          </a:p>
          <a:p>
            <a:pPr eaLnBrk="1" hangingPunct="1"/>
            <a:r>
              <a:rPr lang="en-US" altLang="en-US" u="sng" dirty="0" smtClean="0">
                <a:solidFill>
                  <a:srgbClr val="660066"/>
                </a:solidFill>
              </a:rPr>
              <a:t>CS168.io</a:t>
            </a:r>
            <a:endParaRPr lang="en-US" altLang="en-US" u="sng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u="sng" dirty="0">
                <a:solidFill>
                  <a:srgbClr val="660066"/>
                </a:solidFill>
              </a:rPr>
              <a:t>http://</a:t>
            </a:r>
            <a:r>
              <a:rPr lang="en-US" altLang="en-US" u="sng" dirty="0" err="1">
                <a:solidFill>
                  <a:srgbClr val="660066"/>
                </a:solidFill>
              </a:rPr>
              <a:t>inst.eecs.berkeley.edu</a:t>
            </a:r>
            <a:r>
              <a:rPr lang="en-US" altLang="en-US" u="sng" dirty="0">
                <a:solidFill>
                  <a:srgbClr val="660066"/>
                </a:solidFill>
              </a:rPr>
              <a:t>/~</a:t>
            </a:r>
            <a:r>
              <a:rPr lang="en-US" altLang="en-US" u="sng" dirty="0" smtClean="0">
                <a:solidFill>
                  <a:srgbClr val="660066"/>
                </a:solidFill>
              </a:rPr>
              <a:t>cs168/fa16/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56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 </a:t>
            </a:r>
            <a:r>
              <a:rPr lang="en-US" dirty="0" err="1" smtClean="0"/>
              <a:t>vs</a:t>
            </a:r>
            <a:r>
              <a:rPr lang="en-US" dirty="0" smtClean="0"/>
              <a:t>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Routing: “</a:t>
            </a:r>
            <a:r>
              <a:rPr lang="en-US" b="1" dirty="0">
                <a:solidFill>
                  <a:srgbClr val="FF6600"/>
                </a:solidFill>
              </a:rPr>
              <a:t>control plane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Computing paths the packets will follow</a:t>
            </a:r>
          </a:p>
          <a:p>
            <a:pPr lvl="1"/>
            <a:r>
              <a:rPr lang="en-US" dirty="0" smtClean="0"/>
              <a:t>Distributed protocol leads to state at each router</a:t>
            </a:r>
          </a:p>
          <a:p>
            <a:pPr lvl="1"/>
            <a:r>
              <a:rPr lang="en-US" dirty="0" smtClean="0"/>
              <a:t>Can be done slowly (tens of milliseconds)</a:t>
            </a:r>
          </a:p>
          <a:p>
            <a:pPr lvl="1"/>
            <a:r>
              <a:rPr lang="en-US" b="1" i="1" dirty="0" smtClean="0"/>
              <a:t>But must scale to size of network!</a:t>
            </a:r>
          </a:p>
          <a:p>
            <a:pPr lvl="8"/>
            <a:endParaRPr lang="en-US" dirty="0"/>
          </a:p>
          <a:p>
            <a:r>
              <a:rPr lang="en-US" dirty="0" smtClean="0"/>
              <a:t>Forwarding</a:t>
            </a:r>
            <a:r>
              <a:rPr lang="en-US" dirty="0"/>
              <a:t>: “</a:t>
            </a:r>
            <a:r>
              <a:rPr lang="en-US" b="1" dirty="0">
                <a:solidFill>
                  <a:srgbClr val="FF6600"/>
                </a:solidFill>
              </a:rPr>
              <a:t>data plane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Directing a data packet to an outgoing link</a:t>
            </a:r>
          </a:p>
          <a:p>
            <a:pPr lvl="1"/>
            <a:r>
              <a:rPr lang="en-US" dirty="0"/>
              <a:t>Individual router using </a:t>
            </a:r>
            <a:r>
              <a:rPr lang="en-US" dirty="0" smtClean="0"/>
              <a:t>routing state</a:t>
            </a:r>
          </a:p>
          <a:p>
            <a:pPr lvl="1"/>
            <a:r>
              <a:rPr lang="en-US" b="1" i="1" dirty="0" smtClean="0"/>
              <a:t>Must be done quickly (micro or </a:t>
            </a:r>
            <a:r>
              <a:rPr lang="en-US" b="1" i="1" dirty="0" err="1" smtClean="0"/>
              <a:t>nano</a:t>
            </a:r>
            <a:r>
              <a:rPr lang="en-US" b="1" i="1" dirty="0" smtClean="0"/>
              <a:t> seconds)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8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Requirements for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Scalable routing</a:t>
            </a:r>
          </a:p>
          <a:p>
            <a:pPr lvl="1"/>
            <a:r>
              <a:rPr lang="en-US" dirty="0" smtClean="0"/>
              <a:t>How much state must be exchanged to create paths</a:t>
            </a:r>
          </a:p>
          <a:p>
            <a:pPr lvl="1"/>
            <a:r>
              <a:rPr lang="en-US" dirty="0" smtClean="0"/>
              <a:t>Some addressing schemes require more than others</a:t>
            </a:r>
          </a:p>
          <a:p>
            <a:pPr lvl="3"/>
            <a:endParaRPr lang="en-US" dirty="0"/>
          </a:p>
          <a:p>
            <a:r>
              <a:rPr lang="en-US" b="1" dirty="0" smtClean="0"/>
              <a:t>Efficient forwarding</a:t>
            </a:r>
          </a:p>
          <a:p>
            <a:pPr lvl="1"/>
            <a:r>
              <a:rPr lang="en-US" dirty="0" smtClean="0"/>
              <a:t>How big is the forwarding table?</a:t>
            </a:r>
          </a:p>
          <a:p>
            <a:pPr lvl="1"/>
            <a:r>
              <a:rPr lang="en-US" dirty="0" smtClean="0"/>
              <a:t>How quickly can you locate items in table?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26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Additional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Host </a:t>
            </a:r>
            <a:r>
              <a:rPr lang="en-US" i="1" dirty="0"/>
              <a:t>must be able to recognize packet is for them</a:t>
            </a:r>
          </a:p>
          <a:p>
            <a:pPr lvl="1"/>
            <a:r>
              <a:rPr lang="en-US" dirty="0"/>
              <a:t>They should be able to tell that sender meant for that packet to reach </a:t>
            </a:r>
            <a:r>
              <a:rPr lang="en-US" dirty="0" smtClean="0"/>
              <a:t>them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This is a subtle issue</a:t>
            </a:r>
            <a:r>
              <a:rPr lang="is-IS" dirty="0" smtClean="0"/>
              <a:t>….but important</a:t>
            </a:r>
          </a:p>
          <a:p>
            <a:pPr lvl="1"/>
            <a:r>
              <a:rPr lang="is-IS" b="1" i="1" dirty="0" smtClean="0"/>
              <a:t>Think of this as the end-to-end check on routing!</a:t>
            </a:r>
            <a:endParaRPr lang="en-US" b="1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591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Recognizing Packets are for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can contain something intrinsic to me</a:t>
            </a:r>
          </a:p>
          <a:p>
            <a:pPr lvl="1"/>
            <a:r>
              <a:rPr lang="en-US" dirty="0" smtClean="0"/>
              <a:t>Functions somewhat as identifier</a:t>
            </a:r>
          </a:p>
          <a:p>
            <a:pPr lvl="1"/>
            <a:endParaRPr lang="en-US" dirty="0"/>
          </a:p>
          <a:p>
            <a:r>
              <a:rPr lang="en-US" dirty="0" smtClean="0"/>
              <a:t>I know my current address</a:t>
            </a:r>
          </a:p>
          <a:p>
            <a:pPr lvl="1"/>
            <a:r>
              <a:rPr lang="en-US" dirty="0" smtClean="0"/>
              <a:t>Can recognize that incoming packet is using that address</a:t>
            </a:r>
          </a:p>
          <a:p>
            <a:pPr lvl="1"/>
            <a:endParaRPr lang="en-US" dirty="0"/>
          </a:p>
          <a:p>
            <a:r>
              <a:rPr lang="en-US" dirty="0" smtClean="0"/>
              <a:t>Layers handle this differently:</a:t>
            </a:r>
          </a:p>
          <a:p>
            <a:pPr lvl="1"/>
            <a:r>
              <a:rPr lang="en-US" dirty="0" smtClean="0"/>
              <a:t>L2 addresses are “intrinsic”</a:t>
            </a:r>
          </a:p>
          <a:p>
            <a:pPr lvl="1"/>
            <a:r>
              <a:rPr lang="en-US" dirty="0" smtClean="0"/>
              <a:t>L3 addresses are assigned (and ephemeral)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013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2 Addressing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5525"/>
          </a:xfrm>
        </p:spPr>
        <p:txBody>
          <a:bodyPr/>
          <a:lstStyle/>
          <a:p>
            <a:r>
              <a:rPr lang="en-US" dirty="0" smtClean="0"/>
              <a:t>Typically uses MAC addresses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Unique numbers burned into interface cards</a:t>
            </a:r>
          </a:p>
          <a:p>
            <a:pPr lvl="1"/>
            <a:r>
              <a:rPr lang="en-US" dirty="0" smtClean="0"/>
              <a:t>Random string of bits</a:t>
            </a:r>
          </a:p>
          <a:p>
            <a:pPr lvl="1"/>
            <a:r>
              <a:rPr lang="en-US" dirty="0" smtClean="0"/>
              <a:t>No location information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Local area networks route on these “flat” addresses</a:t>
            </a:r>
          </a:p>
          <a:p>
            <a:pPr lvl="1"/>
            <a:r>
              <a:rPr lang="en-US" dirty="0" smtClean="0"/>
              <a:t>Separate routing entry for each host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Works nicely with learning switches and STP</a:t>
            </a:r>
          </a:p>
          <a:p>
            <a:pPr lvl="1"/>
            <a:r>
              <a:rPr lang="en-US" dirty="0" smtClean="0"/>
              <a:t>Routes set up “on-demand”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9F345-A112-9B4C-A479-A4BF0682F2B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0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Meet Requirements?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Scalable routing</a:t>
            </a:r>
          </a:p>
          <a:p>
            <a:pPr lvl="1"/>
            <a:r>
              <a:rPr lang="en-US" dirty="0" smtClean="0"/>
              <a:t>Routing is done by learning switches</a:t>
            </a:r>
          </a:p>
          <a:p>
            <a:pPr lvl="1"/>
            <a:r>
              <a:rPr lang="en-US" dirty="0" smtClean="0"/>
              <a:t>Can scale to size of L2 networks</a:t>
            </a:r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Efficient forwarding</a:t>
            </a:r>
          </a:p>
          <a:p>
            <a:pPr lvl="1"/>
            <a:r>
              <a:rPr lang="en-US" dirty="0" smtClean="0"/>
              <a:t>Exact match lookup on MAC addresses</a:t>
            </a:r>
          </a:p>
          <a:p>
            <a:pPr lvl="1"/>
            <a:r>
              <a:rPr lang="en-US" dirty="0" smtClean="0"/>
              <a:t>Only need table for “active” hosts</a:t>
            </a:r>
            <a:endParaRPr lang="en-US" dirty="0"/>
          </a:p>
          <a:p>
            <a:pPr lvl="4"/>
            <a:endParaRPr lang="en-US" dirty="0"/>
          </a:p>
          <a:p>
            <a:r>
              <a:rPr lang="en-US" dirty="0"/>
              <a:t>Host must be able to recognize packet is for them</a:t>
            </a:r>
          </a:p>
          <a:p>
            <a:pPr lvl="1"/>
            <a:r>
              <a:rPr lang="en-US" dirty="0" smtClean="0"/>
              <a:t>MAC address does this perfectly</a:t>
            </a:r>
          </a:p>
          <a:p>
            <a:pPr lvl="4"/>
            <a:endParaRPr lang="en-US" dirty="0"/>
          </a:p>
          <a:p>
            <a:r>
              <a:rPr lang="en-US" dirty="0" smtClean="0"/>
              <a:t>Conclusion: </a:t>
            </a:r>
            <a:r>
              <a:rPr lang="en-US" dirty="0" smtClean="0"/>
              <a:t>scaling limited by table size (# hosts)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961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Would You Scale L2?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your L2 network were too big to have separate entries for every host, how would you scale it?</a:t>
            </a:r>
          </a:p>
          <a:p>
            <a:endParaRPr lang="en-US" dirty="0"/>
          </a:p>
          <a:p>
            <a:r>
              <a:rPr lang="en-US" dirty="0" smtClean="0"/>
              <a:t>Must use MAC address as part of address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way host knows that the packet is for them</a:t>
            </a:r>
          </a:p>
          <a:p>
            <a:pPr lvl="1"/>
            <a:endParaRPr lang="en-US" dirty="0"/>
          </a:p>
          <a:p>
            <a:r>
              <a:rPr lang="en-US" dirty="0" smtClean="0"/>
              <a:t>But how do you avoid having separate routing entries (in switches) for every host?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3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DIY Scalable L2 Routing/Addressing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five minutes</a:t>
            </a:r>
          </a:p>
          <a:p>
            <a:pPr lvl="2"/>
            <a:endParaRPr lang="en-US" dirty="0"/>
          </a:p>
          <a:p>
            <a:r>
              <a:rPr lang="en-US" dirty="0" smtClean="0"/>
              <a:t>Talk to your neighbors</a:t>
            </a:r>
          </a:p>
          <a:p>
            <a:pPr lvl="2"/>
            <a:endParaRPr lang="en-US" dirty="0"/>
          </a:p>
          <a:p>
            <a:r>
              <a:rPr lang="en-US" dirty="0" smtClean="0"/>
              <a:t>Requirement for solution:</a:t>
            </a:r>
          </a:p>
          <a:p>
            <a:pPr lvl="1"/>
            <a:r>
              <a:rPr lang="en-US" dirty="0" smtClean="0"/>
              <a:t>Scales to large networks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nternal switch routing tables relatively small and stable</a:t>
            </a:r>
          </a:p>
          <a:p>
            <a:pPr lvl="2"/>
            <a:r>
              <a:rPr lang="en-US" dirty="0" smtClean="0"/>
              <a:t>Not updated for every host movement</a:t>
            </a:r>
          </a:p>
          <a:p>
            <a:pPr lvl="2"/>
            <a:r>
              <a:rPr lang="en-US" dirty="0" smtClean="0"/>
              <a:t>No separate entry for every host</a:t>
            </a:r>
          </a:p>
          <a:p>
            <a:pPr lvl="1"/>
            <a:r>
              <a:rPr lang="en-US" dirty="0" smtClean="0"/>
              <a:t>But </a:t>
            </a:r>
            <a:r>
              <a:rPr lang="en-US" dirty="0" smtClean="0"/>
              <a:t>first-hop switch </a:t>
            </a:r>
            <a:r>
              <a:rPr lang="en-US" dirty="0" smtClean="0"/>
              <a:t>might have other information based on learning or other protocol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78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standard routing algorithm between switches</a:t>
            </a:r>
          </a:p>
          <a:p>
            <a:pPr lvl="1"/>
            <a:r>
              <a:rPr lang="en-US" dirty="0" smtClean="0"/>
              <a:t>Internal routing tables know how to reach switches</a:t>
            </a:r>
          </a:p>
          <a:p>
            <a:pPr lvl="1"/>
            <a:r>
              <a:rPr lang="en-US" dirty="0" smtClean="0"/>
              <a:t>Don’t know anything about hosts</a:t>
            </a:r>
          </a:p>
          <a:p>
            <a:pPr lvl="5"/>
            <a:endParaRPr lang="en-US" dirty="0"/>
          </a:p>
          <a:p>
            <a:r>
              <a:rPr lang="en-US" dirty="0" smtClean="0"/>
              <a:t>When host sends packet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irst-hop router adds tag to destination address</a:t>
            </a:r>
          </a:p>
          <a:p>
            <a:pPr lvl="2"/>
            <a:r>
              <a:rPr lang="en-US" dirty="0" smtClean="0"/>
              <a:t>Which switch should this be delivered to (if not known, flood)</a:t>
            </a:r>
          </a:p>
          <a:p>
            <a:pPr lvl="1"/>
            <a:r>
              <a:rPr lang="en-US" dirty="0" smtClean="0"/>
              <a:t>First-hop router adds tag to source address</a:t>
            </a:r>
          </a:p>
          <a:p>
            <a:pPr lvl="2"/>
            <a:r>
              <a:rPr lang="en-US" dirty="0" smtClean="0"/>
              <a:t>Telling everyone that this host is located at this switch</a:t>
            </a:r>
          </a:p>
          <a:p>
            <a:pPr lvl="6"/>
            <a:endParaRPr lang="en-US" dirty="0"/>
          </a:p>
          <a:p>
            <a:r>
              <a:rPr lang="en-US" dirty="0" smtClean="0"/>
              <a:t>All internal forwarding done on switch address</a:t>
            </a:r>
          </a:p>
          <a:p>
            <a:pPr lvl="1"/>
            <a:r>
              <a:rPr lang="en-US" dirty="0" smtClean="0"/>
              <a:t>Smaller number, very stable</a:t>
            </a:r>
          </a:p>
          <a:p>
            <a:pPr lvl="1"/>
            <a:r>
              <a:rPr lang="en-US" dirty="0" smtClean="0"/>
              <a:t>But last switch delivers to individual host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526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Addresses are of form: Switch : Host</a:t>
            </a:r>
          </a:p>
          <a:p>
            <a:pPr lvl="4"/>
            <a:endParaRPr lang="en-US" dirty="0"/>
          </a:p>
          <a:p>
            <a:r>
              <a:rPr lang="en-US" dirty="0" smtClean="0"/>
              <a:t>All internal forwarding done on switch addresses</a:t>
            </a:r>
          </a:p>
          <a:p>
            <a:pPr lvl="1"/>
            <a:r>
              <a:rPr lang="en-US" dirty="0" smtClean="0"/>
              <a:t>Fewer in number (than hosts)</a:t>
            </a:r>
          </a:p>
          <a:p>
            <a:pPr lvl="1"/>
            <a:r>
              <a:rPr lang="en-US" dirty="0" smtClean="0"/>
              <a:t>Very stable</a:t>
            </a:r>
          </a:p>
          <a:p>
            <a:pPr lvl="5"/>
            <a:endParaRPr lang="en-US" dirty="0"/>
          </a:p>
          <a:p>
            <a:r>
              <a:rPr lang="en-US" dirty="0" smtClean="0"/>
              <a:t>Mapping between hosts and switches</a:t>
            </a:r>
          </a:p>
          <a:p>
            <a:pPr lvl="1"/>
            <a:r>
              <a:rPr lang="en-US" dirty="0" smtClean="0"/>
              <a:t>Learned as in normal L2 (or some other mechanism)</a:t>
            </a:r>
          </a:p>
          <a:p>
            <a:pPr lvl="1"/>
            <a:r>
              <a:rPr lang="en-US" dirty="0" smtClean="0"/>
              <a:t>Information only kept at edge</a:t>
            </a:r>
          </a:p>
          <a:p>
            <a:pPr lvl="4"/>
            <a:endParaRPr lang="en-US" dirty="0"/>
          </a:p>
          <a:p>
            <a:r>
              <a:rPr lang="en-US" dirty="0" smtClean="0"/>
              <a:t>Hosts know that packet is for them (MAC address)</a:t>
            </a:r>
          </a:p>
          <a:p>
            <a:pPr lvl="1"/>
            <a:r>
              <a:rPr lang="en-US" dirty="0" smtClean="0"/>
              <a:t>Don’t need to know which switch they are 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631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667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protocols (SPB, Trill) are adopting this approach</a:t>
            </a:r>
          </a:p>
          <a:p>
            <a:pPr lvl="1"/>
            <a:endParaRPr lang="en-US" dirty="0"/>
          </a:p>
          <a:p>
            <a:r>
              <a:rPr lang="en-US" dirty="0" smtClean="0"/>
              <a:t>Driven mainly by need to avoid spanning tree, not size of routing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282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Extend This to L3?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extend to entire world!</a:t>
            </a:r>
          </a:p>
          <a:p>
            <a:endParaRPr lang="en-US" dirty="0" smtClean="0"/>
          </a:p>
          <a:p>
            <a:r>
              <a:rPr lang="en-US" dirty="0" smtClean="0"/>
              <a:t>Routing tables cannot have entry for every switch</a:t>
            </a:r>
          </a:p>
          <a:p>
            <a:endParaRPr lang="en-US" dirty="0"/>
          </a:p>
          <a:p>
            <a:r>
              <a:rPr lang="en-US" dirty="0" smtClean="0"/>
              <a:t>Cannot use learning to know where hosts 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71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DIY Scalable L3 Routing/Addressing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</a:t>
            </a:r>
            <a:r>
              <a:rPr lang="en-US" dirty="0" smtClean="0"/>
              <a:t>three minutes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Talk to your neighbors</a:t>
            </a:r>
          </a:p>
          <a:p>
            <a:pPr lvl="2"/>
            <a:endParaRPr lang="en-US" dirty="0"/>
          </a:p>
          <a:p>
            <a:r>
              <a:rPr lang="en-US" dirty="0" smtClean="0"/>
              <a:t>Requirement for solution:</a:t>
            </a:r>
          </a:p>
          <a:p>
            <a:pPr lvl="1"/>
            <a:r>
              <a:rPr lang="en-US" dirty="0" smtClean="0"/>
              <a:t>Scales to global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82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addresses of the form: Network : Host</a:t>
            </a:r>
          </a:p>
          <a:p>
            <a:pPr lvl="4"/>
            <a:endParaRPr lang="en-US" dirty="0"/>
          </a:p>
          <a:p>
            <a:r>
              <a:rPr lang="en-US" dirty="0" smtClean="0"/>
              <a:t>Routers know how to reach all networks in world</a:t>
            </a:r>
          </a:p>
          <a:p>
            <a:pPr lvl="1"/>
            <a:r>
              <a:rPr lang="en-US" dirty="0" smtClean="0"/>
              <a:t>Routers ignore Host part of address</a:t>
            </a:r>
          </a:p>
          <a:p>
            <a:pPr lvl="1"/>
            <a:r>
              <a:rPr lang="en-US" dirty="0" smtClean="0"/>
              <a:t>Hosts can recognize when packets are for them (Host)</a:t>
            </a:r>
          </a:p>
          <a:p>
            <a:pPr lvl="4"/>
            <a:endParaRPr lang="en-US" dirty="0"/>
          </a:p>
          <a:p>
            <a:r>
              <a:rPr lang="en-US" dirty="0" smtClean="0"/>
              <a:t>Each network knows how to reach hosts</a:t>
            </a:r>
          </a:p>
          <a:p>
            <a:pPr lvl="1"/>
            <a:r>
              <a:rPr lang="en-US" dirty="0" smtClean="0"/>
              <a:t>E.g., using L2</a:t>
            </a:r>
          </a:p>
          <a:p>
            <a:pPr lvl="5"/>
            <a:endParaRPr lang="en-US" dirty="0"/>
          </a:p>
          <a:p>
            <a:r>
              <a:rPr lang="en-US" dirty="0" smtClean="0"/>
              <a:t>A lookup mechanism allows hosts to know where every host is (i.e., which network to send to)</a:t>
            </a:r>
          </a:p>
          <a:p>
            <a:pPr lvl="4"/>
            <a:endParaRPr lang="en-US" dirty="0"/>
          </a:p>
          <a:p>
            <a:r>
              <a:rPr lang="en-US" b="1" i="1" dirty="0" smtClean="0"/>
              <a:t>This was the original IP addressing scheme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323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Aspects of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</a:p>
          <a:p>
            <a:endParaRPr lang="en-US" dirty="0"/>
          </a:p>
          <a:p>
            <a:r>
              <a:rPr lang="en-US" dirty="0" smtClean="0"/>
              <a:t>Mapping between identifier and locator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13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Aggregation: Single forwarding entry used for many individual hosts</a:t>
            </a:r>
          </a:p>
          <a:p>
            <a:pPr lvl="4"/>
            <a:endParaRPr lang="en-US" dirty="0" smtClean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 smtClean="0"/>
              <a:t>Scaled L2</a:t>
            </a:r>
            <a:r>
              <a:rPr lang="en-US" dirty="0"/>
              <a:t>: Aggregate was “switch”</a:t>
            </a:r>
          </a:p>
          <a:p>
            <a:pPr lvl="1"/>
            <a:r>
              <a:rPr lang="en-US" dirty="0"/>
              <a:t>L3: Aggregate was “network”</a:t>
            </a:r>
          </a:p>
          <a:p>
            <a:pPr lvl="3"/>
            <a:endParaRPr lang="en-US" dirty="0"/>
          </a:p>
          <a:p>
            <a:r>
              <a:rPr lang="en-US" dirty="0" smtClean="0"/>
              <a:t>Advantages: fewer entries and more stable</a:t>
            </a:r>
          </a:p>
          <a:p>
            <a:pPr lvl="1"/>
            <a:r>
              <a:rPr lang="en-US" dirty="0" smtClean="0"/>
              <a:t>Don’t need to keep state on individual hosts</a:t>
            </a:r>
          </a:p>
          <a:p>
            <a:pPr lvl="1"/>
            <a:r>
              <a:rPr lang="en-US" dirty="0" smtClean="0"/>
              <a:t>Aggregate doesn’t move around much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09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Name/Identifier to Location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Scaled L2: used learning to map host to switch</a:t>
            </a:r>
          </a:p>
          <a:p>
            <a:endParaRPr lang="en-US" dirty="0"/>
          </a:p>
          <a:p>
            <a:r>
              <a:rPr lang="en-US" dirty="0" smtClean="0"/>
              <a:t>L3: uses DNS (not yet covered)</a:t>
            </a:r>
          </a:p>
          <a:p>
            <a:pPr lvl="1"/>
            <a:r>
              <a:rPr lang="en-US" dirty="0" smtClean="0"/>
              <a:t>Use “name” as identifier</a:t>
            </a:r>
          </a:p>
          <a:p>
            <a:pPr lvl="1"/>
            <a:r>
              <a:rPr lang="en-US" dirty="0" smtClean="0"/>
              <a:t>Get back IP address as locator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199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ave a sensible addressing scheme for scaling L2</a:t>
            </a:r>
          </a:p>
          <a:p>
            <a:pPr lvl="1"/>
            <a:r>
              <a:rPr lang="en-US" dirty="0" smtClean="0"/>
              <a:t>Use MAC addresses for host addressing</a:t>
            </a:r>
          </a:p>
          <a:p>
            <a:pPr lvl="1"/>
            <a:r>
              <a:rPr lang="en-US" dirty="0" smtClean="0"/>
              <a:t>But forward based on destination switch addresses</a:t>
            </a:r>
          </a:p>
          <a:p>
            <a:pPr lvl="1"/>
            <a:endParaRPr lang="en-US" dirty="0"/>
          </a:p>
          <a:p>
            <a:r>
              <a:rPr lang="en-US" dirty="0" smtClean="0"/>
              <a:t>We have a sensible addressing scheme for L3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Network:Host</a:t>
            </a:r>
            <a:r>
              <a:rPr lang="en-US" dirty="0" smtClean="0"/>
              <a:t> addressing</a:t>
            </a:r>
          </a:p>
          <a:p>
            <a:pPr lvl="1"/>
            <a:r>
              <a:rPr lang="en-US" dirty="0" smtClean="0"/>
              <a:t>Routers Forward on Network 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621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These Fit Together?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i="1" dirty="0" smtClean="0"/>
              <a:t>When sending packet from A to B</a:t>
            </a:r>
            <a:r>
              <a:rPr lang="is-IS" sz="3200" i="1" dirty="0" smtClean="0"/>
              <a:t>….</a:t>
            </a:r>
          </a:p>
          <a:p>
            <a:pPr lvl="5"/>
            <a:endParaRPr lang="is-IS" dirty="0"/>
          </a:p>
          <a:p>
            <a:r>
              <a:rPr lang="is-IS" dirty="0" smtClean="0"/>
              <a:t>A sends over L2 network to router</a:t>
            </a:r>
          </a:p>
          <a:p>
            <a:pPr lvl="1"/>
            <a:r>
              <a:rPr lang="is-IS" dirty="0" smtClean="0"/>
              <a:t>Using MAC address of router and L2 forwarding</a:t>
            </a:r>
          </a:p>
          <a:p>
            <a:pPr lvl="3"/>
            <a:endParaRPr lang="is-IS" dirty="0"/>
          </a:p>
          <a:p>
            <a:r>
              <a:rPr lang="is-IS" dirty="0" smtClean="0"/>
              <a:t>Series of routers carry packets to B’s L2 network</a:t>
            </a:r>
          </a:p>
          <a:p>
            <a:pPr lvl="1"/>
            <a:r>
              <a:rPr lang="is-IS" dirty="0" smtClean="0"/>
              <a:t>Looking at network portion of IP address</a:t>
            </a:r>
          </a:p>
          <a:p>
            <a:pPr lvl="3"/>
            <a:endParaRPr lang="is-IS" dirty="0"/>
          </a:p>
          <a:p>
            <a:r>
              <a:rPr lang="is-IS" dirty="0" smtClean="0"/>
              <a:t>B’s L2 network delivers packet to B</a:t>
            </a:r>
          </a:p>
          <a:p>
            <a:pPr lvl="1"/>
            <a:r>
              <a:rPr lang="is-IS" dirty="0" smtClean="0"/>
              <a:t>Using B’s MAC address and L2 forwarding</a:t>
            </a:r>
          </a:p>
          <a:p>
            <a:pPr lvl="1"/>
            <a:r>
              <a:rPr lang="is-IS" dirty="0" smtClean="0"/>
              <a:t>How do you find out about B’s MAC address?</a:t>
            </a:r>
          </a:p>
          <a:p>
            <a:pPr lvl="2"/>
            <a:r>
              <a:rPr lang="is-IS" dirty="0" smtClean="0"/>
              <a:t>ARP (to be covered later)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169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Hierarchical Structure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The Internet is an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altLang="ja-JP" dirty="0">
                <a:latin typeface="Arial" charset="0"/>
              </a:rPr>
              <a:t>inter-network</a:t>
            </a:r>
            <a:r>
              <a:rPr lang="ja-JP" altLang="en-US" dirty="0">
                <a:latin typeface="Arial" charset="0"/>
              </a:rPr>
              <a:t>”</a:t>
            </a:r>
            <a:endParaRPr lang="en-US" altLang="ja-JP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Used to connect 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networks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together, not 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hosts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Forms a natural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two-level hierarchy: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WAN delivers to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the right LAN 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LAN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delivers to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the right host</a:t>
            </a:r>
            <a:endParaRPr lang="en-US" i="1" dirty="0">
              <a:solidFill>
                <a:srgbClr val="F47A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288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9F2A1BE-93A0-8D40-A45E-323D63BEE283}" type="slidenum">
              <a:rPr lang="en-US" sz="1400" b="0">
                <a:latin typeface="Times New Roman" charset="0"/>
              </a:rPr>
              <a:pPr eaLnBrk="1" hangingPunct="1"/>
              <a:t>29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93775" y="4159250"/>
            <a:ext cx="7242175" cy="1479550"/>
            <a:chOff x="993775" y="3429000"/>
            <a:chExt cx="7242175" cy="1479550"/>
          </a:xfrm>
        </p:grpSpPr>
        <p:sp>
          <p:nvSpPr>
            <p:cNvPr id="122884" name="Line 4"/>
            <p:cNvSpPr>
              <a:spLocks noChangeShapeType="1"/>
            </p:cNvSpPr>
            <p:nvPr/>
          </p:nvSpPr>
          <p:spPr bwMode="auto">
            <a:xfrm>
              <a:off x="996950" y="4114800"/>
              <a:ext cx="2590800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85" name="Line 5"/>
            <p:cNvSpPr>
              <a:spLocks noChangeShapeType="1"/>
            </p:cNvSpPr>
            <p:nvPr/>
          </p:nvSpPr>
          <p:spPr bwMode="auto">
            <a:xfrm>
              <a:off x="1301750" y="38100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86" name="Line 6"/>
            <p:cNvSpPr>
              <a:spLocks noChangeShapeType="1"/>
            </p:cNvSpPr>
            <p:nvPr/>
          </p:nvSpPr>
          <p:spPr bwMode="auto">
            <a:xfrm>
              <a:off x="2216150" y="38100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87" name="Line 7"/>
            <p:cNvSpPr>
              <a:spLocks noChangeShapeType="1"/>
            </p:cNvSpPr>
            <p:nvPr/>
          </p:nvSpPr>
          <p:spPr bwMode="auto">
            <a:xfrm>
              <a:off x="3282950" y="38100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88" name="Rectangle 8"/>
            <p:cNvSpPr>
              <a:spLocks noChangeArrowheads="1"/>
            </p:cNvSpPr>
            <p:nvPr/>
          </p:nvSpPr>
          <p:spPr bwMode="auto">
            <a:xfrm>
              <a:off x="993775" y="3524250"/>
              <a:ext cx="625475" cy="34925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host</a:t>
              </a:r>
            </a:p>
          </p:txBody>
        </p:sp>
        <p:sp>
          <p:nvSpPr>
            <p:cNvPr id="122889" name="Rectangle 9"/>
            <p:cNvSpPr>
              <a:spLocks noChangeArrowheads="1"/>
            </p:cNvSpPr>
            <p:nvPr/>
          </p:nvSpPr>
          <p:spPr bwMode="auto">
            <a:xfrm>
              <a:off x="1889125" y="3505200"/>
              <a:ext cx="625475" cy="34925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host</a:t>
              </a:r>
            </a:p>
          </p:txBody>
        </p:sp>
        <p:sp>
          <p:nvSpPr>
            <p:cNvPr id="122890" name="Rectangle 10"/>
            <p:cNvSpPr>
              <a:spLocks noChangeArrowheads="1"/>
            </p:cNvSpPr>
            <p:nvPr/>
          </p:nvSpPr>
          <p:spPr bwMode="auto">
            <a:xfrm>
              <a:off x="2955925" y="3505200"/>
              <a:ext cx="625475" cy="34925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host</a:t>
              </a:r>
            </a:p>
          </p:txBody>
        </p:sp>
        <p:sp>
          <p:nvSpPr>
            <p:cNvPr id="122891" name="Text Box 11"/>
            <p:cNvSpPr txBox="1">
              <a:spLocks noChangeArrowheads="1"/>
            </p:cNvSpPr>
            <p:nvPr/>
          </p:nvSpPr>
          <p:spPr bwMode="auto">
            <a:xfrm>
              <a:off x="1125538" y="4129088"/>
              <a:ext cx="7715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LAN 1</a:t>
              </a:r>
            </a:p>
          </p:txBody>
        </p:sp>
        <p:sp>
          <p:nvSpPr>
            <p:cNvPr id="122892" name="Text Box 12"/>
            <p:cNvSpPr txBox="1">
              <a:spLocks noChangeArrowheads="1"/>
            </p:cNvSpPr>
            <p:nvPr/>
          </p:nvSpPr>
          <p:spPr bwMode="auto">
            <a:xfrm>
              <a:off x="2522538" y="3429000"/>
              <a:ext cx="35401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...</a:t>
              </a:r>
            </a:p>
          </p:txBody>
        </p:sp>
        <p:sp>
          <p:nvSpPr>
            <p:cNvPr id="122893" name="Line 13"/>
            <p:cNvSpPr>
              <a:spLocks noChangeShapeType="1"/>
            </p:cNvSpPr>
            <p:nvPr/>
          </p:nvSpPr>
          <p:spPr bwMode="auto">
            <a:xfrm>
              <a:off x="5645150" y="4114800"/>
              <a:ext cx="2590800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94" name="Line 14"/>
            <p:cNvSpPr>
              <a:spLocks noChangeShapeType="1"/>
            </p:cNvSpPr>
            <p:nvPr/>
          </p:nvSpPr>
          <p:spPr bwMode="auto">
            <a:xfrm>
              <a:off x="5949950" y="38100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95" name="Line 15"/>
            <p:cNvSpPr>
              <a:spLocks noChangeShapeType="1"/>
            </p:cNvSpPr>
            <p:nvPr/>
          </p:nvSpPr>
          <p:spPr bwMode="auto">
            <a:xfrm>
              <a:off x="6864350" y="38100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96" name="Line 16"/>
            <p:cNvSpPr>
              <a:spLocks noChangeShapeType="1"/>
            </p:cNvSpPr>
            <p:nvPr/>
          </p:nvSpPr>
          <p:spPr bwMode="auto">
            <a:xfrm>
              <a:off x="7931150" y="38100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97" name="Rectangle 17"/>
            <p:cNvSpPr>
              <a:spLocks noChangeArrowheads="1"/>
            </p:cNvSpPr>
            <p:nvPr/>
          </p:nvSpPr>
          <p:spPr bwMode="auto">
            <a:xfrm>
              <a:off x="5641975" y="3524250"/>
              <a:ext cx="625475" cy="34925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host</a:t>
              </a:r>
            </a:p>
          </p:txBody>
        </p:sp>
        <p:sp>
          <p:nvSpPr>
            <p:cNvPr id="122898" name="Rectangle 18"/>
            <p:cNvSpPr>
              <a:spLocks noChangeArrowheads="1"/>
            </p:cNvSpPr>
            <p:nvPr/>
          </p:nvSpPr>
          <p:spPr bwMode="auto">
            <a:xfrm>
              <a:off x="6537325" y="3505200"/>
              <a:ext cx="625475" cy="34925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host</a:t>
              </a:r>
            </a:p>
          </p:txBody>
        </p:sp>
        <p:sp>
          <p:nvSpPr>
            <p:cNvPr id="122899" name="Rectangle 19"/>
            <p:cNvSpPr>
              <a:spLocks noChangeArrowheads="1"/>
            </p:cNvSpPr>
            <p:nvPr/>
          </p:nvSpPr>
          <p:spPr bwMode="auto">
            <a:xfrm>
              <a:off x="7604125" y="3505200"/>
              <a:ext cx="625475" cy="34925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host</a:t>
              </a:r>
            </a:p>
          </p:txBody>
        </p:sp>
        <p:sp>
          <p:nvSpPr>
            <p:cNvPr id="122900" name="Text Box 20"/>
            <p:cNvSpPr txBox="1">
              <a:spLocks noChangeArrowheads="1"/>
            </p:cNvSpPr>
            <p:nvPr/>
          </p:nvSpPr>
          <p:spPr bwMode="auto">
            <a:xfrm>
              <a:off x="7069138" y="4114800"/>
              <a:ext cx="7715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LAN 2</a:t>
              </a:r>
            </a:p>
          </p:txBody>
        </p:sp>
        <p:sp>
          <p:nvSpPr>
            <p:cNvPr id="122901" name="Text Box 21"/>
            <p:cNvSpPr txBox="1">
              <a:spLocks noChangeArrowheads="1"/>
            </p:cNvSpPr>
            <p:nvPr/>
          </p:nvSpPr>
          <p:spPr bwMode="auto">
            <a:xfrm>
              <a:off x="7170738" y="3429000"/>
              <a:ext cx="35401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...</a:t>
              </a:r>
            </a:p>
          </p:txBody>
        </p:sp>
        <p:sp>
          <p:nvSpPr>
            <p:cNvPr id="122902" name="AutoShape 22"/>
            <p:cNvSpPr>
              <a:spLocks noChangeArrowheads="1"/>
            </p:cNvSpPr>
            <p:nvPr/>
          </p:nvSpPr>
          <p:spPr bwMode="auto">
            <a:xfrm>
              <a:off x="2520950" y="4419600"/>
              <a:ext cx="609600" cy="381000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router</a:t>
              </a:r>
            </a:p>
          </p:txBody>
        </p:sp>
        <p:sp>
          <p:nvSpPr>
            <p:cNvPr id="122903" name="AutoShape 23"/>
            <p:cNvSpPr>
              <a:spLocks noChangeArrowheads="1"/>
            </p:cNvSpPr>
            <p:nvPr/>
          </p:nvSpPr>
          <p:spPr bwMode="auto">
            <a:xfrm>
              <a:off x="4349750" y="4419600"/>
              <a:ext cx="609600" cy="381000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router</a:t>
              </a:r>
            </a:p>
          </p:txBody>
        </p:sp>
        <p:sp>
          <p:nvSpPr>
            <p:cNvPr id="122904" name="Line 24"/>
            <p:cNvSpPr>
              <a:spLocks noChangeShapeType="1"/>
            </p:cNvSpPr>
            <p:nvPr/>
          </p:nvSpPr>
          <p:spPr bwMode="auto">
            <a:xfrm>
              <a:off x="2825750" y="41148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05" name="AutoShape 25"/>
            <p:cNvSpPr>
              <a:spLocks noChangeArrowheads="1"/>
            </p:cNvSpPr>
            <p:nvPr/>
          </p:nvSpPr>
          <p:spPr bwMode="auto">
            <a:xfrm>
              <a:off x="6178550" y="4419600"/>
              <a:ext cx="609600" cy="381000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router</a:t>
              </a:r>
            </a:p>
          </p:txBody>
        </p:sp>
        <p:sp>
          <p:nvSpPr>
            <p:cNvPr id="122906" name="Line 26"/>
            <p:cNvSpPr>
              <a:spLocks noChangeShapeType="1"/>
            </p:cNvSpPr>
            <p:nvPr/>
          </p:nvSpPr>
          <p:spPr bwMode="auto">
            <a:xfrm>
              <a:off x="6483350" y="41148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07" name="Line 27"/>
            <p:cNvSpPr>
              <a:spLocks noChangeShapeType="1"/>
            </p:cNvSpPr>
            <p:nvPr/>
          </p:nvSpPr>
          <p:spPr bwMode="auto">
            <a:xfrm>
              <a:off x="3130550" y="4572000"/>
              <a:ext cx="12192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08" name="Line 28"/>
            <p:cNvSpPr>
              <a:spLocks noChangeShapeType="1"/>
            </p:cNvSpPr>
            <p:nvPr/>
          </p:nvSpPr>
          <p:spPr bwMode="auto">
            <a:xfrm>
              <a:off x="4959350" y="4572000"/>
              <a:ext cx="12192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09" name="Text Box 29"/>
            <p:cNvSpPr txBox="1">
              <a:spLocks noChangeArrowheads="1"/>
            </p:cNvSpPr>
            <p:nvPr/>
          </p:nvSpPr>
          <p:spPr bwMode="auto">
            <a:xfrm>
              <a:off x="3408363" y="4572000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WAN</a:t>
              </a:r>
            </a:p>
          </p:txBody>
        </p:sp>
        <p:sp>
          <p:nvSpPr>
            <p:cNvPr id="122910" name="Text Box 30"/>
            <p:cNvSpPr txBox="1">
              <a:spLocks noChangeArrowheads="1"/>
            </p:cNvSpPr>
            <p:nvPr/>
          </p:nvSpPr>
          <p:spPr bwMode="auto">
            <a:xfrm>
              <a:off x="5235575" y="4572000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WAN</a:t>
              </a:r>
            </a:p>
          </p:txBody>
        </p:sp>
      </p:grpSp>
      <p:sp>
        <p:nvSpPr>
          <p:cNvPr id="122911" name="Text Box 31"/>
          <p:cNvSpPr txBox="1">
            <a:spLocks noChangeArrowheads="1"/>
          </p:cNvSpPr>
          <p:nvPr/>
        </p:nvSpPr>
        <p:spPr bwMode="auto">
          <a:xfrm>
            <a:off x="233864" y="5810250"/>
            <a:ext cx="39280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LAN = Local Area </a:t>
            </a:r>
            <a:r>
              <a:rPr lang="en-US" dirty="0" smtClean="0">
                <a:latin typeface="Helvetica" charset="0"/>
              </a:rPr>
              <a:t>Network (L2)</a:t>
            </a:r>
            <a:endParaRPr lang="en-US" dirty="0">
              <a:latin typeface="Helvetica" charset="0"/>
            </a:endParaRPr>
          </a:p>
          <a:p>
            <a:pPr algn="ctr" eaLnBrk="1" hangingPunct="1"/>
            <a:r>
              <a:rPr lang="en-US" dirty="0">
                <a:latin typeface="Helvetica" charset="0"/>
              </a:rPr>
              <a:t>WAN = Wide Area </a:t>
            </a:r>
            <a:r>
              <a:rPr lang="en-US" dirty="0" smtClean="0">
                <a:latin typeface="Helvetica" charset="0"/>
              </a:rPr>
              <a:t>Network (L3)</a:t>
            </a:r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47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Homework 1 due </a:t>
            </a:r>
            <a:r>
              <a:rPr lang="en-US" b="1" i="1" dirty="0" smtClean="0"/>
              <a:t>tomorrow at </a:t>
            </a:r>
            <a:r>
              <a:rPr lang="en-US" b="1" i="1" dirty="0" smtClean="0"/>
              <a:t>5pm</a:t>
            </a:r>
          </a:p>
          <a:p>
            <a:endParaRPr lang="en-US" b="1" i="1" dirty="0"/>
          </a:p>
          <a:p>
            <a:r>
              <a:rPr lang="en-US" b="1" dirty="0" smtClean="0"/>
              <a:t>Are you in E16A?</a:t>
            </a:r>
          </a:p>
          <a:p>
            <a:pPr lvl="1"/>
            <a:r>
              <a:rPr lang="en-US" b="1" i="1" dirty="0" smtClean="0"/>
              <a:t>If you do not contact me ASAP, I will expect you to take the 168 midterm in class</a:t>
            </a:r>
            <a:endParaRPr lang="en-US" b="1" i="1" dirty="0" smtClean="0"/>
          </a:p>
          <a:p>
            <a:endParaRPr lang="en-US" dirty="0"/>
          </a:p>
          <a:p>
            <a:r>
              <a:rPr lang="en-US" dirty="0" smtClean="0"/>
              <a:t>Extra office hours tonight at 8pm (420 Soda)</a:t>
            </a:r>
          </a:p>
          <a:p>
            <a:pPr lvl="1"/>
            <a:r>
              <a:rPr lang="en-US" dirty="0" smtClean="0"/>
              <a:t>Focused on </a:t>
            </a:r>
            <a:r>
              <a:rPr lang="en-US" dirty="0" smtClean="0"/>
              <a:t>homework</a:t>
            </a:r>
          </a:p>
          <a:p>
            <a:pPr lvl="1"/>
            <a:r>
              <a:rPr lang="en-US" b="1" i="1" dirty="0"/>
              <a:t>No office hours right after class</a:t>
            </a:r>
            <a:r>
              <a:rPr lang="is-IS" b="1" i="1" dirty="0" smtClean="0"/>
              <a:t>…..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066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Two Universal Tricks in CS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When you need more flexibility, you add…</a:t>
            </a:r>
          </a:p>
          <a:p>
            <a:pPr lvl="1"/>
            <a:r>
              <a:rPr lang="en-US" b="1" i="1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A layer of indirection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When you need more scalability, you impose…</a:t>
            </a:r>
          </a:p>
          <a:p>
            <a:pPr lvl="1"/>
            <a:r>
              <a:rPr lang="en-US" b="1" i="1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A hierarchical structure</a:t>
            </a:r>
          </a:p>
        </p:txBody>
      </p:sp>
      <p:sp>
        <p:nvSpPr>
          <p:cNvPr id="1187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A021FDB-1E5C-B945-A3BB-1830C0AE337A}" type="slidenum">
              <a:rPr lang="en-US" sz="1400" b="0">
                <a:latin typeface="Times New Roman" charset="0"/>
              </a:rPr>
              <a:pPr eaLnBrk="1" hangingPunct="1"/>
              <a:t>30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8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Hierarchical Addressing in U.S. Mail</a:t>
            </a:r>
          </a:p>
        </p:txBody>
      </p:sp>
      <p:sp>
        <p:nvSpPr>
          <p:cNvPr id="930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Addressing in the U.S. mail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Zip code: 94704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Street: Center Street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Building on street: 1947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Location in building: Suite 600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Name of occupant: Scott Shenker</a:t>
            </a:r>
          </a:p>
          <a:p>
            <a:r>
              <a:rPr lang="en-US" dirty="0">
                <a:latin typeface="Arial" charset="0"/>
              </a:rPr>
              <a:t>Forwarding the U.S. mail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Deliver letter to the post office in the zip code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Assign letter to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mailperson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covering the street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Drop letter into mailbox for the building/room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Give letter to the appropriate person</a:t>
            </a:r>
          </a:p>
        </p:txBody>
      </p:sp>
      <p:sp>
        <p:nvSpPr>
          <p:cNvPr id="11980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868C766-5C4B-0D48-95D4-6C20A662B8D3}" type="slidenum">
              <a:rPr lang="en-US" sz="1400" b="0">
                <a:latin typeface="Times New Roman" charset="0"/>
              </a:rPr>
              <a:pPr eaLnBrk="1" hangingPunct="1"/>
              <a:t>31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30820" name="Letter"/>
          <p:cNvSpPr>
            <a:spLocks noEditPoints="1" noChangeArrowheads="1"/>
          </p:cNvSpPr>
          <p:nvPr/>
        </p:nvSpPr>
        <p:spPr bwMode="auto">
          <a:xfrm>
            <a:off x="5762625" y="1700213"/>
            <a:ext cx="2919413" cy="130651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5304 w 21600"/>
              <a:gd name="T17" fmla="*/ 9216 h 21600"/>
              <a:gd name="T18" fmla="*/ 17504 w 21600"/>
              <a:gd name="T19" fmla="*/ 1837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4" y="0"/>
                </a:moveTo>
                <a:lnTo>
                  <a:pt x="21600" y="0"/>
                </a:lnTo>
                <a:lnTo>
                  <a:pt x="21600" y="21628"/>
                </a:lnTo>
                <a:lnTo>
                  <a:pt x="14" y="21628"/>
                </a:lnTo>
                <a:lnTo>
                  <a:pt x="14" y="0"/>
                </a:lnTo>
                <a:close/>
              </a:path>
              <a:path w="21600" h="21600" extrusionOk="0">
                <a:moveTo>
                  <a:pt x="18476" y="2035"/>
                </a:moveTo>
                <a:lnTo>
                  <a:pt x="20539" y="2035"/>
                </a:lnTo>
                <a:lnTo>
                  <a:pt x="20539" y="6559"/>
                </a:lnTo>
                <a:lnTo>
                  <a:pt x="18476" y="6559"/>
                </a:lnTo>
                <a:lnTo>
                  <a:pt x="18476" y="2035"/>
                </a:lnTo>
                <a:close/>
              </a:path>
              <a:path w="21600" h="21600" extrusionOk="0">
                <a:moveTo>
                  <a:pt x="884" y="2092"/>
                </a:moveTo>
                <a:lnTo>
                  <a:pt x="7425" y="2092"/>
                </a:lnTo>
                <a:lnTo>
                  <a:pt x="7425" y="2770"/>
                </a:lnTo>
                <a:lnTo>
                  <a:pt x="884" y="2770"/>
                </a:lnTo>
                <a:lnTo>
                  <a:pt x="884" y="2092"/>
                </a:lnTo>
                <a:close/>
              </a:path>
              <a:path w="21600" h="21600" extrusionOk="0">
                <a:moveTo>
                  <a:pt x="884" y="3109"/>
                </a:moveTo>
                <a:lnTo>
                  <a:pt x="7425" y="3109"/>
                </a:lnTo>
                <a:lnTo>
                  <a:pt x="7425" y="3788"/>
                </a:lnTo>
                <a:lnTo>
                  <a:pt x="884" y="3788"/>
                </a:lnTo>
                <a:lnTo>
                  <a:pt x="884" y="3109"/>
                </a:lnTo>
                <a:close/>
              </a:path>
              <a:path w="21600" h="21600" extrusionOk="0">
                <a:moveTo>
                  <a:pt x="884" y="4127"/>
                </a:moveTo>
                <a:lnTo>
                  <a:pt x="7425" y="4127"/>
                </a:lnTo>
                <a:lnTo>
                  <a:pt x="7425" y="4806"/>
                </a:lnTo>
                <a:lnTo>
                  <a:pt x="884" y="4806"/>
                </a:lnTo>
                <a:lnTo>
                  <a:pt x="884" y="4127"/>
                </a:lnTo>
                <a:close/>
              </a:path>
              <a:path w="21600" h="21600" extrusionOk="0">
                <a:moveTo>
                  <a:pt x="5127" y="5145"/>
                </a:moveTo>
                <a:lnTo>
                  <a:pt x="7425" y="5145"/>
                </a:lnTo>
                <a:lnTo>
                  <a:pt x="7425" y="5824"/>
                </a:lnTo>
                <a:lnTo>
                  <a:pt x="5127" y="5824"/>
                </a:lnTo>
                <a:lnTo>
                  <a:pt x="5127" y="514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6799263" y="2354263"/>
            <a:ext cx="1271587" cy="396875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bg1"/>
                </a:solidFill>
              </a:rPr>
              <a:t>???</a:t>
            </a:r>
          </a:p>
        </p:txBody>
      </p:sp>
      <p:pic>
        <p:nvPicPr>
          <p:cNvPr id="930822" name="Picture 6" descr="MCj021568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213" y="3967163"/>
            <a:ext cx="1428750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150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19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IP addressing: Network : Host</a:t>
            </a:r>
          </a:p>
          <a:p>
            <a:endParaRPr lang="en-US" dirty="0"/>
          </a:p>
          <a:p>
            <a:r>
              <a:rPr lang="en-US" dirty="0" smtClean="0"/>
              <a:t>Elegant, but perhaps not sufficiently scalable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334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The L3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too many networks, then </a:t>
            </a:r>
            <a:r>
              <a:rPr lang="en-US" b="1" i="1" dirty="0" smtClean="0"/>
              <a:t>could</a:t>
            </a:r>
            <a:r>
              <a:rPr lang="en-US" dirty="0" smtClean="0"/>
              <a:t> add layer:</a:t>
            </a:r>
          </a:p>
          <a:p>
            <a:pPr lvl="2"/>
            <a:endParaRPr lang="en-US" dirty="0"/>
          </a:p>
          <a:p>
            <a:r>
              <a:rPr lang="en-US" dirty="0" smtClean="0"/>
              <a:t>AS : Network : Host</a:t>
            </a:r>
          </a:p>
          <a:p>
            <a:pPr lvl="2"/>
            <a:endParaRPr lang="en-US" dirty="0"/>
          </a:p>
          <a:p>
            <a:r>
              <a:rPr lang="en-US" dirty="0" smtClean="0"/>
              <a:t>AS = Autonomous System (often your ISP)</a:t>
            </a:r>
          </a:p>
          <a:p>
            <a:pPr lvl="2"/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etwork might be L2 network within AS</a:t>
            </a:r>
          </a:p>
          <a:p>
            <a:pPr lvl="2"/>
            <a:endParaRPr lang="en-US" dirty="0"/>
          </a:p>
          <a:p>
            <a:r>
              <a:rPr lang="en-US" dirty="0" smtClean="0"/>
              <a:t>Can add additional levels of hierarchy</a:t>
            </a:r>
          </a:p>
          <a:p>
            <a:pPr lvl="3"/>
            <a:endParaRPr lang="en-US" dirty="0"/>
          </a:p>
          <a:p>
            <a:r>
              <a:rPr lang="en-US" dirty="0" smtClean="0"/>
              <a:t>And can do flat routing at each level</a:t>
            </a:r>
          </a:p>
          <a:p>
            <a:pPr lvl="1"/>
            <a:r>
              <a:rPr lang="en-US" dirty="0" smtClean="0"/>
              <a:t>Address can be both locator and identifier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87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This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have had extra addresses as options</a:t>
            </a:r>
            <a:r>
              <a:rPr lang="is-IS" dirty="0" smtClean="0"/>
              <a:t>…</a:t>
            </a:r>
          </a:p>
          <a:p>
            <a:endParaRPr lang="is-IS" dirty="0"/>
          </a:p>
          <a:p>
            <a:r>
              <a:rPr lang="is-IS" dirty="0" smtClean="0"/>
              <a:t>Routers always forward on visible part of address</a:t>
            </a:r>
          </a:p>
          <a:p>
            <a:pPr lvl="1"/>
            <a:r>
              <a:rPr lang="is-IS" dirty="0" smtClean="0"/>
              <a:t>Until you reach that address (AS/Network/..)</a:t>
            </a:r>
          </a:p>
          <a:p>
            <a:pPr lvl="1"/>
            <a:endParaRPr lang="is-IS" dirty="0"/>
          </a:p>
          <a:p>
            <a:r>
              <a:rPr lang="is-IS" dirty="0"/>
              <a:t>When arrive in a AS/Network you pop </a:t>
            </a:r>
            <a:r>
              <a:rPr lang="is-IS" dirty="0" smtClean="0"/>
              <a:t>address</a:t>
            </a:r>
          </a:p>
          <a:p>
            <a:pPr lvl="1"/>
            <a:r>
              <a:rPr lang="is-IS" dirty="0" smtClean="0"/>
              <a:t>Bringing the next address to the top</a:t>
            </a:r>
          </a:p>
          <a:p>
            <a:pPr lvl="1"/>
            <a:endParaRPr lang="is-IS" dirty="0"/>
          </a:p>
          <a:p>
            <a:r>
              <a:rPr lang="is-IS" dirty="0" smtClean="0"/>
              <a:t>Elegant design, completely compatible with IP</a:t>
            </a:r>
            <a:endParaRPr lang="is-IS" dirty="0"/>
          </a:p>
          <a:p>
            <a:endParaRPr lang="is-IS" dirty="0" smtClean="0"/>
          </a:p>
          <a:p>
            <a:pPr lvl="1"/>
            <a:endParaRPr lang="is-IS" dirty="0"/>
          </a:p>
          <a:p>
            <a:pPr lvl="1"/>
            <a:endParaRPr lang="is-I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5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that’s not what happened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Rather than reusing the lesson of hierarchy, L3 addressing has turned into a mess</a:t>
            </a:r>
          </a:p>
          <a:p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est is a story of how a good design turned bad</a:t>
            </a:r>
            <a:endParaRPr lang="is-IS" dirty="0" smtClean="0"/>
          </a:p>
          <a:p>
            <a:endParaRPr lang="is-IS" dirty="0"/>
          </a:p>
          <a:p>
            <a:r>
              <a:rPr lang="is-IS" dirty="0" smtClean="0"/>
              <a:t>To understand, we need to dive into details...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764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Gory Details of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Addressing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449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28E931-8CE6-5E42-9101-0A7E49F81846}" type="slidenum">
              <a:rPr lang="en-US" sz="1400" b="0">
                <a:latin typeface="Times New Roman" charset="0"/>
              </a:rPr>
              <a:pPr eaLnBrk="1" hangingPunct="1"/>
              <a:t>36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94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IP Addresses (IPv4)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534400" cy="5064125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U</a:t>
            </a:r>
            <a:r>
              <a:rPr lang="en-US" dirty="0" smtClean="0">
                <a:latin typeface="Arial" charset="0"/>
              </a:rPr>
              <a:t>nique </a:t>
            </a:r>
            <a:r>
              <a:rPr lang="en-US" dirty="0">
                <a:latin typeface="Arial" charset="0"/>
              </a:rPr>
              <a:t>32-bit </a:t>
            </a:r>
            <a:r>
              <a:rPr lang="en-US" dirty="0" smtClean="0">
                <a:latin typeface="Arial" charset="0"/>
              </a:rPr>
              <a:t>number associated with an </a:t>
            </a:r>
            <a:r>
              <a:rPr lang="en-US" b="1" i="1" dirty="0">
                <a:solidFill>
                  <a:srgbClr val="F47A00"/>
                </a:solidFill>
                <a:latin typeface="Arial" charset="0"/>
              </a:rPr>
              <a:t>interface</a:t>
            </a:r>
            <a:r>
              <a:rPr lang="en-US" dirty="0">
                <a:solidFill>
                  <a:srgbClr val="F47A00"/>
                </a:solidFill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on </a:t>
            </a:r>
            <a:r>
              <a:rPr lang="en-US" dirty="0">
                <a:latin typeface="Arial" charset="0"/>
              </a:rPr>
              <a:t>a host, on a router, </a:t>
            </a:r>
            <a:r>
              <a:rPr lang="en-US" dirty="0" smtClean="0">
                <a:latin typeface="Arial" charset="0"/>
              </a:rPr>
              <a:t>…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connect to ports, links, etc.</a:t>
            </a:r>
          </a:p>
          <a:p>
            <a:pPr lvl="1"/>
            <a:r>
              <a:rPr lang="en-US" dirty="0" smtClean="0">
                <a:latin typeface="Arial" charset="0"/>
              </a:rPr>
              <a:t>Association can be long-term or short-term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Use </a:t>
            </a:r>
            <a:r>
              <a:rPr lang="en-US" b="1" i="1" dirty="0">
                <a:solidFill>
                  <a:srgbClr val="F47A00"/>
                </a:solidFill>
                <a:latin typeface="Arial" charset="0"/>
              </a:rPr>
              <a:t>dotted-quad </a:t>
            </a:r>
            <a:r>
              <a:rPr lang="en-US" dirty="0" smtClean="0">
                <a:latin typeface="Arial" charset="0"/>
              </a:rPr>
              <a:t>notation, e.g., </a:t>
            </a:r>
            <a:r>
              <a:rPr lang="en-US" b="1" dirty="0" smtClean="0">
                <a:latin typeface="Arial" charset="0"/>
              </a:rPr>
              <a:t>12.34.158.5</a:t>
            </a:r>
            <a:r>
              <a:rPr lang="en-US" dirty="0">
                <a:latin typeface="Arial" charset="0"/>
              </a:rPr>
              <a:t>:</a:t>
            </a:r>
          </a:p>
        </p:txBody>
      </p:sp>
      <p:sp>
        <p:nvSpPr>
          <p:cNvPr id="10854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99DC01B-EAC5-9643-BF87-8C56F05600FF}" type="slidenum">
              <a:rPr lang="en-US" sz="1400" b="0">
                <a:latin typeface="Times New Roman" charset="0"/>
              </a:rPr>
              <a:pPr eaLnBrk="1" hangingPunct="1"/>
              <a:t>37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108548" name="Group 4"/>
          <p:cNvGrpSpPr>
            <a:grpSpLocks/>
          </p:cNvGrpSpPr>
          <p:nvPr/>
        </p:nvGrpSpPr>
        <p:grpSpPr bwMode="auto">
          <a:xfrm>
            <a:off x="850900" y="4910138"/>
            <a:ext cx="7327900" cy="592137"/>
            <a:chOff x="428" y="893"/>
            <a:chExt cx="4616" cy="373"/>
          </a:xfrm>
        </p:grpSpPr>
        <p:grpSp>
          <p:nvGrpSpPr>
            <p:cNvPr id="108557" name="Group 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924678" name="Rectangle 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08563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64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65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8558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108559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108560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10011110</a:t>
              </a:r>
              <a:endParaRPr lang="en-US" sz="3200" b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108561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108549" name="Text Box 14"/>
          <p:cNvSpPr txBox="1">
            <a:spLocks noChangeArrowheads="1"/>
          </p:cNvSpPr>
          <p:nvPr/>
        </p:nvSpPr>
        <p:spPr bwMode="auto">
          <a:xfrm>
            <a:off x="1493838" y="3506788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12</a:t>
            </a:r>
          </a:p>
        </p:txBody>
      </p:sp>
      <p:sp>
        <p:nvSpPr>
          <p:cNvPr id="108550" name="Text Box 15"/>
          <p:cNvSpPr txBox="1">
            <a:spLocks noChangeArrowheads="1"/>
          </p:cNvSpPr>
          <p:nvPr/>
        </p:nvSpPr>
        <p:spPr bwMode="auto">
          <a:xfrm>
            <a:off x="3395663" y="3506788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34</a:t>
            </a:r>
          </a:p>
        </p:txBody>
      </p:sp>
      <p:sp>
        <p:nvSpPr>
          <p:cNvPr id="108551" name="Text Box 16"/>
          <p:cNvSpPr txBox="1">
            <a:spLocks noChangeArrowheads="1"/>
          </p:cNvSpPr>
          <p:nvPr/>
        </p:nvSpPr>
        <p:spPr bwMode="auto">
          <a:xfrm>
            <a:off x="5080000" y="3506788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158</a:t>
            </a:r>
          </a:p>
        </p:txBody>
      </p:sp>
      <p:sp>
        <p:nvSpPr>
          <p:cNvPr id="108552" name="Text Box 17"/>
          <p:cNvSpPr txBox="1">
            <a:spLocks noChangeArrowheads="1"/>
          </p:cNvSpPr>
          <p:nvPr/>
        </p:nvSpPr>
        <p:spPr bwMode="auto">
          <a:xfrm>
            <a:off x="7031038" y="350678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5</a:t>
            </a:r>
          </a:p>
        </p:txBody>
      </p:sp>
      <p:sp>
        <p:nvSpPr>
          <p:cNvPr id="108553" name="Line 18"/>
          <p:cNvSpPr>
            <a:spLocks noChangeShapeType="1"/>
          </p:cNvSpPr>
          <p:nvPr/>
        </p:nvSpPr>
        <p:spPr bwMode="auto">
          <a:xfrm>
            <a:off x="1774825" y="3963988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4" name="Line 19"/>
          <p:cNvSpPr>
            <a:spLocks noChangeShapeType="1"/>
          </p:cNvSpPr>
          <p:nvPr/>
        </p:nvSpPr>
        <p:spPr bwMode="auto">
          <a:xfrm>
            <a:off x="3700463" y="3963988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5" name="Line 20"/>
          <p:cNvSpPr>
            <a:spLocks noChangeShapeType="1"/>
          </p:cNvSpPr>
          <p:nvPr/>
        </p:nvSpPr>
        <p:spPr bwMode="auto">
          <a:xfrm>
            <a:off x="5473700" y="3963988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6" name="Line 21"/>
          <p:cNvSpPr>
            <a:spLocks noChangeShapeType="1"/>
          </p:cNvSpPr>
          <p:nvPr/>
        </p:nvSpPr>
        <p:spPr bwMode="auto">
          <a:xfrm>
            <a:off x="7219950" y="3963988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0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What address is this?</a:t>
            </a:r>
          </a:p>
          <a:p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How would you represent </a:t>
            </a:r>
            <a:r>
              <a:rPr lang="en-US" dirty="0" smtClean="0">
                <a:latin typeface="Arial" charset="0"/>
              </a:rPr>
              <a:t>68.115.183.7?</a:t>
            </a:r>
            <a:endParaRPr lang="en-US" dirty="0">
              <a:latin typeface="Arial" charset="0"/>
            </a:endParaRPr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2DFB82-0ECE-6E45-B459-6D1949181F30}" type="slidenum">
              <a:rPr lang="en-US" sz="1400" b="0">
                <a:latin typeface="Times New Roman" charset="0"/>
              </a:rPr>
              <a:pPr eaLnBrk="1" hangingPunct="1"/>
              <a:t>38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110596" name="Group 5"/>
          <p:cNvGrpSpPr>
            <a:grpSpLocks/>
          </p:cNvGrpSpPr>
          <p:nvPr/>
        </p:nvGrpSpPr>
        <p:grpSpPr bwMode="auto">
          <a:xfrm>
            <a:off x="736600" y="2074863"/>
            <a:ext cx="7327900" cy="598487"/>
            <a:chOff x="428" y="893"/>
            <a:chExt cx="4616" cy="377"/>
          </a:xfrm>
        </p:grpSpPr>
        <p:grpSp>
          <p:nvGrpSpPr>
            <p:cNvPr id="110608" name="Group 6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110614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15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16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0609" name="Rectangle 7"/>
            <p:cNvSpPr>
              <a:spLocks noChangeArrowheads="1"/>
            </p:cNvSpPr>
            <p:nvPr/>
          </p:nvSpPr>
          <p:spPr bwMode="auto">
            <a:xfrm>
              <a:off x="438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01010000</a:t>
              </a:r>
            </a:p>
          </p:txBody>
        </p:sp>
        <p:sp>
          <p:nvSpPr>
            <p:cNvPr id="110610" name="Rectangle 8"/>
            <p:cNvSpPr>
              <a:spLocks noChangeArrowheads="1"/>
            </p:cNvSpPr>
            <p:nvPr/>
          </p:nvSpPr>
          <p:spPr bwMode="auto">
            <a:xfrm>
              <a:off x="1606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00010011</a:t>
              </a:r>
            </a:p>
          </p:txBody>
        </p:sp>
        <p:sp>
          <p:nvSpPr>
            <p:cNvPr id="110611" name="Rectangle 9"/>
            <p:cNvSpPr>
              <a:spLocks noChangeArrowheads="1"/>
            </p:cNvSpPr>
            <p:nvPr/>
          </p:nvSpPr>
          <p:spPr bwMode="auto">
            <a:xfrm>
              <a:off x="2758" y="901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11110000</a:t>
              </a:r>
              <a:endParaRPr lang="en-US" sz="3200" b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110612" name="Rectangle 10"/>
            <p:cNvSpPr>
              <a:spLocks noChangeArrowheads="1"/>
            </p:cNvSpPr>
            <p:nvPr/>
          </p:nvSpPr>
          <p:spPr bwMode="auto">
            <a:xfrm>
              <a:off x="3894" y="901"/>
              <a:ext cx="113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00110011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762000" y="3962400"/>
            <a:ext cx="7327900" cy="598488"/>
            <a:chOff x="428" y="893"/>
            <a:chExt cx="4616" cy="377"/>
          </a:xfrm>
        </p:grpSpPr>
        <p:grpSp>
          <p:nvGrpSpPr>
            <p:cNvPr id="110599" name="Group 16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110605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06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07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0600" name="Rectangle 17"/>
            <p:cNvSpPr>
              <a:spLocks noChangeArrowheads="1"/>
            </p:cNvSpPr>
            <p:nvPr/>
          </p:nvSpPr>
          <p:spPr bwMode="auto">
            <a:xfrm>
              <a:off x="438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 smtClean="0">
                  <a:solidFill>
                    <a:srgbClr val="FF0000"/>
                  </a:solidFill>
                  <a:latin typeface="Times New Roman" charset="0"/>
                </a:rPr>
                <a:t>01000100</a:t>
              </a:r>
              <a:endParaRPr lang="en-US" sz="3200" b="0" dirty="0">
                <a:solidFill>
                  <a:srgbClr val="FF0000"/>
                </a:solidFill>
                <a:latin typeface="Times New Roman" charset="0"/>
              </a:endParaRPr>
            </a:p>
          </p:txBody>
        </p:sp>
        <p:sp>
          <p:nvSpPr>
            <p:cNvPr id="110601" name="Rectangle 18"/>
            <p:cNvSpPr>
              <a:spLocks noChangeArrowheads="1"/>
            </p:cNvSpPr>
            <p:nvPr/>
          </p:nvSpPr>
          <p:spPr bwMode="auto">
            <a:xfrm>
              <a:off x="1606" y="893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 smtClean="0">
                  <a:solidFill>
                    <a:srgbClr val="FF0000"/>
                  </a:solidFill>
                  <a:latin typeface="Times New Roman" charset="0"/>
                </a:rPr>
                <a:t>01110011</a:t>
              </a:r>
              <a:endParaRPr lang="en-US" sz="3200" b="0" dirty="0">
                <a:solidFill>
                  <a:srgbClr val="FF0000"/>
                </a:solidFill>
                <a:latin typeface="Times New Roman" charset="0"/>
              </a:endParaRPr>
            </a:p>
          </p:txBody>
        </p:sp>
        <p:sp>
          <p:nvSpPr>
            <p:cNvPr id="110602" name="Rectangle 19"/>
            <p:cNvSpPr>
              <a:spLocks noChangeArrowheads="1"/>
            </p:cNvSpPr>
            <p:nvPr/>
          </p:nvSpPr>
          <p:spPr bwMode="auto">
            <a:xfrm>
              <a:off x="2758" y="901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10110111</a:t>
              </a:r>
              <a:endParaRPr lang="en-US" sz="3200" b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110603" name="Rectangle 20"/>
            <p:cNvSpPr>
              <a:spLocks noChangeArrowheads="1"/>
            </p:cNvSpPr>
            <p:nvPr/>
          </p:nvSpPr>
          <p:spPr bwMode="auto">
            <a:xfrm>
              <a:off x="3894" y="901"/>
              <a:ext cx="113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00000111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800600" y="1219200"/>
            <a:ext cx="2281238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3838" indent="-223838" algn="l" eaLnBrk="0" hangingPunct="0">
              <a:spcBef>
                <a:spcPct val="50000"/>
              </a:spcBef>
              <a:defRPr/>
            </a:pPr>
            <a:r>
              <a:rPr lang="en-US" sz="2800" dirty="0">
                <a:latin typeface="+mn-lt"/>
                <a:ea typeface="+mn-ea"/>
                <a:cs typeface="+mn-cs"/>
              </a:rPr>
              <a:t>80.19.240.51</a:t>
            </a:r>
          </a:p>
        </p:txBody>
      </p:sp>
    </p:spTree>
    <p:extLst>
      <p:ext uri="{BB962C8B-B14F-4D97-AF65-F5344CB8AC3E}">
        <p14:creationId xmlns:p14="http://schemas.microsoft.com/office/powerpoint/2010/main" val="135201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  <p:bldP spid="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Original Internet Addresses</a:t>
            </a:r>
          </a:p>
        </p:txBody>
      </p:sp>
      <p:sp>
        <p:nvSpPr>
          <p:cNvPr id="1331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First eight bits: network address (/8</a:t>
            </a:r>
            <a:r>
              <a:rPr lang="en-US" dirty="0" smtClean="0">
                <a:latin typeface="Arial" charset="0"/>
              </a:rPr>
              <a:t>)</a:t>
            </a:r>
          </a:p>
          <a:p>
            <a:pPr lvl="1"/>
            <a:r>
              <a:rPr lang="en-US" dirty="0" smtClean="0">
                <a:latin typeface="Arial" charset="0"/>
              </a:rPr>
              <a:t>Slash notation indicates network address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Last 24 bits: host address</a:t>
            </a:r>
          </a:p>
          <a:p>
            <a:endParaRPr lang="en-US" dirty="0">
              <a:latin typeface="Arial" charset="0"/>
            </a:endParaRPr>
          </a:p>
          <a:p>
            <a:pPr algn="ctr">
              <a:buFontTx/>
              <a:buNone/>
            </a:pPr>
            <a:r>
              <a:rPr lang="en-US" i="1" dirty="0">
                <a:solidFill>
                  <a:srgbClr val="FF0000"/>
                </a:solidFill>
                <a:latin typeface="Arial" charset="0"/>
              </a:rPr>
              <a:t>Assumed 256 networks were more than enough!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1331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E94980-7856-C84A-8B2B-17E9D19A6B01}" type="slidenum">
              <a:rPr lang="en-US" sz="1400" b="0">
                <a:latin typeface="Times New Roman" charset="0"/>
              </a:rPr>
              <a:pPr eaLnBrk="1" hangingPunct="1"/>
              <a:t>39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21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of my home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Spanning trees are useful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14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Nice Features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Transit routers looked at what portion of address?</a:t>
            </a:r>
          </a:p>
          <a:p>
            <a:pPr lvl="1"/>
            <a:r>
              <a:rPr lang="en-US" b="1" i="1" dirty="0" smtClean="0">
                <a:solidFill>
                  <a:srgbClr val="F47A00"/>
                </a:solidFill>
                <a:latin typeface="Arial" charset="0"/>
              </a:rPr>
              <a:t>Network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That portion of address space was flat</a:t>
            </a:r>
          </a:p>
          <a:p>
            <a:pPr lvl="1"/>
            <a:r>
              <a:rPr lang="en-US" dirty="0" smtClean="0">
                <a:latin typeface="Arial" charset="0"/>
              </a:rPr>
              <a:t>No need for hierarchy with 256 entries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</a:t>
            </a:r>
            <a:r>
              <a:rPr lang="en-US" dirty="0" smtClean="0">
                <a:latin typeface="Arial" charset="0"/>
              </a:rPr>
              <a:t>est of address only relevant on host’s network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But did not provide for enough networks</a:t>
            </a:r>
          </a:p>
          <a:p>
            <a:pPr lvl="1"/>
            <a:r>
              <a:rPr lang="en-US" dirty="0" smtClean="0">
                <a:latin typeface="Arial" charset="0"/>
              </a:rPr>
              <a:t>Ubiquity of </a:t>
            </a:r>
            <a:r>
              <a:rPr lang="en-US" dirty="0" err="1" smtClean="0">
                <a:latin typeface="Arial" charset="0"/>
              </a:rPr>
              <a:t>ethernet</a:t>
            </a:r>
            <a:r>
              <a:rPr lang="en-US" dirty="0" smtClean="0">
                <a:latin typeface="Arial" charset="0"/>
              </a:rPr>
              <a:t> not foreseen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1331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E94980-7856-C84A-8B2B-17E9D19A6B01}" type="slidenum">
              <a:rPr lang="en-US" sz="1400" b="0">
                <a:latin typeface="Times New Roman" charset="0"/>
              </a:rPr>
              <a:pPr eaLnBrk="1" hangingPunct="1"/>
              <a:t>40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22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Next Design: Classful Addressing</a:t>
            </a:r>
          </a:p>
        </p:txBody>
      </p:sp>
      <p:sp>
        <p:nvSpPr>
          <p:cNvPr id="16117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839200" cy="4835525"/>
          </a:xfrm>
        </p:spPr>
        <p:txBody>
          <a:bodyPr/>
          <a:lstStyle/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Class A: if first byte in [0..127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] 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Symbol" charset="0"/>
              </a:rPr>
              <a:t>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assume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/8 </a:t>
            </a:r>
            <a:r>
              <a:rPr lang="en-US" b="1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(top bit = 0)</a:t>
            </a:r>
          </a:p>
          <a:p>
            <a:pPr marL="344487" lvl="1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Very large blocks (e.g., MIT has 18.0.0.0/8)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Class B: first byte in [128..191] 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Symbol" charset="0"/>
              </a:rPr>
              <a:t> assume /16 </a:t>
            </a:r>
            <a:r>
              <a:rPr lang="en-US" sz="2000" b="1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(top bits = 10)</a:t>
            </a:r>
          </a:p>
          <a:p>
            <a:pPr marL="344487" lvl="1" indent="0">
              <a:buNone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Large blocks (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e.g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,. UCB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has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128.32.0.0/16)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Class C: [192..223] 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Symbol" charset="0"/>
              </a:rPr>
              <a:t> assume /24   </a:t>
            </a:r>
            <a:r>
              <a:rPr lang="en-US" b="1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(top bits = 110)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Small blocks (e.g., ICIR has 192.150.187.0/24)</a:t>
            </a: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(My house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used to have a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/25)</a:t>
            </a:r>
          </a:p>
        </p:txBody>
      </p:sp>
      <p:sp>
        <p:nvSpPr>
          <p:cNvPr id="1341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D87A5B9-CF78-2843-B81B-7CDC7FF730A7}" type="slidenum">
              <a:rPr lang="en-US" sz="1400" b="0">
                <a:latin typeface="Times New Roman" charset="0"/>
              </a:rPr>
              <a:pPr eaLnBrk="1" hangingPunct="1"/>
              <a:t>41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65246" y="1799801"/>
            <a:ext cx="3657600" cy="377825"/>
            <a:chOff x="428" y="893"/>
            <a:chExt cx="4616" cy="352"/>
          </a:xfrm>
        </p:grpSpPr>
        <p:grpSp>
          <p:nvGrpSpPr>
            <p:cNvPr id="134169" name="Group 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1611782" name="Rectangle 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1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34175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76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77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11786" name="Rectangle 10"/>
            <p:cNvSpPr>
              <a:spLocks noChangeArrowheads="1"/>
            </p:cNvSpPr>
            <p:nvPr/>
          </p:nvSpPr>
          <p:spPr bwMode="auto">
            <a:xfrm>
              <a:off x="436" y="893"/>
              <a:ext cx="1190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0*******</a:t>
              </a:r>
            </a:p>
          </p:txBody>
        </p:sp>
        <p:sp>
          <p:nvSpPr>
            <p:cNvPr id="1611787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4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********</a:t>
              </a:r>
            </a:p>
          </p:txBody>
        </p:sp>
        <p:sp>
          <p:nvSpPr>
            <p:cNvPr id="134172" name="Rectangle 12"/>
            <p:cNvSpPr>
              <a:spLocks noChangeArrowheads="1"/>
            </p:cNvSpPr>
            <p:nvPr/>
          </p:nvSpPr>
          <p:spPr bwMode="auto">
            <a:xfrm>
              <a:off x="2758" y="900"/>
              <a:ext cx="1142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>
                  <a:solidFill>
                    <a:srgbClr val="FF0000"/>
                  </a:solidFill>
                  <a:latin typeface="Arial" charset="0"/>
                </a:rPr>
                <a:t>********</a:t>
              </a:r>
              <a:endParaRPr lang="en-US" sz="1800" b="0">
                <a:solidFill>
                  <a:srgbClr val="9966FF"/>
                </a:solidFill>
                <a:latin typeface="Arial" charset="0"/>
              </a:endParaRPr>
            </a:p>
          </p:txBody>
        </p:sp>
        <p:sp>
          <p:nvSpPr>
            <p:cNvPr id="1611789" name="Rectangle 13"/>
            <p:cNvSpPr>
              <a:spLocks noChangeArrowheads="1"/>
            </p:cNvSpPr>
            <p:nvPr/>
          </p:nvSpPr>
          <p:spPr bwMode="auto">
            <a:xfrm>
              <a:off x="3896" y="900"/>
              <a:ext cx="114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3300"/>
                  </a:solidFill>
                  <a:latin typeface="+mn-lt"/>
                  <a:ea typeface="+mn-ea"/>
                  <a:cs typeface="+mn-cs"/>
                </a:rPr>
                <a:t>********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265246" y="3297237"/>
            <a:ext cx="3657600" cy="377825"/>
            <a:chOff x="428" y="893"/>
            <a:chExt cx="4616" cy="352"/>
          </a:xfrm>
        </p:grpSpPr>
        <p:grpSp>
          <p:nvGrpSpPr>
            <p:cNvPr id="134160" name="Group 1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1611792" name="Rectangle 1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1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34166" name="Line 1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67" name="Line 1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68" name="Line 1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11796" name="Rectangle 20"/>
            <p:cNvSpPr>
              <a:spLocks noChangeArrowheads="1"/>
            </p:cNvSpPr>
            <p:nvPr/>
          </p:nvSpPr>
          <p:spPr bwMode="auto">
            <a:xfrm>
              <a:off x="436" y="893"/>
              <a:ext cx="1238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10******</a:t>
              </a:r>
            </a:p>
          </p:txBody>
        </p:sp>
        <p:sp>
          <p:nvSpPr>
            <p:cNvPr id="1611797" name="Rectangle 21"/>
            <p:cNvSpPr>
              <a:spLocks noChangeArrowheads="1"/>
            </p:cNvSpPr>
            <p:nvPr/>
          </p:nvSpPr>
          <p:spPr bwMode="auto">
            <a:xfrm>
              <a:off x="1606" y="893"/>
              <a:ext cx="114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********</a:t>
              </a:r>
            </a:p>
          </p:txBody>
        </p:sp>
        <p:sp>
          <p:nvSpPr>
            <p:cNvPr id="134163" name="Rectangle 22"/>
            <p:cNvSpPr>
              <a:spLocks noChangeArrowheads="1"/>
            </p:cNvSpPr>
            <p:nvPr/>
          </p:nvSpPr>
          <p:spPr bwMode="auto">
            <a:xfrm>
              <a:off x="2758" y="900"/>
              <a:ext cx="1142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>
                  <a:solidFill>
                    <a:srgbClr val="FF0000"/>
                  </a:solidFill>
                  <a:latin typeface="Arial" charset="0"/>
                </a:rPr>
                <a:t>********</a:t>
              </a:r>
              <a:endParaRPr lang="en-US" sz="1800" b="0">
                <a:solidFill>
                  <a:srgbClr val="9966FF"/>
                </a:solidFill>
                <a:latin typeface="Arial" charset="0"/>
              </a:endParaRPr>
            </a:p>
          </p:txBody>
        </p:sp>
        <p:sp>
          <p:nvSpPr>
            <p:cNvPr id="1611799" name="Rectangle 23"/>
            <p:cNvSpPr>
              <a:spLocks noChangeArrowheads="1"/>
            </p:cNvSpPr>
            <p:nvPr/>
          </p:nvSpPr>
          <p:spPr bwMode="auto">
            <a:xfrm>
              <a:off x="3896" y="900"/>
              <a:ext cx="114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3300"/>
                  </a:solidFill>
                  <a:latin typeface="+mn-lt"/>
                  <a:ea typeface="+mn-ea"/>
                  <a:cs typeface="+mn-cs"/>
                </a:rPr>
                <a:t>********</a:t>
              </a: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1258907" y="4788232"/>
            <a:ext cx="3657600" cy="377825"/>
            <a:chOff x="428" y="893"/>
            <a:chExt cx="4616" cy="352"/>
          </a:xfrm>
        </p:grpSpPr>
        <p:grpSp>
          <p:nvGrpSpPr>
            <p:cNvPr id="134151" name="Group 2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1611802" name="Rectangle 2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1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34157" name="Line 2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58" name="Line 2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59" name="Line 2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11806" name="Rectangle 30"/>
            <p:cNvSpPr>
              <a:spLocks noChangeArrowheads="1"/>
            </p:cNvSpPr>
            <p:nvPr/>
          </p:nvSpPr>
          <p:spPr bwMode="auto">
            <a:xfrm>
              <a:off x="436" y="893"/>
              <a:ext cx="1266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110*****</a:t>
              </a:r>
            </a:p>
          </p:txBody>
        </p:sp>
        <p:sp>
          <p:nvSpPr>
            <p:cNvPr id="1611807" name="Rectangle 31"/>
            <p:cNvSpPr>
              <a:spLocks noChangeArrowheads="1"/>
            </p:cNvSpPr>
            <p:nvPr/>
          </p:nvSpPr>
          <p:spPr bwMode="auto">
            <a:xfrm>
              <a:off x="1606" y="893"/>
              <a:ext cx="114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********</a:t>
              </a:r>
            </a:p>
          </p:txBody>
        </p:sp>
        <p:sp>
          <p:nvSpPr>
            <p:cNvPr id="134154" name="Rectangle 32"/>
            <p:cNvSpPr>
              <a:spLocks noChangeArrowheads="1"/>
            </p:cNvSpPr>
            <p:nvPr/>
          </p:nvSpPr>
          <p:spPr bwMode="auto">
            <a:xfrm>
              <a:off x="2758" y="900"/>
              <a:ext cx="1142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>
                  <a:solidFill>
                    <a:srgbClr val="FF0000"/>
                  </a:solidFill>
                  <a:latin typeface="Arial" charset="0"/>
                </a:rPr>
                <a:t>********</a:t>
              </a:r>
              <a:endParaRPr lang="en-US" sz="1800" b="0">
                <a:solidFill>
                  <a:srgbClr val="9966FF"/>
                </a:solidFill>
                <a:latin typeface="Arial" charset="0"/>
              </a:endParaRPr>
            </a:p>
          </p:txBody>
        </p:sp>
        <p:sp>
          <p:nvSpPr>
            <p:cNvPr id="1611809" name="Rectangle 33"/>
            <p:cNvSpPr>
              <a:spLocks noChangeArrowheads="1"/>
            </p:cNvSpPr>
            <p:nvPr/>
          </p:nvSpPr>
          <p:spPr bwMode="auto">
            <a:xfrm>
              <a:off x="3896" y="900"/>
              <a:ext cx="114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3300"/>
                  </a:solidFill>
                  <a:latin typeface="+mn-lt"/>
                  <a:ea typeface="+mn-ea"/>
                  <a:cs typeface="+mn-cs"/>
                </a:rPr>
                <a:t>********</a:t>
              </a:r>
            </a:p>
          </p:txBody>
        </p:sp>
      </p:grpSp>
      <p:sp>
        <p:nvSpPr>
          <p:cNvPr id="35" name="Text Box 41"/>
          <p:cNvSpPr txBox="1">
            <a:spLocks noChangeArrowheads="1"/>
          </p:cNvSpPr>
          <p:nvPr/>
        </p:nvSpPr>
        <p:spPr bwMode="auto">
          <a:xfrm>
            <a:off x="6591668" y="1763155"/>
            <a:ext cx="14057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>
                <a:latin typeface="Times New Roman" charset="0"/>
              </a:rPr>
              <a:t>126 nets</a:t>
            </a:r>
          </a:p>
          <a:p>
            <a:r>
              <a:rPr lang="en-US" b="0" dirty="0">
                <a:latin typeface="Times New Roman" charset="0"/>
              </a:rPr>
              <a:t>~16M hosts</a:t>
            </a:r>
          </a:p>
        </p:txBody>
      </p:sp>
      <p:sp>
        <p:nvSpPr>
          <p:cNvPr id="36" name="Text Box 40"/>
          <p:cNvSpPr txBox="1">
            <a:spLocks noChangeArrowheads="1"/>
          </p:cNvSpPr>
          <p:nvPr/>
        </p:nvSpPr>
        <p:spPr bwMode="auto">
          <a:xfrm>
            <a:off x="6570194" y="3135426"/>
            <a:ext cx="135781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>
                <a:latin typeface="Times New Roman" charset="0"/>
              </a:rPr>
              <a:t>~16K nets</a:t>
            </a:r>
          </a:p>
          <a:p>
            <a:r>
              <a:rPr lang="en-US" b="0" dirty="0">
                <a:latin typeface="Times New Roman" charset="0"/>
              </a:rPr>
              <a:t>~65K hosts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6576369" y="4617834"/>
            <a:ext cx="116087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>
                <a:latin typeface="Times New Roman" charset="0"/>
              </a:rPr>
              <a:t>~2M nets</a:t>
            </a:r>
          </a:p>
          <a:p>
            <a:r>
              <a:rPr lang="en-US" b="0" dirty="0">
                <a:latin typeface="Times New Roman" charset="0"/>
              </a:rPr>
              <a:t>254 hosts</a:t>
            </a:r>
          </a:p>
        </p:txBody>
      </p:sp>
    </p:spTree>
    <p:extLst>
      <p:ext uri="{BB962C8B-B14F-4D97-AF65-F5344CB8AC3E}">
        <p14:creationId xmlns:p14="http://schemas.microsoft.com/office/powerpoint/2010/main" val="154365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1779" grpId="0" build="p"/>
      <p:bldP spid="35" grpId="0"/>
      <p:bldP spid="36" grpId="0"/>
      <p:bldP spid="3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Classful Addressing (cont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d)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1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Class D: [224..239] </a:t>
            </a:r>
            <a:r>
              <a:rPr lang="en-US" b="1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(top bits 1110)</a:t>
            </a:r>
          </a:p>
          <a:p>
            <a:pPr lvl="1"/>
            <a:endParaRPr lang="en-US" dirty="0">
              <a:solidFill>
                <a:schemeClr val="bg2"/>
              </a:solidFill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Multicast groups</a:t>
            </a:r>
            <a:b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</a:br>
            <a:endParaRPr lang="en-US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Class E: [240..255] </a:t>
            </a:r>
            <a:r>
              <a:rPr lang="en-US" b="1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(top bits 11110)</a:t>
            </a:r>
          </a:p>
          <a:p>
            <a:pPr lvl="2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Reserved for future use</a:t>
            </a:r>
          </a:p>
          <a:p>
            <a:pPr lvl="2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61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121D3A5-6470-9D42-B607-21B20800850E}" type="slidenum">
              <a:rPr lang="en-US" sz="1400" b="0">
                <a:latin typeface="Times New Roman" charset="0"/>
              </a:rPr>
              <a:pPr eaLnBrk="1" hangingPunct="1"/>
              <a:t>42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136196" name="Group 44"/>
          <p:cNvGrpSpPr>
            <a:grpSpLocks/>
          </p:cNvGrpSpPr>
          <p:nvPr/>
        </p:nvGrpSpPr>
        <p:grpSpPr bwMode="auto">
          <a:xfrm>
            <a:off x="1143000" y="2133600"/>
            <a:ext cx="3657600" cy="377825"/>
            <a:chOff x="428" y="893"/>
            <a:chExt cx="4616" cy="352"/>
          </a:xfrm>
        </p:grpSpPr>
        <p:grpSp>
          <p:nvGrpSpPr>
            <p:cNvPr id="136207" name="Group 4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1613870" name="Rectangle 4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1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36213" name="Line 4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214" name="Line 4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215" name="Line 4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13874" name="Rectangle 50"/>
            <p:cNvSpPr>
              <a:spLocks noChangeArrowheads="1"/>
            </p:cNvSpPr>
            <p:nvPr/>
          </p:nvSpPr>
          <p:spPr bwMode="auto">
            <a:xfrm>
              <a:off x="436" y="893"/>
              <a:ext cx="129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1110****</a:t>
              </a:r>
            </a:p>
          </p:txBody>
        </p:sp>
        <p:sp>
          <p:nvSpPr>
            <p:cNvPr id="1613875" name="Rectangle 51"/>
            <p:cNvSpPr>
              <a:spLocks noChangeArrowheads="1"/>
            </p:cNvSpPr>
            <p:nvPr/>
          </p:nvSpPr>
          <p:spPr bwMode="auto">
            <a:xfrm>
              <a:off x="1606" y="893"/>
              <a:ext cx="114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********</a:t>
              </a:r>
            </a:p>
          </p:txBody>
        </p:sp>
        <p:sp>
          <p:nvSpPr>
            <p:cNvPr id="136210" name="Rectangle 52"/>
            <p:cNvSpPr>
              <a:spLocks noChangeArrowheads="1"/>
            </p:cNvSpPr>
            <p:nvPr/>
          </p:nvSpPr>
          <p:spPr bwMode="auto">
            <a:xfrm>
              <a:off x="2758" y="900"/>
              <a:ext cx="1142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>
                  <a:solidFill>
                    <a:srgbClr val="FF0000"/>
                  </a:solidFill>
                  <a:latin typeface="Arial" charset="0"/>
                </a:rPr>
                <a:t>********</a:t>
              </a:r>
              <a:endParaRPr lang="en-US" sz="1800" b="0">
                <a:solidFill>
                  <a:srgbClr val="9966FF"/>
                </a:solidFill>
                <a:latin typeface="Arial" charset="0"/>
              </a:endParaRPr>
            </a:p>
          </p:txBody>
        </p:sp>
        <p:sp>
          <p:nvSpPr>
            <p:cNvPr id="1613877" name="Rectangle 53"/>
            <p:cNvSpPr>
              <a:spLocks noChangeArrowheads="1"/>
            </p:cNvSpPr>
            <p:nvPr/>
          </p:nvSpPr>
          <p:spPr bwMode="auto">
            <a:xfrm>
              <a:off x="3896" y="900"/>
              <a:ext cx="114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3300"/>
                  </a:solidFill>
                  <a:latin typeface="+mn-lt"/>
                  <a:ea typeface="+mn-ea"/>
                  <a:cs typeface="+mn-cs"/>
                </a:rPr>
                <a:t>********</a:t>
              </a:r>
            </a:p>
          </p:txBody>
        </p:sp>
      </p:grpSp>
      <p:grpSp>
        <p:nvGrpSpPr>
          <p:cNvPr id="136197" name="Group 54"/>
          <p:cNvGrpSpPr>
            <a:grpSpLocks/>
          </p:cNvGrpSpPr>
          <p:nvPr/>
        </p:nvGrpSpPr>
        <p:grpSpPr bwMode="auto">
          <a:xfrm>
            <a:off x="1143000" y="3584575"/>
            <a:ext cx="3657600" cy="377825"/>
            <a:chOff x="428" y="893"/>
            <a:chExt cx="4616" cy="352"/>
          </a:xfrm>
        </p:grpSpPr>
        <p:grpSp>
          <p:nvGrpSpPr>
            <p:cNvPr id="136198" name="Group 5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1613880" name="Rectangle 5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1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36204" name="Line 5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205" name="Line 5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206" name="Line 5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13884" name="Rectangle 60"/>
            <p:cNvSpPr>
              <a:spLocks noChangeArrowheads="1"/>
            </p:cNvSpPr>
            <p:nvPr/>
          </p:nvSpPr>
          <p:spPr bwMode="auto">
            <a:xfrm>
              <a:off x="436" y="893"/>
              <a:ext cx="1320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11110***</a:t>
              </a:r>
            </a:p>
          </p:txBody>
        </p:sp>
        <p:sp>
          <p:nvSpPr>
            <p:cNvPr id="1613885" name="Rectangle 61"/>
            <p:cNvSpPr>
              <a:spLocks noChangeArrowheads="1"/>
            </p:cNvSpPr>
            <p:nvPr/>
          </p:nvSpPr>
          <p:spPr bwMode="auto">
            <a:xfrm>
              <a:off x="1606" y="893"/>
              <a:ext cx="114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********</a:t>
              </a:r>
            </a:p>
          </p:txBody>
        </p:sp>
        <p:sp>
          <p:nvSpPr>
            <p:cNvPr id="136201" name="Rectangle 62"/>
            <p:cNvSpPr>
              <a:spLocks noChangeArrowheads="1"/>
            </p:cNvSpPr>
            <p:nvPr/>
          </p:nvSpPr>
          <p:spPr bwMode="auto">
            <a:xfrm>
              <a:off x="2758" y="900"/>
              <a:ext cx="1142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>
                  <a:solidFill>
                    <a:srgbClr val="FF0000"/>
                  </a:solidFill>
                  <a:latin typeface="Arial" charset="0"/>
                </a:rPr>
                <a:t>********</a:t>
              </a:r>
              <a:endParaRPr lang="en-US" sz="1800" b="0">
                <a:solidFill>
                  <a:srgbClr val="9966FF"/>
                </a:solidFill>
                <a:latin typeface="Arial" charset="0"/>
              </a:endParaRPr>
            </a:p>
          </p:txBody>
        </p:sp>
        <p:sp>
          <p:nvSpPr>
            <p:cNvPr id="1613887" name="Rectangle 63"/>
            <p:cNvSpPr>
              <a:spLocks noChangeArrowheads="1"/>
            </p:cNvSpPr>
            <p:nvPr/>
          </p:nvSpPr>
          <p:spPr bwMode="auto">
            <a:xfrm>
              <a:off x="3896" y="900"/>
              <a:ext cx="114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3300"/>
                  </a:solidFill>
                  <a:latin typeface="+mn-lt"/>
                  <a:ea typeface="+mn-ea"/>
                  <a:cs typeface="+mn-cs"/>
                </a:rPr>
                <a:t>********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567574" y="2088774"/>
            <a:ext cx="1293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Multicast</a:t>
            </a:r>
            <a:endParaRPr lang="en-US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97494" y="3525795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Experimental</a:t>
            </a:r>
            <a:endParaRPr lang="en-US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399" y="4495800"/>
            <a:ext cx="7696201" cy="1557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330066"/>
              </a:buClr>
              <a:buSzPct val="70000"/>
              <a:buFont typeface="Wingdings" charset="2"/>
              <a:buChar char="l"/>
            </a:pPr>
            <a:r>
              <a:rPr lang="en-US" sz="2800" b="0" kern="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Nice feature of design:</a:t>
            </a:r>
          </a:p>
          <a:p>
            <a:pPr marL="800100" lvl="1" indent="-342900">
              <a:spcBef>
                <a:spcPct val="20000"/>
              </a:spcBef>
              <a:buClr>
                <a:srgbClr val="330066"/>
              </a:buClr>
              <a:buSzPct val="70000"/>
              <a:buFont typeface="Wingdings" charset="2"/>
              <a:buChar char="l"/>
            </a:pPr>
            <a:r>
              <a:rPr lang="en-US" altLang="ja-JP" sz="2800" b="0" kern="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First bits tell you which is network address</a:t>
            </a:r>
            <a:endParaRPr lang="en-US" altLang="ja-JP" sz="2800" b="0" kern="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330066"/>
              </a:buClr>
              <a:buSzPct val="70000"/>
              <a:buFont typeface="Wingdings" charset="2"/>
              <a:buChar char="l"/>
            </a:pPr>
            <a:endParaRPr lang="en-US" sz="2800" b="0" kern="0" dirty="0">
              <a:solidFill>
                <a:srgbClr val="000000"/>
              </a:solidFill>
              <a:latin typeface="Arial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642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wrong with </a:t>
            </a:r>
            <a:r>
              <a:rPr lang="en-US" dirty="0" err="1" smtClean="0"/>
              <a:t>classful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Only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comes in 3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sizes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Routers may need state for </a:t>
            </a:r>
            <a:r>
              <a:rPr lang="en-US" b="1" i="1" dirty="0" smtClean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many</a:t>
            </a:r>
            <a:r>
              <a:rPr lang="en-US" dirty="0" smtClean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class C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s (/24s</a:t>
            </a:r>
            <a:r>
              <a:rPr lang="en-US" altLang="ja-JP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endParaRPr lang="en-US" altLang="ja-JP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Wasted address space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424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Today’</a:t>
            </a:r>
            <a:r>
              <a:rPr lang="en-US" altLang="ja-JP" dirty="0" smtClean="0">
                <a:latin typeface="Helvetica" charset="0"/>
                <a:ea typeface="ＭＳ Ｐゴシック" charset="0"/>
                <a:cs typeface="ＭＳ Ｐゴシック" charset="0"/>
              </a:rPr>
              <a:t>s </a:t>
            </a:r>
            <a:r>
              <a:rPr lang="en-US" altLang="ja-JP" dirty="0">
                <a:latin typeface="Helvetica" charset="0"/>
                <a:ea typeface="ＭＳ Ｐゴシック" charset="0"/>
                <a:cs typeface="ＭＳ Ｐゴシック" charset="0"/>
              </a:rPr>
              <a:t>Addressing: CIDR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9144000" cy="4835525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CIDR = Classless </a:t>
            </a:r>
            <a:r>
              <a:rPr lang="en-US" dirty="0" err="1">
                <a:latin typeface="Arial" charset="0"/>
              </a:rPr>
              <a:t>Interdomain</a:t>
            </a:r>
            <a:r>
              <a:rPr lang="en-US" dirty="0">
                <a:latin typeface="Arial" charset="0"/>
              </a:rPr>
              <a:t> Routing</a:t>
            </a:r>
          </a:p>
          <a:p>
            <a:pPr lvl="3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Flexible </a:t>
            </a:r>
            <a:r>
              <a:rPr lang="en-US" dirty="0" smtClean="0">
                <a:latin typeface="Arial" charset="0"/>
              </a:rPr>
              <a:t>division between network </a:t>
            </a:r>
            <a:r>
              <a:rPr lang="en-US" dirty="0">
                <a:latin typeface="Arial" charset="0"/>
              </a:rPr>
              <a:t>and host addresses</a:t>
            </a:r>
          </a:p>
          <a:p>
            <a:pPr lvl="3"/>
            <a:endParaRPr lang="en-US" dirty="0">
              <a:latin typeface="Arial" charset="0"/>
            </a:endParaRPr>
          </a:p>
          <a:p>
            <a:r>
              <a:rPr lang="en-US" b="1" i="1" dirty="0">
                <a:solidFill>
                  <a:srgbClr val="F47A00"/>
                </a:solidFill>
                <a:latin typeface="Arial" charset="0"/>
              </a:rPr>
              <a:t>Must specify both address and </a:t>
            </a:r>
            <a:r>
              <a:rPr lang="en-US" b="1" i="1" dirty="0" smtClean="0">
                <a:solidFill>
                  <a:srgbClr val="F47A00"/>
                </a:solidFill>
                <a:latin typeface="Arial" charset="0"/>
              </a:rPr>
              <a:t>mask</a:t>
            </a:r>
            <a:endParaRPr lang="en-US" b="1" i="1" dirty="0">
              <a:solidFill>
                <a:srgbClr val="F47A00"/>
              </a:solidFill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Clarifies where boundary between addresses lies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err="1">
                <a:latin typeface="Arial" charset="0"/>
                <a:ea typeface="Arial" charset="0"/>
                <a:cs typeface="Arial" charset="0"/>
              </a:rPr>
              <a:t>Classful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addressing communicate this with first few bits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CIDR requires explicit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mask</a:t>
            </a:r>
          </a:p>
          <a:p>
            <a:pPr lvl="3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Mask carried in routing algorithm</a:t>
            </a:r>
          </a:p>
          <a:p>
            <a:pPr lvl="1"/>
            <a:r>
              <a:rPr lang="en-US" b="1" i="1" dirty="0" smtClean="0">
                <a:latin typeface="Arial" charset="0"/>
                <a:ea typeface="Arial" charset="0"/>
                <a:cs typeface="Arial" charset="0"/>
              </a:rPr>
              <a:t>Not implicitly carried in address</a:t>
            </a:r>
            <a:endParaRPr lang="en-US" b="1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82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2F536FD-17D1-AE4D-83BB-FFF86501D73E}" type="slidenum">
              <a:rPr lang="en-US" sz="1400" b="0">
                <a:latin typeface="Times New Roman" charset="0"/>
              </a:rPr>
              <a:pPr eaLnBrk="1" hangingPunct="1"/>
              <a:t>44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93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Hierarchical Addressing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Prefix is </a:t>
            </a:r>
            <a:r>
              <a:rPr lang="en-US" b="1" i="1" dirty="0">
                <a:solidFill>
                  <a:srgbClr val="F47A00"/>
                </a:solidFill>
                <a:latin typeface="Arial" charset="0"/>
              </a:rPr>
              <a:t>network address</a:t>
            </a:r>
            <a:r>
              <a:rPr lang="en-US" dirty="0">
                <a:latin typeface="Arial" charset="0"/>
              </a:rPr>
              <a:t>: suffix is </a:t>
            </a:r>
            <a:r>
              <a:rPr lang="en-US" b="1" i="1" dirty="0">
                <a:solidFill>
                  <a:srgbClr val="F47A00"/>
                </a:solidFill>
                <a:latin typeface="Arial" charset="0"/>
              </a:rPr>
              <a:t>host address</a:t>
            </a:r>
          </a:p>
          <a:p>
            <a:r>
              <a:rPr lang="en-US" dirty="0">
                <a:latin typeface="Arial" charset="0"/>
              </a:rPr>
              <a:t>12.34.158.0/23 is a 23-bit </a:t>
            </a:r>
            <a:r>
              <a:rPr lang="en-US" dirty="0">
                <a:solidFill>
                  <a:srgbClr val="00005C"/>
                </a:solidFill>
                <a:latin typeface="Arial" charset="0"/>
              </a:rPr>
              <a:t>prefix </a:t>
            </a:r>
            <a:r>
              <a:rPr lang="en-US" dirty="0">
                <a:latin typeface="Arial" charset="0"/>
              </a:rPr>
              <a:t>with 2</a:t>
            </a:r>
            <a:r>
              <a:rPr lang="en-US" baseline="30000" dirty="0">
                <a:latin typeface="Arial" charset="0"/>
              </a:rPr>
              <a:t>9</a:t>
            </a:r>
            <a:r>
              <a:rPr lang="en-US" dirty="0">
                <a:latin typeface="Arial" charset="0"/>
              </a:rPr>
              <a:t> addresses</a:t>
            </a:r>
          </a:p>
          <a:p>
            <a:pPr lvl="1"/>
            <a:r>
              <a:rPr lang="en-US" b="1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Terminology: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Slash 23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492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802CB51-C42B-974F-B0DE-0D59CC5AFC69}" type="slidenum">
              <a:rPr lang="en-US" sz="1400" b="0">
                <a:latin typeface="Times New Roman" charset="0"/>
              </a:rPr>
              <a:pPr eaLnBrk="1" hangingPunct="1"/>
              <a:t>45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124932" name="Group 4"/>
          <p:cNvGrpSpPr>
            <a:grpSpLocks/>
          </p:cNvGrpSpPr>
          <p:nvPr/>
        </p:nvGrpSpPr>
        <p:grpSpPr bwMode="auto">
          <a:xfrm>
            <a:off x="846138" y="4564063"/>
            <a:ext cx="7327900" cy="592137"/>
            <a:chOff x="428" y="893"/>
            <a:chExt cx="4616" cy="373"/>
          </a:xfrm>
        </p:grpSpPr>
        <p:grpSp>
          <p:nvGrpSpPr>
            <p:cNvPr id="124948" name="Group 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932870" name="Rectangle 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24954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55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56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4949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124950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124951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1001111</a:t>
              </a:r>
              <a:r>
                <a:rPr lang="en-US" sz="3200" b="0">
                  <a:solidFill>
                    <a:srgbClr val="9966FF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124952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9966FF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124933" name="Line 14"/>
          <p:cNvSpPr>
            <a:spLocks noChangeShapeType="1"/>
          </p:cNvSpPr>
          <p:nvPr/>
        </p:nvSpPr>
        <p:spPr bwMode="auto">
          <a:xfrm>
            <a:off x="862013" y="534035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4" name="Rectangle 15"/>
          <p:cNvSpPr>
            <a:spLocks noChangeArrowheads="1"/>
          </p:cNvSpPr>
          <p:nvPr/>
        </p:nvSpPr>
        <p:spPr bwMode="auto">
          <a:xfrm>
            <a:off x="2193925" y="5645150"/>
            <a:ext cx="2306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Arial" charset="0"/>
              </a:rPr>
              <a:t>Network (23 bits)</a:t>
            </a:r>
            <a:r>
              <a:rPr lang="en-US" sz="2400" b="0">
                <a:solidFill>
                  <a:srgbClr val="FF0000"/>
                </a:solidFill>
                <a:latin typeface="Times New Roman" charset="0"/>
              </a:rPr>
              <a:t> </a:t>
            </a:r>
          </a:p>
        </p:txBody>
      </p:sp>
      <p:sp>
        <p:nvSpPr>
          <p:cNvPr id="124935" name="Line 16"/>
          <p:cNvSpPr>
            <a:spLocks noChangeShapeType="1"/>
          </p:cNvSpPr>
          <p:nvPr/>
        </p:nvSpPr>
        <p:spPr bwMode="auto">
          <a:xfrm flipH="1">
            <a:off x="862013" y="5562600"/>
            <a:ext cx="5157787" cy="190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6" name="Line 17"/>
          <p:cNvSpPr>
            <a:spLocks noChangeShapeType="1"/>
          </p:cNvSpPr>
          <p:nvPr/>
        </p:nvSpPr>
        <p:spPr bwMode="auto">
          <a:xfrm>
            <a:off x="8174038" y="531495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7" name="Line 18"/>
          <p:cNvSpPr>
            <a:spLocks noChangeShapeType="1"/>
          </p:cNvSpPr>
          <p:nvPr/>
        </p:nvSpPr>
        <p:spPr bwMode="auto">
          <a:xfrm>
            <a:off x="6019800" y="525780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8" name="Rectangle 19"/>
          <p:cNvSpPr>
            <a:spLocks noChangeArrowheads="1"/>
          </p:cNvSpPr>
          <p:nvPr/>
        </p:nvSpPr>
        <p:spPr bwMode="auto">
          <a:xfrm>
            <a:off x="6348413" y="5645150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>
                <a:solidFill>
                  <a:srgbClr val="9966FF"/>
                </a:solidFill>
                <a:latin typeface="Arial" charset="0"/>
              </a:rPr>
              <a:t>Host (9 bits)</a:t>
            </a:r>
            <a:r>
              <a:rPr lang="en-US" sz="2400" b="0">
                <a:latin typeface="Times New Roman" charset="0"/>
              </a:rPr>
              <a:t> </a:t>
            </a:r>
          </a:p>
        </p:txBody>
      </p:sp>
      <p:sp>
        <p:nvSpPr>
          <p:cNvPr id="124939" name="Line 20"/>
          <p:cNvSpPr>
            <a:spLocks noChangeShapeType="1"/>
          </p:cNvSpPr>
          <p:nvPr/>
        </p:nvSpPr>
        <p:spPr bwMode="auto">
          <a:xfrm>
            <a:off x="6049963" y="5562600"/>
            <a:ext cx="2120900" cy="190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0" name="Text Box 21"/>
          <p:cNvSpPr txBox="1">
            <a:spLocks noChangeArrowheads="1"/>
          </p:cNvSpPr>
          <p:nvPr/>
        </p:nvSpPr>
        <p:spPr bwMode="auto">
          <a:xfrm>
            <a:off x="1489075" y="3160713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12</a:t>
            </a:r>
          </a:p>
        </p:txBody>
      </p:sp>
      <p:sp>
        <p:nvSpPr>
          <p:cNvPr id="124941" name="Text Box 22"/>
          <p:cNvSpPr txBox="1">
            <a:spLocks noChangeArrowheads="1"/>
          </p:cNvSpPr>
          <p:nvPr/>
        </p:nvSpPr>
        <p:spPr bwMode="auto">
          <a:xfrm>
            <a:off x="3390900" y="3160713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34</a:t>
            </a:r>
          </a:p>
        </p:txBody>
      </p:sp>
      <p:sp>
        <p:nvSpPr>
          <p:cNvPr id="124942" name="Text Box 23"/>
          <p:cNvSpPr txBox="1">
            <a:spLocks noChangeArrowheads="1"/>
          </p:cNvSpPr>
          <p:nvPr/>
        </p:nvSpPr>
        <p:spPr bwMode="auto">
          <a:xfrm>
            <a:off x="5075238" y="3160713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158</a:t>
            </a:r>
          </a:p>
        </p:txBody>
      </p:sp>
      <p:sp>
        <p:nvSpPr>
          <p:cNvPr id="124943" name="Text Box 24"/>
          <p:cNvSpPr txBox="1">
            <a:spLocks noChangeArrowheads="1"/>
          </p:cNvSpPr>
          <p:nvPr/>
        </p:nvSpPr>
        <p:spPr bwMode="auto">
          <a:xfrm>
            <a:off x="7026275" y="316071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5</a:t>
            </a:r>
          </a:p>
        </p:txBody>
      </p:sp>
      <p:sp>
        <p:nvSpPr>
          <p:cNvPr id="124944" name="Line 25"/>
          <p:cNvSpPr>
            <a:spLocks noChangeShapeType="1"/>
          </p:cNvSpPr>
          <p:nvPr/>
        </p:nvSpPr>
        <p:spPr bwMode="auto">
          <a:xfrm>
            <a:off x="1770063" y="3617913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45" name="Line 26"/>
          <p:cNvSpPr>
            <a:spLocks noChangeShapeType="1"/>
          </p:cNvSpPr>
          <p:nvPr/>
        </p:nvSpPr>
        <p:spPr bwMode="auto">
          <a:xfrm>
            <a:off x="3695700" y="3617913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46" name="Line 27"/>
          <p:cNvSpPr>
            <a:spLocks noChangeShapeType="1"/>
          </p:cNvSpPr>
          <p:nvPr/>
        </p:nvSpPr>
        <p:spPr bwMode="auto">
          <a:xfrm>
            <a:off x="5468938" y="3617913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47" name="Line 28"/>
          <p:cNvSpPr>
            <a:spLocks noChangeShapeType="1"/>
          </p:cNvSpPr>
          <p:nvPr/>
        </p:nvSpPr>
        <p:spPr bwMode="auto">
          <a:xfrm>
            <a:off x="7215188" y="3617913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3" grpId="0" animBg="1"/>
      <p:bldP spid="124934" grpId="0"/>
      <p:bldP spid="124935" grpId="0" animBg="1"/>
      <p:bldP spid="124936" grpId="0" animBg="1"/>
      <p:bldP spid="124937" grpId="0" animBg="1"/>
      <p:bldP spid="124938" grpId="0"/>
      <p:bldP spid="124939" grpId="0" animBg="1"/>
      <p:bldP spid="124940" grpId="0"/>
      <p:bldP spid="124941" grpId="0"/>
      <p:bldP spid="124942" grpId="0"/>
      <p:bldP spid="124943" grpId="0"/>
      <p:bldP spid="124944" grpId="0" animBg="1"/>
      <p:bldP spid="124945" grpId="0" animBg="1"/>
      <p:bldP spid="124946" grpId="0" animBg="1"/>
      <p:bldP spid="12494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IP Address and a 23-bit Subnet Mask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697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1591DB-AEC5-374D-A7F9-318CF8D64A40}" type="slidenum">
              <a:rPr lang="en-US" sz="1400" b="0">
                <a:latin typeface="Times New Roman" charset="0"/>
              </a:rPr>
              <a:pPr eaLnBrk="1" hangingPunct="1"/>
              <a:t>46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126979" name="Group 3"/>
          <p:cNvGrpSpPr>
            <a:grpSpLocks/>
          </p:cNvGrpSpPr>
          <p:nvPr/>
        </p:nvGrpSpPr>
        <p:grpSpPr bwMode="auto">
          <a:xfrm>
            <a:off x="1428750" y="3143250"/>
            <a:ext cx="7327900" cy="592138"/>
            <a:chOff x="428" y="893"/>
            <a:chExt cx="4616" cy="373"/>
          </a:xfrm>
        </p:grpSpPr>
        <p:grpSp>
          <p:nvGrpSpPr>
            <p:cNvPr id="127008" name="Group 4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934917" name="Rectangle 5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27014" name="Line 6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15" name="Line 7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16" name="Line 8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009" name="Rectangle 9"/>
            <p:cNvSpPr>
              <a:spLocks noChangeArrowheads="1"/>
            </p:cNvSpPr>
            <p:nvPr/>
          </p:nvSpPr>
          <p:spPr bwMode="auto">
            <a:xfrm>
              <a:off x="438" y="893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127010" name="Rectangle 10"/>
            <p:cNvSpPr>
              <a:spLocks noChangeArrowheads="1"/>
            </p:cNvSpPr>
            <p:nvPr/>
          </p:nvSpPr>
          <p:spPr bwMode="auto">
            <a:xfrm>
              <a:off x="1606" y="893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127011" name="Rectangle 11"/>
            <p:cNvSpPr>
              <a:spLocks noChangeArrowheads="1"/>
            </p:cNvSpPr>
            <p:nvPr/>
          </p:nvSpPr>
          <p:spPr bwMode="auto">
            <a:xfrm>
              <a:off x="2758" y="901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1001111</a:t>
              </a:r>
              <a:r>
                <a:rPr lang="en-US" sz="3200" b="0">
                  <a:solidFill>
                    <a:srgbClr val="9966FF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127012" name="Rectangle 12"/>
            <p:cNvSpPr>
              <a:spLocks noChangeArrowheads="1"/>
            </p:cNvSpPr>
            <p:nvPr/>
          </p:nvSpPr>
          <p:spPr bwMode="auto">
            <a:xfrm>
              <a:off x="3894" y="901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9966FF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126980" name="Text Box 13"/>
          <p:cNvSpPr txBox="1">
            <a:spLocks noChangeArrowheads="1"/>
          </p:cNvSpPr>
          <p:nvPr/>
        </p:nvSpPr>
        <p:spPr bwMode="auto">
          <a:xfrm>
            <a:off x="2071688" y="17399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12</a:t>
            </a:r>
          </a:p>
        </p:txBody>
      </p:sp>
      <p:sp>
        <p:nvSpPr>
          <p:cNvPr id="126981" name="Text Box 14"/>
          <p:cNvSpPr txBox="1">
            <a:spLocks noChangeArrowheads="1"/>
          </p:cNvSpPr>
          <p:nvPr/>
        </p:nvSpPr>
        <p:spPr bwMode="auto">
          <a:xfrm>
            <a:off x="3973513" y="17399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34</a:t>
            </a:r>
          </a:p>
        </p:txBody>
      </p:sp>
      <p:sp>
        <p:nvSpPr>
          <p:cNvPr id="126982" name="Text Box 15"/>
          <p:cNvSpPr txBox="1">
            <a:spLocks noChangeArrowheads="1"/>
          </p:cNvSpPr>
          <p:nvPr/>
        </p:nvSpPr>
        <p:spPr bwMode="auto">
          <a:xfrm>
            <a:off x="5657850" y="17399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158</a:t>
            </a:r>
          </a:p>
        </p:txBody>
      </p:sp>
      <p:sp>
        <p:nvSpPr>
          <p:cNvPr id="126983" name="Text Box 16"/>
          <p:cNvSpPr txBox="1">
            <a:spLocks noChangeArrowheads="1"/>
          </p:cNvSpPr>
          <p:nvPr/>
        </p:nvSpPr>
        <p:spPr bwMode="auto">
          <a:xfrm>
            <a:off x="7608888" y="17399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5</a:t>
            </a:r>
          </a:p>
        </p:txBody>
      </p:sp>
      <p:sp>
        <p:nvSpPr>
          <p:cNvPr id="126984" name="Line 17"/>
          <p:cNvSpPr>
            <a:spLocks noChangeShapeType="1"/>
          </p:cNvSpPr>
          <p:nvPr/>
        </p:nvSpPr>
        <p:spPr bwMode="auto">
          <a:xfrm>
            <a:off x="2352675" y="2197100"/>
            <a:ext cx="0" cy="747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5" name="Line 18"/>
          <p:cNvSpPr>
            <a:spLocks noChangeShapeType="1"/>
          </p:cNvSpPr>
          <p:nvPr/>
        </p:nvSpPr>
        <p:spPr bwMode="auto">
          <a:xfrm>
            <a:off x="4278313" y="2197100"/>
            <a:ext cx="0" cy="747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6" name="Line 19"/>
          <p:cNvSpPr>
            <a:spLocks noChangeShapeType="1"/>
          </p:cNvSpPr>
          <p:nvPr/>
        </p:nvSpPr>
        <p:spPr bwMode="auto">
          <a:xfrm>
            <a:off x="6051550" y="2197100"/>
            <a:ext cx="0" cy="747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7" name="Line 20"/>
          <p:cNvSpPr>
            <a:spLocks noChangeShapeType="1"/>
          </p:cNvSpPr>
          <p:nvPr/>
        </p:nvSpPr>
        <p:spPr bwMode="auto">
          <a:xfrm>
            <a:off x="7797800" y="2197100"/>
            <a:ext cx="0" cy="747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6988" name="Group 21"/>
          <p:cNvGrpSpPr>
            <a:grpSpLocks/>
          </p:cNvGrpSpPr>
          <p:nvPr/>
        </p:nvGrpSpPr>
        <p:grpSpPr bwMode="auto">
          <a:xfrm>
            <a:off x="1422400" y="4143375"/>
            <a:ext cx="7327900" cy="592138"/>
            <a:chOff x="428" y="893"/>
            <a:chExt cx="4616" cy="373"/>
          </a:xfrm>
        </p:grpSpPr>
        <p:grpSp>
          <p:nvGrpSpPr>
            <p:cNvPr id="126999" name="Group 22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934935" name="Rectangle 23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27005" name="Line 24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06" name="Line 25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07" name="Line 26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000" name="Rectangle 27"/>
            <p:cNvSpPr>
              <a:spLocks noChangeArrowheads="1"/>
            </p:cNvSpPr>
            <p:nvPr/>
          </p:nvSpPr>
          <p:spPr bwMode="auto">
            <a:xfrm>
              <a:off x="438" y="893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11111111</a:t>
              </a:r>
            </a:p>
          </p:txBody>
        </p:sp>
        <p:sp>
          <p:nvSpPr>
            <p:cNvPr id="127001" name="Rectangle 28"/>
            <p:cNvSpPr>
              <a:spLocks noChangeArrowheads="1"/>
            </p:cNvSpPr>
            <p:nvPr/>
          </p:nvSpPr>
          <p:spPr bwMode="auto">
            <a:xfrm>
              <a:off x="1606" y="893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11111111</a:t>
              </a:r>
            </a:p>
          </p:txBody>
        </p:sp>
        <p:sp>
          <p:nvSpPr>
            <p:cNvPr id="127002" name="Rectangle 29"/>
            <p:cNvSpPr>
              <a:spLocks noChangeArrowheads="1"/>
            </p:cNvSpPr>
            <p:nvPr/>
          </p:nvSpPr>
          <p:spPr bwMode="auto">
            <a:xfrm>
              <a:off x="2758" y="901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1111111</a:t>
              </a:r>
              <a:r>
                <a:rPr lang="en-US" sz="3200" b="0">
                  <a:solidFill>
                    <a:srgbClr val="9966FF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127003" name="Rectangle 30"/>
            <p:cNvSpPr>
              <a:spLocks noChangeArrowheads="1"/>
            </p:cNvSpPr>
            <p:nvPr/>
          </p:nvSpPr>
          <p:spPr bwMode="auto">
            <a:xfrm>
              <a:off x="3894" y="901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9966FF"/>
                  </a:solidFill>
                  <a:latin typeface="Times New Roman" charset="0"/>
                </a:rPr>
                <a:t>00000000</a:t>
              </a:r>
            </a:p>
          </p:txBody>
        </p:sp>
      </p:grpSp>
      <p:sp>
        <p:nvSpPr>
          <p:cNvPr id="126989" name="Line 31"/>
          <p:cNvSpPr>
            <a:spLocks noChangeShapeType="1"/>
          </p:cNvSpPr>
          <p:nvPr/>
        </p:nvSpPr>
        <p:spPr bwMode="auto">
          <a:xfrm flipV="1">
            <a:off x="2355850" y="5043488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90" name="Line 32"/>
          <p:cNvSpPr>
            <a:spLocks noChangeShapeType="1"/>
          </p:cNvSpPr>
          <p:nvPr/>
        </p:nvSpPr>
        <p:spPr bwMode="auto">
          <a:xfrm flipV="1">
            <a:off x="4281488" y="5043488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91" name="Line 33"/>
          <p:cNvSpPr>
            <a:spLocks noChangeShapeType="1"/>
          </p:cNvSpPr>
          <p:nvPr/>
        </p:nvSpPr>
        <p:spPr bwMode="auto">
          <a:xfrm flipV="1">
            <a:off x="6054725" y="5043488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92" name="Line 34"/>
          <p:cNvSpPr>
            <a:spLocks noChangeShapeType="1"/>
          </p:cNvSpPr>
          <p:nvPr/>
        </p:nvSpPr>
        <p:spPr bwMode="auto">
          <a:xfrm flipV="1">
            <a:off x="7800975" y="5043488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93" name="Text Box 35"/>
          <p:cNvSpPr txBox="1">
            <a:spLocks noChangeArrowheads="1"/>
          </p:cNvSpPr>
          <p:nvPr/>
        </p:nvSpPr>
        <p:spPr bwMode="auto">
          <a:xfrm>
            <a:off x="1958975" y="5891213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255</a:t>
            </a:r>
          </a:p>
        </p:txBody>
      </p:sp>
      <p:sp>
        <p:nvSpPr>
          <p:cNvPr id="126994" name="Text Box 36"/>
          <p:cNvSpPr txBox="1">
            <a:spLocks noChangeArrowheads="1"/>
          </p:cNvSpPr>
          <p:nvPr/>
        </p:nvSpPr>
        <p:spPr bwMode="auto">
          <a:xfrm>
            <a:off x="3860800" y="5891213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255</a:t>
            </a:r>
          </a:p>
        </p:txBody>
      </p:sp>
      <p:sp>
        <p:nvSpPr>
          <p:cNvPr id="126995" name="Text Box 37"/>
          <p:cNvSpPr txBox="1">
            <a:spLocks noChangeArrowheads="1"/>
          </p:cNvSpPr>
          <p:nvPr/>
        </p:nvSpPr>
        <p:spPr bwMode="auto">
          <a:xfrm>
            <a:off x="5661025" y="5891213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254</a:t>
            </a:r>
          </a:p>
        </p:txBody>
      </p:sp>
      <p:sp>
        <p:nvSpPr>
          <p:cNvPr id="126996" name="Text Box 38"/>
          <p:cNvSpPr txBox="1">
            <a:spLocks noChangeArrowheads="1"/>
          </p:cNvSpPr>
          <p:nvPr/>
        </p:nvSpPr>
        <p:spPr bwMode="auto">
          <a:xfrm>
            <a:off x="7612063" y="5891213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0</a:t>
            </a:r>
          </a:p>
        </p:txBody>
      </p:sp>
      <p:sp>
        <p:nvSpPr>
          <p:cNvPr id="126997" name="Text Box 39"/>
          <p:cNvSpPr txBox="1">
            <a:spLocks noChangeArrowheads="1"/>
          </p:cNvSpPr>
          <p:nvPr/>
        </p:nvSpPr>
        <p:spPr bwMode="auto">
          <a:xfrm>
            <a:off x="355601" y="1703389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dirty="0">
                <a:solidFill>
                  <a:srgbClr val="F47A00"/>
                </a:solidFill>
                <a:latin typeface="Helvetica" charset="0"/>
              </a:rPr>
              <a:t>Address</a:t>
            </a:r>
          </a:p>
        </p:txBody>
      </p:sp>
      <p:sp>
        <p:nvSpPr>
          <p:cNvPr id="126998" name="Text Box 40"/>
          <p:cNvSpPr txBox="1">
            <a:spLocks noChangeArrowheads="1"/>
          </p:cNvSpPr>
          <p:nvPr/>
        </p:nvSpPr>
        <p:spPr bwMode="auto">
          <a:xfrm>
            <a:off x="447675" y="5829300"/>
            <a:ext cx="1073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dirty="0">
                <a:solidFill>
                  <a:srgbClr val="F47A00"/>
                </a:solidFill>
                <a:latin typeface="Helvetica" charset="0"/>
              </a:rPr>
              <a:t>Mask</a:t>
            </a:r>
          </a:p>
        </p:txBody>
      </p:sp>
    </p:spTree>
    <p:extLst>
      <p:ext uri="{BB962C8B-B14F-4D97-AF65-F5344CB8AC3E}">
        <p14:creationId xmlns:p14="http://schemas.microsoft.com/office/powerpoint/2010/main" val="212088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  <a:t>CIDR Addressing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926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9E91640-6F3B-8345-9272-BB05035AC6C5}" type="slidenum">
              <a:rPr lang="en-US" sz="1400" b="0">
                <a:latin typeface="Times New Roman" charset="0"/>
              </a:rPr>
              <a:pPr eaLnBrk="1" hangingPunct="1"/>
              <a:t>47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457200" y="1981200"/>
            <a:ext cx="7853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800" dirty="0">
                <a:latin typeface="Arial" charset="0"/>
              </a:rPr>
              <a:t>IP Address : 12.4.0.0       IP  Mask: 255.254.0.0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1600200" y="2660650"/>
            <a:ext cx="3276600" cy="3124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9269" name="Group 5"/>
          <p:cNvGrpSpPr>
            <a:grpSpLocks/>
          </p:cNvGrpSpPr>
          <p:nvPr/>
        </p:nvGrpSpPr>
        <p:grpSpPr bwMode="auto">
          <a:xfrm>
            <a:off x="1577975" y="2868613"/>
            <a:ext cx="7327900" cy="592137"/>
            <a:chOff x="994" y="1571"/>
            <a:chExt cx="4616" cy="373"/>
          </a:xfrm>
        </p:grpSpPr>
        <p:grpSp>
          <p:nvGrpSpPr>
            <p:cNvPr id="139293" name="Group 6"/>
            <p:cNvGrpSpPr>
              <a:grpSpLocks/>
            </p:cNvGrpSpPr>
            <p:nvPr/>
          </p:nvGrpSpPr>
          <p:grpSpPr bwMode="auto">
            <a:xfrm>
              <a:off x="994" y="1582"/>
              <a:ext cx="4616" cy="328"/>
              <a:chOff x="994" y="1582"/>
              <a:chExt cx="4616" cy="328"/>
            </a:xfrm>
          </p:grpSpPr>
          <p:sp>
            <p:nvSpPr>
              <p:cNvPr id="945159" name="Rectangle 7"/>
              <p:cNvSpPr>
                <a:spLocks noChangeArrowheads="1"/>
              </p:cNvSpPr>
              <p:nvPr/>
            </p:nvSpPr>
            <p:spPr bwMode="auto">
              <a:xfrm>
                <a:off x="994" y="1586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39299" name="Line 8"/>
              <p:cNvSpPr>
                <a:spLocks noChangeShapeType="1"/>
              </p:cNvSpPr>
              <p:nvPr/>
            </p:nvSpPr>
            <p:spPr bwMode="auto">
              <a:xfrm>
                <a:off x="3294" y="158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00" name="Line 9"/>
              <p:cNvSpPr>
                <a:spLocks noChangeShapeType="1"/>
              </p:cNvSpPr>
              <p:nvPr/>
            </p:nvSpPr>
            <p:spPr bwMode="auto">
              <a:xfrm>
                <a:off x="2158" y="1582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01" name="Line 10"/>
              <p:cNvSpPr>
                <a:spLocks noChangeShapeType="1"/>
              </p:cNvSpPr>
              <p:nvPr/>
            </p:nvSpPr>
            <p:spPr bwMode="auto">
              <a:xfrm>
                <a:off x="4462" y="1590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9294" name="Rectangle 11"/>
            <p:cNvSpPr>
              <a:spLocks noChangeArrowheads="1"/>
            </p:cNvSpPr>
            <p:nvPr/>
          </p:nvSpPr>
          <p:spPr bwMode="auto">
            <a:xfrm>
              <a:off x="1004" y="1571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latin typeface="Times New Roman" charset="0"/>
                </a:rPr>
                <a:t>00001100</a:t>
              </a:r>
            </a:p>
          </p:txBody>
        </p:sp>
        <p:sp>
          <p:nvSpPr>
            <p:cNvPr id="139295" name="Rectangle 12"/>
            <p:cNvSpPr>
              <a:spLocks noChangeArrowheads="1"/>
            </p:cNvSpPr>
            <p:nvPr/>
          </p:nvSpPr>
          <p:spPr bwMode="auto">
            <a:xfrm>
              <a:off x="2172" y="1571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latin typeface="Times New Roman" charset="0"/>
                </a:rPr>
                <a:t>00000100</a:t>
              </a:r>
            </a:p>
          </p:txBody>
        </p:sp>
        <p:sp>
          <p:nvSpPr>
            <p:cNvPr id="139296" name="Rectangle 13"/>
            <p:cNvSpPr>
              <a:spLocks noChangeArrowheads="1"/>
            </p:cNvSpPr>
            <p:nvPr/>
          </p:nvSpPr>
          <p:spPr bwMode="auto">
            <a:xfrm>
              <a:off x="3324" y="1579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latin typeface="Times New Roman" charset="0"/>
                </a:rPr>
                <a:t>00000000</a:t>
              </a:r>
            </a:p>
          </p:txBody>
        </p:sp>
        <p:sp>
          <p:nvSpPr>
            <p:cNvPr id="139297" name="Rectangle 14"/>
            <p:cNvSpPr>
              <a:spLocks noChangeArrowheads="1"/>
            </p:cNvSpPr>
            <p:nvPr/>
          </p:nvSpPr>
          <p:spPr bwMode="auto">
            <a:xfrm>
              <a:off x="4460" y="1579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latin typeface="Times New Roman" charset="0"/>
                </a:rPr>
                <a:t>00000000</a:t>
              </a:r>
            </a:p>
          </p:txBody>
        </p:sp>
      </p:grpSp>
      <p:grpSp>
        <p:nvGrpSpPr>
          <p:cNvPr id="139270" name="Group 15"/>
          <p:cNvGrpSpPr>
            <a:grpSpLocks/>
          </p:cNvGrpSpPr>
          <p:nvPr/>
        </p:nvGrpSpPr>
        <p:grpSpPr bwMode="auto">
          <a:xfrm>
            <a:off x="1573213" y="4029075"/>
            <a:ext cx="7327900" cy="592138"/>
            <a:chOff x="991" y="2302"/>
            <a:chExt cx="4616" cy="373"/>
          </a:xfrm>
        </p:grpSpPr>
        <p:grpSp>
          <p:nvGrpSpPr>
            <p:cNvPr id="139284" name="Group 16"/>
            <p:cNvGrpSpPr>
              <a:grpSpLocks/>
            </p:cNvGrpSpPr>
            <p:nvPr/>
          </p:nvGrpSpPr>
          <p:grpSpPr bwMode="auto">
            <a:xfrm>
              <a:off x="991" y="2313"/>
              <a:ext cx="4616" cy="328"/>
              <a:chOff x="991" y="2313"/>
              <a:chExt cx="4616" cy="328"/>
            </a:xfrm>
          </p:grpSpPr>
          <p:sp>
            <p:nvSpPr>
              <p:cNvPr id="945169" name="Rectangle 17"/>
              <p:cNvSpPr>
                <a:spLocks noChangeArrowheads="1"/>
              </p:cNvSpPr>
              <p:nvPr/>
            </p:nvSpPr>
            <p:spPr bwMode="auto">
              <a:xfrm>
                <a:off x="991" y="2317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39290" name="Line 18"/>
              <p:cNvSpPr>
                <a:spLocks noChangeShapeType="1"/>
              </p:cNvSpPr>
              <p:nvPr/>
            </p:nvSpPr>
            <p:spPr bwMode="auto">
              <a:xfrm>
                <a:off x="3291" y="2313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291" name="Line 19"/>
              <p:cNvSpPr>
                <a:spLocks noChangeShapeType="1"/>
              </p:cNvSpPr>
              <p:nvPr/>
            </p:nvSpPr>
            <p:spPr bwMode="auto">
              <a:xfrm>
                <a:off x="2155" y="2313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292" name="Line 20"/>
              <p:cNvSpPr>
                <a:spLocks noChangeShapeType="1"/>
              </p:cNvSpPr>
              <p:nvPr/>
            </p:nvSpPr>
            <p:spPr bwMode="auto">
              <a:xfrm>
                <a:off x="4459" y="2321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9285" name="Rectangle 21"/>
            <p:cNvSpPr>
              <a:spLocks noChangeArrowheads="1"/>
            </p:cNvSpPr>
            <p:nvPr/>
          </p:nvSpPr>
          <p:spPr bwMode="auto">
            <a:xfrm>
              <a:off x="1001" y="2302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latin typeface="Times New Roman" charset="0"/>
                </a:rPr>
                <a:t>11111111</a:t>
              </a:r>
            </a:p>
          </p:txBody>
        </p:sp>
        <p:sp>
          <p:nvSpPr>
            <p:cNvPr id="139286" name="Rectangle 22"/>
            <p:cNvSpPr>
              <a:spLocks noChangeArrowheads="1"/>
            </p:cNvSpPr>
            <p:nvPr/>
          </p:nvSpPr>
          <p:spPr bwMode="auto">
            <a:xfrm>
              <a:off x="2169" y="2302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latin typeface="Times New Roman" charset="0"/>
                </a:rPr>
                <a:t>11111110</a:t>
              </a:r>
            </a:p>
          </p:txBody>
        </p:sp>
        <p:sp>
          <p:nvSpPr>
            <p:cNvPr id="139287" name="Rectangle 23"/>
            <p:cNvSpPr>
              <a:spLocks noChangeArrowheads="1"/>
            </p:cNvSpPr>
            <p:nvPr/>
          </p:nvSpPr>
          <p:spPr bwMode="auto">
            <a:xfrm>
              <a:off x="3321" y="2310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latin typeface="Times New Roman" charset="0"/>
                </a:rPr>
                <a:t>00000000</a:t>
              </a:r>
            </a:p>
          </p:txBody>
        </p:sp>
        <p:sp>
          <p:nvSpPr>
            <p:cNvPr id="139288" name="Rectangle 24"/>
            <p:cNvSpPr>
              <a:spLocks noChangeArrowheads="1"/>
            </p:cNvSpPr>
            <p:nvPr/>
          </p:nvSpPr>
          <p:spPr bwMode="auto">
            <a:xfrm>
              <a:off x="4457" y="2310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latin typeface="Times New Roman" charset="0"/>
                </a:rPr>
                <a:t>00000000</a:t>
              </a:r>
            </a:p>
          </p:txBody>
        </p:sp>
      </p:grpSp>
      <p:sp>
        <p:nvSpPr>
          <p:cNvPr id="139271" name="Rectangle 25"/>
          <p:cNvSpPr>
            <a:spLocks noChangeArrowheads="1"/>
          </p:cNvSpPr>
          <p:nvPr/>
        </p:nvSpPr>
        <p:spPr bwMode="auto">
          <a:xfrm>
            <a:off x="76200" y="2971800"/>
            <a:ext cx="1489075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Arial" charset="0"/>
              </a:rPr>
              <a:t>Address </a:t>
            </a:r>
          </a:p>
        </p:txBody>
      </p:sp>
      <p:sp>
        <p:nvSpPr>
          <p:cNvPr id="139272" name="Rectangle 26"/>
          <p:cNvSpPr>
            <a:spLocks noChangeArrowheads="1"/>
          </p:cNvSpPr>
          <p:nvPr/>
        </p:nvSpPr>
        <p:spPr bwMode="auto">
          <a:xfrm>
            <a:off x="577850" y="4097338"/>
            <a:ext cx="9461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Mask</a:t>
            </a:r>
          </a:p>
        </p:txBody>
      </p:sp>
      <p:sp>
        <p:nvSpPr>
          <p:cNvPr id="139273" name="Line 27"/>
          <p:cNvSpPr>
            <a:spLocks noChangeShapeType="1"/>
          </p:cNvSpPr>
          <p:nvPr/>
        </p:nvSpPr>
        <p:spPr bwMode="auto">
          <a:xfrm>
            <a:off x="8932863" y="4897438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4" name="Line 28"/>
          <p:cNvSpPr>
            <a:spLocks noChangeShapeType="1"/>
          </p:cNvSpPr>
          <p:nvPr/>
        </p:nvSpPr>
        <p:spPr bwMode="auto">
          <a:xfrm>
            <a:off x="4876800" y="487045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5" name="Rectangle 29"/>
          <p:cNvSpPr>
            <a:spLocks noChangeArrowheads="1"/>
          </p:cNvSpPr>
          <p:nvPr/>
        </p:nvSpPr>
        <p:spPr bwMode="auto">
          <a:xfrm>
            <a:off x="6248400" y="4946650"/>
            <a:ext cx="157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Arial" charset="0"/>
              </a:rPr>
              <a:t>for hosts </a:t>
            </a:r>
          </a:p>
        </p:txBody>
      </p:sp>
      <p:sp>
        <p:nvSpPr>
          <p:cNvPr id="139276" name="Line 30"/>
          <p:cNvSpPr>
            <a:spLocks noChangeShapeType="1"/>
          </p:cNvSpPr>
          <p:nvPr/>
        </p:nvSpPr>
        <p:spPr bwMode="auto">
          <a:xfrm>
            <a:off x="4953000" y="5175250"/>
            <a:ext cx="990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7" name="Line 31"/>
          <p:cNvSpPr>
            <a:spLocks noChangeShapeType="1"/>
          </p:cNvSpPr>
          <p:nvPr/>
        </p:nvSpPr>
        <p:spPr bwMode="auto">
          <a:xfrm>
            <a:off x="8153400" y="5175250"/>
            <a:ext cx="754063" cy="142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8" name="Line 32"/>
          <p:cNvSpPr>
            <a:spLocks noChangeShapeType="1"/>
          </p:cNvSpPr>
          <p:nvPr/>
        </p:nvSpPr>
        <p:spPr bwMode="auto">
          <a:xfrm flipH="1" flipV="1">
            <a:off x="4495800" y="5175250"/>
            <a:ext cx="3429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9" name="Line 33"/>
          <p:cNvSpPr>
            <a:spLocks noChangeShapeType="1"/>
          </p:cNvSpPr>
          <p:nvPr/>
        </p:nvSpPr>
        <p:spPr bwMode="auto">
          <a:xfrm>
            <a:off x="1566863" y="4897438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80" name="Rectangle 34"/>
          <p:cNvSpPr>
            <a:spLocks noChangeArrowheads="1"/>
          </p:cNvSpPr>
          <p:nvPr/>
        </p:nvSpPr>
        <p:spPr bwMode="auto">
          <a:xfrm>
            <a:off x="2133600" y="4946650"/>
            <a:ext cx="2403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Arial" charset="0"/>
              </a:rPr>
              <a:t>Network Prefix </a:t>
            </a:r>
          </a:p>
        </p:txBody>
      </p:sp>
      <p:sp>
        <p:nvSpPr>
          <p:cNvPr id="139281" name="Line 35"/>
          <p:cNvSpPr>
            <a:spLocks noChangeShapeType="1"/>
          </p:cNvSpPr>
          <p:nvPr/>
        </p:nvSpPr>
        <p:spPr bwMode="auto">
          <a:xfrm>
            <a:off x="1566863" y="5172075"/>
            <a:ext cx="490537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82" name="Text Box 36"/>
          <p:cNvSpPr txBox="1">
            <a:spLocks noChangeArrowheads="1"/>
          </p:cNvSpPr>
          <p:nvPr/>
        </p:nvSpPr>
        <p:spPr bwMode="auto">
          <a:xfrm>
            <a:off x="1381125" y="1203325"/>
            <a:ext cx="5984875" cy="7016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</a:rPr>
              <a:t>Use two 32-bit numbers to represent a network. </a:t>
            </a:r>
          </a:p>
          <a:p>
            <a:pPr algn="l"/>
            <a:r>
              <a:rPr lang="en-US" dirty="0">
                <a:latin typeface="Arial" charset="0"/>
              </a:rPr>
              <a:t>          Network number = IP address + Mask  </a:t>
            </a:r>
          </a:p>
        </p:txBody>
      </p:sp>
      <p:sp>
        <p:nvSpPr>
          <p:cNvPr id="139283" name="Text Box 37"/>
          <p:cNvSpPr txBox="1">
            <a:spLocks noChangeArrowheads="1"/>
          </p:cNvSpPr>
          <p:nvPr/>
        </p:nvSpPr>
        <p:spPr bwMode="auto">
          <a:xfrm>
            <a:off x="2046288" y="6019800"/>
            <a:ext cx="50514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Arial" charset="0"/>
              </a:rPr>
              <a:t>Written as 12.4.0.0/15   or  12.4/15</a:t>
            </a:r>
          </a:p>
        </p:txBody>
      </p:sp>
    </p:spTree>
    <p:extLst>
      <p:ext uri="{BB962C8B-B14F-4D97-AF65-F5344CB8AC3E}">
        <p14:creationId xmlns:p14="http://schemas.microsoft.com/office/powerpoint/2010/main" val="32935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8" grpId="0" animBg="1"/>
      <p:bldP spid="139273" grpId="0" animBg="1"/>
      <p:bldP spid="139274" grpId="0" animBg="1"/>
      <p:bldP spid="139275" grpId="0"/>
      <p:bldP spid="139276" grpId="0" animBg="1"/>
      <p:bldP spid="139277" grpId="0" animBg="1"/>
      <p:bldP spid="139278" grpId="0" animBg="1"/>
      <p:bldP spid="139279" grpId="0" animBg="1"/>
      <p:bldP spid="139280" grpId="0"/>
      <p:bldP spid="139281" grpId="0" animBg="1"/>
      <p:bldP spid="139282" grpId="0" animBg="1"/>
      <p:bldP spid="13928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Classful</a:t>
            </a:r>
            <a:r>
              <a:rPr lang="en-US" dirty="0" smtClean="0"/>
              <a:t> vs. Classless addresses</a:t>
            </a:r>
            <a:endParaRPr lang="en-US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4495800"/>
          </a:xfrm>
        </p:spPr>
        <p:txBody>
          <a:bodyPr/>
          <a:lstStyle/>
          <a:p>
            <a:pPr marL="342900" indent="-342900"/>
            <a:r>
              <a:rPr lang="en-US" dirty="0"/>
              <a:t>Example: an organization needs 500 addresses.</a:t>
            </a:r>
          </a:p>
          <a:p>
            <a:pPr marL="742950" lvl="1" indent="-285750"/>
            <a:r>
              <a:rPr lang="en-US" dirty="0">
                <a:solidFill>
                  <a:srgbClr val="000090"/>
                </a:solidFill>
              </a:rPr>
              <a:t>A single class C address not enough (254 hosts).</a:t>
            </a:r>
          </a:p>
          <a:p>
            <a:pPr marL="742950" lvl="1" indent="-285750"/>
            <a:r>
              <a:rPr lang="en-US" dirty="0">
                <a:solidFill>
                  <a:srgbClr val="000090"/>
                </a:solidFill>
              </a:rPr>
              <a:t>Instead a class B address is allocated. (~65K hosts) </a:t>
            </a:r>
          </a:p>
          <a:p>
            <a:pPr marL="742950" lvl="1" indent="-285750"/>
            <a:r>
              <a:rPr lang="en-US" dirty="0">
                <a:solidFill>
                  <a:srgbClr val="000090"/>
                </a:solidFill>
              </a:rPr>
              <a:t>That</a:t>
            </a:r>
            <a:r>
              <a:rPr lang="ja-JP" altLang="en-US" dirty="0">
                <a:solidFill>
                  <a:srgbClr val="000090"/>
                </a:solidFill>
                <a:latin typeface="Arial"/>
              </a:rPr>
              <a:t>’</a:t>
            </a:r>
            <a:r>
              <a:rPr lang="en-US" dirty="0">
                <a:solidFill>
                  <a:srgbClr val="000090"/>
                </a:solidFill>
              </a:rPr>
              <a:t>s overkill, a huge waste!</a:t>
            </a:r>
          </a:p>
          <a:p>
            <a:pPr marL="742950" lvl="1" indent="-285750"/>
            <a:endParaRPr lang="en-US" dirty="0"/>
          </a:p>
          <a:p>
            <a:pPr marL="342900" indent="-342900"/>
            <a:r>
              <a:rPr lang="en-US" dirty="0" smtClean="0"/>
              <a:t>CIDR allows an arbitrary prefix-suffix boundary</a:t>
            </a:r>
          </a:p>
          <a:p>
            <a:pPr lvl="1" indent="-342900"/>
            <a:r>
              <a:rPr lang="en-US" dirty="0" smtClean="0">
                <a:solidFill>
                  <a:srgbClr val="000090"/>
                </a:solidFill>
              </a:rPr>
              <a:t>Hence, organization allocated </a:t>
            </a:r>
            <a:r>
              <a:rPr lang="en-US" dirty="0">
                <a:solidFill>
                  <a:srgbClr val="000090"/>
                </a:solidFill>
              </a:rPr>
              <a:t>a single /23 address (equivalent of 2 class C</a:t>
            </a:r>
            <a:r>
              <a:rPr lang="ja-JP" altLang="en-US" dirty="0">
                <a:solidFill>
                  <a:srgbClr val="000090"/>
                </a:solidFill>
                <a:latin typeface="Arial"/>
              </a:rPr>
              <a:t>’</a:t>
            </a:r>
            <a:r>
              <a:rPr lang="en-US" dirty="0">
                <a:solidFill>
                  <a:srgbClr val="000090"/>
                </a:solidFill>
              </a:rPr>
              <a:t>s</a:t>
            </a:r>
            <a:r>
              <a:rPr lang="en-US" dirty="0" smtClean="0">
                <a:solidFill>
                  <a:srgbClr val="000090"/>
                </a:solidFill>
              </a:rPr>
              <a:t>)</a:t>
            </a:r>
          </a:p>
          <a:p>
            <a:endParaRPr lang="en-US" dirty="0"/>
          </a:p>
          <a:p>
            <a:r>
              <a:rPr lang="en-US" dirty="0" smtClean="0"/>
              <a:t>Maximum waste: 50%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46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50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How Do Prefixes Help?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Number </a:t>
            </a:r>
            <a:r>
              <a:rPr lang="en-US" dirty="0" smtClean="0">
                <a:latin typeface="Arial" charset="0"/>
              </a:rPr>
              <a:t>nearby hosts </a:t>
            </a:r>
            <a:r>
              <a:rPr lang="en-US" dirty="0">
                <a:latin typeface="Arial" charset="0"/>
              </a:rPr>
              <a:t>with same prefix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1.2.3.0/24 on the left LAN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5.6.7.0/24 on the right LAN</a:t>
            </a:r>
          </a:p>
        </p:txBody>
      </p:sp>
      <p:sp>
        <p:nvSpPr>
          <p:cNvPr id="12902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D56A57C-6668-7146-A8A5-140BA411757B}" type="slidenum">
              <a:rPr lang="en-US" sz="1400" b="0">
                <a:latin typeface="Times New Roman" charset="0"/>
              </a:rPr>
              <a:pPr eaLnBrk="1" hangingPunct="1"/>
              <a:t>49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29028" name="Line 4"/>
          <p:cNvSpPr>
            <a:spLocks noChangeShapeType="1"/>
          </p:cNvSpPr>
          <p:nvPr/>
        </p:nvSpPr>
        <p:spPr bwMode="auto">
          <a:xfrm>
            <a:off x="996950" y="3978275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>
            <a:off x="13017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>
            <a:off x="22161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>
            <a:off x="32829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2" name="Rectangle 8"/>
          <p:cNvSpPr>
            <a:spLocks noChangeArrowheads="1"/>
          </p:cNvSpPr>
          <p:nvPr/>
        </p:nvSpPr>
        <p:spPr bwMode="auto">
          <a:xfrm>
            <a:off x="993775" y="338772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29033" name="Rectangle 9"/>
          <p:cNvSpPr>
            <a:spLocks noChangeArrowheads="1"/>
          </p:cNvSpPr>
          <p:nvPr/>
        </p:nvSpPr>
        <p:spPr bwMode="auto">
          <a:xfrm>
            <a:off x="1889125" y="336867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29034" name="Rectangle 10"/>
          <p:cNvSpPr>
            <a:spLocks noChangeArrowheads="1"/>
          </p:cNvSpPr>
          <p:nvPr/>
        </p:nvSpPr>
        <p:spPr bwMode="auto">
          <a:xfrm>
            <a:off x="2955925" y="336867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1125538" y="3992563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LAN 1</a:t>
            </a:r>
          </a:p>
        </p:txBody>
      </p:sp>
      <p:sp>
        <p:nvSpPr>
          <p:cNvPr id="129036" name="Text Box 12"/>
          <p:cNvSpPr txBox="1">
            <a:spLocks noChangeArrowheads="1"/>
          </p:cNvSpPr>
          <p:nvPr/>
        </p:nvSpPr>
        <p:spPr bwMode="auto">
          <a:xfrm>
            <a:off x="2522538" y="3292475"/>
            <a:ext cx="354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...</a:t>
            </a:r>
          </a:p>
        </p:txBody>
      </p:sp>
      <p:sp>
        <p:nvSpPr>
          <p:cNvPr id="129037" name="Line 13"/>
          <p:cNvSpPr>
            <a:spLocks noChangeShapeType="1"/>
          </p:cNvSpPr>
          <p:nvPr/>
        </p:nvSpPr>
        <p:spPr bwMode="auto">
          <a:xfrm>
            <a:off x="5645150" y="3978275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8" name="Line 14"/>
          <p:cNvSpPr>
            <a:spLocks noChangeShapeType="1"/>
          </p:cNvSpPr>
          <p:nvPr/>
        </p:nvSpPr>
        <p:spPr bwMode="auto">
          <a:xfrm>
            <a:off x="59499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9" name="Line 15"/>
          <p:cNvSpPr>
            <a:spLocks noChangeShapeType="1"/>
          </p:cNvSpPr>
          <p:nvPr/>
        </p:nvSpPr>
        <p:spPr bwMode="auto">
          <a:xfrm>
            <a:off x="68643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40" name="Line 16"/>
          <p:cNvSpPr>
            <a:spLocks noChangeShapeType="1"/>
          </p:cNvSpPr>
          <p:nvPr/>
        </p:nvSpPr>
        <p:spPr bwMode="auto">
          <a:xfrm>
            <a:off x="79311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41" name="Rectangle 17"/>
          <p:cNvSpPr>
            <a:spLocks noChangeArrowheads="1"/>
          </p:cNvSpPr>
          <p:nvPr/>
        </p:nvSpPr>
        <p:spPr bwMode="auto">
          <a:xfrm>
            <a:off x="5641975" y="338772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6537325" y="336867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29043" name="Rectangle 19"/>
          <p:cNvSpPr>
            <a:spLocks noChangeArrowheads="1"/>
          </p:cNvSpPr>
          <p:nvPr/>
        </p:nvSpPr>
        <p:spPr bwMode="auto">
          <a:xfrm>
            <a:off x="7604125" y="336867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29044" name="Text Box 20"/>
          <p:cNvSpPr txBox="1">
            <a:spLocks noChangeArrowheads="1"/>
          </p:cNvSpPr>
          <p:nvPr/>
        </p:nvSpPr>
        <p:spPr bwMode="auto">
          <a:xfrm>
            <a:off x="7069138" y="3978275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LAN 2</a:t>
            </a:r>
          </a:p>
        </p:txBody>
      </p:sp>
      <p:sp>
        <p:nvSpPr>
          <p:cNvPr id="129045" name="Text Box 21"/>
          <p:cNvSpPr txBox="1">
            <a:spLocks noChangeArrowheads="1"/>
          </p:cNvSpPr>
          <p:nvPr/>
        </p:nvSpPr>
        <p:spPr bwMode="auto">
          <a:xfrm>
            <a:off x="7170738" y="3292475"/>
            <a:ext cx="354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...</a:t>
            </a:r>
          </a:p>
        </p:txBody>
      </p:sp>
      <p:sp>
        <p:nvSpPr>
          <p:cNvPr id="129046" name="AutoShape 22"/>
          <p:cNvSpPr>
            <a:spLocks noChangeArrowheads="1"/>
          </p:cNvSpPr>
          <p:nvPr/>
        </p:nvSpPr>
        <p:spPr bwMode="auto">
          <a:xfrm>
            <a:off x="2520950" y="4283075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Helvetica" charset="0"/>
              </a:rPr>
              <a:t>router</a:t>
            </a:r>
          </a:p>
        </p:txBody>
      </p:sp>
      <p:sp>
        <p:nvSpPr>
          <p:cNvPr id="129047" name="AutoShape 23"/>
          <p:cNvSpPr>
            <a:spLocks noChangeArrowheads="1"/>
          </p:cNvSpPr>
          <p:nvPr/>
        </p:nvSpPr>
        <p:spPr bwMode="auto">
          <a:xfrm>
            <a:off x="4349750" y="4283075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Helvetica" charset="0"/>
              </a:rPr>
              <a:t>router</a:t>
            </a:r>
          </a:p>
        </p:txBody>
      </p:sp>
      <p:sp>
        <p:nvSpPr>
          <p:cNvPr id="129048" name="Line 24"/>
          <p:cNvSpPr>
            <a:spLocks noChangeShapeType="1"/>
          </p:cNvSpPr>
          <p:nvPr/>
        </p:nvSpPr>
        <p:spPr bwMode="auto">
          <a:xfrm>
            <a:off x="2825750" y="39782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49" name="AutoShape 25"/>
          <p:cNvSpPr>
            <a:spLocks noChangeArrowheads="1"/>
          </p:cNvSpPr>
          <p:nvPr/>
        </p:nvSpPr>
        <p:spPr bwMode="auto">
          <a:xfrm>
            <a:off x="6178550" y="4283075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Helvetica" charset="0"/>
              </a:rPr>
              <a:t>router</a:t>
            </a:r>
          </a:p>
        </p:txBody>
      </p:sp>
      <p:sp>
        <p:nvSpPr>
          <p:cNvPr id="129050" name="Line 26"/>
          <p:cNvSpPr>
            <a:spLocks noChangeShapeType="1"/>
          </p:cNvSpPr>
          <p:nvPr/>
        </p:nvSpPr>
        <p:spPr bwMode="auto">
          <a:xfrm>
            <a:off x="6483350" y="39782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51" name="Line 27"/>
          <p:cNvSpPr>
            <a:spLocks noChangeShapeType="1"/>
          </p:cNvSpPr>
          <p:nvPr/>
        </p:nvSpPr>
        <p:spPr bwMode="auto">
          <a:xfrm>
            <a:off x="3130550" y="4435475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52" name="Line 28"/>
          <p:cNvSpPr>
            <a:spLocks noChangeShapeType="1"/>
          </p:cNvSpPr>
          <p:nvPr/>
        </p:nvSpPr>
        <p:spPr bwMode="auto">
          <a:xfrm>
            <a:off x="4959350" y="4435475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53" name="Text Box 29"/>
          <p:cNvSpPr txBox="1">
            <a:spLocks noChangeArrowheads="1"/>
          </p:cNvSpPr>
          <p:nvPr/>
        </p:nvSpPr>
        <p:spPr bwMode="auto">
          <a:xfrm>
            <a:off x="3408363" y="4435475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WAN</a:t>
            </a:r>
          </a:p>
        </p:txBody>
      </p:sp>
      <p:sp>
        <p:nvSpPr>
          <p:cNvPr id="129054" name="Text Box 30"/>
          <p:cNvSpPr txBox="1">
            <a:spLocks noChangeArrowheads="1"/>
          </p:cNvSpPr>
          <p:nvPr/>
        </p:nvSpPr>
        <p:spPr bwMode="auto">
          <a:xfrm>
            <a:off x="5235575" y="4435475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WAN</a:t>
            </a:r>
          </a:p>
        </p:txBody>
      </p:sp>
      <p:sp>
        <p:nvSpPr>
          <p:cNvPr id="129055" name="Text Box 31"/>
          <p:cNvSpPr txBox="1">
            <a:spLocks noChangeArrowheads="1"/>
          </p:cNvSpPr>
          <p:nvPr/>
        </p:nvSpPr>
        <p:spPr bwMode="auto">
          <a:xfrm>
            <a:off x="500063" y="2967038"/>
            <a:ext cx="1144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0000FF"/>
                </a:solidFill>
              </a:rPr>
              <a:t>1.2.3.4</a:t>
            </a:r>
          </a:p>
        </p:txBody>
      </p:sp>
      <p:sp>
        <p:nvSpPr>
          <p:cNvPr id="129056" name="Text Box 32"/>
          <p:cNvSpPr txBox="1">
            <a:spLocks noChangeArrowheads="1"/>
          </p:cNvSpPr>
          <p:nvPr/>
        </p:nvSpPr>
        <p:spPr bwMode="auto">
          <a:xfrm>
            <a:off x="1690688" y="2967038"/>
            <a:ext cx="1144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0000FF"/>
                </a:solidFill>
              </a:rPr>
              <a:t>1.2.3.7</a:t>
            </a:r>
          </a:p>
        </p:txBody>
      </p:sp>
      <p:sp>
        <p:nvSpPr>
          <p:cNvPr id="129057" name="Text Box 33"/>
          <p:cNvSpPr txBox="1">
            <a:spLocks noChangeArrowheads="1"/>
          </p:cNvSpPr>
          <p:nvPr/>
        </p:nvSpPr>
        <p:spPr bwMode="auto">
          <a:xfrm>
            <a:off x="2832100" y="2967038"/>
            <a:ext cx="1419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0000FF"/>
                </a:solidFill>
              </a:rPr>
              <a:t>1.2.3.156</a:t>
            </a:r>
          </a:p>
        </p:txBody>
      </p:sp>
      <p:sp>
        <p:nvSpPr>
          <p:cNvPr id="129058" name="Text Box 34"/>
          <p:cNvSpPr txBox="1">
            <a:spLocks noChangeArrowheads="1"/>
          </p:cNvSpPr>
          <p:nvPr/>
        </p:nvSpPr>
        <p:spPr bwMode="auto">
          <a:xfrm>
            <a:off x="5108575" y="2967038"/>
            <a:ext cx="1144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FF3300"/>
                </a:solidFill>
              </a:rPr>
              <a:t>5.6.7.8</a:t>
            </a:r>
          </a:p>
        </p:txBody>
      </p:sp>
      <p:sp>
        <p:nvSpPr>
          <p:cNvPr id="129059" name="Text Box 35"/>
          <p:cNvSpPr txBox="1">
            <a:spLocks noChangeArrowheads="1"/>
          </p:cNvSpPr>
          <p:nvPr/>
        </p:nvSpPr>
        <p:spPr bwMode="auto">
          <a:xfrm>
            <a:off x="6259513" y="2967038"/>
            <a:ext cx="1144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FF3300"/>
                </a:solidFill>
              </a:rPr>
              <a:t>5.6.7.9</a:t>
            </a:r>
          </a:p>
        </p:txBody>
      </p:sp>
      <p:sp>
        <p:nvSpPr>
          <p:cNvPr id="129060" name="Text Box 36"/>
          <p:cNvSpPr txBox="1">
            <a:spLocks noChangeArrowheads="1"/>
          </p:cNvSpPr>
          <p:nvPr/>
        </p:nvSpPr>
        <p:spPr bwMode="auto">
          <a:xfrm>
            <a:off x="7440613" y="2967038"/>
            <a:ext cx="1419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FF3300"/>
                </a:solidFill>
              </a:rPr>
              <a:t>5.6.7.212</a:t>
            </a:r>
          </a:p>
        </p:txBody>
      </p:sp>
      <p:sp>
        <p:nvSpPr>
          <p:cNvPr id="936997" name="Text Box 37"/>
          <p:cNvSpPr txBox="1">
            <a:spLocks noChangeArrowheads="1"/>
          </p:cNvSpPr>
          <p:nvPr/>
        </p:nvSpPr>
        <p:spPr bwMode="auto">
          <a:xfrm>
            <a:off x="1509713" y="4983163"/>
            <a:ext cx="155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0000FF"/>
                </a:solidFill>
              </a:rPr>
              <a:t>1.2.3.0/24</a:t>
            </a:r>
          </a:p>
        </p:txBody>
      </p:sp>
      <p:sp>
        <p:nvSpPr>
          <p:cNvPr id="936998" name="Text Box 38"/>
          <p:cNvSpPr txBox="1">
            <a:spLocks noChangeArrowheads="1"/>
          </p:cNvSpPr>
          <p:nvPr/>
        </p:nvSpPr>
        <p:spPr bwMode="auto">
          <a:xfrm>
            <a:off x="1522413" y="5367338"/>
            <a:ext cx="155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FF3300"/>
                </a:solidFill>
              </a:rPr>
              <a:t>5.6.7.0/24</a:t>
            </a:r>
          </a:p>
        </p:txBody>
      </p:sp>
      <p:sp>
        <p:nvSpPr>
          <p:cNvPr id="936999" name="AutoShape 39"/>
          <p:cNvSpPr>
            <a:spLocks noChangeArrowheads="1"/>
          </p:cNvSpPr>
          <p:nvPr/>
        </p:nvSpPr>
        <p:spPr bwMode="auto">
          <a:xfrm>
            <a:off x="3228975" y="5389563"/>
            <a:ext cx="728663" cy="230187"/>
          </a:xfrm>
          <a:prstGeom prst="rightArrow">
            <a:avLst>
              <a:gd name="adj1" fmla="val 50000"/>
              <a:gd name="adj2" fmla="val 79138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7000" name="AutoShape 40"/>
          <p:cNvSpPr>
            <a:spLocks noChangeArrowheads="1"/>
          </p:cNvSpPr>
          <p:nvPr/>
        </p:nvSpPr>
        <p:spPr bwMode="auto">
          <a:xfrm flipH="1">
            <a:off x="3227388" y="5043488"/>
            <a:ext cx="728662" cy="230187"/>
          </a:xfrm>
          <a:prstGeom prst="rightArrow">
            <a:avLst>
              <a:gd name="adj1" fmla="val 50000"/>
              <a:gd name="adj2" fmla="val 79138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7001" name="Rectangle 41"/>
          <p:cNvSpPr>
            <a:spLocks noChangeArrowheads="1"/>
          </p:cNvSpPr>
          <p:nvPr/>
        </p:nvSpPr>
        <p:spPr bwMode="auto">
          <a:xfrm>
            <a:off x="1538288" y="4927600"/>
            <a:ext cx="2573337" cy="808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7002" name="Line 42"/>
          <p:cNvSpPr>
            <a:spLocks noChangeShapeType="1"/>
          </p:cNvSpPr>
          <p:nvPr/>
        </p:nvSpPr>
        <p:spPr bwMode="auto">
          <a:xfrm>
            <a:off x="3074988" y="4927600"/>
            <a:ext cx="0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7003" name="Line 43"/>
          <p:cNvSpPr>
            <a:spLocks noChangeShapeType="1"/>
          </p:cNvSpPr>
          <p:nvPr/>
        </p:nvSpPr>
        <p:spPr bwMode="auto">
          <a:xfrm flipV="1">
            <a:off x="1538288" y="5349875"/>
            <a:ext cx="257333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7004" name="Text Box 44"/>
          <p:cNvSpPr txBox="1">
            <a:spLocks noChangeArrowheads="1"/>
          </p:cNvSpPr>
          <p:nvPr/>
        </p:nvSpPr>
        <p:spPr bwMode="auto">
          <a:xfrm>
            <a:off x="1690688" y="5810250"/>
            <a:ext cx="2160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forwarding table</a:t>
            </a:r>
          </a:p>
        </p:txBody>
      </p:sp>
    </p:spTree>
    <p:extLst>
      <p:ext uri="{BB962C8B-B14F-4D97-AF65-F5344CB8AC3E}">
        <p14:creationId xmlns:p14="http://schemas.microsoft.com/office/powerpoint/2010/main" val="36555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6997" grpId="0"/>
      <p:bldP spid="936998" grpId="0"/>
      <p:bldP spid="936999" grpId="0" animBg="1"/>
      <p:bldP spid="937000" grpId="0" animBg="1"/>
      <p:bldP spid="937001" grpId="0" animBg="1"/>
      <p:bldP spid="937002" grpId="0" animBg="1"/>
      <p:bldP spid="937003" grpId="0" animBg="1"/>
      <p:bldP spid="93700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of this lecture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see how it goes..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20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Easy to Add New Hosts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No need to update the routers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E.g., adding a new host 5.6.7.213 on the right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Doesn</a:t>
            </a:r>
            <a:r>
              <a:rPr lang="ja-JP" altLang="en-US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>
                <a:latin typeface="Arial" charset="0"/>
                <a:ea typeface="Arial" charset="0"/>
                <a:cs typeface="Arial" charset="0"/>
              </a:rPr>
              <a:t>t require adding a new forwarding entry</a:t>
            </a:r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10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EB196B0-66CB-CF48-8E72-FA5F55743299}" type="slidenum">
              <a:rPr lang="en-US" sz="1400" b="0">
                <a:latin typeface="Times New Roman" charset="0"/>
              </a:rPr>
              <a:pPr eaLnBrk="1" hangingPunct="1"/>
              <a:t>50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31076" name="Line 4"/>
          <p:cNvSpPr>
            <a:spLocks noChangeShapeType="1"/>
          </p:cNvSpPr>
          <p:nvPr/>
        </p:nvSpPr>
        <p:spPr bwMode="auto">
          <a:xfrm>
            <a:off x="996950" y="3978275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77" name="Line 5"/>
          <p:cNvSpPr>
            <a:spLocks noChangeShapeType="1"/>
          </p:cNvSpPr>
          <p:nvPr/>
        </p:nvSpPr>
        <p:spPr bwMode="auto">
          <a:xfrm>
            <a:off x="13017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>
            <a:off x="22161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79" name="Line 7"/>
          <p:cNvSpPr>
            <a:spLocks noChangeShapeType="1"/>
          </p:cNvSpPr>
          <p:nvPr/>
        </p:nvSpPr>
        <p:spPr bwMode="auto">
          <a:xfrm>
            <a:off x="32829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0" name="Rectangle 8"/>
          <p:cNvSpPr>
            <a:spLocks noChangeArrowheads="1"/>
          </p:cNvSpPr>
          <p:nvPr/>
        </p:nvSpPr>
        <p:spPr bwMode="auto">
          <a:xfrm>
            <a:off x="993775" y="338772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31081" name="Rectangle 9"/>
          <p:cNvSpPr>
            <a:spLocks noChangeArrowheads="1"/>
          </p:cNvSpPr>
          <p:nvPr/>
        </p:nvSpPr>
        <p:spPr bwMode="auto">
          <a:xfrm>
            <a:off x="1889125" y="336867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31082" name="Rectangle 10"/>
          <p:cNvSpPr>
            <a:spLocks noChangeArrowheads="1"/>
          </p:cNvSpPr>
          <p:nvPr/>
        </p:nvSpPr>
        <p:spPr bwMode="auto">
          <a:xfrm>
            <a:off x="2955925" y="336867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31083" name="Text Box 11"/>
          <p:cNvSpPr txBox="1">
            <a:spLocks noChangeArrowheads="1"/>
          </p:cNvSpPr>
          <p:nvPr/>
        </p:nvSpPr>
        <p:spPr bwMode="auto">
          <a:xfrm>
            <a:off x="1125538" y="3992563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LAN 1</a:t>
            </a:r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2522538" y="3292475"/>
            <a:ext cx="354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...</a:t>
            </a:r>
          </a:p>
        </p:txBody>
      </p:sp>
      <p:sp>
        <p:nvSpPr>
          <p:cNvPr id="131085" name="Line 13"/>
          <p:cNvSpPr>
            <a:spLocks noChangeShapeType="1"/>
          </p:cNvSpPr>
          <p:nvPr/>
        </p:nvSpPr>
        <p:spPr bwMode="auto">
          <a:xfrm>
            <a:off x="5645150" y="3978275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6" name="Line 14"/>
          <p:cNvSpPr>
            <a:spLocks noChangeShapeType="1"/>
          </p:cNvSpPr>
          <p:nvPr/>
        </p:nvSpPr>
        <p:spPr bwMode="auto">
          <a:xfrm>
            <a:off x="59499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7" name="Line 15"/>
          <p:cNvSpPr>
            <a:spLocks noChangeShapeType="1"/>
          </p:cNvSpPr>
          <p:nvPr/>
        </p:nvSpPr>
        <p:spPr bwMode="auto">
          <a:xfrm>
            <a:off x="68643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8" name="Line 16"/>
          <p:cNvSpPr>
            <a:spLocks noChangeShapeType="1"/>
          </p:cNvSpPr>
          <p:nvPr/>
        </p:nvSpPr>
        <p:spPr bwMode="auto">
          <a:xfrm>
            <a:off x="7931150" y="3657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9" name="Rectangle 17"/>
          <p:cNvSpPr>
            <a:spLocks noChangeArrowheads="1"/>
          </p:cNvSpPr>
          <p:nvPr/>
        </p:nvSpPr>
        <p:spPr bwMode="auto">
          <a:xfrm>
            <a:off x="5641975" y="338772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31090" name="Rectangle 18"/>
          <p:cNvSpPr>
            <a:spLocks noChangeArrowheads="1"/>
          </p:cNvSpPr>
          <p:nvPr/>
        </p:nvSpPr>
        <p:spPr bwMode="auto">
          <a:xfrm>
            <a:off x="6537325" y="336867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31091" name="Rectangle 19"/>
          <p:cNvSpPr>
            <a:spLocks noChangeArrowheads="1"/>
          </p:cNvSpPr>
          <p:nvPr/>
        </p:nvSpPr>
        <p:spPr bwMode="auto">
          <a:xfrm>
            <a:off x="7604125" y="3352800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31092" name="Text Box 20"/>
          <p:cNvSpPr txBox="1">
            <a:spLocks noChangeArrowheads="1"/>
          </p:cNvSpPr>
          <p:nvPr/>
        </p:nvSpPr>
        <p:spPr bwMode="auto">
          <a:xfrm>
            <a:off x="6915150" y="3978275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LAN 2</a:t>
            </a:r>
          </a:p>
        </p:txBody>
      </p:sp>
      <p:sp>
        <p:nvSpPr>
          <p:cNvPr id="131093" name="Text Box 21"/>
          <p:cNvSpPr txBox="1">
            <a:spLocks noChangeArrowheads="1"/>
          </p:cNvSpPr>
          <p:nvPr/>
        </p:nvSpPr>
        <p:spPr bwMode="auto">
          <a:xfrm>
            <a:off x="7170738" y="3292475"/>
            <a:ext cx="354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...</a:t>
            </a:r>
          </a:p>
        </p:txBody>
      </p:sp>
      <p:sp>
        <p:nvSpPr>
          <p:cNvPr id="131094" name="AutoShape 22"/>
          <p:cNvSpPr>
            <a:spLocks noChangeArrowheads="1"/>
          </p:cNvSpPr>
          <p:nvPr/>
        </p:nvSpPr>
        <p:spPr bwMode="auto">
          <a:xfrm>
            <a:off x="2520950" y="4283075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Helvetica" charset="0"/>
              </a:rPr>
              <a:t>router</a:t>
            </a:r>
          </a:p>
        </p:txBody>
      </p:sp>
      <p:sp>
        <p:nvSpPr>
          <p:cNvPr id="131095" name="AutoShape 23"/>
          <p:cNvSpPr>
            <a:spLocks noChangeArrowheads="1"/>
          </p:cNvSpPr>
          <p:nvPr/>
        </p:nvSpPr>
        <p:spPr bwMode="auto">
          <a:xfrm>
            <a:off x="4349750" y="4283075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Helvetica" charset="0"/>
              </a:rPr>
              <a:t>router</a:t>
            </a:r>
          </a:p>
        </p:txBody>
      </p:sp>
      <p:sp>
        <p:nvSpPr>
          <p:cNvPr id="131096" name="Line 24"/>
          <p:cNvSpPr>
            <a:spLocks noChangeShapeType="1"/>
          </p:cNvSpPr>
          <p:nvPr/>
        </p:nvSpPr>
        <p:spPr bwMode="auto">
          <a:xfrm>
            <a:off x="2825750" y="39782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97" name="AutoShape 25"/>
          <p:cNvSpPr>
            <a:spLocks noChangeArrowheads="1"/>
          </p:cNvSpPr>
          <p:nvPr/>
        </p:nvSpPr>
        <p:spPr bwMode="auto">
          <a:xfrm>
            <a:off x="6178550" y="4283075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Helvetica" charset="0"/>
              </a:rPr>
              <a:t>router</a:t>
            </a:r>
          </a:p>
        </p:txBody>
      </p:sp>
      <p:sp>
        <p:nvSpPr>
          <p:cNvPr id="131098" name="Line 26"/>
          <p:cNvSpPr>
            <a:spLocks noChangeShapeType="1"/>
          </p:cNvSpPr>
          <p:nvPr/>
        </p:nvSpPr>
        <p:spPr bwMode="auto">
          <a:xfrm>
            <a:off x="6483350" y="39782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99" name="Line 27"/>
          <p:cNvSpPr>
            <a:spLocks noChangeShapeType="1"/>
          </p:cNvSpPr>
          <p:nvPr/>
        </p:nvSpPr>
        <p:spPr bwMode="auto">
          <a:xfrm>
            <a:off x="3130550" y="4435475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100" name="Line 28"/>
          <p:cNvSpPr>
            <a:spLocks noChangeShapeType="1"/>
          </p:cNvSpPr>
          <p:nvPr/>
        </p:nvSpPr>
        <p:spPr bwMode="auto">
          <a:xfrm>
            <a:off x="4959350" y="4435475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101" name="Text Box 29"/>
          <p:cNvSpPr txBox="1">
            <a:spLocks noChangeArrowheads="1"/>
          </p:cNvSpPr>
          <p:nvPr/>
        </p:nvSpPr>
        <p:spPr bwMode="auto">
          <a:xfrm>
            <a:off x="3408363" y="4435475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WAN</a:t>
            </a:r>
          </a:p>
        </p:txBody>
      </p:sp>
      <p:sp>
        <p:nvSpPr>
          <p:cNvPr id="131102" name="Text Box 30"/>
          <p:cNvSpPr txBox="1">
            <a:spLocks noChangeArrowheads="1"/>
          </p:cNvSpPr>
          <p:nvPr/>
        </p:nvSpPr>
        <p:spPr bwMode="auto">
          <a:xfrm>
            <a:off x="5235575" y="4435475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WAN</a:t>
            </a:r>
          </a:p>
        </p:txBody>
      </p:sp>
      <p:sp>
        <p:nvSpPr>
          <p:cNvPr id="131103" name="Text Box 31"/>
          <p:cNvSpPr txBox="1">
            <a:spLocks noChangeArrowheads="1"/>
          </p:cNvSpPr>
          <p:nvPr/>
        </p:nvSpPr>
        <p:spPr bwMode="auto">
          <a:xfrm>
            <a:off x="500063" y="2967038"/>
            <a:ext cx="1144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0000FF"/>
                </a:solidFill>
              </a:rPr>
              <a:t>1.2.3.4</a:t>
            </a:r>
          </a:p>
        </p:txBody>
      </p:sp>
      <p:sp>
        <p:nvSpPr>
          <p:cNvPr id="131104" name="Text Box 32"/>
          <p:cNvSpPr txBox="1">
            <a:spLocks noChangeArrowheads="1"/>
          </p:cNvSpPr>
          <p:nvPr/>
        </p:nvSpPr>
        <p:spPr bwMode="auto">
          <a:xfrm>
            <a:off x="1690688" y="2967038"/>
            <a:ext cx="1144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0000FF"/>
                </a:solidFill>
              </a:rPr>
              <a:t>1.2.3.7</a:t>
            </a:r>
          </a:p>
        </p:txBody>
      </p:sp>
      <p:sp>
        <p:nvSpPr>
          <p:cNvPr id="131105" name="Text Box 33"/>
          <p:cNvSpPr txBox="1">
            <a:spLocks noChangeArrowheads="1"/>
          </p:cNvSpPr>
          <p:nvPr/>
        </p:nvSpPr>
        <p:spPr bwMode="auto">
          <a:xfrm>
            <a:off x="2832100" y="2967038"/>
            <a:ext cx="1419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0000FF"/>
                </a:solidFill>
              </a:rPr>
              <a:t>1.2.3.156</a:t>
            </a:r>
          </a:p>
        </p:txBody>
      </p:sp>
      <p:sp>
        <p:nvSpPr>
          <p:cNvPr id="131106" name="Text Box 34"/>
          <p:cNvSpPr txBox="1">
            <a:spLocks noChangeArrowheads="1"/>
          </p:cNvSpPr>
          <p:nvPr/>
        </p:nvSpPr>
        <p:spPr bwMode="auto">
          <a:xfrm>
            <a:off x="5108575" y="2967038"/>
            <a:ext cx="1144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FF3300"/>
                </a:solidFill>
              </a:rPr>
              <a:t>5.6.7.8</a:t>
            </a:r>
          </a:p>
        </p:txBody>
      </p:sp>
      <p:sp>
        <p:nvSpPr>
          <p:cNvPr id="131107" name="Text Box 35"/>
          <p:cNvSpPr txBox="1">
            <a:spLocks noChangeArrowheads="1"/>
          </p:cNvSpPr>
          <p:nvPr/>
        </p:nvSpPr>
        <p:spPr bwMode="auto">
          <a:xfrm>
            <a:off x="6259513" y="2967038"/>
            <a:ext cx="1144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FF3300"/>
                </a:solidFill>
              </a:rPr>
              <a:t>5.6.7.9</a:t>
            </a:r>
          </a:p>
        </p:txBody>
      </p:sp>
      <p:sp>
        <p:nvSpPr>
          <p:cNvPr id="131108" name="Text Box 36"/>
          <p:cNvSpPr txBox="1">
            <a:spLocks noChangeArrowheads="1"/>
          </p:cNvSpPr>
          <p:nvPr/>
        </p:nvSpPr>
        <p:spPr bwMode="auto">
          <a:xfrm>
            <a:off x="7440613" y="2967038"/>
            <a:ext cx="1419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FF3300"/>
                </a:solidFill>
              </a:rPr>
              <a:t>5.6.7.212</a:t>
            </a:r>
          </a:p>
        </p:txBody>
      </p:sp>
      <p:sp>
        <p:nvSpPr>
          <p:cNvPr id="131109" name="Text Box 37"/>
          <p:cNvSpPr txBox="1">
            <a:spLocks noChangeArrowheads="1"/>
          </p:cNvSpPr>
          <p:nvPr/>
        </p:nvSpPr>
        <p:spPr bwMode="auto">
          <a:xfrm>
            <a:off x="1509713" y="4983163"/>
            <a:ext cx="155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0000FF"/>
                </a:solidFill>
              </a:rPr>
              <a:t>1.2.3.0/24</a:t>
            </a:r>
          </a:p>
        </p:txBody>
      </p:sp>
      <p:sp>
        <p:nvSpPr>
          <p:cNvPr id="131110" name="Text Box 38"/>
          <p:cNvSpPr txBox="1">
            <a:spLocks noChangeArrowheads="1"/>
          </p:cNvSpPr>
          <p:nvPr/>
        </p:nvSpPr>
        <p:spPr bwMode="auto">
          <a:xfrm>
            <a:off x="1522413" y="5367338"/>
            <a:ext cx="155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FF3300"/>
                </a:solidFill>
              </a:rPr>
              <a:t>5.6.7.0/24</a:t>
            </a:r>
          </a:p>
        </p:txBody>
      </p:sp>
      <p:sp>
        <p:nvSpPr>
          <p:cNvPr id="131111" name="AutoShape 39"/>
          <p:cNvSpPr>
            <a:spLocks noChangeArrowheads="1"/>
          </p:cNvSpPr>
          <p:nvPr/>
        </p:nvSpPr>
        <p:spPr bwMode="auto">
          <a:xfrm>
            <a:off x="3228975" y="5389563"/>
            <a:ext cx="728663" cy="230187"/>
          </a:xfrm>
          <a:prstGeom prst="rightArrow">
            <a:avLst>
              <a:gd name="adj1" fmla="val 50000"/>
              <a:gd name="adj2" fmla="val 79138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112" name="AutoShape 40"/>
          <p:cNvSpPr>
            <a:spLocks noChangeArrowheads="1"/>
          </p:cNvSpPr>
          <p:nvPr/>
        </p:nvSpPr>
        <p:spPr bwMode="auto">
          <a:xfrm flipH="1">
            <a:off x="3227388" y="5043488"/>
            <a:ext cx="728662" cy="230187"/>
          </a:xfrm>
          <a:prstGeom prst="rightArrow">
            <a:avLst>
              <a:gd name="adj1" fmla="val 50000"/>
              <a:gd name="adj2" fmla="val 79138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113" name="Rectangle 41"/>
          <p:cNvSpPr>
            <a:spLocks noChangeArrowheads="1"/>
          </p:cNvSpPr>
          <p:nvPr/>
        </p:nvSpPr>
        <p:spPr bwMode="auto">
          <a:xfrm>
            <a:off x="1538288" y="4927600"/>
            <a:ext cx="2573337" cy="808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114" name="Line 42"/>
          <p:cNvSpPr>
            <a:spLocks noChangeShapeType="1"/>
          </p:cNvSpPr>
          <p:nvPr/>
        </p:nvSpPr>
        <p:spPr bwMode="auto">
          <a:xfrm>
            <a:off x="3074988" y="4927600"/>
            <a:ext cx="0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115" name="Line 43"/>
          <p:cNvSpPr>
            <a:spLocks noChangeShapeType="1"/>
          </p:cNvSpPr>
          <p:nvPr/>
        </p:nvSpPr>
        <p:spPr bwMode="auto">
          <a:xfrm flipV="1">
            <a:off x="1538288" y="5349875"/>
            <a:ext cx="257333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116" name="Text Box 44"/>
          <p:cNvSpPr txBox="1">
            <a:spLocks noChangeArrowheads="1"/>
          </p:cNvSpPr>
          <p:nvPr/>
        </p:nvSpPr>
        <p:spPr bwMode="auto">
          <a:xfrm>
            <a:off x="1690688" y="5810250"/>
            <a:ext cx="2160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forwarding table</a:t>
            </a:r>
          </a:p>
        </p:txBody>
      </p:sp>
      <p:sp>
        <p:nvSpPr>
          <p:cNvPr id="939053" name="Line 45"/>
          <p:cNvSpPr>
            <a:spLocks noChangeShapeType="1"/>
          </p:cNvSpPr>
          <p:nvPr/>
        </p:nvSpPr>
        <p:spPr bwMode="auto">
          <a:xfrm>
            <a:off x="8143875" y="400526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9054" name="Rectangle 46"/>
          <p:cNvSpPr>
            <a:spLocks noChangeArrowheads="1"/>
          </p:cNvSpPr>
          <p:nvPr/>
        </p:nvSpPr>
        <p:spPr bwMode="auto">
          <a:xfrm>
            <a:off x="7797800" y="4311650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939055" name="Text Box 47"/>
          <p:cNvSpPr txBox="1">
            <a:spLocks noChangeArrowheads="1"/>
          </p:cNvSpPr>
          <p:nvPr/>
        </p:nvSpPr>
        <p:spPr bwMode="auto">
          <a:xfrm>
            <a:off x="7334250" y="4713288"/>
            <a:ext cx="1419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FF3300"/>
                </a:solidFill>
              </a:rPr>
              <a:t>5.6.7.213</a:t>
            </a:r>
          </a:p>
        </p:txBody>
      </p:sp>
      <p:sp>
        <p:nvSpPr>
          <p:cNvPr id="939056" name="Oval 48"/>
          <p:cNvSpPr>
            <a:spLocks noChangeArrowheads="1"/>
          </p:cNvSpPr>
          <p:nvPr/>
        </p:nvSpPr>
        <p:spPr bwMode="auto">
          <a:xfrm>
            <a:off x="7221538" y="4197350"/>
            <a:ext cx="1612900" cy="1036638"/>
          </a:xfrm>
          <a:prstGeom prst="ellipse">
            <a:avLst/>
          </a:prstGeom>
          <a:noFill/>
          <a:ln w="25400">
            <a:solidFill>
              <a:srgbClr val="FF33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9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9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9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9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9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9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9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9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9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53" grpId="0" animBg="1"/>
      <p:bldP spid="939054" grpId="0" animBg="1"/>
      <p:bldP spid="939055" grpId="0"/>
      <p:bldP spid="93905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“Subnet”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LANs as special case of “subnets”</a:t>
            </a:r>
          </a:p>
          <a:p>
            <a:pPr lvl="1"/>
            <a:r>
              <a:rPr lang="en-US" dirty="0" smtClean="0"/>
              <a:t>Subnet is region without routers containing addresses within the “subnet mask”, could be a link, or LAN</a:t>
            </a:r>
          </a:p>
          <a:p>
            <a:pPr lvl="1"/>
            <a:r>
              <a:rPr lang="en-US" dirty="0" smtClean="0"/>
              <a:t>Area with same network address</a:t>
            </a:r>
          </a:p>
          <a:p>
            <a:pPr lvl="7"/>
            <a:endParaRPr lang="en-US" dirty="0"/>
          </a:p>
          <a:p>
            <a:r>
              <a:rPr lang="en-US" dirty="0" smtClean="0"/>
              <a:t>Textbook has an operational definition of subnet</a:t>
            </a:r>
          </a:p>
          <a:p>
            <a:pPr lvl="1"/>
            <a:r>
              <a:rPr lang="en-US" dirty="0" smtClean="0"/>
              <a:t>Remove all interfaces from hosts, routers</a:t>
            </a:r>
          </a:p>
          <a:p>
            <a:pPr lvl="1"/>
            <a:r>
              <a:rPr lang="en-US" dirty="0" smtClean="0"/>
              <a:t>The regions that remain connected are subnets</a:t>
            </a:r>
          </a:p>
          <a:p>
            <a:pPr lvl="5"/>
            <a:endParaRPr lang="en-US" dirty="0"/>
          </a:p>
          <a:p>
            <a:r>
              <a:rPr lang="en-US" dirty="0" smtClean="0"/>
              <a:t>Subnets are the lowest level of aggregation</a:t>
            </a:r>
          </a:p>
          <a:p>
            <a:pPr lvl="1"/>
            <a:r>
              <a:rPr lang="en-US" dirty="0" smtClean="0"/>
              <a:t>No routers needed within a subnet</a:t>
            </a:r>
          </a:p>
          <a:p>
            <a:pPr lvl="1"/>
            <a:r>
              <a:rPr lang="en-US" dirty="0" smtClean="0"/>
              <a:t>But you might have switches (L2)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0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this is about aggregation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05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only works if….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roups of addresses require same forwarding</a:t>
            </a:r>
          </a:p>
          <a:p>
            <a:pPr lvl="4"/>
            <a:endParaRPr lang="en-US" dirty="0"/>
          </a:p>
          <a:p>
            <a:r>
              <a:rPr lang="en-US" dirty="0" smtClean="0"/>
              <a:t>These groups are contiguous in address space</a:t>
            </a:r>
          </a:p>
          <a:p>
            <a:pPr lvl="4"/>
            <a:endParaRPr lang="en-US" dirty="0"/>
          </a:p>
          <a:p>
            <a:r>
              <a:rPr lang="en-US" dirty="0" smtClean="0"/>
              <a:t>These groups are relatively stable</a:t>
            </a:r>
          </a:p>
          <a:p>
            <a:pPr lvl="4"/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ew enough groups to make forwarding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2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CIDR: Hierarchal Address Allocation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131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D6B8E6E-4DD4-894E-BDE7-AE36ABC97050}" type="slidenum">
              <a:rPr lang="en-US" sz="1400" b="0">
                <a:latin typeface="Times New Roman" charset="0"/>
              </a:rPr>
              <a:pPr eaLnBrk="1" hangingPunct="1"/>
              <a:t>54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41336" name="Rectangle 25"/>
          <p:cNvSpPr>
            <a:spLocks noChangeArrowheads="1"/>
          </p:cNvSpPr>
          <p:nvPr/>
        </p:nvSpPr>
        <p:spPr bwMode="auto">
          <a:xfrm>
            <a:off x="347663" y="1223963"/>
            <a:ext cx="8915400" cy="377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3838" indent="-223838" algn="l" eaLnBrk="0" hangingPunct="0">
              <a:spcBef>
                <a:spcPct val="50000"/>
              </a:spcBef>
              <a:buFontTx/>
              <a:buChar char="•"/>
            </a:pPr>
            <a:r>
              <a:rPr lang="en-US" sz="2800" b="0" dirty="0">
                <a:latin typeface="Arial" charset="0"/>
              </a:rPr>
              <a:t>Prefixes are key to Internet scalability</a:t>
            </a:r>
          </a:p>
          <a:p>
            <a:pPr marL="563563" lvl="1" indent="-223838" algn="l" eaLnBrk="0" hangingPunct="0">
              <a:spcBef>
                <a:spcPct val="10000"/>
              </a:spcBef>
              <a:buFont typeface="Helvetica" charset="0"/>
              <a:buChar char="–"/>
            </a:pPr>
            <a:r>
              <a:rPr lang="en-US" sz="2400" b="0" dirty="0">
                <a:latin typeface="Arial" charset="0"/>
              </a:rPr>
              <a:t>Addresses allocated in contiguous chunks (prefixes)</a:t>
            </a:r>
          </a:p>
          <a:p>
            <a:pPr marL="563563" lvl="1" indent="-223838" algn="l" eaLnBrk="0" hangingPunct="0">
              <a:spcBef>
                <a:spcPct val="10000"/>
              </a:spcBef>
              <a:buFont typeface="Helvetica" charset="0"/>
              <a:buChar char="–"/>
            </a:pPr>
            <a:r>
              <a:rPr lang="en-US" sz="2400" b="0" dirty="0">
                <a:latin typeface="Arial" charset="0"/>
              </a:rPr>
              <a:t>Routing protocols and packet forwarding based on </a:t>
            </a:r>
            <a:r>
              <a:rPr lang="en-US" sz="2400" b="0" dirty="0" smtClean="0">
                <a:latin typeface="Arial" charset="0"/>
              </a:rPr>
              <a:t>prefixes</a:t>
            </a:r>
          </a:p>
          <a:p>
            <a:pPr marL="563563" lvl="1" indent="-223838" algn="l" eaLnBrk="0" hangingPunct="0">
              <a:spcBef>
                <a:spcPct val="10000"/>
              </a:spcBef>
              <a:buFont typeface="Helvetica" charset="0"/>
              <a:buChar char="–"/>
            </a:pPr>
            <a:r>
              <a:rPr lang="en-US" sz="2400" b="0" dirty="0" smtClean="0">
                <a:latin typeface="Arial" charset="0"/>
              </a:rPr>
              <a:t>Recursively break down chunks as get closer to host</a:t>
            </a:r>
            <a:endParaRPr lang="en-US" sz="2400" b="0" dirty="0">
              <a:latin typeface="Arial" charset="0"/>
            </a:endParaRPr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877888" y="4343400"/>
            <a:ext cx="1314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dirty="0">
                <a:latin typeface="Arial" charset="0"/>
              </a:rPr>
              <a:t>12.0.0.0/8</a:t>
            </a:r>
          </a:p>
        </p:txBody>
      </p:sp>
      <p:sp>
        <p:nvSpPr>
          <p:cNvPr id="141316" name="AutoShape 4"/>
          <p:cNvSpPr>
            <a:spLocks noChangeArrowheads="1"/>
          </p:cNvSpPr>
          <p:nvPr/>
        </p:nvSpPr>
        <p:spPr bwMode="auto">
          <a:xfrm rot="16200000">
            <a:off x="961231" y="4287044"/>
            <a:ext cx="2925763" cy="511175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2670175" y="2974975"/>
            <a:ext cx="1455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dirty="0">
                <a:latin typeface="Arial" charset="0"/>
              </a:rPr>
              <a:t>12.0.0.0/15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2670175" y="5638800"/>
            <a:ext cx="1738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>
                <a:latin typeface="Arial" charset="0"/>
              </a:rPr>
              <a:t>12.253.0.0/16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2670175" y="3287713"/>
            <a:ext cx="1455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>
                <a:latin typeface="Arial" charset="0"/>
              </a:rPr>
              <a:t>12.2.0.0/16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2670175" y="3600450"/>
            <a:ext cx="1455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>
                <a:latin typeface="Arial" charset="0"/>
              </a:rPr>
              <a:t>12.3.0.0/16</a:t>
            </a:r>
          </a:p>
        </p:txBody>
      </p:sp>
      <p:sp>
        <p:nvSpPr>
          <p:cNvPr id="141321" name="AutoShape 10"/>
          <p:cNvSpPr>
            <a:spLocks noChangeArrowheads="1"/>
          </p:cNvSpPr>
          <p:nvPr/>
        </p:nvSpPr>
        <p:spPr bwMode="auto">
          <a:xfrm rot="16200000">
            <a:off x="3653631" y="3604418"/>
            <a:ext cx="1425575" cy="509588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322" name="Rectangle 11"/>
          <p:cNvSpPr>
            <a:spLocks noChangeArrowheads="1"/>
          </p:cNvSpPr>
          <p:nvPr/>
        </p:nvSpPr>
        <p:spPr bwMode="auto">
          <a:xfrm>
            <a:off x="3192463" y="4198938"/>
            <a:ext cx="3365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>
                <a:latin typeface="Arial" charset="0"/>
              </a:rPr>
              <a:t>:</a:t>
            </a:r>
          </a:p>
          <a:p>
            <a:pPr algn="l" eaLnBrk="0" hangingPunct="0"/>
            <a:r>
              <a:rPr lang="en-US" sz="3600">
                <a:latin typeface="Arial" charset="0"/>
              </a:rPr>
              <a:t>:</a:t>
            </a:r>
          </a:p>
        </p:txBody>
      </p:sp>
      <p:sp>
        <p:nvSpPr>
          <p:cNvPr id="141323" name="AutoShape 12"/>
          <p:cNvSpPr>
            <a:spLocks noChangeArrowheads="1"/>
          </p:cNvSpPr>
          <p:nvPr/>
        </p:nvSpPr>
        <p:spPr bwMode="auto">
          <a:xfrm rot="16200000">
            <a:off x="3795713" y="5568950"/>
            <a:ext cx="1738312" cy="509588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324" name="Rectangle 13"/>
          <p:cNvSpPr>
            <a:spLocks noChangeArrowheads="1"/>
          </p:cNvSpPr>
          <p:nvPr/>
        </p:nvSpPr>
        <p:spPr bwMode="auto">
          <a:xfrm>
            <a:off x="4611688" y="3048000"/>
            <a:ext cx="1455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dirty="0">
                <a:latin typeface="Arial" charset="0"/>
              </a:rPr>
              <a:t>12.3.0.0/22</a:t>
            </a:r>
          </a:p>
        </p:txBody>
      </p:sp>
      <p:sp>
        <p:nvSpPr>
          <p:cNvPr id="141325" name="Rectangle 14"/>
          <p:cNvSpPr>
            <a:spLocks noChangeArrowheads="1"/>
          </p:cNvSpPr>
          <p:nvPr/>
        </p:nvSpPr>
        <p:spPr bwMode="auto">
          <a:xfrm>
            <a:off x="4611688" y="3352800"/>
            <a:ext cx="1455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dirty="0">
                <a:latin typeface="Arial" charset="0"/>
              </a:rPr>
              <a:t>12.3.4.0/24</a:t>
            </a:r>
          </a:p>
        </p:txBody>
      </p:sp>
      <p:sp>
        <p:nvSpPr>
          <p:cNvPr id="141326" name="Rectangle 15"/>
          <p:cNvSpPr>
            <a:spLocks noChangeArrowheads="1"/>
          </p:cNvSpPr>
          <p:nvPr/>
        </p:nvSpPr>
        <p:spPr bwMode="auto">
          <a:xfrm>
            <a:off x="5210175" y="3505200"/>
            <a:ext cx="2857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dirty="0">
                <a:latin typeface="Arial" charset="0"/>
              </a:rPr>
              <a:t>:</a:t>
            </a:r>
          </a:p>
        </p:txBody>
      </p:sp>
      <p:sp>
        <p:nvSpPr>
          <p:cNvPr id="141327" name="Rectangle 16"/>
          <p:cNvSpPr>
            <a:spLocks noChangeArrowheads="1"/>
          </p:cNvSpPr>
          <p:nvPr/>
        </p:nvSpPr>
        <p:spPr bwMode="auto">
          <a:xfrm>
            <a:off x="4572000" y="4191000"/>
            <a:ext cx="1738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dirty="0">
                <a:latin typeface="Arial" charset="0"/>
              </a:rPr>
              <a:t>12.3.254.0/23</a:t>
            </a:r>
          </a:p>
        </p:txBody>
      </p:sp>
      <p:sp>
        <p:nvSpPr>
          <p:cNvPr id="141328" name="Rectangle 17"/>
          <p:cNvSpPr>
            <a:spLocks noChangeArrowheads="1"/>
          </p:cNvSpPr>
          <p:nvPr/>
        </p:nvSpPr>
        <p:spPr bwMode="auto">
          <a:xfrm>
            <a:off x="4984750" y="4973638"/>
            <a:ext cx="1738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>
                <a:latin typeface="Arial" charset="0"/>
              </a:rPr>
              <a:t>12.253.0.0/19</a:t>
            </a:r>
          </a:p>
        </p:txBody>
      </p:sp>
      <p:sp>
        <p:nvSpPr>
          <p:cNvPr id="141329" name="Rectangle 18"/>
          <p:cNvSpPr>
            <a:spLocks noChangeArrowheads="1"/>
          </p:cNvSpPr>
          <p:nvPr/>
        </p:nvSpPr>
        <p:spPr bwMode="auto">
          <a:xfrm>
            <a:off x="4984750" y="5222875"/>
            <a:ext cx="187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>
                <a:latin typeface="Arial" charset="0"/>
              </a:rPr>
              <a:t>12.253.32.0/19</a:t>
            </a:r>
          </a:p>
        </p:txBody>
      </p:sp>
      <p:sp>
        <p:nvSpPr>
          <p:cNvPr id="141330" name="Rectangle 19"/>
          <p:cNvSpPr>
            <a:spLocks noChangeArrowheads="1"/>
          </p:cNvSpPr>
          <p:nvPr/>
        </p:nvSpPr>
        <p:spPr bwMode="auto">
          <a:xfrm>
            <a:off x="4984750" y="5473700"/>
            <a:ext cx="187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>
                <a:latin typeface="Arial" charset="0"/>
              </a:rPr>
              <a:t>12.253.64.0/19</a:t>
            </a:r>
          </a:p>
        </p:txBody>
      </p:sp>
      <p:sp>
        <p:nvSpPr>
          <p:cNvPr id="141331" name="Rectangle 20"/>
          <p:cNvSpPr>
            <a:spLocks noChangeArrowheads="1"/>
          </p:cNvSpPr>
          <p:nvPr/>
        </p:nvSpPr>
        <p:spPr bwMode="auto">
          <a:xfrm>
            <a:off x="4984750" y="5786438"/>
            <a:ext cx="2162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>
                <a:latin typeface="Arial" charset="0"/>
              </a:rPr>
              <a:t>12.253.64.108/30</a:t>
            </a:r>
          </a:p>
        </p:txBody>
      </p:sp>
      <p:sp>
        <p:nvSpPr>
          <p:cNvPr id="141332" name="Rectangle 21"/>
          <p:cNvSpPr>
            <a:spLocks noChangeArrowheads="1"/>
          </p:cNvSpPr>
          <p:nvPr/>
        </p:nvSpPr>
        <p:spPr bwMode="auto">
          <a:xfrm>
            <a:off x="4984750" y="6035675"/>
            <a:ext cx="187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>
                <a:latin typeface="Arial" charset="0"/>
              </a:rPr>
              <a:t>12.253.96.0/18</a:t>
            </a:r>
          </a:p>
        </p:txBody>
      </p:sp>
      <p:sp>
        <p:nvSpPr>
          <p:cNvPr id="141333" name="Rectangle 22"/>
          <p:cNvSpPr>
            <a:spLocks noChangeArrowheads="1"/>
          </p:cNvSpPr>
          <p:nvPr/>
        </p:nvSpPr>
        <p:spPr bwMode="auto">
          <a:xfrm>
            <a:off x="4984750" y="6284913"/>
            <a:ext cx="2020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>
                <a:latin typeface="Arial" charset="0"/>
              </a:rPr>
              <a:t>12.253.128.0/17</a:t>
            </a:r>
          </a:p>
        </p:txBody>
      </p:sp>
      <p:sp>
        <p:nvSpPr>
          <p:cNvPr id="141334" name="AutoShape 23"/>
          <p:cNvSpPr>
            <a:spLocks noChangeArrowheads="1"/>
          </p:cNvSpPr>
          <p:nvPr/>
        </p:nvSpPr>
        <p:spPr bwMode="auto">
          <a:xfrm rot="16200000">
            <a:off x="6006306" y="3094832"/>
            <a:ext cx="1050925" cy="957262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335" name="Rectangle 24"/>
          <p:cNvSpPr>
            <a:spLocks noChangeArrowheads="1"/>
          </p:cNvSpPr>
          <p:nvPr/>
        </p:nvSpPr>
        <p:spPr bwMode="auto">
          <a:xfrm>
            <a:off x="7226300" y="2971800"/>
            <a:ext cx="2857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dirty="0">
                <a:latin typeface="Arial" charset="0"/>
              </a:rPr>
              <a:t>:</a:t>
            </a:r>
          </a:p>
        </p:txBody>
      </p:sp>
      <p:sp>
        <p:nvSpPr>
          <p:cNvPr id="141337" name="Rectangle 26"/>
          <p:cNvSpPr>
            <a:spLocks noChangeArrowheads="1"/>
          </p:cNvSpPr>
          <p:nvPr/>
        </p:nvSpPr>
        <p:spPr bwMode="auto">
          <a:xfrm>
            <a:off x="3200400" y="5867400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 dirty="0">
                <a:latin typeface="Arial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48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/>
      <p:bldP spid="141316" grpId="0" animBg="1"/>
      <p:bldP spid="141317" grpId="0"/>
      <p:bldP spid="141318" grpId="0"/>
      <p:bldP spid="141319" grpId="0"/>
      <p:bldP spid="141320" grpId="0"/>
      <p:bldP spid="141321" grpId="0" animBg="1"/>
      <p:bldP spid="141322" grpId="0"/>
      <p:bldP spid="141323" grpId="0" animBg="1"/>
      <p:bldP spid="141324" grpId="0"/>
      <p:bldP spid="141325" grpId="0"/>
      <p:bldP spid="141326" grpId="0"/>
      <p:bldP spid="141327" grpId="0"/>
      <p:bldP spid="141328" grpId="0"/>
      <p:bldP spid="141329" grpId="0"/>
      <p:bldP spid="141330" grpId="0"/>
      <p:bldP spid="141331" grpId="0"/>
      <p:bldP spid="141332" grpId="0"/>
      <p:bldP spid="141333" grpId="0"/>
      <p:bldP spid="141334" grpId="0" animBg="1"/>
      <p:bldP spid="141335" grpId="0"/>
      <p:bldP spid="14133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 Done Hierarchically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9144000" cy="5486400"/>
          </a:xfrm>
        </p:spPr>
        <p:txBody>
          <a:bodyPr/>
          <a:lstStyle/>
          <a:p>
            <a:endParaRPr lang="en-US" dirty="0" smtClean="0"/>
          </a:p>
          <a:p>
            <a:r>
              <a:rPr lang="en-US" sz="2400" dirty="0" smtClean="0"/>
              <a:t>Internet Corporation for Assigned Names and Numbers (ICANN) gives large blocks to…</a:t>
            </a:r>
            <a:br>
              <a:rPr lang="en-US" sz="2400" dirty="0" smtClean="0"/>
            </a:br>
            <a:endParaRPr lang="en-US" sz="2400" dirty="0">
              <a:sym typeface="Wingdings"/>
            </a:endParaRPr>
          </a:p>
          <a:p>
            <a:pPr marL="342900" lvl="1" indent="-342900">
              <a:buClr>
                <a:schemeClr val="tx2"/>
              </a:buClr>
            </a:pPr>
            <a:r>
              <a:rPr lang="en-US" sz="2400" dirty="0" smtClean="0"/>
              <a:t>Regional Internet Registries, such as the American Registry</a:t>
            </a:r>
            <a:br>
              <a:rPr lang="en-US" sz="2400" dirty="0" smtClean="0"/>
            </a:br>
            <a:r>
              <a:rPr lang="en-US" sz="2400" dirty="0" smtClean="0"/>
              <a:t>for Internet Names (ARIN), </a:t>
            </a:r>
            <a:r>
              <a:rPr lang="en-US" dirty="0" smtClean="0"/>
              <a:t>which </a:t>
            </a:r>
            <a:r>
              <a:rPr lang="en-US" sz="2400" dirty="0" smtClean="0"/>
              <a:t>give blocks to…</a:t>
            </a:r>
          </a:p>
          <a:p>
            <a:endParaRPr lang="en-US" sz="2400" dirty="0" smtClean="0"/>
          </a:p>
          <a:p>
            <a:r>
              <a:rPr lang="en-US" sz="2400" dirty="0" smtClean="0"/>
              <a:t>Large institutions (ISPs), which give addresses to…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Individuals and smaller institutions</a:t>
            </a:r>
          </a:p>
          <a:p>
            <a:pPr lvl="1"/>
            <a:endParaRPr lang="en-US" dirty="0"/>
          </a:p>
          <a:p>
            <a:r>
              <a:rPr lang="en-US" sz="2400" dirty="0" smtClean="0"/>
              <a:t>FAKE Example: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47A00"/>
                </a:solidFill>
              </a:rPr>
              <a:t>	</a:t>
            </a:r>
            <a:r>
              <a:rPr lang="en-US" sz="2400" dirty="0" smtClean="0">
                <a:solidFill>
                  <a:srgbClr val="F47A00"/>
                </a:solidFill>
              </a:rPr>
              <a:t>ICANN </a:t>
            </a:r>
            <a:r>
              <a:rPr lang="en-US" sz="2400" dirty="0" smtClean="0">
                <a:solidFill>
                  <a:srgbClr val="F47A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>
                <a:solidFill>
                  <a:srgbClr val="F47A00"/>
                </a:solidFill>
                <a:sym typeface="Wingdings"/>
              </a:rPr>
              <a:t> </a:t>
            </a:r>
            <a:r>
              <a:rPr lang="en-US" sz="2400" dirty="0" smtClean="0">
                <a:solidFill>
                  <a:srgbClr val="F47A00"/>
                </a:solidFill>
                <a:sym typeface="Wingdings"/>
              </a:rPr>
              <a:t>ARIN </a:t>
            </a:r>
            <a:r>
              <a:rPr lang="en-US" sz="2400" dirty="0">
                <a:solidFill>
                  <a:srgbClr val="F47A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>
                <a:solidFill>
                  <a:srgbClr val="F47A00"/>
                </a:solidFill>
                <a:sym typeface="Wingdings"/>
              </a:rPr>
              <a:t> </a:t>
            </a:r>
            <a:r>
              <a:rPr lang="en-US" sz="2400" dirty="0" smtClean="0">
                <a:solidFill>
                  <a:srgbClr val="F47A00"/>
                </a:solidFill>
                <a:sym typeface="Wingdings"/>
              </a:rPr>
              <a:t>AT&amp;T </a:t>
            </a:r>
            <a:r>
              <a:rPr lang="en-US" sz="2400" dirty="0" smtClean="0">
                <a:solidFill>
                  <a:srgbClr val="F47A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 smtClean="0">
                <a:solidFill>
                  <a:srgbClr val="F47A00"/>
                </a:solidFill>
                <a:sym typeface="Wingdings"/>
              </a:rPr>
              <a:t> UCB</a:t>
            </a:r>
            <a:r>
              <a:rPr lang="en-US" sz="2400" dirty="0">
                <a:solidFill>
                  <a:srgbClr val="F47A00"/>
                </a:solidFill>
                <a:sym typeface="Wingdings"/>
              </a:rPr>
              <a:t> </a:t>
            </a:r>
            <a:r>
              <a:rPr lang="en-US" sz="2400" dirty="0" smtClean="0">
                <a:solidFill>
                  <a:srgbClr val="F47A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 smtClean="0">
                <a:solidFill>
                  <a:srgbClr val="F47A00"/>
                </a:solidFill>
                <a:sym typeface="Wingdings"/>
              </a:rPr>
              <a:t> EECS</a:t>
            </a:r>
            <a:endParaRPr lang="en-US" dirty="0">
              <a:solidFill>
                <a:srgbClr val="F47A00"/>
              </a:solidFill>
              <a:sym typeface="Wingdings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55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Example in More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ICANN gives ARIN several /8s</a:t>
            </a:r>
            <a:endParaRPr lang="en-US" b="1" dirty="0" smtClean="0"/>
          </a:p>
          <a:p>
            <a:r>
              <a:rPr lang="en-US" dirty="0" smtClean="0"/>
              <a:t>ARIN gives AT&amp;T one /8, </a:t>
            </a:r>
            <a:r>
              <a:rPr lang="en-US" b="1" dirty="0" smtClean="0"/>
              <a:t>12.0/8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>
                <a:solidFill>
                  <a:srgbClr val="0000FF"/>
                </a:solidFill>
              </a:rPr>
              <a:t>: </a:t>
            </a:r>
            <a:r>
              <a:rPr lang="en-US" b="1" dirty="0" smtClean="0">
                <a:solidFill>
                  <a:srgbClr val="0000FF"/>
                </a:solidFill>
              </a:rPr>
              <a:t>00001100</a:t>
            </a:r>
            <a:endParaRPr lang="en-US" b="1" dirty="0" smtClean="0">
              <a:solidFill>
                <a:srgbClr val="F47A00"/>
              </a:solidFill>
            </a:endParaRPr>
          </a:p>
          <a:p>
            <a:r>
              <a:rPr lang="en-US" dirty="0" smtClean="0"/>
              <a:t>AT&amp;T gives UCB a /16, </a:t>
            </a:r>
            <a:r>
              <a:rPr lang="en-US" b="1" dirty="0" smtClean="0"/>
              <a:t>12.197/16</a:t>
            </a:r>
            <a:endParaRPr lang="en-US" b="1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>
                <a:solidFill>
                  <a:srgbClr val="F47A00"/>
                </a:solidFill>
              </a:rPr>
              <a:t>: </a:t>
            </a:r>
            <a:r>
              <a:rPr lang="en-US" b="1" dirty="0" smtClean="0">
                <a:solidFill>
                  <a:srgbClr val="0000FF"/>
                </a:solidFill>
              </a:rPr>
              <a:t>00001100</a:t>
            </a:r>
            <a:r>
              <a:rPr lang="en-US" b="1" dirty="0" smtClean="0">
                <a:solidFill>
                  <a:srgbClr val="F47A00"/>
                </a:solidFill>
              </a:rPr>
              <a:t>11000101</a:t>
            </a:r>
            <a:endParaRPr lang="en-US" b="1" dirty="0" smtClean="0">
              <a:solidFill>
                <a:srgbClr val="008000"/>
              </a:solidFill>
            </a:endParaRPr>
          </a:p>
          <a:p>
            <a:r>
              <a:rPr lang="en-US" dirty="0" smtClean="0"/>
              <a:t>UCB gives EECS </a:t>
            </a:r>
            <a:r>
              <a:rPr lang="en-US" dirty="0"/>
              <a:t>a </a:t>
            </a:r>
            <a:r>
              <a:rPr lang="en-US" dirty="0" smtClean="0"/>
              <a:t>/24, </a:t>
            </a:r>
            <a:r>
              <a:rPr lang="en-US" b="1" dirty="0" smtClean="0"/>
              <a:t>12.197.45/24</a:t>
            </a:r>
            <a:endParaRPr lang="en-US" b="1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>
                <a:solidFill>
                  <a:srgbClr val="F47A00"/>
                </a:solidFill>
              </a:rPr>
              <a:t>: </a:t>
            </a:r>
            <a:r>
              <a:rPr lang="en-US" b="1" dirty="0" smtClean="0">
                <a:solidFill>
                  <a:srgbClr val="0000FF"/>
                </a:solidFill>
              </a:rPr>
              <a:t>00001100</a:t>
            </a:r>
            <a:r>
              <a:rPr lang="en-US" b="1" dirty="0" smtClean="0">
                <a:solidFill>
                  <a:srgbClr val="F47A00"/>
                </a:solidFill>
              </a:rPr>
              <a:t>11000101</a:t>
            </a:r>
            <a:r>
              <a:rPr lang="en-US" b="1" dirty="0" smtClean="0">
                <a:solidFill>
                  <a:srgbClr val="008000"/>
                </a:solidFill>
              </a:rPr>
              <a:t>00101101</a:t>
            </a:r>
            <a:endParaRPr lang="en-US" b="1" dirty="0">
              <a:solidFill>
                <a:srgbClr val="008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EECS gives me a specific address </a:t>
            </a:r>
            <a:r>
              <a:rPr lang="en-US" b="1" dirty="0" smtClean="0">
                <a:solidFill>
                  <a:srgbClr val="000000"/>
                </a:solidFill>
              </a:rPr>
              <a:t>12.197.45.23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Address: 00001100110001010010110100010111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b="1" dirty="0">
              <a:solidFill>
                <a:srgbClr val="F47A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2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Aggregation Nontrivial?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Mobility: laptops, cellphones, etc.</a:t>
            </a:r>
          </a:p>
          <a:p>
            <a:pPr lvl="1"/>
            <a:r>
              <a:rPr lang="en-US" dirty="0" smtClean="0"/>
              <a:t>Not really</a:t>
            </a:r>
            <a:r>
              <a:rPr lang="is-IS" dirty="0" smtClean="0"/>
              <a:t>….Dynamic address assignment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Multihoming</a:t>
            </a:r>
            <a:r>
              <a:rPr lang="en-US" dirty="0" smtClean="0"/>
              <a:t>: Many entities have two or more ISPs</a:t>
            </a:r>
          </a:p>
          <a:p>
            <a:pPr lvl="1"/>
            <a:endParaRPr lang="en-US" dirty="0"/>
          </a:p>
          <a:p>
            <a:r>
              <a:rPr lang="en-US" dirty="0" smtClean="0"/>
              <a:t>Institutional renumbering hard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8438"/>
            <a:ext cx="8686800" cy="1173162"/>
          </a:xfrm>
        </p:spPr>
        <p:txBody>
          <a:bodyPr/>
          <a:lstStyle/>
          <a:p>
            <a:r>
              <a:rPr lang="en-US" sz="3600" dirty="0" smtClean="0"/>
              <a:t>IP addressing </a:t>
            </a:r>
            <a:r>
              <a:rPr lang="en-US" sz="3600" dirty="0" smtClean="0">
                <a:sym typeface="Wingdings"/>
              </a:rPr>
              <a:t> scalable</a:t>
            </a:r>
            <a:r>
              <a:rPr lang="en-US" sz="3600" dirty="0" smtClean="0"/>
              <a:t> routing?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763000" cy="4267200"/>
          </a:xfrm>
        </p:spPr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Hierarchical address allocation only helps routing scalability if allocation matches topological hierarchy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86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Scalability: Address Aggregation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336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893E27C-FD40-C046-B04E-4F8D9F69B6DB}" type="slidenum">
              <a:rPr lang="en-US" sz="1400" b="0">
                <a:latin typeface="Times New Roman" charset="0"/>
              </a:rPr>
              <a:pPr eaLnBrk="1" hangingPunct="1"/>
              <a:t>59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49250" name="Rectangle 2"/>
          <p:cNvSpPr>
            <a:spLocks noChangeArrowheads="1"/>
          </p:cNvSpPr>
          <p:nvPr/>
        </p:nvSpPr>
        <p:spPr bwMode="auto">
          <a:xfrm>
            <a:off x="457200" y="1676400"/>
            <a:ext cx="8305800" cy="320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43364" name="Oval 4"/>
          <p:cNvSpPr>
            <a:spLocks noChangeArrowheads="1"/>
          </p:cNvSpPr>
          <p:nvPr/>
        </p:nvSpPr>
        <p:spPr bwMode="auto">
          <a:xfrm>
            <a:off x="2895600" y="3951288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65" name="Oval 5"/>
          <p:cNvSpPr>
            <a:spLocks noChangeArrowheads="1"/>
          </p:cNvSpPr>
          <p:nvPr/>
        </p:nvSpPr>
        <p:spPr bwMode="auto">
          <a:xfrm>
            <a:off x="1143000" y="3951288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43366" name="Oval 6"/>
          <p:cNvSpPr>
            <a:spLocks noChangeArrowheads="1"/>
          </p:cNvSpPr>
          <p:nvPr/>
        </p:nvSpPr>
        <p:spPr bwMode="auto">
          <a:xfrm>
            <a:off x="4876800" y="3951288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67" name="Oval 7"/>
          <p:cNvSpPr>
            <a:spLocks noChangeArrowheads="1"/>
          </p:cNvSpPr>
          <p:nvPr/>
        </p:nvSpPr>
        <p:spPr bwMode="auto">
          <a:xfrm>
            <a:off x="6705600" y="3951288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68" name="Text Box 8"/>
          <p:cNvSpPr txBox="1">
            <a:spLocks noChangeArrowheads="1"/>
          </p:cNvSpPr>
          <p:nvPr/>
        </p:nvSpPr>
        <p:spPr bwMode="auto">
          <a:xfrm>
            <a:off x="1676400" y="1981200"/>
            <a:ext cx="6194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solidFill>
                  <a:srgbClr val="000000"/>
                </a:solidFill>
                <a:latin typeface="Arial" charset="0"/>
              </a:rPr>
              <a:t>Provider is given 201.10.0.0/21     (201.10.0.x .. 201.10.7.x)</a:t>
            </a:r>
          </a:p>
        </p:txBody>
      </p:sp>
      <p:sp>
        <p:nvSpPr>
          <p:cNvPr id="143369" name="Text Box 9"/>
          <p:cNvSpPr txBox="1">
            <a:spLocks noChangeArrowheads="1"/>
          </p:cNvSpPr>
          <p:nvPr/>
        </p:nvSpPr>
        <p:spPr bwMode="auto">
          <a:xfrm>
            <a:off x="933450" y="4267200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latin typeface="Arial" charset="0"/>
              </a:rPr>
              <a:t>201.10.0.0/22</a:t>
            </a:r>
          </a:p>
        </p:txBody>
      </p:sp>
      <p:sp>
        <p:nvSpPr>
          <p:cNvPr id="143370" name="Text Box 10"/>
          <p:cNvSpPr txBox="1">
            <a:spLocks noChangeArrowheads="1"/>
          </p:cNvSpPr>
          <p:nvPr/>
        </p:nvSpPr>
        <p:spPr bwMode="auto">
          <a:xfrm>
            <a:off x="2714625" y="4267200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latin typeface="Arial" charset="0"/>
              </a:rPr>
              <a:t>201.10.4.0/24</a:t>
            </a:r>
          </a:p>
        </p:txBody>
      </p:sp>
      <p:sp>
        <p:nvSpPr>
          <p:cNvPr id="143371" name="Text Box 11"/>
          <p:cNvSpPr txBox="1">
            <a:spLocks noChangeArrowheads="1"/>
          </p:cNvSpPr>
          <p:nvPr/>
        </p:nvSpPr>
        <p:spPr bwMode="auto">
          <a:xfrm>
            <a:off x="4724400" y="4267200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solidFill>
                  <a:srgbClr val="000000"/>
                </a:solidFill>
                <a:latin typeface="Arial" charset="0"/>
              </a:rPr>
              <a:t>201.10.5.0/24</a:t>
            </a:r>
          </a:p>
        </p:txBody>
      </p:sp>
      <p:sp>
        <p:nvSpPr>
          <p:cNvPr id="143372" name="Text Box 12"/>
          <p:cNvSpPr txBox="1">
            <a:spLocks noChangeArrowheads="1"/>
          </p:cNvSpPr>
          <p:nvPr/>
        </p:nvSpPr>
        <p:spPr bwMode="auto">
          <a:xfrm>
            <a:off x="6705600" y="4267200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solidFill>
                  <a:srgbClr val="000000"/>
                </a:solidFill>
                <a:latin typeface="Arial" charset="0"/>
              </a:rPr>
              <a:t>201.10.6.0/23</a:t>
            </a:r>
          </a:p>
        </p:txBody>
      </p:sp>
      <p:cxnSp>
        <p:nvCxnSpPr>
          <p:cNvPr id="143373" name="AutoShape 13"/>
          <p:cNvCxnSpPr>
            <a:cxnSpLocks noChangeShapeType="1"/>
            <a:endCxn id="143365" idx="0"/>
          </p:cNvCxnSpPr>
          <p:nvPr/>
        </p:nvCxnSpPr>
        <p:spPr bwMode="auto">
          <a:xfrm rot="10800000" flipV="1">
            <a:off x="1790700" y="2808288"/>
            <a:ext cx="1763713" cy="114300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374" name="AutoShape 14"/>
          <p:cNvCxnSpPr>
            <a:cxnSpLocks noChangeShapeType="1"/>
          </p:cNvCxnSpPr>
          <p:nvPr/>
        </p:nvCxnSpPr>
        <p:spPr bwMode="auto">
          <a:xfrm rot="5400000">
            <a:off x="3567907" y="2985293"/>
            <a:ext cx="838200" cy="11160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375" name="AutoShape 15"/>
          <p:cNvCxnSpPr>
            <a:cxnSpLocks noChangeShapeType="1"/>
            <a:endCxn id="143367" idx="0"/>
          </p:cNvCxnSpPr>
          <p:nvPr/>
        </p:nvCxnSpPr>
        <p:spPr bwMode="auto">
          <a:xfrm>
            <a:off x="5764213" y="2808288"/>
            <a:ext cx="1589087" cy="114300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376" name="AutoShape 16"/>
          <p:cNvCxnSpPr>
            <a:cxnSpLocks noChangeShapeType="1"/>
          </p:cNvCxnSpPr>
          <p:nvPr/>
        </p:nvCxnSpPr>
        <p:spPr bwMode="auto">
          <a:xfrm rot="16200000" flipH="1">
            <a:off x="4691857" y="3156744"/>
            <a:ext cx="838200" cy="750887"/>
          </a:xfrm>
          <a:prstGeom prst="bentConnector3">
            <a:avLst>
              <a:gd name="adj1" fmla="val 5151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3377" name="Oval 17"/>
          <p:cNvSpPr>
            <a:spLocks noChangeArrowheads="1"/>
          </p:cNvSpPr>
          <p:nvPr/>
        </p:nvSpPr>
        <p:spPr bwMode="auto">
          <a:xfrm>
            <a:off x="3505200" y="2514600"/>
            <a:ext cx="2209800" cy="609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Arial" charset="0"/>
              </a:rPr>
              <a:t>Provider</a:t>
            </a:r>
          </a:p>
        </p:txBody>
      </p:sp>
      <p:sp>
        <p:nvSpPr>
          <p:cNvPr id="143378" name="Text Box 18"/>
          <p:cNvSpPr txBox="1">
            <a:spLocks noChangeArrowheads="1"/>
          </p:cNvSpPr>
          <p:nvPr/>
        </p:nvSpPr>
        <p:spPr bwMode="auto">
          <a:xfrm>
            <a:off x="579438" y="5341938"/>
            <a:ext cx="8102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>
                <a:latin typeface="Helvetica" charset="0"/>
              </a:rPr>
              <a:t>Routers in the rest of the Internet just need to know how to reach </a:t>
            </a:r>
            <a:r>
              <a:rPr lang="en-US" sz="2400">
                <a:solidFill>
                  <a:srgbClr val="FF3300"/>
                </a:solidFill>
                <a:latin typeface="Helvetica" charset="0"/>
              </a:rPr>
              <a:t>201.10.0.0/21</a:t>
            </a:r>
            <a:r>
              <a:rPr lang="en-US" sz="2400">
                <a:latin typeface="Helvetica" charset="0"/>
              </a:rPr>
              <a:t>. The provider can direct the IP packets to the appropriate </a:t>
            </a:r>
            <a:r>
              <a:rPr lang="en-US" sz="2400">
                <a:solidFill>
                  <a:srgbClr val="0000FF"/>
                </a:solidFill>
                <a:latin typeface="Helvetica" charset="0"/>
              </a:rPr>
              <a:t>customer</a:t>
            </a:r>
            <a:r>
              <a:rPr lang="en-US" sz="2400">
                <a:latin typeface="Helvetica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232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250" grpId="0" animBg="1"/>
      <p:bldP spid="143364" grpId="0" animBg="1"/>
      <p:bldP spid="143365" grpId="0" animBg="1"/>
      <p:bldP spid="143366" grpId="0" animBg="1"/>
      <p:bldP spid="143367" grpId="0" animBg="1"/>
      <p:bldP spid="143368" grpId="0"/>
      <p:bldP spid="143369" grpId="0"/>
      <p:bldP spid="143370" grpId="0"/>
      <p:bldP spid="143371" grpId="0"/>
      <p:bldP spid="143372" grpId="0"/>
      <p:bldP spid="143377" grpId="0" animBg="1"/>
      <p:bldP spid="1433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Fundamentals of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Addressing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449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28E931-8CE6-5E42-9101-0A7E49F81846}" type="slidenum">
              <a:rPr lang="en-US" sz="1400" b="0">
                <a:latin typeface="Times New Roman" charset="0"/>
              </a:rPr>
              <a:pPr eaLnBrk="1" hangingPunct="1"/>
              <a:t>6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63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Aggregation Not Always Possible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540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A13CA22-1275-7247-93F2-2EDC8C3E742D}" type="slidenum">
              <a:rPr lang="en-US" sz="1400" b="0">
                <a:latin typeface="Times New Roman" charset="0"/>
              </a:rPr>
              <a:pPr eaLnBrk="1" hangingPunct="1"/>
              <a:t>60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55395" name="Rectangle 3"/>
          <p:cNvSpPr>
            <a:spLocks noChangeArrowheads="1"/>
          </p:cNvSpPr>
          <p:nvPr/>
        </p:nvSpPr>
        <p:spPr bwMode="auto">
          <a:xfrm>
            <a:off x="457200" y="1393825"/>
            <a:ext cx="8305800" cy="320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1844675" y="1816100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solidFill>
                  <a:srgbClr val="000000"/>
                </a:solidFill>
                <a:latin typeface="Arial" charset="0"/>
              </a:rPr>
              <a:t>201.10.0.0/21</a:t>
            </a:r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769938" y="4170363"/>
            <a:ext cx="1427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>
                <a:solidFill>
                  <a:srgbClr val="000000"/>
                </a:solidFill>
                <a:latin typeface="Arial" charset="0"/>
              </a:rPr>
              <a:t>201.10.0.0/22</a:t>
            </a:r>
          </a:p>
        </p:txBody>
      </p:sp>
      <p:sp>
        <p:nvSpPr>
          <p:cNvPr id="145414" name="Text Box 6"/>
          <p:cNvSpPr txBox="1">
            <a:spLocks noChangeArrowheads="1"/>
          </p:cNvSpPr>
          <p:nvPr/>
        </p:nvSpPr>
        <p:spPr bwMode="auto">
          <a:xfrm>
            <a:off x="2184400" y="4175125"/>
            <a:ext cx="1427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>
                <a:solidFill>
                  <a:srgbClr val="000000"/>
                </a:solidFill>
                <a:latin typeface="Arial" charset="0"/>
              </a:rPr>
              <a:t>201.10.4.0/24</a:t>
            </a:r>
          </a:p>
        </p:txBody>
      </p:sp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3611563" y="4186238"/>
            <a:ext cx="1427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solidFill>
                  <a:srgbClr val="000000"/>
                </a:solidFill>
                <a:latin typeface="Arial" charset="0"/>
              </a:rPr>
              <a:t>201.10.5.0/24</a:t>
            </a:r>
          </a:p>
        </p:txBody>
      </p:sp>
      <p:sp>
        <p:nvSpPr>
          <p:cNvPr id="145416" name="Text Box 8"/>
          <p:cNvSpPr txBox="1">
            <a:spLocks noChangeArrowheads="1"/>
          </p:cNvSpPr>
          <p:nvPr/>
        </p:nvSpPr>
        <p:spPr bwMode="auto">
          <a:xfrm>
            <a:off x="5026025" y="4162425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000000"/>
                </a:solidFill>
                <a:latin typeface="Arial" charset="0"/>
              </a:rPr>
              <a:t>201.10.6.0/23</a:t>
            </a:r>
          </a:p>
        </p:txBody>
      </p:sp>
      <p:sp>
        <p:nvSpPr>
          <p:cNvPr id="145417" name="Oval 9"/>
          <p:cNvSpPr>
            <a:spLocks noChangeArrowheads="1"/>
          </p:cNvSpPr>
          <p:nvPr/>
        </p:nvSpPr>
        <p:spPr bwMode="auto">
          <a:xfrm>
            <a:off x="2359025" y="2308225"/>
            <a:ext cx="2209800" cy="609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Arial" charset="0"/>
              </a:rPr>
              <a:t>Provider 1</a:t>
            </a:r>
          </a:p>
        </p:txBody>
      </p:sp>
      <p:sp>
        <p:nvSpPr>
          <p:cNvPr id="145418" name="Oval 10"/>
          <p:cNvSpPr>
            <a:spLocks noChangeArrowheads="1"/>
          </p:cNvSpPr>
          <p:nvPr/>
        </p:nvSpPr>
        <p:spPr bwMode="auto">
          <a:xfrm>
            <a:off x="2282825" y="3756025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19" name="Oval 11"/>
          <p:cNvSpPr>
            <a:spLocks noChangeArrowheads="1"/>
          </p:cNvSpPr>
          <p:nvPr/>
        </p:nvSpPr>
        <p:spPr bwMode="auto">
          <a:xfrm>
            <a:off x="914400" y="3756025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0" name="Oval 12"/>
          <p:cNvSpPr>
            <a:spLocks noChangeArrowheads="1"/>
          </p:cNvSpPr>
          <p:nvPr/>
        </p:nvSpPr>
        <p:spPr bwMode="auto">
          <a:xfrm>
            <a:off x="3654425" y="3756025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1" name="Oval 13"/>
          <p:cNvSpPr>
            <a:spLocks noChangeArrowheads="1"/>
          </p:cNvSpPr>
          <p:nvPr/>
        </p:nvSpPr>
        <p:spPr bwMode="auto">
          <a:xfrm>
            <a:off x="5026025" y="3756025"/>
            <a:ext cx="12954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145422" name="AutoShape 14"/>
          <p:cNvCxnSpPr>
            <a:cxnSpLocks noChangeShapeType="1"/>
            <a:stCxn id="145417" idx="2"/>
            <a:endCxn id="145419" idx="0"/>
          </p:cNvCxnSpPr>
          <p:nvPr/>
        </p:nvCxnSpPr>
        <p:spPr bwMode="auto">
          <a:xfrm rot="10800000" flipV="1">
            <a:off x="1562100" y="2613025"/>
            <a:ext cx="796925" cy="114300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5423" name="AutoShape 15"/>
          <p:cNvCxnSpPr>
            <a:cxnSpLocks noChangeShapeType="1"/>
            <a:stCxn id="145417" idx="4"/>
          </p:cNvCxnSpPr>
          <p:nvPr/>
        </p:nvCxnSpPr>
        <p:spPr bwMode="auto">
          <a:xfrm rot="5400000">
            <a:off x="2715418" y="3018632"/>
            <a:ext cx="849313" cy="647700"/>
          </a:xfrm>
          <a:prstGeom prst="bentConnector3">
            <a:avLst>
              <a:gd name="adj1" fmla="val 4990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5424" name="AutoShape 16"/>
          <p:cNvCxnSpPr>
            <a:cxnSpLocks noChangeShapeType="1"/>
            <a:stCxn id="145417" idx="6"/>
          </p:cNvCxnSpPr>
          <p:nvPr/>
        </p:nvCxnSpPr>
        <p:spPr bwMode="auto">
          <a:xfrm>
            <a:off x="4568825" y="2613025"/>
            <a:ext cx="955675" cy="1143000"/>
          </a:xfrm>
          <a:prstGeom prst="bentConnector2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5425" name="AutoShape 17"/>
          <p:cNvCxnSpPr>
            <a:cxnSpLocks noChangeShapeType="1"/>
          </p:cNvCxnSpPr>
          <p:nvPr/>
        </p:nvCxnSpPr>
        <p:spPr bwMode="auto">
          <a:xfrm rot="16200000" flipH="1">
            <a:off x="3534569" y="2961481"/>
            <a:ext cx="838200" cy="750888"/>
          </a:xfrm>
          <a:prstGeom prst="bentConnector3">
            <a:avLst>
              <a:gd name="adj1" fmla="val 5151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5426" name="AutoShape 18"/>
          <p:cNvCxnSpPr>
            <a:cxnSpLocks noChangeShapeType="1"/>
            <a:endCxn id="145421" idx="0"/>
          </p:cNvCxnSpPr>
          <p:nvPr/>
        </p:nvCxnSpPr>
        <p:spPr bwMode="auto">
          <a:xfrm rot="5400000">
            <a:off x="5311775" y="2974975"/>
            <a:ext cx="1143000" cy="419100"/>
          </a:xfrm>
          <a:prstGeom prst="bentConnector3">
            <a:avLst>
              <a:gd name="adj1" fmla="val -1394"/>
            </a:avLst>
          </a:prstGeom>
          <a:noFill/>
          <a:ln w="25400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5427" name="Line 19"/>
          <p:cNvSpPr>
            <a:spLocks noChangeShapeType="1"/>
          </p:cNvSpPr>
          <p:nvPr/>
        </p:nvSpPr>
        <p:spPr bwMode="auto">
          <a:xfrm flipV="1">
            <a:off x="3436938" y="1698625"/>
            <a:ext cx="0" cy="611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5428" name="Line 20"/>
          <p:cNvSpPr>
            <a:spLocks noChangeShapeType="1"/>
          </p:cNvSpPr>
          <p:nvPr/>
        </p:nvSpPr>
        <p:spPr bwMode="auto">
          <a:xfrm flipV="1">
            <a:off x="7159625" y="1698625"/>
            <a:ext cx="0" cy="611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5429" name="Oval 21"/>
          <p:cNvSpPr>
            <a:spLocks noChangeArrowheads="1"/>
          </p:cNvSpPr>
          <p:nvPr/>
        </p:nvSpPr>
        <p:spPr bwMode="auto">
          <a:xfrm>
            <a:off x="6092825" y="2308225"/>
            <a:ext cx="2209800" cy="609600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Arial" charset="0"/>
              </a:rPr>
              <a:t>Provider 2</a:t>
            </a:r>
          </a:p>
        </p:txBody>
      </p:sp>
      <p:sp>
        <p:nvSpPr>
          <p:cNvPr id="145430" name="Text Box 22"/>
          <p:cNvSpPr txBox="1">
            <a:spLocks noChangeArrowheads="1"/>
          </p:cNvSpPr>
          <p:nvPr/>
        </p:nvSpPr>
        <p:spPr bwMode="auto">
          <a:xfrm>
            <a:off x="461963" y="5006975"/>
            <a:ext cx="83343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i="1">
                <a:latin typeface="Helvetica" charset="0"/>
              </a:rPr>
              <a:t>Multi-homed</a:t>
            </a:r>
            <a:r>
              <a:rPr lang="en-US" sz="2400">
                <a:latin typeface="Helvetica" charset="0"/>
              </a:rPr>
              <a:t> customer with 201.10.6.0/23 has two providers.  Other parts of the Internet need to know how to reach these destinations through </a:t>
            </a:r>
            <a:r>
              <a:rPr lang="en-US" sz="2400" i="1">
                <a:latin typeface="Helvetica" charset="0"/>
              </a:rPr>
              <a:t>both</a:t>
            </a:r>
            <a:r>
              <a:rPr lang="en-US" sz="2400">
                <a:latin typeface="Helvetica" charset="0"/>
              </a:rPr>
              <a:t> providers.</a:t>
            </a:r>
          </a:p>
          <a:p>
            <a:pPr algn="ctr" eaLnBrk="1" hangingPunct="1"/>
            <a:r>
              <a:rPr lang="en-US" sz="2400">
                <a:latin typeface="Helvetica" charset="0"/>
                <a:sym typeface="Symbol" charset="0"/>
              </a:rPr>
              <a:t></a:t>
            </a:r>
            <a:r>
              <a:rPr lang="en-US" sz="2400">
                <a:latin typeface="Helvetica" charset="0"/>
              </a:rPr>
              <a:t> /23 route must be globally visible</a:t>
            </a:r>
          </a:p>
        </p:txBody>
      </p:sp>
    </p:spTree>
    <p:extLst>
      <p:ext uri="{BB962C8B-B14F-4D97-AF65-F5344CB8AC3E}">
        <p14:creationId xmlns:p14="http://schemas.microsoft.com/office/powerpoint/2010/main" val="148340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8438"/>
            <a:ext cx="8686800" cy="1173162"/>
          </a:xfrm>
        </p:spPr>
        <p:txBody>
          <a:bodyPr/>
          <a:lstStyle/>
          <a:p>
            <a:r>
              <a:rPr lang="en-US" sz="3600" dirty="0" smtClean="0"/>
              <a:t>IP addressing </a:t>
            </a:r>
            <a:r>
              <a:rPr lang="en-US" sz="3600" dirty="0" smtClean="0">
                <a:sym typeface="Wingdings"/>
              </a:rPr>
              <a:t> scalable</a:t>
            </a:r>
            <a:r>
              <a:rPr lang="en-US" sz="3600" dirty="0" smtClean="0"/>
              <a:t> routing? </a:t>
            </a:r>
            <a:endParaRPr lang="en-US" sz="3600" dirty="0"/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LBL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UCB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rgbClr val="4F81BD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rgbClr val="FF6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Left Arrow 11"/>
          <p:cNvSpPr/>
          <p:nvPr/>
        </p:nvSpPr>
        <p:spPr bwMode="auto">
          <a:xfrm rot="10800000">
            <a:off x="2667000" y="2940683"/>
            <a:ext cx="1524000" cy="152400"/>
          </a:xfrm>
          <a:prstGeom prst="leftArrow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474083"/>
            <a:ext cx="1524000" cy="152400"/>
          </a:xfrm>
          <a:prstGeom prst="leftArrow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4426" y="2559683"/>
            <a:ext cx="213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latin typeface="+mn-lt"/>
              </a:rPr>
              <a:t>a.c</a:t>
            </a:r>
            <a:r>
              <a:rPr lang="en-US" b="0" dirty="0" smtClean="0">
                <a:latin typeface="+mn-lt"/>
              </a:rPr>
              <a:t>.*.* is this way</a:t>
            </a:r>
            <a:endParaRPr lang="en-US" b="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48828" y="3150173"/>
            <a:ext cx="2123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latin typeface="+mn-lt"/>
              </a:rPr>
              <a:t>a.b</a:t>
            </a:r>
            <a:r>
              <a:rPr lang="en-US" b="0" dirty="0" smtClean="0">
                <a:latin typeface="+mn-lt"/>
              </a:rPr>
              <a:t>.*.* is this way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224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" grpId="0" animBg="1"/>
      <p:bldP spid="11" grpId="0" animBg="1"/>
      <p:bldP spid="12" grpId="0" animBg="1"/>
      <p:bldP spid="22" grpId="0" animBg="1"/>
      <p:bldP spid="13" grpId="0"/>
      <p:bldP spid="2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8438"/>
            <a:ext cx="8686800" cy="1173162"/>
          </a:xfrm>
        </p:spPr>
        <p:txBody>
          <a:bodyPr/>
          <a:lstStyle/>
          <a:p>
            <a:r>
              <a:rPr lang="en-US" sz="3600" dirty="0" smtClean="0"/>
              <a:t>IP addressing </a:t>
            </a:r>
            <a:r>
              <a:rPr lang="en-US" sz="3600" dirty="0" smtClean="0">
                <a:sym typeface="Wingdings"/>
              </a:rPr>
              <a:t> scalable</a:t>
            </a:r>
            <a:r>
              <a:rPr lang="en-US" sz="3600" dirty="0" smtClean="0"/>
              <a:t> routing? </a:t>
            </a:r>
            <a:endParaRPr lang="en-US" sz="3600" dirty="0"/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LBL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UCB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rgbClr val="4F81BD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rgbClr val="FF6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550282"/>
            <a:ext cx="1524000" cy="152400"/>
          </a:xfrm>
          <a:prstGeom prst="lef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00355" y="3181290"/>
            <a:ext cx="209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+mn-lt"/>
              </a:rPr>
              <a:t>a.*.*.* is this way</a:t>
            </a:r>
            <a:endParaRPr lang="en-US" b="0" dirty="0">
              <a:latin typeface="+mn-lt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685800" y="1905000"/>
            <a:ext cx="7848600" cy="1219200"/>
          </a:xfrm>
          <a:prstGeom prst="roundRect">
            <a:avLst/>
          </a:prstGeom>
          <a:solidFill>
            <a:srgbClr val="FF9857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Can add new </a:t>
            </a:r>
            <a:r>
              <a:rPr lang="en-US" sz="2800" b="0" dirty="0" smtClean="0">
                <a:solidFill>
                  <a:schemeClr val="tx1"/>
                </a:solidFill>
              </a:rPr>
              <a:t>hosts/networks without updating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the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routing entries at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France Telecom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7" name="Cloud 16"/>
          <p:cNvSpPr/>
          <p:nvPr/>
        </p:nvSpPr>
        <p:spPr bwMode="auto">
          <a:xfrm>
            <a:off x="7543800" y="4191000"/>
            <a:ext cx="1447800" cy="990600"/>
          </a:xfrm>
          <a:prstGeom prst="cloud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foo.com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a.d.0.0/16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8" name="Straight Connector 17"/>
          <p:cNvCxnSpPr>
            <a:endCxn id="17" idx="2"/>
          </p:cNvCxnSpPr>
          <p:nvPr/>
        </p:nvCxnSpPr>
        <p:spPr bwMode="auto">
          <a:xfrm>
            <a:off x="6781800" y="4114800"/>
            <a:ext cx="766491" cy="5715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8298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8438"/>
            <a:ext cx="8686800" cy="1173162"/>
          </a:xfrm>
        </p:spPr>
        <p:txBody>
          <a:bodyPr/>
          <a:lstStyle/>
          <a:p>
            <a:r>
              <a:rPr lang="en-US" sz="3600" dirty="0" smtClean="0"/>
              <a:t>IP addressing </a:t>
            </a:r>
            <a:r>
              <a:rPr lang="en-US" sz="3600" dirty="0" smtClean="0">
                <a:sym typeface="Wingdings"/>
              </a:rPr>
              <a:t> scalable</a:t>
            </a:r>
            <a:r>
              <a:rPr lang="en-US" sz="3600" dirty="0" smtClean="0"/>
              <a:t> routing? </a:t>
            </a:r>
            <a:endParaRPr lang="en-US" sz="3600" dirty="0"/>
          </a:p>
        </p:txBody>
      </p:sp>
      <p:sp>
        <p:nvSpPr>
          <p:cNvPr id="20" name="Cloud 19"/>
          <p:cNvSpPr/>
          <p:nvPr/>
        </p:nvSpPr>
        <p:spPr bwMode="auto">
          <a:xfrm>
            <a:off x="4191000" y="3505200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53000"/>
            <a:ext cx="2133600" cy="1066800"/>
          </a:xfrm>
          <a:prstGeom prst="cloud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LBL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53000"/>
            <a:ext cx="2133600" cy="1066800"/>
          </a:xfrm>
          <a:prstGeom prst="cloud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UCB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48200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72000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Cloud 12"/>
          <p:cNvSpPr/>
          <p:nvPr/>
        </p:nvSpPr>
        <p:spPr bwMode="auto">
          <a:xfrm>
            <a:off x="7239000" y="3429000"/>
            <a:ext cx="1752600" cy="1219200"/>
          </a:xfrm>
          <a:prstGeom prst="cloud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ESNet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 flipH="1">
            <a:off x="7391400" y="4572000"/>
            <a:ext cx="1524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H="1">
            <a:off x="6781800" y="3962400"/>
            <a:ext cx="457201" cy="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Freeform 14"/>
          <p:cNvSpPr/>
          <p:nvPr/>
        </p:nvSpPr>
        <p:spPr>
          <a:xfrm>
            <a:off x="4374492" y="3733800"/>
            <a:ext cx="3104758" cy="1275820"/>
          </a:xfrm>
          <a:custGeom>
            <a:avLst/>
            <a:gdLst>
              <a:gd name="connsiteX0" fmla="*/ 3104758 w 3104758"/>
              <a:gd name="connsiteY0" fmla="*/ 76221 h 1275820"/>
              <a:gd name="connsiteX1" fmla="*/ 494076 w 3104758"/>
              <a:gd name="connsiteY1" fmla="*/ 129144 h 1275820"/>
              <a:gd name="connsiteX2" fmla="*/ 163 w 3104758"/>
              <a:gd name="connsiteY2" fmla="*/ 1275820 h 127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4758" h="1275820">
                <a:moveTo>
                  <a:pt x="3104758" y="76221"/>
                </a:moveTo>
                <a:cubicBezTo>
                  <a:pt x="2058133" y="2716"/>
                  <a:pt x="1011508" y="-70789"/>
                  <a:pt x="494076" y="129144"/>
                </a:cubicBezTo>
                <a:cubicBezTo>
                  <a:pt x="-23356" y="329077"/>
                  <a:pt x="163" y="1275820"/>
                  <a:pt x="163" y="1275820"/>
                </a:cubicBezTo>
              </a:path>
            </a:pathLst>
          </a:custGeom>
          <a:ln w="38100" cmpd="sng">
            <a:solidFill>
              <a:srgbClr val="0000FF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Freeform 17"/>
          <p:cNvSpPr/>
          <p:nvPr/>
        </p:nvSpPr>
        <p:spPr>
          <a:xfrm rot="10358687">
            <a:off x="7388702" y="4444261"/>
            <a:ext cx="440885" cy="865075"/>
          </a:xfrm>
          <a:custGeom>
            <a:avLst/>
            <a:gdLst>
              <a:gd name="connsiteX0" fmla="*/ 599751 w 599751"/>
              <a:gd name="connsiteY0" fmla="*/ 0 h 1093752"/>
              <a:gd name="connsiteX1" fmla="*/ 0 w 599751"/>
              <a:gd name="connsiteY1" fmla="*/ 1093752 h 109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9751" h="1093752">
                <a:moveTo>
                  <a:pt x="599751" y="0"/>
                </a:moveTo>
                <a:lnTo>
                  <a:pt x="0" y="1093752"/>
                </a:lnTo>
              </a:path>
            </a:pathLst>
          </a:custGeom>
          <a:ln w="38100" cmpd="sng">
            <a:solidFill>
              <a:schemeClr val="tx1"/>
            </a:solidFill>
            <a:headEnd type="triangle"/>
            <a:tailEnd type="non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685800" y="1905000"/>
            <a:ext cx="6400800" cy="1219200"/>
          </a:xfrm>
          <a:prstGeom prst="roundRect">
            <a:avLst/>
          </a:prstGeom>
          <a:solidFill>
            <a:srgbClr val="FF9857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ESNet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must maintain routing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entries for both a.*.*.* and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.*.*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745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8" grpId="0" animBg="1"/>
      <p:bldP spid="2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8438"/>
            <a:ext cx="8686800" cy="1173162"/>
          </a:xfrm>
        </p:spPr>
        <p:txBody>
          <a:bodyPr/>
          <a:lstStyle/>
          <a:p>
            <a:r>
              <a:rPr lang="en-US" sz="3600" dirty="0" smtClean="0"/>
              <a:t>IP addressing </a:t>
            </a:r>
            <a:r>
              <a:rPr lang="en-US" sz="3600" dirty="0" smtClean="0">
                <a:sym typeface="Wingdings"/>
              </a:rPr>
              <a:t> scalable</a:t>
            </a:r>
            <a:r>
              <a:rPr lang="en-US" sz="3600" dirty="0" smtClean="0"/>
              <a:t> routing?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5463"/>
            <a:ext cx="8763000" cy="102393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Hierarchical address allocation helps routing scalability if allocation matches topological hierarchy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Problem: may not be able to aggregate addresses for </a:t>
            </a:r>
            <a:r>
              <a:rPr lang="en-US" dirty="0" smtClean="0">
                <a:solidFill>
                  <a:srgbClr val="000090"/>
                </a:solidFill>
              </a:rPr>
              <a:t>“multi-homed” </a:t>
            </a:r>
            <a:r>
              <a:rPr lang="en-US" dirty="0" smtClean="0">
                <a:solidFill>
                  <a:srgbClr val="000000"/>
                </a:solidFill>
              </a:rPr>
              <a:t>networks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</a:p>
          <a:p>
            <a:endParaRPr lang="en-US" dirty="0">
              <a:solidFill>
                <a:srgbClr val="00009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Two competing forces in scalable routing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aggregation reduces number of routing entries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multi-homing increases number of entries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90"/>
                </a:solidFill>
              </a:rPr>
              <a:t> 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91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0A8FAF2-6D8E-F84B-A44C-DC797FFC1782}" type="slidenum">
              <a:rPr lang="en-US" sz="1400" b="0">
                <a:latin typeface="Times New Roman" charset="0"/>
              </a:rPr>
              <a:pPr eaLnBrk="1" hangingPunct="1"/>
              <a:t>65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17500"/>
            <a:ext cx="8069263" cy="685800"/>
          </a:xfrm>
        </p:spPr>
        <p:txBody>
          <a:bodyPr/>
          <a:lstStyle/>
          <a:p>
            <a: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  <a:t>Growth in Routed Prefixes </a:t>
            </a:r>
            <a:r>
              <a:rPr lang="en-US" sz="2800" dirty="0">
                <a:latin typeface="Helvetica" charset="0"/>
                <a:ea typeface="ＭＳ Ｐゴシック" charset="0"/>
                <a:cs typeface="ＭＳ Ｐゴシック" charset="0"/>
              </a:rPr>
              <a:t>(1989-2005)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47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1143000"/>
            <a:ext cx="8731250" cy="557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219200" y="4114800"/>
            <a:ext cx="2819400" cy="2286000"/>
            <a:chOff x="768" y="2592"/>
            <a:chExt cx="1776" cy="1440"/>
          </a:xfrm>
        </p:grpSpPr>
        <p:sp>
          <p:nvSpPr>
            <p:cNvPr id="147477" name="Oval 7"/>
            <p:cNvSpPr>
              <a:spLocks noChangeArrowheads="1"/>
            </p:cNvSpPr>
            <p:nvPr/>
          </p:nvSpPr>
          <p:spPr bwMode="auto">
            <a:xfrm>
              <a:off x="768" y="3696"/>
              <a:ext cx="1776" cy="3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78" name="Text Box 8"/>
            <p:cNvSpPr txBox="1">
              <a:spLocks noChangeArrowheads="1"/>
            </p:cNvSpPr>
            <p:nvPr/>
          </p:nvSpPr>
          <p:spPr bwMode="auto">
            <a:xfrm>
              <a:off x="1008" y="2592"/>
              <a:ext cx="1248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b="0">
                  <a:solidFill>
                    <a:srgbClr val="FF8000"/>
                  </a:solidFill>
                  <a:latin typeface="Arial" charset="0"/>
                </a:rPr>
                <a:t>Initial growth super-linear; no aggregation</a:t>
              </a:r>
            </a:p>
          </p:txBody>
        </p:sp>
        <p:cxnSp>
          <p:nvCxnSpPr>
            <p:cNvPr id="147479" name="AutoShape 11"/>
            <p:cNvCxnSpPr>
              <a:cxnSpLocks noChangeShapeType="1"/>
              <a:stCxn id="147478" idx="2"/>
              <a:endCxn id="147477" idx="0"/>
            </p:cNvCxnSpPr>
            <p:nvPr/>
          </p:nvCxnSpPr>
          <p:spPr bwMode="auto">
            <a:xfrm>
              <a:off x="1632" y="3226"/>
              <a:ext cx="24" cy="461"/>
            </a:xfrm>
            <a:prstGeom prst="straightConnector1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276600" y="2925763"/>
            <a:ext cx="3048000" cy="2484437"/>
            <a:chOff x="2064" y="1843"/>
            <a:chExt cx="1920" cy="1565"/>
          </a:xfrm>
        </p:grpSpPr>
        <p:sp>
          <p:nvSpPr>
            <p:cNvPr id="147474" name="Oval 14"/>
            <p:cNvSpPr>
              <a:spLocks noChangeArrowheads="1"/>
            </p:cNvSpPr>
            <p:nvPr/>
          </p:nvSpPr>
          <p:spPr bwMode="auto">
            <a:xfrm rot="-1929075">
              <a:off x="2208" y="3024"/>
              <a:ext cx="1776" cy="38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75" name="Text Box 15"/>
            <p:cNvSpPr txBox="1">
              <a:spLocks noChangeArrowheads="1"/>
            </p:cNvSpPr>
            <p:nvPr/>
          </p:nvSpPr>
          <p:spPr bwMode="auto">
            <a:xfrm>
              <a:off x="2064" y="1843"/>
              <a:ext cx="16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b="0">
                  <a:solidFill>
                    <a:srgbClr val="FF8000"/>
                  </a:solidFill>
                  <a:latin typeface="Arial" charset="0"/>
                </a:rPr>
                <a:t>Advent of CIDR allows aggregation: linear growth</a:t>
              </a:r>
            </a:p>
          </p:txBody>
        </p:sp>
        <p:cxnSp>
          <p:nvCxnSpPr>
            <p:cNvPr id="147476" name="AutoShape 16"/>
            <p:cNvCxnSpPr>
              <a:cxnSpLocks noChangeShapeType="1"/>
              <a:stCxn id="147475" idx="2"/>
              <a:endCxn id="147474" idx="0"/>
            </p:cNvCxnSpPr>
            <p:nvPr/>
          </p:nvCxnSpPr>
          <p:spPr bwMode="auto">
            <a:xfrm>
              <a:off x="2880" y="2477"/>
              <a:ext cx="109" cy="569"/>
            </a:xfrm>
            <a:prstGeom prst="straightConnector1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410200" y="2859088"/>
            <a:ext cx="2590800" cy="3328987"/>
            <a:chOff x="3408" y="1801"/>
            <a:chExt cx="1632" cy="2097"/>
          </a:xfrm>
        </p:grpSpPr>
        <p:sp>
          <p:nvSpPr>
            <p:cNvPr id="147471" name="Oval 19"/>
            <p:cNvSpPr>
              <a:spLocks noChangeArrowheads="1"/>
            </p:cNvSpPr>
            <p:nvPr/>
          </p:nvSpPr>
          <p:spPr bwMode="auto">
            <a:xfrm rot="-3432704">
              <a:off x="3460" y="2269"/>
              <a:ext cx="1224" cy="28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72" name="Text Box 20"/>
            <p:cNvSpPr txBox="1">
              <a:spLocks noChangeArrowheads="1"/>
            </p:cNvSpPr>
            <p:nvPr/>
          </p:nvSpPr>
          <p:spPr bwMode="auto">
            <a:xfrm>
              <a:off x="3408" y="3264"/>
              <a:ext cx="16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b="0">
                  <a:solidFill>
                    <a:srgbClr val="FF8000"/>
                  </a:solidFill>
                  <a:latin typeface="Arial" charset="0"/>
                </a:rPr>
                <a:t>Internet boom: </a:t>
              </a:r>
              <a:r>
                <a:rPr lang="en-US">
                  <a:solidFill>
                    <a:srgbClr val="FF8000"/>
                  </a:solidFill>
                  <a:latin typeface="Arial" charset="0"/>
                </a:rPr>
                <a:t>multihoming</a:t>
              </a:r>
              <a:r>
                <a:rPr lang="en-US" b="0">
                  <a:solidFill>
                    <a:srgbClr val="FF8000"/>
                  </a:solidFill>
                  <a:latin typeface="Arial" charset="0"/>
                </a:rPr>
                <a:t> drives superlinear growth</a:t>
              </a:r>
            </a:p>
          </p:txBody>
        </p:sp>
        <p:cxnSp>
          <p:nvCxnSpPr>
            <p:cNvPr id="147473" name="AutoShape 21"/>
            <p:cNvCxnSpPr>
              <a:cxnSpLocks noChangeShapeType="1"/>
              <a:stCxn id="147472" idx="0"/>
              <a:endCxn id="147471" idx="4"/>
            </p:cNvCxnSpPr>
            <p:nvPr/>
          </p:nvCxnSpPr>
          <p:spPr bwMode="auto">
            <a:xfrm flipH="1" flipV="1">
              <a:off x="4200" y="2494"/>
              <a:ext cx="24" cy="770"/>
            </a:xfrm>
            <a:prstGeom prst="straightConnector1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959516" name="Oval 28"/>
          <p:cNvSpPr>
            <a:spLocks noChangeArrowheads="1"/>
          </p:cNvSpPr>
          <p:nvPr/>
        </p:nvSpPr>
        <p:spPr bwMode="auto">
          <a:xfrm>
            <a:off x="6629400" y="2971800"/>
            <a:ext cx="762000" cy="2286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4114800" y="1905000"/>
            <a:ext cx="2667000" cy="1181100"/>
            <a:chOff x="2592" y="1200"/>
            <a:chExt cx="1680" cy="744"/>
          </a:xfrm>
        </p:grpSpPr>
        <p:sp>
          <p:nvSpPr>
            <p:cNvPr id="147469" name="Text Box 29"/>
            <p:cNvSpPr txBox="1">
              <a:spLocks noChangeArrowheads="1"/>
            </p:cNvSpPr>
            <p:nvPr/>
          </p:nvSpPr>
          <p:spPr bwMode="auto">
            <a:xfrm>
              <a:off x="2592" y="1200"/>
              <a:ext cx="168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b="0">
                  <a:solidFill>
                    <a:srgbClr val="FF8000"/>
                  </a:solidFill>
                  <a:latin typeface="Arial" charset="0"/>
                </a:rPr>
                <a:t>Dot-com implosion; Internet bubble bursts</a:t>
              </a:r>
            </a:p>
          </p:txBody>
        </p:sp>
        <p:cxnSp>
          <p:nvCxnSpPr>
            <p:cNvPr id="147470" name="AutoShape 30"/>
            <p:cNvCxnSpPr>
              <a:cxnSpLocks noChangeShapeType="1"/>
              <a:stCxn id="147469" idx="2"/>
              <a:endCxn id="959516" idx="2"/>
            </p:cNvCxnSpPr>
            <p:nvPr/>
          </p:nvCxnSpPr>
          <p:spPr bwMode="auto">
            <a:xfrm>
              <a:off x="3432" y="1642"/>
              <a:ext cx="735" cy="302"/>
            </a:xfrm>
            <a:prstGeom prst="straightConnector1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7467600" y="1219200"/>
            <a:ext cx="1219200" cy="3749675"/>
            <a:chOff x="4704" y="768"/>
            <a:chExt cx="768" cy="2362"/>
          </a:xfrm>
        </p:grpSpPr>
        <p:sp>
          <p:nvSpPr>
            <p:cNvPr id="147466" name="Oval 33"/>
            <p:cNvSpPr>
              <a:spLocks noChangeArrowheads="1"/>
            </p:cNvSpPr>
            <p:nvPr/>
          </p:nvSpPr>
          <p:spPr bwMode="auto">
            <a:xfrm rot="-2929194">
              <a:off x="4476" y="1236"/>
              <a:ext cx="1224" cy="28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67" name="Text Box 34"/>
            <p:cNvSpPr txBox="1">
              <a:spLocks noChangeArrowheads="1"/>
            </p:cNvSpPr>
            <p:nvPr/>
          </p:nvSpPr>
          <p:spPr bwMode="auto">
            <a:xfrm>
              <a:off x="4704" y="2688"/>
              <a:ext cx="76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b="0">
                  <a:solidFill>
                    <a:srgbClr val="FF8000"/>
                  </a:solidFill>
                  <a:latin typeface="Arial" charset="0"/>
                </a:rPr>
                <a:t>Back in business</a:t>
              </a:r>
            </a:p>
          </p:txBody>
        </p:sp>
        <p:cxnSp>
          <p:nvCxnSpPr>
            <p:cNvPr id="147468" name="AutoShape 35"/>
            <p:cNvCxnSpPr>
              <a:cxnSpLocks noChangeShapeType="1"/>
              <a:stCxn id="147467" idx="0"/>
              <a:endCxn id="147466" idx="3"/>
            </p:cNvCxnSpPr>
            <p:nvPr/>
          </p:nvCxnSpPr>
          <p:spPr bwMode="auto">
            <a:xfrm flipH="1" flipV="1">
              <a:off x="4885" y="1777"/>
              <a:ext cx="203" cy="911"/>
            </a:xfrm>
            <a:prstGeom prst="straightConnector1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0273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516" grpId="0" animBg="1"/>
      <p:bldP spid="959516" grpI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Table, Extended to Present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50" y="1676400"/>
            <a:ext cx="7700450" cy="4648199"/>
          </a:xfrm>
          <a:prstGeom prst="rect">
            <a:avLst/>
          </a:prstGeom>
        </p:spPr>
      </p:pic>
      <p:sp>
        <p:nvSpPr>
          <p:cNvPr id="7" name="Oval 33"/>
          <p:cNvSpPr>
            <a:spLocks noChangeArrowheads="1"/>
          </p:cNvSpPr>
          <p:nvPr/>
        </p:nvSpPr>
        <p:spPr bwMode="auto">
          <a:xfrm rot="18670806">
            <a:off x="7194997" y="2676258"/>
            <a:ext cx="746965" cy="480266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34"/>
          <p:cNvSpPr txBox="1">
            <a:spLocks noChangeArrowheads="1"/>
          </p:cNvSpPr>
          <p:nvPr/>
        </p:nvSpPr>
        <p:spPr bwMode="auto">
          <a:xfrm>
            <a:off x="6629400" y="4267200"/>
            <a:ext cx="2438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dirty="0" smtClean="0">
                <a:solidFill>
                  <a:srgbClr val="FF8000"/>
                </a:solidFill>
                <a:latin typeface="Arial" charset="0"/>
              </a:rPr>
              <a:t>Stock Market </a:t>
            </a:r>
          </a:p>
          <a:p>
            <a:pPr algn="l" eaLnBrk="1" hangingPunct="1"/>
            <a:r>
              <a:rPr lang="en-US" dirty="0" smtClean="0">
                <a:solidFill>
                  <a:srgbClr val="FF8000"/>
                </a:solidFill>
                <a:latin typeface="Arial" charset="0"/>
              </a:rPr>
              <a:t>Crash of 2008</a:t>
            </a:r>
            <a:endParaRPr lang="en-US" dirty="0">
              <a:solidFill>
                <a:srgbClr val="FF8000"/>
              </a:solidFill>
              <a:latin typeface="Arial" charset="0"/>
            </a:endParaRPr>
          </a:p>
        </p:txBody>
      </p:sp>
      <p:cxnSp>
        <p:nvCxnSpPr>
          <p:cNvPr id="9" name="AutoShape 35"/>
          <p:cNvCxnSpPr>
            <a:cxnSpLocks noChangeShapeType="1"/>
            <a:stCxn id="8" idx="0"/>
            <a:endCxn id="7" idx="3"/>
          </p:cNvCxnSpPr>
          <p:nvPr/>
        </p:nvCxnSpPr>
        <p:spPr bwMode="auto">
          <a:xfrm flipH="1" flipV="1">
            <a:off x="7522392" y="3226960"/>
            <a:ext cx="326208" cy="1040240"/>
          </a:xfrm>
          <a:prstGeom prst="straightConnector1">
            <a:avLst/>
          </a:prstGeom>
          <a:noFill/>
          <a:ln w="222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" name="Text Box 34"/>
          <p:cNvSpPr txBox="1">
            <a:spLocks noChangeArrowheads="1"/>
          </p:cNvSpPr>
          <p:nvPr/>
        </p:nvSpPr>
        <p:spPr bwMode="auto">
          <a:xfrm>
            <a:off x="6324600" y="4267200"/>
            <a:ext cx="2971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dirty="0" smtClean="0">
                <a:solidFill>
                  <a:srgbClr val="FF8000"/>
                </a:solidFill>
                <a:latin typeface="Arial" charset="0"/>
              </a:rPr>
              <a:t>What Happened Here?</a:t>
            </a:r>
            <a:endParaRPr lang="en-US" dirty="0">
              <a:solidFill>
                <a:srgbClr val="FF8000"/>
              </a:solidFill>
              <a:latin typeface="Arial" charset="0"/>
            </a:endParaRPr>
          </a:p>
        </p:txBody>
      </p:sp>
      <p:sp>
        <p:nvSpPr>
          <p:cNvPr id="12" name="Text Box 34"/>
          <p:cNvSpPr txBox="1">
            <a:spLocks noChangeArrowheads="1"/>
          </p:cNvSpPr>
          <p:nvPr/>
        </p:nvSpPr>
        <p:spPr bwMode="auto">
          <a:xfrm>
            <a:off x="6477000" y="1905000"/>
            <a:ext cx="1905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rgbClr val="FF8000"/>
                </a:solidFill>
                <a:latin typeface="Arial" charset="0"/>
              </a:rPr>
              <a:t>L</a:t>
            </a:r>
            <a:r>
              <a:rPr lang="en-US" dirty="0" smtClean="0">
                <a:solidFill>
                  <a:srgbClr val="FF8000"/>
                </a:solidFill>
                <a:latin typeface="Arial" charset="0"/>
              </a:rPr>
              <a:t>inear growth</a:t>
            </a:r>
            <a:endParaRPr lang="en-US" dirty="0">
              <a:solidFill>
                <a:srgbClr val="FF8000"/>
              </a:solidFill>
              <a:latin typeface="Arial" charset="0"/>
            </a:endParaRPr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4495800" y="3505200"/>
            <a:ext cx="2667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dirty="0" err="1" smtClean="0">
                <a:solidFill>
                  <a:srgbClr val="FF8000"/>
                </a:solidFill>
                <a:latin typeface="Arial" charset="0"/>
              </a:rPr>
              <a:t>Superlinear</a:t>
            </a:r>
            <a:r>
              <a:rPr lang="en-US" dirty="0" smtClean="0">
                <a:solidFill>
                  <a:srgbClr val="FF8000"/>
                </a:solidFill>
                <a:latin typeface="Arial" charset="0"/>
              </a:rPr>
              <a:t> growth</a:t>
            </a:r>
            <a:endParaRPr lang="en-US" dirty="0">
              <a:solidFill>
                <a:srgbClr val="FF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73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  <p:bldP spid="10" grpId="1"/>
      <p:bldP spid="12" grpId="0"/>
      <p:bldP spid="1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Summary of Addressing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686800" cy="4411662"/>
          </a:xfrm>
        </p:spPr>
        <p:txBody>
          <a:bodyPr/>
          <a:lstStyle/>
          <a:p>
            <a:pPr>
              <a:buClr>
                <a:srgbClr val="000000"/>
              </a:buClr>
            </a:pPr>
            <a:r>
              <a:rPr lang="en-US" b="1" dirty="0" smtClean="0">
                <a:solidFill>
                  <a:srgbClr val="F47A00"/>
                </a:solidFill>
                <a:latin typeface="Arial" charset="0"/>
              </a:rPr>
              <a:t>Hierarchical</a:t>
            </a:r>
            <a:r>
              <a:rPr lang="en-US" dirty="0" smtClean="0">
                <a:solidFill>
                  <a:srgbClr val="F47A00"/>
                </a:solidFill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addressing 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Critical for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scalable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system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Don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t require everyone to know everyone else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Reduces amount of updating when something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changes</a:t>
            </a:r>
            <a:br>
              <a:rPr lang="en-US" dirty="0" smtClean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buClr>
                <a:schemeClr val="tx2"/>
              </a:buClr>
            </a:pPr>
            <a:r>
              <a:rPr lang="en-US" b="1" dirty="0">
                <a:solidFill>
                  <a:srgbClr val="F47A00"/>
                </a:solidFill>
                <a:latin typeface="Arial" charset="0"/>
              </a:rPr>
              <a:t>Non-uniform </a:t>
            </a:r>
            <a:r>
              <a:rPr lang="en-US" dirty="0">
                <a:latin typeface="Arial" charset="0"/>
              </a:rPr>
              <a:t>hierarchy 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Useful for heterogeneous networks of different sizes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Class-based addressing was far too coarse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Classless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InterDomain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Routing (CIDR) more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flexible</a:t>
            </a:r>
            <a:br>
              <a:rPr lang="en-US" dirty="0" smtClean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But how do you forward on these addresses?</a:t>
            </a:r>
          </a:p>
        </p:txBody>
      </p:sp>
    </p:spTree>
    <p:extLst>
      <p:ext uri="{BB962C8B-B14F-4D97-AF65-F5344CB8AC3E}">
        <p14:creationId xmlns:p14="http://schemas.microsoft.com/office/powerpoint/2010/main" val="19504136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9" grpId="0" build="p" bldLvl="2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keep table small even with holes in aggregation?</a:t>
            </a:r>
          </a:p>
          <a:p>
            <a:endParaRPr lang="en-US" dirty="0"/>
          </a:p>
          <a:p>
            <a:r>
              <a:rPr lang="en-US" dirty="0" smtClean="0"/>
              <a:t>For next time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948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2"/>
          <p:cNvSpPr>
            <a:spLocks noChangeArrowheads="1"/>
          </p:cNvSpPr>
          <p:nvPr/>
        </p:nvSpPr>
        <p:spPr bwMode="auto">
          <a:xfrm>
            <a:off x="1466850" y="15605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54" name="Rectangle 3"/>
          <p:cNvSpPr>
            <a:spLocks noChangeArrowheads="1"/>
          </p:cNvSpPr>
          <p:nvPr/>
        </p:nvSpPr>
        <p:spPr bwMode="auto">
          <a:xfrm>
            <a:off x="1468438" y="4862513"/>
            <a:ext cx="6002337" cy="635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55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56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Have covered everything but addresses!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7157" name="Rectangle 6"/>
          <p:cNvSpPr>
            <a:spLocks noChangeArrowheads="1"/>
          </p:cNvSpPr>
          <p:nvPr/>
        </p:nvSpPr>
        <p:spPr bwMode="auto">
          <a:xfrm>
            <a:off x="1455738" y="5508625"/>
            <a:ext cx="6002337" cy="8255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58" name="Line 7"/>
          <p:cNvSpPr>
            <a:spLocks noChangeShapeType="1"/>
          </p:cNvSpPr>
          <p:nvPr/>
        </p:nvSpPr>
        <p:spPr bwMode="auto">
          <a:xfrm flipV="1">
            <a:off x="1525588" y="22891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59" name="Line 8"/>
          <p:cNvSpPr>
            <a:spLocks noChangeShapeType="1"/>
          </p:cNvSpPr>
          <p:nvPr/>
        </p:nvSpPr>
        <p:spPr bwMode="auto">
          <a:xfrm>
            <a:off x="1538288" y="29908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60" name="Line 9"/>
          <p:cNvSpPr>
            <a:spLocks noChangeShapeType="1"/>
          </p:cNvSpPr>
          <p:nvPr/>
        </p:nvSpPr>
        <p:spPr bwMode="auto">
          <a:xfrm>
            <a:off x="1538288" y="36385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61" name="Line 10"/>
          <p:cNvSpPr>
            <a:spLocks noChangeShapeType="1"/>
          </p:cNvSpPr>
          <p:nvPr/>
        </p:nvSpPr>
        <p:spPr bwMode="auto">
          <a:xfrm>
            <a:off x="4432300" y="15859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62" name="Line 11"/>
          <p:cNvSpPr>
            <a:spLocks noChangeShapeType="1"/>
          </p:cNvSpPr>
          <p:nvPr/>
        </p:nvSpPr>
        <p:spPr bwMode="auto">
          <a:xfrm>
            <a:off x="29591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63" name="Line 12"/>
          <p:cNvSpPr>
            <a:spLocks noChangeShapeType="1"/>
          </p:cNvSpPr>
          <p:nvPr/>
        </p:nvSpPr>
        <p:spPr bwMode="auto">
          <a:xfrm>
            <a:off x="22352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64" name="Rectangle 13"/>
          <p:cNvSpPr>
            <a:spLocks noChangeArrowheads="1"/>
          </p:cNvSpPr>
          <p:nvPr/>
        </p:nvSpPr>
        <p:spPr bwMode="auto">
          <a:xfrm>
            <a:off x="1439863" y="1670050"/>
            <a:ext cx="8334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7165" name="Rectangle 14"/>
          <p:cNvSpPr>
            <a:spLocks noChangeArrowheads="1"/>
          </p:cNvSpPr>
          <p:nvPr/>
        </p:nvSpPr>
        <p:spPr bwMode="auto">
          <a:xfrm>
            <a:off x="2211388" y="15922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7166" name="Rectangle 15"/>
          <p:cNvSpPr>
            <a:spLocks noChangeArrowheads="1"/>
          </p:cNvSpPr>
          <p:nvPr/>
        </p:nvSpPr>
        <p:spPr bwMode="auto">
          <a:xfrm>
            <a:off x="2932113" y="1592263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177167" name="Rectangle 16"/>
          <p:cNvSpPr>
            <a:spLocks noChangeArrowheads="1"/>
          </p:cNvSpPr>
          <p:nvPr/>
        </p:nvSpPr>
        <p:spPr bwMode="auto">
          <a:xfrm>
            <a:off x="4592638" y="1763713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177168" name="Rectangle 17"/>
          <p:cNvSpPr>
            <a:spLocks noChangeArrowheads="1"/>
          </p:cNvSpPr>
          <p:nvPr/>
        </p:nvSpPr>
        <p:spPr bwMode="auto">
          <a:xfrm>
            <a:off x="2144713" y="2493963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7169" name="Line 18"/>
          <p:cNvSpPr>
            <a:spLocks noChangeShapeType="1"/>
          </p:cNvSpPr>
          <p:nvPr/>
        </p:nvSpPr>
        <p:spPr bwMode="auto">
          <a:xfrm>
            <a:off x="5092700" y="23193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70" name="Rectangle 19"/>
          <p:cNvSpPr>
            <a:spLocks noChangeArrowheads="1"/>
          </p:cNvSpPr>
          <p:nvPr/>
        </p:nvSpPr>
        <p:spPr bwMode="auto">
          <a:xfrm>
            <a:off x="4441825" y="2379663"/>
            <a:ext cx="6461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7171" name="Rectangle 20"/>
          <p:cNvSpPr>
            <a:spLocks noChangeArrowheads="1"/>
          </p:cNvSpPr>
          <p:nvPr/>
        </p:nvSpPr>
        <p:spPr bwMode="auto">
          <a:xfrm>
            <a:off x="5153025" y="2511425"/>
            <a:ext cx="22145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7172" name="Line 21"/>
          <p:cNvSpPr>
            <a:spLocks noChangeShapeType="1"/>
          </p:cNvSpPr>
          <p:nvPr/>
        </p:nvSpPr>
        <p:spPr bwMode="auto">
          <a:xfrm>
            <a:off x="3022600" y="30178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73" name="Rectangle 22"/>
          <p:cNvSpPr>
            <a:spLocks noChangeArrowheads="1"/>
          </p:cNvSpPr>
          <p:nvPr/>
        </p:nvSpPr>
        <p:spPr bwMode="auto">
          <a:xfrm>
            <a:off x="1625600" y="3052763"/>
            <a:ext cx="12874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177174" name="Rectangle 23"/>
          <p:cNvSpPr>
            <a:spLocks noChangeArrowheads="1"/>
          </p:cNvSpPr>
          <p:nvPr/>
        </p:nvSpPr>
        <p:spPr bwMode="auto">
          <a:xfrm>
            <a:off x="3000375" y="3149600"/>
            <a:ext cx="14906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8-bit Protocol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177175" name="Rectangle 24"/>
          <p:cNvSpPr>
            <a:spLocks noChangeArrowheads="1"/>
          </p:cNvSpPr>
          <p:nvPr/>
        </p:nvSpPr>
        <p:spPr bwMode="auto">
          <a:xfrm>
            <a:off x="4710113" y="3167063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7176" name="Line 25"/>
          <p:cNvSpPr>
            <a:spLocks noChangeShapeType="1"/>
          </p:cNvSpPr>
          <p:nvPr/>
        </p:nvSpPr>
        <p:spPr bwMode="auto">
          <a:xfrm>
            <a:off x="1525588" y="42862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77" name="Rectangle 26"/>
          <p:cNvSpPr>
            <a:spLocks noChangeArrowheads="1"/>
          </p:cNvSpPr>
          <p:nvPr/>
        </p:nvSpPr>
        <p:spPr bwMode="auto">
          <a:xfrm>
            <a:off x="3201988" y="3810000"/>
            <a:ext cx="2586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177178" name="Rectangle 27"/>
          <p:cNvSpPr>
            <a:spLocks noChangeArrowheads="1"/>
          </p:cNvSpPr>
          <p:nvPr/>
        </p:nvSpPr>
        <p:spPr bwMode="auto">
          <a:xfrm>
            <a:off x="3032125" y="4435475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177179" name="Rectangle 28"/>
          <p:cNvSpPr>
            <a:spLocks noChangeArrowheads="1"/>
          </p:cNvSpPr>
          <p:nvPr/>
        </p:nvSpPr>
        <p:spPr bwMode="auto">
          <a:xfrm>
            <a:off x="3783013" y="5116513"/>
            <a:ext cx="155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Options (if any)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7180" name="Rectangle 29"/>
          <p:cNvSpPr>
            <a:spLocks noChangeArrowheads="1"/>
          </p:cNvSpPr>
          <p:nvPr/>
        </p:nvSpPr>
        <p:spPr bwMode="auto">
          <a:xfrm>
            <a:off x="4037013" y="5853113"/>
            <a:ext cx="9159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435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IP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eflects series of necessary hacks</a:t>
            </a:r>
          </a:p>
          <a:p>
            <a:pPr lvl="1"/>
            <a:r>
              <a:rPr lang="en-US" dirty="0" smtClean="0"/>
              <a:t>Necessary to survive, but not pretty…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No one would design such a system from scratch</a:t>
            </a:r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But before walking through the shame that is today’s IP addressing, we first try to design it from scratch</a:t>
            </a:r>
            <a:r>
              <a:rPr lang="is-IS" dirty="0" smtClean="0"/>
              <a:t>….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3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Addresses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Used by routers to forward packets to destination</a:t>
            </a:r>
          </a:p>
          <a:p>
            <a:pPr marL="863600" lvl="1" indent="-514350"/>
            <a:r>
              <a:rPr lang="en-US" dirty="0" smtClean="0"/>
              <a:t>Functions as “</a:t>
            </a:r>
            <a:r>
              <a:rPr lang="en-US" b="1" i="1" dirty="0" smtClean="0"/>
              <a:t>locator</a:t>
            </a:r>
            <a:r>
              <a:rPr lang="en-US" dirty="0" smtClean="0"/>
              <a:t>”</a:t>
            </a:r>
          </a:p>
          <a:p>
            <a:pPr marL="863600" lvl="1" indent="-514350"/>
            <a:r>
              <a:rPr lang="en-US" i="1" dirty="0" smtClean="0"/>
              <a:t>You can use this to forward packets to destination</a:t>
            </a:r>
          </a:p>
          <a:p>
            <a:pPr lvl="4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Sometimes also used as </a:t>
            </a:r>
            <a:r>
              <a:rPr lang="en-US" b="1" i="1" dirty="0" smtClean="0"/>
              <a:t>identifier</a:t>
            </a:r>
            <a:r>
              <a:rPr lang="en-US" dirty="0" smtClean="0"/>
              <a:t> (subtle)</a:t>
            </a:r>
          </a:p>
          <a:p>
            <a:pPr marL="863600" lvl="1" indent="-514350"/>
            <a:r>
              <a:rPr lang="en-US" b="1" dirty="0" smtClean="0"/>
              <a:t>Must</a:t>
            </a:r>
            <a:r>
              <a:rPr lang="en-US" dirty="0" smtClean="0"/>
              <a:t> let destination know packet was </a:t>
            </a:r>
            <a:r>
              <a:rPr lang="en-US" i="1" dirty="0" smtClean="0"/>
              <a:t>for</a:t>
            </a:r>
            <a:r>
              <a:rPr lang="en-US" dirty="0" smtClean="0"/>
              <a:t> them</a:t>
            </a:r>
          </a:p>
          <a:p>
            <a:pPr marL="1158875" lvl="2" indent="-514350"/>
            <a:r>
              <a:rPr lang="en-US" dirty="0" smtClean="0"/>
              <a:t>I know what </a:t>
            </a:r>
            <a:r>
              <a:rPr lang="en-US" i="1" u="sng" dirty="0" smtClean="0"/>
              <a:t>my</a:t>
            </a:r>
            <a:r>
              <a:rPr lang="en-US" dirty="0" smtClean="0"/>
              <a:t> address is</a:t>
            </a:r>
          </a:p>
          <a:p>
            <a:pPr marL="863600" lvl="1" indent="-514350"/>
            <a:r>
              <a:rPr lang="en-US" b="1" dirty="0" smtClean="0"/>
              <a:t>Might</a:t>
            </a:r>
            <a:r>
              <a:rPr lang="en-US" dirty="0" smtClean="0"/>
              <a:t> let destination know who packet is </a:t>
            </a:r>
            <a:r>
              <a:rPr lang="en-US" i="1" dirty="0" smtClean="0"/>
              <a:t>from</a:t>
            </a:r>
          </a:p>
          <a:p>
            <a:pPr marL="1158875" lvl="2" indent="-514350"/>
            <a:r>
              <a:rPr lang="en-US" dirty="0" smtClean="0"/>
              <a:t>This address tells me who </a:t>
            </a:r>
            <a:r>
              <a:rPr lang="en-US" b="1" i="1" u="sng" dirty="0" smtClean="0"/>
              <a:t>you</a:t>
            </a:r>
            <a:r>
              <a:rPr lang="en-US" dirty="0" smtClean="0"/>
              <a:t> are (not typical)</a:t>
            </a:r>
          </a:p>
          <a:p>
            <a:pPr marL="1770063" lvl="4" indent="-514350"/>
            <a:endParaRPr lang="en-US" i="1" dirty="0"/>
          </a:p>
          <a:p>
            <a:pPr marL="514350" indent="-514350"/>
            <a:r>
              <a:rPr lang="en-US" dirty="0" smtClean="0"/>
              <a:t>Typically addresses are mostly locators</a:t>
            </a:r>
          </a:p>
          <a:p>
            <a:pPr marL="863600" lvl="1" indent="-514350"/>
            <a:r>
              <a:rPr lang="en-US" dirty="0" smtClean="0"/>
              <a:t>Contains information about </a:t>
            </a:r>
            <a:r>
              <a:rPr lang="en-US" i="1" u="sng" dirty="0" smtClean="0"/>
              <a:t>how to reach </a:t>
            </a:r>
            <a:r>
              <a:rPr lang="en-US" dirty="0" smtClean="0"/>
              <a:t>host</a:t>
            </a:r>
          </a:p>
          <a:p>
            <a:pPr marL="863600" lvl="1" indent="-514350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9F345-A112-9B4C-A479-A4BF0682F2B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08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34124</TotalTime>
  <Words>2867</Words>
  <Application>Microsoft Macintosh PowerPoint</Application>
  <PresentationFormat>On-screen Show (4:3)</PresentationFormat>
  <Paragraphs>785</Paragraphs>
  <Slides>68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7" baseType="lpstr">
      <vt:lpstr>Courier New</vt:lpstr>
      <vt:lpstr>Helvetica</vt:lpstr>
      <vt:lpstr>ＭＳ Ｐゴシック</vt:lpstr>
      <vt:lpstr>Symbol</vt:lpstr>
      <vt:lpstr>Tahoma</vt:lpstr>
      <vt:lpstr>Times New Roman</vt:lpstr>
      <vt:lpstr>Wingdings</vt:lpstr>
      <vt:lpstr>Arial</vt:lpstr>
      <vt:lpstr>Network</vt:lpstr>
      <vt:lpstr>CS 168  Addressing</vt:lpstr>
      <vt:lpstr>PowerPoint Presentation</vt:lpstr>
      <vt:lpstr>Administrivia</vt:lpstr>
      <vt:lpstr>Story of my home network</vt:lpstr>
      <vt:lpstr>Story of this lecture….</vt:lpstr>
      <vt:lpstr>Fundamentals of Addressing</vt:lpstr>
      <vt:lpstr>Have covered everything but addresses!</vt:lpstr>
      <vt:lpstr>Current IP Addressing</vt:lpstr>
      <vt:lpstr>Use of Addresses</vt:lpstr>
      <vt:lpstr>Forwarding vs Routing</vt:lpstr>
      <vt:lpstr>Two Requirements for Addressing</vt:lpstr>
      <vt:lpstr>One Additional Requirement</vt:lpstr>
      <vt:lpstr>Recognizing Packets are for Me</vt:lpstr>
      <vt:lpstr>Layer 2 Addressing</vt:lpstr>
      <vt:lpstr>How Does This Meet Requirements?</vt:lpstr>
      <vt:lpstr>How Would You Scale L2?</vt:lpstr>
      <vt:lpstr>DIY Scalable L2 Routing/Addressing</vt:lpstr>
      <vt:lpstr>Solution</vt:lpstr>
      <vt:lpstr>Addressing</vt:lpstr>
      <vt:lpstr>Status</vt:lpstr>
      <vt:lpstr>How Do We Extend This to L3?</vt:lpstr>
      <vt:lpstr>DIY Scalable L3 Routing/Addressing</vt:lpstr>
      <vt:lpstr>One Solution</vt:lpstr>
      <vt:lpstr>Two Key Aspects of Solutions</vt:lpstr>
      <vt:lpstr>Aggregation</vt:lpstr>
      <vt:lpstr>Name/Identifier to Location Mapping</vt:lpstr>
      <vt:lpstr>Where Are We?</vt:lpstr>
      <vt:lpstr>How Do These Fit Together?</vt:lpstr>
      <vt:lpstr>Hierarchical Structure</vt:lpstr>
      <vt:lpstr>Two Universal Tricks in CS</vt:lpstr>
      <vt:lpstr>Hierarchical Addressing in U.S. Mail</vt:lpstr>
      <vt:lpstr>Quick Review</vt:lpstr>
      <vt:lpstr>Extending The L3 Solution</vt:lpstr>
      <vt:lpstr>Implementing This Design</vt:lpstr>
      <vt:lpstr>But that’s not what happened</vt:lpstr>
      <vt:lpstr>Gory Details of Addressing</vt:lpstr>
      <vt:lpstr>IP Addresses (IPv4)</vt:lpstr>
      <vt:lpstr>Examples</vt:lpstr>
      <vt:lpstr>Original Internet Addresses</vt:lpstr>
      <vt:lpstr>Nice Features</vt:lpstr>
      <vt:lpstr>Next Design: Classful Addressing</vt:lpstr>
      <vt:lpstr>Classful Addressing (cont’d)</vt:lpstr>
      <vt:lpstr>What is wrong with classful?</vt:lpstr>
      <vt:lpstr>Today’s Addressing: CIDR</vt:lpstr>
      <vt:lpstr>Hierarchical Addressing</vt:lpstr>
      <vt:lpstr>IP Address and a 23-bit Subnet Mask</vt:lpstr>
      <vt:lpstr>CIDR Addressing</vt:lpstr>
      <vt:lpstr>Classful vs. Classless addresses</vt:lpstr>
      <vt:lpstr>How Do Prefixes Help?</vt:lpstr>
      <vt:lpstr>Easy to Add New Hosts</vt:lpstr>
      <vt:lpstr>“Subnet” Terminology</vt:lpstr>
      <vt:lpstr>Aggregation</vt:lpstr>
      <vt:lpstr>Aggregation only works if….</vt:lpstr>
      <vt:lpstr>CIDR: Hierarchal Address Allocation</vt:lpstr>
      <vt:lpstr>Allocation Done Hierarchically</vt:lpstr>
      <vt:lpstr>FAKE Example in More Detail</vt:lpstr>
      <vt:lpstr>Why Is Aggregation Nontrivial?</vt:lpstr>
      <vt:lpstr>IP addressing  scalable routing? </vt:lpstr>
      <vt:lpstr>Scalability: Address Aggregation</vt:lpstr>
      <vt:lpstr>Aggregation Not Always Possible</vt:lpstr>
      <vt:lpstr>IP addressing  scalable routing? </vt:lpstr>
      <vt:lpstr>IP addressing  scalable routing? </vt:lpstr>
      <vt:lpstr>IP addressing  scalable routing? </vt:lpstr>
      <vt:lpstr>IP addressing  scalable routing? </vt:lpstr>
      <vt:lpstr>Growth in Routed Prefixes (1989-2005)</vt:lpstr>
      <vt:lpstr>Same Table, Extended to Present</vt:lpstr>
      <vt:lpstr>Summary of Addressing</vt:lpstr>
      <vt:lpstr>Challenge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shenker@icsi.berkeley.edu</cp:lastModifiedBy>
  <cp:revision>413</cp:revision>
  <cp:lastPrinted>2016-09-07T02:02:02Z</cp:lastPrinted>
  <dcterms:created xsi:type="dcterms:W3CDTF">2015-08-26T13:04:16Z</dcterms:created>
  <dcterms:modified xsi:type="dcterms:W3CDTF">2016-09-22T21:09:16Z</dcterms:modified>
</cp:coreProperties>
</file>