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258" r:id="rId3"/>
    <p:sldId id="259" r:id="rId4"/>
    <p:sldId id="290" r:id="rId5"/>
    <p:sldId id="261" r:id="rId6"/>
    <p:sldId id="287" r:id="rId7"/>
    <p:sldId id="263" r:id="rId8"/>
    <p:sldId id="288" r:id="rId9"/>
    <p:sldId id="264" r:id="rId10"/>
    <p:sldId id="292" r:id="rId11"/>
    <p:sldId id="265" r:id="rId12"/>
    <p:sldId id="284" r:id="rId13"/>
    <p:sldId id="293" r:id="rId14"/>
    <p:sldId id="285" r:id="rId15"/>
    <p:sldId id="286" r:id="rId16"/>
    <p:sldId id="269" r:id="rId17"/>
    <p:sldId id="266" r:id="rId18"/>
    <p:sldId id="282" r:id="rId19"/>
    <p:sldId id="283" r:id="rId20"/>
    <p:sldId id="277" r:id="rId21"/>
    <p:sldId id="278" r:id="rId22"/>
    <p:sldId id="273" r:id="rId23"/>
    <p:sldId id="279" r:id="rId24"/>
    <p:sldId id="280" r:id="rId25"/>
    <p:sldId id="29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95D46"/>
    <a:srgbClr val="B3A77D"/>
    <a:srgbClr val="4DB6AC"/>
    <a:srgbClr val="EF6C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4" autoAdjust="0"/>
    <p:restoredTop sz="89676" autoAdjust="0"/>
  </p:normalViewPr>
  <p:slideViewPr>
    <p:cSldViewPr snapToGrid="0" snapToObjects="1">
      <p:cViewPr>
        <p:scale>
          <a:sx n="150" d="100"/>
          <a:sy n="150" d="100"/>
        </p:scale>
        <p:origin x="-448" y="19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-380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75D8F-F2C6-2C4F-B383-FE4BF4C10A97}" type="datetime1">
              <a:rPr lang="en-US" smtClean="0"/>
              <a:t>9/7/16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AE5C0-C7D8-6847-954E-397D12A4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531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14A71-7442-3C4E-A435-2BC44299A0C8}" type="datetime1">
              <a:rPr lang="en-US" smtClean="0"/>
              <a:t>9/7/16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A15BD-7F48-1A45-88E2-CD63D7EDA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1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Transmission – how long it takes computer to actually put bits onto the wire. Depends on how much data you’re sending and the link speed</a:t>
            </a:r>
          </a:p>
          <a:p>
            <a:r>
              <a:rPr lang="en-US" dirty="0" smtClean="0"/>
              <a:t>Propagation</a:t>
            </a:r>
            <a:r>
              <a:rPr lang="en-US" baseline="0" dirty="0" smtClean="0"/>
              <a:t> – normally speed of light. </a:t>
            </a:r>
          </a:p>
          <a:p>
            <a:r>
              <a:rPr lang="en-US" baseline="0" dirty="0" err="1" smtClean="0"/>
              <a:t>Queueing</a:t>
            </a:r>
            <a:r>
              <a:rPr lang="en-US" baseline="0" dirty="0" smtClean="0"/>
              <a:t> – the traffic pattern. Routers are usually receiving/sending many packets on many different connections simultaneously, and this can slow down the network.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79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Processing – not really </a:t>
            </a:r>
            <a:r>
              <a:rPr lang="en-US" dirty="0" err="1" smtClean="0"/>
              <a:t>gonna</a:t>
            </a:r>
            <a:r>
              <a:rPr lang="en-US" dirty="0" smtClean="0"/>
              <a:t> talk about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02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53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Bandwidth – how many bits you can send</a:t>
            </a:r>
            <a:r>
              <a:rPr lang="en-US" baseline="0" dirty="0" smtClean="0"/>
              <a:t> through a wire per second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21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Transmission</a:t>
            </a:r>
            <a:r>
              <a:rPr lang="en-US" baseline="0" dirty="0" smtClean="0"/>
              <a:t> delay depends on packet size: the more data you have to send, the longer it’s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take to put that data onto the wire. You can only put so many bits onto the wire per second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89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Packet size =</a:t>
            </a:r>
            <a:r>
              <a:rPr lang="en-US" baseline="0" dirty="0" smtClean="0"/>
              <a:t> bytes</a:t>
            </a:r>
          </a:p>
          <a:p>
            <a:r>
              <a:rPr lang="en-US" baseline="0" dirty="0" smtClean="0"/>
              <a:t>Bandwidth = bytes per second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20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5794"/>
            <a:ext cx="7772400" cy="994656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64038" y="3615266"/>
            <a:ext cx="5813188" cy="527589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CS 168 – Fall 2016 – Section 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7093-1BEB-5947-9E07-61D3EBE8911A}" type="datetime1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4963872"/>
            <a:ext cx="8229600" cy="0"/>
          </a:xfrm>
          <a:prstGeom prst="line">
            <a:avLst/>
          </a:prstGeom>
          <a:ln w="127000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984939"/>
            <a:ext cx="8229600" cy="0"/>
          </a:xfrm>
          <a:prstGeom prst="line">
            <a:avLst/>
          </a:prstGeom>
          <a:ln w="127000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457200" y="2137339"/>
            <a:ext cx="8229600" cy="0"/>
          </a:xfrm>
          <a:prstGeom prst="line">
            <a:avLst/>
          </a:prstGeom>
          <a:ln w="28575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457200" y="4807943"/>
            <a:ext cx="8229600" cy="0"/>
          </a:xfrm>
          <a:prstGeom prst="line">
            <a:avLst/>
          </a:prstGeom>
          <a:ln w="28575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081214" y="3879061"/>
            <a:ext cx="582824" cy="0"/>
          </a:xfrm>
          <a:prstGeom prst="line">
            <a:avLst/>
          </a:prstGeom>
          <a:ln w="127000" cmpd="sng">
            <a:solidFill>
              <a:schemeClr val="accent3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7480987" y="3870454"/>
            <a:ext cx="582824" cy="0"/>
          </a:xfrm>
          <a:prstGeom prst="line">
            <a:avLst/>
          </a:prstGeom>
          <a:ln w="127000" cmpd="sng">
            <a:solidFill>
              <a:schemeClr val="accent3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61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5A2E-E0D2-C042-B2D5-4E9815B5BF1D}" type="datetime1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4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0D31-C5D6-F542-A882-6398D64DCC0C}" type="datetime1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1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3FE0-D495-2A4B-B519-2D5543C39631}" type="datetime1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25153"/>
            <a:ext cx="9144000" cy="0"/>
          </a:xfrm>
          <a:prstGeom prst="line">
            <a:avLst/>
          </a:prstGeom>
          <a:ln w="127000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32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Autofit/>
          </a:bodyPr>
          <a:lstStyle>
            <a:lvl1pPr marL="0" indent="0" algn="ctr">
              <a:buNone/>
              <a:defRPr sz="12000" b="1">
                <a:solidFill>
                  <a:schemeClr val="accent2"/>
                </a:solidFill>
                <a:latin typeface="PT Sans Narrow"/>
                <a:cs typeface="PT Sans Narrow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Big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F4BC-9A7F-2545-8BED-49BB6981D50F}" type="datetime1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4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35D8-2255-054B-9A50-8781887FA3EE}" type="datetime1">
              <a:rPr lang="en-US" smtClean="0"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3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B5C0-612A-D545-9C1C-D222B12DB2D0}" type="datetime1">
              <a:rPr lang="en-US" smtClean="0"/>
              <a:t>9/7/16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7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6A56-3099-5842-9EF7-AAEDCA50CFE5}" type="datetime1">
              <a:rPr lang="en-US" smtClean="0"/>
              <a:t>9/7/16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3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880F-021C-1D41-9C80-1D8B2BC2EF3F}" type="datetime1">
              <a:rPr lang="en-US" smtClean="0"/>
              <a:t>9/7/16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9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42D1-3661-2848-AF2A-1DC79D7B3521}" type="datetime1">
              <a:rPr lang="en-US" smtClean="0"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0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D9B2-9044-7945-8F0A-42D47F54DEB7}" type="datetime1">
              <a:rPr lang="en-US" smtClean="0"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6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E6A2B-20B0-7F4E-8D06-140750EE6923}" type="datetime1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2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EF6C00"/>
          </a:solidFill>
          <a:latin typeface="PT Sans Narrow"/>
          <a:ea typeface="+mj-ea"/>
          <a:cs typeface="PT Sans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695D46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695D46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695D46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695D46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695D46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oleObject" Target="../embeddings/oleObject4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oleObject" Target="../embeddings/oleObject5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cs-labs.org/teaching/rn/animations/queue/index.htm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cs-labs.org/teaching/rn/animations/queue/index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Packets in Flight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168 – Fall 2016 – Section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29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Delay: Example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1246744" y="3343092"/>
            <a:ext cx="1863518" cy="2635181"/>
          </a:xfrm>
          <a:prstGeom prst="ca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85" y="2982113"/>
            <a:ext cx="2370467" cy="1576361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>
            <a:off x="6040136" y="3343092"/>
            <a:ext cx="1863518" cy="2635181"/>
          </a:xfrm>
          <a:prstGeom prst="ca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577" y="2982113"/>
            <a:ext cx="2370467" cy="15763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10262" y="4423280"/>
            <a:ext cx="2929874" cy="6291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bo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880" y="4423280"/>
            <a:ext cx="629119" cy="62911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98807" y="4053948"/>
            <a:ext cx="256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Open Sans"/>
                <a:cs typeface="Open Sans"/>
              </a:rPr>
              <a:t>Bandwidth = 4 Mbps</a:t>
            </a:r>
            <a:endParaRPr lang="en-US" dirty="0">
              <a:latin typeface="Open Sans"/>
              <a:cs typeface="Open San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50501" y="5220919"/>
            <a:ext cx="215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"/>
                <a:cs typeface="Open Sans"/>
              </a:rPr>
              <a:t>Packet size = 500B</a:t>
            </a:r>
            <a:endParaRPr lang="en-US" dirty="0">
              <a:latin typeface="Open Sans"/>
              <a:cs typeface="Open Sans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560653"/>
              </p:ext>
            </p:extLst>
          </p:nvPr>
        </p:nvGraphicFramePr>
        <p:xfrm>
          <a:off x="2481362" y="1474270"/>
          <a:ext cx="378301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5" imgW="2019300" imgH="241300" progId="Equation.3">
                  <p:embed/>
                </p:oleObj>
              </mc:Choice>
              <mc:Fallback>
                <p:oleObj name="Equation" r:id="rId5" imgW="20193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1362" y="1474270"/>
                        <a:ext cx="3783013" cy="47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99220"/>
              </p:ext>
            </p:extLst>
          </p:nvPr>
        </p:nvGraphicFramePr>
        <p:xfrm>
          <a:off x="2160687" y="2075932"/>
          <a:ext cx="4550992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7" imgW="2413000" imgH="431800" progId="Equation.3">
                  <p:embed/>
                </p:oleObj>
              </mc:Choice>
              <mc:Fallback>
                <p:oleObj name="Equation" r:id="rId7" imgW="24130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60687" y="2075932"/>
                        <a:ext cx="4550992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6711679" y="861877"/>
            <a:ext cx="2362307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>
                <a:latin typeface="Open Sans"/>
                <a:cs typeface="Open Sans"/>
              </a:rPr>
              <a:t>1 Mbps = 10^6 bits per second</a:t>
            </a:r>
          </a:p>
          <a:p>
            <a:r>
              <a:rPr lang="en-US" sz="1200" dirty="0" smtClean="0">
                <a:latin typeface="Open Sans"/>
                <a:cs typeface="Open Sans"/>
              </a:rPr>
              <a:t>1 </a:t>
            </a:r>
            <a:r>
              <a:rPr lang="en-US" sz="1200" dirty="0" err="1" smtClean="0">
                <a:latin typeface="Open Sans"/>
                <a:cs typeface="Open Sans"/>
              </a:rPr>
              <a:t>ms</a:t>
            </a:r>
            <a:r>
              <a:rPr lang="en-US" sz="1200" dirty="0" smtClean="0">
                <a:latin typeface="Open Sans"/>
                <a:cs typeface="Open Sans"/>
              </a:rPr>
              <a:t> = 10^3 seconds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65094" y="71437"/>
            <a:ext cx="2618933" cy="7459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Transmission delay = </a:t>
            </a:r>
          </a:p>
          <a:p>
            <a:pPr algn="ctr"/>
            <a:r>
              <a:rPr lang="en-US" sz="1600" dirty="0" smtClean="0">
                <a:latin typeface="Open Sans"/>
                <a:cs typeface="Open Sans"/>
              </a:rPr>
              <a:t>(packet size) / bandwidth </a:t>
            </a:r>
            <a:endParaRPr lang="en-US" sz="16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61123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 Delay (latency)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1246744" y="3307335"/>
            <a:ext cx="1863518" cy="2635181"/>
          </a:xfrm>
          <a:prstGeom prst="ca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85" y="2946356"/>
            <a:ext cx="2370467" cy="1576361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>
            <a:off x="6040136" y="3307335"/>
            <a:ext cx="1863518" cy="2635181"/>
          </a:xfrm>
          <a:prstGeom prst="ca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577" y="2946356"/>
            <a:ext cx="2370467" cy="15763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10262" y="4387523"/>
            <a:ext cx="2929874" cy="6291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262" y="4387523"/>
            <a:ext cx="629119" cy="62911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0292" y="1509558"/>
            <a:ext cx="7601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accent5"/>
                </a:solidFill>
                <a:latin typeface="Open Sans"/>
                <a:cs typeface="Open Sans"/>
              </a:rPr>
              <a:t>How long it takes to transmit one bit from one end to the other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accent5"/>
                </a:solidFill>
                <a:latin typeface="Open Sans"/>
                <a:cs typeface="Open Sans"/>
              </a:rPr>
              <a:t>Depends on the </a:t>
            </a:r>
            <a:r>
              <a:rPr lang="en-US" b="1" dirty="0" smtClean="0">
                <a:solidFill>
                  <a:srgbClr val="EF6C00"/>
                </a:solidFill>
                <a:latin typeface="Open Sans"/>
                <a:cs typeface="Open Sans"/>
              </a:rPr>
              <a:t>length</a:t>
            </a:r>
            <a:r>
              <a:rPr lang="en-US" b="1" dirty="0" smtClean="0">
                <a:solidFill>
                  <a:schemeClr val="accent5"/>
                </a:solidFill>
                <a:latin typeface="Open Sans"/>
                <a:cs typeface="Open Sans"/>
              </a:rPr>
              <a:t> </a:t>
            </a:r>
            <a:r>
              <a:rPr lang="en-US" b="1" dirty="0" smtClean="0">
                <a:solidFill>
                  <a:srgbClr val="EF6C00"/>
                </a:solidFill>
                <a:latin typeface="Open Sans"/>
                <a:cs typeface="Open Sans"/>
              </a:rPr>
              <a:t>of the link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accent5"/>
                </a:solidFill>
                <a:latin typeface="Open Sans"/>
                <a:cs typeface="Open Sans"/>
              </a:rPr>
              <a:t>Limited by the </a:t>
            </a:r>
            <a:r>
              <a:rPr lang="en-US" b="1" dirty="0" smtClean="0">
                <a:solidFill>
                  <a:srgbClr val="EF6C00"/>
                </a:solidFill>
                <a:latin typeface="Open Sans"/>
                <a:cs typeface="Open Sans"/>
              </a:rPr>
              <a:t>speed of light </a:t>
            </a:r>
            <a:r>
              <a:rPr lang="en-US" dirty="0" smtClean="0">
                <a:solidFill>
                  <a:schemeClr val="accent5"/>
                </a:solidFill>
                <a:latin typeface="Open Sans"/>
                <a:cs typeface="Open Sans"/>
              </a:rPr>
              <a:t>(propagation speed of link)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accent5"/>
                </a:solidFill>
                <a:latin typeface="Open Sans"/>
                <a:cs typeface="Open Sans"/>
              </a:rPr>
              <a:t>Does </a:t>
            </a:r>
            <a:r>
              <a:rPr lang="en-US" b="1" dirty="0" smtClean="0">
                <a:solidFill>
                  <a:schemeClr val="accent5"/>
                </a:solidFill>
                <a:latin typeface="Open Sans"/>
                <a:cs typeface="Open Sans"/>
              </a:rPr>
              <a:t>NOT</a:t>
            </a:r>
            <a:r>
              <a:rPr lang="en-US" dirty="0" smtClean="0">
                <a:solidFill>
                  <a:schemeClr val="accent5"/>
                </a:solidFill>
                <a:latin typeface="Open Sans"/>
                <a:cs typeface="Open Sans"/>
              </a:rPr>
              <a:t> depend on the size of the packet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77185" y="2681405"/>
            <a:ext cx="7163859" cy="399516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9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9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Open Sans"/>
                <a:cs typeface="Open Sans"/>
              </a:rPr>
              <a:t>Propagation Delay</a:t>
            </a:r>
          </a:p>
          <a:p>
            <a:pPr algn="ctr"/>
            <a:r>
              <a:rPr lang="en-US" sz="3600" dirty="0" smtClean="0">
                <a:latin typeface="Open Sans"/>
                <a:cs typeface="Open Sans"/>
              </a:rPr>
              <a:t>= </a:t>
            </a:r>
          </a:p>
          <a:p>
            <a:pPr algn="ctr"/>
            <a:r>
              <a:rPr lang="en-US" sz="3600" dirty="0" smtClean="0">
                <a:latin typeface="Open Sans"/>
                <a:cs typeface="Open Sans"/>
              </a:rPr>
              <a:t>length </a:t>
            </a:r>
            <a:r>
              <a:rPr lang="en-US" sz="3600" dirty="0" smtClean="0">
                <a:latin typeface="Open Sans"/>
                <a:cs typeface="Open Sans"/>
              </a:rPr>
              <a:t>of </a:t>
            </a:r>
            <a:r>
              <a:rPr lang="en-US" sz="3600" dirty="0" smtClean="0">
                <a:latin typeface="Open Sans"/>
                <a:cs typeface="Open Sans"/>
              </a:rPr>
              <a:t>link (m)</a:t>
            </a:r>
          </a:p>
          <a:p>
            <a:pPr algn="ctr"/>
            <a:r>
              <a:rPr lang="en-US" sz="3600" dirty="0" smtClean="0">
                <a:latin typeface="Open Sans"/>
                <a:cs typeface="Open Sans"/>
              </a:rPr>
              <a:t>/ speed </a:t>
            </a:r>
            <a:r>
              <a:rPr lang="en-US" sz="3600" dirty="0" smtClean="0">
                <a:latin typeface="Open Sans"/>
                <a:cs typeface="Open Sans"/>
              </a:rPr>
              <a:t>of </a:t>
            </a:r>
            <a:r>
              <a:rPr lang="en-US" sz="3600" dirty="0" smtClean="0">
                <a:latin typeface="Open Sans"/>
                <a:cs typeface="Open Sans"/>
              </a:rPr>
              <a:t>light (m / sec)</a:t>
            </a:r>
            <a:endParaRPr lang="en-US" sz="36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87265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L 0.32083 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 Delay: Example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1246744" y="3319116"/>
            <a:ext cx="1863518" cy="2635181"/>
          </a:xfrm>
          <a:prstGeom prst="ca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85" y="2958137"/>
            <a:ext cx="2370467" cy="1576361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>
            <a:off x="6040136" y="3319116"/>
            <a:ext cx="1863518" cy="2635181"/>
          </a:xfrm>
          <a:prstGeom prst="ca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577" y="2958137"/>
            <a:ext cx="2370467" cy="15763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10262" y="4399304"/>
            <a:ext cx="2929874" cy="6291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bo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262" y="4399304"/>
            <a:ext cx="629119" cy="62911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350000" y="274638"/>
            <a:ext cx="2590800" cy="852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Propagation Delay</a:t>
            </a:r>
          </a:p>
          <a:p>
            <a:pPr algn="ctr"/>
            <a:r>
              <a:rPr lang="en-US" sz="1600" dirty="0" smtClean="0">
                <a:latin typeface="Open Sans"/>
                <a:cs typeface="Open Sans"/>
              </a:rPr>
              <a:t>= </a:t>
            </a:r>
          </a:p>
          <a:p>
            <a:pPr algn="ctr"/>
            <a:r>
              <a:rPr lang="en-US" sz="1600" dirty="0" smtClean="0">
                <a:latin typeface="Open Sans"/>
                <a:cs typeface="Open Sans"/>
              </a:rPr>
              <a:t>(link length) / (link speed)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7048" y="3783751"/>
            <a:ext cx="289053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dirty="0" smtClean="0">
                <a:latin typeface="Open Sans"/>
                <a:cs typeface="Open Sans"/>
              </a:rPr>
              <a:t>Link speed = speed of light</a:t>
            </a:r>
          </a:p>
          <a:p>
            <a:pPr algn="ctr"/>
            <a:r>
              <a:rPr lang="en-US" sz="1700" dirty="0" smtClean="0">
                <a:latin typeface="Open Sans"/>
                <a:cs typeface="Open Sans"/>
              </a:rPr>
              <a:t>≈ 3 * 10^5 km/s</a:t>
            </a:r>
            <a:endParaRPr lang="en-US" sz="1700" dirty="0">
              <a:latin typeface="Open Sans"/>
              <a:cs typeface="Open San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77484" y="5142651"/>
            <a:ext cx="240967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dirty="0" smtClean="0">
                <a:latin typeface="Open Sans"/>
                <a:cs typeface="Open Sans"/>
              </a:rPr>
              <a:t>Link length = 6000 km</a:t>
            </a:r>
            <a:endParaRPr lang="en-US" sz="1700" dirty="0">
              <a:latin typeface="Open Sans"/>
              <a:cs typeface="Open Sans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572016"/>
              </p:ext>
            </p:extLst>
          </p:nvPr>
        </p:nvGraphicFramePr>
        <p:xfrm>
          <a:off x="3106738" y="1968500"/>
          <a:ext cx="297656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Equation" r:id="rId5" imgW="1536700" imgH="203200" progId="Equation.3">
                  <p:embed/>
                </p:oleObj>
              </mc:Choice>
              <mc:Fallback>
                <p:oleObj name="Equation" r:id="rId5" imgW="1536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06738" y="1968500"/>
                        <a:ext cx="2976562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0791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 Delay: Example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1246744" y="3319116"/>
            <a:ext cx="1863518" cy="2635181"/>
          </a:xfrm>
          <a:prstGeom prst="ca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85" y="2958137"/>
            <a:ext cx="2370467" cy="1576361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>
            <a:off x="6040136" y="3319116"/>
            <a:ext cx="1863518" cy="2635181"/>
          </a:xfrm>
          <a:prstGeom prst="ca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577" y="2958137"/>
            <a:ext cx="2370467" cy="15763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10262" y="4399304"/>
            <a:ext cx="2929874" cy="6291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bo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262" y="4399304"/>
            <a:ext cx="629119" cy="62911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350000" y="274638"/>
            <a:ext cx="2590800" cy="852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Propagation Delay</a:t>
            </a:r>
          </a:p>
          <a:p>
            <a:pPr algn="ctr"/>
            <a:r>
              <a:rPr lang="en-US" sz="1600" dirty="0" smtClean="0">
                <a:latin typeface="Open Sans"/>
                <a:cs typeface="Open Sans"/>
              </a:rPr>
              <a:t>= </a:t>
            </a:r>
          </a:p>
          <a:p>
            <a:pPr algn="ctr"/>
            <a:r>
              <a:rPr lang="en-US" sz="1600" dirty="0" smtClean="0">
                <a:latin typeface="Open Sans"/>
                <a:cs typeface="Open Sans"/>
              </a:rPr>
              <a:t>(link length) / (link speed)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7048" y="3783751"/>
            <a:ext cx="289053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dirty="0" smtClean="0">
                <a:latin typeface="Open Sans"/>
                <a:cs typeface="Open Sans"/>
              </a:rPr>
              <a:t>Link speed = speed of light</a:t>
            </a:r>
          </a:p>
          <a:p>
            <a:pPr algn="ctr"/>
            <a:r>
              <a:rPr lang="en-US" sz="1700" dirty="0" smtClean="0">
                <a:latin typeface="Open Sans"/>
                <a:cs typeface="Open Sans"/>
              </a:rPr>
              <a:t>≈ 3 * 10^5 km/s</a:t>
            </a:r>
            <a:endParaRPr lang="en-US" sz="1700" dirty="0">
              <a:latin typeface="Open Sans"/>
              <a:cs typeface="Open San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77484" y="5142651"/>
            <a:ext cx="240967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dirty="0" smtClean="0">
                <a:latin typeface="Open Sans"/>
                <a:cs typeface="Open Sans"/>
              </a:rPr>
              <a:t>Link length = 6000 km</a:t>
            </a:r>
            <a:endParaRPr lang="en-US" sz="1700" dirty="0">
              <a:latin typeface="Open Sans"/>
              <a:cs typeface="Open Sans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254096"/>
              </p:ext>
            </p:extLst>
          </p:nvPr>
        </p:nvGraphicFramePr>
        <p:xfrm>
          <a:off x="2268068" y="1747040"/>
          <a:ext cx="4652680" cy="836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5" imgW="2400300" imgH="431800" progId="Equation.3">
                  <p:embed/>
                </p:oleObj>
              </mc:Choice>
              <mc:Fallback>
                <p:oleObj name="Equation" r:id="rId5" imgW="24003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68068" y="1747040"/>
                        <a:ext cx="4652680" cy="836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9905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 Delay Product (BDP)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we know the propagation delay, we can tell how many bits are “in flight” (on the link) at any time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Can 10"/>
          <p:cNvSpPr/>
          <p:nvPr/>
        </p:nvSpPr>
        <p:spPr>
          <a:xfrm rot="16200000">
            <a:off x="4352929" y="1285420"/>
            <a:ext cx="1327150" cy="5842907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2280106" y="4965699"/>
            <a:ext cx="5505450" cy="114300"/>
          </a:xfrm>
          <a:prstGeom prst="leftRightArrow">
            <a:avLst/>
          </a:prstGeom>
          <a:solidFill>
            <a:srgbClr val="695D46"/>
          </a:solidFill>
          <a:ln>
            <a:solidFill>
              <a:srgbClr val="695D4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 rot="16200000">
            <a:off x="1210131" y="4149723"/>
            <a:ext cx="1327151" cy="114302"/>
          </a:xfrm>
          <a:prstGeom prst="leftRightArrow">
            <a:avLst/>
          </a:prstGeom>
          <a:solidFill>
            <a:srgbClr val="695D46"/>
          </a:solidFill>
          <a:ln w="6350" cmpd="sng">
            <a:solidFill>
              <a:srgbClr val="695D4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7457" y="3886199"/>
            <a:ext cx="1599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695D46"/>
                </a:solidFill>
                <a:latin typeface="Open Sans"/>
                <a:cs typeface="Open Sans"/>
              </a:rPr>
              <a:t>??</a:t>
            </a:r>
            <a:endParaRPr lang="en-US" sz="2400" dirty="0">
              <a:solidFill>
                <a:srgbClr val="695D46"/>
              </a:solidFill>
              <a:latin typeface="Open Sans"/>
              <a:cs typeface="Open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08857" y="5135263"/>
            <a:ext cx="2806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695D46"/>
                </a:solidFill>
                <a:latin typeface="Open Sans"/>
                <a:cs typeface="Open Sans"/>
              </a:rPr>
              <a:t>??</a:t>
            </a:r>
            <a:endParaRPr lang="en-US" sz="2400" dirty="0">
              <a:solidFill>
                <a:srgbClr val="695D46"/>
              </a:solidFill>
              <a:latin typeface="Open Sans"/>
              <a:cs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0106" y="5895330"/>
            <a:ext cx="5657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695D46"/>
                </a:solidFill>
                <a:latin typeface="Open Sans"/>
                <a:cs typeface="Open Sans"/>
              </a:rPr>
              <a:t>BDP = ?? * ??</a:t>
            </a:r>
            <a:endParaRPr lang="en-US" sz="2400" dirty="0">
              <a:solidFill>
                <a:srgbClr val="695D46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343584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 Delay Product (BDP)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we know the propagation delay, we can tell how many bits are “in flight” (on the link) at any time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an 3"/>
          <p:cNvSpPr/>
          <p:nvPr/>
        </p:nvSpPr>
        <p:spPr>
          <a:xfrm rot="16200000">
            <a:off x="4352929" y="1285420"/>
            <a:ext cx="1327150" cy="5842907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-Right Arrow 6"/>
          <p:cNvSpPr/>
          <p:nvPr/>
        </p:nvSpPr>
        <p:spPr>
          <a:xfrm>
            <a:off x="2280106" y="4965699"/>
            <a:ext cx="5505450" cy="114300"/>
          </a:xfrm>
          <a:prstGeom prst="leftRightArrow">
            <a:avLst/>
          </a:prstGeom>
          <a:solidFill>
            <a:srgbClr val="695D46"/>
          </a:solidFill>
          <a:ln>
            <a:solidFill>
              <a:srgbClr val="695D4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/>
          <p:cNvSpPr/>
          <p:nvPr/>
        </p:nvSpPr>
        <p:spPr>
          <a:xfrm rot="16200000">
            <a:off x="1210131" y="4149723"/>
            <a:ext cx="1327151" cy="114302"/>
          </a:xfrm>
          <a:prstGeom prst="leftRightArrow">
            <a:avLst/>
          </a:prstGeom>
          <a:solidFill>
            <a:srgbClr val="695D46"/>
          </a:solidFill>
          <a:ln w="6350" cmpd="sng">
            <a:solidFill>
              <a:srgbClr val="695D4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7457" y="3886199"/>
            <a:ext cx="1803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695D46"/>
                </a:solidFill>
                <a:latin typeface="Open Sans"/>
                <a:cs typeface="Open Sans"/>
              </a:rPr>
              <a:t>Bandwidth</a:t>
            </a:r>
            <a:endParaRPr lang="en-US" sz="2400" dirty="0">
              <a:solidFill>
                <a:srgbClr val="695D46"/>
              </a:solidFill>
              <a:latin typeface="Open Sans"/>
              <a:cs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8857" y="5135263"/>
            <a:ext cx="2806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695D46"/>
                </a:solidFill>
                <a:latin typeface="Open Sans"/>
                <a:cs typeface="Open Sans"/>
              </a:rPr>
              <a:t>Propagation delay</a:t>
            </a:r>
            <a:endParaRPr lang="en-US" sz="2400" dirty="0">
              <a:solidFill>
                <a:srgbClr val="695D46"/>
              </a:solidFill>
              <a:latin typeface="Open Sans"/>
              <a:cs typeface="Open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0106" y="5895330"/>
            <a:ext cx="5657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695D46"/>
                </a:solidFill>
                <a:latin typeface="Open Sans"/>
                <a:cs typeface="Open Sans"/>
              </a:rPr>
              <a:t>BDP = Bandwidth * Propagation delay </a:t>
            </a:r>
            <a:endParaRPr lang="en-US" sz="2400" dirty="0">
              <a:solidFill>
                <a:srgbClr val="695D46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52165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846" y="2706077"/>
            <a:ext cx="73464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5"/>
                </a:solidFill>
                <a:latin typeface="PT Sans Narrow"/>
                <a:cs typeface="PT Sans Narrow"/>
              </a:rPr>
              <a:t>Packets might have to </a:t>
            </a:r>
            <a:r>
              <a:rPr lang="en-US" sz="3200" b="1" dirty="0" smtClean="0">
                <a:solidFill>
                  <a:schemeClr val="accent5"/>
                </a:solidFill>
                <a:latin typeface="PT Sans Narrow"/>
                <a:cs typeface="PT Sans Narrow"/>
              </a:rPr>
              <a:t>wait</a:t>
            </a:r>
            <a:r>
              <a:rPr lang="en-US" sz="3200" dirty="0" smtClean="0">
                <a:solidFill>
                  <a:schemeClr val="accent5"/>
                </a:solidFill>
                <a:latin typeface="PT Sans Narrow"/>
                <a:cs typeface="PT Sans Narrow"/>
              </a:rPr>
              <a:t> before they can be transmitted</a:t>
            </a:r>
            <a:r>
              <a:rPr lang="is-IS" sz="3200" dirty="0" smtClean="0">
                <a:solidFill>
                  <a:schemeClr val="accent5"/>
                </a:solidFill>
                <a:latin typeface="PT Sans Narrow"/>
                <a:cs typeface="PT Sans Narrow"/>
              </a:rPr>
              <a:t>…</a:t>
            </a:r>
            <a:endParaRPr lang="en-US" sz="3200" dirty="0" smtClean="0">
              <a:solidFill>
                <a:schemeClr val="accent5"/>
              </a:solidFill>
              <a:latin typeface="PT Sans Narrow"/>
              <a:cs typeface="PT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1784187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Queuing Delay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1246744" y="3330873"/>
            <a:ext cx="1863518" cy="2635181"/>
          </a:xfrm>
          <a:prstGeom prst="ca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85" y="2969894"/>
            <a:ext cx="2370467" cy="1576361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>
            <a:off x="6040136" y="3330873"/>
            <a:ext cx="1863518" cy="2635181"/>
          </a:xfrm>
          <a:prstGeom prst="ca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577" y="2969894"/>
            <a:ext cx="2370467" cy="15763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10262" y="4411061"/>
            <a:ext cx="2929874" cy="6291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880" y="4411061"/>
            <a:ext cx="629119" cy="629119"/>
          </a:xfrm>
          <a:prstGeom prst="rect">
            <a:avLst/>
          </a:prstGeom>
        </p:spPr>
      </p:pic>
      <p:pic>
        <p:nvPicPr>
          <p:cNvPr id="10" name="Picture 9" descr="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761" y="4411061"/>
            <a:ext cx="629119" cy="629119"/>
          </a:xfrm>
          <a:prstGeom prst="rect">
            <a:avLst/>
          </a:prstGeom>
        </p:spPr>
      </p:pic>
      <p:pic>
        <p:nvPicPr>
          <p:cNvPr id="12" name="Picture 11" descr="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642" y="4411061"/>
            <a:ext cx="629119" cy="62911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7571" y="1520823"/>
            <a:ext cx="7601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accent5"/>
                </a:solidFill>
                <a:latin typeface="Open Sans"/>
                <a:cs typeface="Open Sans"/>
              </a:rPr>
              <a:t>How long the packet waits to get on the wire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accent5"/>
                </a:solidFill>
                <a:latin typeface="Open Sans"/>
                <a:cs typeface="Open Sans"/>
              </a:rPr>
              <a:t>Happens when </a:t>
            </a:r>
            <a:r>
              <a:rPr lang="en-US" b="1" dirty="0" smtClean="0">
                <a:solidFill>
                  <a:schemeClr val="accent5"/>
                </a:solidFill>
                <a:latin typeface="Open Sans"/>
                <a:cs typeface="Open Sans"/>
              </a:rPr>
              <a:t>arrival rate is greater than transmission rate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accent5"/>
                </a:solidFill>
                <a:latin typeface="Open Sans"/>
                <a:cs typeface="Open Sans"/>
              </a:rPr>
              <a:t>Depends on </a:t>
            </a:r>
            <a:r>
              <a:rPr lang="en-US" b="1" dirty="0" smtClean="0">
                <a:solidFill>
                  <a:schemeClr val="accent5"/>
                </a:solidFill>
                <a:latin typeface="Open Sans"/>
                <a:cs typeface="Open Sans"/>
              </a:rPr>
              <a:t>arrival rate</a:t>
            </a:r>
            <a:r>
              <a:rPr lang="en-US" dirty="0" smtClean="0">
                <a:solidFill>
                  <a:schemeClr val="accent5"/>
                </a:solidFill>
                <a:latin typeface="Open Sans"/>
                <a:cs typeface="Open Sans"/>
              </a:rPr>
              <a:t>, </a:t>
            </a:r>
            <a:r>
              <a:rPr lang="en-US" b="1" dirty="0" smtClean="0">
                <a:solidFill>
                  <a:schemeClr val="accent5"/>
                </a:solidFill>
                <a:latin typeface="Open Sans"/>
                <a:cs typeface="Open Sans"/>
              </a:rPr>
              <a:t>transmission rate</a:t>
            </a:r>
            <a:r>
              <a:rPr lang="en-US" dirty="0" smtClean="0">
                <a:solidFill>
                  <a:schemeClr val="accent5"/>
                </a:solidFill>
                <a:latin typeface="Open Sans"/>
                <a:cs typeface="Open Sans"/>
              </a:rPr>
              <a:t>, </a:t>
            </a:r>
            <a:r>
              <a:rPr lang="en-US" b="1" dirty="0" err="1" smtClean="0">
                <a:solidFill>
                  <a:schemeClr val="accent5"/>
                </a:solidFill>
                <a:latin typeface="Open Sans"/>
                <a:cs typeface="Open Sans"/>
              </a:rPr>
              <a:t>burstiness</a:t>
            </a:r>
            <a:endParaRPr lang="en-US" b="1" dirty="0" smtClean="0">
              <a:solidFill>
                <a:schemeClr val="accent5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69790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1.85185E-6 L 0.06875 1.85185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6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85185E-6 L 0.06736 1.85185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75 3.7037E-7 L 0.13906 -0.0002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http://www.ccs-labs.org/teaching/rn/animations/queue/index.htm</a:t>
            </a:r>
            <a:endParaRPr lang="en-US" dirty="0" smtClean="0"/>
          </a:p>
          <a:p>
            <a:pPr lvl="1"/>
            <a:r>
              <a:rPr lang="en-US" dirty="0" smtClean="0"/>
              <a:t>(emission rate is our “arrival rate”)</a:t>
            </a:r>
          </a:p>
          <a:p>
            <a:pPr lvl="1"/>
            <a:r>
              <a:rPr lang="en-US" dirty="0" smtClean="0"/>
              <a:t>What happens when emission rate &gt; transmission rate?</a:t>
            </a:r>
          </a:p>
          <a:p>
            <a:pPr lvl="1"/>
            <a:endParaRPr lang="en-US" dirty="0"/>
          </a:p>
          <a:p>
            <a:r>
              <a:rPr lang="en-US" dirty="0" smtClean="0"/>
              <a:t>How does </a:t>
            </a:r>
            <a:r>
              <a:rPr lang="en-US" dirty="0" err="1" smtClean="0"/>
              <a:t>burstiness</a:t>
            </a:r>
            <a:r>
              <a:rPr lang="en-US" dirty="0" smtClean="0"/>
              <a:t> affect queuing delays?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What happens when the queue is full?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236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http://www.ccs-labs.org/teaching/rn/animations/queue/index.htm</a:t>
            </a:r>
            <a:endParaRPr lang="en-US" dirty="0" smtClean="0"/>
          </a:p>
          <a:p>
            <a:pPr lvl="1"/>
            <a:r>
              <a:rPr lang="en-US" dirty="0" smtClean="0"/>
              <a:t>(emission rate is our “arrival rate”)</a:t>
            </a:r>
          </a:p>
          <a:p>
            <a:pPr lvl="1"/>
            <a:r>
              <a:rPr lang="en-US" dirty="0" smtClean="0"/>
              <a:t>What happens when emission rate &gt; transmission rate?</a:t>
            </a:r>
          </a:p>
          <a:p>
            <a:pPr lvl="1"/>
            <a:endParaRPr lang="en-US" dirty="0"/>
          </a:p>
          <a:p>
            <a:r>
              <a:rPr lang="en-US" dirty="0" smtClean="0"/>
              <a:t>How does </a:t>
            </a:r>
            <a:r>
              <a:rPr lang="en-US" dirty="0" err="1" smtClean="0"/>
              <a:t>burstiness</a:t>
            </a:r>
            <a:r>
              <a:rPr lang="en-US" dirty="0" smtClean="0"/>
              <a:t> affect queuing delays?</a:t>
            </a:r>
          </a:p>
          <a:p>
            <a:pPr lvl="1"/>
            <a:r>
              <a:rPr lang="en-US" dirty="0" err="1" smtClean="0"/>
              <a:t>Bursty</a:t>
            </a:r>
            <a:r>
              <a:rPr lang="en-US" dirty="0" smtClean="0"/>
              <a:t> flows tend to increase queuing delay</a:t>
            </a:r>
          </a:p>
          <a:p>
            <a:pPr lvl="1"/>
            <a:endParaRPr lang="en-US" dirty="0"/>
          </a:p>
          <a:p>
            <a:r>
              <a:rPr lang="en-US" dirty="0" smtClean="0"/>
              <a:t>What happens when the queue is full?</a:t>
            </a:r>
          </a:p>
          <a:p>
            <a:pPr lvl="1"/>
            <a:r>
              <a:rPr lang="en-US" dirty="0" smtClean="0"/>
              <a:t>Packets are dropped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67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Packets in Flight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send packets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... </a:t>
            </a:r>
            <a:r>
              <a:rPr lang="en-US" dirty="0"/>
              <a:t>s</a:t>
            </a:r>
            <a:r>
              <a:rPr lang="is-IS" dirty="0" smtClean="0"/>
              <a:t>ome of them get to the destination</a:t>
            </a:r>
          </a:p>
          <a:p>
            <a:pPr lvl="1"/>
            <a:r>
              <a:rPr lang="is-IS" dirty="0" smtClean="0"/>
              <a:t>... </a:t>
            </a:r>
            <a:r>
              <a:rPr lang="en-US" dirty="0"/>
              <a:t>s</a:t>
            </a:r>
            <a:r>
              <a:rPr lang="is-IS" dirty="0" smtClean="0"/>
              <a:t>ome don’t</a:t>
            </a:r>
          </a:p>
          <a:p>
            <a:pPr lvl="1"/>
            <a:r>
              <a:rPr lang="is-IS" dirty="0" smtClean="0"/>
              <a:t>... </a:t>
            </a:r>
            <a:r>
              <a:rPr lang="en-US" dirty="0"/>
              <a:t>s</a:t>
            </a:r>
            <a:r>
              <a:rPr lang="is-IS" dirty="0" smtClean="0"/>
              <a:t>ome get there fast</a:t>
            </a:r>
          </a:p>
          <a:p>
            <a:pPr lvl="1"/>
            <a:r>
              <a:rPr lang="is-IS" dirty="0" smtClean="0"/>
              <a:t>... some take longer</a:t>
            </a:r>
          </a:p>
          <a:p>
            <a:pPr lvl="1"/>
            <a:endParaRPr lang="is-IS" dirty="0"/>
          </a:p>
          <a:p>
            <a:pPr lvl="1"/>
            <a:endParaRPr lang="is-IS" dirty="0" smtClean="0"/>
          </a:p>
          <a:p>
            <a:pPr marL="457200" lvl="1" indent="0" algn="ctr">
              <a:buNone/>
            </a:pPr>
            <a:r>
              <a:rPr lang="is-IS" sz="2800" b="1" dirty="0" smtClean="0"/>
              <a:t>Why does this happen?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722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 </a:t>
            </a:r>
            <a:r>
              <a:rPr lang="en-US" dirty="0"/>
              <a:t>of all nodal </a:t>
            </a:r>
            <a:r>
              <a:rPr lang="en-US" dirty="0" smtClean="0"/>
              <a:t>delays</a:t>
            </a:r>
            <a:r>
              <a:rPr lang="en-US" dirty="0"/>
              <a:t> </a:t>
            </a:r>
            <a:r>
              <a:rPr lang="en-US" dirty="0" smtClean="0"/>
              <a:t>on the path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48546" y="3417078"/>
            <a:ext cx="561047" cy="793371"/>
          </a:xfrm>
          <a:prstGeom prst="ca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390" y="3308399"/>
            <a:ext cx="713674" cy="474593"/>
          </a:xfrm>
          <a:prstGeom prst="rect">
            <a:avLst/>
          </a:prstGeom>
        </p:spPr>
      </p:pic>
      <p:sp>
        <p:nvSpPr>
          <p:cNvPr id="6" name="Can 5"/>
          <p:cNvSpPr/>
          <p:nvPr/>
        </p:nvSpPr>
        <p:spPr>
          <a:xfrm>
            <a:off x="3591686" y="3417078"/>
            <a:ext cx="561047" cy="793371"/>
          </a:xfrm>
          <a:prstGeom prst="ca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530" y="3308399"/>
            <a:ext cx="713674" cy="4745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09593" y="3742289"/>
            <a:ext cx="882093" cy="18940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11"/>
          <p:cNvSpPr/>
          <p:nvPr/>
        </p:nvSpPr>
        <p:spPr>
          <a:xfrm>
            <a:off x="4992735" y="3417078"/>
            <a:ext cx="561047" cy="793371"/>
          </a:xfrm>
          <a:prstGeom prst="ca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579" y="3291264"/>
            <a:ext cx="713674" cy="474593"/>
          </a:xfrm>
          <a:prstGeom prst="rect">
            <a:avLst/>
          </a:prstGeom>
        </p:spPr>
      </p:pic>
      <p:sp>
        <p:nvSpPr>
          <p:cNvPr id="14" name="Can 13"/>
          <p:cNvSpPr/>
          <p:nvPr/>
        </p:nvSpPr>
        <p:spPr>
          <a:xfrm>
            <a:off x="6430875" y="3417078"/>
            <a:ext cx="561047" cy="793371"/>
          </a:xfrm>
          <a:prstGeom prst="ca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719" y="3291264"/>
            <a:ext cx="713674" cy="47459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553782" y="3742289"/>
            <a:ext cx="882093" cy="18940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monit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70" y="3294449"/>
            <a:ext cx="1024222" cy="1024222"/>
          </a:xfrm>
          <a:prstGeom prst="rect">
            <a:avLst/>
          </a:prstGeom>
        </p:spPr>
      </p:pic>
      <p:pic>
        <p:nvPicPr>
          <p:cNvPr id="19" name="Picture 18" descr="lapto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890" y="3294449"/>
            <a:ext cx="1024222" cy="102422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152734" y="3742289"/>
            <a:ext cx="840002" cy="18940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06192" y="3749173"/>
            <a:ext cx="742354" cy="18252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019118" y="3749173"/>
            <a:ext cx="742354" cy="18252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o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488" y="3742289"/>
            <a:ext cx="189408" cy="18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62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59259E-6 L 0.69809 2.59259E-6 " pathEditMode="relative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Trip Time (RTT)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time it  for the packet to reach its destination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… </a:t>
            </a:r>
            <a:r>
              <a:rPr lang="en-US" dirty="0"/>
              <a:t>a</a:t>
            </a:r>
            <a:r>
              <a:rPr lang="en-US" dirty="0" smtClean="0"/>
              <a:t>nd receive a response</a:t>
            </a:r>
          </a:p>
          <a:p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48546" y="3417078"/>
            <a:ext cx="561047" cy="793371"/>
          </a:xfrm>
          <a:prstGeom prst="ca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390" y="3308399"/>
            <a:ext cx="713674" cy="474593"/>
          </a:xfrm>
          <a:prstGeom prst="rect">
            <a:avLst/>
          </a:prstGeom>
        </p:spPr>
      </p:pic>
      <p:sp>
        <p:nvSpPr>
          <p:cNvPr id="6" name="Can 5"/>
          <p:cNvSpPr/>
          <p:nvPr/>
        </p:nvSpPr>
        <p:spPr>
          <a:xfrm>
            <a:off x="3591686" y="3417078"/>
            <a:ext cx="561047" cy="793371"/>
          </a:xfrm>
          <a:prstGeom prst="ca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530" y="3308399"/>
            <a:ext cx="713674" cy="4745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09593" y="3742289"/>
            <a:ext cx="882093" cy="18940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11"/>
          <p:cNvSpPr/>
          <p:nvPr/>
        </p:nvSpPr>
        <p:spPr>
          <a:xfrm>
            <a:off x="4992735" y="3417078"/>
            <a:ext cx="561047" cy="793371"/>
          </a:xfrm>
          <a:prstGeom prst="ca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579" y="3291264"/>
            <a:ext cx="713674" cy="474593"/>
          </a:xfrm>
          <a:prstGeom prst="rect">
            <a:avLst/>
          </a:prstGeom>
        </p:spPr>
      </p:pic>
      <p:sp>
        <p:nvSpPr>
          <p:cNvPr id="14" name="Can 13"/>
          <p:cNvSpPr/>
          <p:nvPr/>
        </p:nvSpPr>
        <p:spPr>
          <a:xfrm>
            <a:off x="6430875" y="3417078"/>
            <a:ext cx="561047" cy="793371"/>
          </a:xfrm>
          <a:prstGeom prst="ca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719" y="3291264"/>
            <a:ext cx="713674" cy="47459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553782" y="3742289"/>
            <a:ext cx="882093" cy="18940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monit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70" y="3294449"/>
            <a:ext cx="1024222" cy="1024222"/>
          </a:xfrm>
          <a:prstGeom prst="rect">
            <a:avLst/>
          </a:prstGeom>
        </p:spPr>
      </p:pic>
      <p:pic>
        <p:nvPicPr>
          <p:cNvPr id="19" name="Picture 18" descr="lapto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890" y="3294449"/>
            <a:ext cx="1024222" cy="102422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152734" y="3742289"/>
            <a:ext cx="840002" cy="18940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06192" y="3749173"/>
            <a:ext cx="742354" cy="18252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019118" y="3749173"/>
            <a:ext cx="742354" cy="18252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o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488" y="3742289"/>
            <a:ext cx="189408" cy="189408"/>
          </a:xfrm>
          <a:prstGeom prst="rect">
            <a:avLst/>
          </a:prstGeom>
        </p:spPr>
      </p:pic>
      <p:pic>
        <p:nvPicPr>
          <p:cNvPr id="23" name="Picture 22" descr="bo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888" y="3742289"/>
            <a:ext cx="189408" cy="18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98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59259E-6 L 0.69809 2.59259E-6 " pathEditMode="relative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-0.69809 -1.48148E-6 " pathEditMode="relative" ptsTypes="AA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</a:t>
            </a:r>
            <a:r>
              <a:rPr lang="en-US" dirty="0" smtClean="0"/>
              <a:t>packet delay</a:t>
            </a:r>
            <a:r>
              <a:rPr lang="is-IS" dirty="0" smtClean="0"/>
              <a:t>…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529052" y="2321127"/>
            <a:ext cx="0" cy="3207973"/>
          </a:xfrm>
          <a:prstGeom prst="line">
            <a:avLst/>
          </a:prstGeom>
          <a:ln w="25400">
            <a:solidFill>
              <a:srgbClr val="695D46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048298" y="2321127"/>
            <a:ext cx="0" cy="3207973"/>
          </a:xfrm>
          <a:prstGeom prst="line">
            <a:avLst/>
          </a:prstGeom>
          <a:ln>
            <a:solidFill>
              <a:srgbClr val="695D46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Parallelogram 7"/>
          <p:cNvSpPr/>
          <p:nvPr/>
        </p:nvSpPr>
        <p:spPr>
          <a:xfrm rot="857044" flipV="1">
            <a:off x="3369018" y="3373436"/>
            <a:ext cx="4849365" cy="762000"/>
          </a:xfrm>
          <a:prstGeom prst="parallelogram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83857" y="2786974"/>
            <a:ext cx="2845196" cy="0"/>
          </a:xfrm>
          <a:prstGeom prst="line">
            <a:avLst/>
          </a:prstGeom>
          <a:ln w="6350" cmpd="sng">
            <a:solidFill>
              <a:srgbClr val="695D4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683857" y="3574960"/>
            <a:ext cx="2845196" cy="4687"/>
          </a:xfrm>
          <a:prstGeom prst="line">
            <a:avLst/>
          </a:prstGeom>
          <a:ln w="6350" cmpd="sng">
            <a:solidFill>
              <a:srgbClr val="695D4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683857" y="4721898"/>
            <a:ext cx="7364441" cy="10496"/>
          </a:xfrm>
          <a:prstGeom prst="line">
            <a:avLst/>
          </a:prstGeom>
          <a:ln w="6350" cmpd="sng">
            <a:solidFill>
              <a:srgbClr val="695D4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96530" y="2999970"/>
            <a:ext cx="197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5"/>
                </a:solidFill>
              </a:rPr>
              <a:t>Transmission delay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1401" y="3955539"/>
            <a:ext cx="188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rgbClr val="695D46"/>
                </a:solidFill>
              </a:rPr>
              <a:t>Propagation delay</a:t>
            </a:r>
            <a:endParaRPr lang="en-US" dirty="0">
              <a:solidFill>
                <a:srgbClr val="695D4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922463" y="2321127"/>
            <a:ext cx="74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5"/>
                </a:solidFill>
              </a:rPr>
              <a:t>Time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166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end-to-end delay</a:t>
            </a:r>
            <a:r>
              <a:rPr lang="is-IS" dirty="0" smtClean="0"/>
              <a:t>…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901466" y="2292533"/>
            <a:ext cx="0" cy="3825673"/>
          </a:xfrm>
          <a:prstGeom prst="line">
            <a:avLst/>
          </a:prstGeom>
          <a:ln w="25400">
            <a:solidFill>
              <a:srgbClr val="695D46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24552" y="2292533"/>
            <a:ext cx="0" cy="3825673"/>
          </a:xfrm>
          <a:prstGeom prst="line">
            <a:avLst/>
          </a:prstGeom>
          <a:ln>
            <a:solidFill>
              <a:srgbClr val="695D46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Parallelogram 7"/>
          <p:cNvSpPr/>
          <p:nvPr/>
        </p:nvSpPr>
        <p:spPr>
          <a:xfrm rot="857044" flipV="1">
            <a:off x="2778050" y="3052598"/>
            <a:ext cx="2480429" cy="762000"/>
          </a:xfrm>
          <a:prstGeom prst="parallelogram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709526" y="2758380"/>
            <a:ext cx="2191940" cy="0"/>
          </a:xfrm>
          <a:prstGeom prst="line">
            <a:avLst/>
          </a:prstGeom>
          <a:ln w="6350">
            <a:solidFill>
              <a:srgbClr val="695D4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09526" y="3551053"/>
            <a:ext cx="2191940" cy="0"/>
          </a:xfrm>
          <a:prstGeom prst="line">
            <a:avLst/>
          </a:prstGeom>
          <a:ln w="6350">
            <a:solidFill>
              <a:srgbClr val="695D4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09526" y="4126971"/>
            <a:ext cx="4415027" cy="0"/>
          </a:xfrm>
          <a:prstGeom prst="line">
            <a:avLst/>
          </a:prstGeom>
          <a:ln w="6350">
            <a:solidFill>
              <a:srgbClr val="695D4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9526" y="2971376"/>
            <a:ext cx="197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5"/>
                </a:solidFill>
              </a:rPr>
              <a:t>Transmission delay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9526" y="3628733"/>
            <a:ext cx="188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rgbClr val="695D46"/>
                </a:solidFill>
              </a:rPr>
              <a:t>Propagation delay</a:t>
            </a:r>
            <a:endParaRPr lang="en-US" dirty="0">
              <a:solidFill>
                <a:srgbClr val="695D46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142072" y="2292533"/>
            <a:ext cx="0" cy="3825673"/>
          </a:xfrm>
          <a:prstGeom prst="line">
            <a:avLst/>
          </a:prstGeom>
          <a:ln>
            <a:solidFill>
              <a:srgbClr val="695D46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/>
          <p:cNvSpPr/>
          <p:nvPr/>
        </p:nvSpPr>
        <p:spPr>
          <a:xfrm rot="857044" flipV="1">
            <a:off x="5041559" y="4497835"/>
            <a:ext cx="3198541" cy="360179"/>
          </a:xfrm>
          <a:prstGeom prst="parallelogram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709526" y="4495740"/>
            <a:ext cx="4415027" cy="0"/>
          </a:xfrm>
          <a:prstGeom prst="line">
            <a:avLst/>
          </a:prstGeom>
          <a:ln w="6350">
            <a:solidFill>
              <a:srgbClr val="695D4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09526" y="5247034"/>
            <a:ext cx="7432547" cy="0"/>
          </a:xfrm>
          <a:prstGeom prst="line">
            <a:avLst/>
          </a:prstGeom>
          <a:ln w="6350">
            <a:solidFill>
              <a:srgbClr val="695D4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9526" y="4126971"/>
            <a:ext cx="197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5"/>
                </a:solidFill>
              </a:rPr>
              <a:t>Transmission delay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9526" y="4690068"/>
            <a:ext cx="188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rgbClr val="695D46"/>
                </a:solidFill>
              </a:rPr>
              <a:t>Propagation delay</a:t>
            </a:r>
            <a:endParaRPr lang="en-US" dirty="0">
              <a:solidFill>
                <a:srgbClr val="695D46"/>
              </a:solidFill>
            </a:endParaRPr>
          </a:p>
        </p:txBody>
      </p:sp>
      <p:pic>
        <p:nvPicPr>
          <p:cNvPr id="37" name="Picture 36" descr="moni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306" y="1510213"/>
            <a:ext cx="782320" cy="782320"/>
          </a:xfrm>
          <a:prstGeom prst="rect">
            <a:avLst/>
          </a:prstGeom>
        </p:spPr>
      </p:pic>
      <p:pic>
        <p:nvPicPr>
          <p:cNvPr id="38" name="Picture 37" descr="lapto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108" y="1386860"/>
            <a:ext cx="880591" cy="880591"/>
          </a:xfrm>
          <a:prstGeom prst="rect">
            <a:avLst/>
          </a:prstGeom>
        </p:spPr>
      </p:pic>
      <p:pic>
        <p:nvPicPr>
          <p:cNvPr id="39" name="Picture 38" descr="ro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799" y="1645867"/>
            <a:ext cx="972430" cy="64666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8142072" y="2292533"/>
            <a:ext cx="64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5"/>
                </a:solidFill>
              </a:rPr>
              <a:t>Time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2467" y="1202194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65437" y="1140881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982958" y="1048306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47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end-to-end delay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8" name="Parallelogram 7"/>
          <p:cNvSpPr/>
          <p:nvPr/>
        </p:nvSpPr>
        <p:spPr>
          <a:xfrm rot="857044" flipV="1">
            <a:off x="3146479" y="3173068"/>
            <a:ext cx="2349345" cy="179440"/>
          </a:xfrm>
          <a:prstGeom prst="parallelogram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015260" y="3082204"/>
            <a:ext cx="2191940" cy="0"/>
          </a:xfrm>
          <a:prstGeom prst="line">
            <a:avLst/>
          </a:prstGeom>
          <a:ln w="6350">
            <a:solidFill>
              <a:srgbClr val="695D4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015260" y="3384606"/>
            <a:ext cx="2191940" cy="0"/>
          </a:xfrm>
          <a:prstGeom prst="line">
            <a:avLst/>
          </a:prstGeom>
          <a:ln w="6350">
            <a:solidFill>
              <a:srgbClr val="695D4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015260" y="4285792"/>
            <a:ext cx="4415027" cy="0"/>
          </a:xfrm>
          <a:prstGeom prst="line">
            <a:avLst/>
          </a:prstGeom>
          <a:ln w="6350">
            <a:solidFill>
              <a:srgbClr val="695D4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15260" y="3020221"/>
            <a:ext cx="197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5"/>
                </a:solidFill>
              </a:rPr>
              <a:t>Transmission delay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00131" y="3389553"/>
            <a:ext cx="188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rgbClr val="695D46"/>
                </a:solidFill>
              </a:rPr>
              <a:t>Propagation delay</a:t>
            </a:r>
            <a:endParaRPr lang="en-US" dirty="0">
              <a:solidFill>
                <a:srgbClr val="695D46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15260" y="5123483"/>
            <a:ext cx="4415027" cy="0"/>
          </a:xfrm>
          <a:prstGeom prst="line">
            <a:avLst/>
          </a:prstGeom>
          <a:ln w="6350">
            <a:solidFill>
              <a:srgbClr val="695D4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015260" y="6256804"/>
            <a:ext cx="7180222" cy="0"/>
          </a:xfrm>
          <a:prstGeom prst="line">
            <a:avLst/>
          </a:prstGeom>
          <a:ln w="6350">
            <a:solidFill>
              <a:srgbClr val="695D4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15260" y="4578869"/>
            <a:ext cx="197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5"/>
                </a:solidFill>
              </a:rPr>
              <a:t>Transmission delay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15260" y="5562042"/>
            <a:ext cx="188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rgbClr val="695D46"/>
                </a:solidFill>
              </a:rPr>
              <a:t>Propagation delay</a:t>
            </a:r>
            <a:endParaRPr lang="en-US" dirty="0">
              <a:solidFill>
                <a:srgbClr val="695D46"/>
              </a:solidFill>
            </a:endParaRPr>
          </a:p>
        </p:txBody>
      </p:sp>
      <p:pic>
        <p:nvPicPr>
          <p:cNvPr id="37" name="Picture 36" descr="moni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040" y="1959170"/>
            <a:ext cx="782320" cy="782320"/>
          </a:xfrm>
          <a:prstGeom prst="rect">
            <a:avLst/>
          </a:prstGeom>
        </p:spPr>
      </p:pic>
      <p:pic>
        <p:nvPicPr>
          <p:cNvPr id="38" name="Picture 37" descr="lapto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215" y="1860899"/>
            <a:ext cx="880591" cy="880591"/>
          </a:xfrm>
          <a:prstGeom prst="rect">
            <a:avLst/>
          </a:prstGeom>
        </p:spPr>
      </p:pic>
      <p:pic>
        <p:nvPicPr>
          <p:cNvPr id="39" name="Picture 38" descr="ro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533" y="2094824"/>
            <a:ext cx="972430" cy="646666"/>
          </a:xfrm>
          <a:prstGeom prst="rect">
            <a:avLst/>
          </a:prstGeom>
        </p:spPr>
      </p:pic>
      <p:sp>
        <p:nvSpPr>
          <p:cNvPr id="21" name="Parallelogram 20"/>
          <p:cNvSpPr/>
          <p:nvPr/>
        </p:nvSpPr>
        <p:spPr>
          <a:xfrm rot="857044" flipV="1">
            <a:off x="3145369" y="3367426"/>
            <a:ext cx="2374632" cy="276046"/>
          </a:xfrm>
          <a:prstGeom prst="parallelogram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9" name="Parallelogram 28"/>
          <p:cNvSpPr/>
          <p:nvPr/>
        </p:nvSpPr>
        <p:spPr>
          <a:xfrm rot="1320866" flipV="1">
            <a:off x="5158650" y="4880858"/>
            <a:ext cx="3345448" cy="766145"/>
          </a:xfrm>
          <a:prstGeom prst="parallelogram">
            <a:avLst>
              <a:gd name="adj" fmla="val 4178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207200" y="2751431"/>
            <a:ext cx="0" cy="3833190"/>
          </a:xfrm>
          <a:prstGeom prst="line">
            <a:avLst/>
          </a:prstGeom>
          <a:ln w="25400">
            <a:solidFill>
              <a:srgbClr val="695D46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Parallelogram 30"/>
          <p:cNvSpPr/>
          <p:nvPr/>
        </p:nvSpPr>
        <p:spPr>
          <a:xfrm rot="1320866" flipV="1">
            <a:off x="5195208" y="4235818"/>
            <a:ext cx="3272753" cy="585224"/>
          </a:xfrm>
          <a:prstGeom prst="parallelogram">
            <a:avLst>
              <a:gd name="adj" fmla="val 4178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1015260" y="3941920"/>
            <a:ext cx="4391988" cy="0"/>
          </a:xfrm>
          <a:prstGeom prst="line">
            <a:avLst/>
          </a:prstGeom>
          <a:ln w="6350">
            <a:solidFill>
              <a:srgbClr val="695D4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430286" y="2751431"/>
            <a:ext cx="0" cy="3833190"/>
          </a:xfrm>
          <a:prstGeom prst="line">
            <a:avLst/>
          </a:prstGeom>
          <a:ln>
            <a:solidFill>
              <a:srgbClr val="695D46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30389" y="3914638"/>
            <a:ext cx="197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4DB6AC"/>
                </a:solidFill>
              </a:rPr>
              <a:t>What is this??</a:t>
            </a:r>
            <a:endParaRPr lang="en-US" b="1" dirty="0">
              <a:solidFill>
                <a:srgbClr val="4DB6AC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195481" y="2765006"/>
            <a:ext cx="64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5"/>
                </a:solidFill>
              </a:rPr>
              <a:t>Time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7571" y="1520823"/>
            <a:ext cx="760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accent5"/>
                </a:solidFill>
                <a:latin typeface="Open Sans"/>
                <a:cs typeface="Open Sans"/>
              </a:rPr>
              <a:t>Two packets, back-to-back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1254482" y="4382423"/>
            <a:ext cx="337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95D46"/>
                </a:solidFill>
              </a:rPr>
              <a:t>End-to-end delay of brown packet</a:t>
            </a:r>
            <a:endParaRPr lang="en-US" dirty="0">
              <a:solidFill>
                <a:srgbClr val="695D46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707571" y="3078747"/>
            <a:ext cx="268537" cy="3167331"/>
          </a:xfrm>
          <a:prstGeom prst="leftBrac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8242518" y="2751431"/>
            <a:ext cx="0" cy="3833190"/>
          </a:xfrm>
          <a:prstGeom prst="line">
            <a:avLst/>
          </a:prstGeom>
          <a:ln>
            <a:solidFill>
              <a:srgbClr val="695D46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46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end-to-end delay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8" name="Parallelogram 7"/>
          <p:cNvSpPr/>
          <p:nvPr/>
        </p:nvSpPr>
        <p:spPr>
          <a:xfrm rot="857044" flipV="1">
            <a:off x="3146479" y="3173068"/>
            <a:ext cx="2349345" cy="179440"/>
          </a:xfrm>
          <a:prstGeom prst="parallelogram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015260" y="3082204"/>
            <a:ext cx="2191940" cy="0"/>
          </a:xfrm>
          <a:prstGeom prst="line">
            <a:avLst/>
          </a:prstGeom>
          <a:ln w="6350">
            <a:solidFill>
              <a:srgbClr val="695D4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015260" y="3384606"/>
            <a:ext cx="2191940" cy="0"/>
          </a:xfrm>
          <a:prstGeom prst="line">
            <a:avLst/>
          </a:prstGeom>
          <a:ln w="6350">
            <a:solidFill>
              <a:srgbClr val="695D4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015260" y="4285792"/>
            <a:ext cx="4415027" cy="0"/>
          </a:xfrm>
          <a:prstGeom prst="line">
            <a:avLst/>
          </a:prstGeom>
          <a:ln w="6350">
            <a:solidFill>
              <a:srgbClr val="695D4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15260" y="3020221"/>
            <a:ext cx="197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5"/>
                </a:solidFill>
              </a:rPr>
              <a:t>Transmission delay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00131" y="3389553"/>
            <a:ext cx="188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rgbClr val="695D46"/>
                </a:solidFill>
              </a:rPr>
              <a:t>Propagation delay</a:t>
            </a:r>
            <a:endParaRPr lang="en-US" dirty="0">
              <a:solidFill>
                <a:srgbClr val="695D46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15260" y="5123483"/>
            <a:ext cx="4415027" cy="0"/>
          </a:xfrm>
          <a:prstGeom prst="line">
            <a:avLst/>
          </a:prstGeom>
          <a:ln w="6350">
            <a:solidFill>
              <a:srgbClr val="695D4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015260" y="6256804"/>
            <a:ext cx="7180222" cy="0"/>
          </a:xfrm>
          <a:prstGeom prst="line">
            <a:avLst/>
          </a:prstGeom>
          <a:ln w="6350">
            <a:solidFill>
              <a:srgbClr val="695D4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15260" y="4578869"/>
            <a:ext cx="197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5"/>
                </a:solidFill>
              </a:rPr>
              <a:t>Transmission delay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15260" y="5562042"/>
            <a:ext cx="188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rgbClr val="695D46"/>
                </a:solidFill>
              </a:rPr>
              <a:t>Propagation delay</a:t>
            </a:r>
            <a:endParaRPr lang="en-US" dirty="0">
              <a:solidFill>
                <a:srgbClr val="695D46"/>
              </a:solidFill>
            </a:endParaRPr>
          </a:p>
        </p:txBody>
      </p:sp>
      <p:pic>
        <p:nvPicPr>
          <p:cNvPr id="37" name="Picture 36" descr="moni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040" y="1959170"/>
            <a:ext cx="782320" cy="782320"/>
          </a:xfrm>
          <a:prstGeom prst="rect">
            <a:avLst/>
          </a:prstGeom>
        </p:spPr>
      </p:pic>
      <p:pic>
        <p:nvPicPr>
          <p:cNvPr id="38" name="Picture 37" descr="lapto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215" y="1860899"/>
            <a:ext cx="880591" cy="880591"/>
          </a:xfrm>
          <a:prstGeom prst="rect">
            <a:avLst/>
          </a:prstGeom>
        </p:spPr>
      </p:pic>
      <p:pic>
        <p:nvPicPr>
          <p:cNvPr id="39" name="Picture 38" descr="ro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533" y="2094824"/>
            <a:ext cx="972430" cy="646666"/>
          </a:xfrm>
          <a:prstGeom prst="rect">
            <a:avLst/>
          </a:prstGeom>
        </p:spPr>
      </p:pic>
      <p:sp>
        <p:nvSpPr>
          <p:cNvPr id="21" name="Parallelogram 20"/>
          <p:cNvSpPr/>
          <p:nvPr/>
        </p:nvSpPr>
        <p:spPr>
          <a:xfrm rot="857044" flipV="1">
            <a:off x="3145369" y="3367426"/>
            <a:ext cx="2374632" cy="276046"/>
          </a:xfrm>
          <a:prstGeom prst="parallelogram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9" name="Parallelogram 28"/>
          <p:cNvSpPr/>
          <p:nvPr/>
        </p:nvSpPr>
        <p:spPr>
          <a:xfrm rot="1320866" flipV="1">
            <a:off x="5158650" y="4880858"/>
            <a:ext cx="3345448" cy="766145"/>
          </a:xfrm>
          <a:prstGeom prst="parallelogram">
            <a:avLst>
              <a:gd name="adj" fmla="val 4178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207200" y="2751431"/>
            <a:ext cx="0" cy="3833190"/>
          </a:xfrm>
          <a:prstGeom prst="line">
            <a:avLst/>
          </a:prstGeom>
          <a:ln w="25400">
            <a:solidFill>
              <a:srgbClr val="695D46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Parallelogram 30"/>
          <p:cNvSpPr/>
          <p:nvPr/>
        </p:nvSpPr>
        <p:spPr>
          <a:xfrm rot="1320866" flipV="1">
            <a:off x="5195208" y="4235818"/>
            <a:ext cx="3272753" cy="585224"/>
          </a:xfrm>
          <a:prstGeom prst="parallelogram">
            <a:avLst>
              <a:gd name="adj" fmla="val 4178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1015260" y="3941920"/>
            <a:ext cx="4391988" cy="0"/>
          </a:xfrm>
          <a:prstGeom prst="line">
            <a:avLst/>
          </a:prstGeom>
          <a:ln w="6350">
            <a:solidFill>
              <a:srgbClr val="695D4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430286" y="2751431"/>
            <a:ext cx="0" cy="3833190"/>
          </a:xfrm>
          <a:prstGeom prst="line">
            <a:avLst/>
          </a:prstGeom>
          <a:ln>
            <a:solidFill>
              <a:srgbClr val="695D46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30389" y="3914638"/>
            <a:ext cx="197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695D46"/>
                </a:solidFill>
              </a:rPr>
              <a:t>Queuing delay</a:t>
            </a:r>
            <a:endParaRPr lang="en-US" dirty="0">
              <a:solidFill>
                <a:srgbClr val="695D4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195481" y="2765006"/>
            <a:ext cx="64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5"/>
                </a:solidFill>
              </a:rPr>
              <a:t>Time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7571" y="1520823"/>
            <a:ext cx="760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accent5"/>
                </a:solidFill>
                <a:latin typeface="Open Sans"/>
                <a:cs typeface="Open Sans"/>
              </a:rPr>
              <a:t>Two packets, back-to-back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1254482" y="4382423"/>
            <a:ext cx="337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95D46"/>
                </a:solidFill>
              </a:rPr>
              <a:t>End-to-end delay of brown packet</a:t>
            </a:r>
            <a:endParaRPr lang="en-US" dirty="0">
              <a:solidFill>
                <a:srgbClr val="695D46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707571" y="3078747"/>
            <a:ext cx="268537" cy="3167331"/>
          </a:xfrm>
          <a:prstGeom prst="leftBrac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85964" y="485615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8241446" y="2751431"/>
            <a:ext cx="0" cy="3833190"/>
          </a:xfrm>
          <a:prstGeom prst="line">
            <a:avLst/>
          </a:prstGeom>
          <a:ln>
            <a:solidFill>
              <a:srgbClr val="695D46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280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Packets in Flight- Delays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long does it take for your data to reach its destination?</a:t>
            </a:r>
          </a:p>
          <a:p>
            <a:r>
              <a:rPr lang="en-US" dirty="0" smtClean="0"/>
              <a:t>It depends on</a:t>
            </a:r>
            <a:r>
              <a:rPr lang="is-IS" dirty="0" smtClean="0"/>
              <a:t>…</a:t>
            </a:r>
            <a:br>
              <a:rPr lang="is-IS" dirty="0" smtClean="0"/>
            </a:br>
            <a:endParaRPr lang="is-IS" dirty="0" smtClean="0"/>
          </a:p>
          <a:p>
            <a:pPr lvl="1"/>
            <a:r>
              <a:rPr lang="is-IS" dirty="0" smtClean="0"/>
              <a:t>... </a:t>
            </a:r>
            <a:r>
              <a:rPr lang="en-US" b="1" dirty="0"/>
              <a:t>h</a:t>
            </a:r>
            <a:r>
              <a:rPr lang="is-IS" b="1" dirty="0" smtClean="0"/>
              <a:t>ow much data </a:t>
            </a:r>
            <a:r>
              <a:rPr lang="is-IS" dirty="0" smtClean="0"/>
              <a:t>you’re sending and the </a:t>
            </a:r>
            <a:r>
              <a:rPr lang="is-IS" b="1" dirty="0" smtClean="0"/>
              <a:t>link speed</a:t>
            </a:r>
            <a:r>
              <a:rPr lang="is-IS" dirty="0" smtClean="0"/>
              <a:t/>
            </a:r>
            <a:br>
              <a:rPr lang="is-IS" dirty="0" smtClean="0"/>
            </a:br>
            <a:r>
              <a:rPr lang="is-IS" dirty="0" smtClean="0">
                <a:sym typeface="Wingdings"/>
              </a:rPr>
              <a:t> </a:t>
            </a:r>
            <a:r>
              <a:rPr lang="is-IS" dirty="0" smtClean="0">
                <a:solidFill>
                  <a:srgbClr val="EF6C00"/>
                </a:solidFill>
                <a:sym typeface="Wingdings"/>
              </a:rPr>
              <a:t>transmission delay</a:t>
            </a:r>
            <a:endParaRPr lang="is-IS" dirty="0" smtClean="0">
              <a:solidFill>
                <a:srgbClr val="EF6C00"/>
              </a:solidFill>
            </a:endParaRPr>
          </a:p>
          <a:p>
            <a:pPr lvl="1"/>
            <a:r>
              <a:rPr lang="is-IS" dirty="0" smtClean="0"/>
              <a:t>... </a:t>
            </a:r>
            <a:r>
              <a:rPr lang="en-US" dirty="0"/>
              <a:t>y</a:t>
            </a:r>
            <a:r>
              <a:rPr lang="is-IS" dirty="0" smtClean="0"/>
              <a:t>our </a:t>
            </a:r>
            <a:r>
              <a:rPr lang="is-IS" b="1" dirty="0" smtClean="0"/>
              <a:t>distance</a:t>
            </a:r>
            <a:r>
              <a:rPr lang="is-IS" dirty="0" smtClean="0"/>
              <a:t> from the destination</a:t>
            </a:r>
            <a:br>
              <a:rPr lang="is-IS" dirty="0" smtClean="0"/>
            </a:br>
            <a:r>
              <a:rPr lang="is-IS" dirty="0" smtClean="0">
                <a:sym typeface="Wingdings"/>
              </a:rPr>
              <a:t> </a:t>
            </a:r>
            <a:r>
              <a:rPr lang="is-IS" dirty="0" smtClean="0">
                <a:solidFill>
                  <a:schemeClr val="accent1"/>
                </a:solidFill>
                <a:sym typeface="Wingdings"/>
              </a:rPr>
              <a:t>propagation delay</a:t>
            </a:r>
            <a:endParaRPr lang="is-IS" dirty="0" smtClean="0">
              <a:solidFill>
                <a:schemeClr val="accent1"/>
              </a:solidFill>
            </a:endParaRPr>
          </a:p>
          <a:p>
            <a:pPr lvl="1"/>
            <a:r>
              <a:rPr lang="is-IS" dirty="0" smtClean="0"/>
              <a:t>… the </a:t>
            </a:r>
            <a:r>
              <a:rPr lang="en-US" b="1" dirty="0" smtClean="0"/>
              <a:t>traffic pattern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chemeClr val="accent1"/>
                </a:solidFill>
                <a:sym typeface="Wingdings"/>
              </a:rPr>
              <a:t>queuing delay</a:t>
            </a:r>
          </a:p>
          <a:p>
            <a:pPr lvl="1"/>
            <a:r>
              <a:rPr lang="is-IS" dirty="0"/>
              <a:t>… </a:t>
            </a:r>
            <a:r>
              <a:rPr lang="is-IS" dirty="0" smtClean="0"/>
              <a:t>how fast </a:t>
            </a:r>
            <a:r>
              <a:rPr lang="is-IS" b="1" dirty="0" smtClean="0"/>
              <a:t>routers </a:t>
            </a:r>
            <a:r>
              <a:rPr lang="is-IS" dirty="0" smtClean="0"/>
              <a:t>process the packet header</a:t>
            </a:r>
            <a:r>
              <a:rPr lang="is-IS" dirty="0">
                <a:solidFill>
                  <a:schemeClr val="accent1"/>
                </a:solidFill>
              </a:rPr>
              <a:t/>
            </a:r>
            <a:br>
              <a:rPr lang="is-IS" dirty="0">
                <a:solidFill>
                  <a:schemeClr val="accent1"/>
                </a:solidFill>
              </a:rPr>
            </a:br>
            <a:r>
              <a:rPr lang="is-IS" dirty="0" smtClean="0">
                <a:sym typeface="Wingdings"/>
              </a:rPr>
              <a:t></a:t>
            </a:r>
            <a:r>
              <a:rPr lang="is-IS" dirty="0" smtClean="0">
                <a:solidFill>
                  <a:schemeClr val="accent1"/>
                </a:solidFill>
                <a:sym typeface="Wingdings"/>
              </a:rPr>
              <a:t> processing delay</a:t>
            </a:r>
            <a:endParaRPr lang="is-IS" dirty="0" smtClean="0"/>
          </a:p>
        </p:txBody>
      </p:sp>
    </p:spTree>
    <p:extLst>
      <p:ext uri="{BB962C8B-B14F-4D97-AF65-F5344CB8AC3E}">
        <p14:creationId xmlns:p14="http://schemas.microsoft.com/office/powerpoint/2010/main" val="4214050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Packets in Flight- Delays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long does it take for your data to reach its destination?</a:t>
            </a:r>
          </a:p>
          <a:p>
            <a:r>
              <a:rPr lang="en-US" dirty="0" smtClean="0"/>
              <a:t>It depends on</a:t>
            </a:r>
            <a:r>
              <a:rPr lang="is-IS" dirty="0" smtClean="0"/>
              <a:t>…</a:t>
            </a:r>
            <a:br>
              <a:rPr lang="is-IS" dirty="0" smtClean="0"/>
            </a:br>
            <a:endParaRPr lang="is-IS" dirty="0" smtClean="0"/>
          </a:p>
          <a:p>
            <a:pPr lvl="1"/>
            <a:r>
              <a:rPr lang="is-IS" dirty="0" smtClean="0"/>
              <a:t>... </a:t>
            </a:r>
            <a:r>
              <a:rPr lang="en-US" b="1" dirty="0"/>
              <a:t>h</a:t>
            </a:r>
            <a:r>
              <a:rPr lang="is-IS" b="1" dirty="0" smtClean="0"/>
              <a:t>ow much data </a:t>
            </a:r>
            <a:r>
              <a:rPr lang="is-IS" dirty="0" smtClean="0"/>
              <a:t>you’re sending and the </a:t>
            </a:r>
            <a:r>
              <a:rPr lang="is-IS" b="1" dirty="0" smtClean="0"/>
              <a:t>link speed</a:t>
            </a:r>
            <a:r>
              <a:rPr lang="is-IS" dirty="0" smtClean="0"/>
              <a:t/>
            </a:r>
            <a:br>
              <a:rPr lang="is-IS" dirty="0" smtClean="0"/>
            </a:br>
            <a:r>
              <a:rPr lang="is-IS" dirty="0" smtClean="0">
                <a:sym typeface="Wingdings"/>
              </a:rPr>
              <a:t> </a:t>
            </a:r>
            <a:r>
              <a:rPr lang="is-IS" dirty="0" smtClean="0">
                <a:solidFill>
                  <a:srgbClr val="EF6C00"/>
                </a:solidFill>
                <a:sym typeface="Wingdings"/>
              </a:rPr>
              <a:t>transmission delay</a:t>
            </a:r>
            <a:endParaRPr lang="is-IS" dirty="0" smtClean="0">
              <a:solidFill>
                <a:srgbClr val="EF6C00"/>
              </a:solidFill>
            </a:endParaRPr>
          </a:p>
          <a:p>
            <a:pPr lvl="1"/>
            <a:r>
              <a:rPr lang="is-IS" dirty="0" smtClean="0"/>
              <a:t>... </a:t>
            </a:r>
            <a:r>
              <a:rPr lang="en-US" dirty="0"/>
              <a:t>y</a:t>
            </a:r>
            <a:r>
              <a:rPr lang="is-IS" dirty="0" smtClean="0"/>
              <a:t>our </a:t>
            </a:r>
            <a:r>
              <a:rPr lang="is-IS" b="1" dirty="0" smtClean="0"/>
              <a:t>distance</a:t>
            </a:r>
            <a:r>
              <a:rPr lang="is-IS" dirty="0" smtClean="0"/>
              <a:t> from the destination</a:t>
            </a:r>
            <a:br>
              <a:rPr lang="is-IS" dirty="0" smtClean="0"/>
            </a:br>
            <a:r>
              <a:rPr lang="is-IS" dirty="0" smtClean="0">
                <a:sym typeface="Wingdings"/>
              </a:rPr>
              <a:t> </a:t>
            </a:r>
            <a:r>
              <a:rPr lang="is-IS" dirty="0" smtClean="0">
                <a:solidFill>
                  <a:schemeClr val="accent1"/>
                </a:solidFill>
                <a:sym typeface="Wingdings"/>
              </a:rPr>
              <a:t>propagation delay</a:t>
            </a:r>
            <a:endParaRPr lang="is-IS" dirty="0" smtClean="0">
              <a:solidFill>
                <a:schemeClr val="accent1"/>
              </a:solidFill>
            </a:endParaRPr>
          </a:p>
          <a:p>
            <a:pPr lvl="1"/>
            <a:r>
              <a:rPr lang="is-IS" dirty="0" smtClean="0"/>
              <a:t>… the </a:t>
            </a:r>
            <a:r>
              <a:rPr lang="en-US" b="1" dirty="0" smtClean="0"/>
              <a:t>traffic pattern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chemeClr val="accent1"/>
                </a:solidFill>
                <a:sym typeface="Wingdings"/>
              </a:rPr>
              <a:t>queuing delay</a:t>
            </a:r>
          </a:p>
          <a:p>
            <a:pPr lvl="1"/>
            <a:r>
              <a:rPr lang="is-IS" strike="sngStrike" dirty="0"/>
              <a:t>… how fast </a:t>
            </a:r>
            <a:r>
              <a:rPr lang="is-IS" b="1" strike="sngStrike" dirty="0"/>
              <a:t>routers </a:t>
            </a:r>
            <a:r>
              <a:rPr lang="is-IS" strike="sngStrike" dirty="0"/>
              <a:t>process the packet header</a:t>
            </a:r>
            <a:r>
              <a:rPr lang="is-IS" strike="sngStrike" dirty="0">
                <a:solidFill>
                  <a:schemeClr val="accent1"/>
                </a:solidFill>
              </a:rPr>
              <a:t/>
            </a:r>
            <a:br>
              <a:rPr lang="is-IS" strike="sngStrike" dirty="0">
                <a:solidFill>
                  <a:schemeClr val="accent1"/>
                </a:solidFill>
              </a:rPr>
            </a:br>
            <a:r>
              <a:rPr lang="is-IS" strike="sngStrike" dirty="0" smtClean="0">
                <a:sym typeface="Wingdings"/>
              </a:rPr>
              <a:t></a:t>
            </a:r>
            <a:r>
              <a:rPr lang="is-IS" strike="sngStrike" dirty="0" smtClean="0">
                <a:solidFill>
                  <a:schemeClr val="accent1"/>
                </a:solidFill>
                <a:sym typeface="Wingdings"/>
              </a:rPr>
              <a:t> processing delay</a:t>
            </a:r>
            <a:endParaRPr lang="is-IS" strike="sngStrike" dirty="0" smtClean="0"/>
          </a:p>
        </p:txBody>
      </p:sp>
      <p:sp>
        <p:nvSpPr>
          <p:cNvPr id="4" name="Oval Callout 3"/>
          <p:cNvSpPr/>
          <p:nvPr/>
        </p:nvSpPr>
        <p:spPr>
          <a:xfrm>
            <a:off x="4162644" y="5791053"/>
            <a:ext cx="2916202" cy="670220"/>
          </a:xfrm>
          <a:prstGeom prst="wedgeEllipseCallout">
            <a:avLst>
              <a:gd name="adj1" fmla="val -48490"/>
              <a:gd name="adj2" fmla="val -7609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We will </a:t>
            </a:r>
            <a:r>
              <a:rPr lang="en-US" b="1" i="1" dirty="0"/>
              <a:t>ignore </a:t>
            </a:r>
            <a:r>
              <a:rPr lang="en-US" i="1" dirty="0" smtClean="0"/>
              <a:t>processing delay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08614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Delay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1246689" y="3345635"/>
            <a:ext cx="1863518" cy="2635181"/>
          </a:xfrm>
          <a:prstGeom prst="ca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30" y="2984656"/>
            <a:ext cx="2370467" cy="1576361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>
            <a:off x="6040081" y="3345635"/>
            <a:ext cx="1863518" cy="2635181"/>
          </a:xfrm>
          <a:prstGeom prst="ca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522" y="2984656"/>
            <a:ext cx="2370467" cy="15763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10207" y="4425823"/>
            <a:ext cx="2929874" cy="100007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bo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871" y="4425823"/>
            <a:ext cx="1000074" cy="100007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07571" y="1556098"/>
            <a:ext cx="760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accent5"/>
                </a:solidFill>
                <a:latin typeface="Open Sans"/>
                <a:cs typeface="Open Sans"/>
              </a:rPr>
              <a:t>How long it takes for the all bits in the packet to get on the wire</a:t>
            </a:r>
          </a:p>
          <a:p>
            <a:pPr marL="742950" lvl="2" indent="-285750">
              <a:buFont typeface="Arial"/>
              <a:buChar char="•"/>
            </a:pPr>
            <a:r>
              <a:rPr lang="en-US" dirty="0">
                <a:solidFill>
                  <a:schemeClr val="accent5"/>
                </a:solidFill>
                <a:latin typeface="Open Sans"/>
                <a:cs typeface="Open Sans"/>
              </a:rPr>
              <a:t>The time between the first and last bits enter the </a:t>
            </a:r>
            <a:r>
              <a:rPr lang="en-US" dirty="0" smtClean="0">
                <a:solidFill>
                  <a:schemeClr val="accent5"/>
                </a:solidFill>
                <a:latin typeface="Open Sans"/>
                <a:cs typeface="Open Sans"/>
              </a:rPr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7847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0.10555 -1.48148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Delay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1246011" y="3348217"/>
            <a:ext cx="1863518" cy="2635181"/>
          </a:xfrm>
          <a:prstGeom prst="ca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52" y="2987238"/>
            <a:ext cx="2370467" cy="1576361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>
            <a:off x="6039403" y="3348217"/>
            <a:ext cx="1863518" cy="2635181"/>
          </a:xfrm>
          <a:prstGeom prst="ca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844" y="2987238"/>
            <a:ext cx="2370467" cy="15763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09529" y="4428405"/>
            <a:ext cx="2929874" cy="100007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bo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455" y="4428405"/>
            <a:ext cx="1000074" cy="1000074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>
          <a:xfrm>
            <a:off x="3203220" y="3031384"/>
            <a:ext cx="2758128" cy="1099406"/>
          </a:xfrm>
          <a:prstGeom prst="wedgeEllipseCallout">
            <a:avLst>
              <a:gd name="adj1" fmla="val -27196"/>
              <a:gd name="adj2" fmla="val 9956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Open Sans"/>
                <a:cs typeface="Open Sans"/>
              </a:rPr>
              <a:t>Longer time between first and last bits </a:t>
            </a:r>
            <a:r>
              <a:rPr lang="en-US" sz="1400" dirty="0" smtClean="0">
                <a:latin typeface="Open Sans"/>
                <a:cs typeface="Open Sans"/>
              </a:rPr>
              <a:t>getting </a:t>
            </a:r>
            <a:r>
              <a:rPr lang="en-US" sz="1400" dirty="0" smtClean="0">
                <a:latin typeface="Open Sans"/>
                <a:cs typeface="Open Sans"/>
              </a:rPr>
              <a:t>on the wire</a:t>
            </a:r>
            <a:endParaRPr lang="en-US" sz="1400" dirty="0">
              <a:latin typeface="Open Sans"/>
              <a:cs typeface="Open San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7571" y="1556098"/>
            <a:ext cx="7601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accent5"/>
                </a:solidFill>
                <a:latin typeface="Open Sans"/>
                <a:cs typeface="Open Sans"/>
              </a:rPr>
              <a:t>How long it takes for the all bits in the packet to get on the wire</a:t>
            </a:r>
          </a:p>
          <a:p>
            <a:pPr marL="742950" lvl="2" indent="-285750">
              <a:buFont typeface="Arial"/>
              <a:buChar char="•"/>
            </a:pPr>
            <a:r>
              <a:rPr lang="en-US" dirty="0">
                <a:solidFill>
                  <a:schemeClr val="accent5"/>
                </a:solidFill>
                <a:latin typeface="Open Sans"/>
                <a:cs typeface="Open Sans"/>
              </a:rPr>
              <a:t>The time between the first and last bits enter the </a:t>
            </a:r>
            <a:r>
              <a:rPr lang="en-US" dirty="0" smtClean="0">
                <a:solidFill>
                  <a:schemeClr val="accent5"/>
                </a:solidFill>
                <a:latin typeface="Open Sans"/>
                <a:cs typeface="Open Sans"/>
              </a:rPr>
              <a:t>link</a:t>
            </a:r>
          </a:p>
          <a:p>
            <a:pPr marL="285750" lvl="1" indent="-285750">
              <a:buFont typeface="Arial"/>
              <a:buChar char="•"/>
            </a:pPr>
            <a:r>
              <a:rPr lang="en-US" dirty="0">
                <a:solidFill>
                  <a:schemeClr val="accent5"/>
                </a:solidFill>
                <a:latin typeface="Open Sans"/>
                <a:cs typeface="Open Sans"/>
              </a:rPr>
              <a:t>Limited by the </a:t>
            </a:r>
            <a:r>
              <a:rPr lang="en-US" b="1" dirty="0">
                <a:solidFill>
                  <a:srgbClr val="EF6C00"/>
                </a:solidFill>
                <a:latin typeface="Open Sans"/>
                <a:cs typeface="Open Sans"/>
              </a:rPr>
              <a:t>bandwidth</a:t>
            </a:r>
          </a:p>
          <a:p>
            <a:pPr marL="742950" lvl="2" indent="-285750">
              <a:buFont typeface="Arial"/>
              <a:buChar char="•"/>
            </a:pPr>
            <a:endParaRPr lang="en-US" dirty="0" smtClean="0">
              <a:solidFill>
                <a:schemeClr val="accent5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72957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0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-0.02587 -1.48148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0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87 -1.48148E-6 L 0.13612 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Delay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1246744" y="3342609"/>
            <a:ext cx="1863518" cy="2635181"/>
          </a:xfrm>
          <a:prstGeom prst="ca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85" y="2981630"/>
            <a:ext cx="2370467" cy="1576361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>
            <a:off x="6040136" y="3342609"/>
            <a:ext cx="1863518" cy="2635181"/>
          </a:xfrm>
          <a:prstGeom prst="ca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577" y="2981630"/>
            <a:ext cx="2370467" cy="157636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10262" y="4674885"/>
            <a:ext cx="2929874" cy="5029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box.pn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502" y="4674885"/>
            <a:ext cx="1508760" cy="5029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7571" y="1556098"/>
            <a:ext cx="76018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accent5"/>
                </a:solidFill>
                <a:latin typeface="Open Sans"/>
                <a:cs typeface="Open Sans"/>
              </a:rPr>
              <a:t>How long it takes for the all bits in the packet to get on the wire</a:t>
            </a:r>
          </a:p>
          <a:p>
            <a:pPr marL="742950" lvl="2" indent="-285750">
              <a:buFont typeface="Arial"/>
              <a:buChar char="•"/>
            </a:pPr>
            <a:r>
              <a:rPr lang="en-US" dirty="0">
                <a:solidFill>
                  <a:schemeClr val="accent5"/>
                </a:solidFill>
                <a:latin typeface="Open Sans"/>
                <a:cs typeface="Open Sans"/>
              </a:rPr>
              <a:t>The time between the first and last bits enter the </a:t>
            </a:r>
            <a:r>
              <a:rPr lang="en-US" dirty="0" smtClean="0">
                <a:solidFill>
                  <a:schemeClr val="accent5"/>
                </a:solidFill>
                <a:latin typeface="Open Sans"/>
                <a:cs typeface="Open Sans"/>
              </a:rPr>
              <a:t>link</a:t>
            </a:r>
          </a:p>
          <a:p>
            <a:pPr marL="285750" lvl="1" indent="-285750">
              <a:buFont typeface="Arial"/>
              <a:buChar char="•"/>
            </a:pPr>
            <a:r>
              <a:rPr lang="en-US" dirty="0">
                <a:solidFill>
                  <a:schemeClr val="accent5"/>
                </a:solidFill>
                <a:latin typeface="Open Sans"/>
                <a:cs typeface="Open Sans"/>
              </a:rPr>
              <a:t>Limited by the </a:t>
            </a:r>
            <a:r>
              <a:rPr lang="en-US" b="1" dirty="0" smtClean="0">
                <a:solidFill>
                  <a:srgbClr val="EF6C00"/>
                </a:solidFill>
                <a:latin typeface="Open Sans"/>
                <a:cs typeface="Open Sans"/>
              </a:rPr>
              <a:t>bandwidth</a:t>
            </a:r>
          </a:p>
          <a:p>
            <a:pPr marL="285750" lvl="1" indent="-285750">
              <a:buFont typeface="Arial"/>
              <a:buChar char="•"/>
            </a:pPr>
            <a:r>
              <a:rPr lang="en-US" dirty="0">
                <a:solidFill>
                  <a:schemeClr val="accent5"/>
                </a:solidFill>
                <a:latin typeface="Open Sans"/>
                <a:cs typeface="Open Sans"/>
              </a:rPr>
              <a:t>Depends on </a:t>
            </a:r>
            <a:r>
              <a:rPr lang="en-US" b="1" dirty="0">
                <a:solidFill>
                  <a:srgbClr val="EF6C00"/>
                </a:solidFill>
                <a:latin typeface="Open Sans"/>
                <a:cs typeface="Open Sans"/>
              </a:rPr>
              <a:t>packet </a:t>
            </a:r>
            <a:r>
              <a:rPr lang="en-US" b="1" dirty="0" smtClean="0">
                <a:solidFill>
                  <a:srgbClr val="EF6C00"/>
                </a:solidFill>
                <a:latin typeface="Open Sans"/>
                <a:cs typeface="Open Sans"/>
              </a:rPr>
              <a:t>size</a:t>
            </a:r>
            <a:endParaRPr lang="en-US" b="1" dirty="0">
              <a:solidFill>
                <a:srgbClr val="EF6C00"/>
              </a:solidFill>
              <a:latin typeface="Open Sans"/>
              <a:cs typeface="Open Sans"/>
            </a:endParaRPr>
          </a:p>
          <a:p>
            <a:pPr marL="742950" lvl="2" indent="-285750">
              <a:buFont typeface="Arial"/>
              <a:buChar char="•"/>
            </a:pPr>
            <a:endParaRPr lang="en-US" dirty="0" smtClean="0">
              <a:solidFill>
                <a:schemeClr val="accent5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08974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.05972 0.000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5972 0.00069 L 0.10208 0.00069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Delay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1246744" y="3342609"/>
            <a:ext cx="1863518" cy="2635181"/>
          </a:xfrm>
          <a:prstGeom prst="ca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85" y="2981630"/>
            <a:ext cx="2370467" cy="1576361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>
            <a:off x="6040136" y="3342609"/>
            <a:ext cx="1863518" cy="2635181"/>
          </a:xfrm>
          <a:prstGeom prst="ca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577" y="2981630"/>
            <a:ext cx="2370467" cy="157636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10262" y="4674885"/>
            <a:ext cx="2929874" cy="5029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box.pn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502" y="4674885"/>
            <a:ext cx="1508760" cy="5029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7571" y="1556098"/>
            <a:ext cx="76018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accent5"/>
                </a:solidFill>
                <a:latin typeface="Open Sans"/>
                <a:cs typeface="Open Sans"/>
              </a:rPr>
              <a:t>How long it takes for the all bits in the packet to get on the wire</a:t>
            </a:r>
          </a:p>
          <a:p>
            <a:pPr marL="742950" lvl="2" indent="-285750">
              <a:buFont typeface="Arial"/>
              <a:buChar char="•"/>
            </a:pPr>
            <a:r>
              <a:rPr lang="en-US" dirty="0">
                <a:solidFill>
                  <a:schemeClr val="accent5"/>
                </a:solidFill>
                <a:latin typeface="Open Sans"/>
                <a:cs typeface="Open Sans"/>
              </a:rPr>
              <a:t>The time between the first and last bits enter the </a:t>
            </a:r>
            <a:r>
              <a:rPr lang="en-US" dirty="0" smtClean="0">
                <a:solidFill>
                  <a:schemeClr val="accent5"/>
                </a:solidFill>
                <a:latin typeface="Open Sans"/>
                <a:cs typeface="Open Sans"/>
              </a:rPr>
              <a:t>link</a:t>
            </a:r>
          </a:p>
          <a:p>
            <a:pPr marL="285750" lvl="1" indent="-285750">
              <a:buFont typeface="Arial"/>
              <a:buChar char="•"/>
            </a:pPr>
            <a:r>
              <a:rPr lang="en-US" dirty="0">
                <a:solidFill>
                  <a:schemeClr val="accent5"/>
                </a:solidFill>
                <a:latin typeface="Open Sans"/>
                <a:cs typeface="Open Sans"/>
              </a:rPr>
              <a:t>Limited by the </a:t>
            </a:r>
            <a:r>
              <a:rPr lang="en-US" b="1" dirty="0" smtClean="0">
                <a:solidFill>
                  <a:srgbClr val="EF6C00"/>
                </a:solidFill>
                <a:latin typeface="Open Sans"/>
                <a:cs typeface="Open Sans"/>
              </a:rPr>
              <a:t>bandwidth</a:t>
            </a:r>
          </a:p>
          <a:p>
            <a:pPr marL="285750" lvl="1" indent="-285750">
              <a:buFont typeface="Arial"/>
              <a:buChar char="•"/>
            </a:pPr>
            <a:r>
              <a:rPr lang="en-US" dirty="0" smtClean="0">
                <a:solidFill>
                  <a:schemeClr val="accent5"/>
                </a:solidFill>
                <a:latin typeface="Open Sans"/>
                <a:cs typeface="Open Sans"/>
              </a:rPr>
              <a:t>Depends on </a:t>
            </a:r>
            <a:r>
              <a:rPr lang="en-US" b="1" dirty="0" smtClean="0">
                <a:solidFill>
                  <a:srgbClr val="EF6C00"/>
                </a:solidFill>
                <a:latin typeface="Open Sans"/>
                <a:cs typeface="Open Sans"/>
              </a:rPr>
              <a:t>packet size</a:t>
            </a:r>
            <a:endParaRPr lang="en-US" b="1" dirty="0">
              <a:solidFill>
                <a:srgbClr val="EF6C00"/>
              </a:solidFill>
              <a:latin typeface="Open Sans"/>
              <a:cs typeface="Open Sans"/>
            </a:endParaRPr>
          </a:p>
          <a:p>
            <a:pPr marL="742950" lvl="2" indent="-285750">
              <a:buFont typeface="Arial"/>
              <a:buChar char="•"/>
            </a:pPr>
            <a:endParaRPr lang="en-US" dirty="0" smtClean="0">
              <a:solidFill>
                <a:schemeClr val="accent5"/>
              </a:solidFill>
              <a:latin typeface="Open Sans"/>
              <a:cs typeface="Open 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2195" y="2786706"/>
            <a:ext cx="7163859" cy="37688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9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94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Open Sans"/>
                <a:cs typeface="Open Sans"/>
              </a:rPr>
              <a:t>Transmission delay</a:t>
            </a:r>
          </a:p>
          <a:p>
            <a:pPr algn="ctr"/>
            <a:r>
              <a:rPr lang="en-US" sz="3600" dirty="0" smtClean="0">
                <a:latin typeface="Open Sans"/>
                <a:cs typeface="Open Sans"/>
              </a:rPr>
              <a:t>= </a:t>
            </a:r>
          </a:p>
          <a:p>
            <a:pPr algn="ctr"/>
            <a:r>
              <a:rPr lang="en-US" sz="3600" smtClean="0">
                <a:latin typeface="Open Sans"/>
                <a:cs typeface="Open Sans"/>
              </a:rPr>
              <a:t>packet size (bytes)</a:t>
            </a:r>
            <a:endParaRPr lang="en-US" sz="3600" dirty="0" smtClean="0">
              <a:latin typeface="Open Sans"/>
              <a:cs typeface="Open Sans"/>
            </a:endParaRPr>
          </a:p>
          <a:p>
            <a:pPr algn="ctr"/>
            <a:r>
              <a:rPr lang="en-US" sz="3600" dirty="0" smtClean="0">
                <a:latin typeface="Open Sans"/>
                <a:cs typeface="Open Sans"/>
              </a:rPr>
              <a:t>/ bandwidth (bits/sec)</a:t>
            </a:r>
            <a:endParaRPr lang="en-US" sz="36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24877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Delay: Example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1246744" y="3343092"/>
            <a:ext cx="1863518" cy="2635181"/>
          </a:xfrm>
          <a:prstGeom prst="ca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85" y="2982113"/>
            <a:ext cx="2370467" cy="1576361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>
            <a:off x="6040136" y="3343092"/>
            <a:ext cx="1863518" cy="2635181"/>
          </a:xfrm>
          <a:prstGeom prst="ca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577" y="2982113"/>
            <a:ext cx="2370467" cy="15763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10262" y="4423280"/>
            <a:ext cx="2929874" cy="6291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bo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880" y="4423280"/>
            <a:ext cx="629119" cy="62911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98807" y="4053948"/>
            <a:ext cx="256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Open Sans"/>
                <a:cs typeface="Open Sans"/>
              </a:rPr>
              <a:t>Bandwidth = 4 Mbps</a:t>
            </a:r>
            <a:endParaRPr lang="en-US" dirty="0">
              <a:latin typeface="Open Sans"/>
              <a:cs typeface="Open San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50501" y="5220919"/>
            <a:ext cx="215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"/>
                <a:cs typeface="Open Sans"/>
              </a:rPr>
              <a:t>Packet size = 500B</a:t>
            </a:r>
            <a:endParaRPr lang="en-US" dirty="0">
              <a:latin typeface="Open Sans"/>
              <a:cs typeface="Open Sans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551838"/>
              </p:ext>
            </p:extLst>
          </p:nvPr>
        </p:nvGraphicFramePr>
        <p:xfrm>
          <a:off x="2938463" y="2292350"/>
          <a:ext cx="2995612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" name="Equation" r:id="rId5" imgW="1587500" imgH="203200" progId="Equation.3">
                  <p:embed/>
                </p:oleObj>
              </mc:Choice>
              <mc:Fallback>
                <p:oleObj name="Equation" r:id="rId5" imgW="1587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38463" y="2292350"/>
                        <a:ext cx="2995612" cy="382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6711679" y="861877"/>
            <a:ext cx="2362307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>
                <a:latin typeface="Open Sans"/>
                <a:cs typeface="Open Sans"/>
              </a:rPr>
              <a:t>1 Mbps = 10^6 bits per second</a:t>
            </a:r>
          </a:p>
          <a:p>
            <a:r>
              <a:rPr lang="en-US" sz="1200" dirty="0" smtClean="0">
                <a:latin typeface="Open Sans"/>
                <a:cs typeface="Open Sans"/>
              </a:rPr>
              <a:t>1 </a:t>
            </a:r>
            <a:r>
              <a:rPr lang="en-US" sz="1200" dirty="0" err="1" smtClean="0">
                <a:latin typeface="Open Sans"/>
                <a:cs typeface="Open Sans"/>
              </a:rPr>
              <a:t>ms</a:t>
            </a:r>
            <a:r>
              <a:rPr lang="en-US" sz="1200" dirty="0" smtClean="0">
                <a:latin typeface="Open Sans"/>
                <a:cs typeface="Open Sans"/>
              </a:rPr>
              <a:t> = 10^3 seconds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65094" y="71437"/>
            <a:ext cx="2618933" cy="7459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Transmission delay = </a:t>
            </a:r>
          </a:p>
          <a:p>
            <a:pPr algn="ctr"/>
            <a:r>
              <a:rPr lang="en-US" sz="1600" dirty="0" smtClean="0">
                <a:latin typeface="Open Sans"/>
                <a:cs typeface="Open Sans"/>
              </a:rPr>
              <a:t>(packet size) / bandwidth </a:t>
            </a:r>
            <a:endParaRPr lang="en-US" sz="16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31032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ropic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6C00"/>
      </a:accent1>
      <a:accent2>
        <a:srgbClr val="4DB6AC"/>
      </a:accent2>
      <a:accent3>
        <a:srgbClr val="B3A77D"/>
      </a:accent3>
      <a:accent4>
        <a:srgbClr val="A1E8D9"/>
      </a:accent4>
      <a:accent5>
        <a:srgbClr val="695D46"/>
      </a:accent5>
      <a:accent6>
        <a:srgbClr val="00966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</TotalTime>
  <Words>993</Words>
  <Application>Microsoft Macintosh PowerPoint</Application>
  <PresentationFormat>On-screen Show (4:3)</PresentationFormat>
  <Paragraphs>170</Paragraphs>
  <Slides>25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Equation</vt:lpstr>
      <vt:lpstr>Packets in Flight</vt:lpstr>
      <vt:lpstr>Packets in Flight</vt:lpstr>
      <vt:lpstr>Packets in Flight- Delays</vt:lpstr>
      <vt:lpstr>Packets in Flight- Delays</vt:lpstr>
      <vt:lpstr>Transmission Delay</vt:lpstr>
      <vt:lpstr>Transmission Delay</vt:lpstr>
      <vt:lpstr>Transmission Delay</vt:lpstr>
      <vt:lpstr>Transmission Delay</vt:lpstr>
      <vt:lpstr>Transmission Delay: Example</vt:lpstr>
      <vt:lpstr>Transmission Delay: Example</vt:lpstr>
      <vt:lpstr>Propagation Delay (latency)</vt:lpstr>
      <vt:lpstr>Propagation Delay: Example</vt:lpstr>
      <vt:lpstr>Propagation Delay: Example</vt:lpstr>
      <vt:lpstr>Bandwidth Delay Product (BDP)</vt:lpstr>
      <vt:lpstr>Bandwidth Delay Product (BDP)</vt:lpstr>
      <vt:lpstr>PowerPoint Presentation</vt:lpstr>
      <vt:lpstr>Queuing Delay</vt:lpstr>
      <vt:lpstr>Queues</vt:lpstr>
      <vt:lpstr>Queues</vt:lpstr>
      <vt:lpstr>End-to-end Delay</vt:lpstr>
      <vt:lpstr>Round Trip Time (RTT)</vt:lpstr>
      <vt:lpstr>Visualizing packet delay…</vt:lpstr>
      <vt:lpstr>Visualizing end-to-end delay…</vt:lpstr>
      <vt:lpstr>Visualizing end-to-end delay…</vt:lpstr>
      <vt:lpstr>Visualizing end-to-end delay…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Dynamics</dc:title>
  <dc:creator>Luise</dc:creator>
  <cp:lastModifiedBy>Ross Teixeira</cp:lastModifiedBy>
  <cp:revision>93</cp:revision>
  <dcterms:created xsi:type="dcterms:W3CDTF">2016-09-01T20:19:22Z</dcterms:created>
  <dcterms:modified xsi:type="dcterms:W3CDTF">2016-09-07T19:00:48Z</dcterms:modified>
</cp:coreProperties>
</file>