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95" r:id="rId4"/>
    <p:sldId id="339" r:id="rId5"/>
    <p:sldId id="352" r:id="rId6"/>
    <p:sldId id="341" r:id="rId7"/>
    <p:sldId id="340" r:id="rId8"/>
    <p:sldId id="343" r:id="rId9"/>
    <p:sldId id="345" r:id="rId10"/>
    <p:sldId id="325" r:id="rId11"/>
    <p:sldId id="326" r:id="rId12"/>
    <p:sldId id="346" r:id="rId13"/>
    <p:sldId id="351" r:id="rId14"/>
    <p:sldId id="348" r:id="rId15"/>
    <p:sldId id="347" r:id="rId16"/>
    <p:sldId id="349" r:id="rId17"/>
    <p:sldId id="33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3D5B5"/>
    <a:srgbClr val="EF6C00"/>
    <a:srgbClr val="AA1717"/>
    <a:srgbClr val="E55D28"/>
    <a:srgbClr val="F3DCBA"/>
    <a:srgbClr val="B3A77D"/>
    <a:srgbClr val="695D46"/>
    <a:srgbClr val="4DB6AC"/>
    <a:srgbClr val="000000"/>
    <a:srgbClr val="C42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4411" autoAdjust="0"/>
  </p:normalViewPr>
  <p:slideViewPr>
    <p:cSldViewPr snapToGrid="0" snapToObjects="1">
      <p:cViewPr>
        <p:scale>
          <a:sx n="90" d="100"/>
          <a:sy n="90" d="100"/>
        </p:scale>
        <p:origin x="-77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5794"/>
            <a:ext cx="7772400" cy="99465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3615266"/>
            <a:ext cx="5813188" cy="52758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CS 168 – Fall 2016 – Section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4963872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984939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2137339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4807943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387906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3870454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25153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PT Sans Narrow"/>
                <a:cs typeface="PT Sans Narrow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PT Sans Narrow"/>
          <a:ea typeface="+mj-ea"/>
          <a:cs typeface="PT Sans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Addressing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168 – Fall 2016 – Section 6</a:t>
            </a:r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Couple</a:t>
            </a:r>
            <a:r>
              <a:rPr lang="en-US" dirty="0" smtClean="0"/>
              <a:t> </a:t>
            </a:r>
            <a:r>
              <a:rPr lang="en-US" dirty="0" smtClean="0"/>
              <a:t>Questions….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	Dealing </a:t>
            </a:r>
            <a:r>
              <a:rPr lang="en-US" b="1" dirty="0" smtClean="0"/>
              <a:t>with failures?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Hosts have a lease periods for their IP addresses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Hosts must refresh before lease period ends</a:t>
            </a:r>
          </a:p>
          <a:p>
            <a:pPr lvl="1" indent="-342900">
              <a:buFontTx/>
              <a:buChar char="-"/>
            </a:pPr>
            <a:endParaRPr lang="en-US" dirty="0" smtClean="0"/>
          </a:p>
          <a:p>
            <a:pPr marL="457200" indent="-457200">
              <a:buAutoNum type="arabicPeriod" startAt="2"/>
            </a:pPr>
            <a:r>
              <a:rPr lang="en-US" b="1" dirty="0" smtClean="0"/>
              <a:t>Why </a:t>
            </a:r>
            <a:r>
              <a:rPr lang="en-US" b="1" dirty="0"/>
              <a:t>do we need the first-hop router’s IP address </a:t>
            </a:r>
            <a:r>
              <a:rPr lang="en-US" b="1" dirty="0" smtClean="0"/>
              <a:t>and </a:t>
            </a:r>
            <a:r>
              <a:rPr lang="en-US" b="1" dirty="0"/>
              <a:t>the subnet mask</a:t>
            </a:r>
            <a:r>
              <a:rPr lang="en-US" b="1" dirty="0" smtClean="0"/>
              <a:t>?</a:t>
            </a:r>
          </a:p>
          <a:p>
            <a:pPr marL="400050" lvl="1" indent="0">
              <a:buNone/>
            </a:pPr>
            <a:r>
              <a:rPr lang="en-US" dirty="0" smtClean="0"/>
              <a:t>-   Answered when we talk about ARP. </a:t>
            </a:r>
            <a:endParaRPr lang="en-US" dirty="0"/>
          </a:p>
          <a:p>
            <a:pPr marL="457200" indent="-457200">
              <a:buAutoNum type="arabicPeriod" startAt="2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59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(Overview)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host sends packet, needs to specify </a:t>
            </a:r>
            <a:r>
              <a:rPr lang="en-US" dirty="0" err="1" smtClean="0"/>
              <a:t>dest</a:t>
            </a:r>
            <a:r>
              <a:rPr lang="en-US" dirty="0" smtClean="0"/>
              <a:t> MAC address so packet can traverse local networks</a:t>
            </a:r>
          </a:p>
          <a:p>
            <a:r>
              <a:rPr lang="en-US" dirty="0" smtClean="0"/>
              <a:t>Each host has ARP table, which maps IP to MAC </a:t>
            </a:r>
          </a:p>
          <a:p>
            <a:r>
              <a:rPr lang="en-US" dirty="0"/>
              <a:t> </a:t>
            </a:r>
            <a:r>
              <a:rPr lang="en-US" dirty="0" smtClean="0"/>
              <a:t>If mapping unknown, ask local network by broadcasting “Who has IP address </a:t>
            </a:r>
            <a:r>
              <a:rPr lang="en-US" b="1" dirty="0" smtClean="0"/>
              <a:t>x</a:t>
            </a:r>
            <a:r>
              <a:rPr lang="en-US" dirty="0" smtClean="0"/>
              <a:t>?”</a:t>
            </a:r>
          </a:p>
          <a:p>
            <a:pPr lvl="1"/>
            <a:r>
              <a:rPr lang="en-US" dirty="0" smtClean="0"/>
              <a:t>Host with IP </a:t>
            </a:r>
            <a:r>
              <a:rPr lang="en-US" b="1" dirty="0" smtClean="0"/>
              <a:t>x</a:t>
            </a:r>
            <a:r>
              <a:rPr lang="en-US" dirty="0" smtClean="0"/>
              <a:t> responds “My MAC is </a:t>
            </a:r>
            <a:r>
              <a:rPr lang="en-US" b="1" dirty="0" smtClean="0"/>
              <a:t>y</a:t>
            </a:r>
            <a:r>
              <a:rPr lang="en-US" dirty="0" smtClean="0"/>
              <a:t>”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81" y="5736339"/>
            <a:ext cx="1191547" cy="1021185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5758798" y="5632143"/>
            <a:ext cx="2928002" cy="932522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Local Network</a:t>
            </a:r>
            <a:endParaRPr lang="en-US" sz="3000" dirty="0"/>
          </a:p>
        </p:txBody>
      </p:sp>
      <p:sp>
        <p:nvSpPr>
          <p:cNvPr id="6" name="Right Arrow 5"/>
          <p:cNvSpPr/>
          <p:nvPr/>
        </p:nvSpPr>
        <p:spPr>
          <a:xfrm>
            <a:off x="3033888" y="6049377"/>
            <a:ext cx="2342445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6395366" y="5122153"/>
            <a:ext cx="648753" cy="197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19680" y="3553557"/>
            <a:ext cx="2124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Dest</a:t>
            </a:r>
            <a:r>
              <a:rPr lang="en-US" sz="1400" b="1" dirty="0" smtClean="0"/>
              <a:t> Host</a:t>
            </a:r>
          </a:p>
          <a:p>
            <a:r>
              <a:rPr lang="en-US" sz="1400" dirty="0" smtClean="0"/>
              <a:t>IP: </a:t>
            </a:r>
            <a:r>
              <a:rPr lang="en-US" sz="1400" dirty="0" err="1" smtClean="0"/>
              <a:t>a.b.c.d</a:t>
            </a:r>
            <a:endParaRPr lang="en-US" sz="1400" dirty="0" smtClean="0"/>
          </a:p>
          <a:p>
            <a:r>
              <a:rPr lang="en-US" sz="1400" dirty="0" smtClean="0"/>
              <a:t>MAC: 11:11:11:11:</a:t>
            </a:r>
            <a:r>
              <a:rPr lang="en-US" sz="1400" dirty="0" smtClean="0"/>
              <a:t>11:11</a:t>
            </a:r>
            <a:endParaRPr lang="en-US" sz="1400" dirty="0"/>
          </a:p>
        </p:txBody>
      </p:sp>
      <p:pic>
        <p:nvPicPr>
          <p:cNvPr id="9" name="Picture 8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13" y="3922889"/>
            <a:ext cx="1136100" cy="97366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12293"/>
              </p:ext>
            </p:extLst>
          </p:nvPr>
        </p:nvGraphicFramePr>
        <p:xfrm>
          <a:off x="550325" y="4523975"/>
          <a:ext cx="39652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615"/>
                <a:gridCol w="1982615"/>
              </a:tblGrid>
              <a:tr h="180950"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80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11:11:11:11:</a:t>
                      </a:r>
                      <a:r>
                        <a:rPr lang="en-US" dirty="0" smtClean="0"/>
                        <a:t>11:11</a:t>
                      </a:r>
                      <a:endParaRPr lang="en-US" dirty="0"/>
                    </a:p>
                  </a:txBody>
                  <a:tcPr/>
                </a:tc>
              </a:tr>
              <a:tr h="180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12:37:11:11:</a:t>
                      </a:r>
                      <a:r>
                        <a:rPr lang="en-US" dirty="0" smtClean="0"/>
                        <a:t>11:11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79781" y="4035956"/>
            <a:ext cx="211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0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</a:t>
            </a:r>
            <a:r>
              <a:rPr lang="en-US" dirty="0" smtClean="0"/>
              <a:t>(Within local network)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9098"/>
            <a:ext cx="8418689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Destination </a:t>
            </a:r>
            <a:r>
              <a:rPr lang="en-US" b="1" dirty="0" smtClean="0"/>
              <a:t>is in same local network</a:t>
            </a:r>
            <a:endParaRPr lang="en-US" b="1" dirty="0"/>
          </a:p>
          <a:p>
            <a:r>
              <a:rPr lang="en-US" dirty="0" smtClean="0"/>
              <a:t>Use ARP table to lookup MAC address of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Specify MAC address when sending packet </a:t>
            </a:r>
          </a:p>
        </p:txBody>
      </p:sp>
      <p:pic>
        <p:nvPicPr>
          <p:cNvPr id="4" name="Picture 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379438"/>
            <a:ext cx="1814688" cy="1555232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4968576" y="4896555"/>
            <a:ext cx="2523067" cy="1634145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Local Network</a:t>
            </a:r>
            <a:endParaRPr lang="en-US" sz="3000" dirty="0"/>
          </a:p>
        </p:txBody>
      </p:sp>
      <p:sp>
        <p:nvSpPr>
          <p:cNvPr id="8" name="Right Arrow 7"/>
          <p:cNvSpPr/>
          <p:nvPr/>
        </p:nvSpPr>
        <p:spPr>
          <a:xfrm>
            <a:off x="2483555" y="5400623"/>
            <a:ext cx="2342445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5845033" y="4473399"/>
            <a:ext cx="648753" cy="1975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58052" y="2621089"/>
            <a:ext cx="23859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Dest</a:t>
            </a:r>
            <a:r>
              <a:rPr lang="en-US" sz="1600" b="1" dirty="0" smtClean="0"/>
              <a:t> Host</a:t>
            </a:r>
          </a:p>
          <a:p>
            <a:r>
              <a:rPr lang="en-US" sz="1600" dirty="0" smtClean="0"/>
              <a:t>IP: </a:t>
            </a:r>
            <a:r>
              <a:rPr lang="en-US" sz="1600" dirty="0" err="1" smtClean="0"/>
              <a:t>a.b.c.d</a:t>
            </a:r>
            <a:endParaRPr lang="en-US" sz="1600" dirty="0" smtClean="0"/>
          </a:p>
          <a:p>
            <a:r>
              <a:rPr lang="en-US" sz="1600" dirty="0" smtClean="0"/>
              <a:t>MAC: 11:11:11:11:</a:t>
            </a:r>
            <a:r>
              <a:rPr lang="en-US" sz="1600" dirty="0" smtClean="0"/>
              <a:t>11:11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2" name="Picture 21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43" y="2692569"/>
            <a:ext cx="1814688" cy="155523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36089"/>
              </p:ext>
            </p:extLst>
          </p:nvPr>
        </p:nvGraphicFramePr>
        <p:xfrm>
          <a:off x="225773" y="3239286"/>
          <a:ext cx="4007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80"/>
                <a:gridCol w="2003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11:11:11:11:</a:t>
                      </a:r>
                      <a:r>
                        <a:rPr lang="en-US" dirty="0" smtClean="0"/>
                        <a:t>11:11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12:37:11:11:</a:t>
                      </a:r>
                      <a:r>
                        <a:rPr lang="en-US" dirty="0" smtClean="0"/>
                        <a:t>11:11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25222" y="2682644"/>
            <a:ext cx="211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 Table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0848" y="5934670"/>
            <a:ext cx="192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Src</a:t>
            </a:r>
            <a:r>
              <a:rPr lang="en-US" b="1" dirty="0" smtClean="0"/>
              <a:t> Host</a:t>
            </a:r>
          </a:p>
        </p:txBody>
      </p:sp>
      <p:pic>
        <p:nvPicPr>
          <p:cNvPr id="24" name="Picture 23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96" y="4945131"/>
            <a:ext cx="418246" cy="4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2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C 0.14219 0.0132 0.28438 0.03125 0.35139 0.00648 C 0.41962 -0.01805 0.41094 -0.07685 0.40295 -0.12916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2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</a:t>
            </a:r>
            <a:r>
              <a:rPr lang="en-US" dirty="0" smtClean="0"/>
              <a:t>(Across </a:t>
            </a:r>
            <a:r>
              <a:rPr lang="en-US" dirty="0"/>
              <a:t>local </a:t>
            </a:r>
            <a:r>
              <a:rPr lang="en-US" dirty="0" smtClean="0"/>
              <a:t>networks)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9098"/>
            <a:ext cx="8418689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Destination </a:t>
            </a:r>
            <a:r>
              <a:rPr lang="en-US" b="1" dirty="0" smtClean="0"/>
              <a:t>is NOT in same local network</a:t>
            </a:r>
            <a:endParaRPr lang="en-US" b="1" dirty="0"/>
          </a:p>
          <a:p>
            <a:r>
              <a:rPr lang="en-US" dirty="0" smtClean="0"/>
              <a:t>How can we tell?  </a:t>
            </a:r>
          </a:p>
          <a:p>
            <a:pPr lvl="1"/>
            <a:r>
              <a:rPr lang="en-US" dirty="0" smtClean="0"/>
              <a:t>Use subnet mask to check </a:t>
            </a:r>
            <a:r>
              <a:rPr lang="en-US" dirty="0" err="1" smtClean="0"/>
              <a:t>dest</a:t>
            </a:r>
            <a:r>
              <a:rPr lang="en-US" dirty="0" smtClean="0"/>
              <a:t> network address</a:t>
            </a:r>
            <a:endParaRPr lang="en-US" dirty="0"/>
          </a:p>
        </p:txBody>
      </p:sp>
      <p:pic>
        <p:nvPicPr>
          <p:cNvPr id="4" name="Picture 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21598"/>
            <a:ext cx="941542" cy="806925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2389596" y="4983810"/>
            <a:ext cx="1776535" cy="1306697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Local  Network 1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1406292" y="5637159"/>
            <a:ext cx="865597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35640" y="4346725"/>
            <a:ext cx="1928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Dest</a:t>
            </a:r>
            <a:r>
              <a:rPr lang="en-US" sz="1400" b="1" dirty="0" smtClean="0"/>
              <a:t> Host</a:t>
            </a:r>
          </a:p>
          <a:p>
            <a:r>
              <a:rPr lang="en-US" sz="1400" dirty="0" smtClean="0"/>
              <a:t>IP: </a:t>
            </a:r>
            <a:r>
              <a:rPr lang="en-US" sz="1400" dirty="0" err="1" smtClean="0"/>
              <a:t>a.b.c.d</a:t>
            </a:r>
            <a:endParaRPr lang="en-US" sz="1400" dirty="0" smtClean="0"/>
          </a:p>
          <a:p>
            <a:r>
              <a:rPr lang="en-US" sz="1400" dirty="0" smtClean="0"/>
              <a:t>MAC: </a:t>
            </a:r>
            <a:r>
              <a:rPr lang="en-US" sz="1200" dirty="0" smtClean="0"/>
              <a:t>11:11:11:11:</a:t>
            </a:r>
            <a:r>
              <a:rPr lang="en-US" sz="1200" dirty="0" smtClean="0"/>
              <a:t>11:11 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6186"/>
              </p:ext>
            </p:extLst>
          </p:nvPr>
        </p:nvGraphicFramePr>
        <p:xfrm>
          <a:off x="94753" y="3813035"/>
          <a:ext cx="31608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48"/>
                <a:gridCol w="1580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d.c.b.a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22:11:11:11:</a:t>
                      </a:r>
                      <a:r>
                        <a:rPr lang="en-US" sz="1400" dirty="0" smtClean="0"/>
                        <a:t>11:11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d.c.b.c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12:37:11:11:</a:t>
                      </a:r>
                      <a:r>
                        <a:rPr lang="en-US" sz="1400" dirty="0" smtClean="0"/>
                        <a:t>11:11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 Table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0848" y="6161369"/>
            <a:ext cx="192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Src</a:t>
            </a:r>
            <a:r>
              <a:rPr lang="en-US" b="1" dirty="0" smtClean="0"/>
              <a:t> Host</a:t>
            </a:r>
          </a:p>
        </p:txBody>
      </p:sp>
      <p:sp>
        <p:nvSpPr>
          <p:cNvPr id="13" name="Cloud 12"/>
          <p:cNvSpPr/>
          <p:nvPr/>
        </p:nvSpPr>
        <p:spPr>
          <a:xfrm>
            <a:off x="5968723" y="5000509"/>
            <a:ext cx="1776535" cy="1306697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Local  Network 2</a:t>
            </a:r>
            <a:endParaRPr lang="en-US" sz="2000" dirty="0"/>
          </a:p>
        </p:txBody>
      </p:sp>
      <p:pic>
        <p:nvPicPr>
          <p:cNvPr id="14" name="Picture 1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58" y="5313820"/>
            <a:ext cx="941542" cy="806925"/>
          </a:xfrm>
          <a:prstGeom prst="rect">
            <a:avLst/>
          </a:prstGeom>
        </p:spPr>
      </p:pic>
      <p:pic>
        <p:nvPicPr>
          <p:cNvPr id="16" name="Picture 1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89" y="5512628"/>
            <a:ext cx="638895" cy="424865"/>
          </a:xfrm>
          <a:prstGeom prst="rect">
            <a:avLst/>
          </a:prstGeom>
        </p:spPr>
      </p:pic>
      <p:pic>
        <p:nvPicPr>
          <p:cNvPr id="17" name="Picture 16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13" y="5512628"/>
            <a:ext cx="638895" cy="4248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54104" y="4189189"/>
            <a:ext cx="1876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Src’s</a:t>
            </a:r>
            <a:r>
              <a:rPr lang="en-US" sz="1600" b="1" dirty="0" smtClean="0"/>
              <a:t> First Hop Router</a:t>
            </a:r>
          </a:p>
          <a:p>
            <a:r>
              <a:rPr lang="en-US" sz="1600" dirty="0" smtClean="0"/>
              <a:t>IP: </a:t>
            </a:r>
            <a:r>
              <a:rPr lang="en-US" sz="1600" dirty="0" err="1" smtClean="0"/>
              <a:t>d.c.b.a</a:t>
            </a:r>
            <a:endParaRPr lang="en-US" sz="1600" dirty="0" smtClean="0"/>
          </a:p>
          <a:p>
            <a:r>
              <a:rPr lang="en-US" sz="1600" dirty="0" smtClean="0"/>
              <a:t>MAC: 22:11:11:11:</a:t>
            </a:r>
            <a:r>
              <a:rPr lang="en-US" sz="1600" dirty="0" smtClean="0"/>
              <a:t>11:11 </a:t>
            </a:r>
            <a:endParaRPr lang="en-US" sz="1600" dirty="0"/>
          </a:p>
        </p:txBody>
      </p:sp>
      <p:sp>
        <p:nvSpPr>
          <p:cNvPr id="21" name="Right Arrow 20"/>
          <p:cNvSpPr/>
          <p:nvPr/>
        </p:nvSpPr>
        <p:spPr>
          <a:xfrm>
            <a:off x="4664916" y="5596007"/>
            <a:ext cx="865597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745258" y="5623799"/>
            <a:ext cx="457200" cy="16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3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(Across local networks)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9098"/>
            <a:ext cx="8418689" cy="4525963"/>
          </a:xfrm>
        </p:spPr>
        <p:txBody>
          <a:bodyPr/>
          <a:lstStyle/>
          <a:p>
            <a:r>
              <a:rPr lang="en-US" dirty="0" smtClean="0"/>
              <a:t>Use ARP table to lookup MAC address of first-hop-router (which is in same local network)</a:t>
            </a:r>
          </a:p>
          <a:p>
            <a:pPr lvl="1"/>
            <a:r>
              <a:rPr lang="en-US" dirty="0" smtClean="0"/>
              <a:t>We know router’s IP address through DHCP! </a:t>
            </a:r>
          </a:p>
          <a:p>
            <a:r>
              <a:rPr lang="en-US" dirty="0" smtClean="0"/>
              <a:t>Specify </a:t>
            </a:r>
            <a:r>
              <a:rPr lang="en-US" b="1" dirty="0" smtClean="0"/>
              <a:t>first-hop router</a:t>
            </a:r>
            <a:r>
              <a:rPr lang="en-US" dirty="0" smtClean="0"/>
              <a:t>’s MAC address in packet and send packet</a:t>
            </a:r>
          </a:p>
        </p:txBody>
      </p:sp>
      <p:pic>
        <p:nvPicPr>
          <p:cNvPr id="4" name="Picture 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21598"/>
            <a:ext cx="941542" cy="806925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2389596" y="4983810"/>
            <a:ext cx="1776535" cy="1306697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Local  Network 1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1406292" y="5637159"/>
            <a:ext cx="865597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848" y="6161369"/>
            <a:ext cx="192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Src</a:t>
            </a:r>
            <a:r>
              <a:rPr lang="en-US" b="1" dirty="0" smtClean="0"/>
              <a:t> Host</a:t>
            </a:r>
          </a:p>
        </p:txBody>
      </p:sp>
      <p:sp>
        <p:nvSpPr>
          <p:cNvPr id="13" name="Cloud 12"/>
          <p:cNvSpPr/>
          <p:nvPr/>
        </p:nvSpPr>
        <p:spPr>
          <a:xfrm>
            <a:off x="5968723" y="5000509"/>
            <a:ext cx="1776535" cy="1306697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Local  Network 2</a:t>
            </a:r>
            <a:endParaRPr lang="en-US" sz="2000" dirty="0"/>
          </a:p>
        </p:txBody>
      </p:sp>
      <p:pic>
        <p:nvPicPr>
          <p:cNvPr id="14" name="Picture 1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58" y="5313820"/>
            <a:ext cx="941542" cy="806925"/>
          </a:xfrm>
          <a:prstGeom prst="rect">
            <a:avLst/>
          </a:prstGeom>
        </p:spPr>
      </p:pic>
      <p:pic>
        <p:nvPicPr>
          <p:cNvPr id="16" name="Picture 1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89" y="5512628"/>
            <a:ext cx="638895" cy="424865"/>
          </a:xfrm>
          <a:prstGeom prst="rect">
            <a:avLst/>
          </a:prstGeom>
        </p:spPr>
      </p:pic>
      <p:pic>
        <p:nvPicPr>
          <p:cNvPr id="17" name="Picture 16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13" y="5512628"/>
            <a:ext cx="638895" cy="4248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54104" y="4189189"/>
            <a:ext cx="1876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Src’s</a:t>
            </a:r>
            <a:r>
              <a:rPr lang="en-US" sz="1600" b="1" dirty="0" smtClean="0"/>
              <a:t> First Hop Router</a:t>
            </a:r>
          </a:p>
          <a:p>
            <a:r>
              <a:rPr lang="en-US" sz="1600" dirty="0" smtClean="0"/>
              <a:t>IP: </a:t>
            </a:r>
            <a:r>
              <a:rPr lang="en-US" sz="1600" dirty="0" err="1" smtClean="0"/>
              <a:t>d.c.b.a</a:t>
            </a:r>
            <a:endParaRPr lang="en-US" sz="1600" dirty="0" smtClean="0"/>
          </a:p>
          <a:p>
            <a:r>
              <a:rPr lang="en-US" sz="1600" dirty="0" smtClean="0"/>
              <a:t>MAC: 22:11:11:11:</a:t>
            </a:r>
            <a:r>
              <a:rPr lang="en-US" sz="1600" dirty="0" smtClean="0"/>
              <a:t>11:11 </a:t>
            </a:r>
            <a:endParaRPr lang="en-US" sz="1600" dirty="0"/>
          </a:p>
        </p:txBody>
      </p:sp>
      <p:pic>
        <p:nvPicPr>
          <p:cNvPr id="20" name="Picture 19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2" y="5884910"/>
            <a:ext cx="276459" cy="276459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664916" y="5596007"/>
            <a:ext cx="865597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745258" y="5623799"/>
            <a:ext cx="457200" cy="16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35640" y="4346725"/>
            <a:ext cx="1928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Dest</a:t>
            </a:r>
            <a:r>
              <a:rPr lang="en-US" sz="1400" b="1" dirty="0" smtClean="0"/>
              <a:t> Host</a:t>
            </a:r>
          </a:p>
          <a:p>
            <a:r>
              <a:rPr lang="en-US" sz="1400" dirty="0" smtClean="0"/>
              <a:t>IP: </a:t>
            </a:r>
            <a:r>
              <a:rPr lang="en-US" sz="1400" dirty="0" err="1" smtClean="0"/>
              <a:t>a.b.c.d</a:t>
            </a:r>
            <a:endParaRPr lang="en-US" sz="1400" dirty="0" smtClean="0"/>
          </a:p>
          <a:p>
            <a:r>
              <a:rPr lang="en-US" sz="1400" dirty="0" smtClean="0"/>
              <a:t>MAC: </a:t>
            </a:r>
            <a:r>
              <a:rPr lang="en-US" sz="1200" dirty="0" smtClean="0"/>
              <a:t>11:11:11:11:</a:t>
            </a:r>
            <a:r>
              <a:rPr lang="en-US" sz="1200" dirty="0" smtClean="0"/>
              <a:t>11:11 </a:t>
            </a:r>
            <a:endParaRPr lang="en-US" sz="12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26392"/>
              </p:ext>
            </p:extLst>
          </p:nvPr>
        </p:nvGraphicFramePr>
        <p:xfrm>
          <a:off x="94753" y="3813035"/>
          <a:ext cx="31608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48"/>
                <a:gridCol w="1580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d.c.b.a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22:11:11:11: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11:11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d.c.b.c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12:37:11:11:</a:t>
                      </a:r>
                      <a:r>
                        <a:rPr lang="en-US" sz="1400" dirty="0" smtClean="0"/>
                        <a:t>11:11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1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1111E-6 1.85185E-6 L 0.2901 -0.02245 " pathEditMode="relative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</a:t>
            </a:r>
            <a:r>
              <a:rPr lang="en-US" dirty="0" smtClean="0"/>
              <a:t>(Across </a:t>
            </a:r>
            <a:r>
              <a:rPr lang="en-US" dirty="0"/>
              <a:t>local </a:t>
            </a:r>
            <a:r>
              <a:rPr lang="en-US" dirty="0" smtClean="0"/>
              <a:t>networks)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9098"/>
            <a:ext cx="8418689" cy="4525963"/>
          </a:xfrm>
        </p:spPr>
        <p:txBody>
          <a:bodyPr/>
          <a:lstStyle/>
          <a:p>
            <a:r>
              <a:rPr lang="en-US" dirty="0" smtClean="0"/>
              <a:t>First-hop router will route packet to router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dest</a:t>
            </a:r>
            <a:r>
              <a:rPr lang="en-US" dirty="0" smtClean="0"/>
              <a:t> IP address</a:t>
            </a:r>
          </a:p>
          <a:p>
            <a:pPr lvl="1"/>
            <a:r>
              <a:rPr lang="en-US" dirty="0" err="1" smtClean="0"/>
              <a:t>Dest</a:t>
            </a:r>
            <a:r>
              <a:rPr lang="en-US" dirty="0" smtClean="0"/>
              <a:t> IP address is </a:t>
            </a:r>
            <a:r>
              <a:rPr lang="en-US" dirty="0" err="1" smtClean="0"/>
              <a:t>a.b.c.d</a:t>
            </a:r>
            <a:r>
              <a:rPr lang="en-US" dirty="0" smtClean="0"/>
              <a:t>. in this example</a:t>
            </a:r>
          </a:p>
        </p:txBody>
      </p:sp>
      <p:pic>
        <p:nvPicPr>
          <p:cNvPr id="4" name="Picture 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21598"/>
            <a:ext cx="941542" cy="806925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2389596" y="4983810"/>
            <a:ext cx="1776535" cy="1306697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Local  Network 1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1406292" y="5637159"/>
            <a:ext cx="865597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848" y="6161369"/>
            <a:ext cx="192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Src</a:t>
            </a:r>
            <a:r>
              <a:rPr lang="en-US" b="1" dirty="0" smtClean="0"/>
              <a:t> Host</a:t>
            </a:r>
          </a:p>
        </p:txBody>
      </p:sp>
      <p:sp>
        <p:nvSpPr>
          <p:cNvPr id="13" name="Cloud 12"/>
          <p:cNvSpPr/>
          <p:nvPr/>
        </p:nvSpPr>
        <p:spPr>
          <a:xfrm>
            <a:off x="5968723" y="5000509"/>
            <a:ext cx="1776535" cy="1306697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Local  Network 2</a:t>
            </a:r>
            <a:endParaRPr lang="en-US" sz="2000" dirty="0"/>
          </a:p>
        </p:txBody>
      </p:sp>
      <p:pic>
        <p:nvPicPr>
          <p:cNvPr id="14" name="Picture 1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58" y="5313820"/>
            <a:ext cx="941542" cy="806925"/>
          </a:xfrm>
          <a:prstGeom prst="rect">
            <a:avLst/>
          </a:prstGeom>
        </p:spPr>
      </p:pic>
      <p:pic>
        <p:nvPicPr>
          <p:cNvPr id="16" name="Picture 1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89" y="5512628"/>
            <a:ext cx="638895" cy="424865"/>
          </a:xfrm>
          <a:prstGeom prst="rect">
            <a:avLst/>
          </a:prstGeom>
        </p:spPr>
      </p:pic>
      <p:pic>
        <p:nvPicPr>
          <p:cNvPr id="17" name="Picture 16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13" y="5512628"/>
            <a:ext cx="638895" cy="4248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54104" y="4189189"/>
            <a:ext cx="1767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Src’s</a:t>
            </a:r>
            <a:r>
              <a:rPr lang="en-US" sz="1600" b="1" dirty="0" smtClean="0"/>
              <a:t> First Hop Router</a:t>
            </a:r>
          </a:p>
          <a:p>
            <a:r>
              <a:rPr lang="en-US" sz="1600" dirty="0" smtClean="0"/>
              <a:t>IP: </a:t>
            </a:r>
            <a:r>
              <a:rPr lang="en-US" sz="1600" dirty="0" err="1" smtClean="0"/>
              <a:t>d.c.b.a</a:t>
            </a:r>
            <a:endParaRPr lang="en-US" sz="1600" dirty="0" smtClean="0"/>
          </a:p>
          <a:p>
            <a:r>
              <a:rPr lang="en-US" sz="1600" dirty="0" smtClean="0"/>
              <a:t>MAC: 22:11:11:11:</a:t>
            </a:r>
            <a:r>
              <a:rPr lang="en-US" sz="1600" dirty="0" smtClean="0"/>
              <a:t>11:11 </a:t>
            </a:r>
            <a:endParaRPr lang="en-US" sz="1600" dirty="0"/>
          </a:p>
        </p:txBody>
      </p:sp>
      <p:pic>
        <p:nvPicPr>
          <p:cNvPr id="20" name="Picture 19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56" y="5937493"/>
            <a:ext cx="276459" cy="2764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21182" y="4944083"/>
            <a:ext cx="1496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Router 2</a:t>
            </a:r>
            <a:endParaRPr lang="en-US" sz="1600" b="1" dirty="0"/>
          </a:p>
        </p:txBody>
      </p:sp>
      <p:sp>
        <p:nvSpPr>
          <p:cNvPr id="25" name="Right Arrow 24"/>
          <p:cNvSpPr/>
          <p:nvPr/>
        </p:nvSpPr>
        <p:spPr>
          <a:xfrm>
            <a:off x="4664916" y="5596007"/>
            <a:ext cx="865597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745258" y="5683448"/>
            <a:ext cx="457200" cy="16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35640" y="4346725"/>
            <a:ext cx="1928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Dest</a:t>
            </a:r>
            <a:r>
              <a:rPr lang="en-US" sz="1400" b="1" dirty="0" smtClean="0"/>
              <a:t> Host</a:t>
            </a:r>
          </a:p>
          <a:p>
            <a:r>
              <a:rPr lang="en-US" sz="1400" dirty="0" smtClean="0"/>
              <a:t>IP: </a:t>
            </a:r>
            <a:r>
              <a:rPr lang="en-US" sz="1400" dirty="0" err="1" smtClean="0"/>
              <a:t>a.b.c.d</a:t>
            </a:r>
            <a:endParaRPr lang="en-US" sz="1400" dirty="0" smtClean="0"/>
          </a:p>
          <a:p>
            <a:r>
              <a:rPr lang="en-US" sz="1400" dirty="0" smtClean="0"/>
              <a:t>MAC: </a:t>
            </a:r>
            <a:r>
              <a:rPr lang="en-US" sz="1200" dirty="0" smtClean="0"/>
              <a:t>11:11:11:11:</a:t>
            </a:r>
            <a:r>
              <a:rPr lang="en-US" sz="1200" dirty="0" smtClean="0"/>
              <a:t>11:11 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2993"/>
              </p:ext>
            </p:extLst>
          </p:nvPr>
        </p:nvGraphicFramePr>
        <p:xfrm>
          <a:off x="94753" y="3813035"/>
          <a:ext cx="31608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48"/>
                <a:gridCol w="1580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d.c.b.a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22:11:11:11:</a:t>
                      </a:r>
                      <a:r>
                        <a:rPr lang="en-US" sz="1400" dirty="0" smtClean="0"/>
                        <a:t>11:11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d.c.b.c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12:37:11:11:</a:t>
                      </a:r>
                      <a:r>
                        <a:rPr lang="en-US" sz="1400" dirty="0" smtClean="0"/>
                        <a:t>11:11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5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7135 -0.032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</a:t>
            </a:r>
            <a:r>
              <a:rPr lang="en-US" dirty="0"/>
              <a:t>(Across local networks)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9098"/>
            <a:ext cx="8418689" cy="4525963"/>
          </a:xfrm>
        </p:spPr>
        <p:txBody>
          <a:bodyPr/>
          <a:lstStyle/>
          <a:p>
            <a:r>
              <a:rPr lang="en-US" dirty="0" smtClean="0"/>
              <a:t>Router 2 will use its ARP table to </a:t>
            </a:r>
            <a:r>
              <a:rPr lang="en-US" b="1" dirty="0" err="1" smtClean="0"/>
              <a:t>reencapsulate</a:t>
            </a:r>
            <a:r>
              <a:rPr lang="en-US" b="1" dirty="0" smtClean="0"/>
              <a:t> </a:t>
            </a:r>
            <a:r>
              <a:rPr lang="en-US" dirty="0" smtClean="0"/>
              <a:t>packet’s </a:t>
            </a:r>
            <a:r>
              <a:rPr lang="en-US" dirty="0" err="1" smtClean="0"/>
              <a:t>dest</a:t>
            </a:r>
            <a:r>
              <a:rPr lang="en-US" dirty="0"/>
              <a:t> </a:t>
            </a:r>
            <a:r>
              <a:rPr lang="en-US" dirty="0" smtClean="0"/>
              <a:t>MAC address with actual </a:t>
            </a:r>
            <a:r>
              <a:rPr lang="en-US" dirty="0" err="1"/>
              <a:t>d</a:t>
            </a:r>
            <a:r>
              <a:rPr lang="en-US" dirty="0" err="1" smtClean="0"/>
              <a:t>est</a:t>
            </a:r>
            <a:r>
              <a:rPr lang="en-US" dirty="0" smtClean="0"/>
              <a:t> host’s MAC address</a:t>
            </a:r>
          </a:p>
          <a:p>
            <a:pPr lvl="1"/>
            <a:r>
              <a:rPr lang="en-US" dirty="0" smtClean="0"/>
              <a:t>Router 2 then sends packet to </a:t>
            </a:r>
            <a:r>
              <a:rPr lang="en-US" dirty="0" err="1" smtClean="0"/>
              <a:t>dest</a:t>
            </a:r>
            <a:r>
              <a:rPr lang="en-US" dirty="0" smtClean="0"/>
              <a:t> host</a:t>
            </a:r>
          </a:p>
          <a:p>
            <a:endParaRPr lang="en-US" dirty="0" smtClean="0"/>
          </a:p>
        </p:txBody>
      </p:sp>
      <p:pic>
        <p:nvPicPr>
          <p:cNvPr id="4" name="Picture 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21598"/>
            <a:ext cx="941542" cy="806925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2389596" y="4983810"/>
            <a:ext cx="1776535" cy="1306697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Local  Network 1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1406292" y="5637159"/>
            <a:ext cx="865597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0848" y="6161369"/>
            <a:ext cx="192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Src</a:t>
            </a:r>
            <a:r>
              <a:rPr lang="en-US" b="1" dirty="0" smtClean="0"/>
              <a:t> Host</a:t>
            </a:r>
          </a:p>
        </p:txBody>
      </p:sp>
      <p:sp>
        <p:nvSpPr>
          <p:cNvPr id="13" name="Cloud 12"/>
          <p:cNvSpPr/>
          <p:nvPr/>
        </p:nvSpPr>
        <p:spPr>
          <a:xfrm>
            <a:off x="5968723" y="5000509"/>
            <a:ext cx="1776535" cy="1306697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Local  Network 2</a:t>
            </a:r>
            <a:endParaRPr lang="en-US" sz="2000" dirty="0"/>
          </a:p>
        </p:txBody>
      </p:sp>
      <p:pic>
        <p:nvPicPr>
          <p:cNvPr id="14" name="Picture 1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58" y="5313820"/>
            <a:ext cx="941542" cy="806925"/>
          </a:xfrm>
          <a:prstGeom prst="rect">
            <a:avLst/>
          </a:prstGeom>
        </p:spPr>
      </p:pic>
      <p:pic>
        <p:nvPicPr>
          <p:cNvPr id="16" name="Picture 1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89" y="5512628"/>
            <a:ext cx="638895" cy="424865"/>
          </a:xfrm>
          <a:prstGeom prst="rect">
            <a:avLst/>
          </a:prstGeom>
        </p:spPr>
      </p:pic>
      <p:pic>
        <p:nvPicPr>
          <p:cNvPr id="17" name="Picture 16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13" y="5512628"/>
            <a:ext cx="638895" cy="4248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54104" y="4189189"/>
            <a:ext cx="1876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Src’s</a:t>
            </a:r>
            <a:r>
              <a:rPr lang="en-US" sz="1600" b="1" dirty="0" smtClean="0"/>
              <a:t> First Hop Router</a:t>
            </a:r>
          </a:p>
          <a:p>
            <a:r>
              <a:rPr lang="en-US" sz="1600" dirty="0" smtClean="0"/>
              <a:t>IP: </a:t>
            </a:r>
            <a:r>
              <a:rPr lang="en-US" sz="1600" dirty="0" err="1" smtClean="0"/>
              <a:t>d.c.b.a</a:t>
            </a:r>
            <a:endParaRPr lang="en-US" sz="1600" dirty="0" smtClean="0"/>
          </a:p>
          <a:p>
            <a:r>
              <a:rPr lang="en-US" sz="1600" dirty="0" smtClean="0"/>
              <a:t>MAC: 22:11:11:11:</a:t>
            </a:r>
            <a:r>
              <a:rPr lang="en-US" sz="1600" dirty="0" smtClean="0"/>
              <a:t>11:11 </a:t>
            </a:r>
            <a:endParaRPr lang="en-US" sz="1600" dirty="0"/>
          </a:p>
        </p:txBody>
      </p:sp>
      <p:sp>
        <p:nvSpPr>
          <p:cNvPr id="19" name="Right Arrow 18"/>
          <p:cNvSpPr/>
          <p:nvPr/>
        </p:nvSpPr>
        <p:spPr>
          <a:xfrm>
            <a:off x="7745258" y="5683448"/>
            <a:ext cx="457200" cy="16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6" y="5829714"/>
            <a:ext cx="276459" cy="2764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21182" y="4944083"/>
            <a:ext cx="1496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Router 2</a:t>
            </a:r>
            <a:endParaRPr lang="en-US" sz="16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83991"/>
              </p:ext>
            </p:extLst>
          </p:nvPr>
        </p:nvGraphicFramePr>
        <p:xfrm>
          <a:off x="5150553" y="2919431"/>
          <a:ext cx="33443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168"/>
                <a:gridCol w="1672168"/>
              </a:tblGrid>
              <a:tr h="318461"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1846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a.b.c.d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11:11:11:11: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11:11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84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17:33:33:33:11:11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770355" y="2526158"/>
            <a:ext cx="211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 Table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842000" y="4189189"/>
            <a:ext cx="126723" cy="754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664916" y="5596007"/>
            <a:ext cx="865597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78105" y="4403672"/>
            <a:ext cx="1928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Dest</a:t>
            </a:r>
            <a:r>
              <a:rPr lang="en-US" sz="1400" b="1" dirty="0" smtClean="0"/>
              <a:t> Host</a:t>
            </a:r>
          </a:p>
          <a:p>
            <a:r>
              <a:rPr lang="en-US" sz="1400" dirty="0" smtClean="0"/>
              <a:t>IP: </a:t>
            </a:r>
            <a:r>
              <a:rPr lang="en-US" sz="1400" dirty="0" err="1" smtClean="0"/>
              <a:t>a.b.c.d</a:t>
            </a:r>
            <a:endParaRPr lang="en-US" sz="1400" dirty="0" smtClean="0"/>
          </a:p>
          <a:p>
            <a:r>
              <a:rPr lang="en-US" sz="1400" dirty="0" smtClean="0"/>
              <a:t>MAC: </a:t>
            </a:r>
            <a:r>
              <a:rPr lang="en-US" sz="1200" dirty="0" smtClean="0"/>
              <a:t>11:11:11:11:</a:t>
            </a:r>
            <a:r>
              <a:rPr lang="en-US" sz="1200" dirty="0" smtClean="0"/>
              <a:t>11:11 </a:t>
            </a:r>
            <a:endParaRPr lang="en-US" sz="12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2993"/>
              </p:ext>
            </p:extLst>
          </p:nvPr>
        </p:nvGraphicFramePr>
        <p:xfrm>
          <a:off x="94753" y="3813035"/>
          <a:ext cx="31608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48"/>
                <a:gridCol w="1580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d.c.b.a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22:11:11:11:</a:t>
                      </a:r>
                      <a:r>
                        <a:rPr lang="en-US" sz="1400" dirty="0" smtClean="0"/>
                        <a:t>11:11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d.c.b.c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12:37:11:11:</a:t>
                      </a:r>
                      <a:r>
                        <a:rPr lang="en-US" sz="1400" dirty="0" smtClean="0"/>
                        <a:t>11:11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0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0.25469 -0.03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6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missing?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determine destination IP address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Will cover in DNS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8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243711" y="1986368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243711" y="2367368"/>
            <a:ext cx="1703388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240004" y="1220373"/>
            <a:ext cx="1703388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DHCP (Application)</a:t>
            </a:r>
          </a:p>
          <a:p>
            <a:r>
              <a:rPr lang="is-IS" dirty="0" smtClean="0"/>
              <a:t>ARP (Datalink)</a:t>
            </a:r>
          </a:p>
          <a:p>
            <a:endParaRPr lang="is-I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43711" y="1601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10399" y="1585498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Transport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02474" y="1966498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Network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508824" y="2347498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Datalink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43711" y="2743200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488186" y="2728498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Physical</a:t>
            </a: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6319911" y="1220373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72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Big-Picture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How does a host send a packet to another host?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Today’s section will bring us much closer to the answer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3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98"/>
            <a:ext cx="8229600" cy="4525963"/>
          </a:xfrm>
        </p:spPr>
        <p:txBody>
          <a:bodyPr/>
          <a:lstStyle/>
          <a:p>
            <a:r>
              <a:rPr lang="en-US" dirty="0"/>
              <a:t>Enables a host to learn about its….</a:t>
            </a:r>
          </a:p>
          <a:p>
            <a:pPr lvl="1"/>
            <a:r>
              <a:rPr lang="en-US" dirty="0"/>
              <a:t>Own IP Address</a:t>
            </a:r>
          </a:p>
          <a:p>
            <a:pPr lvl="1"/>
            <a:r>
              <a:rPr lang="en-US" dirty="0"/>
              <a:t>Network Mask</a:t>
            </a:r>
          </a:p>
          <a:p>
            <a:pPr lvl="1"/>
            <a:r>
              <a:rPr lang="en-US" dirty="0"/>
              <a:t>First-hop router’s IP Address </a:t>
            </a:r>
          </a:p>
          <a:p>
            <a:pPr lvl="1"/>
            <a:r>
              <a:rPr lang="en-US" dirty="0"/>
              <a:t>DNS Server(s) IP Address(</a:t>
            </a:r>
            <a:r>
              <a:rPr lang="en-US" dirty="0" err="1"/>
              <a:t>es</a:t>
            </a:r>
            <a:r>
              <a:rPr lang="en-US" dirty="0"/>
              <a:t>) (more on this next week..)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861536"/>
            <a:ext cx="1814688" cy="1555232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5455355" y="3207201"/>
            <a:ext cx="3231445" cy="2652889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483555" y="4769556"/>
            <a:ext cx="2822223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80668" y="4141070"/>
            <a:ext cx="203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INTERNET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34352" y="3870424"/>
            <a:ext cx="4750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6600"/>
                </a:solidFill>
              </a:rPr>
              <a:t>?</a:t>
            </a:r>
            <a:endParaRPr lang="en-US" sz="26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3734" y="3175000"/>
            <a:ext cx="4750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6600"/>
                </a:solidFill>
              </a:rPr>
              <a:t>?</a:t>
            </a:r>
            <a:endParaRPr lang="en-US" sz="26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47710" y="3369093"/>
            <a:ext cx="4750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6600"/>
                </a:solidFill>
              </a:rPr>
              <a:t>?</a:t>
            </a:r>
            <a:endParaRPr lang="en-US" sz="26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7890" y="5413946"/>
            <a:ext cx="4750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6600"/>
                </a:solidFill>
              </a:rPr>
              <a:t>?</a:t>
            </a:r>
            <a:endParaRPr lang="en-US" sz="26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660" y="5720153"/>
            <a:ext cx="4750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6600"/>
                </a:solidFill>
              </a:rPr>
              <a:t>?</a:t>
            </a:r>
            <a:endParaRPr lang="en-US" sz="26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21271" y="5581667"/>
            <a:ext cx="4750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6600"/>
                </a:solidFill>
              </a:rPr>
              <a:t>?</a:t>
            </a:r>
            <a:endParaRPr lang="en-US" sz="2600" dirty="0">
              <a:solidFill>
                <a:srgbClr val="FF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664" y="3172178"/>
            <a:ext cx="4750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6600"/>
                </a:solidFill>
              </a:rPr>
              <a:t>?</a:t>
            </a:r>
            <a:endParaRPr lang="en-US" sz="2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3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1" grpId="0"/>
      <p:bldP spid="28" grpId="0"/>
      <p:bldP spid="31" grpId="0"/>
      <p:bldP spid="34" grpId="0"/>
      <p:bldP spid="35" grpId="0"/>
      <p:bldP spid="36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indent="-342900">
              <a:buFontTx/>
              <a:buChar char="-"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1.	Difference </a:t>
            </a:r>
            <a:r>
              <a:rPr lang="en-US" b="1" dirty="0" smtClean="0"/>
              <a:t>between flooding and broadcasting?</a:t>
            </a:r>
          </a:p>
          <a:p>
            <a:pPr lvl="1" indent="-342900">
              <a:buFontTx/>
              <a:buChar char="-"/>
            </a:pPr>
            <a:r>
              <a:rPr lang="en-US" b="1" dirty="0"/>
              <a:t>Flooding</a:t>
            </a:r>
            <a:r>
              <a:rPr lang="en-US" dirty="0"/>
              <a:t> has the goal of host-to-host </a:t>
            </a:r>
            <a:r>
              <a:rPr lang="en-US" dirty="0" smtClean="0"/>
              <a:t>delivery</a:t>
            </a:r>
          </a:p>
          <a:p>
            <a:pPr lvl="2" indent="-342900">
              <a:buFontTx/>
              <a:buChar char="-"/>
            </a:pPr>
            <a:r>
              <a:rPr lang="en-US" dirty="0" smtClean="0"/>
              <a:t>A per-hop decision</a:t>
            </a:r>
            <a:endParaRPr lang="en-US" dirty="0"/>
          </a:p>
          <a:p>
            <a:pPr lvl="2" indent="-342900">
              <a:buFontTx/>
              <a:buChar char="-"/>
            </a:pPr>
            <a:r>
              <a:rPr lang="en-US" dirty="0"/>
              <a:t>What I do with a packet when I don’t know what to </a:t>
            </a:r>
            <a:r>
              <a:rPr lang="en-US" dirty="0" smtClean="0"/>
              <a:t>do with it</a:t>
            </a:r>
            <a:endParaRPr lang="en-US" dirty="0"/>
          </a:p>
          <a:p>
            <a:pPr lvl="1" indent="-342900">
              <a:buFontTx/>
              <a:buChar char="-"/>
            </a:pPr>
            <a:r>
              <a:rPr lang="en-US" b="1" dirty="0" smtClean="0"/>
              <a:t>Broadcast</a:t>
            </a:r>
            <a:r>
              <a:rPr lang="en-US" dirty="0" smtClean="0"/>
              <a:t> </a:t>
            </a:r>
            <a:r>
              <a:rPr lang="en-US" dirty="0"/>
              <a:t>has the goal of delivery to </a:t>
            </a:r>
            <a:r>
              <a:rPr lang="en-US" dirty="0" smtClean="0"/>
              <a:t>everyone</a:t>
            </a:r>
          </a:p>
          <a:p>
            <a:pPr lvl="2" indent="-342900">
              <a:buFontTx/>
              <a:buChar char="-"/>
            </a:pPr>
            <a:r>
              <a:rPr lang="en-US" dirty="0" smtClean="0"/>
              <a:t>How I specify that my packet will go to everyone</a:t>
            </a:r>
            <a:endParaRPr lang="en-US" dirty="0"/>
          </a:p>
          <a:p>
            <a:pPr lvl="2"/>
            <a:endParaRPr lang="en-US" b="1" dirty="0" smtClean="0"/>
          </a:p>
          <a:p>
            <a:pPr marL="457200" indent="-457200">
              <a:buAutoNum type="arabicPeriod" startAt="2"/>
            </a:pPr>
            <a:r>
              <a:rPr lang="en-US" b="1" dirty="0" smtClean="0"/>
              <a:t>How </a:t>
            </a:r>
            <a:r>
              <a:rPr lang="en-US" b="1" dirty="0" smtClean="0"/>
              <a:t>does DHCP</a:t>
            </a:r>
            <a:r>
              <a:rPr lang="en-US" b="1" dirty="0" smtClean="0"/>
              <a:t> </a:t>
            </a:r>
            <a:r>
              <a:rPr lang="en-US" b="1" dirty="0" smtClean="0"/>
              <a:t>broadcast at L2 layer</a:t>
            </a:r>
            <a:r>
              <a:rPr lang="en-US" b="1" dirty="0" smtClean="0"/>
              <a:t>?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DHCP does not </a:t>
            </a:r>
            <a:r>
              <a:rPr lang="en-US" dirty="0" smtClean="0"/>
              <a:t>know about </a:t>
            </a:r>
            <a:r>
              <a:rPr lang="en-US" dirty="0" smtClean="0"/>
              <a:t>L2 addresses!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DHCP specifies destination IP address as 255.255.255.255	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-    Link-layer then uses MAC </a:t>
            </a:r>
            <a:r>
              <a:rPr lang="en-US" dirty="0" smtClean="0"/>
              <a:t>address </a:t>
            </a:r>
            <a:r>
              <a:rPr lang="en-US" dirty="0" err="1" smtClean="0"/>
              <a:t>ff:ff:ff:ff:ff:ff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06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9098"/>
            <a:ext cx="8418689" cy="4525963"/>
          </a:xfrm>
        </p:spPr>
        <p:txBody>
          <a:bodyPr/>
          <a:lstStyle/>
          <a:p>
            <a:r>
              <a:rPr lang="en-US" dirty="0" smtClean="0"/>
              <a:t>DHCP server(s) located on same local network as host</a:t>
            </a:r>
          </a:p>
          <a:p>
            <a:r>
              <a:rPr lang="en-US" dirty="0" smtClean="0"/>
              <a:t>Host initially </a:t>
            </a:r>
            <a:r>
              <a:rPr lang="en-US" dirty="0" smtClean="0"/>
              <a:t>broadcasts </a:t>
            </a:r>
            <a:r>
              <a:rPr lang="en-US" b="1" dirty="0" smtClean="0"/>
              <a:t>discovery</a:t>
            </a:r>
            <a:r>
              <a:rPr lang="en-US" dirty="0" smtClean="0"/>
              <a:t> message  </a:t>
            </a:r>
          </a:p>
          <a:p>
            <a:endParaRPr lang="en-US" dirty="0" smtClean="0"/>
          </a:p>
        </p:txBody>
      </p:sp>
      <p:pic>
        <p:nvPicPr>
          <p:cNvPr id="4" name="Picture 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510647"/>
            <a:ext cx="1814688" cy="1555232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4356127" y="4223088"/>
            <a:ext cx="3231445" cy="2355069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Local Network</a:t>
            </a:r>
            <a:endParaRPr lang="en-US" sz="3000" dirty="0"/>
          </a:p>
        </p:txBody>
      </p:sp>
      <p:sp>
        <p:nvSpPr>
          <p:cNvPr id="8" name="Right Arrow 7"/>
          <p:cNvSpPr/>
          <p:nvPr/>
        </p:nvSpPr>
        <p:spPr>
          <a:xfrm>
            <a:off x="2483555" y="5400623"/>
            <a:ext cx="1693333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5519070" y="3771530"/>
            <a:ext cx="708002" cy="197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7140" y="2627110"/>
            <a:ext cx="164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DHCP Server</a:t>
            </a:r>
            <a:endParaRPr lang="en-US" dirty="0"/>
          </a:p>
        </p:txBody>
      </p:sp>
      <p:pic>
        <p:nvPicPr>
          <p:cNvPr id="10" name="Picture 9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10" y="4945131"/>
            <a:ext cx="418246" cy="418246"/>
          </a:xfrm>
          <a:prstGeom prst="rect">
            <a:avLst/>
          </a:prstGeom>
        </p:spPr>
      </p:pic>
      <p:pic>
        <p:nvPicPr>
          <p:cNvPr id="12" name="Picture 11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92" y="5877461"/>
            <a:ext cx="418246" cy="418246"/>
          </a:xfrm>
          <a:prstGeom prst="rect">
            <a:avLst/>
          </a:prstGeom>
        </p:spPr>
      </p:pic>
      <p:pic>
        <p:nvPicPr>
          <p:cNvPr id="13" name="Picture 12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715000"/>
            <a:ext cx="418246" cy="418246"/>
          </a:xfrm>
          <a:prstGeom prst="rect">
            <a:avLst/>
          </a:prstGeom>
        </p:spPr>
      </p:pic>
      <p:pic>
        <p:nvPicPr>
          <p:cNvPr id="14" name="Picture 13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53" y="4207215"/>
            <a:ext cx="418246" cy="418246"/>
          </a:xfrm>
          <a:prstGeom prst="rect">
            <a:avLst/>
          </a:prstGeom>
        </p:spPr>
      </p:pic>
      <p:pic>
        <p:nvPicPr>
          <p:cNvPr id="17" name="Picture 16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23" y="4982377"/>
            <a:ext cx="418246" cy="418246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350453" y="5273445"/>
            <a:ext cx="2716670" cy="1932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815331" flipV="1">
            <a:off x="4331238" y="4806357"/>
            <a:ext cx="1598097" cy="1719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754921">
            <a:off x="4518259" y="5653125"/>
            <a:ext cx="2043187" cy="149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542441">
            <a:off x="4429337" y="5758987"/>
            <a:ext cx="1381357" cy="1473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8667" y="2777643"/>
            <a:ext cx="3485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Address: ???</a:t>
            </a:r>
          </a:p>
          <a:p>
            <a:r>
              <a:rPr lang="en-US" dirty="0" smtClean="0"/>
              <a:t>Subnet Mask: ???</a:t>
            </a:r>
          </a:p>
          <a:p>
            <a:r>
              <a:rPr lang="en-US" dirty="0" smtClean="0"/>
              <a:t>First-hop Router IP Address: ???</a:t>
            </a:r>
          </a:p>
          <a:p>
            <a:r>
              <a:rPr lang="en-US" dirty="0" smtClean="0"/>
              <a:t>DNS IP Address: ???</a:t>
            </a:r>
          </a:p>
          <a:p>
            <a:endParaRPr lang="en-US" dirty="0"/>
          </a:p>
        </p:txBody>
      </p:sp>
      <p:sp>
        <p:nvSpPr>
          <p:cNvPr id="22" name="Can 21"/>
          <p:cNvSpPr/>
          <p:nvPr/>
        </p:nvSpPr>
        <p:spPr>
          <a:xfrm>
            <a:off x="5157159" y="2136217"/>
            <a:ext cx="1234266" cy="1282852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9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C 0.05226 0.00047 0.10452 0.00116 0.12917 0.00024 C 0.15417 -0.00069 0.15104 -0.00301 0.14809 -0.00509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1.48148E-6 L 2.22045E-16 -0.1340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9098"/>
            <a:ext cx="8418689" cy="4525963"/>
          </a:xfrm>
        </p:spPr>
        <p:txBody>
          <a:bodyPr/>
          <a:lstStyle/>
          <a:p>
            <a:r>
              <a:rPr lang="en-US" dirty="0" smtClean="0"/>
              <a:t>DHCP server(s) responds by broadcasting </a:t>
            </a:r>
            <a:r>
              <a:rPr lang="en-US" b="1" dirty="0" smtClean="0"/>
              <a:t>offer</a:t>
            </a:r>
            <a:r>
              <a:rPr lang="en-US" dirty="0" smtClean="0"/>
              <a:t> message</a:t>
            </a:r>
          </a:p>
          <a:p>
            <a:r>
              <a:rPr lang="en-US" dirty="0" smtClean="0"/>
              <a:t>Message includes assigned IP address, network mask, first-hop router address, DNS server addresses</a:t>
            </a:r>
          </a:p>
          <a:p>
            <a:endParaRPr lang="en-US" dirty="0" smtClean="0"/>
          </a:p>
        </p:txBody>
      </p:sp>
      <p:pic>
        <p:nvPicPr>
          <p:cNvPr id="4" name="Picture 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510647"/>
            <a:ext cx="1814688" cy="1555232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4356127" y="4510647"/>
            <a:ext cx="3231445" cy="2067510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Local Network</a:t>
            </a:r>
            <a:endParaRPr lang="en-US" sz="30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2483555" y="5400623"/>
            <a:ext cx="1693333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5617848" y="4057868"/>
            <a:ext cx="708002" cy="197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7140" y="2840640"/>
            <a:ext cx="164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DHCP Server</a:t>
            </a:r>
            <a:endParaRPr lang="en-US" dirty="0"/>
          </a:p>
        </p:txBody>
      </p:sp>
      <p:pic>
        <p:nvPicPr>
          <p:cNvPr id="14" name="Picture 13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46" y="3751768"/>
            <a:ext cx="418246" cy="4182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8667" y="2777643"/>
            <a:ext cx="3485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Address: ???</a:t>
            </a:r>
          </a:p>
          <a:p>
            <a:r>
              <a:rPr lang="en-US" dirty="0" smtClean="0"/>
              <a:t>Subnet Mask: ???</a:t>
            </a:r>
          </a:p>
          <a:p>
            <a:r>
              <a:rPr lang="en-US" dirty="0" smtClean="0"/>
              <a:t>First-hop Router IP Address: ???</a:t>
            </a:r>
          </a:p>
          <a:p>
            <a:r>
              <a:rPr lang="en-US" dirty="0" smtClean="0"/>
              <a:t>DNS IP Address: ???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9414" y="2777643"/>
            <a:ext cx="519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Address: </a:t>
            </a:r>
            <a:r>
              <a:rPr lang="en-US" dirty="0" smtClean="0"/>
              <a:t>212.0.0.0 (tentative)</a:t>
            </a:r>
            <a:endParaRPr lang="en-US" dirty="0" smtClean="0"/>
          </a:p>
          <a:p>
            <a:r>
              <a:rPr lang="en-US" dirty="0" smtClean="0"/>
              <a:t>Subnet Mask: /</a:t>
            </a:r>
            <a:r>
              <a:rPr lang="en-US" dirty="0" smtClean="0"/>
              <a:t>8 (tentative)</a:t>
            </a:r>
            <a:endParaRPr lang="en-US" dirty="0" smtClean="0"/>
          </a:p>
          <a:p>
            <a:r>
              <a:rPr lang="en-US" dirty="0" smtClean="0"/>
              <a:t>First-hop Router IP Address: </a:t>
            </a:r>
            <a:r>
              <a:rPr lang="en-US" dirty="0" smtClean="0"/>
              <a:t>212.2.3.0 (tentative)</a:t>
            </a:r>
            <a:endParaRPr lang="en-US" dirty="0" smtClean="0"/>
          </a:p>
          <a:p>
            <a:r>
              <a:rPr lang="en-US" dirty="0" smtClean="0"/>
              <a:t>DNS IP Address: </a:t>
            </a:r>
            <a:r>
              <a:rPr lang="en-US" dirty="0" smtClean="0"/>
              <a:t>212.4.7.8 (tentative)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5476687" y="5131238"/>
            <a:ext cx="990324" cy="1975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1" y="5306932"/>
            <a:ext cx="418246" cy="418246"/>
          </a:xfrm>
          <a:prstGeom prst="rect">
            <a:avLst/>
          </a:prstGeom>
        </p:spPr>
      </p:pic>
      <p:pic>
        <p:nvPicPr>
          <p:cNvPr id="18" name="Picture 17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17" y="5162509"/>
            <a:ext cx="418246" cy="418246"/>
          </a:xfrm>
          <a:prstGeom prst="rect">
            <a:avLst/>
          </a:prstGeom>
        </p:spPr>
      </p:pic>
      <p:pic>
        <p:nvPicPr>
          <p:cNvPr id="19" name="Picture 18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05" y="5877578"/>
            <a:ext cx="418246" cy="418246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2973715" flipV="1">
            <a:off x="5994594" y="4867845"/>
            <a:ext cx="699651" cy="3051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7679020">
            <a:off x="4972484" y="5016173"/>
            <a:ext cx="990324" cy="1975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5330671" y="2468916"/>
            <a:ext cx="1234266" cy="1282852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0.04323 0.1189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-0.34253 0.00416 " pathEditMode="relative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3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9098"/>
            <a:ext cx="8418689" cy="4525963"/>
          </a:xfrm>
        </p:spPr>
        <p:txBody>
          <a:bodyPr/>
          <a:lstStyle/>
          <a:p>
            <a:r>
              <a:rPr lang="en-US" dirty="0" smtClean="0"/>
              <a:t>Host responds by broadcasting </a:t>
            </a:r>
            <a:r>
              <a:rPr lang="en-US" b="1" dirty="0" smtClean="0"/>
              <a:t>request</a:t>
            </a:r>
            <a:r>
              <a:rPr lang="en-US" dirty="0" smtClean="0"/>
              <a:t> message</a:t>
            </a:r>
          </a:p>
          <a:p>
            <a:r>
              <a:rPr lang="en-US" dirty="0" smtClean="0"/>
              <a:t>This message identifies which offer was accepted (helps when there are multiple local DHCP servers) </a:t>
            </a:r>
          </a:p>
        </p:txBody>
      </p:sp>
      <p:pic>
        <p:nvPicPr>
          <p:cNvPr id="4" name="Picture 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510647"/>
            <a:ext cx="1814688" cy="1555232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4356127" y="4223088"/>
            <a:ext cx="3231445" cy="2355069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Local Network</a:t>
            </a:r>
            <a:endParaRPr lang="en-US" sz="3000" dirty="0"/>
          </a:p>
        </p:txBody>
      </p:sp>
      <p:sp>
        <p:nvSpPr>
          <p:cNvPr id="8" name="Right Arrow 7"/>
          <p:cNvSpPr/>
          <p:nvPr/>
        </p:nvSpPr>
        <p:spPr>
          <a:xfrm>
            <a:off x="2483555" y="5400623"/>
            <a:ext cx="1693333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5519070" y="3771530"/>
            <a:ext cx="708002" cy="197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7140" y="2627110"/>
            <a:ext cx="164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DHCP Server</a:t>
            </a:r>
            <a:endParaRPr lang="en-US" dirty="0"/>
          </a:p>
        </p:txBody>
      </p:sp>
      <p:pic>
        <p:nvPicPr>
          <p:cNvPr id="10" name="Picture 9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10" y="4945131"/>
            <a:ext cx="418246" cy="418246"/>
          </a:xfrm>
          <a:prstGeom prst="rect">
            <a:avLst/>
          </a:prstGeom>
        </p:spPr>
      </p:pic>
      <p:pic>
        <p:nvPicPr>
          <p:cNvPr id="12" name="Picture 11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92" y="5877461"/>
            <a:ext cx="418246" cy="418246"/>
          </a:xfrm>
          <a:prstGeom prst="rect">
            <a:avLst/>
          </a:prstGeom>
        </p:spPr>
      </p:pic>
      <p:pic>
        <p:nvPicPr>
          <p:cNvPr id="13" name="Picture 12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715000"/>
            <a:ext cx="418246" cy="418246"/>
          </a:xfrm>
          <a:prstGeom prst="rect">
            <a:avLst/>
          </a:prstGeom>
        </p:spPr>
      </p:pic>
      <p:pic>
        <p:nvPicPr>
          <p:cNvPr id="14" name="Picture 13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53" y="4207215"/>
            <a:ext cx="418246" cy="418246"/>
          </a:xfrm>
          <a:prstGeom prst="rect">
            <a:avLst/>
          </a:prstGeom>
        </p:spPr>
      </p:pic>
      <p:pic>
        <p:nvPicPr>
          <p:cNvPr id="17" name="Picture 16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23" y="4982377"/>
            <a:ext cx="418246" cy="418246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350453" y="5273445"/>
            <a:ext cx="2716670" cy="1932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815331" flipV="1">
            <a:off x="4331238" y="4806357"/>
            <a:ext cx="1598097" cy="1719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754921">
            <a:off x="4518259" y="5653125"/>
            <a:ext cx="2043187" cy="1495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542441">
            <a:off x="4429337" y="5758987"/>
            <a:ext cx="1381357" cy="1473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5459357" y="2566329"/>
            <a:ext cx="814691" cy="860225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39414" y="2777643"/>
            <a:ext cx="519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Address: </a:t>
            </a:r>
            <a:r>
              <a:rPr lang="en-US" dirty="0" smtClean="0"/>
              <a:t>212.0.0.0 (tentative)</a:t>
            </a:r>
            <a:endParaRPr lang="en-US" dirty="0" smtClean="0"/>
          </a:p>
          <a:p>
            <a:r>
              <a:rPr lang="en-US" dirty="0" smtClean="0"/>
              <a:t>Subnet Mask: /</a:t>
            </a:r>
            <a:r>
              <a:rPr lang="en-US" dirty="0" smtClean="0"/>
              <a:t>8 (tentative)</a:t>
            </a:r>
            <a:endParaRPr lang="en-US" dirty="0" smtClean="0"/>
          </a:p>
          <a:p>
            <a:r>
              <a:rPr lang="en-US" dirty="0" smtClean="0"/>
              <a:t>First-hop Router IP Address: </a:t>
            </a:r>
            <a:r>
              <a:rPr lang="en-US" dirty="0" smtClean="0"/>
              <a:t>212.2.3.0 (tentative)</a:t>
            </a:r>
            <a:endParaRPr lang="en-US" dirty="0" smtClean="0"/>
          </a:p>
          <a:p>
            <a:r>
              <a:rPr lang="en-US" dirty="0" smtClean="0"/>
              <a:t>DNS IP Address: </a:t>
            </a:r>
            <a:r>
              <a:rPr lang="en-US" dirty="0" smtClean="0"/>
              <a:t>212.4.7.8 (tentative)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4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C 0.05226 0.00047 0.10452 0.00116 0.12917 0.00024 C 0.15417 -0.00069 0.15104 -0.00301 0.14809 -0.00509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1.48148E-6 L 2.22045E-16 -0.1340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9098"/>
            <a:ext cx="8418689" cy="4525963"/>
          </a:xfrm>
        </p:spPr>
        <p:txBody>
          <a:bodyPr/>
          <a:lstStyle/>
          <a:p>
            <a:r>
              <a:rPr lang="en-US" dirty="0" smtClean="0"/>
              <a:t>Chosen DHCP server responds by broadcasting </a:t>
            </a:r>
            <a:r>
              <a:rPr lang="en-US" b="1" dirty="0" smtClean="0"/>
              <a:t>ACK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kd188256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510647"/>
            <a:ext cx="1814688" cy="1555232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4356127" y="4510647"/>
            <a:ext cx="3231445" cy="2067510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Local Network</a:t>
            </a:r>
            <a:endParaRPr lang="en-US" sz="30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2483555" y="5400623"/>
            <a:ext cx="1693333" cy="197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5617848" y="4057868"/>
            <a:ext cx="708002" cy="1975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7140" y="2627110"/>
            <a:ext cx="164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DHCP Server</a:t>
            </a:r>
            <a:endParaRPr lang="en-US" dirty="0"/>
          </a:p>
        </p:txBody>
      </p:sp>
      <p:pic>
        <p:nvPicPr>
          <p:cNvPr id="14" name="Picture 13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46" y="3751768"/>
            <a:ext cx="418246" cy="4182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2476" y="2996442"/>
            <a:ext cx="5093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Address: </a:t>
            </a:r>
            <a:r>
              <a:rPr lang="en-US" dirty="0" smtClean="0"/>
              <a:t>212.0.0.0 (confirmed!)</a:t>
            </a:r>
            <a:endParaRPr lang="en-US" dirty="0" smtClean="0"/>
          </a:p>
          <a:p>
            <a:r>
              <a:rPr lang="en-US" dirty="0" smtClean="0"/>
              <a:t>Subnet </a:t>
            </a:r>
            <a:r>
              <a:rPr lang="en-US" dirty="0" smtClean="0"/>
              <a:t>Mask: /</a:t>
            </a:r>
            <a:r>
              <a:rPr lang="en-US" dirty="0" smtClean="0"/>
              <a:t>8 (confirmed!)</a:t>
            </a:r>
            <a:endParaRPr lang="en-US" dirty="0" smtClean="0"/>
          </a:p>
          <a:p>
            <a:r>
              <a:rPr lang="en-US" dirty="0" smtClean="0"/>
              <a:t>First-hop Router IP Address</a:t>
            </a:r>
            <a:r>
              <a:rPr lang="en-US" dirty="0" smtClean="0"/>
              <a:t>:212.2.3.0 (confirmed!)</a:t>
            </a:r>
            <a:endParaRPr lang="en-US" dirty="0" smtClean="0"/>
          </a:p>
          <a:p>
            <a:r>
              <a:rPr lang="en-US" dirty="0" smtClean="0"/>
              <a:t>DNS IP Address: </a:t>
            </a:r>
            <a:r>
              <a:rPr lang="en-US" dirty="0" smtClean="0"/>
              <a:t>212.4.7.8 (confirmed)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5476687" y="5004239"/>
            <a:ext cx="990324" cy="1975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1" y="5179933"/>
            <a:ext cx="418246" cy="418246"/>
          </a:xfrm>
          <a:prstGeom prst="rect">
            <a:avLst/>
          </a:prstGeom>
        </p:spPr>
      </p:pic>
      <p:pic>
        <p:nvPicPr>
          <p:cNvPr id="17" name="Picture 16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17" y="5035510"/>
            <a:ext cx="418246" cy="418246"/>
          </a:xfrm>
          <a:prstGeom prst="rect">
            <a:avLst/>
          </a:prstGeom>
        </p:spPr>
      </p:pic>
      <p:pic>
        <p:nvPicPr>
          <p:cNvPr id="18" name="Picture 17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05" y="5750579"/>
            <a:ext cx="418246" cy="418246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2973715" flipV="1">
            <a:off x="5994594" y="4740846"/>
            <a:ext cx="699651" cy="3051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7679020">
            <a:off x="4972484" y="4889174"/>
            <a:ext cx="990324" cy="1975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5356046" y="2468916"/>
            <a:ext cx="1234266" cy="1282852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9414" y="2777643"/>
            <a:ext cx="519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Address: </a:t>
            </a:r>
            <a:r>
              <a:rPr lang="en-US" dirty="0" smtClean="0"/>
              <a:t>212.0.0.0 (tentative)</a:t>
            </a:r>
            <a:endParaRPr lang="en-US" dirty="0" smtClean="0"/>
          </a:p>
          <a:p>
            <a:r>
              <a:rPr lang="en-US" dirty="0" smtClean="0"/>
              <a:t>Subnet Mask: /</a:t>
            </a:r>
            <a:r>
              <a:rPr lang="en-US" dirty="0" smtClean="0"/>
              <a:t>8 (tentative)</a:t>
            </a:r>
            <a:endParaRPr lang="en-US" dirty="0" smtClean="0"/>
          </a:p>
          <a:p>
            <a:r>
              <a:rPr lang="en-US" dirty="0" smtClean="0"/>
              <a:t>First-hop Router IP Address: </a:t>
            </a:r>
            <a:r>
              <a:rPr lang="en-US" dirty="0" smtClean="0"/>
              <a:t>212.2.3.0 (tentative)</a:t>
            </a:r>
            <a:endParaRPr lang="en-US" dirty="0" smtClean="0"/>
          </a:p>
          <a:p>
            <a:r>
              <a:rPr lang="en-US" dirty="0" smtClean="0"/>
              <a:t>DNS IP Address: </a:t>
            </a:r>
            <a:r>
              <a:rPr lang="en-US" dirty="0" smtClean="0"/>
              <a:t>212.4.7.8 (tentative)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7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1.48148E-6 L 0.0401 0.07407 " pathEditMode="relative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-0.34253 0.00416 " pathEditMode="relative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9" grpId="0" animBg="1"/>
      <p:bldP spid="20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5636</TotalTime>
  <Words>1093</Words>
  <Application>Microsoft Macintosh PowerPoint</Application>
  <PresentationFormat>On-screen Show (4:3)</PresentationFormat>
  <Paragraphs>214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Addressing</vt:lpstr>
      <vt:lpstr>Agenda</vt:lpstr>
      <vt:lpstr>Big-Picture Question</vt:lpstr>
      <vt:lpstr>DHCP</vt:lpstr>
      <vt:lpstr>Preliminary Questions</vt:lpstr>
      <vt:lpstr>DHCP</vt:lpstr>
      <vt:lpstr>DHCP</vt:lpstr>
      <vt:lpstr>DHCP</vt:lpstr>
      <vt:lpstr>DHCP</vt:lpstr>
      <vt:lpstr>A Couple Questions….</vt:lpstr>
      <vt:lpstr>ARP (Overview)</vt:lpstr>
      <vt:lpstr>ARP (Within local network) </vt:lpstr>
      <vt:lpstr>ARP (Across local networks)  </vt:lpstr>
      <vt:lpstr>ARP (Across local networks) </vt:lpstr>
      <vt:lpstr>ARP (Across local networks) </vt:lpstr>
      <vt:lpstr>ARP (Across local networks) </vt:lpstr>
      <vt:lpstr>What are we missing?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Ross Teixeira</dc:creator>
  <cp:lastModifiedBy>Brian Kim</cp:lastModifiedBy>
  <cp:revision>413</cp:revision>
  <dcterms:created xsi:type="dcterms:W3CDTF">2016-09-01T20:19:22Z</dcterms:created>
  <dcterms:modified xsi:type="dcterms:W3CDTF">2016-10-04T22:19:04Z</dcterms:modified>
</cp:coreProperties>
</file>