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xls" ContentType="application/vnd.ms-exce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4"/>
  </p:notesMasterIdLst>
  <p:handoutMasterIdLst>
    <p:handoutMasterId r:id="rId95"/>
  </p:handoutMasterIdLst>
  <p:sldIdLst>
    <p:sldId id="912" r:id="rId2"/>
    <p:sldId id="793" r:id="rId3"/>
    <p:sldId id="794" r:id="rId4"/>
    <p:sldId id="795" r:id="rId5"/>
    <p:sldId id="907" r:id="rId6"/>
    <p:sldId id="796" r:id="rId7"/>
    <p:sldId id="896" r:id="rId8"/>
    <p:sldId id="898" r:id="rId9"/>
    <p:sldId id="897" r:id="rId10"/>
    <p:sldId id="913" r:id="rId11"/>
    <p:sldId id="918" r:id="rId12"/>
    <p:sldId id="900" r:id="rId13"/>
    <p:sldId id="939" r:id="rId14"/>
    <p:sldId id="914" r:id="rId15"/>
    <p:sldId id="915" r:id="rId16"/>
    <p:sldId id="901" r:id="rId17"/>
    <p:sldId id="916" r:id="rId18"/>
    <p:sldId id="902" r:id="rId19"/>
    <p:sldId id="903" r:id="rId20"/>
    <p:sldId id="904" r:id="rId21"/>
    <p:sldId id="905" r:id="rId22"/>
    <p:sldId id="908" r:id="rId23"/>
    <p:sldId id="919" r:id="rId24"/>
    <p:sldId id="910" r:id="rId25"/>
    <p:sldId id="920" r:id="rId26"/>
    <p:sldId id="906" r:id="rId27"/>
    <p:sldId id="911" r:id="rId28"/>
    <p:sldId id="821" r:id="rId29"/>
    <p:sldId id="822" r:id="rId30"/>
    <p:sldId id="924" r:id="rId31"/>
    <p:sldId id="925" r:id="rId32"/>
    <p:sldId id="926" r:id="rId33"/>
    <p:sldId id="927" r:id="rId34"/>
    <p:sldId id="928" r:id="rId35"/>
    <p:sldId id="929" r:id="rId36"/>
    <p:sldId id="930" r:id="rId37"/>
    <p:sldId id="931" r:id="rId38"/>
    <p:sldId id="933" r:id="rId39"/>
    <p:sldId id="934" r:id="rId40"/>
    <p:sldId id="935" r:id="rId41"/>
    <p:sldId id="824" r:id="rId42"/>
    <p:sldId id="825" r:id="rId43"/>
    <p:sldId id="826" r:id="rId44"/>
    <p:sldId id="827" r:id="rId45"/>
    <p:sldId id="828" r:id="rId46"/>
    <p:sldId id="829" r:id="rId47"/>
    <p:sldId id="830" r:id="rId48"/>
    <p:sldId id="831" r:id="rId49"/>
    <p:sldId id="938" r:id="rId50"/>
    <p:sldId id="853" r:id="rId51"/>
    <p:sldId id="854" r:id="rId52"/>
    <p:sldId id="855" r:id="rId53"/>
    <p:sldId id="856" r:id="rId54"/>
    <p:sldId id="857" r:id="rId55"/>
    <p:sldId id="858" r:id="rId56"/>
    <p:sldId id="859" r:id="rId57"/>
    <p:sldId id="860" r:id="rId58"/>
    <p:sldId id="861" r:id="rId59"/>
    <p:sldId id="862" r:id="rId60"/>
    <p:sldId id="863" r:id="rId61"/>
    <p:sldId id="864" r:id="rId62"/>
    <p:sldId id="865" r:id="rId63"/>
    <p:sldId id="866" r:id="rId64"/>
    <p:sldId id="867" r:id="rId65"/>
    <p:sldId id="868" r:id="rId66"/>
    <p:sldId id="869" r:id="rId67"/>
    <p:sldId id="940" r:id="rId68"/>
    <p:sldId id="870" r:id="rId69"/>
    <p:sldId id="871" r:id="rId70"/>
    <p:sldId id="872" r:id="rId71"/>
    <p:sldId id="921" r:id="rId72"/>
    <p:sldId id="875" r:id="rId73"/>
    <p:sldId id="876" r:id="rId74"/>
    <p:sldId id="877" r:id="rId75"/>
    <p:sldId id="878" r:id="rId76"/>
    <p:sldId id="879" r:id="rId77"/>
    <p:sldId id="880" r:id="rId78"/>
    <p:sldId id="881" r:id="rId79"/>
    <p:sldId id="882" r:id="rId80"/>
    <p:sldId id="883" r:id="rId81"/>
    <p:sldId id="884" r:id="rId82"/>
    <p:sldId id="885" r:id="rId83"/>
    <p:sldId id="886" r:id="rId84"/>
    <p:sldId id="887" r:id="rId85"/>
    <p:sldId id="888" r:id="rId86"/>
    <p:sldId id="889" r:id="rId87"/>
    <p:sldId id="890" r:id="rId88"/>
    <p:sldId id="891" r:id="rId89"/>
    <p:sldId id="892" r:id="rId90"/>
    <p:sldId id="893" r:id="rId91"/>
    <p:sldId id="894" r:id="rId92"/>
    <p:sldId id="895" r:id="rId9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68"/>
    <p:restoredTop sz="86406"/>
  </p:normalViewPr>
  <p:slideViewPr>
    <p:cSldViewPr>
      <p:cViewPr>
        <p:scale>
          <a:sx n="97" d="100"/>
          <a:sy n="97" d="100"/>
        </p:scale>
        <p:origin x="-4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5" Type="http://schemas.openxmlformats.org/officeDocument/2006/relationships/handoutMaster" Target="handoutMasters/handoutMaster1.xml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65878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2007449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hape 85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Shape 85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73027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75ADC18-C906-0248-82CB-48ECE99B5C8E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3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5394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hape 127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Shape 1275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8953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A04EBA-238C-144B-91BE-4B4D73ABC29C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804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57037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hape 126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Shape 126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33899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01675" indent="-269875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0810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128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944688" indent="-2159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4018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8590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3162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773488" indent="-2159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A04EBA-238C-144B-91BE-4B4D73ABC29C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44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739589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559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106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9" name="Shape 8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This plot shows the average queuing delay experienced by a packet arriving at a buffer,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as a function of this entity here, which is the arrival rate divided by the departure rate.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As this entity approaches 1 (the arrival rate approaches the departure rate),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the average delay goes to infinity.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The important thing to note about this curve is the shape.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When we approach close to this area here, the curve goes up very fast.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This means that small changes in arrival rate can have a dramatic impact on delay.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This is what happens when you are driving in a congested highway.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The smallest disturbance (like one car braking) can significantly increase your delay.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When you design a queuing system, you want it to operate far from that point.</a:t>
            </a:r>
          </a:p>
        </p:txBody>
      </p:sp>
    </p:spTree>
    <p:extLst>
      <p:ext uri="{BB962C8B-B14F-4D97-AF65-F5344CB8AC3E}">
        <p14:creationId xmlns:p14="http://schemas.microsoft.com/office/powerpoint/2010/main" val="54879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2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71690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9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300"/>
          </a:p>
        </p:txBody>
      </p:sp>
    </p:spTree>
    <p:extLst>
      <p:ext uri="{BB962C8B-B14F-4D97-AF65-F5344CB8AC3E}">
        <p14:creationId xmlns:p14="http://schemas.microsoft.com/office/powerpoint/2010/main" val="34551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9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300"/>
          </a:p>
        </p:txBody>
      </p:sp>
    </p:spTree>
    <p:extLst>
      <p:ext uri="{BB962C8B-B14F-4D97-AF65-F5344CB8AC3E}">
        <p14:creationId xmlns:p14="http://schemas.microsoft.com/office/powerpoint/2010/main" val="141641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9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300"/>
          </a:p>
        </p:txBody>
      </p:sp>
    </p:spTree>
    <p:extLst>
      <p:ext uri="{BB962C8B-B14F-4D97-AF65-F5344CB8AC3E}">
        <p14:creationId xmlns:p14="http://schemas.microsoft.com/office/powerpoint/2010/main" val="43834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95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completes the list of topics we will cover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7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89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Shape 894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441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5.png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6.png"/><Relationship Id="rId7" Type="http://schemas.openxmlformats.org/officeDocument/2006/relationships/oleObject" Target="../embeddings/Microsoft_Excel_97_-_2004_Worksheet3.xls"/><Relationship Id="rId8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5.png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6.png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xcel_97_-_2004_Worksheet11.xls"/><Relationship Id="rId12" Type="http://schemas.openxmlformats.org/officeDocument/2006/relationships/image" Target="../media/image9.png"/><Relationship Id="rId13" Type="http://schemas.openxmlformats.org/officeDocument/2006/relationships/oleObject" Target="../embeddings/Microsoft_Excel_97_-_2004_Worksheet12.xls"/><Relationship Id="rId14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5.png"/><Relationship Id="rId5" Type="http://schemas.openxmlformats.org/officeDocument/2006/relationships/oleObject" Target="../embeddings/Microsoft_Excel_97_-_2004_Worksheet8.xls"/><Relationship Id="rId6" Type="http://schemas.openxmlformats.org/officeDocument/2006/relationships/image" Target="../media/image6.png"/><Relationship Id="rId7" Type="http://schemas.openxmlformats.org/officeDocument/2006/relationships/oleObject" Target="../embeddings/Microsoft_Excel_97_-_2004_Worksheet9.xls"/><Relationship Id="rId8" Type="http://schemas.openxmlformats.org/officeDocument/2006/relationships/image" Target="../media/image7.png"/><Relationship Id="rId9" Type="http://schemas.openxmlformats.org/officeDocument/2006/relationships/oleObject" Target="../embeddings/Microsoft_Excel_97_-_2004_Worksheet10.xls"/><Relationship Id="rId10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3.xls"/><Relationship Id="rId4" Type="http://schemas.openxmlformats.org/officeDocument/2006/relationships/image" Target="../media/image7.png"/><Relationship Id="rId5" Type="http://schemas.openxmlformats.org/officeDocument/2006/relationships/oleObject" Target="../embeddings/Microsoft_Excel_97_-_2004_Worksheet14.xls"/><Relationship Id="rId6" Type="http://schemas.openxmlformats.org/officeDocument/2006/relationships/image" Target="../media/image5.png"/><Relationship Id="rId7" Type="http://schemas.openxmlformats.org/officeDocument/2006/relationships/oleObject" Target="../embeddings/Microsoft_Excel_97_-_2004_Worksheet15.xls"/><Relationship Id="rId8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How the Internet Works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vs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b="1" dirty="0"/>
              <a:t>address</a:t>
            </a:r>
            <a:r>
              <a:rPr lang="en-US" dirty="0"/>
              <a:t>: where host is located</a:t>
            </a:r>
          </a:p>
          <a:p>
            <a:pPr lvl="4"/>
            <a:endParaRPr lang="en-US" dirty="0"/>
          </a:p>
          <a:p>
            <a:r>
              <a:rPr lang="en-US" dirty="0"/>
              <a:t>Network </a:t>
            </a:r>
            <a:r>
              <a:rPr lang="en-US" b="1" dirty="0"/>
              <a:t>name</a:t>
            </a:r>
            <a:r>
              <a:rPr lang="en-US" dirty="0"/>
              <a:t>: which host it is</a:t>
            </a:r>
          </a:p>
          <a:p>
            <a:pPr lvl="4"/>
            <a:endParaRPr lang="en-US" dirty="0"/>
          </a:p>
          <a:p>
            <a:r>
              <a:rPr lang="en-US" dirty="0"/>
              <a:t>When you move server to new building</a:t>
            </a:r>
          </a:p>
          <a:p>
            <a:pPr lvl="1"/>
            <a:r>
              <a:rPr lang="en-US" dirty="0"/>
              <a:t>Name doesn’t change</a:t>
            </a:r>
          </a:p>
          <a:p>
            <a:pPr lvl="1"/>
            <a:r>
              <a:rPr lang="en-US" dirty="0"/>
              <a:t>But address </a:t>
            </a:r>
            <a:r>
              <a:rPr lang="en-US" dirty="0" smtClean="0"/>
              <a:t>does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Same thing with your own name and address!</a:t>
            </a:r>
          </a:p>
          <a:p>
            <a:pPr lvl="3"/>
            <a:endParaRPr lang="en-US" dirty="0"/>
          </a:p>
          <a:p>
            <a:r>
              <a:rPr lang="en-US" i="1" dirty="0" smtClean="0"/>
              <a:t>Let’s get back to packet delivery</a:t>
            </a:r>
            <a:r>
              <a:rPr lang="is-IS" i="1" dirty="0" smtClean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3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4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/>
            <a:r>
              <a:rPr lang="en-US" dirty="0" smtClean="0"/>
              <a:t>Packets Must Be Sent Along Path</a:t>
            </a:r>
            <a:endParaRPr lang="en-US" dirty="0"/>
          </a:p>
        </p:txBody>
      </p:sp>
      <p:sp>
        <p:nvSpPr>
          <p:cNvPr id="27655" name="Shape 1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5CA18-91B1-0F41-B529-EFFCC86B5D12}" type="slidenum">
              <a:rPr lang="en-US" altLang="en-US" sz="1000">
                <a:solidFill>
                  <a:srgbClr val="91919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>
              <a:solidFill>
                <a:srgbClr val="919191"/>
              </a:solidFill>
            </a:endParaRPr>
          </a:p>
        </p:txBody>
      </p:sp>
      <p:sp>
        <p:nvSpPr>
          <p:cNvPr id="27656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7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8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2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3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8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9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2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6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7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8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9" name="Shape 179"/>
          <p:cNvSpPr>
            <a:spLocks noChangeArrowheads="1"/>
          </p:cNvSpPr>
          <p:nvPr/>
        </p:nvSpPr>
        <p:spPr bwMode="auto">
          <a:xfrm>
            <a:off x="276225" y="3694113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3366FF"/>
                </a:solidFill>
                <a:sym typeface="Calibri" charset="0"/>
              </a:rPr>
              <a:t>end-system</a:t>
            </a:r>
          </a:p>
        </p:txBody>
      </p:sp>
      <p:sp>
        <p:nvSpPr>
          <p:cNvPr id="27680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00"/>
                </a:solidFill>
                <a:sym typeface="Calibri" charset="0"/>
              </a:rPr>
              <a:t>switch</a:t>
            </a:r>
          </a:p>
        </p:txBody>
      </p:sp>
      <p:sp>
        <p:nvSpPr>
          <p:cNvPr id="27681" name="Shape 181"/>
          <p:cNvSpPr>
            <a:spLocks noChangeArrowheads="1"/>
          </p:cNvSpPr>
          <p:nvPr/>
        </p:nvSpPr>
        <p:spPr bwMode="auto">
          <a:xfrm>
            <a:off x="4017963" y="2139950"/>
            <a:ext cx="649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chemeClr val="bg2"/>
                </a:solidFill>
                <a:sym typeface="Calibri" charset="0"/>
              </a:rPr>
              <a:t>link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241425" y="4062413"/>
            <a:ext cx="357188" cy="777875"/>
          </a:xfrm>
          <a:prstGeom prst="rect">
            <a:avLst/>
          </a:prstGeom>
          <a:solidFill>
            <a:srgbClr val="0000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66688" y="4724400"/>
            <a:ext cx="120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90"/>
                </a:solidFill>
                <a:sym typeface="Calibri" charset="0"/>
              </a:rPr>
              <a:t>packet</a:t>
            </a: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660066"/>
                </a:solidFill>
                <a:sym typeface="Calibri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5037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Challenge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Route</a:t>
            </a:r>
            <a:r>
              <a:rPr lang="en-US" dirty="0" smtClean="0"/>
              <a:t> packets through network to destination</a:t>
            </a:r>
          </a:p>
          <a:p>
            <a:endParaRPr lang="en-US" dirty="0" smtClean="0"/>
          </a:p>
          <a:p>
            <a:r>
              <a:rPr lang="en-US" i="1" dirty="0"/>
              <a:t>Given destination address, how does each switch/router forward packets so that packet reaches destination?</a:t>
            </a:r>
          </a:p>
          <a:p>
            <a:endParaRPr lang="en-US" dirty="0"/>
          </a:p>
          <a:p>
            <a:r>
              <a:rPr lang="en-US" dirty="0" smtClean="0"/>
              <a:t>When a packet arrives at a router, the </a:t>
            </a:r>
            <a:r>
              <a:rPr lang="en-US" b="1" dirty="0" smtClean="0"/>
              <a:t>routing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determines which outgoing link the packet is sent on</a:t>
            </a:r>
          </a:p>
          <a:p>
            <a:pPr lvl="1"/>
            <a:r>
              <a:rPr lang="en-US" dirty="0" smtClean="0"/>
              <a:t>Outgoing link is often referred to as a </a:t>
            </a:r>
            <a:r>
              <a:rPr lang="en-US" b="1" dirty="0" smtClean="0"/>
              <a:t>port</a:t>
            </a:r>
          </a:p>
          <a:p>
            <a:pPr lvl="1"/>
            <a:r>
              <a:rPr lang="en-US" dirty="0" smtClean="0"/>
              <a:t>The word port has two meanings in this lecture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F5061-46DE-5F40-8717-B0C451628FE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Meanings of “Port”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Switches/routers have </a:t>
            </a:r>
            <a:r>
              <a:rPr lang="en-US" b="1" dirty="0" smtClean="0"/>
              <a:t>physical ports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Places where links connect to switches</a:t>
            </a:r>
          </a:p>
          <a:p>
            <a:pPr lvl="1"/>
            <a:endParaRPr lang="en-US" dirty="0"/>
          </a:p>
          <a:p>
            <a:r>
              <a:rPr lang="en-US" dirty="0" smtClean="0"/>
              <a:t>Network stacks have </a:t>
            </a:r>
            <a:r>
              <a:rPr lang="en-US" b="1" dirty="0" smtClean="0"/>
              <a:t>logical ports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Logical places where applications connect to stack</a:t>
            </a:r>
          </a:p>
          <a:p>
            <a:pPr lvl="1"/>
            <a:r>
              <a:rPr lang="en-US" dirty="0" smtClean="0"/>
              <a:t>More about this later in lecture, and in section</a:t>
            </a:r>
          </a:p>
          <a:p>
            <a:pPr lvl="1"/>
            <a:endParaRPr lang="en-US" dirty="0"/>
          </a:p>
          <a:p>
            <a:r>
              <a:rPr lang="en-US" i="1" dirty="0" smtClean="0"/>
              <a:t>Back to routing tables</a:t>
            </a:r>
            <a:r>
              <a:rPr lang="is-IS" i="1" dirty="0" smtClean="0"/>
              <a:t>…</a:t>
            </a:r>
          </a:p>
          <a:p>
            <a:pPr lvl="1"/>
            <a:r>
              <a:rPr lang="is-IS" i="1" dirty="0" smtClean="0"/>
              <a:t>Where do they come from?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0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 (Conceptually)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algorithm run between routers</a:t>
            </a:r>
          </a:p>
          <a:p>
            <a:pPr lvl="4"/>
            <a:endParaRPr lang="en-US" dirty="0"/>
          </a:p>
          <a:p>
            <a:r>
              <a:rPr lang="en-US" dirty="0" smtClean="0"/>
              <a:t>Gather information about the network topology</a:t>
            </a:r>
          </a:p>
          <a:p>
            <a:pPr lvl="4"/>
            <a:endParaRPr lang="en-US" dirty="0"/>
          </a:p>
          <a:p>
            <a:r>
              <a:rPr lang="en-US" dirty="0" smtClean="0"/>
              <a:t>Compute paths through that topology</a:t>
            </a:r>
          </a:p>
          <a:p>
            <a:pPr lvl="4"/>
            <a:endParaRPr lang="en-US" dirty="0"/>
          </a:p>
          <a:p>
            <a:r>
              <a:rPr lang="en-US" dirty="0" smtClean="0"/>
              <a:t>Store forwarding information in each router:</a:t>
            </a:r>
          </a:p>
          <a:p>
            <a:pPr lvl="1"/>
            <a:r>
              <a:rPr lang="en-US" dirty="0" smtClean="0"/>
              <a:t>If packet is destined for X, send out this port</a:t>
            </a:r>
          </a:p>
          <a:p>
            <a:pPr lvl="1"/>
            <a:r>
              <a:rPr lang="en-US" dirty="0" smtClean="0"/>
              <a:t>If packet is destined for Y, send out that port</a:t>
            </a:r>
          </a:p>
          <a:p>
            <a:pPr lvl="1"/>
            <a:r>
              <a:rPr lang="is-IS" dirty="0" smtClean="0"/>
              <a:t>…</a:t>
            </a:r>
          </a:p>
          <a:p>
            <a:pPr lvl="5"/>
            <a:endParaRPr lang="is-IS" dirty="0"/>
          </a:p>
          <a:p>
            <a:r>
              <a:rPr lang="is-IS" dirty="0" smtClean="0"/>
              <a:t>We call this a </a:t>
            </a:r>
            <a:r>
              <a:rPr lang="is-IS" b="1" dirty="0" smtClean="0"/>
              <a:t>routing table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0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Plane vs Data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 plane</a:t>
            </a:r>
            <a:r>
              <a:rPr lang="en-US" dirty="0" smtClean="0"/>
              <a:t>: mechanisms used to compute routing tables (and other forwarding information)</a:t>
            </a:r>
          </a:p>
          <a:p>
            <a:pPr lvl="1"/>
            <a:r>
              <a:rPr lang="en-US" dirty="0" smtClean="0"/>
              <a:t>Inherently global: must know topology to compute</a:t>
            </a:r>
          </a:p>
          <a:p>
            <a:pPr lvl="1"/>
            <a:r>
              <a:rPr lang="en-US" i="1" dirty="0" smtClean="0"/>
              <a:t>Routing algorithm is part of the control plane</a:t>
            </a:r>
          </a:p>
          <a:p>
            <a:pPr lvl="1"/>
            <a:r>
              <a:rPr lang="en-US" b="1" dirty="0" smtClean="0"/>
              <a:t>Time scale: per network event</a:t>
            </a:r>
          </a:p>
          <a:p>
            <a:endParaRPr lang="en-US" dirty="0"/>
          </a:p>
          <a:p>
            <a:r>
              <a:rPr lang="en-US" b="1" dirty="0" smtClean="0"/>
              <a:t>Data plane</a:t>
            </a:r>
            <a:r>
              <a:rPr lang="en-US" dirty="0" smtClean="0"/>
              <a:t>: using those tables to actually forward packets</a:t>
            </a:r>
          </a:p>
          <a:p>
            <a:pPr lvl="1"/>
            <a:r>
              <a:rPr lang="en-US" dirty="0" smtClean="0"/>
              <a:t>Inherently local: depends only on arriving packet and local routing table</a:t>
            </a:r>
          </a:p>
          <a:p>
            <a:pPr lvl="1"/>
            <a:r>
              <a:rPr lang="en-US" i="1" dirty="0" smtClean="0"/>
              <a:t>Forwarding mechanism is part of data plane</a:t>
            </a:r>
          </a:p>
          <a:p>
            <a:pPr lvl="1"/>
            <a:r>
              <a:rPr lang="en-US" b="1" dirty="0" smtClean="0"/>
              <a:t>Time scale: per packet arrival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2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Challenge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deliver packets </a:t>
            </a:r>
            <a:r>
              <a:rPr lang="en-US" b="1" dirty="0" smtClean="0"/>
              <a:t>reliably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Packets can be dropped along the way</a:t>
            </a:r>
          </a:p>
          <a:p>
            <a:pPr lvl="1"/>
            <a:r>
              <a:rPr lang="en-US" dirty="0" smtClean="0"/>
              <a:t>Buffers in router can overflow</a:t>
            </a:r>
          </a:p>
          <a:p>
            <a:pPr lvl="1"/>
            <a:r>
              <a:rPr lang="en-US" dirty="0" smtClean="0"/>
              <a:t>Routers can crash while buffering packets</a:t>
            </a:r>
          </a:p>
          <a:p>
            <a:pPr lvl="1"/>
            <a:r>
              <a:rPr lang="en-US" dirty="0" smtClean="0"/>
              <a:t>Links can garble packets</a:t>
            </a:r>
          </a:p>
          <a:p>
            <a:pPr lvl="1"/>
            <a:endParaRPr lang="en-US" dirty="0"/>
          </a:p>
          <a:p>
            <a:r>
              <a:rPr lang="en-US" i="1" dirty="0" smtClean="0"/>
              <a:t>How do you make sure packets arrive safely on an unreliable network?</a:t>
            </a:r>
          </a:p>
          <a:p>
            <a:pPr lvl="1"/>
            <a:r>
              <a:rPr lang="en-US" dirty="0" smtClean="0"/>
              <a:t>Or at least know if they are not delivered</a:t>
            </a:r>
            <a:r>
              <a:rPr lang="is-IS" dirty="0" smtClean="0"/>
              <a:t>….</a:t>
            </a:r>
          </a:p>
          <a:p>
            <a:pPr lvl="1"/>
            <a:r>
              <a:rPr lang="is-IS" i="1" dirty="0" smtClean="0"/>
              <a:t>Want no false positives, and high chance of success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about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responsible for this? </a:t>
            </a:r>
            <a:r>
              <a:rPr lang="en-US" i="1" dirty="0" smtClean="0"/>
              <a:t>(architecture)</a:t>
            </a:r>
          </a:p>
          <a:p>
            <a:pPr lvl="1"/>
            <a:r>
              <a:rPr lang="en-US" dirty="0" smtClean="0"/>
              <a:t>Network?</a:t>
            </a:r>
          </a:p>
          <a:p>
            <a:pPr lvl="1"/>
            <a:r>
              <a:rPr lang="en-US" dirty="0" smtClean="0"/>
              <a:t>Host?</a:t>
            </a:r>
          </a:p>
          <a:p>
            <a:pPr lvl="1"/>
            <a:endParaRPr lang="en-US" dirty="0"/>
          </a:p>
          <a:p>
            <a:r>
              <a:rPr lang="en-US" dirty="0" smtClean="0"/>
              <a:t>How is it implemented? </a:t>
            </a:r>
            <a:r>
              <a:rPr lang="en-US" i="1" dirty="0" smtClean="0"/>
              <a:t>(engineering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r>
              <a:rPr lang="en-US" i="1" dirty="0" smtClean="0"/>
              <a:t>We will consider both perspectives</a:t>
            </a:r>
            <a:r>
              <a:rPr lang="is-IS" i="1" dirty="0" smtClean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with autonomous control</a:t>
            </a:r>
          </a:p>
          <a:p>
            <a:pPr lvl="1"/>
            <a:r>
              <a:rPr lang="en-US" dirty="0" smtClean="0"/>
              <a:t>Internet is comprised of many different ISPs</a:t>
            </a:r>
          </a:p>
          <a:p>
            <a:pPr lvl="1"/>
            <a:r>
              <a:rPr lang="en-US" dirty="0" smtClean="0"/>
              <a:t>More generally called Autonomous Systems (</a:t>
            </a:r>
            <a:r>
              <a:rPr lang="en-US" dirty="0" err="1" smtClean="0"/>
              <a:t>ASes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each get to make their own decisions about how to do routing</a:t>
            </a:r>
          </a:p>
          <a:p>
            <a:pPr lvl="1"/>
            <a:r>
              <a:rPr lang="en-US" i="1" dirty="0" smtClean="0"/>
              <a:t>How can you make sure that these independent decisions result in usable end-to-end routes?</a:t>
            </a:r>
          </a:p>
          <a:p>
            <a:pPr lvl="7"/>
            <a:endParaRPr lang="en-US" dirty="0"/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Hosts on the Internet independently decide at what rate they will send packets</a:t>
            </a:r>
          </a:p>
          <a:p>
            <a:pPr lvl="1"/>
            <a:r>
              <a:rPr lang="en-US" i="1" dirty="0" smtClean="0"/>
              <a:t>How can you make sure that these independent decisions don’t overload various links?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Missed?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when you access a web page</a:t>
            </a:r>
            <a:endParaRPr lang="en-US" dirty="0"/>
          </a:p>
          <a:p>
            <a:pPr lvl="1"/>
            <a:r>
              <a:rPr lang="en-US" dirty="0" smtClean="0"/>
              <a:t>Insert URL into browser (e.g., </a:t>
            </a:r>
            <a:r>
              <a:rPr lang="en-US" dirty="0" err="1" smtClean="0"/>
              <a:t>cnn.com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Packets sent to web site (reliably)</a:t>
            </a:r>
            <a:endParaRPr lang="en-US" dirty="0"/>
          </a:p>
          <a:p>
            <a:pPr lvl="1"/>
            <a:r>
              <a:rPr lang="en-US" dirty="0" smtClean="0"/>
              <a:t>Packets reach application on destination host</a:t>
            </a:r>
          </a:p>
          <a:p>
            <a:pPr lvl="8"/>
            <a:endParaRPr lang="en-US" dirty="0"/>
          </a:p>
          <a:p>
            <a:r>
              <a:rPr lang="en-US" dirty="0" smtClean="0"/>
              <a:t>How do you get to the web site?</a:t>
            </a:r>
          </a:p>
          <a:p>
            <a:pPr lvl="1"/>
            <a:r>
              <a:rPr lang="en-US" dirty="0" smtClean="0"/>
              <a:t>URL is user-level </a:t>
            </a:r>
            <a:r>
              <a:rPr lang="en-US" b="1" i="1" dirty="0" smtClean="0"/>
              <a:t>name</a:t>
            </a:r>
            <a:r>
              <a:rPr lang="en-US" dirty="0" smtClean="0"/>
              <a:t> (e.g., </a:t>
            </a:r>
            <a:r>
              <a:rPr lang="en-US" dirty="0" err="1" smtClean="0"/>
              <a:t>cnn.com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Network needs </a:t>
            </a:r>
            <a:r>
              <a:rPr lang="en-US" b="1" dirty="0" smtClean="0"/>
              <a:t>address</a:t>
            </a:r>
            <a:r>
              <a:rPr lang="en-US" dirty="0" smtClean="0"/>
              <a:t> (e.g., where is </a:t>
            </a:r>
            <a:r>
              <a:rPr lang="en-US" dirty="0" err="1" smtClean="0"/>
              <a:t>cnn.com</a:t>
            </a:r>
            <a:r>
              <a:rPr lang="en-US" dirty="0" smtClean="0"/>
              <a:t>?)</a:t>
            </a:r>
          </a:p>
          <a:p>
            <a:pPr lvl="1"/>
            <a:endParaRPr lang="en-US" dirty="0"/>
          </a:p>
          <a:p>
            <a:r>
              <a:rPr lang="en-US" dirty="0" smtClean="0"/>
              <a:t>Must map names to addresses</a:t>
            </a:r>
            <a:r>
              <a:rPr lang="is-IS" dirty="0" smtClean="0"/>
              <a:t>….</a:t>
            </a:r>
            <a:endParaRPr lang="en-US" dirty="0" smtClean="0"/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6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1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Names to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Internet, we only name hosts (sort of)</a:t>
            </a:r>
          </a:p>
          <a:p>
            <a:pPr lvl="1"/>
            <a:r>
              <a:rPr lang="en-US" dirty="0" smtClean="0"/>
              <a:t>URLs are based on the name of the host containing the content (i.e., </a:t>
            </a:r>
            <a:r>
              <a:rPr lang="en-US" dirty="0" err="1" smtClean="0"/>
              <a:t>cnn.com</a:t>
            </a:r>
            <a:r>
              <a:rPr lang="en-US" dirty="0" smtClean="0"/>
              <a:t> names a host)</a:t>
            </a:r>
          </a:p>
          <a:p>
            <a:pPr lvl="1"/>
            <a:endParaRPr lang="en-US" dirty="0"/>
          </a:p>
          <a:p>
            <a:r>
              <a:rPr lang="en-US" dirty="0" smtClean="0"/>
              <a:t>Before you can send packets to </a:t>
            </a:r>
            <a:r>
              <a:rPr lang="en-US" dirty="0" err="1" smtClean="0"/>
              <a:t>cnn.com</a:t>
            </a:r>
            <a:r>
              <a:rPr lang="en-US" dirty="0" smtClean="0"/>
              <a:t>, you must </a:t>
            </a:r>
            <a:r>
              <a:rPr lang="en-US" b="1" dirty="0" smtClean="0"/>
              <a:t>resolve</a:t>
            </a:r>
            <a:r>
              <a:rPr lang="en-US" dirty="0" smtClean="0"/>
              <a:t> names into the host’s address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one by the </a:t>
            </a:r>
            <a:r>
              <a:rPr lang="en-US" b="1" dirty="0" smtClean="0"/>
              <a:t>Domain Name System (DNS)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3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Our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the address of the web site</a:t>
            </a:r>
          </a:p>
          <a:p>
            <a:pPr lvl="1"/>
            <a:r>
              <a:rPr lang="en-US" dirty="0" smtClean="0"/>
              <a:t>So we can send packets to host</a:t>
            </a:r>
          </a:p>
          <a:p>
            <a:pPr lvl="1"/>
            <a:r>
              <a:rPr lang="en-US" b="1" i="1" dirty="0" smtClean="0"/>
              <a:t>Are we done?</a:t>
            </a:r>
          </a:p>
          <a:p>
            <a:pPr lvl="6"/>
            <a:endParaRPr lang="en-US" dirty="0"/>
          </a:p>
          <a:p>
            <a:r>
              <a:rPr lang="en-US" dirty="0" smtClean="0"/>
              <a:t>When a packet arrives at a host, what does the host do with it?</a:t>
            </a:r>
          </a:p>
          <a:p>
            <a:pPr lvl="1"/>
            <a:r>
              <a:rPr lang="en-US" dirty="0" smtClean="0"/>
              <a:t>To which process (app) should the packet be sent?</a:t>
            </a:r>
          </a:p>
          <a:p>
            <a:pPr lvl="4"/>
            <a:endParaRPr lang="en-US" dirty="0"/>
          </a:p>
          <a:p>
            <a:r>
              <a:rPr lang="en-US" i="1" dirty="0" smtClean="0"/>
              <a:t>If the packet header only has the destination address, how does the host know where to deliver packet?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7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Sockets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process wants access to the network, it opens a </a:t>
            </a:r>
            <a:r>
              <a:rPr lang="en-US" b="1" dirty="0"/>
              <a:t>socket</a:t>
            </a:r>
            <a:r>
              <a:rPr lang="en-US" dirty="0"/>
              <a:t>, which is associated with a </a:t>
            </a:r>
            <a:r>
              <a:rPr lang="en-US" b="1" dirty="0" smtClean="0"/>
              <a:t>port</a:t>
            </a:r>
          </a:p>
          <a:p>
            <a:pPr lvl="1"/>
            <a:r>
              <a:rPr lang="en-US" i="1" dirty="0" smtClean="0"/>
              <a:t>This is not a physical port, just a logical one</a:t>
            </a:r>
          </a:p>
          <a:p>
            <a:pPr lvl="5"/>
            <a:endParaRPr lang="en-US" b="1" dirty="0"/>
          </a:p>
          <a:p>
            <a:r>
              <a:rPr lang="en-US" b="1" dirty="0"/>
              <a:t>Socket: </a:t>
            </a:r>
            <a:r>
              <a:rPr lang="en-US" dirty="0"/>
              <a:t>an OS mechanism that connects processes to the networking </a:t>
            </a:r>
            <a:r>
              <a:rPr lang="en-US" dirty="0" smtClean="0"/>
              <a:t>stack</a:t>
            </a:r>
          </a:p>
          <a:p>
            <a:pPr lvl="5"/>
            <a:endParaRPr lang="en-US" dirty="0"/>
          </a:p>
          <a:p>
            <a:r>
              <a:rPr lang="en-US" b="1" dirty="0"/>
              <a:t>Port: </a:t>
            </a:r>
            <a:r>
              <a:rPr lang="en-US" dirty="0"/>
              <a:t>number that identifies that particular socket</a:t>
            </a:r>
          </a:p>
          <a:p>
            <a:pPr lvl="5"/>
            <a:endParaRPr lang="en-US" dirty="0"/>
          </a:p>
          <a:p>
            <a:r>
              <a:rPr lang="en-US" i="1" dirty="0"/>
              <a:t>The port number is used by the OS to direct incoming </a:t>
            </a:r>
            <a:r>
              <a:rPr lang="en-US" i="1" dirty="0" smtClean="0"/>
              <a:t>packets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6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Packet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Packer header includes:</a:t>
            </a:r>
          </a:p>
          <a:p>
            <a:pPr lvl="1"/>
            <a:r>
              <a:rPr lang="en-US" dirty="0" smtClean="0"/>
              <a:t>Destination address and port</a:t>
            </a:r>
          </a:p>
          <a:p>
            <a:pPr lvl="1"/>
            <a:r>
              <a:rPr lang="en-US" dirty="0" smtClean="0"/>
              <a:t>Source address and port</a:t>
            </a:r>
          </a:p>
          <a:p>
            <a:pPr lvl="4"/>
            <a:endParaRPr lang="en-US" dirty="0"/>
          </a:p>
          <a:p>
            <a:r>
              <a:rPr lang="en-US" dirty="0" smtClean="0"/>
              <a:t>When a packet arrives, packet is delivered to socket associated with the destination port</a:t>
            </a:r>
          </a:p>
          <a:p>
            <a:pPr lvl="4"/>
            <a:endParaRPr lang="en-US" dirty="0"/>
          </a:p>
          <a:p>
            <a:r>
              <a:rPr lang="en-US" dirty="0" smtClean="0"/>
              <a:t>Why include the source port/address?</a:t>
            </a:r>
          </a:p>
          <a:p>
            <a:pPr lvl="3"/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etails about sockets in section (tomorrow!)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9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 smtClean="0"/>
              <a:t>Deliver packets from host to host (based on address)</a:t>
            </a:r>
          </a:p>
          <a:p>
            <a:pPr lvl="3"/>
            <a:endParaRPr lang="en-US" dirty="0"/>
          </a:p>
          <a:p>
            <a:r>
              <a:rPr lang="en-US" dirty="0" smtClean="0"/>
              <a:t>Network Stack (OS)</a:t>
            </a:r>
          </a:p>
          <a:p>
            <a:pPr lvl="1"/>
            <a:r>
              <a:rPr lang="en-US" dirty="0" smtClean="0"/>
              <a:t>Deliver packets to appropriate socket (based on port)</a:t>
            </a:r>
          </a:p>
          <a:p>
            <a:pPr lvl="4"/>
            <a:endParaRPr lang="en-US" dirty="0"/>
          </a:p>
          <a:p>
            <a:r>
              <a:rPr lang="en-US" dirty="0" smtClean="0"/>
              <a:t>Applications</a:t>
            </a:r>
            <a:endParaRPr lang="en-US" dirty="0"/>
          </a:p>
          <a:p>
            <a:pPr lvl="1"/>
            <a:r>
              <a:rPr lang="en-US" dirty="0" smtClean="0"/>
              <a:t>Send and receive packets</a:t>
            </a:r>
          </a:p>
          <a:p>
            <a:pPr lvl="1"/>
            <a:r>
              <a:rPr lang="en-US" dirty="0" smtClean="0"/>
              <a:t>Understand content of packet </a:t>
            </a:r>
            <a:r>
              <a:rPr lang="en-US" dirty="0" smtClean="0"/>
              <a:t>bodies</a:t>
            </a:r>
          </a:p>
          <a:p>
            <a:pPr lvl="1"/>
            <a:endParaRPr lang="en-US" dirty="0"/>
          </a:p>
          <a:p>
            <a:r>
              <a:rPr lang="en-US" i="1" dirty="0" smtClean="0"/>
              <a:t>Secret of the Internet’s success is getting these and other abstractions right</a:t>
            </a:r>
            <a:r>
              <a:rPr lang="is-IS" i="1" dirty="0" smtClean="0"/>
              <a:t>…</a:t>
            </a:r>
            <a:endParaRPr lang="en-US" i="1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92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Important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Reliable transport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Routing with autonomous control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Congestion control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Mapping names to addresses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Are We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hosts get their addresses?</a:t>
            </a:r>
          </a:p>
          <a:p>
            <a:pPr lvl="1"/>
            <a:r>
              <a:rPr lang="en-US" dirty="0" smtClean="0"/>
              <a:t>DHCP</a:t>
            </a:r>
          </a:p>
          <a:p>
            <a:pPr lvl="7"/>
            <a:endParaRPr lang="en-US" dirty="0"/>
          </a:p>
          <a:p>
            <a:r>
              <a:rPr lang="en-US" dirty="0" smtClean="0"/>
              <a:t>What else happens to packets on path?</a:t>
            </a:r>
          </a:p>
          <a:p>
            <a:pPr lvl="1"/>
            <a:r>
              <a:rPr lang="en-US" dirty="0" err="1" smtClean="0"/>
              <a:t>Middleboxes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What about security?</a:t>
            </a:r>
          </a:p>
          <a:p>
            <a:pPr lvl="1"/>
            <a:r>
              <a:rPr lang="en-US" dirty="0" smtClean="0"/>
              <a:t>Names play a central role.  Why?</a:t>
            </a:r>
          </a:p>
          <a:p>
            <a:pPr lvl="8"/>
            <a:endParaRPr lang="en-US" dirty="0"/>
          </a:p>
          <a:p>
            <a:r>
              <a:rPr lang="en-US" dirty="0" smtClean="0"/>
              <a:t>What about specialized networks?</a:t>
            </a:r>
          </a:p>
          <a:p>
            <a:pPr lvl="1"/>
            <a:r>
              <a:rPr lang="en-US" dirty="0" smtClean="0"/>
              <a:t>Wireless, Datacenters, Ethernets (L2)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Packets?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2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827463" y="1935163"/>
            <a:ext cx="315912" cy="12017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9" name="Shape 859"/>
          <p:cNvSpPr/>
          <p:nvPr/>
        </p:nvSpPr>
        <p:spPr>
          <a:xfrm flipH="1" flipV="1">
            <a:off x="6262688" y="4391025"/>
            <a:ext cx="2073275" cy="8620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0" name="Shape 860"/>
          <p:cNvSpPr/>
          <p:nvPr/>
        </p:nvSpPr>
        <p:spPr>
          <a:xfrm flipH="1">
            <a:off x="701675" y="4911725"/>
            <a:ext cx="2286000" cy="11699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Links/Switches are Shared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5" name="Shape 86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CFDA483-764B-C748-942F-4D488F21CE90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28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2041525" y="2679700"/>
            <a:ext cx="20097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1163638" y="4445000"/>
            <a:ext cx="1844675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4" name="Shape 864"/>
          <p:cNvSpPr/>
          <p:nvPr/>
        </p:nvSpPr>
        <p:spPr>
          <a:xfrm flipH="1">
            <a:off x="2403475" y="4911725"/>
            <a:ext cx="638175" cy="9794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2197100" y="57515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2136775" y="1754188"/>
            <a:ext cx="1882775" cy="13081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2797175" y="1860550"/>
            <a:ext cx="1254125" cy="11906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2" name="Shape 872"/>
          <p:cNvSpPr/>
          <p:nvPr/>
        </p:nvSpPr>
        <p:spPr>
          <a:xfrm flipV="1">
            <a:off x="1063625" y="4859338"/>
            <a:ext cx="1944688" cy="56356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4" name="Shape 874"/>
          <p:cNvSpPr/>
          <p:nvPr/>
        </p:nvSpPr>
        <p:spPr>
          <a:xfrm flipH="1">
            <a:off x="6242050" y="3646488"/>
            <a:ext cx="1743075" cy="7334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6305550" y="4433888"/>
            <a:ext cx="765175" cy="9779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7823200" y="34559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8" name="Shape 878"/>
          <p:cNvSpPr/>
          <p:nvPr/>
        </p:nvSpPr>
        <p:spPr>
          <a:xfrm flipH="1" flipV="1">
            <a:off x="6305550" y="4359275"/>
            <a:ext cx="1668463" cy="4254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7823200" y="463391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4040188" y="3114675"/>
            <a:ext cx="2254250" cy="12763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3" name="Shape 883"/>
          <p:cNvSpPr/>
          <p:nvPr/>
        </p:nvSpPr>
        <p:spPr>
          <a:xfrm flipH="1">
            <a:off x="3051175" y="3114675"/>
            <a:ext cx="1052513" cy="17129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4" name="Shape 884"/>
          <p:cNvSpPr/>
          <p:nvPr/>
        </p:nvSpPr>
        <p:spPr>
          <a:xfrm flipH="1">
            <a:off x="3062288" y="4391025"/>
            <a:ext cx="3243262" cy="5000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054225"/>
            <a:ext cx="457993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 rot="21345852">
            <a:off x="4103688" y="1970088"/>
            <a:ext cx="3459162" cy="2209800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762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21" tIns="32108" rIns="64221" bIns="32108" spcCol="38055"/>
          <a:lstStyle/>
          <a:p>
            <a:pPr defTabSz="642189" latinLnBrk="1">
              <a:defRPr/>
            </a:pPr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33713" y="1865313"/>
            <a:ext cx="5110162" cy="3346450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76200" cmpd="sng">
            <a:solidFill>
              <a:srgbClr val="00009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21" tIns="32108" rIns="64221" bIns="32108" spcCol="38055"/>
          <a:lstStyle/>
          <a:p>
            <a:pPr defTabSz="642189" latinLnBrk="1">
              <a:defRPr/>
            </a:pPr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50" name="Shape 885"/>
          <p:cNvSpPr/>
          <p:nvPr/>
        </p:nvSpPr>
        <p:spPr>
          <a:xfrm>
            <a:off x="5514975" y="1458913"/>
            <a:ext cx="381317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FF0000"/>
                </a:solidFill>
              </a:rPr>
              <a:t>shared link and </a:t>
            </a:r>
            <a:br>
              <a:rPr lang="en-US" sz="2531" b="0" dirty="0">
                <a:solidFill>
                  <a:srgbClr val="FF0000"/>
                </a:solidFill>
              </a:rPr>
            </a:br>
            <a:r>
              <a:rPr lang="en-US" sz="2531" b="0" dirty="0">
                <a:solidFill>
                  <a:srgbClr val="FF0000"/>
                </a:solidFill>
              </a:rPr>
              <a:t>switch resources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375" y="2374900"/>
            <a:ext cx="2162175" cy="67627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/>
          <p:cNvCxnSpPr/>
          <p:nvPr/>
        </p:nvCxnSpPr>
        <p:spPr>
          <a:xfrm flipH="1">
            <a:off x="5265738" y="2374900"/>
            <a:ext cx="1804987" cy="143827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92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dvAuto="0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b="1" dirty="0" smtClean="0">
                <a:solidFill>
                  <a:srgbClr val="000000"/>
                </a:solidFill>
              </a:rPr>
              <a:t>Reservations</a:t>
            </a:r>
            <a:r>
              <a:rPr lang="en-US" sz="3094" dirty="0" smtClean="0">
                <a:solidFill>
                  <a:srgbClr val="000000"/>
                </a:solidFill>
              </a:rPr>
              <a:t>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“Flows” reserve bandwidth needed in advance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Must reserve their peak bandwidth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b="1" dirty="0">
                <a:solidFill>
                  <a:srgbClr val="000000"/>
                </a:solidFill>
              </a:rPr>
              <a:t>On </a:t>
            </a:r>
            <a:r>
              <a:rPr lang="en-US" sz="3094" b="1" dirty="0" smtClean="0">
                <a:solidFill>
                  <a:srgbClr val="000000"/>
                </a:solidFill>
              </a:rPr>
              <a:t>demand</a:t>
            </a:r>
            <a:r>
              <a:rPr lang="en-US" sz="3094" dirty="0" smtClean="0">
                <a:solidFill>
                  <a:srgbClr val="000000"/>
                </a:solidFill>
              </a:rPr>
              <a:t>: (also known as “best effort”)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Send packets when you have them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Hope for the best….</a:t>
            </a:r>
            <a:endParaRPr lang="en-US" sz="2694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2947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4197344-A4D1-5840-BB89-30077E864C4A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29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1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 err="1">
                <a:solidFill>
                  <a:srgbClr val="000000"/>
                </a:solidFill>
              </a:rPr>
              <a:t>Administrivia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>
                <a:solidFill>
                  <a:srgbClr val="000000"/>
                </a:solidFill>
              </a:rPr>
              <a:t>Discussion sections start </a:t>
            </a:r>
            <a:r>
              <a:rPr lang="en-US" sz="3094" b="1" i="1" u="sng" dirty="0" smtClean="0">
                <a:solidFill>
                  <a:srgbClr val="000000"/>
                </a:solidFill>
              </a:rPr>
              <a:t>tomorrow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b="1" dirty="0" smtClean="0">
                <a:solidFill>
                  <a:srgbClr val="000000"/>
                </a:solidFill>
              </a:rPr>
              <a:t>Bring your laptop!  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endParaRPr lang="en-US" sz="2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First project out: Alice Sheng lead 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Project OH: every weekday 4-6 (Soda 415/420)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Due in a </a:t>
            </a:r>
            <a:r>
              <a:rPr lang="en-US" sz="2694" dirty="0" smtClean="0">
                <a:solidFill>
                  <a:srgbClr val="000000"/>
                </a:solidFill>
              </a:rPr>
              <a:t>week+.  </a:t>
            </a:r>
            <a:r>
              <a:rPr lang="en-US" sz="2694" dirty="0" smtClean="0">
                <a:solidFill>
                  <a:srgbClr val="000000"/>
                </a:solidFill>
              </a:rPr>
              <a:t>First part in section tomorrow.</a:t>
            </a:r>
          </a:p>
          <a:p>
            <a:pPr lvl="5">
              <a:defRPr sz="1800">
                <a:solidFill>
                  <a:srgbClr val="000000"/>
                </a:solidFill>
              </a:defRPr>
            </a:pPr>
            <a:endParaRPr lang="en-US" sz="2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>
                <a:solidFill>
                  <a:srgbClr val="000000"/>
                </a:solidFill>
              </a:rPr>
              <a:t>Next lecture: philosophy, principles,…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endParaRPr lang="en-US" sz="2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Next week: routing!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27651" name="Shape 2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3807220-A4CF-2E48-956E-0C8A874248AD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multiplexing: Combining </a:t>
            </a:r>
            <a:r>
              <a:rPr lang="en-US" dirty="0"/>
              <a:t>demands to share resources efficiently</a:t>
            </a:r>
          </a:p>
          <a:p>
            <a:pPr lvl="1"/>
            <a:r>
              <a:rPr lang="en-US" dirty="0"/>
              <a:t>Long history in computer science</a:t>
            </a:r>
          </a:p>
          <a:p>
            <a:pPr lvl="2"/>
            <a:r>
              <a:rPr lang="en-US" dirty="0"/>
              <a:t>Processes on an OS</a:t>
            </a:r>
          </a:p>
          <a:p>
            <a:pPr lvl="2"/>
            <a:r>
              <a:rPr lang="en-US" dirty="0"/>
              <a:t>Cloud </a:t>
            </a:r>
            <a:r>
              <a:rPr lang="en-US" dirty="0" smtClean="0"/>
              <a:t>computing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Based on the premise that:</a:t>
            </a:r>
          </a:p>
          <a:p>
            <a:pPr lvl="1"/>
            <a:r>
              <a:rPr lang="en-US" dirty="0" smtClean="0"/>
              <a:t>Peak of </a:t>
            </a:r>
            <a:r>
              <a:rPr lang="en-US" dirty="0" smtClean="0"/>
              <a:t>aggregate load is &lt;&lt; aggregate of peak loads</a:t>
            </a:r>
          </a:p>
          <a:p>
            <a:pPr lvl="1"/>
            <a:r>
              <a:rPr lang="en-US" dirty="0" smtClean="0"/>
              <a:t>In fact peak of </a:t>
            </a:r>
            <a:r>
              <a:rPr lang="en-US" dirty="0" err="1" smtClean="0"/>
              <a:t>agg</a:t>
            </a:r>
            <a:r>
              <a:rPr lang="en-US" dirty="0" smtClean="0"/>
              <a:t>. approaches sum of average loads</a:t>
            </a:r>
          </a:p>
          <a:p>
            <a:pPr lvl="6"/>
            <a:endParaRPr lang="en-US" dirty="0"/>
          </a:p>
          <a:p>
            <a:r>
              <a:rPr lang="en-US" dirty="0" smtClean="0"/>
              <a:t>Therefore, it is better to share resources than to strictly partition them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6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Both embody statistical multiplexing</a:t>
            </a:r>
          </a:p>
          <a:p>
            <a:endParaRPr lang="en-US" dirty="0"/>
          </a:p>
          <a:p>
            <a:r>
              <a:rPr lang="en-US" dirty="0"/>
              <a:t>Reservation: sharing at flow level</a:t>
            </a:r>
          </a:p>
          <a:p>
            <a:pPr lvl="1"/>
            <a:r>
              <a:rPr lang="en-US" dirty="0"/>
              <a:t>Resources shared between flows </a:t>
            </a:r>
            <a:r>
              <a:rPr lang="en-US" dirty="0" smtClean="0"/>
              <a:t>currently in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On-demand: sharing at packet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Resources shared between packets currently in 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3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</a:t>
            </a:r>
            <a:endParaRPr lang="en-US" sz="30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</a:t>
            </a: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7043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FAF825E-36DF-D44A-9A20-0820958D242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32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" name="Shape 849"/>
          <p:cNvSpPr txBox="1">
            <a:spLocks/>
          </p:cNvSpPr>
          <p:nvPr/>
        </p:nvSpPr>
        <p:spPr>
          <a:xfrm>
            <a:off x="990600" y="4518025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/>
          <a:lstStyle>
            <a:lvl1pPr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228367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4567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68509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91346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indent="1141833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indent="137019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indent="159855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indent="18269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75" dirty="0">
                <a:solidFill>
                  <a:srgbClr val="800080"/>
                </a:solidFill>
              </a:rPr>
              <a:t>How are these implemented?</a:t>
            </a:r>
          </a:p>
        </p:txBody>
      </p:sp>
    </p:spTree>
    <p:extLst>
      <p:ext uri="{BB962C8B-B14F-4D97-AF65-F5344CB8AC3E}">
        <p14:creationId xmlns:p14="http://schemas.microsoft.com/office/powerpoint/2010/main" val="201867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Two approaches to sharing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Reservations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circuit </a:t>
            </a:r>
            <a:r>
              <a:rPr lang="en-US" sz="3094" b="1" dirty="0" smtClean="0">
                <a:solidFill>
                  <a:srgbClr val="000000"/>
                </a:solidFill>
                <a:sym typeface="Wingdings"/>
              </a:rPr>
              <a:t>switching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  <a:sym typeface="Wingdings"/>
              </a:rPr>
              <a:t>Set up a “circuit”, no need to look at individual packet headers in detail</a:t>
            </a: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094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On </a:t>
            </a:r>
            <a:r>
              <a:rPr lang="en-US" sz="3094" dirty="0">
                <a:solidFill>
                  <a:srgbClr val="000000"/>
                </a:solidFill>
              </a:rPr>
              <a:t>demand </a:t>
            </a:r>
            <a:r>
              <a:rPr lang="en-US" sz="3094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3094" b="1" dirty="0">
                <a:solidFill>
                  <a:srgbClr val="000000"/>
                </a:solidFill>
                <a:sym typeface="Wingdings"/>
              </a:rPr>
              <a:t>packet </a:t>
            </a:r>
            <a:r>
              <a:rPr lang="en-US" sz="3094" b="1" dirty="0" smtClean="0">
                <a:solidFill>
                  <a:srgbClr val="000000"/>
                </a:solidFill>
                <a:sym typeface="Wingdings"/>
              </a:rPr>
              <a:t>switching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  <a:sym typeface="Wingdings"/>
              </a:rPr>
              <a:t>Service each packet independently by inspecting its packet header</a:t>
            </a:r>
            <a:endParaRPr lang="en-US" sz="2694" dirty="0">
              <a:solidFill>
                <a:srgbClr val="000000"/>
              </a:solidFill>
            </a:endParaRPr>
          </a:p>
          <a:p>
            <a:pPr marL="222973" indent="0">
              <a:buFont typeface="Wingdings" charset="2"/>
              <a:buNone/>
              <a:defRPr sz="1800">
                <a:solidFill>
                  <a:srgbClr val="000000"/>
                </a:solidFill>
              </a:defRPr>
            </a:pPr>
            <a:endParaRPr lang="en-US" sz="3094" dirty="0">
              <a:solidFill>
                <a:srgbClr val="000000"/>
              </a:solidFill>
            </a:endParaRPr>
          </a:p>
        </p:txBody>
      </p:sp>
      <p:sp>
        <p:nvSpPr>
          <p:cNvPr id="89091" name="Shape 85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E027326-0034-244B-B34B-4DE9E1C6877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33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5" name="Shape 849"/>
          <p:cNvSpPr txBox="1">
            <a:spLocks/>
          </p:cNvSpPr>
          <p:nvPr/>
        </p:nvSpPr>
        <p:spPr>
          <a:xfrm>
            <a:off x="892968" y="5143500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75" tIns="35675" rIns="35675" bIns="35675" anchor="ctr"/>
          <a:lstStyle>
            <a:lvl1pPr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228367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4567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68509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91346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indent="1141833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indent="1370192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indent="159855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indent="1826928" algn="ctr" defTabSz="583603"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375">
                <a:solidFill>
                  <a:srgbClr val="800080"/>
                </a:solidFill>
              </a:rPr>
              <a:t>How are these implemented?</a:t>
            </a:r>
            <a:endParaRPr lang="en-US" sz="3375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406" y="5097628"/>
            <a:ext cx="8229600" cy="4835525"/>
          </a:xfrm>
        </p:spPr>
        <p:txBody>
          <a:bodyPr/>
          <a:lstStyle/>
          <a:p>
            <a:pPr marL="0" indent="0">
              <a:spcBef>
                <a:spcPts val="211"/>
              </a:spcBef>
              <a:buNone/>
              <a:defRPr/>
            </a:pPr>
            <a:r>
              <a:rPr lang="en-US" sz="2180" dirty="0" smtClean="0">
                <a:ea typeface="ＭＳ Ｐゴシック" charset="0"/>
                <a:cs typeface="ＭＳ Ｐゴシック" charset="0"/>
              </a:rPr>
              <a:t>(1) </a:t>
            </a:r>
            <a:r>
              <a:rPr lang="en-US" sz="2180" dirty="0" err="1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sends a reservation request </a:t>
            </a:r>
            <a:r>
              <a:rPr lang="en-US" sz="2180" dirty="0" smtClean="0">
                <a:ea typeface="ＭＳ Ｐゴシック" charset="0"/>
                <a:cs typeface="ＭＳ Ｐゴシック" charset="0"/>
              </a:rPr>
              <a:t>for 10Mbps to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dst</a:t>
            </a:r>
            <a:endParaRPr lang="en-US" sz="2180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(2) Switches “establish a circuit”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(3)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starts sending data</a:t>
            </a:r>
          </a:p>
          <a:p>
            <a:pPr marL="0" indent="0">
              <a:spcBef>
                <a:spcPts val="211"/>
              </a:spcBef>
              <a:buFont typeface="Wingdings" charset="2"/>
              <a:buNone/>
              <a:defRPr/>
            </a:pPr>
            <a:r>
              <a:rPr lang="en-US" sz="2180" dirty="0">
                <a:ea typeface="ＭＳ Ｐゴシック" charset="0"/>
                <a:cs typeface="ＭＳ Ｐゴシック" charset="0"/>
              </a:rPr>
              <a:t>(4) </a:t>
            </a:r>
            <a:r>
              <a:rPr lang="en-US" sz="2180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sz="2180" dirty="0">
                <a:ea typeface="ＭＳ Ｐゴシック" charset="0"/>
                <a:cs typeface="ＭＳ Ｐゴシック" charset="0"/>
              </a:rPr>
              <a:t> sends a “teardown circuit” message  </a:t>
            </a:r>
          </a:p>
        </p:txBody>
      </p:sp>
      <p:cxnSp>
        <p:nvCxnSpPr>
          <p:cNvPr id="93185" name="Straight Connector 49"/>
          <p:cNvCxnSpPr>
            <a:cxnSpLocks noChangeShapeType="1"/>
          </p:cNvCxnSpPr>
          <p:nvPr/>
        </p:nvCxnSpPr>
        <p:spPr bwMode="auto">
          <a:xfrm flipH="1">
            <a:off x="5137150" y="22447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59" name="Shape 1247"/>
          <p:cNvSpPr/>
          <p:nvPr/>
        </p:nvSpPr>
        <p:spPr>
          <a:xfrm>
            <a:off x="5357813" y="201295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603750" y="4302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4" name="Rectangle 32"/>
          <p:cNvSpPr>
            <a:spLocks noChangeArrowheads="1"/>
          </p:cNvSpPr>
          <p:nvPr/>
        </p:nvSpPr>
        <p:spPr bwMode="auto">
          <a:xfrm>
            <a:off x="4832350" y="2625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45" name="Rectangle 33"/>
          <p:cNvSpPr>
            <a:spLocks noChangeArrowheads="1"/>
          </p:cNvSpPr>
          <p:nvPr/>
        </p:nvSpPr>
        <p:spPr bwMode="auto">
          <a:xfrm>
            <a:off x="6280150" y="3311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192" name="Straight Connector 12"/>
          <p:cNvCxnSpPr>
            <a:cxnSpLocks noChangeShapeType="1"/>
          </p:cNvCxnSpPr>
          <p:nvPr/>
        </p:nvCxnSpPr>
        <p:spPr bwMode="auto">
          <a:xfrm>
            <a:off x="6584950" y="34496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3" name="Straight Connector 43"/>
          <p:cNvCxnSpPr>
            <a:cxnSpLocks noChangeShapeType="1"/>
            <a:stCxn id="35845" idx="2"/>
          </p:cNvCxnSpPr>
          <p:nvPr/>
        </p:nvCxnSpPr>
        <p:spPr bwMode="auto">
          <a:xfrm flipH="1">
            <a:off x="6356350" y="36163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4" name="Straight Connector 53"/>
          <p:cNvCxnSpPr>
            <a:cxnSpLocks noChangeShapeType="1"/>
            <a:stCxn id="35843" idx="3"/>
            <a:endCxn id="35845" idx="1"/>
          </p:cNvCxnSpPr>
          <p:nvPr/>
        </p:nvCxnSpPr>
        <p:spPr bwMode="auto">
          <a:xfrm flipV="1">
            <a:off x="4908550" y="34639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5" name="Straight Connector 56"/>
          <p:cNvCxnSpPr>
            <a:cxnSpLocks noChangeShapeType="1"/>
            <a:stCxn id="35844" idx="3"/>
            <a:endCxn id="35845" idx="1"/>
          </p:cNvCxnSpPr>
          <p:nvPr/>
        </p:nvCxnSpPr>
        <p:spPr bwMode="auto">
          <a:xfrm>
            <a:off x="5137150" y="27781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6" name="Straight Connector 59"/>
          <p:cNvCxnSpPr>
            <a:cxnSpLocks noChangeShapeType="1"/>
          </p:cNvCxnSpPr>
          <p:nvPr/>
        </p:nvCxnSpPr>
        <p:spPr bwMode="auto">
          <a:xfrm>
            <a:off x="4603750" y="2320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7" name="Straight Connector 62"/>
          <p:cNvCxnSpPr>
            <a:cxnSpLocks noChangeShapeType="1"/>
            <a:stCxn id="35865" idx="2"/>
            <a:endCxn id="35843" idx="1"/>
          </p:cNvCxnSpPr>
          <p:nvPr/>
        </p:nvCxnSpPr>
        <p:spPr bwMode="auto">
          <a:xfrm>
            <a:off x="3994150" y="39211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8" name="Straight Connector 67"/>
          <p:cNvCxnSpPr>
            <a:cxnSpLocks noChangeShapeType="1"/>
          </p:cNvCxnSpPr>
          <p:nvPr/>
        </p:nvCxnSpPr>
        <p:spPr bwMode="auto">
          <a:xfrm flipV="1">
            <a:off x="3384550" y="38449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9" name="Straight Connector 88"/>
          <p:cNvCxnSpPr>
            <a:cxnSpLocks noChangeShapeType="1"/>
            <a:stCxn id="35858" idx="3"/>
          </p:cNvCxnSpPr>
          <p:nvPr/>
        </p:nvCxnSpPr>
        <p:spPr bwMode="auto">
          <a:xfrm>
            <a:off x="3232150" y="31591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0" name="Straight Connector 90"/>
          <p:cNvCxnSpPr>
            <a:cxnSpLocks noChangeShapeType="1"/>
          </p:cNvCxnSpPr>
          <p:nvPr/>
        </p:nvCxnSpPr>
        <p:spPr bwMode="auto">
          <a:xfrm>
            <a:off x="2698750" y="27019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1" name="Straight Connector 91"/>
          <p:cNvCxnSpPr>
            <a:cxnSpLocks noChangeShapeType="1"/>
          </p:cNvCxnSpPr>
          <p:nvPr/>
        </p:nvCxnSpPr>
        <p:spPr bwMode="auto">
          <a:xfrm flipH="1">
            <a:off x="2470150" y="31591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Rectangle 87"/>
          <p:cNvSpPr>
            <a:spLocks noChangeArrowheads="1"/>
          </p:cNvSpPr>
          <p:nvPr/>
        </p:nvSpPr>
        <p:spPr bwMode="auto">
          <a:xfrm>
            <a:off x="2927350" y="30067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35865" name="Rectangle 36"/>
          <p:cNvSpPr>
            <a:spLocks noChangeArrowheads="1"/>
          </p:cNvSpPr>
          <p:nvPr/>
        </p:nvSpPr>
        <p:spPr bwMode="auto">
          <a:xfrm>
            <a:off x="3841750" y="36163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cxnSp>
        <p:nvCxnSpPr>
          <p:cNvPr id="93204" name="Straight Connector 34"/>
          <p:cNvCxnSpPr>
            <a:cxnSpLocks noChangeShapeType="1"/>
          </p:cNvCxnSpPr>
          <p:nvPr/>
        </p:nvCxnSpPr>
        <p:spPr bwMode="auto">
          <a:xfrm flipV="1">
            <a:off x="3994150" y="27781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5608638" y="1957388"/>
            <a:ext cx="7826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dst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35300" y="2209800"/>
            <a:ext cx="1171679" cy="533400"/>
            <a:chOff x="7680730" y="3810000"/>
            <a:chExt cx="1182888" cy="533400"/>
          </a:xfrm>
        </p:grpSpPr>
        <p:sp>
          <p:nvSpPr>
            <p:cNvPr id="35878" name="Oval Callout 7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721100" y="2743200"/>
            <a:ext cx="1184616" cy="533400"/>
            <a:chOff x="7680730" y="3810000"/>
            <a:chExt cx="1182888" cy="533400"/>
          </a:xfrm>
        </p:grpSpPr>
        <p:sp>
          <p:nvSpPr>
            <p:cNvPr id="35876" name="Oval Callout 45"/>
            <p:cNvSpPr>
              <a:spLocks noChangeArrowheads="1"/>
            </p:cNvSpPr>
            <p:nvPr/>
          </p:nvSpPr>
          <p:spPr bwMode="auto">
            <a:xfrm>
              <a:off x="7695539" y="3810000"/>
              <a:ext cx="977409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80730" y="3886200"/>
              <a:ext cx="1182888" cy="3413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718049" y="1885950"/>
            <a:ext cx="1673225" cy="533400"/>
            <a:chOff x="7564193" y="3500455"/>
            <a:chExt cx="1299424" cy="533400"/>
          </a:xfrm>
        </p:grpSpPr>
        <p:sp>
          <p:nvSpPr>
            <p:cNvPr id="35874" name="Oval Callout 48"/>
            <p:cNvSpPr>
              <a:spLocks noChangeArrowheads="1"/>
            </p:cNvSpPr>
            <p:nvPr/>
          </p:nvSpPr>
          <p:spPr bwMode="auto">
            <a:xfrm>
              <a:off x="7564193" y="3500455"/>
              <a:ext cx="977345" cy="533400"/>
            </a:xfrm>
            <a:prstGeom prst="wedgeEllipseCallout">
              <a:avLst>
                <a:gd name="adj1" fmla="val -31093"/>
                <a:gd name="adj2" fmla="val 11097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6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80809" y="3589355"/>
              <a:ext cx="1182808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17" dirty="0">
                  <a:latin typeface="+mn-lt"/>
                </a:rPr>
                <a:t>10Mb/s?</a:t>
              </a:r>
            </a:p>
          </p:txBody>
        </p:sp>
      </p:grpSp>
      <p:sp>
        <p:nvSpPr>
          <p:cNvPr id="15" name="Freeform 14"/>
          <p:cNvSpPr>
            <a:spLocks/>
          </p:cNvSpPr>
          <p:nvPr/>
        </p:nvSpPr>
        <p:spPr bwMode="auto">
          <a:xfrm>
            <a:off x="2528888" y="2659063"/>
            <a:ext cx="2957512" cy="1150937"/>
          </a:xfrm>
          <a:custGeom>
            <a:avLst/>
            <a:gdLst>
              <a:gd name="T0" fmla="*/ 0 w 2957286"/>
              <a:gd name="T1" fmla="*/ 72692 h 1150522"/>
              <a:gd name="T2" fmla="*/ 526223 w 2957286"/>
              <a:gd name="T3" fmla="*/ 599215 h 1150522"/>
              <a:gd name="T4" fmla="*/ 1524232 w 2957286"/>
              <a:gd name="T5" fmla="*/ 1143892 h 1150522"/>
              <a:gd name="T6" fmla="*/ 2667408 w 2957286"/>
              <a:gd name="T7" fmla="*/ 181627 h 1150522"/>
              <a:gd name="T8" fmla="*/ 2957738 w 2957286"/>
              <a:gd name="T9" fmla="*/ 68 h 1150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7286" h="1150522">
                <a:moveTo>
                  <a:pt x="0" y="72640"/>
                </a:moveTo>
                <a:cubicBezTo>
                  <a:pt x="136071" y="246509"/>
                  <a:pt x="272143" y="420378"/>
                  <a:pt x="526143" y="598783"/>
                </a:cubicBezTo>
                <a:cubicBezTo>
                  <a:pt x="780143" y="777188"/>
                  <a:pt x="1167191" y="1212616"/>
                  <a:pt x="1524000" y="1143068"/>
                </a:cubicBezTo>
                <a:cubicBezTo>
                  <a:pt x="1880809" y="1073520"/>
                  <a:pt x="2428119" y="371997"/>
                  <a:pt x="2667000" y="181497"/>
                </a:cubicBezTo>
                <a:cubicBezTo>
                  <a:pt x="2905881" y="-9003"/>
                  <a:pt x="2957286" y="68"/>
                  <a:pt x="2957286" y="6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335" tIns="45667" rIns="91335" bIns="45667" anchor="ctr"/>
          <a:lstStyle/>
          <a:p>
            <a:pPr>
              <a:defRPr/>
            </a:pPr>
            <a:endParaRPr lang="en-US" sz="1406">
              <a:latin typeface="+mn-lt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flipH="1">
            <a:off x="1758950" y="2152650"/>
            <a:ext cx="78263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023" dirty="0" err="1">
                <a:solidFill>
                  <a:srgbClr val="0000FF"/>
                </a:solidFill>
                <a:latin typeface="+mn-lt"/>
              </a:rPr>
              <a:t>src</a:t>
            </a:r>
            <a:endParaRPr lang="en-US" sz="3023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6634" y="1994194"/>
            <a:ext cx="2666916" cy="1447800"/>
            <a:chOff x="4487468" y="2753359"/>
            <a:chExt cx="3792947" cy="2059093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487468" y="3295225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3" name="Oval Callout 7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5462828" y="405383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49" name="Oval Callout 45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>
                  <a:latin typeface="+mn-lt"/>
                </a:endParaRPr>
              </a:p>
            </p:txBody>
          </p: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7088428" y="2753359"/>
              <a:ext cx="1191987" cy="758613"/>
              <a:chOff x="7696201" y="3810000"/>
              <a:chExt cx="976725" cy="533400"/>
            </a:xfrm>
            <a:grpFill/>
          </p:grpSpPr>
          <p:sp>
            <p:nvSpPr>
              <p:cNvPr id="53" name="Oval Callout 48"/>
              <p:cNvSpPr>
                <a:spLocks noChangeArrowheads="1"/>
              </p:cNvSpPr>
              <p:nvPr/>
            </p:nvSpPr>
            <p:spPr bwMode="auto">
              <a:xfrm>
                <a:off x="7696201" y="3810000"/>
                <a:ext cx="976725" cy="533400"/>
              </a:xfrm>
              <a:prstGeom prst="wedgeEllipseCallout">
                <a:avLst>
                  <a:gd name="adj1" fmla="val -31093"/>
                  <a:gd name="adj2" fmla="val 110972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406">
                  <a:latin typeface="+mn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7688" y="3886200"/>
                <a:ext cx="418831" cy="341184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17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617" dirty="0"/>
              </a:p>
            </p:txBody>
          </p:sp>
        </p:grpSp>
      </p:grpSp>
      <p:sp>
        <p:nvSpPr>
          <p:cNvPr id="55" name="Shape 1247"/>
          <p:cNvSpPr/>
          <p:nvPr/>
        </p:nvSpPr>
        <p:spPr>
          <a:xfrm>
            <a:off x="2112963" y="33020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Shape 1247"/>
          <p:cNvSpPr/>
          <p:nvPr/>
        </p:nvSpPr>
        <p:spPr>
          <a:xfrm>
            <a:off x="3155950" y="42767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Shape 1247"/>
          <p:cNvSpPr/>
          <p:nvPr/>
        </p:nvSpPr>
        <p:spPr>
          <a:xfrm>
            <a:off x="6178550" y="3970338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Shape 1247"/>
          <p:cNvSpPr/>
          <p:nvPr/>
        </p:nvSpPr>
        <p:spPr>
          <a:xfrm>
            <a:off x="7015163" y="33004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0" name="Shape 1247"/>
          <p:cNvSpPr/>
          <p:nvPr/>
        </p:nvSpPr>
        <p:spPr>
          <a:xfrm>
            <a:off x="4392613" y="206533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Shape 1247"/>
          <p:cNvSpPr/>
          <p:nvPr/>
        </p:nvSpPr>
        <p:spPr>
          <a:xfrm>
            <a:off x="2541588" y="2439988"/>
            <a:ext cx="357187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26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Circuit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3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8DC4B83-D8E9-4A42-A1C3-E331B61D2F52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35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2027238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095750" y="3300413"/>
            <a:ext cx="1019175" cy="696912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39195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973638" y="3143250"/>
            <a:ext cx="268287" cy="26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3911600" y="3821113"/>
            <a:ext cx="268288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4965700" y="3821113"/>
            <a:ext cx="266700" cy="26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54488" y="2265363"/>
            <a:ext cx="847725" cy="407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6700" y="2997200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19950" y="3711575"/>
            <a:ext cx="444500" cy="40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180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877058" y="5246688"/>
            <a:ext cx="7809742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00"/>
                </a:solidFill>
              </a:rPr>
              <a:t>Reservation </a:t>
            </a:r>
            <a:r>
              <a:rPr lang="en-US" sz="2531" b="0" smtClean="0">
                <a:solidFill>
                  <a:srgbClr val="000000"/>
                </a:solidFill>
              </a:rPr>
              <a:t>also establishes </a:t>
            </a:r>
            <a:r>
              <a:rPr lang="en-US" sz="2531" b="0" dirty="0">
                <a:solidFill>
                  <a:srgbClr val="000000"/>
                </a:solidFill>
              </a:rPr>
              <a:t>a “circuit” within a switch</a:t>
            </a:r>
            <a:endParaRPr sz="2531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59" grpId="0" animBg="1" advAuto="0"/>
      <p:bldP spid="1260" grpId="0" animBg="1" advAuto="0"/>
      <p:bldP spid="126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000000"/>
                </a:solidFill>
              </a:rPr>
              <a:t>Many kinds of “circuits”</a:t>
            </a:r>
          </a:p>
        </p:txBody>
      </p:sp>
      <p:sp>
        <p:nvSpPr>
          <p:cNvPr id="1272" name="Shape 12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Time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time in </a:t>
            </a:r>
            <a:r>
              <a:rPr sz="2391" i="0" dirty="0">
                <a:solidFill>
                  <a:srgbClr val="942193"/>
                </a:solidFill>
              </a:rPr>
              <a:t>time slots</a:t>
            </a:r>
            <a:endParaRPr lang="en-US"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time slot per c</a:t>
            </a:r>
            <a:r>
              <a:rPr lang="en-US" sz="2391" i="0" dirty="0">
                <a:solidFill>
                  <a:srgbClr val="000000"/>
                </a:solidFill>
              </a:rPr>
              <a:t>ircuit</a:t>
            </a:r>
            <a:br>
              <a:rPr lang="en-US" sz="2391" i="0" dirty="0">
                <a:solidFill>
                  <a:srgbClr val="000000"/>
                </a:solidFill>
              </a:rPr>
            </a:br>
            <a:endParaRPr sz="2391" i="0" dirty="0">
              <a:solidFill>
                <a:srgbClr val="000000"/>
              </a:solidFill>
            </a:endParaRPr>
          </a:p>
          <a:p>
            <a:pPr>
              <a:spcBef>
                <a:spcPts val="703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0000"/>
                </a:solidFill>
              </a:rPr>
              <a:t>Frequency division multiplexing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divide frequency spectrum in </a:t>
            </a:r>
            <a:r>
              <a:rPr lang="en-US" sz="2391" i="0" dirty="0">
                <a:solidFill>
                  <a:srgbClr val="000000"/>
                </a:solidFill>
              </a:rPr>
              <a:t/>
            </a:r>
            <a:br>
              <a:rPr lang="en-US" sz="2391" i="0" dirty="0">
                <a:solidFill>
                  <a:srgbClr val="000000"/>
                </a:solidFill>
              </a:rPr>
            </a:br>
            <a:r>
              <a:rPr sz="2391" i="0" dirty="0">
                <a:solidFill>
                  <a:srgbClr val="942193"/>
                </a:solidFill>
              </a:rPr>
              <a:t>frequency bands</a:t>
            </a:r>
            <a:endParaRPr sz="2391" i="0" dirty="0">
              <a:solidFill>
                <a:srgbClr val="000000"/>
              </a:solidFill>
            </a:endParaRP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r>
              <a:rPr sz="2391" i="0" dirty="0">
                <a:solidFill>
                  <a:srgbClr val="000000"/>
                </a:solidFill>
              </a:rPr>
              <a:t>separate frequency band per </a:t>
            </a:r>
            <a:r>
              <a:rPr lang="en-US" sz="2391" i="0" dirty="0">
                <a:solidFill>
                  <a:srgbClr val="000000"/>
                </a:solidFill>
              </a:rPr>
              <a:t>circuit</a:t>
            </a:r>
          </a:p>
          <a:p>
            <a:pPr lvl="1">
              <a:spcBef>
                <a:spcPts val="703"/>
              </a:spcBef>
              <a:defRPr sz="1800" i="0">
                <a:solidFill>
                  <a:srgbClr val="000000"/>
                </a:solidFill>
              </a:defRPr>
            </a:pPr>
            <a:endParaRPr lang="en-US" sz="2391" i="0" dirty="0">
              <a:solidFill>
                <a:srgbClr val="000000"/>
              </a:solidFill>
            </a:endParaRPr>
          </a:p>
        </p:txBody>
      </p:sp>
      <p:sp>
        <p:nvSpPr>
          <p:cNvPr id="97283" name="Shape 127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09AC535-987B-614E-96A0-281F2C151847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36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99263" y="2281238"/>
            <a:ext cx="1951037" cy="1300162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0279" y="5257342"/>
              <a:ext cx="1040357" cy="50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1818"/>
              <a:ext cx="2879725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3315" y="3910013"/>
              <a:ext cx="229628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944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914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542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171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799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771" y="3910013"/>
              <a:ext cx="231971" cy="111261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399" y="3910013"/>
              <a:ext cx="231971" cy="11126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370" y="3910013"/>
              <a:ext cx="231972" cy="11126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6998" y="3910013"/>
              <a:ext cx="231972" cy="11126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6627" y="3910013"/>
              <a:ext cx="231972" cy="11126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6255" y="3910013"/>
              <a:ext cx="231972" cy="11126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502400" y="4597400"/>
            <a:ext cx="2195513" cy="1439863"/>
            <a:chOff x="4923115" y="3724777"/>
            <a:chExt cx="3719235" cy="2047870"/>
          </a:xfrm>
        </p:grpSpPr>
        <p:grpSp>
          <p:nvGrpSpPr>
            <p:cNvPr id="97286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6" y="2474"/>
                <a:ext cx="2128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6" y="2716"/>
                <a:ext cx="2128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6" y="2595"/>
                <a:ext cx="2128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6" y="2837"/>
                <a:ext cx="2128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6" y="2958"/>
                <a:ext cx="2128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6" y="3079"/>
                <a:ext cx="2128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6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1225" y="3927983"/>
              <a:ext cx="0" cy="1151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7423" y="5271404"/>
              <a:ext cx="1191339" cy="50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9779" y="4388113"/>
              <a:ext cx="1923688" cy="597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3777" y="5348171"/>
              <a:ext cx="2455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6"/>
            </a:p>
          </p:txBody>
        </p:sp>
      </p:grpSp>
    </p:spTree>
    <p:extLst>
      <p:ext uri="{BB962C8B-B14F-4D97-AF65-F5344CB8AC3E}">
        <p14:creationId xmlns:p14="http://schemas.microsoft.com/office/powerpoint/2010/main" val="3693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22750" y="46069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39" name="Rectangle 32"/>
          <p:cNvSpPr>
            <a:spLocks noChangeArrowheads="1"/>
          </p:cNvSpPr>
          <p:nvPr/>
        </p:nvSpPr>
        <p:spPr bwMode="auto">
          <a:xfrm>
            <a:off x="4451350" y="2930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40" name="Rectangle 33"/>
          <p:cNvSpPr>
            <a:spLocks noChangeArrowheads="1"/>
          </p:cNvSpPr>
          <p:nvPr/>
        </p:nvSpPr>
        <p:spPr bwMode="auto">
          <a:xfrm>
            <a:off x="5899150" y="36163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12" name="Straight Connector 12"/>
          <p:cNvCxnSpPr>
            <a:cxnSpLocks noChangeShapeType="1"/>
          </p:cNvCxnSpPr>
          <p:nvPr/>
        </p:nvCxnSpPr>
        <p:spPr bwMode="auto">
          <a:xfrm>
            <a:off x="6203950" y="37544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3" name="Straight Connector 43"/>
          <p:cNvCxnSpPr>
            <a:cxnSpLocks noChangeShapeType="1"/>
            <a:stCxn id="65540" idx="2"/>
          </p:cNvCxnSpPr>
          <p:nvPr/>
        </p:nvCxnSpPr>
        <p:spPr bwMode="auto">
          <a:xfrm flipH="1">
            <a:off x="5975350" y="3921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49"/>
          <p:cNvCxnSpPr>
            <a:cxnSpLocks noChangeShapeType="1"/>
          </p:cNvCxnSpPr>
          <p:nvPr/>
        </p:nvCxnSpPr>
        <p:spPr bwMode="auto">
          <a:xfrm flipH="1">
            <a:off x="4756150" y="25495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5" name="Straight Connector 53"/>
          <p:cNvCxnSpPr>
            <a:cxnSpLocks noChangeShapeType="1"/>
            <a:stCxn id="65538" idx="3"/>
            <a:endCxn id="65540" idx="1"/>
          </p:cNvCxnSpPr>
          <p:nvPr/>
        </p:nvCxnSpPr>
        <p:spPr bwMode="auto">
          <a:xfrm flipV="1">
            <a:off x="4527550" y="37687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6" name="Straight Connector 56"/>
          <p:cNvCxnSpPr>
            <a:cxnSpLocks noChangeShapeType="1"/>
            <a:stCxn id="65539" idx="3"/>
            <a:endCxn id="65540" idx="1"/>
          </p:cNvCxnSpPr>
          <p:nvPr/>
        </p:nvCxnSpPr>
        <p:spPr bwMode="auto">
          <a:xfrm>
            <a:off x="4756150" y="30829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7" name="Straight Connector 59"/>
          <p:cNvCxnSpPr>
            <a:cxnSpLocks noChangeShapeType="1"/>
          </p:cNvCxnSpPr>
          <p:nvPr/>
        </p:nvCxnSpPr>
        <p:spPr bwMode="auto">
          <a:xfrm>
            <a:off x="4222750" y="2625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Connector 62"/>
          <p:cNvCxnSpPr>
            <a:cxnSpLocks noChangeShapeType="1"/>
            <a:stCxn id="65560" idx="2"/>
            <a:endCxn id="65538" idx="1"/>
          </p:cNvCxnSpPr>
          <p:nvPr/>
        </p:nvCxnSpPr>
        <p:spPr bwMode="auto">
          <a:xfrm>
            <a:off x="3613150" y="42259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67"/>
          <p:cNvCxnSpPr>
            <a:cxnSpLocks noChangeShapeType="1"/>
          </p:cNvCxnSpPr>
          <p:nvPr/>
        </p:nvCxnSpPr>
        <p:spPr bwMode="auto">
          <a:xfrm flipV="1">
            <a:off x="3003550" y="41497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4988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821" name="Straight Connector 88"/>
          <p:cNvCxnSpPr>
            <a:cxnSpLocks noChangeShapeType="1"/>
            <a:stCxn id="65553" idx="3"/>
          </p:cNvCxnSpPr>
          <p:nvPr/>
        </p:nvCxnSpPr>
        <p:spPr bwMode="auto">
          <a:xfrm>
            <a:off x="2851150" y="34639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Straight Connector 90"/>
          <p:cNvCxnSpPr>
            <a:cxnSpLocks noChangeShapeType="1"/>
          </p:cNvCxnSpPr>
          <p:nvPr/>
        </p:nvCxnSpPr>
        <p:spPr bwMode="auto">
          <a:xfrm>
            <a:off x="2317750" y="3006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Connector 91"/>
          <p:cNvCxnSpPr>
            <a:cxnSpLocks noChangeShapeType="1"/>
          </p:cNvCxnSpPr>
          <p:nvPr/>
        </p:nvCxnSpPr>
        <p:spPr bwMode="auto">
          <a:xfrm flipH="1">
            <a:off x="2089150" y="34639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Rectangle 87"/>
          <p:cNvSpPr>
            <a:spLocks noChangeArrowheads="1"/>
          </p:cNvSpPr>
          <p:nvPr/>
        </p:nvSpPr>
        <p:spPr bwMode="auto">
          <a:xfrm>
            <a:off x="2546350" y="3311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pic>
        <p:nvPicPr>
          <p:cNvPr id="11982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1846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3209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68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549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877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3783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0" name="Rectangle 36"/>
          <p:cNvSpPr>
            <a:spLocks noChangeArrowheads="1"/>
          </p:cNvSpPr>
          <p:nvPr/>
        </p:nvSpPr>
        <p:spPr bwMode="auto">
          <a:xfrm>
            <a:off x="3460750" y="39211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32" name="Straight Connector 34"/>
          <p:cNvCxnSpPr>
            <a:cxnSpLocks noChangeShapeType="1"/>
          </p:cNvCxnSpPr>
          <p:nvPr/>
        </p:nvCxnSpPr>
        <p:spPr bwMode="auto">
          <a:xfrm flipV="1">
            <a:off x="3613150" y="30829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1524000" y="2362200"/>
            <a:ext cx="5016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6600" y="3352800"/>
            <a:ext cx="4254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98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Circuit </a:t>
            </a:r>
            <a:r>
              <a:rPr lang="en-US" altLang="en-US" dirty="0" smtClean="0"/>
              <a:t>Switching </a:t>
            </a:r>
            <a:r>
              <a:rPr lang="en-US" altLang="en-US" smtClean="0"/>
              <a:t>and Failures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29262"/>
            <a:ext cx="8305800" cy="601663"/>
          </a:xfr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601" dirty="0"/>
              <a:t>Circuit switching doesn’t “route around trouble” 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565400" y="2819400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7" name="&quot;No&quot; Symbol 6"/>
          <p:cNvSpPr/>
          <p:nvPr/>
        </p:nvSpPr>
        <p:spPr bwMode="auto">
          <a:xfrm>
            <a:off x="4419600" y="2971800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339975" y="3171825"/>
            <a:ext cx="4281488" cy="1857375"/>
          </a:xfrm>
          <a:custGeom>
            <a:avLst/>
            <a:gdLst>
              <a:gd name="T0" fmla="*/ 0 w 4281714"/>
              <a:gd name="T1" fmla="*/ 0 h 1705428"/>
              <a:gd name="T2" fmla="*/ 1959222 w 4281714"/>
              <a:gd name="T3" fmla="*/ 2203626 h 1705428"/>
              <a:gd name="T4" fmla="*/ 1959222 w 4281714"/>
              <a:gd name="T5" fmla="*/ 2203626 h 1705428"/>
              <a:gd name="T6" fmla="*/ 3628187 w 4281714"/>
              <a:gd name="T7" fmla="*/ 984600 h 1705428"/>
              <a:gd name="T8" fmla="*/ 4281262 w 4281714"/>
              <a:gd name="T9" fmla="*/ 1008042 h 1705428"/>
              <a:gd name="T10" fmla="*/ 4281262 w 4281714"/>
              <a:gd name="T11" fmla="*/ 1008042 h 17054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1714" h="1705428">
                <a:moveTo>
                  <a:pt x="0" y="0"/>
                </a:moveTo>
                <a:lnTo>
                  <a:pt x="1959428" y="1705428"/>
                </a:lnTo>
                <a:cubicBezTo>
                  <a:pt x="2237619" y="1548190"/>
                  <a:pt x="3241523" y="916214"/>
                  <a:pt x="3628571" y="762000"/>
                </a:cubicBezTo>
                <a:cubicBezTo>
                  <a:pt x="4015619" y="607786"/>
                  <a:pt x="4281714" y="780143"/>
                  <a:pt x="4281714" y="780143"/>
                </a:cubicBezTo>
              </a:path>
            </a:pathLst>
          </a:custGeom>
          <a:noFill/>
          <a:ln w="38100" cmpd="sng">
            <a:solidFill>
              <a:srgbClr val="3366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3" name="TextBox 2"/>
          <p:cNvSpPr txBox="1"/>
          <p:nvPr/>
        </p:nvSpPr>
        <p:spPr>
          <a:xfrm>
            <a:off x="772412" y="1258242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Circuit is established</a:t>
            </a:r>
            <a:endParaRPr lang="en-US" sz="2400" b="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0031" y="1257964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Link Fails along path</a:t>
            </a:r>
            <a:endParaRPr lang="en-US" sz="2400" b="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7650" y="1245467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Must establish new circuit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5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2" grpId="0" build="p" animBg="1"/>
      <p:bldP spid="3" grpId="0"/>
      <p:bldP spid="3" grpId="1"/>
      <p:bldP spid="34" grpId="0"/>
      <p:bldP spid="34" grpId="1"/>
      <p:bldP spid="35" grpId="0"/>
      <p:bldP spid="3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Packet</a:t>
            </a:r>
            <a:r>
              <a:rPr sz="4570" dirty="0">
                <a:solidFill>
                  <a:srgbClr val="000000"/>
                </a:solidFill>
              </a:rPr>
              <a:t>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882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2C71FE1-B158-2245-AD75-92D6005E5964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38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825" y="2724150"/>
            <a:ext cx="1785938" cy="1920875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106863" y="2238375"/>
            <a:ext cx="97313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25" y="3684588"/>
            <a:ext cx="504825" cy="46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1261" name="Shape 1261"/>
          <p:cNvSpPr/>
          <p:nvPr/>
        </p:nvSpPr>
        <p:spPr>
          <a:xfrm>
            <a:off x="1998663" y="4954588"/>
            <a:ext cx="555942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contains destination (</a:t>
            </a:r>
            <a:r>
              <a:rPr lang="en-US" sz="2531" b="0" dirty="0" err="1">
                <a:solidFill>
                  <a:srgbClr val="0000FF"/>
                </a:solidFill>
              </a:rPr>
              <a:t>dst</a:t>
            </a:r>
            <a:r>
              <a:rPr lang="en-US" sz="2531" b="0" dirty="0">
                <a:solidFill>
                  <a:srgbClr val="0000FF"/>
                </a:solidFill>
              </a:rPr>
              <a:t>)</a:t>
            </a:r>
            <a:endParaRPr lang="en-US" sz="2531" b="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treated independently</a:t>
            </a:r>
            <a:endParaRPr sz="2531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028950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075" y="3779838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50" y="3152775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0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301E-7 -0.00228 L 0.1553 -0.00228 L 0.27107 0.00179 L 0.46273 0.00211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0" y="2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58" grpId="0" animBg="1" advAuto="0"/>
      <p:bldP spid="1260" grpId="0" animBg="1" advAuto="0"/>
      <p:bldP spid="1261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1244"/>
          <p:cNvSpPr/>
          <p:nvPr/>
        </p:nvSpPr>
        <p:spPr>
          <a:xfrm>
            <a:off x="3679825" y="2724150"/>
            <a:ext cx="1785938" cy="1920875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hape 1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000000"/>
                </a:solidFill>
              </a:rPr>
              <a:t>Packet</a:t>
            </a:r>
            <a:r>
              <a:rPr sz="4570" dirty="0">
                <a:solidFill>
                  <a:srgbClr val="000000"/>
                </a:solidFill>
              </a:rPr>
              <a:t>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930" name="Shape 12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DB3E4C8-7BB0-4D49-A5C6-320E521E58C6}" type="slidenum">
              <a:rPr lang="en-US" altLang="en-US" sz="1000" b="0">
                <a:solidFill>
                  <a:srgbClr val="919191"/>
                </a:solidFill>
                <a:latin typeface="Arial" charset="0"/>
              </a:rPr>
              <a:pPr/>
              <a:t>39</a:t>
            </a:fld>
            <a:endParaRPr lang="en-US" altLang="en-US" sz="1000" b="0">
              <a:solidFill>
                <a:srgbClr val="919191"/>
              </a:solidFill>
              <a:latin typeface="Arial" charset="0"/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6000" y="3275013"/>
            <a:ext cx="1670050" cy="1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06216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48" name="Shape 1248"/>
          <p:cNvSpPr/>
          <p:nvPr/>
        </p:nvSpPr>
        <p:spPr>
          <a:xfrm flipV="1">
            <a:off x="5208588" y="327183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6742113" y="30988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2" name="Shape 1252"/>
          <p:cNvSpPr/>
          <p:nvPr/>
        </p:nvSpPr>
        <p:spPr>
          <a:xfrm flipV="1">
            <a:off x="2276475" y="3951288"/>
            <a:ext cx="167005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2054225" y="37766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54" name="Shape 1254"/>
          <p:cNvSpPr/>
          <p:nvPr/>
        </p:nvSpPr>
        <p:spPr>
          <a:xfrm flipV="1">
            <a:off x="5197475" y="3951288"/>
            <a:ext cx="1666875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6732588" y="3776663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084513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4414838" y="3335338"/>
            <a:ext cx="595312" cy="550862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2565" y="4330700"/>
              <a:ext cx="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3538"/>
              <a:ext cx="2031982" cy="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4857"/>
              <a:ext cx="2026565" cy="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392363" y="3136900"/>
            <a:ext cx="284162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075" y="3779838"/>
            <a:ext cx="284163" cy="504825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35675" tIns="35675" rIns="35675" bIns="35675" spcCol="38055" anchor="ctr">
            <a:spAutoFit/>
          </a:bodyPr>
          <a:lstStyle/>
          <a:p>
            <a:pPr latinLnBrk="1">
              <a:defRPr/>
            </a:pPr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Shape 1261"/>
          <p:cNvSpPr/>
          <p:nvPr/>
        </p:nvSpPr>
        <p:spPr>
          <a:xfrm>
            <a:off x="1603375" y="5989638"/>
            <a:ext cx="6075363" cy="460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With buffers to absorb transient overloads</a:t>
            </a:r>
            <a:endParaRPr sz="2531" b="0" dirty="0">
              <a:solidFill>
                <a:srgbClr val="000000"/>
              </a:solidFill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6863" y="2238375"/>
            <a:ext cx="97313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25" y="3684588"/>
            <a:ext cx="504825" cy="46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6" name="Shape 1261"/>
          <p:cNvSpPr/>
          <p:nvPr/>
        </p:nvSpPr>
        <p:spPr>
          <a:xfrm>
            <a:off x="1998663" y="4954588"/>
            <a:ext cx="5559425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contains destination (</a:t>
            </a:r>
            <a:r>
              <a:rPr lang="en-US" sz="2531" b="0" dirty="0" err="1">
                <a:solidFill>
                  <a:srgbClr val="0000FF"/>
                </a:solidFill>
              </a:rPr>
              <a:t>dst</a:t>
            </a:r>
            <a:r>
              <a:rPr lang="en-US" sz="2531" b="0" dirty="0">
                <a:solidFill>
                  <a:srgbClr val="0000FF"/>
                </a:solidFill>
              </a:rPr>
              <a:t>)</a:t>
            </a:r>
            <a:endParaRPr lang="en-US" sz="2531" b="0" dirty="0">
              <a:solidFill>
                <a:srgbClr val="000000"/>
              </a:solidFill>
            </a:endParaRP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Each packet treated independently</a:t>
            </a:r>
            <a:endParaRPr sz="2531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871E-6 1.45738E-6 L 0.15408 -0.00227 L 0.26888 0.07076 L 0.45894 0.07531 " pathEditMode="relative" ptsTypes="A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9.69421E-7 L 0.0907 -9.69421E-7 L 0.15845 -0.05628 L 0.27051 -0.06067 " pathEditMode="relative" rAng="0" ptsTypes="AAAA">
                                      <p:cBhvr>
                                        <p:cTn id="3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5" y="-304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3618E-7 -0.00114 L 0.08068 -0.00228 L 0.14097 0.03761 L 0.24118 0.04037 " pathEditMode="relative" rAng="0" ptsTypes="AAAA">
                                      <p:cBhvr>
                                        <p:cTn id="4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9" y="2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 smtClean="0">
                <a:solidFill>
                  <a:srgbClr val="000000"/>
                </a:solidFill>
              </a:rPr>
              <a:t>Today’s Lecture</a:t>
            </a:r>
            <a:endParaRPr sz="4570" dirty="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Overview of how the Internet works</a:t>
            </a:r>
            <a:endParaRPr lang="en-US" sz="2694" dirty="0" smtClean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Why packets</a:t>
            </a:r>
            <a:r>
              <a:rPr lang="en-US" sz="3094" dirty="0" smtClean="0">
                <a:solidFill>
                  <a:srgbClr val="000000"/>
                </a:solidFill>
              </a:rPr>
              <a:t>?</a:t>
            </a:r>
            <a:endParaRPr lang="en-US" sz="2694" dirty="0" smtClean="0">
              <a:solidFill>
                <a:srgbClr val="0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94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094" dirty="0" smtClean="0">
                <a:solidFill>
                  <a:srgbClr val="000000"/>
                </a:solidFill>
              </a:rPr>
              <a:t>Packet dynamics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dirty="0" smtClean="0">
                <a:solidFill>
                  <a:srgbClr val="000000"/>
                </a:solidFill>
              </a:rPr>
              <a:t>Delays, queues, and all that</a:t>
            </a:r>
            <a:r>
              <a:rPr lang="en-US" sz="2694" dirty="0" smtClean="0">
                <a:solidFill>
                  <a:srgbClr val="000000"/>
                </a:solidFill>
              </a:rPr>
              <a:t>….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94" i="1" dirty="0" smtClean="0">
                <a:solidFill>
                  <a:srgbClr val="000000"/>
                </a:solidFill>
              </a:rPr>
              <a:t>This stuff is boring, ask questions earlier</a:t>
            </a:r>
            <a:endParaRPr sz="2694" i="1" dirty="0">
              <a:solidFill>
                <a:srgbClr val="000000"/>
              </a:solidFill>
            </a:endParaRPr>
          </a:p>
        </p:txBody>
      </p:sp>
      <p:sp>
        <p:nvSpPr>
          <p:cNvPr id="29699" name="Shape 2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D4689D0-5146-AB4D-B99A-19694185285C}" type="slidenum">
              <a:rPr lang="en-US" altLang="en-US" sz="1000" b="0">
                <a:solidFill>
                  <a:srgbClr val="424242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srgbClr val="4242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222750" y="46069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39" name="Rectangle 32"/>
          <p:cNvSpPr>
            <a:spLocks noChangeArrowheads="1"/>
          </p:cNvSpPr>
          <p:nvPr/>
        </p:nvSpPr>
        <p:spPr bwMode="auto">
          <a:xfrm>
            <a:off x="4451350" y="2930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65540" name="Rectangle 33"/>
          <p:cNvSpPr>
            <a:spLocks noChangeArrowheads="1"/>
          </p:cNvSpPr>
          <p:nvPr/>
        </p:nvSpPr>
        <p:spPr bwMode="auto">
          <a:xfrm>
            <a:off x="5899150" y="36163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12" name="Straight Connector 12"/>
          <p:cNvCxnSpPr>
            <a:cxnSpLocks noChangeShapeType="1"/>
          </p:cNvCxnSpPr>
          <p:nvPr/>
        </p:nvCxnSpPr>
        <p:spPr bwMode="auto">
          <a:xfrm>
            <a:off x="6203950" y="3754438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3" name="Straight Connector 43"/>
          <p:cNvCxnSpPr>
            <a:cxnSpLocks noChangeShapeType="1"/>
            <a:stCxn id="65540" idx="2"/>
          </p:cNvCxnSpPr>
          <p:nvPr/>
        </p:nvCxnSpPr>
        <p:spPr bwMode="auto">
          <a:xfrm flipH="1">
            <a:off x="5975350" y="3921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4" name="Straight Connector 49"/>
          <p:cNvCxnSpPr>
            <a:cxnSpLocks noChangeShapeType="1"/>
          </p:cNvCxnSpPr>
          <p:nvPr/>
        </p:nvCxnSpPr>
        <p:spPr bwMode="auto">
          <a:xfrm flipH="1">
            <a:off x="4756150" y="25495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5" name="Straight Connector 53"/>
          <p:cNvCxnSpPr>
            <a:cxnSpLocks noChangeShapeType="1"/>
            <a:stCxn id="65538" idx="3"/>
            <a:endCxn id="65540" idx="1"/>
          </p:cNvCxnSpPr>
          <p:nvPr/>
        </p:nvCxnSpPr>
        <p:spPr bwMode="auto">
          <a:xfrm flipV="1">
            <a:off x="4527550" y="3768725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6" name="Straight Connector 56"/>
          <p:cNvCxnSpPr>
            <a:cxnSpLocks noChangeShapeType="1"/>
            <a:stCxn id="65539" idx="3"/>
            <a:endCxn id="65540" idx="1"/>
          </p:cNvCxnSpPr>
          <p:nvPr/>
        </p:nvCxnSpPr>
        <p:spPr bwMode="auto">
          <a:xfrm>
            <a:off x="4756150" y="30829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7" name="Straight Connector 59"/>
          <p:cNvCxnSpPr>
            <a:cxnSpLocks noChangeShapeType="1"/>
          </p:cNvCxnSpPr>
          <p:nvPr/>
        </p:nvCxnSpPr>
        <p:spPr bwMode="auto">
          <a:xfrm>
            <a:off x="4222750" y="2625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Connector 62"/>
          <p:cNvCxnSpPr>
            <a:cxnSpLocks noChangeShapeType="1"/>
            <a:stCxn id="65560" idx="2"/>
            <a:endCxn id="65538" idx="1"/>
          </p:cNvCxnSpPr>
          <p:nvPr/>
        </p:nvCxnSpPr>
        <p:spPr bwMode="auto">
          <a:xfrm>
            <a:off x="3613150" y="422592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67"/>
          <p:cNvCxnSpPr>
            <a:cxnSpLocks noChangeShapeType="1"/>
          </p:cNvCxnSpPr>
          <p:nvPr/>
        </p:nvCxnSpPr>
        <p:spPr bwMode="auto">
          <a:xfrm flipV="1">
            <a:off x="3003550" y="414972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9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34988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821" name="Straight Connector 88"/>
          <p:cNvCxnSpPr>
            <a:cxnSpLocks noChangeShapeType="1"/>
            <a:stCxn id="65553" idx="3"/>
          </p:cNvCxnSpPr>
          <p:nvPr/>
        </p:nvCxnSpPr>
        <p:spPr bwMode="auto">
          <a:xfrm>
            <a:off x="2851150" y="34639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2" name="Straight Connector 90"/>
          <p:cNvCxnSpPr>
            <a:cxnSpLocks noChangeShapeType="1"/>
          </p:cNvCxnSpPr>
          <p:nvPr/>
        </p:nvCxnSpPr>
        <p:spPr bwMode="auto">
          <a:xfrm>
            <a:off x="2317750" y="3006725"/>
            <a:ext cx="23177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Connector 91"/>
          <p:cNvCxnSpPr>
            <a:cxnSpLocks noChangeShapeType="1"/>
          </p:cNvCxnSpPr>
          <p:nvPr/>
        </p:nvCxnSpPr>
        <p:spPr bwMode="auto">
          <a:xfrm flipH="1">
            <a:off x="2089150" y="346392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Rectangle 87"/>
          <p:cNvSpPr>
            <a:spLocks noChangeArrowheads="1"/>
          </p:cNvSpPr>
          <p:nvPr/>
        </p:nvSpPr>
        <p:spPr bwMode="auto">
          <a:xfrm>
            <a:off x="2546350" y="33115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pic>
        <p:nvPicPr>
          <p:cNvPr id="11982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184650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3209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68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5495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877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378325"/>
            <a:ext cx="5222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0" name="Rectangle 36"/>
          <p:cNvSpPr>
            <a:spLocks noChangeArrowheads="1"/>
          </p:cNvSpPr>
          <p:nvPr/>
        </p:nvSpPr>
        <p:spPr bwMode="auto">
          <a:xfrm>
            <a:off x="3460750" y="392112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cxnSp>
        <p:nvCxnSpPr>
          <p:cNvPr id="119832" name="Straight Connector 34"/>
          <p:cNvCxnSpPr>
            <a:cxnSpLocks noChangeShapeType="1"/>
          </p:cNvCxnSpPr>
          <p:nvPr/>
        </p:nvCxnSpPr>
        <p:spPr bwMode="auto">
          <a:xfrm flipV="1">
            <a:off x="3613150" y="3082925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 flipH="1">
            <a:off x="1524000" y="2362200"/>
            <a:ext cx="5016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flipH="1">
            <a:off x="7086600" y="3352800"/>
            <a:ext cx="4254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812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98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Packet Switching and Failures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29262"/>
            <a:ext cx="8305800" cy="601663"/>
          </a:xfr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601" dirty="0" smtClean="0"/>
              <a:t>Packet switching “routes </a:t>
            </a:r>
            <a:r>
              <a:rPr lang="en-US" sz="2601" dirty="0"/>
              <a:t>around trouble” </a:t>
            </a: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4419600" y="2971800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419350" y="3034579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1406"/>
          </a:p>
        </p:txBody>
      </p:sp>
      <p:sp>
        <p:nvSpPr>
          <p:cNvPr id="34" name="TextBox 33"/>
          <p:cNvSpPr txBox="1"/>
          <p:nvPr/>
        </p:nvSpPr>
        <p:spPr>
          <a:xfrm>
            <a:off x="774453" y="1305868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Link Fails along path</a:t>
            </a:r>
            <a:endParaRPr lang="en-US" sz="2400" b="0" dirty="0">
              <a:latin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375065" y="3170712"/>
            <a:ext cx="3776353" cy="1811158"/>
          </a:xfrm>
          <a:custGeom>
            <a:avLst/>
            <a:gdLst>
              <a:gd name="connsiteX0" fmla="*/ 0 w 3776353"/>
              <a:gd name="connsiteY0" fmla="*/ 0 h 1811158"/>
              <a:gd name="connsiteX1" fmla="*/ 1900052 w 3776353"/>
              <a:gd name="connsiteY1" fmla="*/ 1805049 h 1811158"/>
              <a:gd name="connsiteX2" fmla="*/ 3776353 w 3776353"/>
              <a:gd name="connsiteY2" fmla="*/ 629392 h 181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6353" h="1811158">
                <a:moveTo>
                  <a:pt x="0" y="0"/>
                </a:moveTo>
                <a:cubicBezTo>
                  <a:pt x="635330" y="850075"/>
                  <a:pt x="1270660" y="1700150"/>
                  <a:pt x="1900052" y="1805049"/>
                </a:cubicBezTo>
                <a:cubicBezTo>
                  <a:pt x="2529444" y="1909948"/>
                  <a:pt x="3776353" y="629392"/>
                  <a:pt x="3776353" y="62939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4150" y="1290935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Route recomputed on </a:t>
            </a:r>
            <a:r>
              <a:rPr lang="en-US" sz="2400" b="0" smtClean="0">
                <a:latin typeface="+mn-lt"/>
              </a:rPr>
              <a:t>the fly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3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2" grpId="0" build="p" animBg="1"/>
      <p:bldP spid="5" grpId="0" animBg="1"/>
      <p:bldP spid="34" grpId="0"/>
      <p:bldP spid="34" grpId="1"/>
      <p:bldP spid="9" grpId="0" animBg="1"/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</a:t>
            </a:r>
            <a:r>
              <a:rPr lang="en-US" dirty="0" smtClean="0"/>
              <a:t>better: Circuits or Packets?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tradeoffs?</a:t>
            </a:r>
          </a:p>
          <a:p>
            <a:endParaRPr lang="en-US" dirty="0"/>
          </a:p>
          <a:p>
            <a:r>
              <a:rPr lang="en-US" dirty="0" smtClean="0"/>
              <a:t>Which is better for the Internet?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three constant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bandwidth 30Mbps</a:t>
            </a:r>
          </a:p>
          <a:p>
            <a:pPr lvl="1"/>
            <a:r>
              <a:rPr lang="en-US" dirty="0" smtClean="0"/>
              <a:t>Mbps = megabits per second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Demands: Each source needs a constant rate of 10Mbps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eservation and on-demand give same result</a:t>
            </a:r>
          </a:p>
          <a:p>
            <a:pPr lvl="1"/>
            <a:r>
              <a:rPr lang="en-US" dirty="0" smtClean="0"/>
              <a:t>Every source gets what they need</a:t>
            </a:r>
          </a:p>
          <a:p>
            <a:pPr lvl="1"/>
            <a:r>
              <a:rPr lang="en-US" dirty="0" smtClean="0"/>
              <a:t>No wasted bandwidth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6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Example: </a:t>
            </a:r>
            <a:r>
              <a:rPr lang="en-US" sz="3797" dirty="0">
                <a:ea typeface="ＭＳ Ｐゴシック" charset="0"/>
                <a:cs typeface="ＭＳ Ｐゴシック" charset="0"/>
              </a:rPr>
              <a:t>Three </a:t>
            </a:r>
            <a:r>
              <a:rPr lang="en-US" sz="3797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sz="3797" dirty="0" err="1" smtClean="0">
                <a:ea typeface="ＭＳ Ｐゴシック" charset="0"/>
                <a:cs typeface="ＭＳ Ｐゴシック" charset="0"/>
              </a:rPr>
              <a:t>bursty</a:t>
            </a:r>
            <a:r>
              <a:rPr lang="en-US" sz="3797" dirty="0">
                <a:ea typeface="ＭＳ Ｐゴシック" charset="0"/>
                <a:cs typeface="ＭＳ Ｐゴシック" charset="0"/>
              </a:rPr>
              <a:t>” </a:t>
            </a:r>
            <a:r>
              <a:rPr lang="en-US" sz="3797" dirty="0" smtClean="0">
                <a:ea typeface="ＭＳ Ｐゴシック" charset="0"/>
                <a:cs typeface="ＭＳ Ｐゴシック" charset="0"/>
              </a:rPr>
              <a:t>sources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873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>
              <a:defRPr/>
            </a:pPr>
            <a:r>
              <a:rPr lang="en-US" sz="3797" dirty="0">
                <a:ea typeface="ＭＳ Ｐゴシック" charset="0"/>
                <a:cs typeface="ＭＳ Ｐゴシック" charset="0"/>
              </a:rPr>
              <a:t>What happens with reservations?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#1: allow two flows to reserve peak rate</a:t>
            </a:r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3334822" y="1961676"/>
            <a:ext cx="5650428" cy="611599"/>
          </a:xfrm>
          <a:prstGeom prst="rect">
            <a:avLst/>
          </a:prstGeom>
          <a:noFill/>
        </p:spPr>
        <p:txBody>
          <a:bodyPr wrap="square" lIns="91335" tIns="45667" rIns="91335" bIns="45667">
            <a:spAutoFit/>
          </a:bodyPr>
          <a:lstStyle/>
          <a:p>
            <a:pPr>
              <a:defRPr/>
            </a:pPr>
            <a:r>
              <a:rPr lang="en-US" sz="3375" dirty="0" smtClean="0">
                <a:solidFill>
                  <a:srgbClr val="FF0000"/>
                </a:solidFill>
                <a:latin typeface="+mn-lt"/>
              </a:rPr>
              <a:t>Must turn </a:t>
            </a:r>
            <a:r>
              <a:rPr lang="en-US" sz="3375" smtClean="0">
                <a:solidFill>
                  <a:srgbClr val="FF0000"/>
                </a:solidFill>
                <a:latin typeface="+mn-lt"/>
              </a:rPr>
              <a:t>away third flow!</a:t>
            </a:r>
            <a:endParaRPr lang="en-US" sz="3375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5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" r:id="rId3" imgW="3047748" imgH="2090755" progId="Excel.Chart.8">
                  <p:embed/>
                </p:oleObj>
              </mc:Choice>
              <mc:Fallback>
                <p:oleObj r:id="rId3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" r:id="rId5" imgW="3047748" imgH="2084660" progId="Excel.Chart.8">
                  <p:embed/>
                </p:oleObj>
              </mc:Choice>
              <mc:Fallback>
                <p:oleObj r:id="rId5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" name="Chart" r:id="rId7" imgW="3047748" imgH="2084660" progId="Excel.Chart.8">
                  <p:embed/>
                </p:oleObj>
              </mc:Choice>
              <mc:Fallback>
                <p:oleObj name="Chart" r:id="rId7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60475" y="2160588"/>
            <a:ext cx="1371600" cy="42703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1"/>
                </a:solidFill>
                <a:latin typeface="+mn-lt"/>
              </a:rPr>
              <a:t>12Mbps</a:t>
            </a:r>
          </a:p>
        </p:txBody>
      </p:sp>
      <p:sp>
        <p:nvSpPr>
          <p:cNvPr id="8704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with reservations?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#2: allow flows to reserve equal rates</a:t>
            </a:r>
            <a:endParaRPr lang="en-US" dirty="0"/>
          </a:p>
        </p:txBody>
      </p: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9550" y="464185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550" y="6540500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9550" y="2746375"/>
            <a:ext cx="32940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235075" y="2106613"/>
            <a:ext cx="30162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377950" y="2119313"/>
            <a:ext cx="0" cy="6270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73325" y="4067175"/>
            <a:ext cx="1373188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11Mbps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47925" y="3973513"/>
            <a:ext cx="301625" cy="0"/>
          </a:xfrm>
          <a:prstGeom prst="line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2592388" y="3973513"/>
            <a:ext cx="0" cy="652462"/>
          </a:xfrm>
          <a:prstGeom prst="straightConnector1">
            <a:avLst/>
          </a:prstGeom>
          <a:noFill/>
          <a:ln w="254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033463" y="5953125"/>
            <a:ext cx="1373187" cy="42703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 algn="ctr">
              <a:defRPr/>
            </a:pPr>
            <a:r>
              <a:rPr lang="en-US" sz="2180" dirty="0">
                <a:solidFill>
                  <a:srgbClr val="008000"/>
                </a:solidFill>
                <a:latin typeface="+mn-lt"/>
              </a:rPr>
              <a:t>13Mbps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08063" y="5886450"/>
            <a:ext cx="30162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1152525" y="5886450"/>
            <a:ext cx="0" cy="65246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headEnd type="arrow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25975" y="3587750"/>
            <a:ext cx="4006850" cy="1560513"/>
            <a:chOff x="6412089" y="5120641"/>
            <a:chExt cx="5698631" cy="2219396"/>
          </a:xfrm>
        </p:grpSpPr>
        <p:grpSp>
          <p:nvGrpSpPr>
            <p:cNvPr id="17444" name="Group 4"/>
            <p:cNvGrpSpPr>
              <a:grpSpLocks/>
            </p:cNvGrpSpPr>
            <p:nvPr/>
          </p:nvGrpSpPr>
          <p:grpSpPr bwMode="auto">
            <a:xfrm>
              <a:off x="6412089" y="5120641"/>
              <a:ext cx="5698631" cy="2217138"/>
              <a:chOff x="5029200" y="3589577"/>
              <a:chExt cx="2840743" cy="155914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029200" y="5148726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029200" y="4629539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29200" y="4108765"/>
                <a:ext cx="284074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029200" y="3589577"/>
                <a:ext cx="2840743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7434863" y="5129672"/>
              <a:ext cx="0" cy="7518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563752" y="5872482"/>
              <a:ext cx="0" cy="7518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712960" y="6585939"/>
              <a:ext cx="0" cy="7540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64088" y="5284788"/>
            <a:ext cx="3868737" cy="395287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Each source gets 10Mbps</a:t>
            </a:r>
          </a:p>
        </p:txBody>
      </p:sp>
      <p:graphicFrame>
        <p:nvGraphicFramePr>
          <p:cNvPr id="46" name="Chart 7"/>
          <p:cNvGraphicFramePr>
            <a:graphicFrameLocks/>
          </p:cNvGraphicFramePr>
          <p:nvPr/>
        </p:nvGraphicFramePr>
        <p:xfrm>
          <a:off x="158750" y="4737100"/>
          <a:ext cx="30480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" r:id="rId9" imgW="3047748" imgH="2090755" progId="Excel.Chart.8">
                  <p:embed/>
                </p:oleObj>
              </mc:Choice>
              <mc:Fallback>
                <p:oleObj r:id="rId9" imgW="3047748" imgH="209075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37100"/>
                        <a:ext cx="30480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Chart 5"/>
          <p:cNvGraphicFramePr>
            <a:graphicFrameLocks/>
          </p:cNvGraphicFramePr>
          <p:nvPr/>
        </p:nvGraphicFramePr>
        <p:xfrm>
          <a:off x="158750" y="950913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" r:id="rId11" imgW="3047748" imgH="2084660" progId="Excel.Chart.8">
                  <p:embed/>
                </p:oleObj>
              </mc:Choice>
              <mc:Fallback>
                <p:oleObj r:id="rId11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950913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Chart 6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" name="Chart" r:id="rId13" imgW="3047748" imgH="2084660" progId="Excel.Chart.8">
                  <p:embed/>
                </p:oleObj>
              </mc:Choice>
              <mc:Fallback>
                <p:oleObj name="Chart" r:id="rId13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10"/>
          <p:cNvGrpSpPr>
            <a:grpSpLocks/>
          </p:cNvGrpSpPr>
          <p:nvPr/>
        </p:nvGrpSpPr>
        <p:grpSpPr bwMode="auto">
          <a:xfrm>
            <a:off x="209550" y="4135438"/>
            <a:ext cx="3294063" cy="519112"/>
            <a:chOff x="213360" y="2539282"/>
            <a:chExt cx="8829040" cy="51887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209550" y="6022975"/>
            <a:ext cx="3294063" cy="517525"/>
            <a:chOff x="213360" y="2539282"/>
            <a:chExt cx="8829040" cy="51887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38"/>
          <p:cNvGrpSpPr>
            <a:grpSpLocks/>
          </p:cNvGrpSpPr>
          <p:nvPr/>
        </p:nvGrpSpPr>
        <p:grpSpPr bwMode="auto">
          <a:xfrm>
            <a:off x="209550" y="2227263"/>
            <a:ext cx="3294063" cy="519112"/>
            <a:chOff x="213360" y="2539282"/>
            <a:chExt cx="8829040" cy="51887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13360" y="2539282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13360" y="3058160"/>
              <a:ext cx="882904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3638901" y="1979119"/>
            <a:ext cx="5486400" cy="611599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3375" smtClean="0">
                <a:solidFill>
                  <a:srgbClr val="FF0000"/>
                </a:solidFill>
                <a:latin typeface="+mn-lt"/>
              </a:rPr>
              <a:t>Frequent </a:t>
            </a:r>
            <a:r>
              <a:rPr lang="en-US" sz="3375" dirty="0" smtClean="0">
                <a:solidFill>
                  <a:srgbClr val="FF0000"/>
                </a:solidFill>
                <a:latin typeface="+mn-lt"/>
              </a:rPr>
              <a:t>overloading!</a:t>
            </a:r>
          </a:p>
        </p:txBody>
      </p:sp>
    </p:spTree>
    <p:extLst>
      <p:ext uri="{BB962C8B-B14F-4D97-AF65-F5344CB8AC3E}">
        <p14:creationId xmlns:p14="http://schemas.microsoft.com/office/powerpoint/2010/main" val="11645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OleChart spid="46" grpId="0"/>
      <p:bldOleChart spid="47" grpId="0"/>
      <p:bldOleChart spid="48" grpId="0"/>
      <p:bldP spid="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9"/>
          <p:cNvGrpSpPr>
            <a:grpSpLocks/>
          </p:cNvGrpSpPr>
          <p:nvPr/>
        </p:nvGrpSpPr>
        <p:grpSpPr bwMode="auto">
          <a:xfrm>
            <a:off x="209550" y="3094038"/>
            <a:ext cx="3294063" cy="1560512"/>
            <a:chOff x="213360" y="1499011"/>
            <a:chExt cx="8829043" cy="155914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" y="1499011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" y="3058160"/>
              <a:ext cx="88290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34" name="Chart 13"/>
          <p:cNvGraphicFramePr>
            <a:graphicFrameLocks/>
          </p:cNvGraphicFramePr>
          <p:nvPr/>
        </p:nvGraphicFramePr>
        <p:xfrm>
          <a:off x="158750" y="2844800"/>
          <a:ext cx="30480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" r:id="rId3" imgW="3047748" imgH="2084660" progId="Excel.Chart.8">
                  <p:embed/>
                </p:oleObj>
              </mc:Choice>
              <mc:Fallback>
                <p:oleObj r:id="rId3" imgW="3047748" imgH="20846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44800"/>
                        <a:ext cx="30480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8750" y="4737100"/>
            <a:ext cx="3344863" cy="2087563"/>
            <a:chOff x="158503" y="4737793"/>
            <a:chExt cx="3345064" cy="208685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09306" y="6540579"/>
              <a:ext cx="3294261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9" name="Chart 12"/>
            <p:cNvGraphicFramePr>
              <a:graphicFrameLocks/>
            </p:cNvGraphicFramePr>
            <p:nvPr/>
          </p:nvGraphicFramePr>
          <p:xfrm>
            <a:off x="158503" y="4737793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" r:id="rId5" imgW="3047748" imgH="2090755" progId="Excel.Chart.8">
                    <p:embed/>
                  </p:oleObj>
                </mc:Choice>
                <mc:Fallback>
                  <p:oleObj r:id="rId5" imgW="3047748" imgH="2090755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4737793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8750" y="950913"/>
            <a:ext cx="3344863" cy="2085975"/>
            <a:chOff x="158503" y="950255"/>
            <a:chExt cx="3345060" cy="208685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306" y="2746472"/>
              <a:ext cx="329425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7" name="Chart 26"/>
            <p:cNvGraphicFramePr>
              <a:graphicFrameLocks/>
            </p:cNvGraphicFramePr>
            <p:nvPr/>
          </p:nvGraphicFramePr>
          <p:xfrm>
            <a:off x="158503" y="950255"/>
            <a:ext cx="3048000" cy="2086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0" name="Chart" r:id="rId7" imgW="3047748" imgH="2084660" progId="Excel.Chart.8">
                    <p:embed/>
                  </p:oleObj>
                </mc:Choice>
                <mc:Fallback>
                  <p:oleObj name="Chart" r:id="rId7" imgW="3047748" imgH="2084660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03" y="950255"/>
                          <a:ext cx="3048000" cy="2086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5" name="TextBox 27"/>
          <p:cNvSpPr txBox="1">
            <a:spLocks noChangeArrowheads="1"/>
          </p:cNvSpPr>
          <p:nvPr/>
        </p:nvSpPr>
        <p:spPr bwMode="auto">
          <a:xfrm>
            <a:off x="3830638" y="3154363"/>
            <a:ext cx="185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335" tIns="45667" rIns="91335" bIns="45667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406"/>
          </a:p>
        </p:txBody>
      </p:sp>
      <p:sp>
        <p:nvSpPr>
          <p:cNvPr id="19" name="TextBox 18"/>
          <p:cNvSpPr txBox="1"/>
          <p:nvPr/>
        </p:nvSpPr>
        <p:spPr>
          <a:xfrm>
            <a:off x="3657600" y="1670050"/>
            <a:ext cx="5486400" cy="6111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3375" dirty="0">
                <a:solidFill>
                  <a:srgbClr val="FF0000"/>
                </a:solidFill>
                <a:latin typeface="+mn-lt"/>
              </a:rPr>
              <a:t>No overloading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9125" y="6264275"/>
            <a:ext cx="1685925" cy="307975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406" dirty="0">
                <a:latin typeface="+mn-lt"/>
              </a:rPr>
              <a:t>Time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797" dirty="0" smtClean="0">
                <a:ea typeface="ＭＳ Ｐゴシック" charset="0"/>
                <a:cs typeface="ＭＳ Ｐゴシック" charset="0"/>
              </a:rPr>
              <a:t>What happens with on-demand?</a:t>
            </a:r>
            <a:endParaRPr lang="en-US" sz="379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762500" y="3589338"/>
            <a:ext cx="3741738" cy="1558925"/>
            <a:chOff x="5029200" y="3589577"/>
            <a:chExt cx="2840743" cy="155914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029200" y="5148726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9200" y="3589577"/>
              <a:ext cx="2840743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6519863" y="3589338"/>
            <a:ext cx="0" cy="1558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78338" y="3168650"/>
            <a:ext cx="3868737" cy="395288"/>
          </a:xfrm>
          <a:prstGeom prst="rect">
            <a:avLst/>
          </a:prstGeom>
          <a:noFill/>
        </p:spPr>
        <p:txBody>
          <a:bodyPr lIns="91335" tIns="45667" rIns="91335" bIns="45667">
            <a:spAutoFit/>
          </a:bodyPr>
          <a:lstStyle/>
          <a:p>
            <a:pPr>
              <a:defRPr/>
            </a:pPr>
            <a:r>
              <a:rPr lang="en-US" sz="1969" dirty="0">
                <a:latin typeface="+mn-lt"/>
              </a:rPr>
              <a:t>Link capacity = 30Mbps</a:t>
            </a:r>
          </a:p>
        </p:txBody>
      </p:sp>
    </p:spTree>
    <p:extLst>
      <p:ext uri="{BB962C8B-B14F-4D97-AF65-F5344CB8AC3E}">
        <p14:creationId xmlns:p14="http://schemas.microsoft.com/office/powerpoint/2010/main" val="18719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5.55556E-7 -0.2761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0104 0.27778 " pathEditMode="relative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Peak vs Average Rates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 each flow, define:</a:t>
            </a:r>
          </a:p>
          <a:p>
            <a:pPr lvl="1"/>
            <a:r>
              <a:rPr lang="en-US" altLang="en-US" dirty="0" smtClean="0"/>
              <a:t>P = peak rate</a:t>
            </a:r>
          </a:p>
          <a:p>
            <a:pPr lvl="1"/>
            <a:r>
              <a:rPr lang="en-US" altLang="en-US" dirty="0" smtClean="0"/>
              <a:t>A = average rate</a:t>
            </a:r>
          </a:p>
          <a:p>
            <a:pPr lvl="8"/>
            <a:endParaRPr lang="en-US" altLang="en-US" dirty="0" smtClean="0"/>
          </a:p>
          <a:p>
            <a:r>
              <a:rPr lang="en-US" altLang="en-US" dirty="0" smtClean="0"/>
              <a:t>Reservations must reserve P:</a:t>
            </a:r>
          </a:p>
          <a:p>
            <a:pPr lvl="1"/>
            <a:r>
              <a:rPr lang="en-US" altLang="en-US" dirty="0" smtClean="0"/>
              <a:t>But flows only use A (on average)</a:t>
            </a:r>
          </a:p>
          <a:p>
            <a:pPr lvl="1"/>
            <a:r>
              <a:rPr lang="en-US" altLang="en-US" dirty="0" smtClean="0"/>
              <a:t>Level of utilization is A/P</a:t>
            </a:r>
          </a:p>
          <a:p>
            <a:pPr lvl="8"/>
            <a:endParaRPr lang="en-US" altLang="en-US" dirty="0"/>
          </a:p>
          <a:p>
            <a:r>
              <a:rPr lang="en-US" altLang="en-US" dirty="0" smtClean="0"/>
              <a:t>On-demand:</a:t>
            </a:r>
          </a:p>
          <a:p>
            <a:pPr lvl="1"/>
            <a:r>
              <a:rPr lang="en-US" altLang="en-US" dirty="0" smtClean="0"/>
              <a:t>Can achieve higher utilizations</a:t>
            </a:r>
          </a:p>
          <a:p>
            <a:pPr lvl="1"/>
            <a:r>
              <a:rPr lang="en-US" altLang="en-US" dirty="0" smtClean="0"/>
              <a:t>Depends on degree of sharing, </a:t>
            </a:r>
            <a:r>
              <a:rPr lang="en-US" altLang="en-US" dirty="0" err="1" smtClean="0"/>
              <a:t>burstiness</a:t>
            </a:r>
            <a:r>
              <a:rPr lang="en-US" altLang="en-US" dirty="0" smtClean="0"/>
              <a:t> of flows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dirty="0" smtClean="0"/>
              <a:t>eak of aggregate approaches sum of averages</a:t>
            </a:r>
            <a:endParaRPr lang="en-US" alt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65DF6DD4-8709-9043-812D-9B12047D3BBA}" type="slidenum">
              <a:rPr lang="en-US" smtClean="0">
                <a:latin typeface="+mn-lt"/>
                <a:ea typeface="+mn-ea"/>
              </a:rPr>
              <a:pPr algn="l">
                <a:defRPr/>
              </a:pPr>
              <a:t>47</a:t>
            </a:fld>
            <a:endParaRPr 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vs Bursty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apps </a:t>
            </a:r>
            <a:r>
              <a:rPr lang="en-US" altLang="en-US" dirty="0"/>
              <a:t>have relatively small P/A ratios</a:t>
            </a:r>
          </a:p>
          <a:p>
            <a:pPr lvl="1"/>
            <a:r>
              <a:rPr lang="en-US" altLang="en-US" dirty="0"/>
              <a:t>Voice might have a ratio of 3:1 or so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applications tend to be rather </a:t>
            </a:r>
            <a:r>
              <a:rPr lang="en-US" altLang="en-US" dirty="0" err="1"/>
              <a:t>bursty</a:t>
            </a:r>
            <a:endParaRPr lang="en-US" altLang="en-US" dirty="0"/>
          </a:p>
          <a:p>
            <a:pPr lvl="1"/>
            <a:r>
              <a:rPr lang="en-US" altLang="en-US" dirty="0"/>
              <a:t>Ratios of 100 or greater are common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That’s why the phone network used reservations</a:t>
            </a:r>
          </a:p>
          <a:p>
            <a:pPr lvl="1"/>
            <a:r>
              <a:rPr lang="en-US" altLang="en-US" b="1" i="1" dirty="0" smtClean="0"/>
              <a:t>And the Internet does not….</a:t>
            </a:r>
          </a:p>
          <a:p>
            <a:pPr lvl="1"/>
            <a:r>
              <a:rPr lang="en-US" altLang="en-US" dirty="0" smtClean="0"/>
              <a:t>More in next lecture (not as obvious as it may seem)</a:t>
            </a:r>
          </a:p>
        </p:txBody>
      </p:sp>
    </p:spTree>
    <p:extLst>
      <p:ext uri="{BB962C8B-B14F-4D97-AF65-F5344CB8AC3E}">
        <p14:creationId xmlns:p14="http://schemas.microsoft.com/office/powerpoint/2010/main" val="9682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Packet Delays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3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4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/>
            <a:r>
              <a:rPr lang="en-US" dirty="0" smtClean="0"/>
              <a:t>Networks Deliver Packets</a:t>
            </a:r>
            <a:endParaRPr lang="en-US" dirty="0"/>
          </a:p>
        </p:txBody>
      </p:sp>
      <p:sp>
        <p:nvSpPr>
          <p:cNvPr id="27655" name="Shape 1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5CA18-91B1-0F41-B529-EFFCC86B5D12}" type="slidenum">
              <a:rPr lang="en-US" altLang="en-US" sz="1000">
                <a:solidFill>
                  <a:srgbClr val="91919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>
              <a:solidFill>
                <a:srgbClr val="919191"/>
              </a:solidFill>
            </a:endParaRPr>
          </a:p>
        </p:txBody>
      </p:sp>
      <p:sp>
        <p:nvSpPr>
          <p:cNvPr id="27656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7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8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2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3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8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9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2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6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7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8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9" name="Shape 179"/>
          <p:cNvSpPr>
            <a:spLocks noChangeArrowheads="1"/>
          </p:cNvSpPr>
          <p:nvPr/>
        </p:nvSpPr>
        <p:spPr bwMode="auto">
          <a:xfrm>
            <a:off x="276225" y="3694113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3366FF"/>
                </a:solidFill>
                <a:sym typeface="Calibri" charset="0"/>
              </a:rPr>
              <a:t>end-system</a:t>
            </a:r>
          </a:p>
        </p:txBody>
      </p:sp>
      <p:sp>
        <p:nvSpPr>
          <p:cNvPr id="27680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00"/>
                </a:solidFill>
                <a:sym typeface="Calibri" charset="0"/>
              </a:rPr>
              <a:t>switch</a:t>
            </a:r>
          </a:p>
        </p:txBody>
      </p:sp>
      <p:sp>
        <p:nvSpPr>
          <p:cNvPr id="27681" name="Shape 181"/>
          <p:cNvSpPr>
            <a:spLocks noChangeArrowheads="1"/>
          </p:cNvSpPr>
          <p:nvPr/>
        </p:nvSpPr>
        <p:spPr bwMode="auto">
          <a:xfrm>
            <a:off x="4017963" y="2139950"/>
            <a:ext cx="649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chemeClr val="bg2"/>
                </a:solidFill>
                <a:sym typeface="Calibri" charset="0"/>
              </a:rPr>
              <a:t>link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241425" y="4062413"/>
            <a:ext cx="357188" cy="777875"/>
          </a:xfrm>
          <a:prstGeom prst="rect">
            <a:avLst/>
          </a:prstGeom>
          <a:solidFill>
            <a:srgbClr val="0000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66688" y="4724400"/>
            <a:ext cx="120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90"/>
                </a:solidFill>
                <a:sym typeface="Calibri" charset="0"/>
              </a:rPr>
              <a:t>packet</a:t>
            </a: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660066"/>
                </a:solidFill>
                <a:sym typeface="Calibri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6330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593 0.01645 0.13203 0.03313 0.21357 0.02849 C 0.29511 0.02386 0.41655 -0.00324 0.48925 -0.02849 C 0.56194 -0.05374 0.60566 -0.08872 0.64938 -0.12346 " pathEditMode="relative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nimBg="1" advAuto="0"/>
      <p:bldP spid="188" grpId="0" animBg="1" advAuto="0"/>
      <p:bldP spid="190" grpId="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Delay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Loss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Throughput</a:t>
            </a:r>
          </a:p>
          <a:p>
            <a:pPr marL="222987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800080"/>
                </a:solidFill>
              </a:rPr>
              <a:t>How long does it take to send a packet from its source to destination?</a:t>
            </a:r>
          </a:p>
          <a:p>
            <a:pPr marL="222987" indent="0">
              <a:buFont typeface="Wingdings" charset="2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</a:t>
            </a:r>
          </a:p>
        </p:txBody>
      </p:sp>
      <p:sp>
        <p:nvSpPr>
          <p:cNvPr id="1361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800080"/>
                </a:solidFill>
              </a:rPr>
              <a:t>What fraction of the packets sent to a destination are dropped?</a:t>
            </a:r>
          </a:p>
        </p:txBody>
      </p:sp>
    </p:spTree>
    <p:extLst>
      <p:ext uri="{BB962C8B-B14F-4D97-AF65-F5344CB8AC3E}">
        <p14:creationId xmlns:p14="http://schemas.microsoft.com/office/powerpoint/2010/main" val="638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Throughput</a:t>
            </a:r>
          </a:p>
        </p:txBody>
      </p:sp>
      <p:sp>
        <p:nvSpPr>
          <p:cNvPr id="13721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800080"/>
                </a:solidFill>
              </a:rPr>
              <a:t>At what rate is the destination receiving data from the </a:t>
            </a:r>
            <a:r>
              <a:rPr lang="en-US" altLang="en-US" i="1" dirty="0" smtClean="0">
                <a:solidFill>
                  <a:srgbClr val="800080"/>
                </a:solidFill>
              </a:rPr>
              <a:t>source?</a:t>
            </a:r>
            <a:endParaRPr lang="en-US" altLang="en-US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delay</a:t>
            </a:r>
          </a:p>
          <a:p>
            <a:endParaRPr lang="en-US" dirty="0"/>
          </a:p>
          <a:p>
            <a:r>
              <a:rPr lang="en-US" dirty="0" smtClean="0"/>
              <a:t>Loss and throughput will become relevant in later lectures….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8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Link bandwidth  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N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umber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of bits 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sent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per unit time (bits/sec or bps)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Propagation delay </a:t>
            </a:r>
            <a:r>
              <a:rPr lang="en-US" dirty="0" smtClean="0">
                <a:ea typeface="ＭＳ Ｐゴシック" charset="0"/>
                <a:cs typeface="Calibri"/>
              </a:rPr>
              <a:t>(sometimes called latency)</a:t>
            </a:r>
            <a:endParaRPr lang="en-US" dirty="0">
              <a:ea typeface="ＭＳ Ｐゴシック" charset="0"/>
              <a:cs typeface="Calibri"/>
            </a:endParaRP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T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ime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for one bit to move through the link (seconds)</a:t>
            </a:r>
            <a:endParaRPr lang="en-US" dirty="0">
              <a:ea typeface="ＭＳ Ｐゴシック" charset="0"/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Bandwidth-Delay Product (BDP) 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N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umber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of bits “in flight” at any 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time (sent, not </a:t>
            </a:r>
            <a:r>
              <a:rPr lang="en-US" dirty="0" err="1" smtClean="0">
                <a:solidFill>
                  <a:srgbClr val="000090"/>
                </a:solidFill>
                <a:ea typeface="ＭＳ Ｐゴシック" charset="0"/>
                <a:cs typeface="Calibri"/>
              </a:rPr>
              <a:t>recvd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Calibri"/>
              </a:rPr>
              <a:t>)</a:t>
            </a:r>
            <a:endParaRPr lang="en-US" dirty="0">
              <a:solidFill>
                <a:srgbClr val="000090"/>
              </a:solidFill>
              <a:ea typeface="ＭＳ Ｐゴシック" charset="0"/>
              <a:cs typeface="Calibri"/>
            </a:endParaRP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  <a:ea typeface="ＭＳ Ｐゴシック" charset="0"/>
                <a:cs typeface="Calibri"/>
              </a:rPr>
              <a:t>BDP = bandwidth × propagation delay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570" dirty="0">
                <a:ea typeface="ＭＳ Ｐゴシック" charset="0"/>
                <a:cs typeface="Calibri"/>
              </a:rPr>
              <a:t>A network link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26238" y="4959350"/>
            <a:ext cx="422275" cy="692150"/>
          </a:xfrm>
          <a:prstGeom prst="ellipse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68538" y="4953000"/>
            <a:ext cx="4608512" cy="6921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117725" y="4959350"/>
            <a:ext cx="422275" cy="692150"/>
          </a:xfrm>
          <a:prstGeom prst="ellipse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8698" y="5113337"/>
            <a:ext cx="132873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057400" y="4959350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4570413" y="3514724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306763" y="5837237"/>
            <a:ext cx="20891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59163" y="5113337"/>
            <a:ext cx="21256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969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delay x bandwidth</a:t>
            </a:r>
          </a:p>
        </p:txBody>
      </p:sp>
    </p:spTree>
    <p:extLst>
      <p:ext uri="{BB962C8B-B14F-4D97-AF65-F5344CB8AC3E}">
        <p14:creationId xmlns:p14="http://schemas.microsoft.com/office/powerpoint/2010/main" val="15018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Examples of BDP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alibri"/>
              </a:rPr>
              <a:t>Same city over a slow link: 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bandwidth: ~100Mbps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BDP: 10,000bits (1.25KBytes)</a:t>
            </a:r>
          </a:p>
          <a:p>
            <a:pPr marL="0" indent="0">
              <a:buFont typeface="Wingdings" charset="2"/>
              <a:buNone/>
              <a:defRPr/>
            </a:pPr>
            <a:endParaRPr lang="en-US" dirty="0" smtClean="0">
              <a:cs typeface="Calibri"/>
            </a:endParaRPr>
          </a:p>
          <a:p>
            <a:pPr>
              <a:defRPr/>
            </a:pPr>
            <a:r>
              <a:rPr lang="en-US" dirty="0" smtClean="0">
                <a:cs typeface="Calibri"/>
              </a:rPr>
              <a:t>Between cities over fast link: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bandwidth: ~10Gbps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propagation delay: ~10msec</a:t>
            </a:r>
          </a:p>
          <a:p>
            <a:pPr lvl="1">
              <a:defRPr/>
            </a:pPr>
            <a:r>
              <a:rPr lang="en-US" dirty="0" smtClean="0">
                <a:solidFill>
                  <a:srgbClr val="800080"/>
                </a:solidFill>
                <a:cs typeface="Calibri"/>
              </a:rPr>
              <a:t>BDP: 10</a:t>
            </a:r>
            <a:r>
              <a:rPr lang="en-US" baseline="30000" dirty="0" smtClean="0">
                <a:solidFill>
                  <a:srgbClr val="800080"/>
                </a:solidFill>
                <a:cs typeface="Calibri"/>
              </a:rPr>
              <a:t>8</a:t>
            </a:r>
            <a:r>
              <a:rPr lang="en-US" dirty="0" smtClean="0">
                <a:solidFill>
                  <a:srgbClr val="800080"/>
                </a:solidFill>
                <a:cs typeface="Calibri"/>
              </a:rPr>
              <a:t>bits </a:t>
            </a:r>
            <a:r>
              <a:rPr lang="en-US" dirty="0">
                <a:solidFill>
                  <a:srgbClr val="800080"/>
                </a:solidFill>
                <a:cs typeface="Calibri"/>
              </a:rPr>
              <a:t>(</a:t>
            </a:r>
            <a:r>
              <a:rPr lang="en-US" dirty="0" smtClean="0">
                <a:solidFill>
                  <a:srgbClr val="800080"/>
                </a:solidFill>
                <a:cs typeface="Calibri"/>
              </a:rPr>
              <a:t>12.5MBytes)</a:t>
            </a:r>
          </a:p>
          <a:p>
            <a:pPr lvl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1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Consists of four components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dirty="0" smtClean="0"/>
              <a:t>ransmission delay</a:t>
            </a:r>
          </a:p>
          <a:p>
            <a:pPr lvl="1">
              <a:defRPr/>
            </a:pPr>
            <a:r>
              <a:rPr lang="en-US" dirty="0"/>
              <a:t>P</a:t>
            </a:r>
            <a:r>
              <a:rPr lang="en-US" dirty="0" smtClean="0"/>
              <a:t>ropagation delay</a:t>
            </a:r>
          </a:p>
          <a:p>
            <a:pPr lvl="1">
              <a:defRPr/>
            </a:pPr>
            <a:r>
              <a:rPr lang="en-US" dirty="0"/>
              <a:t>Processing delay</a:t>
            </a:r>
          </a:p>
          <a:p>
            <a:pPr lvl="1">
              <a:defRPr/>
            </a:pPr>
            <a:r>
              <a:rPr lang="en-US" dirty="0" smtClean="0"/>
              <a:t>Queueing delay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First consider transmission, propagation delays</a:t>
            </a:r>
          </a:p>
          <a:p>
            <a:pPr>
              <a:defRPr/>
            </a:pPr>
            <a:r>
              <a:rPr lang="en-US" dirty="0" smtClean="0"/>
              <a:t>Then queueing delays</a:t>
            </a:r>
          </a:p>
          <a:p>
            <a:pPr>
              <a:defRPr/>
            </a:pPr>
            <a:r>
              <a:rPr lang="en-US" dirty="0"/>
              <a:t>I</a:t>
            </a:r>
            <a:r>
              <a:rPr lang="en-US" dirty="0" smtClean="0"/>
              <a:t>gnore processing delays (tiny in most cases)</a:t>
            </a:r>
          </a:p>
        </p:txBody>
      </p:sp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291662" y="1828800"/>
            <a:ext cx="369888" cy="935038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87" tIns="32143" rIns="64287" bIns="32143" spcCol="38096"/>
          <a:lstStyle/>
          <a:p>
            <a:pPr defTabSz="642849" latinLnBrk="1">
              <a:defRPr/>
            </a:pPr>
            <a:endParaRPr lang="en-US" sz="1266">
              <a:solidFill>
                <a:srgbClr val="80008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267200" y="2819400"/>
            <a:ext cx="369888" cy="935037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4287" tIns="32143" rIns="64287" bIns="32143" spcCol="38096"/>
          <a:lstStyle/>
          <a:p>
            <a:pPr defTabSz="642849" latinLnBrk="1">
              <a:defRPr/>
            </a:pPr>
            <a:endParaRPr lang="en-US" sz="1266">
              <a:solidFill>
                <a:srgbClr val="800080"/>
              </a:solidFill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4833938" y="2057400"/>
            <a:ext cx="3087687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due to link properties</a:t>
            </a:r>
            <a:endParaRPr sz="2531" b="0" i="1" dirty="0">
              <a:solidFill>
                <a:srgbClr val="800080"/>
              </a:solidFill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833938" y="2895600"/>
            <a:ext cx="3175000" cy="8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due to traffic mix and 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2531" b="0" i="1" dirty="0">
                <a:solidFill>
                  <a:srgbClr val="800080"/>
                </a:solidFill>
              </a:rPr>
              <a:t>switch internals</a:t>
            </a:r>
            <a:endParaRPr sz="2531" b="0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58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94" name="Shape 894"/>
          <p:cNvSpPr/>
          <p:nvPr/>
        </p:nvSpPr>
        <p:spPr>
          <a:xfrm>
            <a:off x="892969" y="-98227"/>
            <a:ext cx="7358063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64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 dirty="0"/>
              <a:t>End-to-end delay </a:t>
            </a:r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607793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3959959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How </a:t>
            </a:r>
            <a:r>
              <a:rPr lang="en-US" dirty="0"/>
              <a:t>long does it take to push all the bits of a packet into a link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Packet </a:t>
            </a:r>
            <a:r>
              <a:rPr lang="en-US" dirty="0"/>
              <a:t>size / Transmission rate of the </a:t>
            </a:r>
            <a:r>
              <a:rPr lang="en-US" dirty="0" smtClean="0"/>
              <a:t>link</a:t>
            </a:r>
          </a:p>
          <a:p>
            <a:endParaRPr lang="en-US" dirty="0"/>
          </a:p>
          <a:p>
            <a:r>
              <a:rPr lang="en-US" dirty="0" smtClean="0"/>
              <a:t>Example: Packet = 1kb, Rate = 100Mbps</a:t>
            </a:r>
          </a:p>
          <a:p>
            <a:pPr lvl="1"/>
            <a:r>
              <a:rPr lang="en-US" dirty="0" smtClean="0"/>
              <a:t>1000 </a:t>
            </a:r>
            <a:r>
              <a:rPr lang="en-US" dirty="0"/>
              <a:t>bits / 100 </a:t>
            </a:r>
            <a:r>
              <a:rPr lang="en-US" dirty="0" err="1"/>
              <a:t>Mbits</a:t>
            </a:r>
            <a:r>
              <a:rPr lang="en-US" dirty="0"/>
              <a:t>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sec = 10μsec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8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Task of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Delivers packets between processes (applications) on different hosts</a:t>
            </a:r>
          </a:p>
          <a:p>
            <a:pPr lvl="1"/>
            <a:r>
              <a:rPr lang="en-US" dirty="0" smtClean="0"/>
              <a:t>This involves both the </a:t>
            </a:r>
            <a:r>
              <a:rPr lang="en-US" b="1" dirty="0" smtClean="0"/>
              <a:t>network</a:t>
            </a:r>
            <a:r>
              <a:rPr lang="en-US" dirty="0" smtClean="0"/>
              <a:t> and </a:t>
            </a:r>
            <a:r>
              <a:rPr lang="en-US" b="1" dirty="0" smtClean="0"/>
              <a:t>network stack</a:t>
            </a:r>
          </a:p>
          <a:p>
            <a:pPr lvl="2"/>
            <a:endParaRPr lang="en-US" dirty="0"/>
          </a:p>
          <a:p>
            <a:r>
              <a:rPr lang="en-US" b="1" dirty="0" smtClean="0"/>
              <a:t>Network</a:t>
            </a:r>
            <a:r>
              <a:rPr lang="en-US" dirty="0" smtClean="0"/>
              <a:t>: Routers/switches and links</a:t>
            </a:r>
          </a:p>
          <a:p>
            <a:pPr lvl="2"/>
            <a:endParaRPr lang="en-US" dirty="0"/>
          </a:p>
          <a:p>
            <a:r>
              <a:rPr lang="en-US" b="1" dirty="0" smtClean="0"/>
              <a:t>Network stack</a:t>
            </a:r>
            <a:r>
              <a:rPr lang="en-US" dirty="0" smtClean="0"/>
              <a:t>: networking SW on host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tack replicates some router/switch functionality</a:t>
            </a:r>
          </a:p>
          <a:p>
            <a:pPr lvl="1"/>
            <a:r>
              <a:rPr lang="en-US" dirty="0" smtClean="0"/>
              <a:t>Then adds </a:t>
            </a:r>
            <a:r>
              <a:rPr lang="en-US" dirty="0" smtClean="0"/>
              <a:t>some additional networking functionality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...before handing body of packet to application</a:t>
            </a:r>
            <a:endParaRPr lang="en-US" dirty="0" smtClean="0"/>
          </a:p>
          <a:p>
            <a:pPr lvl="1"/>
            <a:r>
              <a:rPr lang="en-US" dirty="0" smtClean="0"/>
              <a:t>Will discuss this in next lecture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5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Q: How long does it take to move one </a:t>
            </a:r>
            <a:r>
              <a:rPr lang="en-US" dirty="0" smtClean="0"/>
              <a:t>bit from </a:t>
            </a:r>
            <a:r>
              <a:rPr lang="en-US" dirty="0"/>
              <a:t>one end of a link to the other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Link </a:t>
            </a:r>
            <a:r>
              <a:rPr lang="en-US" dirty="0"/>
              <a:t>length / Propagation speed of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Propagation speed ~ some fraction of speed of light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Length = 30 kilometers</a:t>
            </a:r>
          </a:p>
          <a:p>
            <a:pPr lvl="1"/>
            <a:r>
              <a:rPr lang="en-US" dirty="0" smtClean="0"/>
              <a:t>30 kilometers/3x10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meters per sec = 10</a:t>
            </a:r>
            <a:r>
              <a:rPr lang="en-US" baseline="30000" dirty="0"/>
              <a:t>-4</a:t>
            </a:r>
            <a:r>
              <a:rPr lang="en-US" dirty="0"/>
              <a:t> </a:t>
            </a:r>
            <a:r>
              <a:rPr lang="en-US" dirty="0" smtClean="0"/>
              <a:t>sec = </a:t>
            </a:r>
            <a:r>
              <a:rPr lang="en-US" dirty="0"/>
              <a:t>100μsec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ow ask a more practical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How long does it take for a </a:t>
            </a:r>
            <a:r>
              <a:rPr lang="en-US" b="1" i="1" dirty="0" smtClean="0"/>
              <a:t>packet</a:t>
            </a:r>
            <a:r>
              <a:rPr lang="en-US" dirty="0" smtClean="0"/>
              <a:t> to travel from A to B?</a:t>
            </a:r>
          </a:p>
          <a:p>
            <a:endParaRPr lang="en-US" dirty="0"/>
          </a:p>
          <a:p>
            <a:r>
              <a:rPr lang="en-US" dirty="0" smtClean="0"/>
              <a:t>A: The delay combines both transmission and propagation delays</a:t>
            </a:r>
          </a:p>
          <a:p>
            <a:pPr lvl="1"/>
            <a:r>
              <a:rPr lang="en-US" dirty="0" smtClean="0"/>
              <a:t>Perhaps also queueing, but ignore those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0"/>
            <a:ext cx="1077912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time=0</a:t>
            </a:r>
          </a:p>
        </p:txBody>
      </p:sp>
      <p:pic>
        <p:nvPicPr>
          <p:cNvPr id="14336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364" name="Straight Connector 6"/>
          <p:cNvCxnSpPr>
            <a:cxnSpLocks noChangeShapeType="1"/>
            <a:stCxn id="143362" idx="3"/>
            <a:endCxn id="143363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0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66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1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406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0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9075" y="5386388"/>
              <a:ext cx="831850" cy="42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cxnSp>
          <p:nvCxnSpPr>
            <p:cNvPr id="143389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0" y="2057400"/>
            <a:ext cx="1862138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0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274685" tIns="45779" rIns="91555" bIns="228904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cxnSp>
          <p:nvCxnSpPr>
            <p:cNvPr id="14338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505200"/>
            <a:ext cx="2743200" cy="1600200"/>
            <a:chOff x="0" y="3200400"/>
            <a:chExt cx="2743200" cy="1600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76500" cy="914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200400"/>
              <a:ext cx="381000" cy="990600"/>
            </a:xfrm>
            <a:prstGeom prst="leftBrace">
              <a:avLst>
                <a:gd name="adj1" fmla="val 8330"/>
                <a:gd name="adj2" fmla="val 883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4338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6764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</a:b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reaches B at </a:t>
              </a:r>
            </a:p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6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3</a:t>
              </a: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s</a:t>
              </a:r>
            </a:p>
            <a:p>
              <a:pPr defTabSz="914259">
                <a:defRPr/>
              </a:pPr>
              <a:r>
                <a:rPr lang="en-US" sz="1969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= 1.8ms</a:t>
              </a:r>
            </a:p>
          </p:txBody>
        </p:sp>
        <p:cxnSp>
          <p:nvCxnSpPr>
            <p:cNvPr id="14337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Example: </a:t>
            </a:r>
            <a:r>
              <a:rPr lang="en-US" i="1" dirty="0" smtClean="0">
                <a:ea typeface="ＭＳ Ｐゴシック" charset="0"/>
                <a:cs typeface="Calibri"/>
              </a:rPr>
              <a:t>100B packet from A to B</a:t>
            </a:r>
            <a:endParaRPr lang="en-US" i="1" dirty="0">
              <a:ea typeface="ＭＳ Ｐゴシック" charset="0"/>
              <a:cs typeface="Calibri"/>
            </a:endParaRP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3523422" y="4879975"/>
            <a:ext cx="3639378" cy="1676400"/>
            <a:chOff x="3371022" y="4727575"/>
            <a:chExt cx="3639378" cy="1676400"/>
          </a:xfrm>
        </p:grpSpPr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3371022" y="4727575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259">
                <a:defRPr/>
              </a:pPr>
              <a:r>
                <a:rPr lang="en-US" sz="1969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This is exactly</a:t>
              </a:r>
            </a:p>
            <a:p>
              <a:pPr defTabSz="914259">
                <a:defRPr/>
              </a:pPr>
              <a:r>
                <a:rPr lang="en-US" sz="1969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transmission </a:t>
              </a:r>
            </a:p>
            <a:p>
              <a:pPr defTabSz="914259">
                <a:defRPr/>
              </a:pPr>
              <a:r>
                <a:rPr lang="en-US" sz="1969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plus </a:t>
              </a:r>
              <a:r>
                <a:rPr lang="en-US" sz="1969" dirty="0" err="1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propogation</a:t>
              </a:r>
              <a:endPara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  <a:p>
              <a:pPr defTabSz="914259">
                <a:defRPr/>
              </a:pPr>
              <a:r>
                <a:rPr lang="en-US" sz="1969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  <a:cs typeface="Arial" charset="0"/>
                </a:rPr>
                <a:t>delays!</a:t>
              </a:r>
              <a:endPara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737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Calibri"/>
              </a:rPr>
              <a:t>Example: </a:t>
            </a:r>
            <a:r>
              <a:rPr lang="en-US" i="1" dirty="0">
                <a:ea typeface="ＭＳ Ｐゴシック" charset="0"/>
                <a:cs typeface="Calibri"/>
              </a:rPr>
              <a:t>100B packet from A to B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438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146300"/>
            <a:ext cx="9017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388" name="Straight Connector 6"/>
          <p:cNvCxnSpPr>
            <a:cxnSpLocks noChangeShapeType="1"/>
            <a:stCxn id="144386" idx="3"/>
            <a:endCxn id="144387" idx="1"/>
          </p:cNvCxnSpPr>
          <p:nvPr/>
        </p:nvCxnSpPr>
        <p:spPr bwMode="auto">
          <a:xfrm>
            <a:off x="3276600" y="2590800"/>
            <a:ext cx="283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26590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6316663" y="176530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1" y="2182019"/>
            <a:ext cx="1392238" cy="3886200"/>
          </a:xfrm>
          <a:prstGeom prst="parallelogram">
            <a:avLst>
              <a:gd name="adj" fmla="val 250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altLang="zh-TW" sz="1406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144392" name="Group 33"/>
          <p:cNvGrpSpPr>
            <a:grpSpLocks/>
          </p:cNvGrpSpPr>
          <p:nvPr/>
        </p:nvGrpSpPr>
        <p:grpSpPr bwMode="auto">
          <a:xfrm>
            <a:off x="2743200" y="3048000"/>
            <a:ext cx="3886200" cy="3508375"/>
            <a:chOff x="2743200" y="3048000"/>
            <a:chExt cx="3886200" cy="3508375"/>
          </a:xfrm>
        </p:grpSpPr>
        <p:sp>
          <p:nvSpPr>
            <p:cNvPr id="2357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7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lIns="64289" tIns="32145" rIns="64289" bIns="32145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9075" y="5386388"/>
              <a:ext cx="831850" cy="42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cxnSp>
          <p:nvCxnSpPr>
            <p:cNvPr id="144411" name="Straight Arrow Connector 4"/>
            <p:cNvCxnSpPr>
              <a:cxnSpLocks noChangeShapeType="1"/>
            </p:cNvCxnSpPr>
            <p:nvPr/>
          </p:nvCxnSpPr>
          <p:spPr bwMode="auto">
            <a:xfrm>
              <a:off x="4439819" y="5867400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0" y="2057400"/>
            <a:ext cx="1862138" cy="49530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1ms 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3733800" y="16002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218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1Gbps, 1ms?</a:t>
            </a:r>
          </a:p>
        </p:txBody>
      </p:sp>
      <p:sp>
        <p:nvSpPr>
          <p:cNvPr id="23563" name="Rounded Rectangle 40"/>
          <p:cNvSpPr>
            <a:spLocks noChangeArrowheads="1"/>
          </p:cNvSpPr>
          <p:nvPr/>
        </p:nvSpPr>
        <p:spPr bwMode="auto">
          <a:xfrm>
            <a:off x="6705600" y="4953000"/>
            <a:ext cx="2362200" cy="1447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sz="1969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last </a:t>
            </a: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bit </a:t>
            </a:r>
            <a:b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(800x1/10</a:t>
            </a:r>
            <a:r>
              <a:rPr lang="en-US" sz="1969" baseline="30000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6</a:t>
            </a: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1.8ms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2935184" y="1054100"/>
            <a:ext cx="3657600" cy="5334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218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1GB file in 100B packets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743200" y="3429000"/>
            <a:ext cx="38862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3352800"/>
            <a:ext cx="3886200" cy="3962400"/>
            <a:chOff x="-4800600" y="1676400"/>
            <a:chExt cx="3886200" cy="3962400"/>
          </a:xfrm>
        </p:grpSpPr>
        <p:sp>
          <p:nvSpPr>
            <p:cNvPr id="23570" name="AutoShape 17"/>
            <p:cNvSpPr>
              <a:spLocks noChangeArrowheads="1"/>
            </p:cNvSpPr>
            <p:nvPr/>
          </p:nvSpPr>
          <p:spPr bwMode="auto">
            <a:xfrm rot="5400000">
              <a:off x="-4838700" y="1714500"/>
              <a:ext cx="3962400" cy="3886200"/>
            </a:xfrm>
            <a:prstGeom prst="parallelogram">
              <a:avLst>
                <a:gd name="adj" fmla="val 950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endParaRPr lang="en-US" altLang="zh-TW" sz="1617">
                <a:solidFill>
                  <a:srgbClr val="FFFFFF"/>
                </a:solidFill>
                <a:latin typeface="Arial" charset="0"/>
                <a:ea typeface="PMingLiU" charset="0"/>
                <a:cs typeface="PMingLiU" charset="0"/>
              </a:endParaRPr>
            </a:p>
          </p:txBody>
        </p:sp>
        <p:cxnSp>
          <p:nvCxnSpPr>
            <p:cNvPr id="144403" name="Straight Connector 13"/>
            <p:cNvCxnSpPr>
              <a:cxnSpLocks noChangeShapeType="1"/>
            </p:cNvCxnSpPr>
            <p:nvPr/>
          </p:nvCxnSpPr>
          <p:spPr bwMode="auto">
            <a:xfrm>
              <a:off x="-4800600" y="18288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4" name="Straight Connector 55"/>
            <p:cNvCxnSpPr>
              <a:cxnSpLocks noChangeShapeType="1"/>
            </p:cNvCxnSpPr>
            <p:nvPr/>
          </p:nvCxnSpPr>
          <p:spPr bwMode="auto">
            <a:xfrm>
              <a:off x="-4800600" y="19050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5" name="Straight Connector 56"/>
            <p:cNvCxnSpPr>
              <a:cxnSpLocks noChangeShapeType="1"/>
            </p:cNvCxnSpPr>
            <p:nvPr/>
          </p:nvCxnSpPr>
          <p:spPr bwMode="auto">
            <a:xfrm>
              <a:off x="-4800600" y="19812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6" name="Straight Connector 57"/>
            <p:cNvCxnSpPr>
              <a:cxnSpLocks noChangeShapeType="1"/>
            </p:cNvCxnSpPr>
            <p:nvPr/>
          </p:nvCxnSpPr>
          <p:spPr bwMode="auto">
            <a:xfrm>
              <a:off x="-4800600" y="20574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07" name="Straight Connector 58"/>
            <p:cNvCxnSpPr>
              <a:cxnSpLocks noChangeShapeType="1"/>
            </p:cNvCxnSpPr>
            <p:nvPr/>
          </p:nvCxnSpPr>
          <p:spPr bwMode="auto">
            <a:xfrm>
              <a:off x="-4800600" y="2133600"/>
              <a:ext cx="388620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267200" y="5029200"/>
            <a:ext cx="2362200" cy="1371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(800x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1/10</a:t>
            </a:r>
            <a:r>
              <a:rPr lang="en-US" sz="1969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9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1.0008ms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838200" y="5029200"/>
            <a:ext cx="3276600" cy="1447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The last bit in the file </a:t>
            </a:r>
            <a:b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reaches B at </a:t>
            </a:r>
          </a:p>
          <a:p>
            <a:pPr defTabSz="914259">
              <a:defRPr/>
            </a:pPr>
            <a:r>
              <a:rPr lang="en-US" sz="1969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(10</a:t>
            </a:r>
            <a:r>
              <a:rPr lang="en-US" sz="1969" baseline="30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7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x800x</a:t>
            </a:r>
            <a:r>
              <a:rPr lang="en-US" sz="1969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1/10</a:t>
            </a:r>
            <a:r>
              <a:rPr lang="en-US" sz="1969" baseline="30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9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)+1/10</a:t>
            </a:r>
            <a:r>
              <a:rPr lang="en-US" sz="1969" baseline="30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</a:p>
          <a:p>
            <a:pPr defTabSz="914259">
              <a:defRPr/>
            </a:pP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= </a:t>
            </a:r>
            <a:r>
              <a:rPr lang="en-US" sz="1969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8001</a:t>
            </a:r>
            <a:r>
              <a:rPr lang="en-US" sz="1969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3925" y="4191000"/>
            <a:ext cx="2287588" cy="3730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1828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10</a:t>
            </a:r>
            <a:r>
              <a:rPr lang="en-US" sz="1828" baseline="30000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7</a:t>
            </a:r>
            <a:r>
              <a:rPr lang="en-US" sz="1828" dirty="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rPr>
              <a:t> x 100B packets</a:t>
            </a:r>
          </a:p>
        </p:txBody>
      </p:sp>
    </p:spTree>
    <p:extLst>
      <p:ext uri="{BB962C8B-B14F-4D97-AF65-F5344CB8AC3E}">
        <p14:creationId xmlns:p14="http://schemas.microsoft.com/office/powerpoint/2010/main" val="13118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50" grpId="0" animBg="1"/>
      <p:bldP spid="43" grpId="0" animBg="1"/>
      <p:bldP spid="53" grpId="0" animBg="1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hree cases with 1msec prop.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/>
              <a:t>1GB file, 1Gbps link: transmission time </a:t>
            </a:r>
            <a:r>
              <a:rPr lang="en-US" dirty="0" smtClean="0"/>
              <a:t>dominant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100B packet, 1Gbps link: propagation delay </a:t>
            </a:r>
            <a:r>
              <a:rPr lang="en-US" dirty="0" smtClean="0"/>
              <a:t>dominant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100B packet, 1Mbps link: </a:t>
            </a:r>
            <a:r>
              <a:rPr lang="en-US" dirty="0" smtClean="0"/>
              <a:t>transmission ~ propagation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Network design might differ </a:t>
            </a:r>
            <a:r>
              <a:rPr lang="en-US" b="1" dirty="0"/>
              <a:t>based on which </a:t>
            </a:r>
            <a:r>
              <a:rPr lang="en-US" b="1" dirty="0" smtClean="0"/>
              <a:t>dominates</a:t>
            </a:r>
          </a:p>
          <a:p>
            <a:pPr lvl="1"/>
            <a:r>
              <a:rPr lang="en-US" i="1" dirty="0" smtClean="0"/>
              <a:t>But in the Internet, can’t know in advance!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Technology Trends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Propagation delay? </a:t>
            </a:r>
          </a:p>
          <a:p>
            <a:pPr lvl="1"/>
            <a:r>
              <a:rPr lang="en-US" altLang="en-US" dirty="0"/>
              <a:t>No change</a:t>
            </a:r>
          </a:p>
          <a:p>
            <a:r>
              <a:rPr lang="en-US" altLang="en-US" dirty="0"/>
              <a:t>Transmission delay? </a:t>
            </a:r>
          </a:p>
          <a:p>
            <a:pPr lvl="1"/>
            <a:r>
              <a:rPr lang="en-US" altLang="en-US" dirty="0"/>
              <a:t>Getting smaller!</a:t>
            </a:r>
          </a:p>
          <a:p>
            <a:r>
              <a:rPr lang="en-US" altLang="en-US" dirty="0"/>
              <a:t>Queueing delay? </a:t>
            </a:r>
          </a:p>
          <a:p>
            <a:pPr lvl="1"/>
            <a:r>
              <a:rPr lang="en-US" altLang="en-US" dirty="0"/>
              <a:t>Usually smaller</a:t>
            </a:r>
          </a:p>
          <a:p>
            <a:r>
              <a:rPr lang="en-US" altLang="en-US" b="1" i="1" dirty="0"/>
              <a:t>How does this affect applications?</a:t>
            </a:r>
          </a:p>
          <a:p>
            <a:pPr lvl="1"/>
            <a:r>
              <a:rPr lang="en-US" altLang="en-US" dirty="0"/>
              <a:t>CDNs work very hard to move data near clients</a:t>
            </a:r>
          </a:p>
          <a:p>
            <a:pPr lvl="1"/>
            <a:r>
              <a:rPr lang="en-US" altLang="en-US" dirty="0"/>
              <a:t>Reduces backbone bandwidth requirements</a:t>
            </a:r>
          </a:p>
          <a:p>
            <a:pPr lvl="1"/>
            <a:r>
              <a:rPr lang="en-US" altLang="en-US" dirty="0"/>
              <a:t>But also decreases latency</a:t>
            </a:r>
          </a:p>
          <a:p>
            <a:pPr lvl="1"/>
            <a:r>
              <a:rPr lang="en-US" altLang="en-US" dirty="0"/>
              <a:t>Google: time is money!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CBA423D1-404C-1541-AA5C-95EDF5557816}" type="slidenum">
              <a:rPr lang="en-US" smtClean="0">
                <a:latin typeface="+mn-lt"/>
                <a:ea typeface="+mn-ea"/>
              </a:rPr>
              <a:pPr algn="l">
                <a:defRPr/>
              </a:pPr>
              <a:t>65</a:t>
            </a:fld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7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Trend Did I Leave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dominance of video</a:t>
            </a:r>
          </a:p>
          <a:p>
            <a:pPr lvl="3"/>
            <a:endParaRPr lang="en-US" dirty="0"/>
          </a:p>
          <a:p>
            <a:r>
              <a:rPr lang="en-US" dirty="0" smtClean="0"/>
              <a:t>Very high fraction of traffic is video</a:t>
            </a:r>
          </a:p>
          <a:p>
            <a:pPr lvl="3"/>
            <a:endParaRPr lang="en-US" dirty="0"/>
          </a:p>
          <a:p>
            <a:r>
              <a:rPr lang="en-US" dirty="0" smtClean="0"/>
              <a:t>Files getting larger</a:t>
            </a:r>
          </a:p>
          <a:p>
            <a:pPr lvl="3"/>
            <a:endParaRPr lang="en-US" dirty="0"/>
          </a:p>
          <a:p>
            <a:r>
              <a:rPr lang="en-US" dirty="0" smtClean="0"/>
              <a:t>But also many, many small flows</a:t>
            </a:r>
            <a:r>
              <a:rPr lang="en-US" dirty="0" smtClean="0"/>
              <a:t>…</a:t>
            </a:r>
          </a:p>
          <a:p>
            <a:pPr lvl="3"/>
            <a:endParaRPr lang="en-US" dirty="0"/>
          </a:p>
          <a:p>
            <a:r>
              <a:rPr lang="en-US" dirty="0" smtClean="0"/>
              <a:t>Crucial aspect of Internet traffic:</a:t>
            </a:r>
          </a:p>
          <a:p>
            <a:pPr lvl="1"/>
            <a:r>
              <a:rPr lang="en-US" dirty="0" smtClean="0"/>
              <a:t>Most flows are tiny</a:t>
            </a:r>
          </a:p>
          <a:p>
            <a:pPr lvl="1"/>
            <a:r>
              <a:rPr lang="en-US" dirty="0" smtClean="0"/>
              <a:t>Most bytes in large flows</a:t>
            </a:r>
          </a:p>
          <a:p>
            <a:pPr lvl="1"/>
            <a:r>
              <a:rPr lang="en-US" dirty="0" smtClean="0"/>
              <a:t>Can’t only design for either end of the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0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way of visualizing packets and their delays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9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09" name="Group 3"/>
          <p:cNvGrpSpPr>
            <a:grpSpLocks/>
          </p:cNvGrpSpPr>
          <p:nvPr/>
        </p:nvGrpSpPr>
        <p:grpSpPr bwMode="auto">
          <a:xfrm>
            <a:off x="457200" y="1981200"/>
            <a:ext cx="3352800" cy="3962400"/>
            <a:chOff x="381000" y="1676400"/>
            <a:chExt cx="4635500" cy="4876800"/>
          </a:xfrm>
        </p:grpSpPr>
        <p:pic>
          <p:nvPicPr>
            <p:cNvPr id="14542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57400"/>
              <a:ext cx="9017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21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057400"/>
              <a:ext cx="9017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5422" name="Straight Connector 6"/>
            <p:cNvCxnSpPr>
              <a:cxnSpLocks noChangeShapeType="1"/>
              <a:stCxn id="145420" idx="3"/>
              <a:endCxn id="145421" idx="1"/>
            </p:cNvCxnSpPr>
            <p:nvPr/>
          </p:nvCxnSpPr>
          <p:spPr bwMode="auto">
            <a:xfrm>
              <a:off x="1282700" y="2501900"/>
              <a:ext cx="28321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TextBox 1"/>
            <p:cNvSpPr txBox="1">
              <a:spLocks noChangeArrowheads="1"/>
            </p:cNvSpPr>
            <p:nvPr/>
          </p:nvSpPr>
          <p:spPr bwMode="auto">
            <a:xfrm>
              <a:off x="661939" y="1676400"/>
              <a:ext cx="403850" cy="379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r" defTabSz="914259" eaLnBrk="1" hangingPunct="1">
                <a:defRPr/>
              </a:pPr>
              <a:r>
                <a:rPr lang="en-US" sz="1406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4592" name="TextBox 12"/>
            <p:cNvSpPr txBox="1">
              <a:spLocks noChangeArrowheads="1"/>
            </p:cNvSpPr>
            <p:nvPr/>
          </p:nvSpPr>
          <p:spPr bwMode="auto">
            <a:xfrm>
              <a:off x="4320737" y="1676400"/>
              <a:ext cx="403850" cy="379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r" defTabSz="914259" eaLnBrk="1" hangingPunct="1">
                <a:defRPr/>
              </a:pPr>
              <a:r>
                <a:rPr lang="en-US" sz="1406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4593" name="AutoShape 17"/>
            <p:cNvSpPr>
              <a:spLocks noChangeArrowheads="1"/>
            </p:cNvSpPr>
            <p:nvPr/>
          </p:nvSpPr>
          <p:spPr bwMode="auto">
            <a:xfrm rot="5400000">
              <a:off x="2054880" y="1850237"/>
              <a:ext cx="1393093" cy="3898034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  <p:grpSp>
          <p:nvGrpSpPr>
            <p:cNvPr id="145426" name="Group 33"/>
            <p:cNvGrpSpPr>
              <a:grpSpLocks/>
            </p:cNvGrpSpPr>
            <p:nvPr/>
          </p:nvGrpSpPr>
          <p:grpSpPr bwMode="auto">
            <a:xfrm>
              <a:off x="749300" y="2959100"/>
              <a:ext cx="3951143" cy="3594099"/>
              <a:chOff x="2743200" y="3048000"/>
              <a:chExt cx="3951143" cy="3594099"/>
            </a:xfrm>
          </p:grpSpPr>
          <p:sp>
            <p:nvSpPr>
              <p:cNvPr id="24598" name="Line 18"/>
              <p:cNvSpPr>
                <a:spLocks noChangeShapeType="1"/>
              </p:cNvSpPr>
              <p:nvPr/>
            </p:nvSpPr>
            <p:spPr bwMode="auto">
              <a:xfrm>
                <a:off x="2743633" y="3048977"/>
                <a:ext cx="0" cy="3507154"/>
              </a:xfrm>
              <a:prstGeom prst="line">
                <a:avLst/>
              </a:prstGeom>
              <a:noFill/>
              <a:ln w="38100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lIns="64289" tIns="32145" rIns="64289" bIns="32145" anchor="ctr"/>
              <a:lstStyle/>
              <a:p>
                <a:pPr algn="r" defTabSz="914259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599" name="Line 18"/>
              <p:cNvSpPr>
                <a:spLocks noChangeShapeType="1"/>
              </p:cNvSpPr>
              <p:nvPr/>
            </p:nvSpPr>
            <p:spPr bwMode="auto">
              <a:xfrm>
                <a:off x="6694343" y="3134946"/>
                <a:ext cx="0" cy="3507154"/>
              </a:xfrm>
              <a:prstGeom prst="line">
                <a:avLst/>
              </a:prstGeom>
              <a:noFill/>
              <a:ln w="38100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lIns="64289" tIns="32145" rIns="64289" bIns="32145" anchor="ctr"/>
              <a:lstStyle/>
              <a:p>
                <a:pPr algn="r" defTabSz="914259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887145" y="5387731"/>
                <a:ext cx="1150096" cy="527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defTabSz="914259">
                  <a:defRPr/>
                </a:pPr>
                <a:r>
                  <a:rPr lang="en-US" sz="2180" dirty="0">
                    <a:solidFill>
                      <a:srgbClr val="000090"/>
                    </a:solidFill>
                    <a:latin typeface="Arial"/>
                    <a:ea typeface="ＭＳ Ｐゴシック" charset="0"/>
                    <a:cs typeface="ＭＳ Ｐゴシック" charset="0"/>
                  </a:rPr>
                  <a:t>Time</a:t>
                </a:r>
              </a:p>
            </p:txBody>
          </p:sp>
          <p:cxnSp>
            <p:nvCxnSpPr>
              <p:cNvPr id="145433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4439819" y="5867400"/>
                <a:ext cx="0" cy="609600"/>
              </a:xfrm>
              <a:prstGeom prst="straightConnector1">
                <a:avLst/>
              </a:prstGeom>
              <a:noFill/>
              <a:ln w="9525">
                <a:solidFill>
                  <a:srgbClr val="0000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1645227" y="1965569"/>
              <a:ext cx="2379205" cy="5294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59">
                <a:lnSpc>
                  <a:spcPct val="120000"/>
                </a:lnSpc>
                <a:defRPr/>
              </a:pPr>
              <a:r>
                <a:rPr lang="en-US" sz="1828" dirty="0">
                  <a:solidFill>
                    <a:srgbClr val="000000"/>
                  </a:solidFill>
                  <a:latin typeface="Arial"/>
                  <a:ea typeface="ＭＳ Ｐゴシック" charset="0"/>
                  <a:cs typeface="ＭＳ Ｐゴシック" charset="0"/>
                </a:rPr>
                <a:t>1Mbps, 10ms </a:t>
              </a:r>
            </a:p>
          </p:txBody>
        </p:sp>
        <p:sp>
          <p:nvSpPr>
            <p:cNvPr id="24596" name="AutoShape 17"/>
            <p:cNvSpPr>
              <a:spLocks noChangeArrowheads="1"/>
            </p:cNvSpPr>
            <p:nvPr/>
          </p:nvSpPr>
          <p:spPr bwMode="auto">
            <a:xfrm rot="5400000">
              <a:off x="2008789" y="2923621"/>
              <a:ext cx="1393093" cy="3884865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  <p:sp>
          <p:nvSpPr>
            <p:cNvPr id="24597" name="AutoShape 17"/>
            <p:cNvSpPr>
              <a:spLocks noChangeArrowheads="1"/>
            </p:cNvSpPr>
            <p:nvPr/>
          </p:nvSpPr>
          <p:spPr bwMode="auto">
            <a:xfrm rot="5400000">
              <a:off x="2008789" y="3914222"/>
              <a:ext cx="1393092" cy="3884865"/>
            </a:xfrm>
            <a:prstGeom prst="parallelogram">
              <a:avLst>
                <a:gd name="adj" fmla="val 2500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28548" tIns="0" rIns="64269" bIns="32136" anchor="ctr"/>
            <a:lstStyle/>
            <a:p>
              <a:pPr defTabSz="914259">
                <a:spcBef>
                  <a:spcPts val="1000"/>
                </a:spcBef>
                <a:spcAft>
                  <a:spcPts val="1000"/>
                </a:spcAft>
                <a:defRPr/>
              </a:pPr>
              <a:r>
                <a:rPr lang="en-US" altLang="zh-TW" sz="1406">
                  <a:solidFill>
                    <a:srgbClr val="000000"/>
                  </a:solidFill>
                  <a:latin typeface="Arial" charset="0"/>
                  <a:ea typeface="PMingLiU" charset="0"/>
                  <a:cs typeface="PMingLiU" charset="0"/>
                </a:rPr>
                <a:t>100Byte packet</a:t>
              </a:r>
            </a:p>
          </p:txBody>
        </p:sp>
      </p:grp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800600" y="36576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4800600" y="43434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111875" y="434340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>
                <a:solidFill>
                  <a:srgbClr val="000000"/>
                </a:solidFill>
              </a:rPr>
              <a:t>time </a:t>
            </a:r>
            <a:r>
              <a:rPr lang="en-US" sz="1406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 rot="-5400000">
            <a:off x="4106069" y="38171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>
                <a:solidFill>
                  <a:srgbClr val="000000"/>
                </a:solidFill>
              </a:rPr>
              <a:t>BW </a:t>
            </a:r>
            <a:r>
              <a:rPr lang="en-US" sz="1406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181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62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943600" y="36576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73638" y="2667000"/>
            <a:ext cx="876300" cy="7667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 err="1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pkt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 </a:t>
            </a:r>
            <a:r>
              <a:rPr lang="en-US" sz="1828" dirty="0" err="1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tx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 </a:t>
            </a:r>
            <a:b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</a:b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time</a:t>
            </a:r>
          </a:p>
        </p:txBody>
      </p:sp>
      <p:sp>
        <p:nvSpPr>
          <p:cNvPr id="18" name="Left Brace 17"/>
          <p:cNvSpPr>
            <a:spLocks/>
          </p:cNvSpPr>
          <p:nvPr/>
        </p:nvSpPr>
        <p:spPr bwMode="auto">
          <a:xfrm rot="5400000">
            <a:off x="5257800" y="3276600"/>
            <a:ext cx="2286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Calibri"/>
              </a:rPr>
              <a:t>The “pipe” view</a:t>
            </a:r>
            <a:endParaRPr lang="en-US" sz="3586" i="1" dirty="0">
              <a:solidFill>
                <a:srgbClr val="800080"/>
              </a:solidFill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3" grpId="0"/>
      <p:bldP spid="17" grpId="0" animBg="1"/>
      <p:bldP spid="44" grpId="0" animBg="1"/>
      <p:bldP spid="45" grpId="0" animBg="1"/>
      <p:bldP spid="49" grpId="0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The “pipe” view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71800" y="18097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146435" name="Straight Connector 25"/>
          <p:cNvCxnSpPr>
            <a:cxnSpLocks noChangeShapeType="1"/>
          </p:cNvCxnSpPr>
          <p:nvPr/>
        </p:nvCxnSpPr>
        <p:spPr bwMode="auto">
          <a:xfrm>
            <a:off x="2819400" y="23622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6" name="Straight Connector 26"/>
          <p:cNvCxnSpPr>
            <a:cxnSpLocks noChangeShapeType="1"/>
          </p:cNvCxnSpPr>
          <p:nvPr/>
        </p:nvCxnSpPr>
        <p:spPr bwMode="auto">
          <a:xfrm>
            <a:off x="2819400" y="30480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Box 27"/>
          <p:cNvSpPr txBox="1">
            <a:spLocks noChangeArrowheads="1"/>
          </p:cNvSpPr>
          <p:nvPr/>
        </p:nvSpPr>
        <p:spPr bwMode="auto">
          <a:xfrm>
            <a:off x="4130675" y="304800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25606" name="TextBox 28"/>
          <p:cNvSpPr txBox="1">
            <a:spLocks noChangeArrowheads="1"/>
          </p:cNvSpPr>
          <p:nvPr/>
        </p:nvSpPr>
        <p:spPr bwMode="auto">
          <a:xfrm rot="-5400000">
            <a:off x="2143919" y="25217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00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81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62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41719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10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Mbps, </a:t>
            </a: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1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ms (BDP=10,000) </a:t>
            </a:r>
          </a:p>
        </p:txBody>
      </p: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5486400" y="4724400"/>
            <a:ext cx="6858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73788" y="622935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 rot="-5400000">
            <a:off x="4810919" y="51887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6388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5486400" y="6248400"/>
            <a:ext cx="6858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609600" y="4191000"/>
            <a:ext cx="3032125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</a:t>
            </a:r>
            <a:r>
              <a:rPr lang="en-US" sz="1828" dirty="0">
                <a:solidFill>
                  <a:srgbClr val="FF0000"/>
                </a:solidFill>
                <a:latin typeface="Arial"/>
                <a:ea typeface="ＭＳ Ｐゴシック" charset="0"/>
                <a:cs typeface="ＭＳ Ｐゴシック" charset="0"/>
              </a:rPr>
              <a:t>5</a:t>
            </a: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ms (BDP=5,000) 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1371600" y="4876800"/>
            <a:ext cx="16002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Connector 62"/>
          <p:cNvCxnSpPr>
            <a:cxnSpLocks noChangeShapeType="1"/>
            <a:endCxn id="64" idx="0"/>
          </p:cNvCxnSpPr>
          <p:nvPr/>
        </p:nvCxnSpPr>
        <p:spPr bwMode="auto">
          <a:xfrm>
            <a:off x="1357313" y="5562600"/>
            <a:ext cx="1760537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668588" y="556260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 rot="-5400000">
            <a:off x="696119" y="50363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057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8400" y="48768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7150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791200" y="4724400"/>
            <a:ext cx="76200" cy="1524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0" grpId="0" animBg="1"/>
      <p:bldP spid="61" grpId="0"/>
      <p:bldP spid="64" grpId="0"/>
      <p:bldP spid="65" grpId="0"/>
      <p:bldP spid="66" grpId="0" animBg="1"/>
      <p:bldP spid="67" grpId="0" animBg="1"/>
      <p:bldP spid="68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bags of bits with:</a:t>
            </a:r>
          </a:p>
          <a:p>
            <a:pPr lvl="1"/>
            <a:r>
              <a:rPr lang="en-US" b="1" dirty="0" smtClean="0"/>
              <a:t>Header</a:t>
            </a:r>
            <a:r>
              <a:rPr lang="en-US" dirty="0" smtClean="0"/>
              <a:t>: meaningful to network (and network stack)</a:t>
            </a:r>
          </a:p>
          <a:p>
            <a:pPr lvl="2"/>
            <a:r>
              <a:rPr lang="en-US" i="1" dirty="0" smtClean="0"/>
              <a:t>Can be more than one header!</a:t>
            </a:r>
          </a:p>
          <a:p>
            <a:pPr lvl="1"/>
            <a:r>
              <a:rPr lang="en-US" b="1" dirty="0" smtClean="0"/>
              <a:t>Body</a:t>
            </a:r>
            <a:r>
              <a:rPr lang="en-US" dirty="0" smtClean="0"/>
              <a:t>: meaningful only to application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Body can be bits in a file, image, whatever</a:t>
            </a:r>
          </a:p>
          <a:p>
            <a:pPr lvl="5"/>
            <a:endParaRPr lang="en-US" dirty="0"/>
          </a:p>
          <a:p>
            <a:r>
              <a:rPr lang="en-US" dirty="0" smtClean="0"/>
              <a:t>What information goes in a header?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4522" y="3339524"/>
            <a:ext cx="162007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Header</a:t>
            </a:r>
            <a:endParaRPr lang="en-US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4478" y="3339524"/>
            <a:ext cx="531412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Body</a:t>
            </a:r>
            <a:endParaRPr lang="en-US" sz="3200" dirty="0">
              <a:latin typeface="+mn-lt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57200" y="4230755"/>
            <a:ext cx="2057400" cy="569845"/>
          </a:xfrm>
          <a:prstGeom prst="wedgeRoundRectCallout">
            <a:avLst>
              <a:gd name="adj1" fmla="val -1499"/>
              <a:gd name="adj2" fmla="val -10128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800" dirty="0" smtClean="0">
                <a:latin typeface="arial" charset="0"/>
              </a:rPr>
              <a:t>Used </a:t>
            </a:r>
            <a:r>
              <a:rPr lang="en-US" altLang="en-US" sz="1800" smtClean="0">
                <a:latin typeface="arial" charset="0"/>
              </a:rPr>
              <a:t>By Network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733800" y="4229099"/>
            <a:ext cx="2057400" cy="569845"/>
          </a:xfrm>
          <a:prstGeom prst="wedgeRoundRectCallout">
            <a:avLst>
              <a:gd name="adj1" fmla="val 1722"/>
              <a:gd name="adj2" fmla="val -10826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800" dirty="0" smtClean="0">
                <a:latin typeface="arial" charset="0"/>
              </a:rPr>
              <a:t>Used By App</a:t>
            </a: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Calibri"/>
              </a:rPr>
              <a:t>The “pipe” view</a:t>
            </a:r>
            <a:endParaRPr lang="en-US" sz="3586" b="0" i="1" dirty="0">
              <a:solidFill>
                <a:srgbClr val="80008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71800" y="180975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147459" name="Straight Connector 25"/>
          <p:cNvCxnSpPr>
            <a:cxnSpLocks noChangeShapeType="1"/>
          </p:cNvCxnSpPr>
          <p:nvPr/>
        </p:nvCxnSpPr>
        <p:spPr bwMode="auto">
          <a:xfrm>
            <a:off x="2819400" y="23622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460" name="Straight Connector 26"/>
          <p:cNvCxnSpPr>
            <a:cxnSpLocks noChangeShapeType="1"/>
          </p:cNvCxnSpPr>
          <p:nvPr/>
        </p:nvCxnSpPr>
        <p:spPr bwMode="auto">
          <a:xfrm>
            <a:off x="2819400" y="304800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TextBox 27"/>
          <p:cNvSpPr txBox="1">
            <a:spLocks noChangeArrowheads="1"/>
          </p:cNvSpPr>
          <p:nvPr/>
        </p:nvSpPr>
        <p:spPr bwMode="auto">
          <a:xfrm>
            <a:off x="4130675" y="304800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26630" name="TextBox 28"/>
          <p:cNvSpPr txBox="1">
            <a:spLocks noChangeArrowheads="1"/>
          </p:cNvSpPr>
          <p:nvPr/>
        </p:nvSpPr>
        <p:spPr bwMode="auto">
          <a:xfrm rot="-5400000">
            <a:off x="2143919" y="252174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00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81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62400" y="2362200"/>
            <a:ext cx="3810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71800" y="4229100"/>
            <a:ext cx="3290888" cy="43021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1828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rPr>
              <a:t>1Mbps, 10ms (BDP=10,000) </a:t>
            </a:r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2819400" y="478155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130675" y="5467350"/>
            <a:ext cx="89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time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 rot="-5400000">
            <a:off x="2143919" y="4941094"/>
            <a:ext cx="684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>
              <a:defRPr/>
            </a:pPr>
            <a:r>
              <a:rPr lang="en-US" sz="1406" b="0">
                <a:solidFill>
                  <a:srgbClr val="000000"/>
                </a:solidFill>
              </a:rPr>
              <a:t>BW </a:t>
            </a:r>
            <a:r>
              <a:rPr lang="en-US" sz="1406" b="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1406" b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00400" y="478155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038600" y="480060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4800600"/>
            <a:ext cx="838200" cy="6858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2819400" y="5467350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477000" y="2424409"/>
            <a:ext cx="219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100b packets</a:t>
            </a:r>
            <a:endParaRPr lang="en-US" sz="24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6177" y="4800600"/>
            <a:ext cx="219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250b packets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9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4" grpId="0"/>
      <p:bldP spid="45" grpId="0" animBg="1"/>
      <p:bldP spid="49" grpId="0" animBg="1"/>
      <p:bldP spid="50" grpId="0" animBg="1"/>
      <p:bldP spid="2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Queueing and Packet Dynamics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5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505" name="Straight Connector 16"/>
          <p:cNvCxnSpPr>
            <a:cxnSpLocks noChangeShapeType="1"/>
          </p:cNvCxnSpPr>
          <p:nvPr/>
        </p:nvCxnSpPr>
        <p:spPr bwMode="auto">
          <a:xfrm rot="1739168">
            <a:off x="1236663" y="3071813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506" name="Straight Connector 17"/>
          <p:cNvCxnSpPr>
            <a:cxnSpLocks noChangeShapeType="1"/>
          </p:cNvCxnSpPr>
          <p:nvPr/>
        </p:nvCxnSpPr>
        <p:spPr bwMode="auto">
          <a:xfrm rot="1739168">
            <a:off x="1050925" y="3405188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4888" y="4924425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875" y="5273675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93850" y="2471738"/>
            <a:ext cx="2640013" cy="3140075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3794" y="5052629"/>
              <a:ext cx="433382" cy="544026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4926" y="4833665"/>
              <a:ext cx="433382" cy="5440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6983" y="4199344"/>
              <a:ext cx="433382" cy="544026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382" cy="5440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903" y="7438666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150" y="6133908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082" y="6829177"/>
              <a:ext cx="433382" cy="5417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9510" name="Group 38"/>
          <p:cNvGrpSpPr>
            <a:grpSpLocks/>
          </p:cNvGrpSpPr>
          <p:nvPr/>
        </p:nvGrpSpPr>
        <p:grpSpPr bwMode="auto">
          <a:xfrm>
            <a:off x="4876800" y="4038600"/>
            <a:ext cx="3276600" cy="381000"/>
            <a:chOff x="2590800" y="5943600"/>
            <a:chExt cx="3276600" cy="381000"/>
          </a:xfrm>
        </p:grpSpPr>
        <p:cxnSp>
          <p:nvCxnSpPr>
            <p:cNvPr id="149518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519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512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424242"/>
                </a:solidFill>
              </a:rPr>
              <a:t>Queueing </a:t>
            </a:r>
            <a:r>
              <a:rPr lang="en-US" altLang="en-US" dirty="0">
                <a:solidFill>
                  <a:srgbClr val="424242"/>
                </a:solidFill>
              </a:rPr>
              <a:t>delay: “pipe” 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747963" y="2735263"/>
            <a:ext cx="754062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2649538" y="5199063"/>
            <a:ext cx="90170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61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29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150545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6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0531" name="Group 38"/>
          <p:cNvGrpSpPr>
            <a:grpSpLocks/>
          </p:cNvGrpSpPr>
          <p:nvPr/>
        </p:nvGrpSpPr>
        <p:grpSpPr bwMode="auto">
          <a:xfrm>
            <a:off x="4919663" y="4022725"/>
            <a:ext cx="3276600" cy="396875"/>
            <a:chOff x="2590800" y="5927120"/>
            <a:chExt cx="3276600" cy="397480"/>
          </a:xfrm>
        </p:grpSpPr>
        <p:cxnSp>
          <p:nvCxnSpPr>
            <p:cNvPr id="150539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0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2712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0" y="2667000"/>
            <a:ext cx="3124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No overload!</a:t>
            </a:r>
          </a:p>
        </p:txBody>
      </p:sp>
      <p:sp>
        <p:nvSpPr>
          <p:cNvPr id="15053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424242"/>
                </a:solidFill>
              </a:rPr>
              <a:t>Queueing </a:t>
            </a:r>
            <a:r>
              <a:rPr lang="en-US" altLang="en-US" dirty="0">
                <a:solidFill>
                  <a:srgbClr val="424242"/>
                </a:solidFill>
              </a:rPr>
              <a:t>delay: “pipe” view</a:t>
            </a:r>
            <a:endParaRPr lang="en-US" altLang="en-US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28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50538" name="Straight Arrow Connector 30"/>
          <p:cNvCxnSpPr>
            <a:cxnSpLocks noChangeShapeType="1"/>
          </p:cNvCxnSpPr>
          <p:nvPr/>
        </p:nvCxnSpPr>
        <p:spPr bwMode="auto">
          <a:xfrm>
            <a:off x="5584825" y="3816350"/>
            <a:ext cx="901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76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3" name="Group 1"/>
          <p:cNvGrpSpPr>
            <a:grpSpLocks/>
          </p:cNvGrpSpPr>
          <p:nvPr/>
        </p:nvGrpSpPr>
        <p:grpSpPr bwMode="auto">
          <a:xfrm rot="1739168">
            <a:off x="1141413" y="3040063"/>
            <a:ext cx="3276600" cy="403225"/>
            <a:chOff x="2590800" y="5936044"/>
            <a:chExt cx="3276600" cy="403532"/>
          </a:xfrm>
        </p:grpSpPr>
        <p:cxnSp>
          <p:nvCxnSpPr>
            <p:cNvPr id="15156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023" y="595256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0509" y="5941889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1565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6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67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561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9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54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7" name="Group 1"/>
          <p:cNvGrpSpPr>
            <a:grpSpLocks/>
          </p:cNvGrpSpPr>
          <p:nvPr/>
        </p:nvGrpSpPr>
        <p:grpSpPr bwMode="auto">
          <a:xfrm rot="1739168">
            <a:off x="1141413" y="3036888"/>
            <a:ext cx="3276600" cy="406400"/>
            <a:chOff x="2590800" y="5932228"/>
            <a:chExt cx="3276600" cy="407348"/>
          </a:xfrm>
        </p:grpSpPr>
        <p:cxnSp>
          <p:nvCxnSpPr>
            <p:cNvPr id="15259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/>
            <p:cNvSpPr/>
            <p:nvPr/>
          </p:nvSpPr>
          <p:spPr bwMode="auto">
            <a:xfrm>
              <a:off x="5515832" y="5958836"/>
              <a:ext cx="304800" cy="38029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459496" y="5932380"/>
              <a:ext cx="304800" cy="38029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329947" y="5946690"/>
              <a:ext cx="304800" cy="38188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0453" y="4903429"/>
            <a:ext cx="3276600" cy="386802"/>
            <a:chOff x="2590800" y="5099598"/>
            <a:chExt cx="3276600" cy="386802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841375" y="5099598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Rectangle 66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258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259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258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5258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8200" y="60198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10167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1" name="Group 1"/>
          <p:cNvGrpSpPr>
            <a:grpSpLocks/>
          </p:cNvGrpSpPr>
          <p:nvPr/>
        </p:nvGrpSpPr>
        <p:grpSpPr bwMode="auto">
          <a:xfrm rot="1739168">
            <a:off x="1149350" y="3022600"/>
            <a:ext cx="3276600" cy="407988"/>
            <a:chOff x="2590800" y="5916892"/>
            <a:chExt cx="3276600" cy="407708"/>
          </a:xfrm>
        </p:grpSpPr>
        <p:cxnSp>
          <p:nvCxnSpPr>
            <p:cNvPr id="15361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2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4988050" y="5930926"/>
              <a:ext cx="304800" cy="38073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020359" y="5917135"/>
              <a:ext cx="304800" cy="380739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0838" y="4905290"/>
            <a:ext cx="3276600" cy="384861"/>
            <a:chOff x="2590800" y="5101539"/>
            <a:chExt cx="3276600" cy="384861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450310" y="5101539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Rectangle 66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0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3616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17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18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360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3610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4865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25" name="Group 1"/>
          <p:cNvGrpSpPr>
            <a:grpSpLocks/>
          </p:cNvGrpSpPr>
          <p:nvPr/>
        </p:nvGrpSpPr>
        <p:grpSpPr bwMode="auto">
          <a:xfrm rot="1739168">
            <a:off x="1147763" y="3030538"/>
            <a:ext cx="3276600" cy="400050"/>
            <a:chOff x="2590800" y="5924235"/>
            <a:chExt cx="3276600" cy="400365"/>
          </a:xfrm>
        </p:grpSpPr>
        <p:cxnSp>
          <p:nvCxnSpPr>
            <p:cNvPr id="15464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151427" y="5924559"/>
              <a:ext cx="304800" cy="3813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291868" y="5939680"/>
              <a:ext cx="304800" cy="379712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81710" y="4908968"/>
            <a:ext cx="3276600" cy="381479"/>
            <a:chOff x="2590800" y="5105400"/>
            <a:chExt cx="3276600" cy="381479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614812" y="5105879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462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464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4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462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0" y="4038600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4634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11549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49" name="Group 1"/>
          <p:cNvGrpSpPr>
            <a:grpSpLocks/>
          </p:cNvGrpSpPr>
          <p:nvPr/>
        </p:nvGrpSpPr>
        <p:grpSpPr bwMode="auto">
          <a:xfrm rot="1739168">
            <a:off x="1147763" y="3030538"/>
            <a:ext cx="3276600" cy="400050"/>
            <a:chOff x="2590800" y="5925025"/>
            <a:chExt cx="3276600" cy="399575"/>
          </a:xfrm>
        </p:grpSpPr>
        <p:cxnSp>
          <p:nvCxnSpPr>
            <p:cNvPr id="15566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420798" y="5926749"/>
              <a:ext cx="304800" cy="3805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631956" y="5924575"/>
              <a:ext cx="304800" cy="3805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 rot="20179596">
            <a:off x="1077385" y="4888824"/>
            <a:ext cx="3276600" cy="402053"/>
            <a:chOff x="2590800" y="5084347"/>
            <a:chExt cx="3276600" cy="402053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4790655" y="508434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565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566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6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565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0"/>
            <a:ext cx="304800" cy="381000"/>
          </a:xfrm>
          <a:prstGeom prst="rect">
            <a:avLst/>
          </a:prstGeom>
          <a:solidFill>
            <a:srgbClr val="AD5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0" y="4038600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0"/>
            <a:ext cx="304800" cy="381000"/>
          </a:xfrm>
          <a:prstGeom prst="rect">
            <a:avLst/>
          </a:prstGeom>
          <a:solidFill>
            <a:srgbClr val="AD5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565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8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54864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48200" y="6019800"/>
            <a:ext cx="4267200" cy="58476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Not a rare event!</a:t>
            </a:r>
          </a:p>
        </p:txBody>
      </p:sp>
    </p:spTree>
    <p:extLst>
      <p:ext uri="{BB962C8B-B14F-4D97-AF65-F5344CB8AC3E}">
        <p14:creationId xmlns:p14="http://schemas.microsoft.com/office/powerpoint/2010/main" val="20667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15669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2" y="4908986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6675" name="Group 38"/>
          <p:cNvGrpSpPr>
            <a:grpSpLocks/>
          </p:cNvGrpSpPr>
          <p:nvPr/>
        </p:nvGrpSpPr>
        <p:grpSpPr bwMode="auto">
          <a:xfrm>
            <a:off x="4953000" y="4022725"/>
            <a:ext cx="3276600" cy="396875"/>
            <a:chOff x="2590800" y="5927120"/>
            <a:chExt cx="3276600" cy="397480"/>
          </a:xfrm>
        </p:grpSpPr>
        <p:cxnSp>
          <p:nvCxnSpPr>
            <p:cNvPr id="156691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2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291138" y="592712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6482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1148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2004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3657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9530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6677" name="Group 34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56688" name="Straight Connector 4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89" name="Straight Connector 46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90" name="Straight Connector 54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386" name="TextBox 55"/>
          <p:cNvSpPr txBox="1">
            <a:spLocks noChangeArrowheads="1"/>
          </p:cNvSpPr>
          <p:nvPr/>
        </p:nvSpPr>
        <p:spPr bwMode="auto">
          <a:xfrm>
            <a:off x="5425760" y="3124200"/>
            <a:ext cx="82264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Queue</a:t>
            </a:r>
          </a:p>
        </p:txBody>
      </p:sp>
      <p:cxnSp>
        <p:nvCxnSpPr>
          <p:cNvPr id="156679" name="Straight Arrow Connector 56"/>
          <p:cNvCxnSpPr>
            <a:cxnSpLocks noChangeShapeType="1"/>
            <a:stCxn id="101386" idx="1"/>
          </p:cNvCxnSpPr>
          <p:nvPr/>
        </p:nvCxnSpPr>
        <p:spPr bwMode="auto">
          <a:xfrm flipH="1">
            <a:off x="4800600" y="3293472"/>
            <a:ext cx="625160" cy="5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80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37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Transient Overload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8200" y="6019800"/>
            <a:ext cx="4267200" cy="568325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Not a rare event!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1000" y="5600699"/>
            <a:ext cx="8486775" cy="8634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80008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1000" y="5800725"/>
            <a:ext cx="8637588" cy="461655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2400" b="0" dirty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Queues absorb transient bursts but introduce </a:t>
            </a:r>
            <a:r>
              <a:rPr lang="en-US" sz="2400" b="0" dirty="0" smtClean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queueing </a:t>
            </a:r>
            <a:r>
              <a:rPr lang="en-US" sz="2400" b="0" dirty="0">
                <a:solidFill>
                  <a:srgbClr val="800080"/>
                </a:solidFill>
                <a:latin typeface="+mn-lt"/>
                <a:ea typeface="ＭＳ Ｐゴシック" charset="0"/>
                <a:cs typeface="Calibri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325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3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4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pPr algn="ctr"/>
            <a:r>
              <a:rPr lang="en-US" dirty="0" smtClean="0"/>
              <a:t>Packets Must Be Sent Along Path</a:t>
            </a:r>
            <a:endParaRPr lang="en-US" dirty="0"/>
          </a:p>
        </p:txBody>
      </p:sp>
      <p:sp>
        <p:nvSpPr>
          <p:cNvPr id="27655" name="Shape 1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5CA18-91B1-0F41-B529-EFFCC86B5D12}" type="slidenum">
              <a:rPr lang="en-US" altLang="en-US" sz="1000">
                <a:solidFill>
                  <a:srgbClr val="91919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>
              <a:solidFill>
                <a:srgbClr val="919191"/>
              </a:solidFill>
            </a:endParaRPr>
          </a:p>
        </p:txBody>
      </p:sp>
      <p:sp>
        <p:nvSpPr>
          <p:cNvPr id="27656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7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8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2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3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68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69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2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676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7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8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79" name="Shape 179"/>
          <p:cNvSpPr>
            <a:spLocks noChangeArrowheads="1"/>
          </p:cNvSpPr>
          <p:nvPr/>
        </p:nvSpPr>
        <p:spPr bwMode="auto">
          <a:xfrm>
            <a:off x="276225" y="3694113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3366FF"/>
                </a:solidFill>
                <a:sym typeface="Calibri" charset="0"/>
              </a:rPr>
              <a:t>end-system</a:t>
            </a:r>
          </a:p>
        </p:txBody>
      </p:sp>
      <p:sp>
        <p:nvSpPr>
          <p:cNvPr id="27680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00"/>
                </a:solidFill>
                <a:sym typeface="Calibri" charset="0"/>
              </a:rPr>
              <a:t>switch</a:t>
            </a:r>
          </a:p>
        </p:txBody>
      </p:sp>
      <p:sp>
        <p:nvSpPr>
          <p:cNvPr id="27681" name="Shape 181"/>
          <p:cNvSpPr>
            <a:spLocks noChangeArrowheads="1"/>
          </p:cNvSpPr>
          <p:nvPr/>
        </p:nvSpPr>
        <p:spPr bwMode="auto">
          <a:xfrm>
            <a:off x="4017963" y="2139950"/>
            <a:ext cx="6492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chemeClr val="bg2"/>
                </a:solidFill>
                <a:sym typeface="Calibri" charset="0"/>
              </a:rPr>
              <a:t>link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241425" y="4062413"/>
            <a:ext cx="357188" cy="777875"/>
          </a:xfrm>
          <a:prstGeom prst="rect">
            <a:avLst/>
          </a:prstGeom>
          <a:solidFill>
            <a:srgbClr val="0000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66688" y="4724400"/>
            <a:ext cx="120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000090"/>
                </a:solidFill>
                <a:sym typeface="Calibri" charset="0"/>
              </a:rPr>
              <a:t>packet</a:t>
            </a: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 eaLnBrk="1" hangingPunct="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0">
                <a:solidFill>
                  <a:srgbClr val="660066"/>
                </a:solidFill>
                <a:sym typeface="Calibri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6739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438400" y="5486400"/>
            <a:ext cx="6705600" cy="590550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Calibri"/>
              </a:rPr>
              <a:t>What about persistent overload?</a:t>
            </a:r>
          </a:p>
        </p:txBody>
      </p:sp>
      <p:grpSp>
        <p:nvGrpSpPr>
          <p:cNvPr id="157698" name="Group 4"/>
          <p:cNvGrpSpPr>
            <a:grpSpLocks/>
          </p:cNvGrpSpPr>
          <p:nvPr/>
        </p:nvGrpSpPr>
        <p:grpSpPr bwMode="auto">
          <a:xfrm rot="1693316">
            <a:off x="1144588" y="3032125"/>
            <a:ext cx="3276600" cy="407988"/>
            <a:chOff x="1146992" y="3032552"/>
            <a:chExt cx="3276600" cy="408682"/>
          </a:xfrm>
        </p:grpSpPr>
        <p:grpSp>
          <p:nvGrpSpPr>
            <p:cNvPr id="157730" name="Group 1"/>
            <p:cNvGrpSpPr>
              <a:grpSpLocks/>
            </p:cNvGrpSpPr>
            <p:nvPr/>
          </p:nvGrpSpPr>
          <p:grpSpPr bwMode="auto">
            <a:xfrm>
              <a:off x="1146992" y="3032552"/>
              <a:ext cx="3276600" cy="397480"/>
              <a:chOff x="2590800" y="5927120"/>
              <a:chExt cx="3276600" cy="397480"/>
            </a:xfrm>
          </p:grpSpPr>
          <p:cxnSp>
            <p:nvCxnSpPr>
              <p:cNvPr id="157735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36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Rectangle 28"/>
              <p:cNvSpPr/>
              <p:nvPr/>
            </p:nvSpPr>
            <p:spPr bwMode="auto">
              <a:xfrm>
                <a:off x="5144117" y="5925360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803586" y="5938784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875369" y="5941490"/>
                <a:ext cx="304800" cy="38164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886353" y="5940894"/>
                <a:ext cx="304800" cy="38323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747902" y="3046183"/>
              <a:ext cx="304800" cy="38005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072537" y="3059460"/>
              <a:ext cx="304800" cy="38164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0193" y="3048735"/>
              <a:ext cx="304800" cy="380058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040603" y="3047857"/>
              <a:ext cx="304800" cy="380057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20033246">
            <a:off x="1139454" y="4921530"/>
            <a:ext cx="3276600" cy="397480"/>
            <a:chOff x="1146992" y="3032552"/>
            <a:chExt cx="3276600" cy="39748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57" name="Group 56"/>
            <p:cNvGrpSpPr/>
            <p:nvPr/>
          </p:nvGrpSpPr>
          <p:grpSpPr>
            <a:xfrm>
              <a:off x="1146992" y="3032552"/>
              <a:ext cx="3276600" cy="397480"/>
              <a:chOff x="2590800" y="5927120"/>
              <a:chExt cx="3276600" cy="397480"/>
            </a:xfrm>
            <a:grpFill/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" name="Rectangle 63"/>
              <p:cNvSpPr/>
              <p:nvPr/>
            </p:nvSpPr>
            <p:spPr bwMode="auto">
              <a:xfrm>
                <a:off x="5153070" y="592712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812598" y="5941516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886200" y="59436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2895600" y="59436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 bwMode="auto">
            <a:xfrm>
              <a:off x="1822011" y="304045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76980" y="3044727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743200" y="30480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48000" y="30480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9" name="Rectangle 68"/>
          <p:cNvSpPr/>
          <p:nvPr/>
        </p:nvSpPr>
        <p:spPr bwMode="auto">
          <a:xfrm rot="1693316">
            <a:off x="1376363" y="2389188"/>
            <a:ext cx="304800" cy="381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 rot="20033246">
            <a:off x="1303338" y="5591175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343400" y="2895600"/>
            <a:ext cx="3886200" cy="1524000"/>
            <a:chOff x="4343400" y="2895600"/>
            <a:chExt cx="3886200" cy="1524000"/>
          </a:xfrm>
        </p:grpSpPr>
        <p:grpSp>
          <p:nvGrpSpPr>
            <p:cNvPr id="157711" name="Group 38"/>
            <p:cNvGrpSpPr>
              <a:grpSpLocks/>
            </p:cNvGrpSpPr>
            <p:nvPr/>
          </p:nvGrpSpPr>
          <p:grpSpPr bwMode="auto">
            <a:xfrm>
              <a:off x="4920291" y="4022120"/>
              <a:ext cx="3276600" cy="397480"/>
              <a:chOff x="2590800" y="5927120"/>
              <a:chExt cx="3276600" cy="397480"/>
            </a:xfrm>
          </p:grpSpPr>
          <p:cxnSp>
            <p:nvCxnSpPr>
              <p:cNvPr id="157724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2590800" y="5943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5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2590800" y="6324600"/>
                <a:ext cx="32766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5290509" y="5927725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985709" y="5942013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885572" y="5943600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894972" y="5943600"/>
                <a:ext cx="304800" cy="3810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53000" y="4038600"/>
              <a:ext cx="3276600" cy="381000"/>
              <a:chOff x="2590800" y="5105400"/>
              <a:chExt cx="3276600" cy="381000"/>
            </a:xfrm>
            <a:solidFill>
              <a:schemeClr val="tx2">
                <a:lumMod val="40000"/>
                <a:lumOff val="60000"/>
              </a:schemeClr>
            </a:solidFill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90800" y="51054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2590800" y="5486400"/>
                <a:ext cx="3276600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 bwMode="auto">
              <a:xfrm>
                <a:off x="32004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5626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343400" y="51054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r" defTabSz="914306">
                  <a:defRPr/>
                </a:pPr>
                <a:endParaRPr lang="en-US" sz="1969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 bwMode="auto">
            <a:xfrm>
              <a:off x="70104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477000" y="4038600"/>
              <a:ext cx="2286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8674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876800" y="40386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rot="5400000">
              <a:off x="4381500" y="34671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7718" name="Group 80"/>
            <p:cNvGrpSpPr>
              <a:grpSpLocks/>
            </p:cNvGrpSpPr>
            <p:nvPr/>
          </p:nvGrpSpPr>
          <p:grpSpPr bwMode="auto">
            <a:xfrm>
              <a:off x="4343400" y="2971800"/>
              <a:ext cx="381000" cy="838200"/>
              <a:chOff x="6096000" y="3962400"/>
              <a:chExt cx="381000" cy="838200"/>
            </a:xfrm>
          </p:grpSpPr>
          <p:cxnSp>
            <p:nvCxnSpPr>
              <p:cNvPr id="157721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6096000" y="3962400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2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6477000" y="3962400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723" name="Straight Connector 83"/>
              <p:cNvCxnSpPr>
                <a:cxnSpLocks noChangeShapeType="1"/>
              </p:cNvCxnSpPr>
              <p:nvPr/>
            </p:nvCxnSpPr>
            <p:spPr bwMode="auto">
              <a:xfrm>
                <a:off x="6096000" y="4800600"/>
                <a:ext cx="381000" cy="0"/>
              </a:xfrm>
              <a:prstGeom prst="line">
                <a:avLst/>
              </a:prstGeom>
              <a:noFill/>
              <a:ln w="2857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" name="Rectangle 84"/>
            <p:cNvSpPr/>
            <p:nvPr/>
          </p:nvSpPr>
          <p:spPr bwMode="auto">
            <a:xfrm rot="5400000">
              <a:off x="4381500" y="3162300"/>
              <a:ext cx="304800" cy="381000"/>
            </a:xfrm>
            <a:prstGeom prst="rect">
              <a:avLst/>
            </a:prstGeom>
            <a:solidFill>
              <a:srgbClr val="CCFFFF"/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 rot="5400000">
              <a:off x="4381500" y="2857500"/>
              <a:ext cx="304800" cy="381000"/>
            </a:xfrm>
            <a:prstGeom prst="rect">
              <a:avLst/>
            </a:prstGeom>
            <a:solidFill>
              <a:srgbClr val="CCFFFF"/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" name="Rectangle 92"/>
          <p:cNvSpPr/>
          <p:nvPr/>
        </p:nvSpPr>
        <p:spPr bwMode="auto">
          <a:xfrm rot="20033246">
            <a:off x="3894138" y="4295775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 rot="1693316">
            <a:off x="3805238" y="3684588"/>
            <a:ext cx="304800" cy="38100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4267200" y="25908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67119" y="6067512"/>
            <a:ext cx="7239000" cy="584765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200" dirty="0">
                <a:solidFill>
                  <a:srgbClr val="000000"/>
                </a:solidFill>
                <a:latin typeface="+mn-lt"/>
                <a:ea typeface="ＭＳ Ｐゴシック" charset="0"/>
                <a:cs typeface="Calibri"/>
              </a:rPr>
              <a:t>Will eventually drop packets (“loss”)</a:t>
            </a:r>
          </a:p>
        </p:txBody>
      </p:sp>
      <p:sp>
        <p:nvSpPr>
          <p:cNvPr id="157707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24242"/>
                </a:solidFill>
              </a:rPr>
              <a:t>Queueing delay: “pipe” view</a:t>
            </a:r>
            <a:endParaRPr lang="en-US" altLang="en-US" sz="4500" b="0" dirty="0">
              <a:solidFill>
                <a:srgbClr val="424242"/>
              </a:solidFill>
              <a:latin typeface="Calibri" charset="0"/>
            </a:endParaRPr>
          </a:p>
        </p:txBody>
      </p:sp>
      <p:sp>
        <p:nvSpPr>
          <p:cNvPr id="71" name="Shape 891"/>
          <p:cNvSpPr/>
          <p:nvPr/>
        </p:nvSpPr>
        <p:spPr>
          <a:xfrm>
            <a:off x="965200" y="224313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Shape 891"/>
          <p:cNvSpPr/>
          <p:nvPr/>
        </p:nvSpPr>
        <p:spPr>
          <a:xfrm>
            <a:off x="938213" y="5651500"/>
            <a:ext cx="357187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Shape 486"/>
          <p:cNvSpPr/>
          <p:nvPr/>
        </p:nvSpPr>
        <p:spPr>
          <a:xfrm>
            <a:off x="4271963" y="3984625"/>
            <a:ext cx="446087" cy="447675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4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packet animations….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4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 of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191185" y="3597275"/>
            <a:ext cx="19904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Excess Packets </a:t>
            </a:r>
          </a:p>
          <a:p>
            <a:r>
              <a:rPr lang="en-US" i="1" dirty="0" smtClean="0">
                <a:latin typeface="Times New Roman" charset="0"/>
              </a:rPr>
              <a:t>Stored in Buffer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69658" y="3124200"/>
            <a:ext cx="1935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</a:rPr>
              <a:t>Packet Arriving 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at Switch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34000" y="3200400"/>
            <a:ext cx="16078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</a:rPr>
              <a:t>Packet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Being</a:t>
            </a:r>
          </a:p>
          <a:p>
            <a:pPr algn="ctr"/>
            <a:r>
              <a:rPr lang="en-US" i="1" dirty="0" smtClean="0">
                <a:latin typeface="Times New Roman" charset="0"/>
              </a:rPr>
              <a:t> Transmitted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104674" y="2819400"/>
            <a:ext cx="1740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Packet Buffer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783697" y="2571690"/>
            <a:ext cx="7695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Link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038600" y="1295400"/>
            <a:ext cx="2234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charset="0"/>
              </a:rPr>
              <a:t>Packet Currently </a:t>
            </a:r>
          </a:p>
          <a:p>
            <a:r>
              <a:rPr lang="en-US" i="1" dirty="0" smtClean="0">
                <a:latin typeface="Times New Roman" charset="0"/>
              </a:rPr>
              <a:t>Being Transmitted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156038" y="1981200"/>
            <a:ext cx="25562" cy="609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07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5" grpId="0"/>
      <p:bldP spid="15" grpId="1"/>
      <p:bldP spid="19" grpId="0"/>
      <p:bldP spid="19" grpId="1"/>
      <p:bldP spid="44" grpId="0" animBg="1"/>
      <p:bldP spid="44" grpId="1" animBg="1"/>
      <p:bldP spid="44" grpId="2" animBg="1"/>
      <p:bldP spid="20" grpId="0" animBg="1"/>
      <p:bldP spid="20" grpId="1" animBg="1"/>
      <p:bldP spid="30" grpId="0" animBg="1"/>
      <p:bldP spid="30" grpId="1" animBg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3" grpId="3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Delays of Their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643633" y="3597275"/>
            <a:ext cx="17608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dirty="0" err="1" smtClean="0">
                <a:latin typeface="Times New Roman" charset="0"/>
              </a:rPr>
              <a:t>Queueing</a:t>
            </a:r>
            <a:endParaRPr lang="en-US" sz="2800" i="1" dirty="0" smtClean="0">
              <a:latin typeface="Times New Roman" charset="0"/>
            </a:endParaRPr>
          </a:p>
          <a:p>
            <a:pPr algn="ctr"/>
            <a:r>
              <a:rPr lang="en-US" sz="2800" i="1" dirty="0" smtClean="0">
                <a:latin typeface="Times New Roman" charset="0"/>
              </a:rPr>
              <a:t>Delay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84611" y="3236893"/>
            <a:ext cx="23066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 dirty="0" smtClean="0">
                <a:latin typeface="Times New Roman" charset="0"/>
              </a:rPr>
              <a:t>Transmission</a:t>
            </a:r>
          </a:p>
          <a:p>
            <a:pPr algn="ctr"/>
            <a:r>
              <a:rPr lang="en-US" sz="2800" i="1" dirty="0" smtClean="0">
                <a:latin typeface="Times New Roman" charset="0"/>
              </a:rPr>
              <a:t> Delay</a:t>
            </a:r>
            <a:endParaRPr lang="en-US" sz="2800" i="1" dirty="0">
              <a:latin typeface="Times New Roman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923686" y="4495800"/>
            <a:ext cx="75055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latin typeface="Times New Roman" charset="0"/>
              </a:rPr>
              <a:t>Propagation Delay is how long it takes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to reach the next switch after transmission</a:t>
            </a:r>
            <a:endParaRPr lang="en-US" sz="3200" i="1" dirty="0">
              <a:latin typeface="Times New Roman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042774" y="3992940"/>
            <a:ext cx="75536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latin typeface="Times New Roman" charset="0"/>
              </a:rPr>
              <a:t>Round-Trip Time (RTT) is the time it takes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a packet to reach the destination and </a:t>
            </a:r>
          </a:p>
          <a:p>
            <a:pPr algn="ctr"/>
            <a:r>
              <a:rPr lang="en-US" sz="3200" i="1" dirty="0" smtClean="0">
                <a:latin typeface="Times New Roman" charset="0"/>
              </a:rPr>
              <a:t>the response to return to the sender</a:t>
            </a:r>
            <a:endParaRPr lang="en-US" sz="32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1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44" grpId="0" animBg="1"/>
      <p:bldP spid="44" grpId="1" animBg="1"/>
      <p:bldP spid="44" grpId="2" animBg="1"/>
      <p:bldP spid="20" grpId="0" animBg="1"/>
      <p:bldP spid="20" grpId="1" animBg="1"/>
      <p:bldP spid="30" grpId="0" animBg="1"/>
      <p:bldP spid="30" grpId="1" animBg="1"/>
      <p:bldP spid="21" grpId="0"/>
      <p:bldP spid="21" grpId="1"/>
      <p:bldP spid="2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1219200"/>
          </a:xfrm>
        </p:spPr>
        <p:txBody>
          <a:bodyPr/>
          <a:lstStyle/>
          <a:p>
            <a:r>
              <a:rPr lang="en-US" dirty="0" smtClean="0"/>
              <a:t>Smooth Arrivals = No </a:t>
            </a:r>
            <a:r>
              <a:rPr lang="en-US" dirty="0" err="1" smtClean="0"/>
              <a:t>Queueing</a:t>
            </a:r>
            <a:r>
              <a:rPr lang="en-US" dirty="0" smtClean="0"/>
              <a:t>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0" grpId="0" animBg="1"/>
      <p:bldP spid="30" grpId="1" animBg="1"/>
      <p:bldP spid="22" grpId="0" animBg="1"/>
      <p:bldP spid="22" grpId="1" animBg="1"/>
      <p:bldP spid="25" grpId="0" animBg="1"/>
      <p:bldP spid="25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Bursty</a:t>
            </a:r>
            <a:r>
              <a:rPr lang="en-US" dirty="0" smtClean="0"/>
              <a:t> Arrivals = </a:t>
            </a:r>
            <a:r>
              <a:rPr lang="en-US" dirty="0" err="1" smtClean="0"/>
              <a:t>Queueing</a:t>
            </a:r>
            <a:r>
              <a:rPr lang="en-US" dirty="0" smtClean="0"/>
              <a:t>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6482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There is substantial </a:t>
            </a:r>
            <a:r>
              <a:rPr lang="en-US" sz="2800" b="0" dirty="0" err="1" smtClean="0">
                <a:latin typeface="+mn-lt"/>
              </a:rPr>
              <a:t>queueing</a:t>
            </a:r>
            <a:r>
              <a:rPr lang="en-US" sz="2800" b="0" dirty="0" smtClean="0">
                <a:latin typeface="+mn-lt"/>
              </a:rPr>
              <a:t> delay even though link is underutilized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2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55035 0.00046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5035 0.00047 " pathEditMode="fixed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5035 0.00047 " pathEditMode="fixed" rAng="0" ptsTypes="AA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1.48148E-6 L 0.55034 0.00046 " pathEditMode="fixed" rAng="0" ptsTypes="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3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35 0.00046 L 0.61702 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22 0.00046 L 1.15074 0.00046 " pathEditMode="relative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30" grpId="0" animBg="1"/>
      <p:bldP spid="30" grpId="1" animBg="1"/>
      <p:bldP spid="34" grpId="0" animBg="1"/>
      <p:bldP spid="34" grpId="1" animBg="1"/>
      <p:bldP spid="34" grpId="2" animBg="1"/>
      <p:bldP spid="38" grpId="0" animBg="1"/>
      <p:bldP spid="38" grpId="1" animBg="1"/>
      <p:bldP spid="52" grpId="0" animBg="1"/>
      <p:bldP spid="52" grpId="1" animBg="1"/>
      <p:bldP spid="52" grpId="2" animBg="1"/>
      <p:bldP spid="56" grpId="0" animBg="1"/>
      <p:bldP spid="56" grpId="1" animBg="1"/>
      <p:bldP spid="69" grpId="0" animBg="1"/>
      <p:bldP spid="69" grpId="1" animBg="1"/>
      <p:bldP spid="69" grpId="2" animBg="1"/>
      <p:bldP spid="73" grpId="0" animBg="1"/>
      <p:bldP spid="73" grpId="1" animBg="1"/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Losses: Buffers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 bwMode="auto">
          <a:xfrm>
            <a:off x="48768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42672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36576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3048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3420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00400" y="2667000"/>
            <a:ext cx="2286000" cy="762000"/>
            <a:chOff x="2016" y="1680"/>
            <a:chExt cx="1440" cy="480"/>
          </a:xfrm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2016" y="1680"/>
              <a:ext cx="1056" cy="480"/>
            </a:xfrm>
            <a:custGeom>
              <a:avLst/>
              <a:gdLst>
                <a:gd name="T0" fmla="*/ 0 w 1056"/>
                <a:gd name="T1" fmla="*/ 0 h 480"/>
                <a:gd name="T2" fmla="*/ 1056 w 1056"/>
                <a:gd name="T3" fmla="*/ 0 h 480"/>
                <a:gd name="T4" fmla="*/ 1056 w 1056"/>
                <a:gd name="T5" fmla="*/ 480 h 480"/>
                <a:gd name="T6" fmla="*/ 0 w 1056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80">
                  <a:moveTo>
                    <a:pt x="0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072" y="1728"/>
              <a:ext cx="38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Losses: Corruption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486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 bwMode="auto">
          <a:xfrm>
            <a:off x="-762000" y="2743200"/>
            <a:ext cx="603504" cy="60350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Pie 4"/>
          <p:cNvSpPr>
            <a:spLocks noChangeAspect="1"/>
          </p:cNvSpPr>
          <p:nvPr/>
        </p:nvSpPr>
        <p:spPr bwMode="auto">
          <a:xfrm>
            <a:off x="7397496" y="2743200"/>
            <a:ext cx="603504" cy="603504"/>
          </a:xfrm>
          <a:prstGeom prst="pi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997E-6 -1.6215E-8 L 0.6172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19 0.00046 L 0.8920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46 L 0.18299 0.00046 " pathEditMode="relative" ptsTypes="AA">
                                      <p:cBhvr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5" grpId="0" animBg="1"/>
      <p:bldP spid="5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</a:t>
            </a:r>
            <a:r>
              <a:rPr lang="en-US" dirty="0" err="1"/>
              <a:t>bursty</a:t>
            </a:r>
            <a:r>
              <a:rPr lang="en-US" dirty="0"/>
              <a:t>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7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50" name="Shape 85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89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852910" y="1902017"/>
            <a:ext cx="1" cy="3426036"/>
          </a:xfrm>
          <a:prstGeom prst="line">
            <a:avLst/>
          </a:prstGeom>
          <a:ln w="50800">
            <a:solidFill>
              <a:srgbClr val="424242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2" name="Shape 852"/>
          <p:cNvSpPr/>
          <p:nvPr/>
        </p:nvSpPr>
        <p:spPr>
          <a:xfrm flipH="1" flipV="1">
            <a:off x="1839516" y="5333949"/>
            <a:ext cx="6078143" cy="1"/>
          </a:xfrm>
          <a:prstGeom prst="line">
            <a:avLst/>
          </a:prstGeom>
          <a:ln w="50800">
            <a:solidFill>
              <a:srgbClr val="424242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3" name="Shape 853"/>
          <p:cNvSpPr/>
          <p:nvPr/>
        </p:nvSpPr>
        <p:spPr>
          <a:xfrm>
            <a:off x="1836539" y="1434703"/>
            <a:ext cx="4145715" cy="3866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4" h="21600" extrusionOk="0">
                <a:moveTo>
                  <a:pt x="0" y="21600"/>
                </a:moveTo>
                <a:cubicBezTo>
                  <a:pt x="0" y="21600"/>
                  <a:pt x="4259" y="21169"/>
                  <a:pt x="7484" y="19949"/>
                </a:cubicBezTo>
                <a:cubicBezTo>
                  <a:pt x="9445" y="19207"/>
                  <a:pt x="12477" y="18087"/>
                  <a:pt x="15820" y="14636"/>
                </a:cubicBezTo>
                <a:cubicBezTo>
                  <a:pt x="17767" y="12626"/>
                  <a:pt x="19814" y="10781"/>
                  <a:pt x="20687" y="6452"/>
                </a:cubicBezTo>
                <a:cubicBezTo>
                  <a:pt x="21600" y="1929"/>
                  <a:pt x="21432" y="0"/>
                  <a:pt x="21432" y="0"/>
                </a:cubicBezTo>
              </a:path>
            </a:pathLst>
          </a:custGeom>
          <a:ln w="88900">
            <a:solidFill>
              <a:srgbClr val="942193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854" name="Shape 854"/>
          <p:cNvSpPr/>
          <p:nvPr/>
        </p:nvSpPr>
        <p:spPr>
          <a:xfrm>
            <a:off x="6381750" y="1372195"/>
            <a:ext cx="2978" cy="3955864"/>
          </a:xfrm>
          <a:prstGeom prst="line">
            <a:avLst/>
          </a:prstGeom>
          <a:ln w="50800">
            <a:solidFill>
              <a:srgbClr val="42424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55" name="Shape 855"/>
          <p:cNvSpPr/>
          <p:nvPr/>
        </p:nvSpPr>
        <p:spPr>
          <a:xfrm>
            <a:off x="2069404" y="5458547"/>
            <a:ext cx="3912850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0" dirty="0"/>
              <a:t>arrival rate </a:t>
            </a:r>
            <a:r>
              <a:rPr sz="2400" b="0" dirty="0" smtClean="0"/>
              <a:t>/</a:t>
            </a:r>
            <a:r>
              <a:rPr lang="en-US" sz="2400" b="0" dirty="0" smtClean="0"/>
              <a:t> departure </a:t>
            </a:r>
            <a:r>
              <a:rPr lang="en-US" sz="2400" b="0" dirty="0"/>
              <a:t>rate</a:t>
            </a:r>
            <a:endParaRPr sz="2400" b="0" dirty="0"/>
          </a:p>
        </p:txBody>
      </p:sp>
      <p:sp>
        <p:nvSpPr>
          <p:cNvPr id="856" name="Shape 856"/>
          <p:cNvSpPr/>
          <p:nvPr/>
        </p:nvSpPr>
        <p:spPr>
          <a:xfrm>
            <a:off x="6215063" y="5448481"/>
            <a:ext cx="3303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857" name="Shape 857"/>
          <p:cNvSpPr/>
          <p:nvPr/>
        </p:nvSpPr>
        <p:spPr>
          <a:xfrm rot="16200000">
            <a:off x="-295870" y="3207074"/>
            <a:ext cx="3502819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0" dirty="0"/>
              <a:t>Average queuing delay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784" y="6293023"/>
            <a:ext cx="3841154" cy="5048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38098" rtlCol="0" anchor="ctr">
            <a:spAutoFit/>
          </a:bodyPr>
          <a:lstStyle/>
          <a:p>
            <a:pPr defTabSz="410730" latinLnBrk="1"/>
            <a:endParaRPr lang="en-US" sz="2812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4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 advAuto="0"/>
      <p:bldP spid="854" grpId="0" animBg="1" advAuto="0"/>
      <p:bldP spid="855" grpId="0" animBg="1" advAuto="0"/>
      <p:bldP spid="856" grpId="0" animBg="1" advAuto="0"/>
      <p:bldP spid="85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Must Header Contain For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must describe where it should be sent</a:t>
            </a:r>
          </a:p>
          <a:p>
            <a:pPr lvl="5"/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equires an </a:t>
            </a:r>
            <a:r>
              <a:rPr lang="en-US" b="1" dirty="0" smtClean="0"/>
              <a:t>address</a:t>
            </a:r>
            <a:r>
              <a:rPr lang="en-US" dirty="0" smtClean="0"/>
              <a:t> for the destination host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That’s the only way a router/switch can know what to do with the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9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Queueing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r>
              <a:rPr lang="en-US" dirty="0"/>
              <a:t>Peak rate P</a:t>
            </a:r>
            <a:br>
              <a:rPr lang="en-US" dirty="0"/>
            </a:br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L = A x W</a:t>
            </a:r>
          </a:p>
          <a:p>
            <a:pPr lvl="8"/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pPr lvl="1"/>
            <a:r>
              <a:rPr lang="en-US" dirty="0"/>
              <a:t>How often does a single packet get counted? W </a:t>
            </a:r>
            <a:r>
              <a:rPr lang="en-US" dirty="0" smtClean="0"/>
              <a:t>times</a:t>
            </a:r>
          </a:p>
          <a:p>
            <a:pPr lvl="5"/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</a:t>
            </a:r>
            <a:r>
              <a:rPr lang="en-US" dirty="0" smtClean="0"/>
              <a:t>L and A, </a:t>
            </a:r>
            <a:r>
              <a:rPr lang="en-US" dirty="0"/>
              <a:t>harder to compute </a:t>
            </a:r>
            <a:r>
              <a:rPr lang="en-US" dirty="0" smtClean="0"/>
              <a:t>W</a:t>
            </a:r>
          </a:p>
          <a:p>
            <a:pPr lvl="6"/>
            <a:endParaRPr lang="en-US" dirty="0" smtClean="0"/>
          </a:p>
          <a:p>
            <a:r>
              <a:rPr lang="en-US" i="1" dirty="0" smtClean="0"/>
              <a:t>Congratulations, you now know all the queueing theory you ever need to know!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5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Thursday’s lecture….</a:t>
            </a:r>
          </a:p>
        </p:txBody>
      </p:sp>
      <p:sp>
        <p:nvSpPr>
          <p:cNvPr id="300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Layering, principles, the “good stuff</a:t>
            </a:r>
            <a:r>
              <a:rPr lang="en-US" altLang="en-US" dirty="0" smtClean="0"/>
              <a:t>”</a:t>
            </a:r>
          </a:p>
          <a:p>
            <a:endParaRPr lang="en-US" altLang="en-US" dirty="0"/>
          </a:p>
          <a:p>
            <a:r>
              <a:rPr lang="en-US" altLang="en-US" dirty="0"/>
              <a:t>Read K&amp;R 1.4-1.8 (mostly for context)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05C700D5-6006-C443-8B4B-218B29869420}" type="slidenum">
              <a:rPr lang="en-US" smtClean="0">
                <a:latin typeface="+mn-lt"/>
                <a:ea typeface="+mn-ea"/>
              </a:rPr>
              <a:pPr algn="l">
                <a:defRPr/>
              </a:pPr>
              <a:t>92</a:t>
            </a:fld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87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21432</TotalTime>
  <Words>3125</Words>
  <Application>Microsoft Macintosh PowerPoint</Application>
  <PresentationFormat>On-screen Show (4:3)</PresentationFormat>
  <Paragraphs>770</Paragraphs>
  <Slides>92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5" baseType="lpstr">
      <vt:lpstr>Calibri</vt:lpstr>
      <vt:lpstr>Courier New</vt:lpstr>
      <vt:lpstr>Helvetica</vt:lpstr>
      <vt:lpstr>ＭＳ Ｐゴシック</vt:lpstr>
      <vt:lpstr>PMingLiU</vt:lpstr>
      <vt:lpstr>Times New Roman</vt:lpstr>
      <vt:lpstr>Wingdings</vt:lpstr>
      <vt:lpstr>Zapf Dingbats</vt:lpstr>
      <vt:lpstr>Arial</vt:lpstr>
      <vt:lpstr>Arial</vt:lpstr>
      <vt:lpstr>Network</vt:lpstr>
      <vt:lpstr>Excel.Chart.8</vt:lpstr>
      <vt:lpstr>Chart</vt:lpstr>
      <vt:lpstr>CS 168  How the Internet Works</vt:lpstr>
      <vt:lpstr>PowerPoint Presentation</vt:lpstr>
      <vt:lpstr>Administrivia</vt:lpstr>
      <vt:lpstr>Today’s Lecture</vt:lpstr>
      <vt:lpstr>Networks Deliver Packets</vt:lpstr>
      <vt:lpstr>The Core Task of Internet</vt:lpstr>
      <vt:lpstr>Packets</vt:lpstr>
      <vt:lpstr>Packets Must Be Sent Along Path</vt:lpstr>
      <vt:lpstr>What Must Header Contain For This?</vt:lpstr>
      <vt:lpstr>Names vs Addresses</vt:lpstr>
      <vt:lpstr>Packets Must Be Sent Along Path</vt:lpstr>
      <vt:lpstr>Fundamental Challenge #1</vt:lpstr>
      <vt:lpstr>Two Meanings of “Port”</vt:lpstr>
      <vt:lpstr>Routing Protocols (Conceptually)</vt:lpstr>
      <vt:lpstr>Control Plane vs Data Plane</vt:lpstr>
      <vt:lpstr>Fundamental Challenge #2</vt:lpstr>
      <vt:lpstr>Two Questions about Reliability</vt:lpstr>
      <vt:lpstr>Other Important Challenges</vt:lpstr>
      <vt:lpstr>What Have We Missed?</vt:lpstr>
      <vt:lpstr>Mapping Names to Addresses</vt:lpstr>
      <vt:lpstr>Finishing Our Story</vt:lpstr>
      <vt:lpstr>Of Sockets and Ports</vt:lpstr>
      <vt:lpstr>Implications for Packet Header</vt:lpstr>
      <vt:lpstr>Separation of Concerns</vt:lpstr>
      <vt:lpstr>Review of Important Issues</vt:lpstr>
      <vt:lpstr>What Else Are We Missing?</vt:lpstr>
      <vt:lpstr>Why Packets?</vt:lpstr>
      <vt:lpstr>Links/Switches are Shared</vt:lpstr>
      <vt:lpstr>Two approaches to sharing</vt:lpstr>
      <vt:lpstr>Example of Statistical Multiplexing</vt:lpstr>
      <vt:lpstr>Two Design Choices</vt:lpstr>
      <vt:lpstr>Two approaches to sharing</vt:lpstr>
      <vt:lpstr>Two approaches to sharing</vt:lpstr>
      <vt:lpstr>Circuit Switching</vt:lpstr>
      <vt:lpstr>Circuit Switching</vt:lpstr>
      <vt:lpstr>Many kinds of “circuits”</vt:lpstr>
      <vt:lpstr>Circuit Switching and Failures</vt:lpstr>
      <vt:lpstr>Packet switching</vt:lpstr>
      <vt:lpstr>Packet switching</vt:lpstr>
      <vt:lpstr>Packet Switching and Failures</vt:lpstr>
      <vt:lpstr>Which is better: Circuits or Packets?</vt:lpstr>
      <vt:lpstr>Example: three constant sources</vt:lpstr>
      <vt:lpstr>Example: Three “bursty” sources</vt:lpstr>
      <vt:lpstr>What happens with reservations?</vt:lpstr>
      <vt:lpstr>What happens with reservations?</vt:lpstr>
      <vt:lpstr>What happens with on-demand?</vt:lpstr>
      <vt:lpstr>Peak vs Average Rates</vt:lpstr>
      <vt:lpstr>Smooth vs Bursty Applications</vt:lpstr>
      <vt:lpstr>Packet Delays</vt:lpstr>
      <vt:lpstr>Performance Metrics</vt:lpstr>
      <vt:lpstr>Delay</vt:lpstr>
      <vt:lpstr>Loss</vt:lpstr>
      <vt:lpstr>Throughput</vt:lpstr>
      <vt:lpstr>Today</vt:lpstr>
      <vt:lpstr>A network link</vt:lpstr>
      <vt:lpstr>Examples of BDP</vt:lpstr>
      <vt:lpstr>Delay</vt:lpstr>
      <vt:lpstr>PowerPoint Presentation</vt:lpstr>
      <vt:lpstr>Transmission Delay</vt:lpstr>
      <vt:lpstr>Propagation Delay</vt:lpstr>
      <vt:lpstr>Now ask a more practical question</vt:lpstr>
      <vt:lpstr>Example: 100B packet from A to B</vt:lpstr>
      <vt:lpstr>Example: 100B packet from A to B</vt:lpstr>
      <vt:lpstr>Three cases with 1msec prop. delay</vt:lpstr>
      <vt:lpstr>Technology Trends</vt:lpstr>
      <vt:lpstr>What Trend Did I Leave Out?</vt:lpstr>
      <vt:lpstr>Another way of visualizing packets and their delays</vt:lpstr>
      <vt:lpstr>The “pipe” view</vt:lpstr>
      <vt:lpstr>The “pipe” view</vt:lpstr>
      <vt:lpstr>The “pipe” view</vt:lpstr>
      <vt:lpstr>Queueing and Packet Dynamics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More packet animations….</vt:lpstr>
      <vt:lpstr>The Lifecycle of Packets</vt:lpstr>
      <vt:lpstr>The Delays of Their Lives</vt:lpstr>
      <vt:lpstr>Smooth Arrivals = No Queueing Delays</vt:lpstr>
      <vt:lpstr>Bursty Arrivals = Queueing Delays</vt:lpstr>
      <vt:lpstr>Packet Losses: Buffers Full</vt:lpstr>
      <vt:lpstr>Packet Losses: Corruption</vt:lpstr>
      <vt:lpstr>Queueing Delay</vt:lpstr>
      <vt:lpstr>PowerPoint Presentation</vt:lpstr>
      <vt:lpstr>Basic Queueing Terminology</vt:lpstr>
      <vt:lpstr>Little’s Law (1961)</vt:lpstr>
      <vt:lpstr>Thursday’s lecture….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193</cp:revision>
  <cp:lastPrinted>2016-08-13T16:19:44Z</cp:lastPrinted>
  <dcterms:created xsi:type="dcterms:W3CDTF">2015-08-26T13:04:16Z</dcterms:created>
  <dcterms:modified xsi:type="dcterms:W3CDTF">2016-08-30T23:03:20Z</dcterms:modified>
</cp:coreProperties>
</file>