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1" r:id="rId1"/>
  </p:sldMasterIdLst>
  <p:notesMasterIdLst>
    <p:notesMasterId r:id="rId95"/>
  </p:notesMasterIdLst>
  <p:handoutMasterIdLst>
    <p:handoutMasterId r:id="rId96"/>
  </p:handoutMasterIdLst>
  <p:sldIdLst>
    <p:sldId id="912" r:id="rId2"/>
    <p:sldId id="793" r:id="rId3"/>
    <p:sldId id="1005" r:id="rId4"/>
    <p:sldId id="915" r:id="rId5"/>
    <p:sldId id="914" r:id="rId6"/>
    <p:sldId id="916" r:id="rId7"/>
    <p:sldId id="917" r:id="rId8"/>
    <p:sldId id="1004" r:id="rId9"/>
    <p:sldId id="918" r:id="rId10"/>
    <p:sldId id="919" r:id="rId11"/>
    <p:sldId id="920" r:id="rId12"/>
    <p:sldId id="921" r:id="rId13"/>
    <p:sldId id="922" r:id="rId14"/>
    <p:sldId id="923" r:id="rId15"/>
    <p:sldId id="924" r:id="rId16"/>
    <p:sldId id="925" r:id="rId17"/>
    <p:sldId id="926" r:id="rId18"/>
    <p:sldId id="928" r:id="rId19"/>
    <p:sldId id="1001" r:id="rId20"/>
    <p:sldId id="929" r:id="rId21"/>
    <p:sldId id="930" r:id="rId22"/>
    <p:sldId id="931" r:id="rId23"/>
    <p:sldId id="932" r:id="rId24"/>
    <p:sldId id="933" r:id="rId25"/>
    <p:sldId id="934" r:id="rId26"/>
    <p:sldId id="935" r:id="rId27"/>
    <p:sldId id="936" r:id="rId28"/>
    <p:sldId id="937" r:id="rId29"/>
    <p:sldId id="938" r:id="rId30"/>
    <p:sldId id="939" r:id="rId31"/>
    <p:sldId id="941" r:id="rId32"/>
    <p:sldId id="940" r:id="rId33"/>
    <p:sldId id="1002" r:id="rId34"/>
    <p:sldId id="942" r:id="rId35"/>
    <p:sldId id="943" r:id="rId36"/>
    <p:sldId id="944" r:id="rId37"/>
    <p:sldId id="1006" r:id="rId38"/>
    <p:sldId id="946" r:id="rId39"/>
    <p:sldId id="947" r:id="rId40"/>
    <p:sldId id="948" r:id="rId41"/>
    <p:sldId id="949" r:id="rId42"/>
    <p:sldId id="950" r:id="rId43"/>
    <p:sldId id="951" r:id="rId44"/>
    <p:sldId id="952" r:id="rId45"/>
    <p:sldId id="953" r:id="rId46"/>
    <p:sldId id="954" r:id="rId47"/>
    <p:sldId id="955" r:id="rId48"/>
    <p:sldId id="956" r:id="rId49"/>
    <p:sldId id="957" r:id="rId50"/>
    <p:sldId id="1003" r:id="rId51"/>
    <p:sldId id="958" r:id="rId52"/>
    <p:sldId id="959" r:id="rId53"/>
    <p:sldId id="960" r:id="rId54"/>
    <p:sldId id="961" r:id="rId55"/>
    <p:sldId id="962" r:id="rId56"/>
    <p:sldId id="963" r:id="rId57"/>
    <p:sldId id="964" r:id="rId58"/>
    <p:sldId id="965" r:id="rId59"/>
    <p:sldId id="966" r:id="rId60"/>
    <p:sldId id="967" r:id="rId61"/>
    <p:sldId id="968" r:id="rId62"/>
    <p:sldId id="969" r:id="rId63"/>
    <p:sldId id="970" r:id="rId64"/>
    <p:sldId id="971" r:id="rId65"/>
    <p:sldId id="972" r:id="rId66"/>
    <p:sldId id="973" r:id="rId67"/>
    <p:sldId id="974" r:id="rId68"/>
    <p:sldId id="975" r:id="rId69"/>
    <p:sldId id="976" r:id="rId70"/>
    <p:sldId id="977" r:id="rId71"/>
    <p:sldId id="978" r:id="rId72"/>
    <p:sldId id="979" r:id="rId73"/>
    <p:sldId id="980" r:id="rId74"/>
    <p:sldId id="981" r:id="rId75"/>
    <p:sldId id="982" r:id="rId76"/>
    <p:sldId id="983" r:id="rId77"/>
    <p:sldId id="984" r:id="rId78"/>
    <p:sldId id="985" r:id="rId79"/>
    <p:sldId id="986" r:id="rId80"/>
    <p:sldId id="987" r:id="rId81"/>
    <p:sldId id="988" r:id="rId82"/>
    <p:sldId id="989" r:id="rId83"/>
    <p:sldId id="990" r:id="rId84"/>
    <p:sldId id="991" r:id="rId85"/>
    <p:sldId id="992" r:id="rId86"/>
    <p:sldId id="993" r:id="rId87"/>
    <p:sldId id="994" r:id="rId88"/>
    <p:sldId id="995" r:id="rId89"/>
    <p:sldId id="996" r:id="rId90"/>
    <p:sldId id="997" r:id="rId91"/>
    <p:sldId id="998" r:id="rId92"/>
    <p:sldId id="999" r:id="rId93"/>
    <p:sldId id="1000" r:id="rId94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enker@icsi.berkeley.edu" initials="s" lastIdx="1" clrIdx="0"/>
  <p:cmAuthor id="2" name="shenker@icsi.berkeley.edu" initials="s [2]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CCFF"/>
    <a:srgbClr val="800080"/>
    <a:srgbClr val="FF9857"/>
    <a:srgbClr val="FFFF99"/>
    <a:srgbClr val="FFCC99"/>
    <a:srgbClr val="FF3300"/>
    <a:srgbClr val="CCFFFF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5045"/>
    <p:restoredTop sz="86387"/>
  </p:normalViewPr>
  <p:slideViewPr>
    <p:cSldViewPr>
      <p:cViewPr>
        <p:scale>
          <a:sx n="97" d="100"/>
          <a:sy n="97" d="100"/>
        </p:scale>
        <p:origin x="-784" y="-2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044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100" d="100"/>
        <a:sy n="100" d="100"/>
      </p:scale>
      <p:origin x="0" y="2432"/>
    </p:cViewPr>
  </p:sorterViewPr>
  <p:notesViewPr>
    <p:cSldViewPr>
      <p:cViewPr varScale="1">
        <p:scale>
          <a:sx n="80" d="100"/>
          <a:sy n="80" d="100"/>
        </p:scale>
        <p:origin x="-1296" y="-12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0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90" Type="http://schemas.openxmlformats.org/officeDocument/2006/relationships/slide" Target="slides/slide89.xml"/><Relationship Id="rId91" Type="http://schemas.openxmlformats.org/officeDocument/2006/relationships/slide" Target="slides/slide90.xml"/><Relationship Id="rId92" Type="http://schemas.openxmlformats.org/officeDocument/2006/relationships/slide" Target="slides/slide91.xml"/><Relationship Id="rId93" Type="http://schemas.openxmlformats.org/officeDocument/2006/relationships/slide" Target="slides/slide92.xml"/><Relationship Id="rId94" Type="http://schemas.openxmlformats.org/officeDocument/2006/relationships/slide" Target="slides/slide93.xml"/><Relationship Id="rId95" Type="http://schemas.openxmlformats.org/officeDocument/2006/relationships/notesMaster" Target="notesMasters/notesMaster1.xml"/><Relationship Id="rId96" Type="http://schemas.openxmlformats.org/officeDocument/2006/relationships/handoutMaster" Target="handoutMasters/handoutMaster1.xml"/><Relationship Id="rId97" Type="http://schemas.openxmlformats.org/officeDocument/2006/relationships/commentAuthors" Target="commentAuthors.xml"/><Relationship Id="rId98" Type="http://schemas.openxmlformats.org/officeDocument/2006/relationships/presProps" Target="presProps.xml"/><Relationship Id="rId99" Type="http://schemas.openxmlformats.org/officeDocument/2006/relationships/viewProps" Target="view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100" Type="http://schemas.openxmlformats.org/officeDocument/2006/relationships/theme" Target="theme/theme1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t" anchorCtr="0" compatLnSpc="1">
            <a:prstTxWarp prst="textNoShape">
              <a:avLst/>
            </a:prstTxWarp>
          </a:bodyPr>
          <a:lstStyle>
            <a:lvl1pPr algn="l" defTabSz="966788" eaLnBrk="1" hangingPunct="1">
              <a:defRPr sz="13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5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b" anchorCtr="0" compatLnSpc="1">
            <a:prstTxWarp prst="textNoShape">
              <a:avLst/>
            </a:prstTxWarp>
          </a:bodyPr>
          <a:lstStyle>
            <a:lvl1pPr algn="l" defTabSz="966788" eaLnBrk="1" hangingPunct="1">
              <a:defRPr sz="13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5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 smtClean="0"/>
            </a:lvl1pPr>
          </a:lstStyle>
          <a:p>
            <a:pPr>
              <a:defRPr/>
            </a:pPr>
            <a:fld id="{B48BE3C3-F760-C44A-B472-7818E133FA7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004956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t" anchorCtr="0" compatLnSpc="1">
            <a:prstTxWarp prst="textNoShape">
              <a:avLst/>
            </a:prstTxWarp>
          </a:bodyPr>
          <a:lstStyle>
            <a:lvl1pPr algn="l" defTabSz="957263" eaLnBrk="1" hangingPunct="1">
              <a:defRPr sz="1300" b="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6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t" anchorCtr="0" compatLnSpc="1">
            <a:prstTxWarp prst="textNoShape">
              <a:avLst/>
            </a:prstTxWarp>
          </a:bodyPr>
          <a:lstStyle>
            <a:lvl1pPr algn="r" defTabSz="957263" eaLnBrk="1" hangingPunct="1">
              <a:defRPr sz="1300" b="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76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6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b" anchorCtr="0" compatLnSpc="1">
            <a:prstTxWarp prst="textNoShape">
              <a:avLst/>
            </a:prstTxWarp>
          </a:bodyPr>
          <a:lstStyle>
            <a:lvl1pPr algn="l" defTabSz="957263" eaLnBrk="1" hangingPunct="1">
              <a:defRPr sz="1300" b="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6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b" anchorCtr="0" compatLnSpc="1">
            <a:prstTxWarp prst="textNoShape">
              <a:avLst/>
            </a:prstTxWarp>
          </a:bodyPr>
          <a:lstStyle>
            <a:lvl1pPr algn="r" defTabSz="957263" eaLnBrk="1" hangingPunct="1">
              <a:defRPr sz="1300" b="0" smtClean="0">
                <a:latin typeface="Times New Roman" charset="0"/>
              </a:defRPr>
            </a:lvl1pPr>
          </a:lstStyle>
          <a:p>
            <a:pPr>
              <a:defRPr/>
            </a:pPr>
            <a:fld id="{8BD814C7-3223-AB4B-93E5-59B823641D1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0763362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5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6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7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2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3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0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8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1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D814C7-3223-AB4B-93E5-59B823641D1E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7273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Two things:</a:t>
            </a:r>
          </a:p>
          <a:p>
            <a:r>
              <a:rPr lang="en-US" dirty="0" smtClean="0"/>
              <a:t>Strict</a:t>
            </a:r>
            <a:r>
              <a:rPr lang="en-US" baseline="0" dirty="0" smtClean="0"/>
              <a:t> layering</a:t>
            </a:r>
          </a:p>
          <a:p>
            <a:r>
              <a:rPr lang="en-US" baseline="0" dirty="0" smtClean="0"/>
              <a:t>Talk to companion layer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D814C7-3223-AB4B-93E5-59B823641D1E}" type="slidenum">
              <a:rPr lang="en-US" altLang="en-US" smtClean="0"/>
              <a:pPr>
                <a:defRPr/>
              </a:pPr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647271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55EA2A5C-38A0-E648-A60E-3E42752B254B}" type="slidenum">
              <a:rPr lang="en-US" sz="1300" b="0">
                <a:latin typeface="Times New Roman" charset="0"/>
              </a:rPr>
              <a:pPr eaLnBrk="1" hangingPunct="1"/>
              <a:t>29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39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0950" y="708025"/>
            <a:ext cx="4814888" cy="3611563"/>
          </a:xfrm>
          <a:solidFill>
            <a:srgbClr val="FFFFFF"/>
          </a:solidFill>
          <a:ln/>
        </p:spPr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2975" y="4564063"/>
            <a:ext cx="5429250" cy="43338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16975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17F2108A-BAF6-574E-A307-A72F6263DEFB}" type="slidenum">
              <a:rPr lang="en-US" sz="1300" b="0">
                <a:latin typeface="Times New Roman" charset="0"/>
              </a:rPr>
              <a:pPr eaLnBrk="1" hangingPunct="1"/>
              <a:t>30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33122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r>
              <a:rPr lang="en-US" dirty="0" smtClean="0"/>
              <a:t>Why go up? Why not stay down in the lower levels?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4305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BE37D4AD-B89A-4C4A-96E9-008ADD10A363}" type="slidenum">
              <a:rPr lang="en-US" sz="1300" b="0">
                <a:latin typeface="Times New Roman" charset="0"/>
              </a:rPr>
              <a:pPr eaLnBrk="1" hangingPunct="1"/>
              <a:t>31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37218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r>
              <a:rPr lang="en-US" dirty="0" smtClean="0"/>
              <a:t>Why does it go up to network in Router?????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9232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4C74E9CE-01EC-5942-AEE1-9CC42F3F6454}" type="slidenum">
              <a:rPr lang="en-US" sz="1300" b="0">
                <a:latin typeface="Times New Roman" charset="0"/>
              </a:rPr>
              <a:pPr eaLnBrk="1" hangingPunct="1"/>
              <a:t>32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35170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8446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BE37D4AD-B89A-4C4A-96E9-008ADD10A363}" type="slidenum">
              <a:rPr lang="en-US" sz="1300" b="0">
                <a:latin typeface="Times New Roman" charset="0"/>
              </a:rPr>
              <a:pPr eaLnBrk="1" hangingPunct="1"/>
              <a:t>33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37218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7849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ACF88E94-EA0D-304D-B4B4-C7323CED4390}" type="slidenum">
              <a:rPr lang="en-US" sz="1300" b="0">
                <a:latin typeface="Times New Roman" charset="0"/>
              </a:rPr>
              <a:pPr eaLnBrk="1" hangingPunct="1"/>
              <a:t>34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41314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r>
              <a:rPr lang="en-US" dirty="0" smtClean="0"/>
              <a:t>Deepest level most header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97612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BE37D4AD-B89A-4C4A-96E9-008ADD10A363}" type="slidenum">
              <a:rPr lang="en-US" sz="1300" b="0">
                <a:latin typeface="Times New Roman" charset="0"/>
              </a:rPr>
              <a:pPr eaLnBrk="1" hangingPunct="1"/>
              <a:t>37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37218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6279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F419A43F-993A-8348-9F5E-16585C747170}" type="slidenum">
              <a:rPr lang="en-US" sz="1300" b="0">
                <a:latin typeface="Times New Roman" charset="0"/>
              </a:rPr>
              <a:pPr eaLnBrk="1" hangingPunct="1"/>
              <a:t>38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6703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F419A43F-993A-8348-9F5E-16585C747170}" type="slidenum">
              <a:rPr lang="en-US" sz="1300" b="0">
                <a:latin typeface="Times New Roman" charset="0"/>
              </a:rPr>
              <a:pPr eaLnBrk="1" hangingPunct="1"/>
              <a:t>40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0034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Refer to last lecture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D814C7-3223-AB4B-93E5-59B823641D1E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05018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F8F15DC3-AEEA-0044-A359-5914E7E8BEF8}" type="slidenum">
              <a:rPr lang="en-US" sz="1300" b="0">
                <a:latin typeface="Times New Roman" charset="0"/>
              </a:rPr>
              <a:pPr eaLnBrk="1" hangingPunct="1"/>
              <a:t>41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47458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r>
              <a:rPr lang="en-US" dirty="0" smtClean="0"/>
              <a:t>Contrary to wisdom of the day!</a:t>
            </a:r>
          </a:p>
          <a:p>
            <a:r>
              <a:rPr lang="en-US" dirty="0" smtClean="0"/>
              <a:t>Talmud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3685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5A0873A3-F1E3-814F-BEB5-3D64E53284FB}" type="slidenum">
              <a:rPr lang="en-US" sz="1300" b="0">
                <a:latin typeface="Times New Roman" charset="0"/>
              </a:rPr>
              <a:pPr eaLnBrk="1" hangingPunct="1"/>
              <a:t>42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49506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46345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154887D1-9FEC-774B-B473-95C12AC667C9}" type="slidenum">
              <a:rPr lang="en-US" sz="1300" b="0">
                <a:latin typeface="Times New Roman" charset="0"/>
              </a:rPr>
              <a:pPr eaLnBrk="1" hangingPunct="1"/>
              <a:t>46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53602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5360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73500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34E49A3B-FF92-594E-9F08-E58A41B9CCDD}" type="slidenum">
              <a:rPr lang="en-US" sz="1300" b="0">
                <a:latin typeface="Times New Roman" charset="0"/>
              </a:rPr>
              <a:pPr eaLnBrk="1" hangingPunct="1"/>
              <a:t>47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55650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79092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1611E0FF-08E2-7C42-806A-D9847F710725}" type="slidenum">
              <a:rPr lang="en-US" sz="1300" b="0">
                <a:latin typeface="Times New Roman" charset="0"/>
              </a:rPr>
              <a:pPr eaLnBrk="1" hangingPunct="1"/>
              <a:t>48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57698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r>
              <a:rPr lang="en-US" dirty="0" smtClean="0"/>
              <a:t>One make hosts as simple as possible.  The other makes the network as simple as possible.  Which do you prefer?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94837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2259FF91-F48F-A049-82DC-C62A623BAB56}" type="slidenum">
              <a:rPr lang="en-US" sz="1300" b="0">
                <a:latin typeface="Times New Roman" charset="0"/>
              </a:rPr>
              <a:pPr eaLnBrk="1" hangingPunct="1"/>
              <a:t>49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59746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92088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5BA06B16-E925-A545-953A-589989E00BF6}" type="slidenum">
              <a:rPr lang="en-US" sz="1300" b="0">
                <a:latin typeface="Times New Roman" charset="0"/>
              </a:rPr>
              <a:pPr eaLnBrk="1" hangingPunct="1"/>
              <a:t>55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61794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5590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8130871-2777-E640-A4AF-7229AEFE59E3}" type="slidenum">
              <a:rPr lang="en-US"/>
              <a:pPr/>
              <a:t>59</a:t>
            </a:fld>
            <a:endParaRPr lang="en-US"/>
          </a:p>
        </p:txBody>
      </p:sp>
      <p:sp>
        <p:nvSpPr>
          <p:cNvPr id="611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11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00655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Perfect demo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D814C7-3223-AB4B-93E5-59B823641D1E}" type="slidenum">
              <a:rPr lang="en-US" altLang="en-US" smtClean="0"/>
              <a:pPr>
                <a:defRPr/>
              </a:pPr>
              <a:t>62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0958341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139F971-FB2F-2D40-8BF7-D107A6D66A30}" type="slidenum">
              <a:rPr lang="en-US"/>
              <a:pPr/>
              <a:t>64</a:t>
            </a:fld>
            <a:endParaRPr lang="en-US"/>
          </a:p>
        </p:txBody>
      </p:sp>
      <p:sp>
        <p:nvSpPr>
          <p:cNvPr id="449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49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2528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D814C7-3223-AB4B-93E5-59B823641D1E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740808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A8E0EC6-41C9-9D44-91E9-D006DC34A686}" type="slidenum">
              <a:rPr lang="en-US"/>
              <a:pPr/>
              <a:t>65</a:t>
            </a:fld>
            <a:endParaRPr lang="en-US"/>
          </a:p>
        </p:txBody>
      </p:sp>
      <p:sp>
        <p:nvSpPr>
          <p:cNvPr id="450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50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81450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FFE0A2-C2B4-824A-8420-D1C94B756A14}" type="slidenum">
              <a:rPr lang="en-US"/>
              <a:pPr/>
              <a:t>66</a:t>
            </a:fld>
            <a:endParaRPr lang="en-US"/>
          </a:p>
        </p:txBody>
      </p:sp>
      <p:sp>
        <p:nvSpPr>
          <p:cNvPr id="451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51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23619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CAC2AD-59D7-EF42-8354-1C6BCD099DF4}" type="slidenum">
              <a:rPr lang="en-US"/>
              <a:pPr/>
              <a:t>67</a:t>
            </a:fld>
            <a:endParaRPr lang="en-US"/>
          </a:p>
        </p:txBody>
      </p:sp>
      <p:sp>
        <p:nvSpPr>
          <p:cNvPr id="619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19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46668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D814C7-3223-AB4B-93E5-59B823641D1E}" type="slidenum">
              <a:rPr lang="en-US" altLang="en-US" smtClean="0"/>
              <a:pPr>
                <a:defRPr/>
              </a:pPr>
              <a:t>72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7740764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F419A43F-993A-8348-9F5E-16585C747170}" type="slidenum">
              <a:rPr lang="en-US" sz="1300" b="0">
                <a:latin typeface="Times New Roman" charset="0"/>
              </a:rPr>
              <a:pPr eaLnBrk="1" hangingPunct="1"/>
              <a:t>73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61554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733856F7-4759-4F45-8252-FABE3C1A4189}" type="slidenum">
              <a:rPr lang="en-US" sz="1300" b="0">
                <a:latin typeface="Times New Roman" charset="0"/>
              </a:rPr>
              <a:pPr eaLnBrk="1" hangingPunct="1"/>
              <a:t>80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70074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B363874C-DBB8-D341-9A45-596A7F08D383}" type="slidenum">
              <a:rPr lang="en-US" sz="1300" b="0">
                <a:latin typeface="Times New Roman" charset="0"/>
              </a:rPr>
              <a:pPr eaLnBrk="1" hangingPunct="1"/>
              <a:t>86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82522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7E27CB3F-EB39-D74C-BEAD-14214DA78EBB}" type="slidenum">
              <a:rPr lang="en-US" sz="1300" b="0">
                <a:latin typeface="Times New Roman" charset="0"/>
              </a:rPr>
              <a:pPr eaLnBrk="1" hangingPunct="1"/>
              <a:t>88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2736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3B4D722B-96C9-894A-8839-45C7FD2D79ED}" type="slidenum">
              <a:rPr lang="en-US" sz="1300" b="0">
                <a:latin typeface="Times New Roman" charset="0"/>
              </a:rPr>
              <a:pPr eaLnBrk="1" hangingPunct="1"/>
              <a:t>91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08749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6962A9C8-BEF3-7749-A126-053D90F350CB}" type="slidenum">
              <a:rPr lang="en-US" sz="1300" b="0">
                <a:latin typeface="Times New Roman" charset="0"/>
              </a:rPr>
              <a:pPr eaLnBrk="1" hangingPunct="1"/>
              <a:t>93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/>
              <a:t>Missing:  resource sharing, other considerations of malicious users (traceback, etc.), address concerns of administrative domains visible</a:t>
            </a:r>
          </a:p>
        </p:txBody>
      </p:sp>
    </p:spTree>
    <p:extLst>
      <p:ext uri="{BB962C8B-B14F-4D97-AF65-F5344CB8AC3E}">
        <p14:creationId xmlns:p14="http://schemas.microsoft.com/office/powerpoint/2010/main" val="17765783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F419A43F-993A-8348-9F5E-16585C747170}" type="slidenum">
              <a:rPr lang="en-US" sz="1300" b="0">
                <a:latin typeface="Times New Roman" charset="0"/>
              </a:rPr>
              <a:pPr eaLnBrk="1" hangingPunct="1"/>
              <a:t>7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1075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399EDCC1-5CF9-E94D-B907-7FC1E01BDC7F}" type="slidenum">
              <a:rPr lang="en-US" sz="1300" b="0">
                <a:latin typeface="Times New Roman" charset="0"/>
              </a:rPr>
              <a:pPr eaLnBrk="1" hangingPunct="1"/>
              <a:t>11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07522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2098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0DDF67D9-6D40-D341-B011-267D4EDB775B}" type="slidenum">
              <a:rPr lang="en-US" sz="1300" b="0">
                <a:latin typeface="Times New Roman" charset="0"/>
              </a:rPr>
              <a:pPr eaLnBrk="1" hangingPunct="1"/>
              <a:t>13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10594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3910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F419A43F-993A-8348-9F5E-16585C747170}" type="slidenum">
              <a:rPr lang="en-US" sz="1300" b="0">
                <a:latin typeface="Times New Roman" charset="0"/>
              </a:rPr>
              <a:pPr eaLnBrk="1" hangingPunct="1"/>
              <a:t>16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4201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would you decompose networking into tasks???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D814C7-3223-AB4B-93E5-59B823641D1E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860113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D814C7-3223-AB4B-93E5-59B823641D1E}" type="slidenum">
              <a:rPr lang="en-US" altLang="en-US" smtClean="0"/>
              <a:pPr>
                <a:defRPr/>
              </a:pPr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844794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682788-C7CE-9044-87D5-275ACBF2603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81306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0C1565-3E36-7B4A-B50F-E3686F8F960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05472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C9ECEF-3851-E64E-9465-C326272ABD2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1460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22238"/>
            <a:ext cx="9144000" cy="868362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5525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AD96B3-034F-0E44-B7B5-FAB526374CD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06102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ctr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8C2CCC-6E69-BC47-A41A-7A10A3BF14B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7629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2BB04E-45F0-884C-AC41-9D904844269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71979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C4C743-DB08-0142-BD41-3437DE85F9B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06223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DF5061-46DE-5F40-8717-B0C451628FE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55780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DA8D3D-8FC4-F943-8A10-AC38D0F8C23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18973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93B812-F004-4944-A80B-EFB1BB9F100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1319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678A81-BDE1-0645-BE0C-CE688D8C5CE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4195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122238"/>
            <a:ext cx="9144000" cy="86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483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9011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000" b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011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 b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011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 b="0" smtClean="0">
                <a:latin typeface="Arial" charset="0"/>
              </a:defRPr>
            </a:lvl1pPr>
          </a:lstStyle>
          <a:p>
            <a:pPr>
              <a:defRPr/>
            </a:pPr>
            <a:fld id="{0435BEAC-A497-874B-A146-DD514129D71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charset="2"/>
        <a:buChar char="l"/>
        <a:defRPr sz="28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2"/>
        <a:buChar char="l"/>
        <a:defRPr sz="2400">
          <a:solidFill>
            <a:schemeClr val="tx1"/>
          </a:solidFill>
          <a:latin typeface="+mn-lt"/>
          <a:ea typeface="ＭＳ Ｐゴシック" charset="-128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charset="2"/>
        <a:buChar char="l"/>
        <a:defRPr sz="2000">
          <a:solidFill>
            <a:schemeClr val="tx1"/>
          </a:solidFill>
          <a:latin typeface="+mn-lt"/>
          <a:ea typeface="ＭＳ Ｐゴシック" charset="-128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charset="2"/>
        <a:buChar char="§"/>
        <a:defRPr>
          <a:solidFill>
            <a:schemeClr val="tx1"/>
          </a:solidFill>
          <a:latin typeface="+mn-lt"/>
          <a:ea typeface="ＭＳ Ｐゴシック" charset="-128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2"/>
        <a:buChar char="§"/>
        <a:defRPr sz="1200">
          <a:solidFill>
            <a:schemeClr val="tx1"/>
          </a:solidFill>
          <a:latin typeface="+mn-lt"/>
          <a:ea typeface="ＭＳ Ｐゴシック" charset="-128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2"/>
        <a:buChar char="§"/>
        <a:defRPr>
          <a:solidFill>
            <a:schemeClr val="tx1"/>
          </a:solidFill>
          <a:latin typeface="+mn-lt"/>
          <a:ea typeface="ＭＳ Ｐゴシック" charset="-128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2"/>
        <a:buChar char="§"/>
        <a:defRPr>
          <a:solidFill>
            <a:schemeClr val="tx1"/>
          </a:solidFill>
          <a:latin typeface="+mn-lt"/>
          <a:ea typeface="ＭＳ Ｐゴシック" charset="-128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2"/>
        <a:buChar char="§"/>
        <a:defRPr>
          <a:solidFill>
            <a:schemeClr val="tx1"/>
          </a:solidFill>
          <a:latin typeface="+mn-lt"/>
          <a:ea typeface="ＭＳ Ｐゴシック" charset="-128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2"/>
        <a:buChar char="§"/>
        <a:defRPr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emf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 eaLnBrk="1" hangingPunct="1"/>
            <a:r>
              <a:rPr lang="en-US" altLang="en-US" dirty="0" smtClean="0"/>
              <a:t>CS 168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> </a:t>
            </a:r>
            <a:r>
              <a:rPr lang="en-US" altLang="en-US" dirty="0" smtClean="0"/>
              <a:t>Designing the Internet</a:t>
            </a:r>
            <a:endParaRPr lang="en-US" altLang="en-US" dirty="0"/>
          </a:p>
        </p:txBody>
      </p:sp>
      <p:sp>
        <p:nvSpPr>
          <p:cNvPr id="16386" name="Subtitle 2"/>
          <p:cNvSpPr>
            <a:spLocks noGrp="1"/>
          </p:cNvSpPr>
          <p:nvPr>
            <p:ph type="subTitle" idx="1"/>
          </p:nvPr>
        </p:nvSpPr>
        <p:spPr>
          <a:xfrm>
            <a:off x="0" y="3886200"/>
            <a:ext cx="9144000" cy="1752600"/>
          </a:xfrm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rgbClr val="660066"/>
                </a:solidFill>
              </a:rPr>
              <a:t>Fall </a:t>
            </a:r>
            <a:r>
              <a:rPr lang="en-US" altLang="en-US" dirty="0" smtClean="0">
                <a:solidFill>
                  <a:srgbClr val="660066"/>
                </a:solidFill>
              </a:rPr>
              <a:t>2016</a:t>
            </a:r>
            <a:endParaRPr lang="en-US" altLang="en-US" dirty="0">
              <a:solidFill>
                <a:srgbClr val="660066"/>
              </a:solidFill>
            </a:endParaRPr>
          </a:p>
          <a:p>
            <a:pPr eaLnBrk="1" hangingPunct="1"/>
            <a:r>
              <a:rPr lang="en-US" altLang="en-US" dirty="0">
                <a:solidFill>
                  <a:srgbClr val="660066"/>
                </a:solidFill>
              </a:rPr>
              <a:t>Scott </a:t>
            </a:r>
            <a:r>
              <a:rPr lang="en-US" altLang="en-US" dirty="0" smtClean="0">
                <a:solidFill>
                  <a:srgbClr val="660066"/>
                </a:solidFill>
              </a:rPr>
              <a:t>Shenker</a:t>
            </a:r>
          </a:p>
          <a:p>
            <a:pPr eaLnBrk="1" hangingPunct="1"/>
            <a:r>
              <a:rPr lang="en-US" altLang="en-US" u="sng" dirty="0" smtClean="0">
                <a:solidFill>
                  <a:srgbClr val="660066"/>
                </a:solidFill>
              </a:rPr>
              <a:t>CS168.io</a:t>
            </a:r>
            <a:endParaRPr lang="en-US" altLang="en-US" u="sng" dirty="0">
              <a:solidFill>
                <a:srgbClr val="660066"/>
              </a:solidFill>
            </a:endParaRPr>
          </a:p>
          <a:p>
            <a:pPr eaLnBrk="1" hangingPunct="1"/>
            <a:r>
              <a:rPr lang="en-US" altLang="en-US" u="sng" dirty="0">
                <a:solidFill>
                  <a:srgbClr val="660066"/>
                </a:solidFill>
              </a:rPr>
              <a:t>http://</a:t>
            </a:r>
            <a:r>
              <a:rPr lang="en-US" altLang="en-US" u="sng" dirty="0" err="1">
                <a:solidFill>
                  <a:srgbClr val="660066"/>
                </a:solidFill>
              </a:rPr>
              <a:t>inst.eecs.berkeley.edu</a:t>
            </a:r>
            <a:r>
              <a:rPr lang="en-US" altLang="en-US" u="sng" dirty="0">
                <a:solidFill>
                  <a:srgbClr val="660066"/>
                </a:solidFill>
              </a:rPr>
              <a:t>/~</a:t>
            </a:r>
            <a:r>
              <a:rPr lang="en-US" altLang="en-US" u="sng" dirty="0" smtClean="0">
                <a:solidFill>
                  <a:srgbClr val="660066"/>
                </a:solidFill>
              </a:rPr>
              <a:t>cs168/fa16/</a:t>
            </a:r>
            <a:endParaRPr lang="en-US" altLang="en-US" dirty="0">
              <a:solidFill>
                <a:srgbClr val="660066"/>
              </a:solidFill>
            </a:endParaRPr>
          </a:p>
          <a:p>
            <a:pPr eaLnBrk="1" hangingPunct="1"/>
            <a:endParaRPr lang="en-US" altLang="en-US" dirty="0">
              <a:solidFill>
                <a:srgbClr val="660066"/>
              </a:solidFill>
            </a:endParaRPr>
          </a:p>
        </p:txBody>
      </p:sp>
      <p:sp>
        <p:nvSpPr>
          <p:cNvPr id="16387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algn="r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algn="r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algn="r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algn="r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fld id="{2C38D374-E50A-2840-9D66-740E093B59C9}" type="slidenum">
              <a:rPr lang="en-US" altLang="en-US" sz="1000" b="0">
                <a:latin typeface="Arial" charset="0"/>
              </a:rPr>
              <a:pPr/>
              <a:t>1</a:t>
            </a:fld>
            <a:endParaRPr lang="en-US" altLang="en-US" sz="1000" b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374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Role of Modularity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can’t build big systems out of spaghetti code</a:t>
            </a:r>
          </a:p>
          <a:p>
            <a:pPr lvl="1"/>
            <a:r>
              <a:rPr lang="en-US" dirty="0" smtClean="0"/>
              <a:t>Impossible to understand, debug</a:t>
            </a:r>
          </a:p>
          <a:p>
            <a:pPr lvl="1"/>
            <a:r>
              <a:rPr lang="en-US" dirty="0" smtClean="0"/>
              <a:t>Hard to update</a:t>
            </a:r>
          </a:p>
          <a:p>
            <a:pPr lvl="6"/>
            <a:endParaRPr lang="en-US" dirty="0"/>
          </a:p>
          <a:p>
            <a:r>
              <a:rPr lang="en-US" dirty="0" smtClean="0"/>
              <a:t>We need to limit the scope of changes, so that we can update system without rewriting it from scratch</a:t>
            </a:r>
          </a:p>
          <a:p>
            <a:pPr lvl="4"/>
            <a:endParaRPr lang="en-US" dirty="0" smtClean="0"/>
          </a:p>
          <a:p>
            <a:r>
              <a:rPr lang="en-US" dirty="0" smtClean="0"/>
              <a:t>Modularity is how we limit the scope of changes</a:t>
            </a:r>
          </a:p>
          <a:p>
            <a:pPr lvl="1"/>
            <a:r>
              <a:rPr lang="en-US" dirty="0" smtClean="0"/>
              <a:t>And understand the system at a higher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62762C-AE33-E04D-8C58-1B5AB9B06578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742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</a:rPr>
              <a:t>Computer System Modularity</a:t>
            </a:r>
          </a:p>
        </p:txBody>
      </p:sp>
      <p:sp>
        <p:nvSpPr>
          <p:cNvPr id="9431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>
                <a:latin typeface="Arial" charset="0"/>
              </a:rPr>
              <a:t>Partition system into </a:t>
            </a:r>
            <a:r>
              <a:rPr lang="en-US" dirty="0" smtClean="0">
                <a:latin typeface="Arial" charset="0"/>
              </a:rPr>
              <a:t>modules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latin typeface="Arial" charset="0"/>
              </a:rPr>
              <a:t>Each module has well-defined interface</a:t>
            </a:r>
          </a:p>
          <a:p>
            <a:pPr lvl="8">
              <a:lnSpc>
                <a:spcPct val="90000"/>
              </a:lnSpc>
            </a:pPr>
            <a:endParaRPr lang="en-US" dirty="0">
              <a:latin typeface="Arial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latin typeface="Arial" charset="0"/>
              </a:rPr>
              <a:t>I</a:t>
            </a:r>
            <a:r>
              <a:rPr lang="en-US" dirty="0" smtClean="0">
                <a:latin typeface="Arial" charset="0"/>
              </a:rPr>
              <a:t>nterfaces </a:t>
            </a:r>
            <a:r>
              <a:rPr lang="en-US" dirty="0">
                <a:latin typeface="Arial" charset="0"/>
              </a:rPr>
              <a:t>give </a:t>
            </a:r>
            <a:r>
              <a:rPr lang="en-US" dirty="0" smtClean="0">
                <a:latin typeface="Arial" charset="0"/>
              </a:rPr>
              <a:t>flexibility in implementation</a:t>
            </a:r>
            <a:endParaRPr lang="en-US" dirty="0">
              <a:latin typeface="Arial" charset="0"/>
            </a:endParaRPr>
          </a:p>
          <a:p>
            <a:pPr lvl="1">
              <a:lnSpc>
                <a:spcPct val="90000"/>
              </a:lnSpc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Changes have limited scope</a:t>
            </a:r>
          </a:p>
          <a:p>
            <a:pPr marL="339725" lvl="1" indent="0">
              <a:lnSpc>
                <a:spcPct val="80000"/>
              </a:lnSpc>
              <a:buNone/>
            </a:pPr>
            <a:r>
              <a:rPr lang="en-US" dirty="0" smtClean="0">
                <a:latin typeface="Arial" charset="0"/>
              </a:rPr>
              <a:t>						</a:t>
            </a:r>
            <a:endParaRPr lang="en-US" dirty="0">
              <a:latin typeface="Arial" charset="0"/>
            </a:endParaRPr>
          </a:p>
          <a:p>
            <a:pPr>
              <a:lnSpc>
                <a:spcPct val="80000"/>
              </a:lnSpc>
            </a:pPr>
            <a:r>
              <a:rPr lang="en-US" dirty="0" smtClean="0">
                <a:latin typeface="Arial" charset="0"/>
              </a:rPr>
              <a:t>Examples: </a:t>
            </a:r>
          </a:p>
          <a:p>
            <a:pPr lvl="1">
              <a:lnSpc>
                <a:spcPct val="80000"/>
              </a:lnSpc>
            </a:pPr>
            <a:r>
              <a:rPr lang="en-US" dirty="0">
                <a:latin typeface="Arial" charset="0"/>
              </a:rPr>
              <a:t>L</a:t>
            </a:r>
            <a:r>
              <a:rPr lang="en-US" dirty="0" smtClean="0">
                <a:latin typeface="Arial" charset="0"/>
              </a:rPr>
              <a:t>ibraries </a:t>
            </a:r>
            <a:r>
              <a:rPr lang="en-US" dirty="0">
                <a:latin typeface="Arial" charset="0"/>
              </a:rPr>
              <a:t>encapsulating set of </a:t>
            </a:r>
            <a:r>
              <a:rPr lang="en-US" dirty="0" smtClean="0">
                <a:latin typeface="Arial" charset="0"/>
              </a:rPr>
              <a:t>functionality</a:t>
            </a:r>
          </a:p>
          <a:p>
            <a:pPr lvl="1">
              <a:lnSpc>
                <a:spcPct val="80000"/>
              </a:lnSpc>
            </a:pPr>
            <a:r>
              <a:rPr lang="en-US" dirty="0">
                <a:latin typeface="Arial" charset="0"/>
              </a:rPr>
              <a:t>P</a:t>
            </a:r>
            <a:r>
              <a:rPr lang="en-US" dirty="0" smtClean="0">
                <a:latin typeface="Arial" charset="0"/>
              </a:rPr>
              <a:t>rogramming </a:t>
            </a:r>
            <a:r>
              <a:rPr lang="en-US" dirty="0">
                <a:latin typeface="Arial" charset="0"/>
              </a:rPr>
              <a:t>language </a:t>
            </a:r>
            <a:r>
              <a:rPr lang="en-US" dirty="0" smtClean="0">
                <a:latin typeface="Arial" charset="0"/>
              </a:rPr>
              <a:t>abstracts </a:t>
            </a:r>
            <a:r>
              <a:rPr lang="en-US" dirty="0">
                <a:latin typeface="Arial" charset="0"/>
              </a:rPr>
              <a:t>away </a:t>
            </a:r>
            <a:r>
              <a:rPr lang="en-US" dirty="0" smtClean="0">
                <a:latin typeface="Arial" charset="0"/>
              </a:rPr>
              <a:t>CPU</a:t>
            </a:r>
          </a:p>
          <a:p>
            <a:pPr lvl="8">
              <a:lnSpc>
                <a:spcPct val="80000"/>
              </a:lnSpc>
            </a:pPr>
            <a:endParaRPr lang="en-US" dirty="0" smtClean="0">
              <a:latin typeface="Arial" charset="0"/>
            </a:endParaRPr>
          </a:p>
          <a:p>
            <a:r>
              <a:rPr lang="en-US" dirty="0"/>
              <a:t>The trick is to find the </a:t>
            </a:r>
            <a:r>
              <a:rPr lang="en-US" i="1" dirty="0"/>
              <a:t>right</a:t>
            </a:r>
            <a:r>
              <a:rPr lang="en-US" dirty="0"/>
              <a:t> modularity</a:t>
            </a:r>
          </a:p>
          <a:p>
            <a:pPr lvl="1"/>
            <a:r>
              <a:rPr lang="en-US" dirty="0"/>
              <a:t>The interfaces should be long-lasting</a:t>
            </a:r>
          </a:p>
          <a:p>
            <a:pPr lvl="1"/>
            <a:r>
              <a:rPr lang="en-US" dirty="0"/>
              <a:t>If interfaces are changing often, modularity is wrong</a:t>
            </a:r>
          </a:p>
          <a:p>
            <a:pPr lvl="1"/>
            <a:endParaRPr lang="en-US" dirty="0"/>
          </a:p>
          <a:p>
            <a:pPr>
              <a:lnSpc>
                <a:spcPct val="80000"/>
              </a:lnSpc>
            </a:pPr>
            <a:endParaRPr lang="en-US" dirty="0">
              <a:latin typeface="Arial" charset="0"/>
            </a:endParaRPr>
          </a:p>
        </p:txBody>
      </p:sp>
      <p:sp>
        <p:nvSpPr>
          <p:cNvPr id="10649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5A1FDDE6-2554-2A43-B62F-F18A40663DF1}" type="slidenum">
              <a:rPr lang="en-US" sz="1400" b="0">
                <a:latin typeface="Times New Roman" charset="0"/>
              </a:rPr>
              <a:pPr eaLnBrk="1" hangingPunct="1"/>
              <a:t>11</a:t>
            </a:fld>
            <a:endParaRPr lang="en-US" sz="14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302984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3107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the Right Modularity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Decompose problem into tasks or abstractions</a:t>
            </a:r>
          </a:p>
          <a:p>
            <a:pPr lvl="1"/>
            <a:r>
              <a:rPr lang="en-US" dirty="0" smtClean="0"/>
              <a:t>Task: </a:t>
            </a:r>
            <a:r>
              <a:rPr lang="en-US" i="1" dirty="0" smtClean="0"/>
              <a:t>e.g.</a:t>
            </a:r>
            <a:r>
              <a:rPr lang="en-US" dirty="0" smtClean="0"/>
              <a:t>, compute a function</a:t>
            </a:r>
          </a:p>
          <a:p>
            <a:pPr lvl="1"/>
            <a:r>
              <a:rPr lang="en-US" dirty="0" smtClean="0"/>
              <a:t>Abstraction: </a:t>
            </a:r>
            <a:r>
              <a:rPr lang="en-US" i="1" dirty="0" smtClean="0"/>
              <a:t>e.g.</a:t>
            </a:r>
            <a:r>
              <a:rPr lang="en-US" dirty="0" smtClean="0"/>
              <a:t>, provide reliable storage</a:t>
            </a:r>
          </a:p>
          <a:p>
            <a:pPr lvl="6"/>
            <a:endParaRPr lang="en-US" dirty="0"/>
          </a:p>
          <a:p>
            <a:r>
              <a:rPr lang="en-US" dirty="0" smtClean="0"/>
              <a:t>Define a module for each task/abstraction</a:t>
            </a:r>
          </a:p>
          <a:p>
            <a:pPr lvl="1"/>
            <a:r>
              <a:rPr lang="en-US" dirty="0" smtClean="0"/>
              <a:t>Involves defining a clean interface for each module</a:t>
            </a:r>
          </a:p>
          <a:p>
            <a:pPr lvl="1"/>
            <a:r>
              <a:rPr lang="en-US" dirty="0" smtClean="0"/>
              <a:t>“Clean” means hiding unnecessary details</a:t>
            </a:r>
          </a:p>
          <a:p>
            <a:pPr lvl="6"/>
            <a:endParaRPr lang="en-US" dirty="0"/>
          </a:p>
          <a:p>
            <a:r>
              <a:rPr lang="en-US" dirty="0" smtClean="0"/>
              <a:t>Implement system a few times:</a:t>
            </a:r>
          </a:p>
          <a:p>
            <a:pPr lvl="1"/>
            <a:r>
              <a:rPr lang="en-US" dirty="0" smtClean="0"/>
              <a:t>If interfaces seem to hold, you are on the right track…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62762C-AE33-E04D-8C58-1B5AB9B06578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221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</a:rPr>
              <a:t>Network System Modularity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</a:rPr>
              <a:t>The need for modularity still applies</a:t>
            </a:r>
          </a:p>
          <a:p>
            <a:pPr lvl="1"/>
            <a:r>
              <a:rPr lang="en-US" b="1" dirty="0" smtClean="0">
                <a:latin typeface="Arial" charset="0"/>
              </a:rPr>
              <a:t>And is even more important!</a:t>
            </a:r>
            <a:r>
              <a:rPr lang="en-US" dirty="0" smtClean="0">
                <a:latin typeface="Arial" charset="0"/>
              </a:rPr>
              <a:t> </a:t>
            </a:r>
            <a:r>
              <a:rPr lang="en-US" b="1" i="1" dirty="0" smtClean="0">
                <a:solidFill>
                  <a:srgbClr val="FF0000"/>
                </a:solidFill>
                <a:latin typeface="Arial" charset="0"/>
              </a:rPr>
              <a:t>(why?)</a:t>
            </a:r>
          </a:p>
          <a:p>
            <a:pPr lvl="8"/>
            <a:endParaRPr lang="en-US" dirty="0">
              <a:latin typeface="Arial" charset="0"/>
            </a:endParaRPr>
          </a:p>
          <a:p>
            <a:r>
              <a:rPr lang="en-US" dirty="0" smtClean="0">
                <a:latin typeface="Arial" charset="0"/>
              </a:rPr>
              <a:t>Network implementations not just distributed across many lines of code</a:t>
            </a:r>
          </a:p>
          <a:p>
            <a:pPr lvl="1"/>
            <a:r>
              <a:rPr lang="en-US" dirty="0" smtClean="0">
                <a:latin typeface="Arial" charset="0"/>
              </a:rPr>
              <a:t>Normal modularity “organizes” that code</a:t>
            </a:r>
          </a:p>
          <a:p>
            <a:pPr lvl="6"/>
            <a:endParaRPr lang="en-US" dirty="0">
              <a:latin typeface="Arial" charset="0"/>
            </a:endParaRPr>
          </a:p>
          <a:p>
            <a:r>
              <a:rPr lang="en-US" i="1" u="sng" dirty="0" smtClean="0">
                <a:latin typeface="Arial" charset="0"/>
              </a:rPr>
              <a:t>Networking is distributed </a:t>
            </a:r>
            <a:r>
              <a:rPr lang="en-US" i="1" u="sng" dirty="0">
                <a:latin typeface="Arial" charset="0"/>
              </a:rPr>
              <a:t>across many </a:t>
            </a:r>
            <a:r>
              <a:rPr lang="en-US" i="1" u="sng" dirty="0" smtClean="0">
                <a:latin typeface="Arial" charset="0"/>
              </a:rPr>
              <a:t>machines</a:t>
            </a:r>
          </a:p>
          <a:p>
            <a:pPr lvl="1"/>
            <a:r>
              <a:rPr lang="en-US" dirty="0" smtClean="0">
                <a:latin typeface="Arial" charset="0"/>
              </a:rPr>
              <a:t>Hosts</a:t>
            </a:r>
          </a:p>
          <a:p>
            <a:pPr lvl="1"/>
            <a:r>
              <a:rPr lang="en-US" dirty="0" smtClean="0">
                <a:latin typeface="Arial" charset="0"/>
              </a:rPr>
              <a:t>Routers</a:t>
            </a:r>
          </a:p>
        </p:txBody>
      </p:sp>
      <p:sp>
        <p:nvSpPr>
          <p:cNvPr id="10956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F7F435FF-A42A-6349-AA01-D43BEA785B35}" type="slidenum">
              <a:rPr lang="en-US" sz="1400" b="0">
                <a:latin typeface="Times New Roman" charset="0"/>
              </a:rPr>
              <a:pPr eaLnBrk="1" hangingPunct="1"/>
              <a:t>13</a:t>
            </a:fld>
            <a:endParaRPr lang="en-US" sz="14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34086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571" grpId="0" build="p" bldLvl="3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Modularity Decisions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</a:t>
            </a:r>
            <a:r>
              <a:rPr lang="en-US" dirty="0"/>
              <a:t>to break system into </a:t>
            </a:r>
            <a:r>
              <a:rPr lang="en-US" dirty="0" smtClean="0"/>
              <a:t>modules?</a:t>
            </a:r>
          </a:p>
          <a:p>
            <a:pPr lvl="1"/>
            <a:r>
              <a:rPr lang="en-US" dirty="0" smtClean="0"/>
              <a:t>Classic decomposition into tasks</a:t>
            </a:r>
          </a:p>
          <a:p>
            <a:pPr lvl="8"/>
            <a:endParaRPr lang="en-US" dirty="0"/>
          </a:p>
          <a:p>
            <a:r>
              <a:rPr lang="en-US" dirty="0" smtClean="0"/>
              <a:t>Where are modules implemented?</a:t>
            </a:r>
          </a:p>
          <a:p>
            <a:pPr lvl="1"/>
            <a:r>
              <a:rPr lang="en-US" dirty="0" smtClean="0"/>
              <a:t>Hosts?</a:t>
            </a:r>
          </a:p>
          <a:p>
            <a:pPr lvl="1"/>
            <a:r>
              <a:rPr lang="en-US" dirty="0" smtClean="0"/>
              <a:t>Routers?</a:t>
            </a:r>
          </a:p>
          <a:p>
            <a:pPr lvl="1"/>
            <a:r>
              <a:rPr lang="en-US" dirty="0" smtClean="0"/>
              <a:t>Both?</a:t>
            </a:r>
          </a:p>
          <a:p>
            <a:pPr lvl="8"/>
            <a:endParaRPr lang="en-US" dirty="0"/>
          </a:p>
          <a:p>
            <a:r>
              <a:rPr lang="en-US" dirty="0" smtClean="0"/>
              <a:t>Where is state stored?</a:t>
            </a:r>
          </a:p>
          <a:p>
            <a:pPr lvl="1"/>
            <a:r>
              <a:rPr lang="en-US" dirty="0" smtClean="0"/>
              <a:t>Hosts?</a:t>
            </a:r>
          </a:p>
          <a:p>
            <a:pPr lvl="1"/>
            <a:r>
              <a:rPr lang="en-US" dirty="0" smtClean="0"/>
              <a:t>Routers?</a:t>
            </a:r>
          </a:p>
          <a:p>
            <a:pPr lvl="1"/>
            <a:r>
              <a:rPr lang="en-US" dirty="0" smtClean="0"/>
              <a:t>Both?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62762C-AE33-E04D-8C58-1B5AB9B06578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475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Leads to three design principles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</a:t>
            </a:r>
            <a:r>
              <a:rPr lang="en-US" dirty="0"/>
              <a:t>to break system into </a:t>
            </a:r>
            <a:r>
              <a:rPr lang="en-US" dirty="0" smtClean="0"/>
              <a:t>modules?</a:t>
            </a:r>
          </a:p>
          <a:p>
            <a:pPr lvl="1"/>
            <a:r>
              <a:rPr lang="en-US" b="1" dirty="0" smtClean="0"/>
              <a:t>Layering</a:t>
            </a:r>
          </a:p>
          <a:p>
            <a:pPr lvl="8"/>
            <a:endParaRPr lang="en-US" dirty="0"/>
          </a:p>
          <a:p>
            <a:r>
              <a:rPr lang="en-US" dirty="0" smtClean="0"/>
              <a:t>Where are modules implemented?</a:t>
            </a:r>
          </a:p>
          <a:p>
            <a:pPr lvl="1"/>
            <a:r>
              <a:rPr lang="en-US" b="1" dirty="0" smtClean="0"/>
              <a:t>End-to-End Principle</a:t>
            </a:r>
            <a:endParaRPr lang="en-US" dirty="0" smtClean="0"/>
          </a:p>
          <a:p>
            <a:pPr lvl="8"/>
            <a:endParaRPr lang="en-US" dirty="0"/>
          </a:p>
          <a:p>
            <a:r>
              <a:rPr lang="en-US" dirty="0" smtClean="0"/>
              <a:t>Where is state stored?</a:t>
            </a:r>
          </a:p>
          <a:p>
            <a:pPr lvl="1"/>
            <a:r>
              <a:rPr lang="en-US" b="1" dirty="0" smtClean="0"/>
              <a:t>Fate-Sharing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62762C-AE33-E04D-8C58-1B5AB9B06578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83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Helvetica" charset="0"/>
              </a:rPr>
              <a:t>Layering</a:t>
            </a:r>
            <a:endParaRPr lang="en-US" dirty="0">
              <a:latin typeface="Helvetica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885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Tasks in Networking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534400" cy="4835525"/>
          </a:xfrm>
        </p:spPr>
        <p:txBody>
          <a:bodyPr/>
          <a:lstStyle/>
          <a:p>
            <a:r>
              <a:rPr lang="en-US" dirty="0" smtClean="0"/>
              <a:t>What does it take to send packets across country?</a:t>
            </a:r>
          </a:p>
          <a:p>
            <a:endParaRPr lang="en-US" dirty="0"/>
          </a:p>
          <a:p>
            <a:r>
              <a:rPr lang="en-US" dirty="0" smtClean="0"/>
              <a:t>Simplistic decomposition:</a:t>
            </a:r>
          </a:p>
          <a:p>
            <a:pPr lvl="1"/>
            <a:r>
              <a:rPr lang="en-US" dirty="0" smtClean="0"/>
              <a:t>Task 1: send along a single wire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Task 2: stitch these together to go across country</a:t>
            </a:r>
          </a:p>
          <a:p>
            <a:pPr lvl="1"/>
            <a:endParaRPr lang="en-US" dirty="0" smtClean="0"/>
          </a:p>
          <a:p>
            <a:pPr lvl="7"/>
            <a:endParaRPr lang="en-US" dirty="0"/>
          </a:p>
          <a:p>
            <a:r>
              <a:rPr lang="en-US" dirty="0" smtClean="0"/>
              <a:t>This gives idea of what I mean by decomposition</a:t>
            </a:r>
          </a:p>
          <a:p>
            <a:pPr lvl="3"/>
            <a:endParaRPr lang="en-US" dirty="0" smtClean="0"/>
          </a:p>
          <a:p>
            <a:r>
              <a:rPr lang="en-US" dirty="0"/>
              <a:t>N</a:t>
            </a:r>
            <a:r>
              <a:rPr lang="en-US" dirty="0" smtClean="0"/>
              <a:t>ext slide presents a much more detailed version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461F13-EC7C-D04F-B9B4-7AC38526132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cxnSp>
        <p:nvCxnSpPr>
          <p:cNvPr id="6" name="Straight Connector 5"/>
          <p:cNvCxnSpPr/>
          <p:nvPr/>
        </p:nvCxnSpPr>
        <p:spPr bwMode="auto">
          <a:xfrm>
            <a:off x="2057400" y="3581400"/>
            <a:ext cx="4114800" cy="0"/>
          </a:xfrm>
          <a:prstGeom prst="line">
            <a:avLst/>
          </a:prstGeom>
          <a:noFill/>
          <a:ln w="76200" cap="flat" cmpd="sng" algn="ctr">
            <a:solidFill>
              <a:srgbClr val="008000"/>
            </a:solidFill>
            <a:prstDash val="solid"/>
            <a:round/>
            <a:headEnd type="diamond" w="med" len="med"/>
            <a:tailEnd type="diamond" w="med" len="med"/>
          </a:ln>
          <a:effectLst/>
        </p:spPr>
      </p:cxnSp>
      <p:cxnSp>
        <p:nvCxnSpPr>
          <p:cNvPr id="8" name="Straight Connector 7"/>
          <p:cNvCxnSpPr/>
          <p:nvPr/>
        </p:nvCxnSpPr>
        <p:spPr bwMode="auto">
          <a:xfrm>
            <a:off x="1066800" y="4572000"/>
            <a:ext cx="1600200" cy="0"/>
          </a:xfrm>
          <a:prstGeom prst="line">
            <a:avLst/>
          </a:prstGeom>
          <a:noFill/>
          <a:ln w="76200" cap="flat" cmpd="sng" algn="ctr">
            <a:solidFill>
              <a:srgbClr val="008000"/>
            </a:solidFill>
            <a:prstDash val="solid"/>
            <a:round/>
            <a:headEnd type="diamond" w="med" len="med"/>
            <a:tailEnd type="diamond" w="med" len="med"/>
          </a:ln>
          <a:effectLst/>
        </p:spPr>
      </p:cxnSp>
      <p:cxnSp>
        <p:nvCxnSpPr>
          <p:cNvPr id="30" name="Straight Connector 29"/>
          <p:cNvCxnSpPr/>
          <p:nvPr/>
        </p:nvCxnSpPr>
        <p:spPr bwMode="auto">
          <a:xfrm>
            <a:off x="2667000" y="4572000"/>
            <a:ext cx="1600200" cy="0"/>
          </a:xfrm>
          <a:prstGeom prst="line">
            <a:avLst/>
          </a:prstGeom>
          <a:noFill/>
          <a:ln w="76200" cap="flat" cmpd="sng" algn="ctr">
            <a:solidFill>
              <a:srgbClr val="008000"/>
            </a:solidFill>
            <a:prstDash val="solid"/>
            <a:round/>
            <a:headEnd type="diamond" w="med" len="med"/>
            <a:tailEnd type="diamond" w="med" len="med"/>
          </a:ln>
          <a:effectLst/>
        </p:spPr>
      </p:cxnSp>
      <p:cxnSp>
        <p:nvCxnSpPr>
          <p:cNvPr id="32" name="Straight Connector 31"/>
          <p:cNvCxnSpPr/>
          <p:nvPr/>
        </p:nvCxnSpPr>
        <p:spPr bwMode="auto">
          <a:xfrm>
            <a:off x="4267200" y="4572000"/>
            <a:ext cx="1600200" cy="0"/>
          </a:xfrm>
          <a:prstGeom prst="line">
            <a:avLst/>
          </a:prstGeom>
          <a:noFill/>
          <a:ln w="76200" cap="flat" cmpd="sng" algn="ctr">
            <a:solidFill>
              <a:srgbClr val="008000"/>
            </a:solidFill>
            <a:prstDash val="solid"/>
            <a:round/>
            <a:headEnd type="diamond" w="med" len="med"/>
            <a:tailEnd type="diamond" w="med" len="med"/>
          </a:ln>
          <a:effectLst/>
        </p:spPr>
      </p:cxnSp>
      <p:cxnSp>
        <p:nvCxnSpPr>
          <p:cNvPr id="33" name="Straight Connector 32"/>
          <p:cNvCxnSpPr/>
          <p:nvPr/>
        </p:nvCxnSpPr>
        <p:spPr bwMode="auto">
          <a:xfrm>
            <a:off x="5867400" y="4572000"/>
            <a:ext cx="1600200" cy="0"/>
          </a:xfrm>
          <a:prstGeom prst="line">
            <a:avLst/>
          </a:prstGeom>
          <a:noFill/>
          <a:ln w="76200" cap="flat" cmpd="sng" algn="ctr">
            <a:solidFill>
              <a:srgbClr val="008000"/>
            </a:solidFill>
            <a:prstDash val="solid"/>
            <a:round/>
            <a:headEnd type="diamond" w="med" len="med"/>
            <a:tailEnd type="diamond" w="med" len="med"/>
          </a:ln>
          <a:effectLst/>
        </p:spPr>
      </p:cxnSp>
      <p:sp>
        <p:nvSpPr>
          <p:cNvPr id="36" name="Oval 35"/>
          <p:cNvSpPr/>
          <p:nvPr/>
        </p:nvSpPr>
        <p:spPr bwMode="auto">
          <a:xfrm>
            <a:off x="4191000" y="4495800"/>
            <a:ext cx="152400" cy="152400"/>
          </a:xfrm>
          <a:prstGeom prst="ellipse">
            <a:avLst/>
          </a:prstGeom>
          <a:solidFill>
            <a:srgbClr val="FF33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7" name="Oval 36"/>
          <p:cNvSpPr/>
          <p:nvPr/>
        </p:nvSpPr>
        <p:spPr bwMode="auto">
          <a:xfrm>
            <a:off x="5791200" y="4495800"/>
            <a:ext cx="152400" cy="152400"/>
          </a:xfrm>
          <a:prstGeom prst="ellipse">
            <a:avLst/>
          </a:prstGeom>
          <a:solidFill>
            <a:srgbClr val="FF33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1" name="Oval 30"/>
          <p:cNvSpPr/>
          <p:nvPr/>
        </p:nvSpPr>
        <p:spPr bwMode="auto">
          <a:xfrm>
            <a:off x="2590800" y="4495800"/>
            <a:ext cx="152400" cy="152400"/>
          </a:xfrm>
          <a:prstGeom prst="ellipse">
            <a:avLst/>
          </a:prstGeom>
          <a:solidFill>
            <a:srgbClr val="FF33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6" name="Oval 25"/>
          <p:cNvSpPr/>
          <p:nvPr/>
        </p:nvSpPr>
        <p:spPr bwMode="auto">
          <a:xfrm>
            <a:off x="990600" y="4495800"/>
            <a:ext cx="152400" cy="152400"/>
          </a:xfrm>
          <a:prstGeom prst="ellipse">
            <a:avLst/>
          </a:prstGeom>
          <a:solidFill>
            <a:srgbClr val="FF33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1905000" y="3505200"/>
            <a:ext cx="152400" cy="152400"/>
          </a:xfrm>
          <a:prstGeom prst="ellipse">
            <a:avLst/>
          </a:prstGeom>
          <a:solidFill>
            <a:srgbClr val="FF33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5198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22222E-6 L 0.46666 -2.22222E-6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33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81E-6 4.86449E-8 L 0.17506 4.86449E-8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75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2501E-6 4.86449E-8 L 0.17506 4.86449E-8 " pathEditMode="relative" rAng="0" ptsTypes="AA">
                                      <p:cBhvr>
                                        <p:cTn id="49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75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000"/>
                            </p:stCondLst>
                            <p:childTnLst>
                              <p:par>
                                <p:cTn id="51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000"/>
                            </p:stCondLst>
                            <p:childTnLst>
                              <p:par>
                                <p:cTn id="56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4001E-6 4.86449E-8 L 0.17506 4.86449E-8 " pathEditMode="relative" rAng="0" ptsTypes="AA">
                                      <p:cBhvr>
                                        <p:cTn id="57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75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6000"/>
                            </p:stCondLst>
                            <p:childTnLst>
                              <p:par>
                                <p:cTn id="59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6000"/>
                            </p:stCondLst>
                            <p:childTnLst>
                              <p:par>
                                <p:cTn id="64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5019E-7 4.86449E-8 L 0.17506 4.86449E-8 " pathEditMode="relative" rAng="0" ptsTypes="AA">
                                      <p:cBhvr>
                                        <p:cTn id="65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75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6" grpId="1" animBg="1"/>
      <p:bldP spid="36" grpId="2" animBg="1"/>
      <p:bldP spid="37" grpId="0" animBg="1"/>
      <p:bldP spid="37" grpId="1" animBg="1"/>
      <p:bldP spid="31" grpId="0" animBg="1"/>
      <p:bldP spid="31" grpId="1" animBg="1"/>
      <p:bldP spid="31" grpId="2" animBg="1"/>
      <p:bldP spid="26" grpId="0" animBg="1"/>
      <p:bldP spid="26" grpId="1" animBg="1"/>
      <p:bldP spid="26" grpId="2" animBg="1"/>
      <p:bldP spid="7" grpId="0" animBg="1"/>
      <p:bldP spid="7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Breakdown into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686800" cy="4835525"/>
          </a:xfrm>
        </p:spPr>
        <p:txBody>
          <a:bodyPr/>
          <a:lstStyle/>
          <a:p>
            <a:r>
              <a:rPr lang="en-US" dirty="0" smtClean="0"/>
              <a:t>Bits on wire</a:t>
            </a:r>
          </a:p>
          <a:p>
            <a:r>
              <a:rPr lang="en-US" dirty="0" smtClean="0"/>
              <a:t>Packets on wire</a:t>
            </a:r>
          </a:p>
          <a:p>
            <a:r>
              <a:rPr lang="en-US" dirty="0" smtClean="0"/>
              <a:t>Deliver packets to host across local network</a:t>
            </a:r>
          </a:p>
          <a:p>
            <a:pPr lvl="1"/>
            <a:r>
              <a:rPr lang="en-US" dirty="0" smtClean="0"/>
              <a:t>Local addresses</a:t>
            </a:r>
          </a:p>
          <a:p>
            <a:r>
              <a:rPr lang="en-US" dirty="0" smtClean="0"/>
              <a:t>Deliver packets to host across country</a:t>
            </a:r>
          </a:p>
          <a:p>
            <a:pPr lvl="1"/>
            <a:r>
              <a:rPr lang="en-US" dirty="0" smtClean="0"/>
              <a:t>Global addresses</a:t>
            </a:r>
          </a:p>
          <a:p>
            <a:r>
              <a:rPr lang="en-US" dirty="0" smtClean="0"/>
              <a:t>Deliver packets reliably, to correct process</a:t>
            </a:r>
          </a:p>
          <a:p>
            <a:r>
              <a:rPr lang="en-US" dirty="0" smtClean="0"/>
              <a:t>Do something with the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461F13-EC7C-D04F-B9B4-7AC38526132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693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Resulting Modules (layers)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686800" cy="4835525"/>
          </a:xfrm>
        </p:spPr>
        <p:txBody>
          <a:bodyPr/>
          <a:lstStyle/>
          <a:p>
            <a:r>
              <a:rPr lang="en-US" b="1" dirty="0" smtClean="0"/>
              <a:t>Bits on wire (Physical)</a:t>
            </a:r>
          </a:p>
          <a:p>
            <a:r>
              <a:rPr lang="en-US" dirty="0" smtClean="0"/>
              <a:t>Packets on wire (contained in next layer)</a:t>
            </a:r>
          </a:p>
          <a:p>
            <a:r>
              <a:rPr lang="en-US" b="1" dirty="0" smtClean="0"/>
              <a:t>Deliver packets across local network (</a:t>
            </a:r>
            <a:r>
              <a:rPr lang="en-US" b="1" dirty="0" err="1" smtClean="0"/>
              <a:t>Datalink</a:t>
            </a:r>
            <a:r>
              <a:rPr lang="en-US" b="1" dirty="0" smtClean="0"/>
              <a:t>)</a:t>
            </a:r>
          </a:p>
          <a:p>
            <a:pPr lvl="1"/>
            <a:r>
              <a:rPr lang="en-US" dirty="0" smtClean="0"/>
              <a:t>Local addresses</a:t>
            </a:r>
          </a:p>
          <a:p>
            <a:r>
              <a:rPr lang="en-US" b="1" dirty="0" smtClean="0"/>
              <a:t>Deliver packets across country (</a:t>
            </a:r>
            <a:r>
              <a:rPr lang="en-US" b="1" dirty="0"/>
              <a:t>N</a:t>
            </a:r>
            <a:r>
              <a:rPr lang="en-US" b="1" dirty="0" smtClean="0"/>
              <a:t>etwork)</a:t>
            </a:r>
          </a:p>
          <a:p>
            <a:pPr lvl="1"/>
            <a:r>
              <a:rPr lang="en-US" dirty="0" smtClean="0"/>
              <a:t>Global addresses</a:t>
            </a:r>
          </a:p>
          <a:p>
            <a:r>
              <a:rPr lang="en-US" b="1" dirty="0"/>
              <a:t>Deliver packets </a:t>
            </a:r>
            <a:r>
              <a:rPr lang="en-US" b="1" dirty="0" smtClean="0"/>
              <a:t>reliably </a:t>
            </a:r>
            <a:r>
              <a:rPr lang="en-US" b="1" dirty="0"/>
              <a:t>to </a:t>
            </a:r>
            <a:r>
              <a:rPr lang="en-US" b="1" dirty="0" smtClean="0"/>
              <a:t>process (Transport)</a:t>
            </a:r>
          </a:p>
          <a:p>
            <a:r>
              <a:rPr lang="en-US" b="1" dirty="0" smtClean="0"/>
              <a:t>Do something with the data (Application)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461F13-EC7C-D04F-B9B4-7AC38526132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781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500" y="0"/>
            <a:ext cx="4166235" cy="68580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27894" y="2967335"/>
            <a:ext cx="848822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Ssssshhhhhhhhhhhhhhh</a:t>
            </a:r>
            <a:endParaRPr lang="en-US" sz="5400" b="1" cap="none" spc="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66146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Five Layers (top-down)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Application</a:t>
            </a:r>
            <a:r>
              <a:rPr lang="en-US" dirty="0" smtClean="0"/>
              <a:t>: Providing network support for apps</a:t>
            </a:r>
          </a:p>
          <a:p>
            <a:r>
              <a:rPr lang="en-US" b="1" dirty="0" smtClean="0"/>
              <a:t>Transport (L4)</a:t>
            </a:r>
            <a:r>
              <a:rPr lang="en-US" dirty="0" smtClean="0"/>
              <a:t>: (Reliable) end-to-end delivery</a:t>
            </a:r>
          </a:p>
          <a:p>
            <a:r>
              <a:rPr lang="en-US" b="1" dirty="0" smtClean="0"/>
              <a:t>Network (L3)</a:t>
            </a:r>
            <a:r>
              <a:rPr lang="en-US" dirty="0" smtClean="0"/>
              <a:t>: Global best-effort delivery</a:t>
            </a:r>
          </a:p>
          <a:p>
            <a:r>
              <a:rPr lang="en-US" b="1" dirty="0" err="1" smtClean="0"/>
              <a:t>Datalink</a:t>
            </a:r>
            <a:r>
              <a:rPr lang="en-US" b="1" dirty="0" smtClean="0"/>
              <a:t> (L2)</a:t>
            </a:r>
            <a:r>
              <a:rPr lang="en-US" dirty="0" smtClean="0"/>
              <a:t>: Local best-effort delivery</a:t>
            </a:r>
          </a:p>
          <a:p>
            <a:r>
              <a:rPr lang="en-US" b="1" dirty="0" smtClean="0"/>
              <a:t>Physical</a:t>
            </a:r>
            <a:r>
              <a:rPr lang="en-US" dirty="0" smtClean="0"/>
              <a:t>: Bits on wire</a:t>
            </a:r>
          </a:p>
          <a:p>
            <a:pPr lvl="7"/>
            <a:endParaRPr lang="en-US" dirty="0" smtClean="0"/>
          </a:p>
          <a:p>
            <a:r>
              <a:rPr lang="en-US" dirty="0" smtClean="0"/>
              <a:t>Interactions between these components?</a:t>
            </a:r>
          </a:p>
          <a:p>
            <a:pPr lvl="1"/>
            <a:r>
              <a:rPr lang="en-US" dirty="0" smtClean="0"/>
              <a:t>Do all components talk to each other?</a:t>
            </a:r>
          </a:p>
          <a:p>
            <a:pPr lvl="1"/>
            <a:r>
              <a:rPr lang="en-US" dirty="0" smtClean="0"/>
              <a:t>Or are the components limited in their interactions?</a:t>
            </a:r>
          </a:p>
          <a:p>
            <a:r>
              <a:rPr lang="en-US" dirty="0" smtClean="0"/>
              <a:t>Answer: they are strictly </a:t>
            </a:r>
            <a:r>
              <a:rPr lang="en-US" b="1" i="1" u="sng" dirty="0" smtClean="0"/>
              <a:t>layered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62762C-AE33-E04D-8C58-1B5AB9B06578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14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Strictly Layered Dependencies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1143000"/>
            <a:ext cx="3048000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0" y="1285919"/>
            <a:ext cx="6172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kern="0" dirty="0">
                <a:solidFill>
                  <a:srgbClr val="000000"/>
                </a:solidFill>
                <a:latin typeface="Arial"/>
                <a:ea typeface="ＭＳ Ｐゴシック" pitchFamily="32" charset="-128"/>
                <a:cs typeface="ＭＳ Ｐゴシック" pitchFamily="32" charset="-128"/>
              </a:rPr>
              <a:t>Applications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943100" y="3907135"/>
            <a:ext cx="1917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kern="0" dirty="0" smtClean="0">
                <a:solidFill>
                  <a:srgbClr val="FF0000"/>
                </a:solidFill>
                <a:latin typeface="Arial"/>
                <a:ea typeface="ＭＳ Ｐゴシック" pitchFamily="32" charset="-128"/>
                <a:cs typeface="ＭＳ Ｐゴシック" pitchFamily="32" charset="-128"/>
              </a:rPr>
              <a:t>…built on…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044700" y="2823889"/>
            <a:ext cx="1917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kern="0" dirty="0" smtClean="0">
                <a:solidFill>
                  <a:srgbClr val="FF0000"/>
                </a:solidFill>
                <a:latin typeface="Arial"/>
                <a:ea typeface="ＭＳ Ｐゴシック" pitchFamily="32" charset="-128"/>
                <a:cs typeface="ＭＳ Ｐゴシック" pitchFamily="32" charset="-128"/>
              </a:rPr>
              <a:t>…built on…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44700" y="1796439"/>
            <a:ext cx="1917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kern="0" dirty="0" smtClean="0">
                <a:solidFill>
                  <a:srgbClr val="FF0000"/>
                </a:solidFill>
                <a:latin typeface="Arial"/>
                <a:ea typeface="ＭＳ Ｐゴシック" pitchFamily="32" charset="-128"/>
                <a:cs typeface="ＭＳ Ｐゴシック" pitchFamily="32" charset="-128"/>
              </a:rPr>
              <a:t>…built on…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43100" y="5052367"/>
            <a:ext cx="1917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kern="0" dirty="0" smtClean="0">
                <a:solidFill>
                  <a:srgbClr val="FF0000"/>
                </a:solidFill>
                <a:latin typeface="Arial"/>
                <a:ea typeface="ＭＳ Ｐゴシック" pitchFamily="32" charset="-128"/>
                <a:cs typeface="ＭＳ Ｐゴシック" pitchFamily="32" charset="-128"/>
              </a:rPr>
              <a:t>…built on…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2400" y="2286000"/>
            <a:ext cx="6019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kern="0" dirty="0" smtClean="0">
                <a:solidFill>
                  <a:srgbClr val="000000"/>
                </a:solidFill>
                <a:latin typeface="Arial"/>
                <a:ea typeface="ＭＳ Ｐゴシック" pitchFamily="32" charset="-128"/>
                <a:cs typeface="ＭＳ Ｐゴシック" pitchFamily="32" charset="-128"/>
              </a:rPr>
              <a:t>Reliable (or unreliable) transport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0" y="3298254"/>
            <a:ext cx="64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kern="0" dirty="0" smtClean="0">
                <a:solidFill>
                  <a:srgbClr val="000000"/>
                </a:solidFill>
                <a:latin typeface="Arial"/>
                <a:ea typeface="ＭＳ Ｐゴシック" pitchFamily="32" charset="-128"/>
                <a:cs typeface="ＭＳ Ｐゴシック" pitchFamily="32" charset="-128"/>
              </a:rPr>
              <a:t>Best-effort global packet delivery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0" y="4368800"/>
            <a:ext cx="6172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kern="0" dirty="0" smtClean="0">
                <a:solidFill>
                  <a:srgbClr val="000000"/>
                </a:solidFill>
                <a:latin typeface="Arial"/>
                <a:ea typeface="ＭＳ Ｐゴシック" pitchFamily="32" charset="-128"/>
                <a:cs typeface="ＭＳ Ｐゴシック" pitchFamily="32" charset="-128"/>
              </a:rPr>
              <a:t>Best-effort local packet delivery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0" y="5552132"/>
            <a:ext cx="6172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kern="0" dirty="0" smtClean="0">
                <a:solidFill>
                  <a:srgbClr val="000000"/>
                </a:solidFill>
                <a:latin typeface="Arial"/>
                <a:ea typeface="ＭＳ Ｐゴシック" pitchFamily="32" charset="-128"/>
                <a:cs typeface="ＭＳ Ｐゴシック" pitchFamily="32" charset="-128"/>
              </a:rPr>
              <a:t>Physical transfer of bits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 bwMode="auto">
          <a:xfrm>
            <a:off x="4267200" y="1600200"/>
            <a:ext cx="1905000" cy="838200"/>
          </a:xfrm>
          <a:prstGeom prst="straightConnector1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2" name="Straight Arrow Connector 21"/>
          <p:cNvCxnSpPr/>
          <p:nvPr/>
        </p:nvCxnSpPr>
        <p:spPr bwMode="auto">
          <a:xfrm flipV="1">
            <a:off x="5181600" y="5334000"/>
            <a:ext cx="990600" cy="533400"/>
          </a:xfrm>
          <a:prstGeom prst="straightConnector1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Straight Arrow Connector 23"/>
          <p:cNvCxnSpPr/>
          <p:nvPr/>
        </p:nvCxnSpPr>
        <p:spPr bwMode="auto">
          <a:xfrm>
            <a:off x="5791200" y="4724400"/>
            <a:ext cx="533400" cy="0"/>
          </a:xfrm>
          <a:prstGeom prst="straightConnector1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6" name="Straight Arrow Connector 25"/>
          <p:cNvCxnSpPr/>
          <p:nvPr/>
        </p:nvCxnSpPr>
        <p:spPr bwMode="auto">
          <a:xfrm>
            <a:off x="6019800" y="3657600"/>
            <a:ext cx="1143000" cy="228600"/>
          </a:xfrm>
          <a:prstGeom prst="straightConnector1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8" name="Straight Arrow Connector 27"/>
          <p:cNvCxnSpPr/>
          <p:nvPr/>
        </p:nvCxnSpPr>
        <p:spPr bwMode="auto">
          <a:xfrm>
            <a:off x="5105400" y="2819400"/>
            <a:ext cx="1524000" cy="381000"/>
          </a:xfrm>
          <a:prstGeom prst="straightConnector1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123452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Observations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layer:</a:t>
            </a:r>
          </a:p>
          <a:p>
            <a:pPr lvl="1"/>
            <a:r>
              <a:rPr lang="en-US" dirty="0" smtClean="0"/>
              <a:t>Depends on layer below</a:t>
            </a:r>
          </a:p>
          <a:p>
            <a:pPr lvl="1"/>
            <a:r>
              <a:rPr lang="en-US" dirty="0" smtClean="0"/>
              <a:t>Supports layer above</a:t>
            </a:r>
          </a:p>
          <a:p>
            <a:pPr lvl="1"/>
            <a:r>
              <a:rPr lang="en-US" dirty="0" smtClean="0"/>
              <a:t>Independent of others</a:t>
            </a:r>
          </a:p>
          <a:p>
            <a:pPr lvl="6"/>
            <a:endParaRPr lang="en-US" dirty="0"/>
          </a:p>
          <a:p>
            <a:r>
              <a:rPr lang="en-US" dirty="0"/>
              <a:t>M</a:t>
            </a:r>
            <a:r>
              <a:rPr lang="en-US" dirty="0" smtClean="0"/>
              <a:t>ultiple versions in layer</a:t>
            </a:r>
          </a:p>
          <a:p>
            <a:pPr lvl="1"/>
            <a:r>
              <a:rPr lang="en-US" dirty="0" smtClean="0"/>
              <a:t>Interfaces differ somewhat</a:t>
            </a:r>
          </a:p>
          <a:p>
            <a:pPr lvl="1"/>
            <a:r>
              <a:rPr lang="en-US" dirty="0" smtClean="0"/>
              <a:t>Components pick which </a:t>
            </a:r>
            <a:br>
              <a:rPr lang="en-US" dirty="0" smtClean="0"/>
            </a:br>
            <a:r>
              <a:rPr lang="en-US" dirty="0" smtClean="0"/>
              <a:t>lower-level protocol to use</a:t>
            </a:r>
          </a:p>
          <a:p>
            <a:pPr lvl="6"/>
            <a:endParaRPr lang="en-US" dirty="0"/>
          </a:p>
          <a:p>
            <a:r>
              <a:rPr lang="en-US" dirty="0" smtClean="0"/>
              <a:t>But only one IP layer</a:t>
            </a:r>
          </a:p>
          <a:p>
            <a:pPr lvl="1"/>
            <a:r>
              <a:rPr lang="en-US" dirty="0" smtClean="0"/>
              <a:t>Unifying protocol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4D56D2-2C54-664C-AB53-F3D5FDE5B1CE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pic>
        <p:nvPicPr>
          <p:cNvPr id="6" name="Picture 6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6" b="7816"/>
          <a:stretch>
            <a:fillRect/>
          </a:stretch>
        </p:blipFill>
        <p:spPr bwMode="auto">
          <a:xfrm>
            <a:off x="5105400" y="1719263"/>
            <a:ext cx="4038600" cy="441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85472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6" b="7816"/>
          <a:stretch>
            <a:fillRect/>
          </a:stretch>
        </p:blipFill>
        <p:spPr bwMode="auto">
          <a:xfrm>
            <a:off x="5181600" y="1219200"/>
            <a:ext cx="40386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22238"/>
            <a:ext cx="9220200" cy="868362"/>
          </a:xfrm>
        </p:spPr>
        <p:txBody>
          <a:bodyPr/>
          <a:lstStyle/>
          <a:p>
            <a:r>
              <a:rPr lang="en-US" dirty="0" smtClean="0"/>
              <a:t>Layering Crucial to Internet’s Success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Innovation </a:t>
            </a:r>
            <a:r>
              <a:rPr lang="en-US" dirty="0"/>
              <a:t>at </a:t>
            </a:r>
            <a:r>
              <a:rPr lang="en-US" dirty="0" smtClean="0"/>
              <a:t>most levels</a:t>
            </a:r>
            <a:endParaRPr lang="en-US" dirty="0"/>
          </a:p>
          <a:p>
            <a:pPr lvl="1"/>
            <a:r>
              <a:rPr lang="en-US" dirty="0" smtClean="0"/>
              <a:t>Applications (lots)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ransport (few)</a:t>
            </a:r>
            <a:endParaRPr lang="en-US" dirty="0"/>
          </a:p>
          <a:p>
            <a:pPr lvl="1"/>
            <a:r>
              <a:rPr lang="en-US" dirty="0" err="1" smtClean="0"/>
              <a:t>Datalink</a:t>
            </a:r>
            <a:r>
              <a:rPr lang="en-US" dirty="0" smtClean="0"/>
              <a:t> (few)</a:t>
            </a:r>
          </a:p>
          <a:p>
            <a:pPr lvl="1"/>
            <a:r>
              <a:rPr lang="en-US" dirty="0" smtClean="0"/>
              <a:t>Physical (lots)</a:t>
            </a:r>
          </a:p>
          <a:p>
            <a:pPr lvl="4"/>
            <a:endParaRPr lang="en-US" dirty="0"/>
          </a:p>
          <a:p>
            <a:r>
              <a:rPr lang="en-US" dirty="0"/>
              <a:t>I</a:t>
            </a:r>
            <a:r>
              <a:rPr lang="en-US" dirty="0" smtClean="0"/>
              <a:t>nnovation proceeded 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largely in parallel</a:t>
            </a:r>
          </a:p>
          <a:p>
            <a:pPr lvl="1"/>
            <a:r>
              <a:rPr lang="en-US" b="1" dirty="0" smtClean="0"/>
              <a:t>Payoff of modularity!</a:t>
            </a:r>
            <a:endParaRPr lang="en-US" b="1" dirty="0"/>
          </a:p>
          <a:p>
            <a:pPr lvl="4"/>
            <a:endParaRPr lang="en-US" dirty="0" smtClean="0"/>
          </a:p>
          <a:p>
            <a:r>
              <a:rPr lang="en-US" dirty="0"/>
              <a:t>P</a:t>
            </a:r>
            <a:r>
              <a:rPr lang="en-US" dirty="0" smtClean="0"/>
              <a:t>ursued by very </a:t>
            </a:r>
            <a:br>
              <a:rPr lang="en-US" dirty="0" smtClean="0"/>
            </a:br>
            <a:r>
              <a:rPr lang="en-US" dirty="0" smtClean="0"/>
              <a:t>different communities</a:t>
            </a:r>
          </a:p>
          <a:p>
            <a:pPr lvl="1"/>
            <a:r>
              <a:rPr lang="en-US" dirty="0" smtClean="0"/>
              <a:t>Like systems and chip designs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4D56D2-2C54-664C-AB53-F3D5FDE5B1CE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068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AD96B3-034F-0E44-B7B5-FAB526374CDC}" type="slidenum">
              <a:rPr lang="en-US" altLang="en-US" smtClean="0"/>
              <a:pPr>
                <a:defRPr/>
              </a:pPr>
              <a:t>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20334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22238"/>
            <a:ext cx="8686800" cy="868362"/>
          </a:xfrm>
        </p:spPr>
        <p:txBody>
          <a:bodyPr/>
          <a:lstStyle/>
          <a:p>
            <a:r>
              <a:rPr lang="en-US" dirty="0" smtClean="0"/>
              <a:t>Distributing Layers Across 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610600" cy="4835525"/>
          </a:xfrm>
        </p:spPr>
        <p:txBody>
          <a:bodyPr/>
          <a:lstStyle/>
          <a:p>
            <a:r>
              <a:rPr lang="en-US" dirty="0" smtClean="0"/>
              <a:t>Layers are simple if only on a single machine</a:t>
            </a:r>
          </a:p>
          <a:p>
            <a:pPr lvl="1"/>
            <a:r>
              <a:rPr lang="en-US" dirty="0" smtClean="0"/>
              <a:t>Just stack of modules interacting with those above/below</a:t>
            </a:r>
          </a:p>
          <a:p>
            <a:pPr lvl="5"/>
            <a:endParaRPr lang="en-US" dirty="0"/>
          </a:p>
          <a:p>
            <a:r>
              <a:rPr lang="en-US" dirty="0" smtClean="0"/>
              <a:t>But we need to implement layers across machines</a:t>
            </a:r>
          </a:p>
          <a:p>
            <a:pPr lvl="1"/>
            <a:r>
              <a:rPr lang="en-US" dirty="0" smtClean="0"/>
              <a:t>Hosts</a:t>
            </a:r>
          </a:p>
          <a:p>
            <a:pPr lvl="1"/>
            <a:r>
              <a:rPr lang="en-US" dirty="0" smtClean="0"/>
              <a:t>Routers (switches)</a:t>
            </a:r>
          </a:p>
          <a:p>
            <a:pPr lvl="3"/>
            <a:endParaRPr lang="en-US" dirty="0"/>
          </a:p>
          <a:p>
            <a:r>
              <a:rPr lang="en-US" dirty="0" smtClean="0"/>
              <a:t>What gets implemented where?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62762C-AE33-E04D-8C58-1B5AB9B06578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816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Gets Implemented on Host?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534400" cy="4835525"/>
          </a:xfrm>
        </p:spPr>
        <p:txBody>
          <a:bodyPr/>
          <a:lstStyle/>
          <a:p>
            <a:r>
              <a:rPr lang="en-US" dirty="0" smtClean="0"/>
              <a:t>Bits arrive on wire, must make it up to application</a:t>
            </a:r>
          </a:p>
          <a:p>
            <a:pPr lvl="3"/>
            <a:endParaRPr lang="en-US" dirty="0"/>
          </a:p>
          <a:p>
            <a:r>
              <a:rPr lang="en-US" dirty="0" smtClean="0"/>
              <a:t>Therefore, all layers must exist at host!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62762C-AE33-E04D-8C58-1B5AB9B06578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43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22238"/>
            <a:ext cx="8686800" cy="868362"/>
          </a:xfrm>
        </p:spPr>
        <p:txBody>
          <a:bodyPr/>
          <a:lstStyle/>
          <a:p>
            <a:r>
              <a:rPr lang="en-US" dirty="0" smtClean="0"/>
              <a:t>What Gets Implemented on Router?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Bits arrive on wire</a:t>
            </a:r>
          </a:p>
          <a:p>
            <a:pPr lvl="1"/>
            <a:r>
              <a:rPr lang="en-US" dirty="0" smtClean="0"/>
              <a:t>Physical layer necessary</a:t>
            </a:r>
          </a:p>
          <a:p>
            <a:pPr lvl="8"/>
            <a:endParaRPr lang="en-US" dirty="0"/>
          </a:p>
          <a:p>
            <a:r>
              <a:rPr lang="en-US" dirty="0" smtClean="0"/>
              <a:t>Packets must be delivered to next-hop </a:t>
            </a:r>
            <a:endParaRPr lang="en-US" dirty="0"/>
          </a:p>
          <a:p>
            <a:pPr lvl="1"/>
            <a:r>
              <a:rPr lang="en-US" dirty="0" err="1" smtClean="0"/>
              <a:t>Datalink</a:t>
            </a:r>
            <a:r>
              <a:rPr lang="en-US" dirty="0" smtClean="0"/>
              <a:t> layer </a:t>
            </a:r>
            <a:r>
              <a:rPr lang="en-US" dirty="0"/>
              <a:t>necessary</a:t>
            </a:r>
          </a:p>
          <a:p>
            <a:pPr lvl="8"/>
            <a:endParaRPr lang="en-US" dirty="0" smtClean="0"/>
          </a:p>
          <a:p>
            <a:r>
              <a:rPr lang="en-US" dirty="0" smtClean="0"/>
              <a:t>Routers participate in global delivery </a:t>
            </a:r>
            <a:endParaRPr lang="en-US" dirty="0"/>
          </a:p>
          <a:p>
            <a:pPr lvl="1"/>
            <a:r>
              <a:rPr lang="en-US" dirty="0" smtClean="0"/>
              <a:t>Network layer necessary</a:t>
            </a:r>
          </a:p>
          <a:p>
            <a:pPr lvl="8"/>
            <a:endParaRPr lang="en-US" dirty="0" smtClean="0"/>
          </a:p>
          <a:p>
            <a:r>
              <a:rPr lang="en-US" dirty="0" smtClean="0"/>
              <a:t>Routers don’t support reliable delivery </a:t>
            </a:r>
            <a:endParaRPr lang="en-US" dirty="0"/>
          </a:p>
          <a:p>
            <a:pPr lvl="1"/>
            <a:r>
              <a:rPr lang="en-US" dirty="0" smtClean="0"/>
              <a:t>Transport layer (and above) </a:t>
            </a:r>
            <a:r>
              <a:rPr lang="en-US" b="1" i="1" u="sng" dirty="0" smtClean="0"/>
              <a:t>not</a:t>
            </a:r>
            <a:r>
              <a:rPr lang="en-US" dirty="0" smtClean="0"/>
              <a:t> supported</a:t>
            </a:r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62762C-AE33-E04D-8C58-1B5AB9B06578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09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22238"/>
            <a:ext cx="9296400" cy="868362"/>
          </a:xfrm>
        </p:spPr>
        <p:txBody>
          <a:bodyPr/>
          <a:lstStyle/>
          <a:p>
            <a:r>
              <a:rPr lang="en-US" dirty="0" smtClean="0"/>
              <a:t>What Gets Implemented on Switches?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Switches do what routers do, except they don’t participate in global delivery, just local delivery</a:t>
            </a:r>
          </a:p>
          <a:p>
            <a:pPr lvl="3"/>
            <a:endParaRPr lang="en-US" dirty="0"/>
          </a:p>
          <a:p>
            <a:r>
              <a:rPr lang="en-US" dirty="0" smtClean="0"/>
              <a:t>They only need to support Physical and </a:t>
            </a:r>
            <a:r>
              <a:rPr lang="en-US" dirty="0" err="1" smtClean="0"/>
              <a:t>Datalink</a:t>
            </a:r>
            <a:endParaRPr lang="en-US" dirty="0" smtClean="0"/>
          </a:p>
          <a:p>
            <a:pPr lvl="1"/>
            <a:r>
              <a:rPr lang="en-US" dirty="0" smtClean="0"/>
              <a:t>Don’t need to support Network layer</a:t>
            </a:r>
          </a:p>
          <a:p>
            <a:pPr lvl="4"/>
            <a:endParaRPr lang="en-US" dirty="0"/>
          </a:p>
          <a:p>
            <a:r>
              <a:rPr lang="en-US" dirty="0" smtClean="0"/>
              <a:t>Won’t focus on the router/switch distinction</a:t>
            </a:r>
          </a:p>
          <a:p>
            <a:pPr lvl="1"/>
            <a:r>
              <a:rPr lang="en-US" dirty="0" smtClean="0"/>
              <a:t>When I say switch, I almost always mean router</a:t>
            </a:r>
          </a:p>
          <a:p>
            <a:pPr lvl="1"/>
            <a:r>
              <a:rPr lang="en-US" dirty="0" smtClean="0"/>
              <a:t>Almost all boxes support network layer these days</a:t>
            </a:r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62762C-AE33-E04D-8C58-1B5AB9B06578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87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 charset="0"/>
              </a:rPr>
              <a:t>Complicated Diagram</a:t>
            </a:r>
            <a:endParaRPr lang="en-US" dirty="0">
              <a:latin typeface="Helvetica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8241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A8D493AD-8713-B74C-80D4-97A7374098BC}" type="slidenum">
              <a:rPr lang="en-US" sz="1400" b="0">
                <a:latin typeface="Times New Roman" charset="0"/>
              </a:rPr>
              <a:pPr eaLnBrk="1" hangingPunct="1"/>
              <a:t>29</a:t>
            </a:fld>
            <a:endParaRPr lang="en-US" sz="1400" b="0">
              <a:latin typeface="Times New Roman" charset="0"/>
            </a:endParaRPr>
          </a:p>
        </p:txBody>
      </p:sp>
      <p:sp>
        <p:nvSpPr>
          <p:cNvPr id="138243" name="Rectangle 3"/>
          <p:cNvSpPr>
            <a:spLocks noChangeArrowheads="1"/>
          </p:cNvSpPr>
          <p:nvPr/>
        </p:nvSpPr>
        <p:spPr bwMode="auto">
          <a:xfrm>
            <a:off x="693738" y="1739900"/>
            <a:ext cx="914400" cy="582613"/>
          </a:xfrm>
          <a:prstGeom prst="rect">
            <a:avLst/>
          </a:prstGeom>
          <a:solidFill>
            <a:srgbClr val="FF7C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8244" name="Rectangle 4"/>
          <p:cNvSpPr>
            <a:spLocks noChangeArrowheads="1"/>
          </p:cNvSpPr>
          <p:nvPr/>
        </p:nvSpPr>
        <p:spPr bwMode="auto">
          <a:xfrm>
            <a:off x="703263" y="2932113"/>
            <a:ext cx="914400" cy="582612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8245" name="Text Box 5"/>
          <p:cNvSpPr txBox="1">
            <a:spLocks noChangeArrowheads="1"/>
          </p:cNvSpPr>
          <p:nvPr/>
        </p:nvSpPr>
        <p:spPr bwMode="auto">
          <a:xfrm>
            <a:off x="806450" y="1839913"/>
            <a:ext cx="755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800" b="0">
                <a:latin typeface="Times New Roman" charset="0"/>
              </a:rPr>
              <a:t>HTTP</a:t>
            </a:r>
          </a:p>
        </p:txBody>
      </p:sp>
      <p:sp>
        <p:nvSpPr>
          <p:cNvPr id="138246" name="Text Box 6"/>
          <p:cNvSpPr txBox="1">
            <a:spLocks noChangeArrowheads="1"/>
          </p:cNvSpPr>
          <p:nvPr/>
        </p:nvSpPr>
        <p:spPr bwMode="auto">
          <a:xfrm>
            <a:off x="890588" y="3030538"/>
            <a:ext cx="603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800" b="0" dirty="0">
                <a:latin typeface="Times New Roman" charset="0"/>
              </a:rPr>
              <a:t>TCP</a:t>
            </a:r>
          </a:p>
        </p:txBody>
      </p:sp>
      <p:grpSp>
        <p:nvGrpSpPr>
          <p:cNvPr id="138247" name="Group 7"/>
          <p:cNvGrpSpPr>
            <a:grpSpLocks/>
          </p:cNvGrpSpPr>
          <p:nvPr/>
        </p:nvGrpSpPr>
        <p:grpSpPr bwMode="auto">
          <a:xfrm>
            <a:off x="688975" y="4119563"/>
            <a:ext cx="914400" cy="582612"/>
            <a:chOff x="323" y="2664"/>
            <a:chExt cx="576" cy="367"/>
          </a:xfrm>
        </p:grpSpPr>
        <p:sp>
          <p:nvSpPr>
            <p:cNvPr id="138310" name="Rectangle 8"/>
            <p:cNvSpPr>
              <a:spLocks noChangeArrowheads="1"/>
            </p:cNvSpPr>
            <p:nvPr/>
          </p:nvSpPr>
          <p:spPr bwMode="auto">
            <a:xfrm>
              <a:off x="323" y="2664"/>
              <a:ext cx="576" cy="367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311" name="Text Box 9"/>
            <p:cNvSpPr txBox="1">
              <a:spLocks noChangeArrowheads="1"/>
            </p:cNvSpPr>
            <p:nvPr/>
          </p:nvSpPr>
          <p:spPr bwMode="auto">
            <a:xfrm>
              <a:off x="500" y="2729"/>
              <a:ext cx="244" cy="231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800" b="0">
                  <a:latin typeface="Times New Roman" charset="0"/>
                </a:rPr>
                <a:t>IP</a:t>
              </a:r>
            </a:p>
          </p:txBody>
        </p:sp>
      </p:grpSp>
      <p:sp>
        <p:nvSpPr>
          <p:cNvPr id="138248" name="Rectangle 10"/>
          <p:cNvSpPr>
            <a:spLocks noChangeArrowheads="1"/>
          </p:cNvSpPr>
          <p:nvPr/>
        </p:nvSpPr>
        <p:spPr bwMode="auto">
          <a:xfrm>
            <a:off x="669925" y="5349875"/>
            <a:ext cx="906463" cy="606425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8249" name="Text Box 11"/>
          <p:cNvSpPr txBox="1">
            <a:spLocks noChangeArrowheads="1"/>
          </p:cNvSpPr>
          <p:nvPr/>
        </p:nvSpPr>
        <p:spPr bwMode="auto">
          <a:xfrm>
            <a:off x="679450" y="5387975"/>
            <a:ext cx="89535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600" b="0">
                <a:latin typeface="Times New Roman" charset="0"/>
              </a:rPr>
              <a:t>Ethernet</a:t>
            </a:r>
          </a:p>
          <a:p>
            <a:pPr algn="ctr">
              <a:lnSpc>
                <a:spcPct val="90000"/>
              </a:lnSpc>
            </a:pPr>
            <a:r>
              <a:rPr lang="en-US" sz="1600" b="0">
                <a:latin typeface="Times New Roman" charset="0"/>
              </a:rPr>
              <a:t>interface</a:t>
            </a:r>
          </a:p>
        </p:txBody>
      </p:sp>
      <p:sp>
        <p:nvSpPr>
          <p:cNvPr id="138250" name="Line 12"/>
          <p:cNvSpPr>
            <a:spLocks noChangeShapeType="1"/>
          </p:cNvSpPr>
          <p:nvPr/>
        </p:nvSpPr>
        <p:spPr bwMode="auto">
          <a:xfrm>
            <a:off x="1147763" y="2314575"/>
            <a:ext cx="0" cy="622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8251" name="Line 13"/>
          <p:cNvSpPr>
            <a:spLocks noChangeShapeType="1"/>
          </p:cNvSpPr>
          <p:nvPr/>
        </p:nvSpPr>
        <p:spPr bwMode="auto">
          <a:xfrm>
            <a:off x="1147763" y="3521075"/>
            <a:ext cx="0" cy="622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8252" name="Line 14"/>
          <p:cNvSpPr>
            <a:spLocks noChangeShapeType="1"/>
          </p:cNvSpPr>
          <p:nvPr/>
        </p:nvSpPr>
        <p:spPr bwMode="auto">
          <a:xfrm>
            <a:off x="1147763" y="4713288"/>
            <a:ext cx="0" cy="622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8253" name="Rectangle 15"/>
          <p:cNvSpPr>
            <a:spLocks noChangeArrowheads="1"/>
          </p:cNvSpPr>
          <p:nvPr/>
        </p:nvSpPr>
        <p:spPr bwMode="auto">
          <a:xfrm>
            <a:off x="538163" y="1538288"/>
            <a:ext cx="1303337" cy="4848225"/>
          </a:xfrm>
          <a:prstGeom prst="rect">
            <a:avLst/>
          </a:prstGeom>
          <a:noFill/>
          <a:ln w="9525">
            <a:solidFill>
              <a:srgbClr val="3333FF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8254" name="Rectangle 16"/>
          <p:cNvSpPr>
            <a:spLocks noChangeArrowheads="1"/>
          </p:cNvSpPr>
          <p:nvPr/>
        </p:nvSpPr>
        <p:spPr bwMode="auto">
          <a:xfrm>
            <a:off x="7648575" y="1739900"/>
            <a:ext cx="914400" cy="582613"/>
          </a:xfrm>
          <a:prstGeom prst="rect">
            <a:avLst/>
          </a:prstGeom>
          <a:solidFill>
            <a:srgbClr val="FF7C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8255" name="Rectangle 17"/>
          <p:cNvSpPr>
            <a:spLocks noChangeArrowheads="1"/>
          </p:cNvSpPr>
          <p:nvPr/>
        </p:nvSpPr>
        <p:spPr bwMode="auto">
          <a:xfrm>
            <a:off x="7658100" y="2932113"/>
            <a:ext cx="914400" cy="582612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8256" name="Rectangle 18"/>
          <p:cNvSpPr>
            <a:spLocks noChangeArrowheads="1"/>
          </p:cNvSpPr>
          <p:nvPr/>
        </p:nvSpPr>
        <p:spPr bwMode="auto">
          <a:xfrm>
            <a:off x="7643813" y="4119563"/>
            <a:ext cx="914400" cy="582612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8257" name="Rectangle 19"/>
          <p:cNvSpPr>
            <a:spLocks noChangeArrowheads="1"/>
          </p:cNvSpPr>
          <p:nvPr/>
        </p:nvSpPr>
        <p:spPr bwMode="auto">
          <a:xfrm>
            <a:off x="7659688" y="5310188"/>
            <a:ext cx="906462" cy="606425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8258" name="Text Box 20"/>
          <p:cNvSpPr txBox="1">
            <a:spLocks noChangeArrowheads="1"/>
          </p:cNvSpPr>
          <p:nvPr/>
        </p:nvSpPr>
        <p:spPr bwMode="auto">
          <a:xfrm>
            <a:off x="7761288" y="1839913"/>
            <a:ext cx="755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800" b="0">
                <a:latin typeface="Times New Roman" charset="0"/>
              </a:rPr>
              <a:t>HTTP</a:t>
            </a:r>
          </a:p>
        </p:txBody>
      </p:sp>
      <p:sp>
        <p:nvSpPr>
          <p:cNvPr id="138259" name="Text Box 21"/>
          <p:cNvSpPr txBox="1">
            <a:spLocks noChangeArrowheads="1"/>
          </p:cNvSpPr>
          <p:nvPr/>
        </p:nvSpPr>
        <p:spPr bwMode="auto">
          <a:xfrm>
            <a:off x="7845425" y="3030538"/>
            <a:ext cx="603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800" b="0" dirty="0">
                <a:latin typeface="Times New Roman" charset="0"/>
              </a:rPr>
              <a:t>TCP</a:t>
            </a:r>
          </a:p>
        </p:txBody>
      </p:sp>
      <p:sp>
        <p:nvSpPr>
          <p:cNvPr id="138260" name="Text Box 22"/>
          <p:cNvSpPr txBox="1">
            <a:spLocks noChangeArrowheads="1"/>
          </p:cNvSpPr>
          <p:nvPr/>
        </p:nvSpPr>
        <p:spPr bwMode="auto">
          <a:xfrm>
            <a:off x="7940675" y="4235450"/>
            <a:ext cx="387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800" b="0">
                <a:latin typeface="Times New Roman" charset="0"/>
              </a:rPr>
              <a:t>IP</a:t>
            </a:r>
          </a:p>
        </p:txBody>
      </p:sp>
      <p:sp>
        <p:nvSpPr>
          <p:cNvPr id="138261" name="Text Box 23"/>
          <p:cNvSpPr txBox="1">
            <a:spLocks noChangeArrowheads="1"/>
          </p:cNvSpPr>
          <p:nvPr/>
        </p:nvSpPr>
        <p:spPr bwMode="auto">
          <a:xfrm>
            <a:off x="7685088" y="5349875"/>
            <a:ext cx="89535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600" b="0">
                <a:latin typeface="Times New Roman" charset="0"/>
              </a:rPr>
              <a:t>Ethernet</a:t>
            </a:r>
          </a:p>
          <a:p>
            <a:pPr algn="ctr">
              <a:lnSpc>
                <a:spcPct val="90000"/>
              </a:lnSpc>
            </a:pPr>
            <a:r>
              <a:rPr lang="en-US" sz="1600" b="0">
                <a:latin typeface="Times New Roman" charset="0"/>
              </a:rPr>
              <a:t>interface</a:t>
            </a:r>
          </a:p>
        </p:txBody>
      </p:sp>
      <p:sp>
        <p:nvSpPr>
          <p:cNvPr id="138262" name="Line 24"/>
          <p:cNvSpPr>
            <a:spLocks noChangeShapeType="1"/>
          </p:cNvSpPr>
          <p:nvPr/>
        </p:nvSpPr>
        <p:spPr bwMode="auto">
          <a:xfrm>
            <a:off x="8102600" y="2314575"/>
            <a:ext cx="0" cy="622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8263" name="Line 25"/>
          <p:cNvSpPr>
            <a:spLocks noChangeShapeType="1"/>
          </p:cNvSpPr>
          <p:nvPr/>
        </p:nvSpPr>
        <p:spPr bwMode="auto">
          <a:xfrm>
            <a:off x="8102600" y="3521075"/>
            <a:ext cx="0" cy="622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8264" name="Line 26"/>
          <p:cNvSpPr>
            <a:spLocks noChangeShapeType="1"/>
          </p:cNvSpPr>
          <p:nvPr/>
        </p:nvSpPr>
        <p:spPr bwMode="auto">
          <a:xfrm>
            <a:off x="8102600" y="4713288"/>
            <a:ext cx="0" cy="622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8265" name="Rectangle 27"/>
          <p:cNvSpPr>
            <a:spLocks noChangeArrowheads="1"/>
          </p:cNvSpPr>
          <p:nvPr/>
        </p:nvSpPr>
        <p:spPr bwMode="auto">
          <a:xfrm>
            <a:off x="7493000" y="1538288"/>
            <a:ext cx="1303338" cy="4848225"/>
          </a:xfrm>
          <a:prstGeom prst="rect">
            <a:avLst/>
          </a:prstGeom>
          <a:noFill/>
          <a:ln w="9525">
            <a:solidFill>
              <a:srgbClr val="3333FF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8266" name="Line 28"/>
          <p:cNvSpPr>
            <a:spLocks noChangeShapeType="1"/>
          </p:cNvSpPr>
          <p:nvPr/>
        </p:nvSpPr>
        <p:spPr bwMode="auto">
          <a:xfrm>
            <a:off x="1139825" y="5935663"/>
            <a:ext cx="0" cy="3730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8267" name="Line 29"/>
          <p:cNvSpPr>
            <a:spLocks noChangeShapeType="1"/>
          </p:cNvSpPr>
          <p:nvPr/>
        </p:nvSpPr>
        <p:spPr bwMode="auto">
          <a:xfrm>
            <a:off x="808038" y="6308725"/>
            <a:ext cx="23272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38268" name="Group 30"/>
          <p:cNvGrpSpPr>
            <a:grpSpLocks/>
          </p:cNvGrpSpPr>
          <p:nvPr/>
        </p:nvGrpSpPr>
        <p:grpSpPr bwMode="auto">
          <a:xfrm>
            <a:off x="2905125" y="4148138"/>
            <a:ext cx="914400" cy="582612"/>
            <a:chOff x="323" y="2664"/>
            <a:chExt cx="576" cy="367"/>
          </a:xfrm>
        </p:grpSpPr>
        <p:sp>
          <p:nvSpPr>
            <p:cNvPr id="138308" name="Rectangle 31"/>
            <p:cNvSpPr>
              <a:spLocks noChangeArrowheads="1"/>
            </p:cNvSpPr>
            <p:nvPr/>
          </p:nvSpPr>
          <p:spPr bwMode="auto">
            <a:xfrm>
              <a:off x="323" y="2664"/>
              <a:ext cx="576" cy="367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309" name="Text Box 32"/>
            <p:cNvSpPr txBox="1">
              <a:spLocks noChangeArrowheads="1"/>
            </p:cNvSpPr>
            <p:nvPr/>
          </p:nvSpPr>
          <p:spPr bwMode="auto">
            <a:xfrm>
              <a:off x="500" y="2729"/>
              <a:ext cx="244" cy="231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800" b="0">
                  <a:latin typeface="Times New Roman" charset="0"/>
                </a:rPr>
                <a:t>IP</a:t>
              </a:r>
            </a:p>
          </p:txBody>
        </p:sp>
      </p:grpSp>
      <p:grpSp>
        <p:nvGrpSpPr>
          <p:cNvPr id="138269" name="Group 33"/>
          <p:cNvGrpSpPr>
            <a:grpSpLocks/>
          </p:cNvGrpSpPr>
          <p:nvPr/>
        </p:nvGrpSpPr>
        <p:grpSpPr bwMode="auto">
          <a:xfrm>
            <a:off x="5549900" y="4148138"/>
            <a:ext cx="914400" cy="582612"/>
            <a:chOff x="323" y="2664"/>
            <a:chExt cx="576" cy="367"/>
          </a:xfrm>
        </p:grpSpPr>
        <p:sp>
          <p:nvSpPr>
            <p:cNvPr id="138306" name="Rectangle 34"/>
            <p:cNvSpPr>
              <a:spLocks noChangeArrowheads="1"/>
            </p:cNvSpPr>
            <p:nvPr/>
          </p:nvSpPr>
          <p:spPr bwMode="auto">
            <a:xfrm>
              <a:off x="323" y="2664"/>
              <a:ext cx="576" cy="367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307" name="Text Box 35"/>
            <p:cNvSpPr txBox="1">
              <a:spLocks noChangeArrowheads="1"/>
            </p:cNvSpPr>
            <p:nvPr/>
          </p:nvSpPr>
          <p:spPr bwMode="auto">
            <a:xfrm>
              <a:off x="500" y="2729"/>
              <a:ext cx="244" cy="231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800" b="0">
                  <a:latin typeface="Times New Roman" charset="0"/>
                </a:rPr>
                <a:t>IP</a:t>
              </a:r>
            </a:p>
          </p:txBody>
        </p:sp>
      </p:grpSp>
      <p:sp>
        <p:nvSpPr>
          <p:cNvPr id="138270" name="Rectangle 36"/>
          <p:cNvSpPr>
            <a:spLocks noChangeArrowheads="1"/>
          </p:cNvSpPr>
          <p:nvPr/>
        </p:nvSpPr>
        <p:spPr bwMode="auto">
          <a:xfrm>
            <a:off x="2306638" y="5349875"/>
            <a:ext cx="906462" cy="606425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8271" name="Text Box 37"/>
          <p:cNvSpPr txBox="1">
            <a:spLocks noChangeArrowheads="1"/>
          </p:cNvSpPr>
          <p:nvPr/>
        </p:nvSpPr>
        <p:spPr bwMode="auto">
          <a:xfrm>
            <a:off x="2308225" y="5349875"/>
            <a:ext cx="89535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600" b="0">
                <a:latin typeface="Times New Roman" charset="0"/>
              </a:rPr>
              <a:t>Ethernet</a:t>
            </a:r>
          </a:p>
          <a:p>
            <a:pPr algn="ctr">
              <a:lnSpc>
                <a:spcPct val="90000"/>
              </a:lnSpc>
            </a:pPr>
            <a:r>
              <a:rPr lang="en-US" sz="1600" b="0">
                <a:latin typeface="Times New Roman" charset="0"/>
              </a:rPr>
              <a:t>interface</a:t>
            </a:r>
          </a:p>
        </p:txBody>
      </p:sp>
      <p:grpSp>
        <p:nvGrpSpPr>
          <p:cNvPr id="138272" name="Group 38"/>
          <p:cNvGrpSpPr>
            <a:grpSpLocks/>
          </p:cNvGrpSpPr>
          <p:nvPr/>
        </p:nvGrpSpPr>
        <p:grpSpPr bwMode="auto">
          <a:xfrm>
            <a:off x="6205538" y="5324475"/>
            <a:ext cx="912812" cy="606425"/>
            <a:chOff x="323" y="3421"/>
            <a:chExt cx="580" cy="367"/>
          </a:xfrm>
        </p:grpSpPr>
        <p:sp>
          <p:nvSpPr>
            <p:cNvPr id="138304" name="Rectangle 39"/>
            <p:cNvSpPr>
              <a:spLocks noChangeArrowheads="1"/>
            </p:cNvSpPr>
            <p:nvPr/>
          </p:nvSpPr>
          <p:spPr bwMode="auto">
            <a:xfrm>
              <a:off x="323" y="3421"/>
              <a:ext cx="576" cy="367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305" name="Text Box 40"/>
            <p:cNvSpPr txBox="1">
              <a:spLocks noChangeArrowheads="1"/>
            </p:cNvSpPr>
            <p:nvPr/>
          </p:nvSpPr>
          <p:spPr bwMode="auto">
            <a:xfrm>
              <a:off x="334" y="3429"/>
              <a:ext cx="569" cy="322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en-US" sz="1600" b="0">
                  <a:latin typeface="Times New Roman" charset="0"/>
                </a:rPr>
                <a:t>Ethernet</a:t>
              </a:r>
            </a:p>
            <a:p>
              <a:pPr algn="ctr">
                <a:lnSpc>
                  <a:spcPct val="90000"/>
                </a:lnSpc>
              </a:pPr>
              <a:r>
                <a:rPr lang="en-US" sz="1600" b="0">
                  <a:latin typeface="Times New Roman" charset="0"/>
                </a:rPr>
                <a:t>interface</a:t>
              </a:r>
            </a:p>
          </p:txBody>
        </p:sp>
      </p:grpSp>
      <p:sp>
        <p:nvSpPr>
          <p:cNvPr id="138273" name="Line 41"/>
          <p:cNvSpPr>
            <a:spLocks noChangeShapeType="1"/>
          </p:cNvSpPr>
          <p:nvPr/>
        </p:nvSpPr>
        <p:spPr bwMode="auto">
          <a:xfrm flipH="1">
            <a:off x="2744788" y="5964238"/>
            <a:ext cx="1587" cy="330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8274" name="Line 42"/>
          <p:cNvSpPr>
            <a:spLocks noChangeShapeType="1"/>
          </p:cNvSpPr>
          <p:nvPr/>
        </p:nvSpPr>
        <p:spPr bwMode="auto">
          <a:xfrm flipH="1">
            <a:off x="2725738" y="4727575"/>
            <a:ext cx="541337" cy="622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8275" name="Line 43"/>
          <p:cNvSpPr>
            <a:spLocks noChangeShapeType="1"/>
          </p:cNvSpPr>
          <p:nvPr/>
        </p:nvSpPr>
        <p:spPr bwMode="auto">
          <a:xfrm>
            <a:off x="3529013" y="4741863"/>
            <a:ext cx="541337" cy="622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8276" name="Rectangle 44"/>
          <p:cNvSpPr>
            <a:spLocks noChangeArrowheads="1"/>
          </p:cNvSpPr>
          <p:nvPr/>
        </p:nvSpPr>
        <p:spPr bwMode="auto">
          <a:xfrm>
            <a:off x="3614738" y="5324475"/>
            <a:ext cx="906462" cy="606425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8277" name="Text Box 45"/>
          <p:cNvSpPr txBox="1">
            <a:spLocks noChangeArrowheads="1"/>
          </p:cNvSpPr>
          <p:nvPr/>
        </p:nvSpPr>
        <p:spPr bwMode="auto">
          <a:xfrm>
            <a:off x="3636963" y="5349875"/>
            <a:ext cx="89535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600" b="0">
                <a:latin typeface="Times New Roman" charset="0"/>
              </a:rPr>
              <a:t>SONET</a:t>
            </a:r>
          </a:p>
          <a:p>
            <a:pPr algn="ctr">
              <a:lnSpc>
                <a:spcPct val="90000"/>
              </a:lnSpc>
            </a:pPr>
            <a:r>
              <a:rPr lang="en-US" sz="1600" b="0">
                <a:latin typeface="Times New Roman" charset="0"/>
              </a:rPr>
              <a:t>interface</a:t>
            </a:r>
          </a:p>
        </p:txBody>
      </p:sp>
      <p:sp>
        <p:nvSpPr>
          <p:cNvPr id="138278" name="Rectangle 46"/>
          <p:cNvSpPr>
            <a:spLocks noChangeArrowheads="1"/>
          </p:cNvSpPr>
          <p:nvPr/>
        </p:nvSpPr>
        <p:spPr bwMode="auto">
          <a:xfrm>
            <a:off x="4889500" y="5337175"/>
            <a:ext cx="906463" cy="606425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8279" name="Text Box 47"/>
          <p:cNvSpPr txBox="1">
            <a:spLocks noChangeArrowheads="1"/>
          </p:cNvSpPr>
          <p:nvPr/>
        </p:nvSpPr>
        <p:spPr bwMode="auto">
          <a:xfrm>
            <a:off x="4903788" y="5387975"/>
            <a:ext cx="89535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600" b="0">
                <a:latin typeface="Times New Roman" charset="0"/>
              </a:rPr>
              <a:t>SONET</a:t>
            </a:r>
          </a:p>
          <a:p>
            <a:pPr algn="ctr">
              <a:lnSpc>
                <a:spcPct val="90000"/>
              </a:lnSpc>
            </a:pPr>
            <a:r>
              <a:rPr lang="en-US" sz="1600" b="0">
                <a:latin typeface="Times New Roman" charset="0"/>
              </a:rPr>
              <a:t>interface</a:t>
            </a:r>
          </a:p>
        </p:txBody>
      </p:sp>
      <p:sp>
        <p:nvSpPr>
          <p:cNvPr id="138280" name="Line 48"/>
          <p:cNvSpPr>
            <a:spLocks noChangeShapeType="1"/>
          </p:cNvSpPr>
          <p:nvPr/>
        </p:nvSpPr>
        <p:spPr bwMode="auto">
          <a:xfrm flipH="1">
            <a:off x="6680200" y="5924550"/>
            <a:ext cx="0" cy="3603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8281" name="Line 49"/>
          <p:cNvSpPr>
            <a:spLocks noChangeShapeType="1"/>
          </p:cNvSpPr>
          <p:nvPr/>
        </p:nvSpPr>
        <p:spPr bwMode="auto">
          <a:xfrm flipH="1">
            <a:off x="6223000" y="6270625"/>
            <a:ext cx="23272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8282" name="Line 50"/>
          <p:cNvSpPr>
            <a:spLocks noChangeShapeType="1"/>
          </p:cNvSpPr>
          <p:nvPr/>
        </p:nvSpPr>
        <p:spPr bwMode="auto">
          <a:xfrm>
            <a:off x="8132763" y="5927725"/>
            <a:ext cx="1587" cy="330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8283" name="Line 51"/>
          <p:cNvSpPr>
            <a:spLocks noChangeShapeType="1"/>
          </p:cNvSpPr>
          <p:nvPr/>
        </p:nvSpPr>
        <p:spPr bwMode="auto">
          <a:xfrm flipH="1">
            <a:off x="5302250" y="4754563"/>
            <a:ext cx="541338" cy="622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8284" name="Line 52"/>
          <p:cNvSpPr>
            <a:spLocks noChangeShapeType="1"/>
          </p:cNvSpPr>
          <p:nvPr/>
        </p:nvSpPr>
        <p:spPr bwMode="auto">
          <a:xfrm>
            <a:off x="6119813" y="4754563"/>
            <a:ext cx="527050" cy="5953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8285" name="Rectangle 53"/>
          <p:cNvSpPr>
            <a:spLocks noChangeArrowheads="1"/>
          </p:cNvSpPr>
          <p:nvPr/>
        </p:nvSpPr>
        <p:spPr bwMode="auto">
          <a:xfrm>
            <a:off x="2144713" y="3948113"/>
            <a:ext cx="2522537" cy="2162175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8286" name="Rectangle 54"/>
          <p:cNvSpPr>
            <a:spLocks noChangeArrowheads="1"/>
          </p:cNvSpPr>
          <p:nvPr/>
        </p:nvSpPr>
        <p:spPr bwMode="auto">
          <a:xfrm>
            <a:off x="4776788" y="3948113"/>
            <a:ext cx="2522537" cy="2162175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8287" name="Line 55"/>
          <p:cNvSpPr>
            <a:spLocks noChangeShapeType="1"/>
          </p:cNvSpPr>
          <p:nvPr/>
        </p:nvSpPr>
        <p:spPr bwMode="auto">
          <a:xfrm flipH="1">
            <a:off x="4054475" y="5926138"/>
            <a:ext cx="1588" cy="330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8288" name="Line 56"/>
          <p:cNvSpPr>
            <a:spLocks noChangeShapeType="1"/>
          </p:cNvSpPr>
          <p:nvPr/>
        </p:nvSpPr>
        <p:spPr bwMode="auto">
          <a:xfrm flipH="1">
            <a:off x="5314950" y="5938838"/>
            <a:ext cx="1588" cy="330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8289" name="Line 57"/>
          <p:cNvSpPr>
            <a:spLocks noChangeShapeType="1"/>
          </p:cNvSpPr>
          <p:nvPr/>
        </p:nvSpPr>
        <p:spPr bwMode="auto">
          <a:xfrm>
            <a:off x="4071938" y="6270625"/>
            <a:ext cx="124618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8290" name="Text Box 58"/>
          <p:cNvSpPr txBox="1">
            <a:spLocks noChangeArrowheads="1"/>
          </p:cNvSpPr>
          <p:nvPr/>
        </p:nvSpPr>
        <p:spPr bwMode="auto">
          <a:xfrm>
            <a:off x="860425" y="1162050"/>
            <a:ext cx="590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800">
                <a:solidFill>
                  <a:srgbClr val="3333FF"/>
                </a:solidFill>
                <a:latin typeface="Times New Roman" charset="0"/>
              </a:rPr>
              <a:t>host</a:t>
            </a:r>
          </a:p>
        </p:txBody>
      </p:sp>
      <p:sp>
        <p:nvSpPr>
          <p:cNvPr id="138291" name="Text Box 59"/>
          <p:cNvSpPr txBox="1">
            <a:spLocks noChangeArrowheads="1"/>
          </p:cNvSpPr>
          <p:nvPr/>
        </p:nvSpPr>
        <p:spPr bwMode="auto">
          <a:xfrm>
            <a:off x="7815263" y="1147763"/>
            <a:ext cx="590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800">
                <a:solidFill>
                  <a:srgbClr val="3333FF"/>
                </a:solidFill>
                <a:latin typeface="Times New Roman" charset="0"/>
              </a:rPr>
              <a:t>host</a:t>
            </a:r>
          </a:p>
        </p:txBody>
      </p:sp>
      <p:sp>
        <p:nvSpPr>
          <p:cNvPr id="138292" name="Text Box 60"/>
          <p:cNvSpPr txBox="1">
            <a:spLocks noChangeArrowheads="1"/>
          </p:cNvSpPr>
          <p:nvPr/>
        </p:nvSpPr>
        <p:spPr bwMode="auto">
          <a:xfrm>
            <a:off x="2981325" y="3544888"/>
            <a:ext cx="806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800">
                <a:solidFill>
                  <a:srgbClr val="FF0000"/>
                </a:solidFill>
                <a:latin typeface="Times New Roman" charset="0"/>
              </a:rPr>
              <a:t>router</a:t>
            </a:r>
          </a:p>
        </p:txBody>
      </p:sp>
      <p:sp>
        <p:nvSpPr>
          <p:cNvPr id="138293" name="Text Box 61"/>
          <p:cNvSpPr txBox="1">
            <a:spLocks noChangeArrowheads="1"/>
          </p:cNvSpPr>
          <p:nvPr/>
        </p:nvSpPr>
        <p:spPr bwMode="auto">
          <a:xfrm>
            <a:off x="5611813" y="3559175"/>
            <a:ext cx="806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800">
                <a:solidFill>
                  <a:srgbClr val="FF0000"/>
                </a:solidFill>
                <a:latin typeface="Times New Roman" charset="0"/>
              </a:rPr>
              <a:t>router</a:t>
            </a:r>
          </a:p>
        </p:txBody>
      </p:sp>
      <p:sp>
        <p:nvSpPr>
          <p:cNvPr id="138294" name="Line 62"/>
          <p:cNvSpPr>
            <a:spLocks noChangeShapeType="1"/>
          </p:cNvSpPr>
          <p:nvPr/>
        </p:nvSpPr>
        <p:spPr bwMode="auto">
          <a:xfrm>
            <a:off x="1619250" y="2036763"/>
            <a:ext cx="6040438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8295" name="Line 63"/>
          <p:cNvSpPr>
            <a:spLocks noChangeShapeType="1"/>
          </p:cNvSpPr>
          <p:nvPr/>
        </p:nvSpPr>
        <p:spPr bwMode="auto">
          <a:xfrm>
            <a:off x="1647825" y="3227388"/>
            <a:ext cx="6040438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8296" name="Text Box 64"/>
          <p:cNvSpPr txBox="1">
            <a:spLocks noChangeArrowheads="1"/>
          </p:cNvSpPr>
          <p:nvPr/>
        </p:nvSpPr>
        <p:spPr bwMode="auto">
          <a:xfrm>
            <a:off x="4005263" y="1668463"/>
            <a:ext cx="1498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600">
                <a:solidFill>
                  <a:srgbClr val="FF9900"/>
                </a:solidFill>
                <a:latin typeface="Times New Roman" charset="0"/>
              </a:rPr>
              <a:t>HTTP message</a:t>
            </a:r>
          </a:p>
        </p:txBody>
      </p:sp>
      <p:sp>
        <p:nvSpPr>
          <p:cNvPr id="138297" name="Text Box 65"/>
          <p:cNvSpPr txBox="1">
            <a:spLocks noChangeArrowheads="1"/>
          </p:cNvSpPr>
          <p:nvPr/>
        </p:nvSpPr>
        <p:spPr bwMode="auto">
          <a:xfrm>
            <a:off x="4103688" y="2873375"/>
            <a:ext cx="13525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600" dirty="0">
                <a:solidFill>
                  <a:srgbClr val="FF9900"/>
                </a:solidFill>
                <a:latin typeface="Times New Roman" charset="0"/>
              </a:rPr>
              <a:t>TCP segment</a:t>
            </a:r>
          </a:p>
        </p:txBody>
      </p:sp>
      <p:sp>
        <p:nvSpPr>
          <p:cNvPr id="138298" name="Line 66"/>
          <p:cNvSpPr>
            <a:spLocks noChangeShapeType="1"/>
          </p:cNvSpPr>
          <p:nvPr/>
        </p:nvSpPr>
        <p:spPr bwMode="auto">
          <a:xfrm flipV="1">
            <a:off x="1620838" y="4432300"/>
            <a:ext cx="130175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8299" name="Line 67"/>
          <p:cNvSpPr>
            <a:spLocks noChangeShapeType="1"/>
          </p:cNvSpPr>
          <p:nvPr/>
        </p:nvSpPr>
        <p:spPr bwMode="auto">
          <a:xfrm flipV="1">
            <a:off x="3851275" y="4446588"/>
            <a:ext cx="1744663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8300" name="Line 68"/>
          <p:cNvSpPr>
            <a:spLocks noChangeShapeType="1"/>
          </p:cNvSpPr>
          <p:nvPr/>
        </p:nvSpPr>
        <p:spPr bwMode="auto">
          <a:xfrm flipV="1">
            <a:off x="6469063" y="4432300"/>
            <a:ext cx="1176337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8301" name="Text Box 69"/>
          <p:cNvSpPr txBox="1">
            <a:spLocks noChangeArrowheads="1"/>
          </p:cNvSpPr>
          <p:nvPr/>
        </p:nvSpPr>
        <p:spPr bwMode="auto">
          <a:xfrm>
            <a:off x="1776413" y="4105275"/>
            <a:ext cx="10144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600">
                <a:solidFill>
                  <a:srgbClr val="FF9900"/>
                </a:solidFill>
                <a:latin typeface="Times New Roman" charset="0"/>
              </a:rPr>
              <a:t>IP packet</a:t>
            </a:r>
          </a:p>
        </p:txBody>
      </p:sp>
      <p:sp>
        <p:nvSpPr>
          <p:cNvPr id="138302" name="Text Box 70"/>
          <p:cNvSpPr txBox="1">
            <a:spLocks noChangeArrowheads="1"/>
          </p:cNvSpPr>
          <p:nvPr/>
        </p:nvSpPr>
        <p:spPr bwMode="auto">
          <a:xfrm>
            <a:off x="6597650" y="4133850"/>
            <a:ext cx="10144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600">
                <a:solidFill>
                  <a:srgbClr val="FF9900"/>
                </a:solidFill>
                <a:latin typeface="Times New Roman" charset="0"/>
              </a:rPr>
              <a:t>IP packet</a:t>
            </a:r>
          </a:p>
        </p:txBody>
      </p:sp>
      <p:sp>
        <p:nvSpPr>
          <p:cNvPr id="138303" name="Text Box 71"/>
          <p:cNvSpPr txBox="1">
            <a:spLocks noChangeArrowheads="1"/>
          </p:cNvSpPr>
          <p:nvPr/>
        </p:nvSpPr>
        <p:spPr bwMode="auto">
          <a:xfrm>
            <a:off x="4200525" y="4119563"/>
            <a:ext cx="10144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600">
                <a:solidFill>
                  <a:srgbClr val="FF9900"/>
                </a:solidFill>
                <a:latin typeface="Times New Roman" charset="0"/>
              </a:rPr>
              <a:t>IP packet</a:t>
            </a:r>
          </a:p>
        </p:txBody>
      </p:sp>
    </p:spTree>
    <p:extLst>
      <p:ext uri="{BB962C8B-B14F-4D97-AF65-F5344CB8AC3E}">
        <p14:creationId xmlns:p14="http://schemas.microsoft.com/office/powerpoint/2010/main" val="1609518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My Previous Lecture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Internet is a huge, complicated system</a:t>
            </a:r>
          </a:p>
          <a:p>
            <a:pPr lvl="4"/>
            <a:endParaRPr lang="en-US" dirty="0"/>
          </a:p>
          <a:p>
            <a:r>
              <a:rPr lang="en-US" dirty="0" smtClean="0"/>
              <a:t>One can study the parts in isolation</a:t>
            </a:r>
          </a:p>
          <a:p>
            <a:pPr lvl="1"/>
            <a:r>
              <a:rPr lang="en-US" dirty="0" smtClean="0"/>
              <a:t>Routing</a:t>
            </a:r>
          </a:p>
          <a:p>
            <a:pPr lvl="1"/>
            <a:r>
              <a:rPr lang="en-US" dirty="0" smtClean="0"/>
              <a:t>Congestion control</a:t>
            </a:r>
          </a:p>
          <a:p>
            <a:pPr lvl="1"/>
            <a:r>
              <a:rPr lang="is-IS" dirty="0" smtClean="0"/>
              <a:t>….</a:t>
            </a:r>
          </a:p>
          <a:p>
            <a:pPr lvl="4"/>
            <a:endParaRPr lang="is-IS" dirty="0"/>
          </a:p>
          <a:p>
            <a:r>
              <a:rPr lang="is-IS" dirty="0" smtClean="0"/>
              <a:t>But the pieces all fit together in a particular way</a:t>
            </a:r>
          </a:p>
          <a:p>
            <a:pPr lvl="4"/>
            <a:endParaRPr lang="is-IS" dirty="0"/>
          </a:p>
          <a:p>
            <a:r>
              <a:rPr lang="is-IS" dirty="0" smtClean="0"/>
              <a:t>Tuesday’s lecture was a quick overview of how these pieces fit together...</a:t>
            </a:r>
          </a:p>
          <a:p>
            <a:pPr lvl="1"/>
            <a:r>
              <a:rPr lang="is-IS" b="1" dirty="0"/>
              <a:t>D</a:t>
            </a:r>
            <a:r>
              <a:rPr lang="is-IS" b="1" dirty="0" smtClean="0"/>
              <a:t>on’t worry if you didn’t understand much of it</a:t>
            </a:r>
          </a:p>
          <a:p>
            <a:pPr lvl="1"/>
            <a:r>
              <a:rPr lang="is-IS" i="1" dirty="0" smtClean="0"/>
              <a:t>You probably absorbed more than you realize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AD96B3-034F-0E44-B7B5-FAB526374CDC}" type="slidenum">
              <a:rPr lang="en-US" altLang="en-US" smtClean="0"/>
              <a:pPr>
                <a:defRPr/>
              </a:pPr>
              <a:t>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10629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 charset="0"/>
              </a:rPr>
              <a:t>Simple Diagram</a:t>
            </a:r>
            <a:endParaRPr lang="en-US" dirty="0">
              <a:latin typeface="Helvetica" charset="0"/>
            </a:endParaRPr>
          </a:p>
        </p:txBody>
      </p:sp>
      <p:sp>
        <p:nvSpPr>
          <p:cNvPr id="132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Lower 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three layers implemented everywhere</a:t>
            </a:r>
          </a:p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Top two layers implemented only at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hosts</a:t>
            </a:r>
          </a:p>
        </p:txBody>
      </p:sp>
      <p:sp>
        <p:nvSpPr>
          <p:cNvPr id="13209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A3119968-D343-C642-AAA2-4F689F78B70D}" type="slidenum">
              <a:rPr lang="en-US" sz="1400" b="0">
                <a:latin typeface="Times New Roman" charset="0"/>
              </a:rPr>
              <a:pPr eaLnBrk="1" hangingPunct="1"/>
              <a:t>30</a:t>
            </a:fld>
            <a:endParaRPr lang="en-US" sz="1400" b="0">
              <a:latin typeface="Times New Roman" charset="0"/>
            </a:endParaRPr>
          </a:p>
        </p:txBody>
      </p:sp>
      <p:sp>
        <p:nvSpPr>
          <p:cNvPr id="132100" name="Rectangle 4"/>
          <p:cNvSpPr>
            <a:spLocks noChangeArrowheads="1"/>
          </p:cNvSpPr>
          <p:nvPr/>
        </p:nvSpPr>
        <p:spPr bwMode="auto">
          <a:xfrm>
            <a:off x="1066800" y="3810000"/>
            <a:ext cx="1703388" cy="381000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2101" name="Text Box 5"/>
          <p:cNvSpPr txBox="1">
            <a:spLocks noChangeArrowheads="1"/>
          </p:cNvSpPr>
          <p:nvPr/>
        </p:nvSpPr>
        <p:spPr bwMode="auto">
          <a:xfrm>
            <a:off x="1233488" y="3794125"/>
            <a:ext cx="13700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</a:rPr>
              <a:t>Transport</a:t>
            </a:r>
          </a:p>
        </p:txBody>
      </p:sp>
      <p:sp>
        <p:nvSpPr>
          <p:cNvPr id="132102" name="Rectangle 6"/>
          <p:cNvSpPr>
            <a:spLocks noChangeArrowheads="1"/>
          </p:cNvSpPr>
          <p:nvPr/>
        </p:nvSpPr>
        <p:spPr bwMode="auto">
          <a:xfrm>
            <a:off x="1066800" y="4191000"/>
            <a:ext cx="1703388" cy="3810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2103" name="Text Box 7"/>
          <p:cNvSpPr txBox="1">
            <a:spLocks noChangeArrowheads="1"/>
          </p:cNvSpPr>
          <p:nvPr/>
        </p:nvSpPr>
        <p:spPr bwMode="auto">
          <a:xfrm>
            <a:off x="1325563" y="4175125"/>
            <a:ext cx="11858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</a:rPr>
              <a:t>Network</a:t>
            </a:r>
          </a:p>
        </p:txBody>
      </p:sp>
      <p:sp>
        <p:nvSpPr>
          <p:cNvPr id="132104" name="Rectangle 8"/>
          <p:cNvSpPr>
            <a:spLocks noChangeArrowheads="1"/>
          </p:cNvSpPr>
          <p:nvPr/>
        </p:nvSpPr>
        <p:spPr bwMode="auto">
          <a:xfrm>
            <a:off x="1066800" y="4572000"/>
            <a:ext cx="1703388" cy="3810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2105" name="Text Box 9"/>
          <p:cNvSpPr txBox="1">
            <a:spLocks noChangeArrowheads="1"/>
          </p:cNvSpPr>
          <p:nvPr/>
        </p:nvSpPr>
        <p:spPr bwMode="auto">
          <a:xfrm>
            <a:off x="1331913" y="4556125"/>
            <a:ext cx="1171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</a:rPr>
              <a:t>Datalink</a:t>
            </a:r>
          </a:p>
        </p:txBody>
      </p:sp>
      <p:sp>
        <p:nvSpPr>
          <p:cNvPr id="132106" name="Rectangle 10"/>
          <p:cNvSpPr>
            <a:spLocks noChangeArrowheads="1"/>
          </p:cNvSpPr>
          <p:nvPr/>
        </p:nvSpPr>
        <p:spPr bwMode="auto">
          <a:xfrm>
            <a:off x="1066800" y="4953000"/>
            <a:ext cx="1703388" cy="3810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2107" name="Text Box 11"/>
          <p:cNvSpPr txBox="1">
            <a:spLocks noChangeArrowheads="1"/>
          </p:cNvSpPr>
          <p:nvPr/>
        </p:nvSpPr>
        <p:spPr bwMode="auto">
          <a:xfrm>
            <a:off x="1311275" y="4937125"/>
            <a:ext cx="1214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</a:rPr>
              <a:t>Physical</a:t>
            </a:r>
          </a:p>
        </p:txBody>
      </p:sp>
      <p:sp>
        <p:nvSpPr>
          <p:cNvPr id="132108" name="Rectangle 12"/>
          <p:cNvSpPr>
            <a:spLocks noChangeArrowheads="1"/>
          </p:cNvSpPr>
          <p:nvPr/>
        </p:nvSpPr>
        <p:spPr bwMode="auto">
          <a:xfrm>
            <a:off x="6477000" y="3810000"/>
            <a:ext cx="1703388" cy="381000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2109" name="Text Box 13"/>
          <p:cNvSpPr txBox="1">
            <a:spLocks noChangeArrowheads="1"/>
          </p:cNvSpPr>
          <p:nvPr/>
        </p:nvSpPr>
        <p:spPr bwMode="auto">
          <a:xfrm>
            <a:off x="6643688" y="3794125"/>
            <a:ext cx="13700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</a:rPr>
              <a:t>Transport</a:t>
            </a:r>
          </a:p>
        </p:txBody>
      </p:sp>
      <p:sp>
        <p:nvSpPr>
          <p:cNvPr id="132110" name="Rectangle 14"/>
          <p:cNvSpPr>
            <a:spLocks noChangeArrowheads="1"/>
          </p:cNvSpPr>
          <p:nvPr/>
        </p:nvSpPr>
        <p:spPr bwMode="auto">
          <a:xfrm>
            <a:off x="6477000" y="4191000"/>
            <a:ext cx="1703388" cy="3810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2111" name="Text Box 15"/>
          <p:cNvSpPr txBox="1">
            <a:spLocks noChangeArrowheads="1"/>
          </p:cNvSpPr>
          <p:nvPr/>
        </p:nvSpPr>
        <p:spPr bwMode="auto">
          <a:xfrm>
            <a:off x="6735763" y="4175125"/>
            <a:ext cx="11858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</a:rPr>
              <a:t>Network</a:t>
            </a:r>
          </a:p>
        </p:txBody>
      </p:sp>
      <p:sp>
        <p:nvSpPr>
          <p:cNvPr id="132112" name="Rectangle 16"/>
          <p:cNvSpPr>
            <a:spLocks noChangeArrowheads="1"/>
          </p:cNvSpPr>
          <p:nvPr/>
        </p:nvSpPr>
        <p:spPr bwMode="auto">
          <a:xfrm>
            <a:off x="6477000" y="4572000"/>
            <a:ext cx="1703388" cy="3810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2113" name="Text Box 17"/>
          <p:cNvSpPr txBox="1">
            <a:spLocks noChangeArrowheads="1"/>
          </p:cNvSpPr>
          <p:nvPr/>
        </p:nvSpPr>
        <p:spPr bwMode="auto">
          <a:xfrm>
            <a:off x="6742113" y="4556125"/>
            <a:ext cx="1171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</a:rPr>
              <a:t>Datalink</a:t>
            </a:r>
          </a:p>
        </p:txBody>
      </p:sp>
      <p:sp>
        <p:nvSpPr>
          <p:cNvPr id="132114" name="Rectangle 18"/>
          <p:cNvSpPr>
            <a:spLocks noChangeArrowheads="1"/>
          </p:cNvSpPr>
          <p:nvPr/>
        </p:nvSpPr>
        <p:spPr bwMode="auto">
          <a:xfrm>
            <a:off x="6477000" y="4953000"/>
            <a:ext cx="1703388" cy="3810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2115" name="Text Box 19"/>
          <p:cNvSpPr txBox="1">
            <a:spLocks noChangeArrowheads="1"/>
          </p:cNvSpPr>
          <p:nvPr/>
        </p:nvSpPr>
        <p:spPr bwMode="auto">
          <a:xfrm>
            <a:off x="6721475" y="4937125"/>
            <a:ext cx="1214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</a:rPr>
              <a:t>Physical</a:t>
            </a:r>
          </a:p>
        </p:txBody>
      </p:sp>
      <p:sp>
        <p:nvSpPr>
          <p:cNvPr id="132116" name="Rectangle 20"/>
          <p:cNvSpPr>
            <a:spLocks noChangeArrowheads="1"/>
          </p:cNvSpPr>
          <p:nvPr/>
        </p:nvSpPr>
        <p:spPr bwMode="auto">
          <a:xfrm>
            <a:off x="3706813" y="4191000"/>
            <a:ext cx="1703387" cy="3810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2117" name="Text Box 21"/>
          <p:cNvSpPr txBox="1">
            <a:spLocks noChangeArrowheads="1"/>
          </p:cNvSpPr>
          <p:nvPr/>
        </p:nvSpPr>
        <p:spPr bwMode="auto">
          <a:xfrm>
            <a:off x="3965575" y="4175125"/>
            <a:ext cx="11858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</a:rPr>
              <a:t>Network</a:t>
            </a:r>
          </a:p>
        </p:txBody>
      </p:sp>
      <p:sp>
        <p:nvSpPr>
          <p:cNvPr id="132118" name="Rectangle 22"/>
          <p:cNvSpPr>
            <a:spLocks noChangeArrowheads="1"/>
          </p:cNvSpPr>
          <p:nvPr/>
        </p:nvSpPr>
        <p:spPr bwMode="auto">
          <a:xfrm>
            <a:off x="3706813" y="4572000"/>
            <a:ext cx="1703387" cy="3810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2119" name="Text Box 23"/>
          <p:cNvSpPr txBox="1">
            <a:spLocks noChangeArrowheads="1"/>
          </p:cNvSpPr>
          <p:nvPr/>
        </p:nvSpPr>
        <p:spPr bwMode="auto">
          <a:xfrm>
            <a:off x="3971925" y="4556125"/>
            <a:ext cx="1171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</a:rPr>
              <a:t>Datalink</a:t>
            </a:r>
          </a:p>
        </p:txBody>
      </p:sp>
      <p:sp>
        <p:nvSpPr>
          <p:cNvPr id="132120" name="Rectangle 24"/>
          <p:cNvSpPr>
            <a:spLocks noChangeArrowheads="1"/>
          </p:cNvSpPr>
          <p:nvPr/>
        </p:nvSpPr>
        <p:spPr bwMode="auto">
          <a:xfrm>
            <a:off x="3706813" y="4953000"/>
            <a:ext cx="1703387" cy="3810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2121" name="Text Box 25"/>
          <p:cNvSpPr txBox="1">
            <a:spLocks noChangeArrowheads="1"/>
          </p:cNvSpPr>
          <p:nvPr/>
        </p:nvSpPr>
        <p:spPr bwMode="auto">
          <a:xfrm>
            <a:off x="3951288" y="4937125"/>
            <a:ext cx="1214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</a:rPr>
              <a:t>Physical</a:t>
            </a:r>
          </a:p>
        </p:txBody>
      </p:sp>
      <p:cxnSp>
        <p:nvCxnSpPr>
          <p:cNvPr id="132122" name="AutoShape 26"/>
          <p:cNvCxnSpPr>
            <a:cxnSpLocks noChangeShapeType="1"/>
            <a:stCxn id="132106" idx="3"/>
            <a:endCxn id="132120" idx="1"/>
          </p:cNvCxnSpPr>
          <p:nvPr/>
        </p:nvCxnSpPr>
        <p:spPr bwMode="auto">
          <a:xfrm>
            <a:off x="2782888" y="5143500"/>
            <a:ext cx="9112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32123" name="AutoShape 27"/>
          <p:cNvCxnSpPr>
            <a:cxnSpLocks noChangeShapeType="1"/>
            <a:stCxn id="132104" idx="3"/>
            <a:endCxn id="132118" idx="1"/>
          </p:cNvCxnSpPr>
          <p:nvPr/>
        </p:nvCxnSpPr>
        <p:spPr bwMode="auto">
          <a:xfrm>
            <a:off x="2782888" y="4762500"/>
            <a:ext cx="9112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32124" name="AutoShape 28"/>
          <p:cNvCxnSpPr>
            <a:cxnSpLocks noChangeShapeType="1"/>
            <a:stCxn id="132102" idx="3"/>
            <a:endCxn id="132116" idx="1"/>
          </p:cNvCxnSpPr>
          <p:nvPr/>
        </p:nvCxnSpPr>
        <p:spPr bwMode="auto">
          <a:xfrm>
            <a:off x="2782888" y="4381500"/>
            <a:ext cx="9112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32125" name="AutoShape 29"/>
          <p:cNvCxnSpPr>
            <a:cxnSpLocks noChangeShapeType="1"/>
            <a:stCxn id="132120" idx="3"/>
            <a:endCxn id="132114" idx="1"/>
          </p:cNvCxnSpPr>
          <p:nvPr/>
        </p:nvCxnSpPr>
        <p:spPr bwMode="auto">
          <a:xfrm>
            <a:off x="5422900" y="5143500"/>
            <a:ext cx="10414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32126" name="AutoShape 30"/>
          <p:cNvCxnSpPr>
            <a:cxnSpLocks noChangeShapeType="1"/>
            <a:stCxn id="132118" idx="3"/>
            <a:endCxn id="132112" idx="1"/>
          </p:cNvCxnSpPr>
          <p:nvPr/>
        </p:nvCxnSpPr>
        <p:spPr bwMode="auto">
          <a:xfrm>
            <a:off x="5422900" y="4762500"/>
            <a:ext cx="10414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32127" name="AutoShape 31"/>
          <p:cNvCxnSpPr>
            <a:cxnSpLocks noChangeShapeType="1"/>
            <a:stCxn id="132116" idx="3"/>
            <a:endCxn id="132110" idx="1"/>
          </p:cNvCxnSpPr>
          <p:nvPr/>
        </p:nvCxnSpPr>
        <p:spPr bwMode="auto">
          <a:xfrm>
            <a:off x="5422900" y="4381500"/>
            <a:ext cx="10414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32128" name="AutoShape 32"/>
          <p:cNvCxnSpPr>
            <a:cxnSpLocks noChangeShapeType="1"/>
            <a:stCxn id="132100" idx="3"/>
            <a:endCxn id="132108" idx="1"/>
          </p:cNvCxnSpPr>
          <p:nvPr/>
        </p:nvCxnSpPr>
        <p:spPr bwMode="auto">
          <a:xfrm>
            <a:off x="2782888" y="4000500"/>
            <a:ext cx="368141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grpSp>
        <p:nvGrpSpPr>
          <p:cNvPr id="132129" name="Group 33"/>
          <p:cNvGrpSpPr>
            <a:grpSpLocks/>
          </p:cNvGrpSpPr>
          <p:nvPr/>
        </p:nvGrpSpPr>
        <p:grpSpPr bwMode="auto">
          <a:xfrm>
            <a:off x="1066800" y="3429000"/>
            <a:ext cx="7113588" cy="396875"/>
            <a:chOff x="647" y="2280"/>
            <a:chExt cx="4481" cy="250"/>
          </a:xfrm>
        </p:grpSpPr>
        <p:sp>
          <p:nvSpPr>
            <p:cNvPr id="132133" name="Rectangle 34"/>
            <p:cNvSpPr>
              <a:spLocks noChangeArrowheads="1"/>
            </p:cNvSpPr>
            <p:nvPr/>
          </p:nvSpPr>
          <p:spPr bwMode="auto">
            <a:xfrm>
              <a:off x="647" y="2280"/>
              <a:ext cx="1073" cy="24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134" name="Text Box 35"/>
            <p:cNvSpPr txBox="1">
              <a:spLocks noChangeArrowheads="1"/>
            </p:cNvSpPr>
            <p:nvPr/>
          </p:nvSpPr>
          <p:spPr bwMode="auto">
            <a:xfrm>
              <a:off x="695" y="2280"/>
              <a:ext cx="98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0" tIns="45716" rIns="91430" bIns="45716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>
                  <a:latin typeface="Arial" charset="0"/>
                </a:rPr>
                <a:t>Application</a:t>
              </a:r>
            </a:p>
          </p:txBody>
        </p:sp>
        <p:sp>
          <p:nvSpPr>
            <p:cNvPr id="132135" name="Rectangle 36"/>
            <p:cNvSpPr>
              <a:spLocks noChangeArrowheads="1"/>
            </p:cNvSpPr>
            <p:nvPr/>
          </p:nvSpPr>
          <p:spPr bwMode="auto">
            <a:xfrm>
              <a:off x="4055" y="2280"/>
              <a:ext cx="1073" cy="24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136" name="Text Box 37"/>
            <p:cNvSpPr txBox="1">
              <a:spLocks noChangeArrowheads="1"/>
            </p:cNvSpPr>
            <p:nvPr/>
          </p:nvSpPr>
          <p:spPr bwMode="auto">
            <a:xfrm>
              <a:off x="4076" y="2280"/>
              <a:ext cx="98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0" tIns="45716" rIns="91430" bIns="45716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>
                  <a:latin typeface="Arial" charset="0"/>
                </a:rPr>
                <a:t>Application</a:t>
              </a:r>
            </a:p>
          </p:txBody>
        </p:sp>
        <p:cxnSp>
          <p:nvCxnSpPr>
            <p:cNvPr id="132137" name="AutoShape 38"/>
            <p:cNvCxnSpPr>
              <a:cxnSpLocks noChangeShapeType="1"/>
              <a:stCxn id="132133" idx="3"/>
              <a:endCxn id="132136" idx="1"/>
            </p:cNvCxnSpPr>
            <p:nvPr/>
          </p:nvCxnSpPr>
          <p:spPr bwMode="auto">
            <a:xfrm>
              <a:off x="1728" y="2400"/>
              <a:ext cx="2348" cy="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sp>
        <p:nvSpPr>
          <p:cNvPr id="132130" name="Text Box 39"/>
          <p:cNvSpPr txBox="1">
            <a:spLocks noChangeArrowheads="1"/>
          </p:cNvSpPr>
          <p:nvPr/>
        </p:nvSpPr>
        <p:spPr bwMode="auto">
          <a:xfrm>
            <a:off x="1261304" y="5486400"/>
            <a:ext cx="1312793" cy="52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43" tIns="44379" rIns="90343" bIns="44379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 dirty="0">
                <a:solidFill>
                  <a:schemeClr val="accent1"/>
                </a:solidFill>
                <a:latin typeface="Arial" charset="0"/>
              </a:rPr>
              <a:t>Host A</a:t>
            </a:r>
            <a:endParaRPr lang="en-US" sz="2800" dirty="0">
              <a:latin typeface="Arial" charset="0"/>
            </a:endParaRPr>
          </a:p>
        </p:txBody>
      </p:sp>
      <p:sp>
        <p:nvSpPr>
          <p:cNvPr id="132131" name="Text Box 40"/>
          <p:cNvSpPr txBox="1">
            <a:spLocks noChangeArrowheads="1"/>
          </p:cNvSpPr>
          <p:nvPr/>
        </p:nvSpPr>
        <p:spPr bwMode="auto">
          <a:xfrm>
            <a:off x="6659766" y="5486400"/>
            <a:ext cx="1339443" cy="52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43" tIns="44379" rIns="90343" bIns="44379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 dirty="0">
                <a:solidFill>
                  <a:schemeClr val="accent1"/>
                </a:solidFill>
                <a:latin typeface="Arial" charset="0"/>
              </a:rPr>
              <a:t>Host B</a:t>
            </a:r>
            <a:endParaRPr lang="en-US" sz="2800" dirty="0">
              <a:latin typeface="Arial" charset="0"/>
            </a:endParaRPr>
          </a:p>
        </p:txBody>
      </p:sp>
      <p:sp>
        <p:nvSpPr>
          <p:cNvPr id="132132" name="Text Box 41"/>
          <p:cNvSpPr txBox="1">
            <a:spLocks noChangeArrowheads="1"/>
          </p:cNvSpPr>
          <p:nvPr/>
        </p:nvSpPr>
        <p:spPr bwMode="auto">
          <a:xfrm>
            <a:off x="3887991" y="5486400"/>
            <a:ext cx="1339443" cy="52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43" tIns="44379" rIns="90343" bIns="44379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 dirty="0">
                <a:solidFill>
                  <a:schemeClr val="accent1"/>
                </a:solidFill>
                <a:latin typeface="Arial" charset="0"/>
              </a:rPr>
              <a:t>Router</a:t>
            </a:r>
            <a:endParaRPr lang="en-US" sz="28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480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099" grpId="0" build="p" bldLvl="2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</a:rPr>
              <a:t>Physical Communication</a:t>
            </a:r>
          </a:p>
        </p:txBody>
      </p:sp>
      <p:sp>
        <p:nvSpPr>
          <p:cNvPr id="136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>
                <a:latin typeface="Arial" charset="0"/>
              </a:rPr>
              <a:t>Communication goes down to physical network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latin typeface="Arial" charset="0"/>
              </a:rPr>
              <a:t>Then from network peer to peer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latin typeface="Arial" charset="0"/>
              </a:rPr>
              <a:t>Then up to relevant </a:t>
            </a:r>
            <a:r>
              <a:rPr lang="en-US" sz="2400" dirty="0" smtClean="0">
                <a:latin typeface="Arial" charset="0"/>
              </a:rPr>
              <a:t>layer</a:t>
            </a:r>
          </a:p>
          <a:p>
            <a:pPr lvl="3">
              <a:lnSpc>
                <a:spcPct val="90000"/>
              </a:lnSpc>
            </a:pPr>
            <a:endParaRPr lang="en-US" sz="1400" dirty="0">
              <a:latin typeface="Arial" charset="0"/>
            </a:endParaRPr>
          </a:p>
          <a:p>
            <a:pPr algn="ctr">
              <a:lnSpc>
                <a:spcPct val="90000"/>
              </a:lnSpc>
            </a:pPr>
            <a:r>
              <a:rPr lang="en-US" sz="2400" b="1" i="1" dirty="0" smtClean="0">
                <a:solidFill>
                  <a:srgbClr val="FF0000"/>
                </a:solidFill>
                <a:latin typeface="Arial" charset="0"/>
              </a:rPr>
              <a:t>Why does packet go up to network layer in router?</a:t>
            </a:r>
            <a:endParaRPr lang="en-US" sz="2400" b="1" i="1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13619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BA2D10E8-5246-0541-AF86-AD85AA6D188D}" type="slidenum">
              <a:rPr lang="en-US" sz="1400" b="0">
                <a:latin typeface="Times New Roman" charset="0"/>
              </a:rPr>
              <a:pPr eaLnBrk="1" hangingPunct="1"/>
              <a:t>31</a:t>
            </a:fld>
            <a:endParaRPr lang="en-US" sz="1400" b="0">
              <a:latin typeface="Times New Roman" charset="0"/>
            </a:endParaRPr>
          </a:p>
        </p:txBody>
      </p:sp>
      <p:sp>
        <p:nvSpPr>
          <p:cNvPr id="136196" name="Rectangle 4"/>
          <p:cNvSpPr>
            <a:spLocks noChangeArrowheads="1"/>
          </p:cNvSpPr>
          <p:nvPr/>
        </p:nvSpPr>
        <p:spPr bwMode="auto">
          <a:xfrm>
            <a:off x="1066800" y="3810000"/>
            <a:ext cx="1703388" cy="381000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6197" name="Text Box 5"/>
          <p:cNvSpPr txBox="1">
            <a:spLocks noChangeArrowheads="1"/>
          </p:cNvSpPr>
          <p:nvPr/>
        </p:nvSpPr>
        <p:spPr bwMode="auto">
          <a:xfrm>
            <a:off x="1233488" y="3794125"/>
            <a:ext cx="13700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</a:rPr>
              <a:t>Transport</a:t>
            </a:r>
          </a:p>
        </p:txBody>
      </p:sp>
      <p:sp>
        <p:nvSpPr>
          <p:cNvPr id="136198" name="Rectangle 6"/>
          <p:cNvSpPr>
            <a:spLocks noChangeArrowheads="1"/>
          </p:cNvSpPr>
          <p:nvPr/>
        </p:nvSpPr>
        <p:spPr bwMode="auto">
          <a:xfrm>
            <a:off x="1066800" y="4191000"/>
            <a:ext cx="1703388" cy="3810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6199" name="Text Box 7"/>
          <p:cNvSpPr txBox="1">
            <a:spLocks noChangeArrowheads="1"/>
          </p:cNvSpPr>
          <p:nvPr/>
        </p:nvSpPr>
        <p:spPr bwMode="auto">
          <a:xfrm>
            <a:off x="1325563" y="4175125"/>
            <a:ext cx="11858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</a:rPr>
              <a:t>Network</a:t>
            </a:r>
          </a:p>
        </p:txBody>
      </p:sp>
      <p:sp>
        <p:nvSpPr>
          <p:cNvPr id="136200" name="Rectangle 8"/>
          <p:cNvSpPr>
            <a:spLocks noChangeArrowheads="1"/>
          </p:cNvSpPr>
          <p:nvPr/>
        </p:nvSpPr>
        <p:spPr bwMode="auto">
          <a:xfrm>
            <a:off x="1066800" y="4572000"/>
            <a:ext cx="1703388" cy="3810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6201" name="Text Box 9"/>
          <p:cNvSpPr txBox="1">
            <a:spLocks noChangeArrowheads="1"/>
          </p:cNvSpPr>
          <p:nvPr/>
        </p:nvSpPr>
        <p:spPr bwMode="auto">
          <a:xfrm>
            <a:off x="1331913" y="4556125"/>
            <a:ext cx="1171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</a:rPr>
              <a:t>Datalink</a:t>
            </a:r>
          </a:p>
        </p:txBody>
      </p:sp>
      <p:sp>
        <p:nvSpPr>
          <p:cNvPr id="136202" name="Rectangle 10"/>
          <p:cNvSpPr>
            <a:spLocks noChangeArrowheads="1"/>
          </p:cNvSpPr>
          <p:nvPr/>
        </p:nvSpPr>
        <p:spPr bwMode="auto">
          <a:xfrm>
            <a:off x="1066800" y="4953000"/>
            <a:ext cx="1703388" cy="3810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6203" name="Text Box 11"/>
          <p:cNvSpPr txBox="1">
            <a:spLocks noChangeArrowheads="1"/>
          </p:cNvSpPr>
          <p:nvPr/>
        </p:nvSpPr>
        <p:spPr bwMode="auto">
          <a:xfrm>
            <a:off x="1311275" y="4937125"/>
            <a:ext cx="1214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</a:rPr>
              <a:t>Physical</a:t>
            </a:r>
          </a:p>
        </p:txBody>
      </p:sp>
      <p:sp>
        <p:nvSpPr>
          <p:cNvPr id="136204" name="Rectangle 12"/>
          <p:cNvSpPr>
            <a:spLocks noChangeArrowheads="1"/>
          </p:cNvSpPr>
          <p:nvPr/>
        </p:nvSpPr>
        <p:spPr bwMode="auto">
          <a:xfrm>
            <a:off x="6477000" y="3810000"/>
            <a:ext cx="1703388" cy="381000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6205" name="Text Box 13"/>
          <p:cNvSpPr txBox="1">
            <a:spLocks noChangeArrowheads="1"/>
          </p:cNvSpPr>
          <p:nvPr/>
        </p:nvSpPr>
        <p:spPr bwMode="auto">
          <a:xfrm>
            <a:off x="6643688" y="3794125"/>
            <a:ext cx="13700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</a:rPr>
              <a:t>Transport</a:t>
            </a:r>
          </a:p>
        </p:txBody>
      </p:sp>
      <p:sp>
        <p:nvSpPr>
          <p:cNvPr id="136206" name="Rectangle 14"/>
          <p:cNvSpPr>
            <a:spLocks noChangeArrowheads="1"/>
          </p:cNvSpPr>
          <p:nvPr/>
        </p:nvSpPr>
        <p:spPr bwMode="auto">
          <a:xfrm>
            <a:off x="6477000" y="4191000"/>
            <a:ext cx="1703388" cy="3810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6207" name="Text Box 15"/>
          <p:cNvSpPr txBox="1">
            <a:spLocks noChangeArrowheads="1"/>
          </p:cNvSpPr>
          <p:nvPr/>
        </p:nvSpPr>
        <p:spPr bwMode="auto">
          <a:xfrm>
            <a:off x="6735763" y="4175125"/>
            <a:ext cx="11858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</a:rPr>
              <a:t>Network</a:t>
            </a:r>
          </a:p>
        </p:txBody>
      </p:sp>
      <p:sp>
        <p:nvSpPr>
          <p:cNvPr id="136208" name="Rectangle 16"/>
          <p:cNvSpPr>
            <a:spLocks noChangeArrowheads="1"/>
          </p:cNvSpPr>
          <p:nvPr/>
        </p:nvSpPr>
        <p:spPr bwMode="auto">
          <a:xfrm>
            <a:off x="6477000" y="4572000"/>
            <a:ext cx="1703388" cy="3810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6209" name="Text Box 17"/>
          <p:cNvSpPr txBox="1">
            <a:spLocks noChangeArrowheads="1"/>
          </p:cNvSpPr>
          <p:nvPr/>
        </p:nvSpPr>
        <p:spPr bwMode="auto">
          <a:xfrm>
            <a:off x="6742113" y="4556125"/>
            <a:ext cx="1171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</a:rPr>
              <a:t>Datalink</a:t>
            </a:r>
          </a:p>
        </p:txBody>
      </p:sp>
      <p:sp>
        <p:nvSpPr>
          <p:cNvPr id="136210" name="Rectangle 18"/>
          <p:cNvSpPr>
            <a:spLocks noChangeArrowheads="1"/>
          </p:cNvSpPr>
          <p:nvPr/>
        </p:nvSpPr>
        <p:spPr bwMode="auto">
          <a:xfrm>
            <a:off x="6477000" y="4953000"/>
            <a:ext cx="1703388" cy="3810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6211" name="Text Box 19"/>
          <p:cNvSpPr txBox="1">
            <a:spLocks noChangeArrowheads="1"/>
          </p:cNvSpPr>
          <p:nvPr/>
        </p:nvSpPr>
        <p:spPr bwMode="auto">
          <a:xfrm>
            <a:off x="6721475" y="4937125"/>
            <a:ext cx="1214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</a:rPr>
              <a:t>Physical</a:t>
            </a:r>
          </a:p>
        </p:txBody>
      </p:sp>
      <p:sp>
        <p:nvSpPr>
          <p:cNvPr id="136212" name="Rectangle 20"/>
          <p:cNvSpPr>
            <a:spLocks noChangeArrowheads="1"/>
          </p:cNvSpPr>
          <p:nvPr/>
        </p:nvSpPr>
        <p:spPr bwMode="auto">
          <a:xfrm>
            <a:off x="3797300" y="4191000"/>
            <a:ext cx="1703388" cy="3810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6213" name="Text Box 21"/>
          <p:cNvSpPr txBox="1">
            <a:spLocks noChangeArrowheads="1"/>
          </p:cNvSpPr>
          <p:nvPr/>
        </p:nvSpPr>
        <p:spPr bwMode="auto">
          <a:xfrm>
            <a:off x="4056063" y="4175125"/>
            <a:ext cx="11858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</a:rPr>
              <a:t>Network</a:t>
            </a:r>
          </a:p>
        </p:txBody>
      </p:sp>
      <p:sp>
        <p:nvSpPr>
          <p:cNvPr id="136214" name="Rectangle 22"/>
          <p:cNvSpPr>
            <a:spLocks noChangeArrowheads="1"/>
          </p:cNvSpPr>
          <p:nvPr/>
        </p:nvSpPr>
        <p:spPr bwMode="auto">
          <a:xfrm>
            <a:off x="3797300" y="4572000"/>
            <a:ext cx="1703388" cy="3810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6215" name="Text Box 23"/>
          <p:cNvSpPr txBox="1">
            <a:spLocks noChangeArrowheads="1"/>
          </p:cNvSpPr>
          <p:nvPr/>
        </p:nvSpPr>
        <p:spPr bwMode="auto">
          <a:xfrm>
            <a:off x="4064000" y="4556125"/>
            <a:ext cx="1171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</a:rPr>
              <a:t>Datalink</a:t>
            </a:r>
          </a:p>
        </p:txBody>
      </p:sp>
      <p:sp>
        <p:nvSpPr>
          <p:cNvPr id="136216" name="Rectangle 24"/>
          <p:cNvSpPr>
            <a:spLocks noChangeArrowheads="1"/>
          </p:cNvSpPr>
          <p:nvPr/>
        </p:nvSpPr>
        <p:spPr bwMode="auto">
          <a:xfrm>
            <a:off x="3797300" y="4953000"/>
            <a:ext cx="1703388" cy="3810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6217" name="Text Box 25"/>
          <p:cNvSpPr txBox="1">
            <a:spLocks noChangeArrowheads="1"/>
          </p:cNvSpPr>
          <p:nvPr/>
        </p:nvSpPr>
        <p:spPr bwMode="auto">
          <a:xfrm>
            <a:off x="4041775" y="4937125"/>
            <a:ext cx="1214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</a:rPr>
              <a:t>Physical</a:t>
            </a:r>
          </a:p>
        </p:txBody>
      </p:sp>
      <p:cxnSp>
        <p:nvCxnSpPr>
          <p:cNvPr id="136218" name="AutoShape 26"/>
          <p:cNvCxnSpPr>
            <a:cxnSpLocks noChangeShapeType="1"/>
            <a:stCxn id="136202" idx="3"/>
            <a:endCxn id="136216" idx="1"/>
          </p:cNvCxnSpPr>
          <p:nvPr/>
        </p:nvCxnSpPr>
        <p:spPr bwMode="auto">
          <a:xfrm>
            <a:off x="2782888" y="5143500"/>
            <a:ext cx="100171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36219" name="AutoShape 27"/>
          <p:cNvCxnSpPr>
            <a:cxnSpLocks noChangeShapeType="1"/>
            <a:stCxn id="136200" idx="3"/>
            <a:endCxn id="136214" idx="1"/>
          </p:cNvCxnSpPr>
          <p:nvPr/>
        </p:nvCxnSpPr>
        <p:spPr bwMode="auto">
          <a:xfrm>
            <a:off x="2782888" y="4762500"/>
            <a:ext cx="100171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36220" name="AutoShape 28"/>
          <p:cNvCxnSpPr>
            <a:cxnSpLocks noChangeShapeType="1"/>
            <a:stCxn id="136198" idx="3"/>
            <a:endCxn id="136212" idx="1"/>
          </p:cNvCxnSpPr>
          <p:nvPr/>
        </p:nvCxnSpPr>
        <p:spPr bwMode="auto">
          <a:xfrm>
            <a:off x="2782888" y="4381500"/>
            <a:ext cx="100171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36221" name="AutoShape 29"/>
          <p:cNvCxnSpPr>
            <a:cxnSpLocks noChangeShapeType="1"/>
            <a:stCxn id="136216" idx="3"/>
            <a:endCxn id="136210" idx="1"/>
          </p:cNvCxnSpPr>
          <p:nvPr/>
        </p:nvCxnSpPr>
        <p:spPr bwMode="auto">
          <a:xfrm>
            <a:off x="5513388" y="5143500"/>
            <a:ext cx="95091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36222" name="AutoShape 30"/>
          <p:cNvCxnSpPr>
            <a:cxnSpLocks noChangeShapeType="1"/>
            <a:stCxn id="136214" idx="3"/>
            <a:endCxn id="136208" idx="1"/>
          </p:cNvCxnSpPr>
          <p:nvPr/>
        </p:nvCxnSpPr>
        <p:spPr bwMode="auto">
          <a:xfrm>
            <a:off x="5513388" y="4762500"/>
            <a:ext cx="95091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36223" name="AutoShape 31"/>
          <p:cNvCxnSpPr>
            <a:cxnSpLocks noChangeShapeType="1"/>
            <a:stCxn id="136212" idx="3"/>
            <a:endCxn id="136206" idx="1"/>
          </p:cNvCxnSpPr>
          <p:nvPr/>
        </p:nvCxnSpPr>
        <p:spPr bwMode="auto">
          <a:xfrm>
            <a:off x="5513388" y="4381500"/>
            <a:ext cx="95091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36224" name="AutoShape 32"/>
          <p:cNvCxnSpPr>
            <a:cxnSpLocks noChangeShapeType="1"/>
            <a:stCxn id="136196" idx="3"/>
            <a:endCxn id="136204" idx="1"/>
          </p:cNvCxnSpPr>
          <p:nvPr/>
        </p:nvCxnSpPr>
        <p:spPr bwMode="auto">
          <a:xfrm>
            <a:off x="2782888" y="4000500"/>
            <a:ext cx="368141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grpSp>
        <p:nvGrpSpPr>
          <p:cNvPr id="136225" name="Group 33"/>
          <p:cNvGrpSpPr>
            <a:grpSpLocks/>
          </p:cNvGrpSpPr>
          <p:nvPr/>
        </p:nvGrpSpPr>
        <p:grpSpPr bwMode="auto">
          <a:xfrm>
            <a:off x="1066800" y="3429000"/>
            <a:ext cx="7113588" cy="396875"/>
            <a:chOff x="647" y="2280"/>
            <a:chExt cx="4481" cy="250"/>
          </a:xfrm>
        </p:grpSpPr>
        <p:sp>
          <p:nvSpPr>
            <p:cNvPr id="136230" name="Rectangle 34"/>
            <p:cNvSpPr>
              <a:spLocks noChangeArrowheads="1"/>
            </p:cNvSpPr>
            <p:nvPr/>
          </p:nvSpPr>
          <p:spPr bwMode="auto">
            <a:xfrm>
              <a:off x="647" y="2280"/>
              <a:ext cx="1073" cy="24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231" name="Text Box 35"/>
            <p:cNvSpPr txBox="1">
              <a:spLocks noChangeArrowheads="1"/>
            </p:cNvSpPr>
            <p:nvPr/>
          </p:nvSpPr>
          <p:spPr bwMode="auto">
            <a:xfrm>
              <a:off x="695" y="2280"/>
              <a:ext cx="98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0" tIns="45716" rIns="91430" bIns="45716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>
                  <a:latin typeface="Arial" charset="0"/>
                </a:rPr>
                <a:t>Application</a:t>
              </a:r>
            </a:p>
          </p:txBody>
        </p:sp>
        <p:sp>
          <p:nvSpPr>
            <p:cNvPr id="136232" name="Rectangle 36"/>
            <p:cNvSpPr>
              <a:spLocks noChangeArrowheads="1"/>
            </p:cNvSpPr>
            <p:nvPr/>
          </p:nvSpPr>
          <p:spPr bwMode="auto">
            <a:xfrm>
              <a:off x="4055" y="2280"/>
              <a:ext cx="1073" cy="24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233" name="Text Box 37"/>
            <p:cNvSpPr txBox="1">
              <a:spLocks noChangeArrowheads="1"/>
            </p:cNvSpPr>
            <p:nvPr/>
          </p:nvSpPr>
          <p:spPr bwMode="auto">
            <a:xfrm>
              <a:off x="4076" y="2280"/>
              <a:ext cx="98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0" tIns="45716" rIns="91430" bIns="45716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>
                  <a:latin typeface="Arial" charset="0"/>
                </a:rPr>
                <a:t>Application</a:t>
              </a:r>
            </a:p>
          </p:txBody>
        </p:sp>
        <p:cxnSp>
          <p:nvCxnSpPr>
            <p:cNvPr id="136234" name="AutoShape 38"/>
            <p:cNvCxnSpPr>
              <a:cxnSpLocks noChangeShapeType="1"/>
              <a:stCxn id="136230" idx="3"/>
              <a:endCxn id="136233" idx="1"/>
            </p:cNvCxnSpPr>
            <p:nvPr/>
          </p:nvCxnSpPr>
          <p:spPr bwMode="auto">
            <a:xfrm>
              <a:off x="1728" y="2400"/>
              <a:ext cx="2348" cy="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sp>
        <p:nvSpPr>
          <p:cNvPr id="136226" name="Text Box 39"/>
          <p:cNvSpPr txBox="1">
            <a:spLocks noChangeArrowheads="1"/>
          </p:cNvSpPr>
          <p:nvPr/>
        </p:nvSpPr>
        <p:spPr bwMode="auto">
          <a:xfrm>
            <a:off x="1261304" y="5486400"/>
            <a:ext cx="1312793" cy="52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43" tIns="44379" rIns="90343" bIns="44379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 dirty="0">
                <a:solidFill>
                  <a:schemeClr val="accent1"/>
                </a:solidFill>
                <a:latin typeface="Arial" charset="0"/>
              </a:rPr>
              <a:t>Host A</a:t>
            </a:r>
            <a:endParaRPr lang="en-US" sz="2800" dirty="0">
              <a:latin typeface="Arial" charset="0"/>
            </a:endParaRPr>
          </a:p>
        </p:txBody>
      </p:sp>
      <p:sp>
        <p:nvSpPr>
          <p:cNvPr id="136227" name="Text Box 40"/>
          <p:cNvSpPr txBox="1">
            <a:spLocks noChangeArrowheads="1"/>
          </p:cNvSpPr>
          <p:nvPr/>
        </p:nvSpPr>
        <p:spPr bwMode="auto">
          <a:xfrm>
            <a:off x="6659766" y="5486400"/>
            <a:ext cx="1339443" cy="52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43" tIns="44379" rIns="90343" bIns="44379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 dirty="0">
                <a:solidFill>
                  <a:schemeClr val="accent1"/>
                </a:solidFill>
                <a:latin typeface="Arial" charset="0"/>
              </a:rPr>
              <a:t>Host B</a:t>
            </a:r>
            <a:endParaRPr lang="en-US" sz="2800" dirty="0">
              <a:latin typeface="Arial" charset="0"/>
            </a:endParaRPr>
          </a:p>
        </p:txBody>
      </p:sp>
      <p:sp>
        <p:nvSpPr>
          <p:cNvPr id="136228" name="Text Box 41"/>
          <p:cNvSpPr txBox="1">
            <a:spLocks noChangeArrowheads="1"/>
          </p:cNvSpPr>
          <p:nvPr/>
        </p:nvSpPr>
        <p:spPr bwMode="auto">
          <a:xfrm>
            <a:off x="3887991" y="5486400"/>
            <a:ext cx="1339443" cy="52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43" tIns="44379" rIns="90343" bIns="44379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 dirty="0">
                <a:solidFill>
                  <a:schemeClr val="accent1"/>
                </a:solidFill>
                <a:latin typeface="Arial" charset="0"/>
              </a:rPr>
              <a:t>Router</a:t>
            </a:r>
            <a:endParaRPr lang="en-US" sz="2800" dirty="0">
              <a:latin typeface="Arial" charset="0"/>
            </a:endParaRPr>
          </a:p>
        </p:txBody>
      </p:sp>
      <p:sp>
        <p:nvSpPr>
          <p:cNvPr id="136229" name="Freeform 42"/>
          <p:cNvSpPr>
            <a:spLocks/>
          </p:cNvSpPr>
          <p:nvPr/>
        </p:nvSpPr>
        <p:spPr bwMode="auto">
          <a:xfrm>
            <a:off x="2438400" y="3429000"/>
            <a:ext cx="4422775" cy="1670050"/>
          </a:xfrm>
          <a:custGeom>
            <a:avLst/>
            <a:gdLst>
              <a:gd name="T0" fmla="*/ 0 w 2352"/>
              <a:gd name="T1" fmla="*/ 0 h 1968"/>
              <a:gd name="T2" fmla="*/ 0 w 2352"/>
              <a:gd name="T3" fmla="*/ 2147483647 h 1968"/>
              <a:gd name="T4" fmla="*/ 2147483647 w 2352"/>
              <a:gd name="T5" fmla="*/ 2147483647 h 1968"/>
              <a:gd name="T6" fmla="*/ 2147483647 w 2352"/>
              <a:gd name="T7" fmla="*/ 2147483647 h 1968"/>
              <a:gd name="T8" fmla="*/ 2147483647 w 2352"/>
              <a:gd name="T9" fmla="*/ 2147483647 h 1968"/>
              <a:gd name="T10" fmla="*/ 2147483647 w 2352"/>
              <a:gd name="T11" fmla="*/ 2147483647 h 1968"/>
              <a:gd name="T12" fmla="*/ 2147483647 w 2352"/>
              <a:gd name="T13" fmla="*/ 2147483647 h 1968"/>
              <a:gd name="T14" fmla="*/ 2147483647 w 2352"/>
              <a:gd name="T15" fmla="*/ 2147483647 h 1968"/>
              <a:gd name="T16" fmla="*/ 2147483647 w 2352"/>
              <a:gd name="T17" fmla="*/ 2147483647 h 1968"/>
              <a:gd name="T18" fmla="*/ 2147483647 w 2352"/>
              <a:gd name="T19" fmla="*/ 0 h 196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352"/>
              <a:gd name="T31" fmla="*/ 0 h 1968"/>
              <a:gd name="T32" fmla="*/ 2352 w 2352"/>
              <a:gd name="T33" fmla="*/ 1968 h 1968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352" h="1968">
                <a:moveTo>
                  <a:pt x="0" y="0"/>
                </a:moveTo>
                <a:lnTo>
                  <a:pt x="0" y="1824"/>
                </a:lnTo>
                <a:lnTo>
                  <a:pt x="96" y="1968"/>
                </a:lnTo>
                <a:lnTo>
                  <a:pt x="864" y="1968"/>
                </a:lnTo>
                <a:lnTo>
                  <a:pt x="864" y="1200"/>
                </a:lnTo>
                <a:lnTo>
                  <a:pt x="1488" y="1200"/>
                </a:lnTo>
                <a:lnTo>
                  <a:pt x="1488" y="1968"/>
                </a:lnTo>
                <a:lnTo>
                  <a:pt x="2256" y="1968"/>
                </a:lnTo>
                <a:lnTo>
                  <a:pt x="2352" y="1824"/>
                </a:lnTo>
                <a:lnTo>
                  <a:pt x="2352" y="0"/>
                </a:lnTo>
              </a:path>
            </a:pathLst>
          </a:custGeom>
          <a:noFill/>
          <a:ln w="5080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240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</a:rPr>
              <a:t>Logical Communication</a:t>
            </a:r>
          </a:p>
        </p:txBody>
      </p:sp>
      <p:sp>
        <p:nvSpPr>
          <p:cNvPr id="134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Layers interacts with </a:t>
            </a:r>
            <a:r>
              <a:rPr lang="en-US" dirty="0" smtClean="0">
                <a:latin typeface="Arial" charset="0"/>
              </a:rPr>
              <a:t>peer’</a:t>
            </a:r>
            <a:r>
              <a:rPr lang="en-US" altLang="ja-JP" dirty="0" smtClean="0">
                <a:latin typeface="Arial" charset="0"/>
              </a:rPr>
              <a:t>s </a:t>
            </a:r>
            <a:r>
              <a:rPr lang="en-US" altLang="ja-JP" dirty="0">
                <a:latin typeface="Arial" charset="0"/>
              </a:rPr>
              <a:t>corresponding layer</a:t>
            </a:r>
            <a:endParaRPr lang="en-US" dirty="0">
              <a:latin typeface="Arial" charset="0"/>
            </a:endParaRPr>
          </a:p>
        </p:txBody>
      </p:sp>
      <p:sp>
        <p:nvSpPr>
          <p:cNvPr id="13414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B33805A8-F7EE-E34A-A0C3-C48B07137149}" type="slidenum">
              <a:rPr lang="en-US" sz="1400" b="0">
                <a:latin typeface="Times New Roman" charset="0"/>
              </a:rPr>
              <a:pPr eaLnBrk="1" hangingPunct="1"/>
              <a:t>32</a:t>
            </a:fld>
            <a:endParaRPr lang="en-US" sz="1400" b="0">
              <a:latin typeface="Times New Roman" charset="0"/>
            </a:endParaRPr>
          </a:p>
        </p:txBody>
      </p:sp>
      <p:sp>
        <p:nvSpPr>
          <p:cNvPr id="134148" name="Rectangle 4"/>
          <p:cNvSpPr>
            <a:spLocks noChangeArrowheads="1"/>
          </p:cNvSpPr>
          <p:nvPr/>
        </p:nvSpPr>
        <p:spPr bwMode="auto">
          <a:xfrm>
            <a:off x="1066800" y="3810000"/>
            <a:ext cx="1703388" cy="381000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4149" name="Text Box 5"/>
          <p:cNvSpPr txBox="1">
            <a:spLocks noChangeArrowheads="1"/>
          </p:cNvSpPr>
          <p:nvPr/>
        </p:nvSpPr>
        <p:spPr bwMode="auto">
          <a:xfrm>
            <a:off x="1233488" y="3794125"/>
            <a:ext cx="13700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</a:rPr>
              <a:t>Transport</a:t>
            </a:r>
          </a:p>
        </p:txBody>
      </p:sp>
      <p:sp>
        <p:nvSpPr>
          <p:cNvPr id="134150" name="Rectangle 6"/>
          <p:cNvSpPr>
            <a:spLocks noChangeArrowheads="1"/>
          </p:cNvSpPr>
          <p:nvPr/>
        </p:nvSpPr>
        <p:spPr bwMode="auto">
          <a:xfrm>
            <a:off x="1066800" y="4191000"/>
            <a:ext cx="1703388" cy="3810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4151" name="Text Box 7"/>
          <p:cNvSpPr txBox="1">
            <a:spLocks noChangeArrowheads="1"/>
          </p:cNvSpPr>
          <p:nvPr/>
        </p:nvSpPr>
        <p:spPr bwMode="auto">
          <a:xfrm>
            <a:off x="1325563" y="4175125"/>
            <a:ext cx="11858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</a:rPr>
              <a:t>Network</a:t>
            </a:r>
          </a:p>
        </p:txBody>
      </p:sp>
      <p:sp>
        <p:nvSpPr>
          <p:cNvPr id="134152" name="Rectangle 8"/>
          <p:cNvSpPr>
            <a:spLocks noChangeArrowheads="1"/>
          </p:cNvSpPr>
          <p:nvPr/>
        </p:nvSpPr>
        <p:spPr bwMode="auto">
          <a:xfrm>
            <a:off x="1066800" y="4572000"/>
            <a:ext cx="1703388" cy="3810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4153" name="Text Box 9"/>
          <p:cNvSpPr txBox="1">
            <a:spLocks noChangeArrowheads="1"/>
          </p:cNvSpPr>
          <p:nvPr/>
        </p:nvSpPr>
        <p:spPr bwMode="auto">
          <a:xfrm>
            <a:off x="1331913" y="4556125"/>
            <a:ext cx="1171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</a:rPr>
              <a:t>Datalink</a:t>
            </a:r>
          </a:p>
        </p:txBody>
      </p:sp>
      <p:sp>
        <p:nvSpPr>
          <p:cNvPr id="134154" name="Rectangle 10"/>
          <p:cNvSpPr>
            <a:spLocks noChangeArrowheads="1"/>
          </p:cNvSpPr>
          <p:nvPr/>
        </p:nvSpPr>
        <p:spPr bwMode="auto">
          <a:xfrm>
            <a:off x="1066800" y="4953000"/>
            <a:ext cx="1703388" cy="3810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4155" name="Text Box 11"/>
          <p:cNvSpPr txBox="1">
            <a:spLocks noChangeArrowheads="1"/>
          </p:cNvSpPr>
          <p:nvPr/>
        </p:nvSpPr>
        <p:spPr bwMode="auto">
          <a:xfrm>
            <a:off x="1311275" y="4937125"/>
            <a:ext cx="1214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</a:rPr>
              <a:t>Physical</a:t>
            </a:r>
          </a:p>
        </p:txBody>
      </p:sp>
      <p:sp>
        <p:nvSpPr>
          <p:cNvPr id="134156" name="Rectangle 12"/>
          <p:cNvSpPr>
            <a:spLocks noChangeArrowheads="1"/>
          </p:cNvSpPr>
          <p:nvPr/>
        </p:nvSpPr>
        <p:spPr bwMode="auto">
          <a:xfrm>
            <a:off x="6477000" y="3810000"/>
            <a:ext cx="1703388" cy="381000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4157" name="Text Box 13"/>
          <p:cNvSpPr txBox="1">
            <a:spLocks noChangeArrowheads="1"/>
          </p:cNvSpPr>
          <p:nvPr/>
        </p:nvSpPr>
        <p:spPr bwMode="auto">
          <a:xfrm>
            <a:off x="6643688" y="3794125"/>
            <a:ext cx="13700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</a:rPr>
              <a:t>Transport</a:t>
            </a:r>
          </a:p>
        </p:txBody>
      </p:sp>
      <p:sp>
        <p:nvSpPr>
          <p:cNvPr id="134158" name="Rectangle 14"/>
          <p:cNvSpPr>
            <a:spLocks noChangeArrowheads="1"/>
          </p:cNvSpPr>
          <p:nvPr/>
        </p:nvSpPr>
        <p:spPr bwMode="auto">
          <a:xfrm>
            <a:off x="6477000" y="4191000"/>
            <a:ext cx="1703388" cy="3810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4159" name="Text Box 15"/>
          <p:cNvSpPr txBox="1">
            <a:spLocks noChangeArrowheads="1"/>
          </p:cNvSpPr>
          <p:nvPr/>
        </p:nvSpPr>
        <p:spPr bwMode="auto">
          <a:xfrm>
            <a:off x="6735763" y="4175125"/>
            <a:ext cx="11858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</a:rPr>
              <a:t>Network</a:t>
            </a:r>
          </a:p>
        </p:txBody>
      </p:sp>
      <p:sp>
        <p:nvSpPr>
          <p:cNvPr id="134160" name="Rectangle 16"/>
          <p:cNvSpPr>
            <a:spLocks noChangeArrowheads="1"/>
          </p:cNvSpPr>
          <p:nvPr/>
        </p:nvSpPr>
        <p:spPr bwMode="auto">
          <a:xfrm>
            <a:off x="6477000" y="4572000"/>
            <a:ext cx="1703388" cy="3810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4161" name="Text Box 17"/>
          <p:cNvSpPr txBox="1">
            <a:spLocks noChangeArrowheads="1"/>
          </p:cNvSpPr>
          <p:nvPr/>
        </p:nvSpPr>
        <p:spPr bwMode="auto">
          <a:xfrm>
            <a:off x="6742113" y="4556125"/>
            <a:ext cx="1171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</a:rPr>
              <a:t>Datalink</a:t>
            </a:r>
          </a:p>
        </p:txBody>
      </p:sp>
      <p:sp>
        <p:nvSpPr>
          <p:cNvPr id="134162" name="Rectangle 18"/>
          <p:cNvSpPr>
            <a:spLocks noChangeArrowheads="1"/>
          </p:cNvSpPr>
          <p:nvPr/>
        </p:nvSpPr>
        <p:spPr bwMode="auto">
          <a:xfrm>
            <a:off x="6477000" y="4953000"/>
            <a:ext cx="1703388" cy="3810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4163" name="Text Box 19"/>
          <p:cNvSpPr txBox="1">
            <a:spLocks noChangeArrowheads="1"/>
          </p:cNvSpPr>
          <p:nvPr/>
        </p:nvSpPr>
        <p:spPr bwMode="auto">
          <a:xfrm>
            <a:off x="6721475" y="4937125"/>
            <a:ext cx="1214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</a:rPr>
              <a:t>Physical</a:t>
            </a:r>
          </a:p>
        </p:txBody>
      </p:sp>
      <p:sp>
        <p:nvSpPr>
          <p:cNvPr id="134164" name="Rectangle 20"/>
          <p:cNvSpPr>
            <a:spLocks noChangeArrowheads="1"/>
          </p:cNvSpPr>
          <p:nvPr/>
        </p:nvSpPr>
        <p:spPr bwMode="auto">
          <a:xfrm>
            <a:off x="3733800" y="4191000"/>
            <a:ext cx="1703388" cy="3810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4165" name="Text Box 21"/>
          <p:cNvSpPr txBox="1">
            <a:spLocks noChangeArrowheads="1"/>
          </p:cNvSpPr>
          <p:nvPr/>
        </p:nvSpPr>
        <p:spPr bwMode="auto">
          <a:xfrm>
            <a:off x="3992563" y="4175125"/>
            <a:ext cx="11858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</a:rPr>
              <a:t>Network</a:t>
            </a:r>
          </a:p>
        </p:txBody>
      </p:sp>
      <p:sp>
        <p:nvSpPr>
          <p:cNvPr id="134166" name="Rectangle 22"/>
          <p:cNvSpPr>
            <a:spLocks noChangeArrowheads="1"/>
          </p:cNvSpPr>
          <p:nvPr/>
        </p:nvSpPr>
        <p:spPr bwMode="auto">
          <a:xfrm>
            <a:off x="3733800" y="4572000"/>
            <a:ext cx="1703388" cy="3810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4167" name="Text Box 23"/>
          <p:cNvSpPr txBox="1">
            <a:spLocks noChangeArrowheads="1"/>
          </p:cNvSpPr>
          <p:nvPr/>
        </p:nvSpPr>
        <p:spPr bwMode="auto">
          <a:xfrm>
            <a:off x="3998913" y="4556125"/>
            <a:ext cx="1171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</a:rPr>
              <a:t>Datalink</a:t>
            </a:r>
          </a:p>
        </p:txBody>
      </p:sp>
      <p:sp>
        <p:nvSpPr>
          <p:cNvPr id="134168" name="Rectangle 24"/>
          <p:cNvSpPr>
            <a:spLocks noChangeArrowheads="1"/>
          </p:cNvSpPr>
          <p:nvPr/>
        </p:nvSpPr>
        <p:spPr bwMode="auto">
          <a:xfrm>
            <a:off x="3733800" y="4953000"/>
            <a:ext cx="1703388" cy="3810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4169" name="Text Box 25"/>
          <p:cNvSpPr txBox="1">
            <a:spLocks noChangeArrowheads="1"/>
          </p:cNvSpPr>
          <p:nvPr/>
        </p:nvSpPr>
        <p:spPr bwMode="auto">
          <a:xfrm>
            <a:off x="3978275" y="4937125"/>
            <a:ext cx="1214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</a:rPr>
              <a:t>Physical</a:t>
            </a:r>
          </a:p>
        </p:txBody>
      </p:sp>
      <p:cxnSp>
        <p:nvCxnSpPr>
          <p:cNvPr id="134170" name="AutoShape 26"/>
          <p:cNvCxnSpPr>
            <a:cxnSpLocks noChangeShapeType="1"/>
            <a:stCxn id="134154" idx="3"/>
            <a:endCxn id="134168" idx="1"/>
          </p:cNvCxnSpPr>
          <p:nvPr/>
        </p:nvCxnSpPr>
        <p:spPr bwMode="auto">
          <a:xfrm>
            <a:off x="2782888" y="5143500"/>
            <a:ext cx="938212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4171" name="AutoShape 27"/>
          <p:cNvCxnSpPr>
            <a:cxnSpLocks noChangeShapeType="1"/>
            <a:stCxn id="134152" idx="3"/>
            <a:endCxn id="134166" idx="1"/>
          </p:cNvCxnSpPr>
          <p:nvPr/>
        </p:nvCxnSpPr>
        <p:spPr bwMode="auto">
          <a:xfrm>
            <a:off x="2782888" y="4762500"/>
            <a:ext cx="938212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4172" name="AutoShape 28"/>
          <p:cNvCxnSpPr>
            <a:cxnSpLocks noChangeShapeType="1"/>
            <a:stCxn id="134150" idx="3"/>
            <a:endCxn id="134164" idx="1"/>
          </p:cNvCxnSpPr>
          <p:nvPr/>
        </p:nvCxnSpPr>
        <p:spPr bwMode="auto">
          <a:xfrm>
            <a:off x="2782888" y="4381500"/>
            <a:ext cx="938212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4173" name="AutoShape 29"/>
          <p:cNvCxnSpPr>
            <a:cxnSpLocks noChangeShapeType="1"/>
            <a:stCxn id="134168" idx="3"/>
            <a:endCxn id="134162" idx="1"/>
          </p:cNvCxnSpPr>
          <p:nvPr/>
        </p:nvCxnSpPr>
        <p:spPr bwMode="auto">
          <a:xfrm>
            <a:off x="5449888" y="5143500"/>
            <a:ext cx="1014412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4174" name="AutoShape 30"/>
          <p:cNvCxnSpPr>
            <a:cxnSpLocks noChangeShapeType="1"/>
            <a:stCxn id="134166" idx="3"/>
            <a:endCxn id="134160" idx="1"/>
          </p:cNvCxnSpPr>
          <p:nvPr/>
        </p:nvCxnSpPr>
        <p:spPr bwMode="auto">
          <a:xfrm>
            <a:off x="5449888" y="4762500"/>
            <a:ext cx="1014412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4175" name="AutoShape 31"/>
          <p:cNvCxnSpPr>
            <a:cxnSpLocks noChangeShapeType="1"/>
            <a:stCxn id="134164" idx="3"/>
            <a:endCxn id="134158" idx="1"/>
          </p:cNvCxnSpPr>
          <p:nvPr/>
        </p:nvCxnSpPr>
        <p:spPr bwMode="auto">
          <a:xfrm>
            <a:off x="5449888" y="4381500"/>
            <a:ext cx="1014412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4176" name="AutoShape 32"/>
          <p:cNvCxnSpPr>
            <a:cxnSpLocks noChangeShapeType="1"/>
            <a:stCxn id="134148" idx="3"/>
            <a:endCxn id="134156" idx="1"/>
          </p:cNvCxnSpPr>
          <p:nvPr/>
        </p:nvCxnSpPr>
        <p:spPr bwMode="auto">
          <a:xfrm>
            <a:off x="2782888" y="4000500"/>
            <a:ext cx="3681412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4177" name="Rectangle 33"/>
          <p:cNvSpPr>
            <a:spLocks noChangeArrowheads="1"/>
          </p:cNvSpPr>
          <p:nvPr/>
        </p:nvSpPr>
        <p:spPr bwMode="auto">
          <a:xfrm>
            <a:off x="1066800" y="3429000"/>
            <a:ext cx="1703388" cy="381000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4178" name="Text Box 34"/>
          <p:cNvSpPr txBox="1">
            <a:spLocks noChangeArrowheads="1"/>
          </p:cNvSpPr>
          <p:nvPr/>
        </p:nvSpPr>
        <p:spPr bwMode="auto">
          <a:xfrm>
            <a:off x="1143000" y="3429000"/>
            <a:ext cx="15668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</a:rPr>
              <a:t>Application</a:t>
            </a:r>
          </a:p>
        </p:txBody>
      </p:sp>
      <p:sp>
        <p:nvSpPr>
          <p:cNvPr id="134179" name="Rectangle 35"/>
          <p:cNvSpPr>
            <a:spLocks noChangeArrowheads="1"/>
          </p:cNvSpPr>
          <p:nvPr/>
        </p:nvSpPr>
        <p:spPr bwMode="auto">
          <a:xfrm>
            <a:off x="6477000" y="3429000"/>
            <a:ext cx="1703388" cy="381000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4180" name="Text Box 36"/>
          <p:cNvSpPr txBox="1">
            <a:spLocks noChangeArrowheads="1"/>
          </p:cNvSpPr>
          <p:nvPr/>
        </p:nvSpPr>
        <p:spPr bwMode="auto">
          <a:xfrm>
            <a:off x="6510338" y="3429000"/>
            <a:ext cx="15668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</a:rPr>
              <a:t>Application</a:t>
            </a:r>
          </a:p>
        </p:txBody>
      </p:sp>
      <p:cxnSp>
        <p:nvCxnSpPr>
          <p:cNvPr id="134181" name="AutoShape 37"/>
          <p:cNvCxnSpPr>
            <a:cxnSpLocks noChangeShapeType="1"/>
            <a:stCxn id="134177" idx="3"/>
            <a:endCxn id="134179" idx="1"/>
          </p:cNvCxnSpPr>
          <p:nvPr/>
        </p:nvCxnSpPr>
        <p:spPr bwMode="auto">
          <a:xfrm>
            <a:off x="2782888" y="3619500"/>
            <a:ext cx="3681412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4182" name="Text Box 38"/>
          <p:cNvSpPr txBox="1">
            <a:spLocks noChangeArrowheads="1"/>
          </p:cNvSpPr>
          <p:nvPr/>
        </p:nvSpPr>
        <p:spPr bwMode="auto">
          <a:xfrm>
            <a:off x="1261304" y="5486400"/>
            <a:ext cx="1312793" cy="52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43" tIns="44379" rIns="90343" bIns="44379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 dirty="0">
                <a:solidFill>
                  <a:schemeClr val="accent1"/>
                </a:solidFill>
                <a:latin typeface="Arial" charset="0"/>
              </a:rPr>
              <a:t>Host A</a:t>
            </a:r>
            <a:endParaRPr lang="en-US" sz="2800" dirty="0">
              <a:latin typeface="Arial" charset="0"/>
            </a:endParaRPr>
          </a:p>
        </p:txBody>
      </p:sp>
      <p:sp>
        <p:nvSpPr>
          <p:cNvPr id="134183" name="Text Box 39"/>
          <p:cNvSpPr txBox="1">
            <a:spLocks noChangeArrowheads="1"/>
          </p:cNvSpPr>
          <p:nvPr/>
        </p:nvSpPr>
        <p:spPr bwMode="auto">
          <a:xfrm>
            <a:off x="6659766" y="5486400"/>
            <a:ext cx="1339443" cy="52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43" tIns="44379" rIns="90343" bIns="44379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 dirty="0">
                <a:solidFill>
                  <a:schemeClr val="accent1"/>
                </a:solidFill>
                <a:latin typeface="Arial" charset="0"/>
              </a:rPr>
              <a:t>Host B</a:t>
            </a:r>
            <a:endParaRPr lang="en-US" sz="2800" dirty="0">
              <a:latin typeface="Arial" charset="0"/>
            </a:endParaRPr>
          </a:p>
        </p:txBody>
      </p:sp>
      <p:sp>
        <p:nvSpPr>
          <p:cNvPr id="134184" name="Text Box 40"/>
          <p:cNvSpPr txBox="1">
            <a:spLocks noChangeArrowheads="1"/>
          </p:cNvSpPr>
          <p:nvPr/>
        </p:nvSpPr>
        <p:spPr bwMode="auto">
          <a:xfrm>
            <a:off x="3914979" y="5486400"/>
            <a:ext cx="1339443" cy="52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43" tIns="44379" rIns="90343" bIns="44379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 dirty="0">
                <a:solidFill>
                  <a:schemeClr val="accent1"/>
                </a:solidFill>
                <a:latin typeface="Arial" charset="0"/>
              </a:rPr>
              <a:t>Router</a:t>
            </a:r>
            <a:endParaRPr lang="en-US" sz="28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6776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 charset="0"/>
              </a:rPr>
              <a:t>What Does That Mean?</a:t>
            </a:r>
            <a:endParaRPr lang="en-US" dirty="0">
              <a:latin typeface="Helvetica" charset="0"/>
            </a:endParaRPr>
          </a:p>
        </p:txBody>
      </p:sp>
      <p:sp>
        <p:nvSpPr>
          <p:cNvPr id="136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endParaRPr lang="en-US" sz="2400" dirty="0">
              <a:latin typeface="Arial" charset="0"/>
            </a:endParaRPr>
          </a:p>
        </p:txBody>
      </p:sp>
      <p:sp>
        <p:nvSpPr>
          <p:cNvPr id="13619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BA2D10E8-5246-0541-AF86-AD85AA6D188D}" type="slidenum">
              <a:rPr lang="en-US" sz="1400" b="0">
                <a:latin typeface="Times New Roman" charset="0"/>
              </a:rPr>
              <a:pPr eaLnBrk="1" hangingPunct="1"/>
              <a:t>33</a:t>
            </a:fld>
            <a:endParaRPr lang="en-US" sz="1400" b="0">
              <a:latin typeface="Times New Roman" charset="0"/>
            </a:endParaRPr>
          </a:p>
        </p:txBody>
      </p:sp>
      <p:sp>
        <p:nvSpPr>
          <p:cNvPr id="136196" name="Rectangle 4"/>
          <p:cNvSpPr>
            <a:spLocks noChangeArrowheads="1"/>
          </p:cNvSpPr>
          <p:nvPr/>
        </p:nvSpPr>
        <p:spPr bwMode="auto">
          <a:xfrm>
            <a:off x="1066800" y="3810000"/>
            <a:ext cx="1703388" cy="381000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6197" name="Text Box 5"/>
          <p:cNvSpPr txBox="1">
            <a:spLocks noChangeArrowheads="1"/>
          </p:cNvSpPr>
          <p:nvPr/>
        </p:nvSpPr>
        <p:spPr bwMode="auto">
          <a:xfrm>
            <a:off x="1233488" y="3794125"/>
            <a:ext cx="13700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</a:rPr>
              <a:t>Transport</a:t>
            </a:r>
          </a:p>
        </p:txBody>
      </p:sp>
      <p:sp>
        <p:nvSpPr>
          <p:cNvPr id="136198" name="Rectangle 6"/>
          <p:cNvSpPr>
            <a:spLocks noChangeArrowheads="1"/>
          </p:cNvSpPr>
          <p:nvPr/>
        </p:nvSpPr>
        <p:spPr bwMode="auto">
          <a:xfrm>
            <a:off x="1066800" y="4191000"/>
            <a:ext cx="1703388" cy="3810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6199" name="Text Box 7"/>
          <p:cNvSpPr txBox="1">
            <a:spLocks noChangeArrowheads="1"/>
          </p:cNvSpPr>
          <p:nvPr/>
        </p:nvSpPr>
        <p:spPr bwMode="auto">
          <a:xfrm>
            <a:off x="1325563" y="4175125"/>
            <a:ext cx="11858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</a:rPr>
              <a:t>Network</a:t>
            </a:r>
          </a:p>
        </p:txBody>
      </p:sp>
      <p:sp>
        <p:nvSpPr>
          <p:cNvPr id="136200" name="Rectangle 8"/>
          <p:cNvSpPr>
            <a:spLocks noChangeArrowheads="1"/>
          </p:cNvSpPr>
          <p:nvPr/>
        </p:nvSpPr>
        <p:spPr bwMode="auto">
          <a:xfrm>
            <a:off x="1066800" y="4572000"/>
            <a:ext cx="1703388" cy="3810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6201" name="Text Box 9"/>
          <p:cNvSpPr txBox="1">
            <a:spLocks noChangeArrowheads="1"/>
          </p:cNvSpPr>
          <p:nvPr/>
        </p:nvSpPr>
        <p:spPr bwMode="auto">
          <a:xfrm>
            <a:off x="1331913" y="4556125"/>
            <a:ext cx="1171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</a:rPr>
              <a:t>Datalink</a:t>
            </a:r>
          </a:p>
        </p:txBody>
      </p:sp>
      <p:sp>
        <p:nvSpPr>
          <p:cNvPr id="136202" name="Rectangle 10"/>
          <p:cNvSpPr>
            <a:spLocks noChangeArrowheads="1"/>
          </p:cNvSpPr>
          <p:nvPr/>
        </p:nvSpPr>
        <p:spPr bwMode="auto">
          <a:xfrm>
            <a:off x="1066800" y="4953000"/>
            <a:ext cx="1703388" cy="3810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6203" name="Text Box 11"/>
          <p:cNvSpPr txBox="1">
            <a:spLocks noChangeArrowheads="1"/>
          </p:cNvSpPr>
          <p:nvPr/>
        </p:nvSpPr>
        <p:spPr bwMode="auto">
          <a:xfrm>
            <a:off x="1311275" y="4937125"/>
            <a:ext cx="1214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</a:rPr>
              <a:t>Physical</a:t>
            </a:r>
          </a:p>
        </p:txBody>
      </p:sp>
      <p:sp>
        <p:nvSpPr>
          <p:cNvPr id="136204" name="Rectangle 12"/>
          <p:cNvSpPr>
            <a:spLocks noChangeArrowheads="1"/>
          </p:cNvSpPr>
          <p:nvPr/>
        </p:nvSpPr>
        <p:spPr bwMode="auto">
          <a:xfrm>
            <a:off x="6477000" y="3810000"/>
            <a:ext cx="1703388" cy="381000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6205" name="Text Box 13"/>
          <p:cNvSpPr txBox="1">
            <a:spLocks noChangeArrowheads="1"/>
          </p:cNvSpPr>
          <p:nvPr/>
        </p:nvSpPr>
        <p:spPr bwMode="auto">
          <a:xfrm>
            <a:off x="6643688" y="3794125"/>
            <a:ext cx="13700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</a:rPr>
              <a:t>Transport</a:t>
            </a:r>
          </a:p>
        </p:txBody>
      </p:sp>
      <p:sp>
        <p:nvSpPr>
          <p:cNvPr id="136206" name="Rectangle 14"/>
          <p:cNvSpPr>
            <a:spLocks noChangeArrowheads="1"/>
          </p:cNvSpPr>
          <p:nvPr/>
        </p:nvSpPr>
        <p:spPr bwMode="auto">
          <a:xfrm>
            <a:off x="6477000" y="4191000"/>
            <a:ext cx="1703388" cy="3810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6207" name="Text Box 15"/>
          <p:cNvSpPr txBox="1">
            <a:spLocks noChangeArrowheads="1"/>
          </p:cNvSpPr>
          <p:nvPr/>
        </p:nvSpPr>
        <p:spPr bwMode="auto">
          <a:xfrm>
            <a:off x="6735763" y="4175125"/>
            <a:ext cx="11858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</a:rPr>
              <a:t>Network</a:t>
            </a:r>
          </a:p>
        </p:txBody>
      </p:sp>
      <p:sp>
        <p:nvSpPr>
          <p:cNvPr id="136208" name="Rectangle 16"/>
          <p:cNvSpPr>
            <a:spLocks noChangeArrowheads="1"/>
          </p:cNvSpPr>
          <p:nvPr/>
        </p:nvSpPr>
        <p:spPr bwMode="auto">
          <a:xfrm>
            <a:off x="6477000" y="4572000"/>
            <a:ext cx="1703388" cy="3810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6209" name="Text Box 17"/>
          <p:cNvSpPr txBox="1">
            <a:spLocks noChangeArrowheads="1"/>
          </p:cNvSpPr>
          <p:nvPr/>
        </p:nvSpPr>
        <p:spPr bwMode="auto">
          <a:xfrm>
            <a:off x="6742113" y="4556125"/>
            <a:ext cx="1171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</a:rPr>
              <a:t>Datalink</a:t>
            </a:r>
          </a:p>
        </p:txBody>
      </p:sp>
      <p:sp>
        <p:nvSpPr>
          <p:cNvPr id="136210" name="Rectangle 18"/>
          <p:cNvSpPr>
            <a:spLocks noChangeArrowheads="1"/>
          </p:cNvSpPr>
          <p:nvPr/>
        </p:nvSpPr>
        <p:spPr bwMode="auto">
          <a:xfrm>
            <a:off x="6477000" y="4953000"/>
            <a:ext cx="1703388" cy="3810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6211" name="Text Box 19"/>
          <p:cNvSpPr txBox="1">
            <a:spLocks noChangeArrowheads="1"/>
          </p:cNvSpPr>
          <p:nvPr/>
        </p:nvSpPr>
        <p:spPr bwMode="auto">
          <a:xfrm>
            <a:off x="6721475" y="4937125"/>
            <a:ext cx="1214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</a:rPr>
              <a:t>Physical</a:t>
            </a:r>
          </a:p>
        </p:txBody>
      </p:sp>
      <p:sp>
        <p:nvSpPr>
          <p:cNvPr id="136212" name="Rectangle 20"/>
          <p:cNvSpPr>
            <a:spLocks noChangeArrowheads="1"/>
          </p:cNvSpPr>
          <p:nvPr/>
        </p:nvSpPr>
        <p:spPr bwMode="auto">
          <a:xfrm>
            <a:off x="3797300" y="4191000"/>
            <a:ext cx="1703388" cy="3810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6213" name="Text Box 21"/>
          <p:cNvSpPr txBox="1">
            <a:spLocks noChangeArrowheads="1"/>
          </p:cNvSpPr>
          <p:nvPr/>
        </p:nvSpPr>
        <p:spPr bwMode="auto">
          <a:xfrm>
            <a:off x="4056063" y="4175125"/>
            <a:ext cx="11858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</a:rPr>
              <a:t>Network</a:t>
            </a:r>
          </a:p>
        </p:txBody>
      </p:sp>
      <p:sp>
        <p:nvSpPr>
          <p:cNvPr id="136214" name="Rectangle 22"/>
          <p:cNvSpPr>
            <a:spLocks noChangeArrowheads="1"/>
          </p:cNvSpPr>
          <p:nvPr/>
        </p:nvSpPr>
        <p:spPr bwMode="auto">
          <a:xfrm>
            <a:off x="3797300" y="4572000"/>
            <a:ext cx="1703388" cy="3810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6215" name="Text Box 23"/>
          <p:cNvSpPr txBox="1">
            <a:spLocks noChangeArrowheads="1"/>
          </p:cNvSpPr>
          <p:nvPr/>
        </p:nvSpPr>
        <p:spPr bwMode="auto">
          <a:xfrm>
            <a:off x="4064000" y="4556125"/>
            <a:ext cx="1171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</a:rPr>
              <a:t>Datalink</a:t>
            </a:r>
          </a:p>
        </p:txBody>
      </p:sp>
      <p:sp>
        <p:nvSpPr>
          <p:cNvPr id="136216" name="Rectangle 24"/>
          <p:cNvSpPr>
            <a:spLocks noChangeArrowheads="1"/>
          </p:cNvSpPr>
          <p:nvPr/>
        </p:nvSpPr>
        <p:spPr bwMode="auto">
          <a:xfrm>
            <a:off x="3797300" y="4953000"/>
            <a:ext cx="1703388" cy="3810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6217" name="Text Box 25"/>
          <p:cNvSpPr txBox="1">
            <a:spLocks noChangeArrowheads="1"/>
          </p:cNvSpPr>
          <p:nvPr/>
        </p:nvSpPr>
        <p:spPr bwMode="auto">
          <a:xfrm>
            <a:off x="4041775" y="4937125"/>
            <a:ext cx="1214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</a:rPr>
              <a:t>Physical</a:t>
            </a:r>
          </a:p>
        </p:txBody>
      </p:sp>
      <p:cxnSp>
        <p:nvCxnSpPr>
          <p:cNvPr id="136218" name="AutoShape 26"/>
          <p:cNvCxnSpPr>
            <a:cxnSpLocks noChangeShapeType="1"/>
            <a:stCxn id="136202" idx="3"/>
            <a:endCxn id="136216" idx="1"/>
          </p:cNvCxnSpPr>
          <p:nvPr/>
        </p:nvCxnSpPr>
        <p:spPr bwMode="auto">
          <a:xfrm>
            <a:off x="2782888" y="5143500"/>
            <a:ext cx="100171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36219" name="AutoShape 27"/>
          <p:cNvCxnSpPr>
            <a:cxnSpLocks noChangeShapeType="1"/>
            <a:stCxn id="136200" idx="3"/>
            <a:endCxn id="136214" idx="1"/>
          </p:cNvCxnSpPr>
          <p:nvPr/>
        </p:nvCxnSpPr>
        <p:spPr bwMode="auto">
          <a:xfrm>
            <a:off x="2782888" y="4762500"/>
            <a:ext cx="100171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36220" name="AutoShape 28"/>
          <p:cNvCxnSpPr>
            <a:cxnSpLocks noChangeShapeType="1"/>
            <a:stCxn id="136198" idx="3"/>
            <a:endCxn id="136212" idx="1"/>
          </p:cNvCxnSpPr>
          <p:nvPr/>
        </p:nvCxnSpPr>
        <p:spPr bwMode="auto">
          <a:xfrm>
            <a:off x="2782888" y="4381500"/>
            <a:ext cx="100171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36221" name="AutoShape 29"/>
          <p:cNvCxnSpPr>
            <a:cxnSpLocks noChangeShapeType="1"/>
            <a:stCxn id="136216" idx="3"/>
            <a:endCxn id="136210" idx="1"/>
          </p:cNvCxnSpPr>
          <p:nvPr/>
        </p:nvCxnSpPr>
        <p:spPr bwMode="auto">
          <a:xfrm>
            <a:off x="5513388" y="5143500"/>
            <a:ext cx="95091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36222" name="AutoShape 30"/>
          <p:cNvCxnSpPr>
            <a:cxnSpLocks noChangeShapeType="1"/>
            <a:stCxn id="136214" idx="3"/>
            <a:endCxn id="136208" idx="1"/>
          </p:cNvCxnSpPr>
          <p:nvPr/>
        </p:nvCxnSpPr>
        <p:spPr bwMode="auto">
          <a:xfrm>
            <a:off x="5513388" y="4762500"/>
            <a:ext cx="95091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36223" name="AutoShape 31"/>
          <p:cNvCxnSpPr>
            <a:cxnSpLocks noChangeShapeType="1"/>
            <a:stCxn id="136212" idx="3"/>
            <a:endCxn id="136206" idx="1"/>
          </p:cNvCxnSpPr>
          <p:nvPr/>
        </p:nvCxnSpPr>
        <p:spPr bwMode="auto">
          <a:xfrm>
            <a:off x="5513388" y="4381500"/>
            <a:ext cx="95091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36224" name="AutoShape 32"/>
          <p:cNvCxnSpPr>
            <a:cxnSpLocks noChangeShapeType="1"/>
            <a:stCxn id="136196" idx="3"/>
            <a:endCxn id="136204" idx="1"/>
          </p:cNvCxnSpPr>
          <p:nvPr/>
        </p:nvCxnSpPr>
        <p:spPr bwMode="auto">
          <a:xfrm>
            <a:off x="2782888" y="4000500"/>
            <a:ext cx="368141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grpSp>
        <p:nvGrpSpPr>
          <p:cNvPr id="136225" name="Group 33"/>
          <p:cNvGrpSpPr>
            <a:grpSpLocks/>
          </p:cNvGrpSpPr>
          <p:nvPr/>
        </p:nvGrpSpPr>
        <p:grpSpPr bwMode="auto">
          <a:xfrm>
            <a:off x="1066800" y="3429000"/>
            <a:ext cx="7113588" cy="396875"/>
            <a:chOff x="647" y="2280"/>
            <a:chExt cx="4481" cy="250"/>
          </a:xfrm>
        </p:grpSpPr>
        <p:sp>
          <p:nvSpPr>
            <p:cNvPr id="136230" name="Rectangle 34"/>
            <p:cNvSpPr>
              <a:spLocks noChangeArrowheads="1"/>
            </p:cNvSpPr>
            <p:nvPr/>
          </p:nvSpPr>
          <p:spPr bwMode="auto">
            <a:xfrm>
              <a:off x="647" y="2280"/>
              <a:ext cx="1073" cy="24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231" name="Text Box 35"/>
            <p:cNvSpPr txBox="1">
              <a:spLocks noChangeArrowheads="1"/>
            </p:cNvSpPr>
            <p:nvPr/>
          </p:nvSpPr>
          <p:spPr bwMode="auto">
            <a:xfrm>
              <a:off x="695" y="2280"/>
              <a:ext cx="98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0" tIns="45716" rIns="91430" bIns="45716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>
                  <a:latin typeface="Arial" charset="0"/>
                </a:rPr>
                <a:t>Application</a:t>
              </a:r>
            </a:p>
          </p:txBody>
        </p:sp>
        <p:sp>
          <p:nvSpPr>
            <p:cNvPr id="136232" name="Rectangle 36"/>
            <p:cNvSpPr>
              <a:spLocks noChangeArrowheads="1"/>
            </p:cNvSpPr>
            <p:nvPr/>
          </p:nvSpPr>
          <p:spPr bwMode="auto">
            <a:xfrm>
              <a:off x="4055" y="2280"/>
              <a:ext cx="1073" cy="24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233" name="Text Box 37"/>
            <p:cNvSpPr txBox="1">
              <a:spLocks noChangeArrowheads="1"/>
            </p:cNvSpPr>
            <p:nvPr/>
          </p:nvSpPr>
          <p:spPr bwMode="auto">
            <a:xfrm>
              <a:off x="4076" y="2280"/>
              <a:ext cx="98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0" tIns="45716" rIns="91430" bIns="45716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>
                  <a:latin typeface="Arial" charset="0"/>
                </a:rPr>
                <a:t>Application</a:t>
              </a:r>
            </a:p>
          </p:txBody>
        </p:sp>
        <p:cxnSp>
          <p:nvCxnSpPr>
            <p:cNvPr id="136234" name="AutoShape 38"/>
            <p:cNvCxnSpPr>
              <a:cxnSpLocks noChangeShapeType="1"/>
              <a:stCxn id="136230" idx="3"/>
              <a:endCxn id="136233" idx="1"/>
            </p:cNvCxnSpPr>
            <p:nvPr/>
          </p:nvCxnSpPr>
          <p:spPr bwMode="auto">
            <a:xfrm>
              <a:off x="1728" y="2400"/>
              <a:ext cx="2348" cy="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sp>
        <p:nvSpPr>
          <p:cNvPr id="136226" name="Text Box 39"/>
          <p:cNvSpPr txBox="1">
            <a:spLocks noChangeArrowheads="1"/>
          </p:cNvSpPr>
          <p:nvPr/>
        </p:nvSpPr>
        <p:spPr bwMode="auto">
          <a:xfrm>
            <a:off x="1261304" y="5486400"/>
            <a:ext cx="1312793" cy="52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43" tIns="44379" rIns="90343" bIns="44379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 dirty="0">
                <a:solidFill>
                  <a:schemeClr val="accent1"/>
                </a:solidFill>
                <a:latin typeface="Arial" charset="0"/>
              </a:rPr>
              <a:t>Host A</a:t>
            </a:r>
            <a:endParaRPr lang="en-US" sz="2800" dirty="0">
              <a:latin typeface="Arial" charset="0"/>
            </a:endParaRPr>
          </a:p>
        </p:txBody>
      </p:sp>
      <p:sp>
        <p:nvSpPr>
          <p:cNvPr id="136227" name="Text Box 40"/>
          <p:cNvSpPr txBox="1">
            <a:spLocks noChangeArrowheads="1"/>
          </p:cNvSpPr>
          <p:nvPr/>
        </p:nvSpPr>
        <p:spPr bwMode="auto">
          <a:xfrm>
            <a:off x="6659766" y="5486400"/>
            <a:ext cx="1339443" cy="52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43" tIns="44379" rIns="90343" bIns="44379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 dirty="0">
                <a:solidFill>
                  <a:schemeClr val="accent1"/>
                </a:solidFill>
                <a:latin typeface="Arial" charset="0"/>
              </a:rPr>
              <a:t>Host B</a:t>
            </a:r>
            <a:endParaRPr lang="en-US" sz="2800" dirty="0">
              <a:latin typeface="Arial" charset="0"/>
            </a:endParaRPr>
          </a:p>
        </p:txBody>
      </p:sp>
      <p:sp>
        <p:nvSpPr>
          <p:cNvPr id="136228" name="Text Box 41"/>
          <p:cNvSpPr txBox="1">
            <a:spLocks noChangeArrowheads="1"/>
          </p:cNvSpPr>
          <p:nvPr/>
        </p:nvSpPr>
        <p:spPr bwMode="auto">
          <a:xfrm>
            <a:off x="3887991" y="5486400"/>
            <a:ext cx="1339443" cy="52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43" tIns="44379" rIns="90343" bIns="44379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 dirty="0">
                <a:solidFill>
                  <a:schemeClr val="accent1"/>
                </a:solidFill>
                <a:latin typeface="Arial" charset="0"/>
              </a:rPr>
              <a:t>Router</a:t>
            </a:r>
            <a:endParaRPr lang="en-US" sz="2800" dirty="0">
              <a:latin typeface="Arial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836069" y="3307091"/>
            <a:ext cx="3657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008000"/>
                </a:solidFill>
                <a:latin typeface="+mn-lt"/>
              </a:rPr>
              <a:t>Semantic Content</a:t>
            </a:r>
            <a:endParaRPr lang="en-US" sz="2800" dirty="0">
              <a:solidFill>
                <a:srgbClr val="008000"/>
              </a:solidFill>
              <a:latin typeface="+mn-lt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716213" y="3667780"/>
            <a:ext cx="3657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008000"/>
                </a:solidFill>
                <a:latin typeface="+mn-lt"/>
              </a:rPr>
              <a:t>Process Identity</a:t>
            </a:r>
            <a:endParaRPr lang="en-US" sz="2800" dirty="0">
              <a:solidFill>
                <a:srgbClr val="008000"/>
              </a:solidFill>
              <a:latin typeface="+mn-lt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480613" y="4080264"/>
            <a:ext cx="3657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 smtClean="0">
                <a:solidFill>
                  <a:srgbClr val="008000"/>
                </a:solidFill>
                <a:latin typeface="+mn-lt"/>
              </a:rPr>
              <a:t>GlobalLoc</a:t>
            </a:r>
            <a:endParaRPr lang="en-US" sz="2800" dirty="0">
              <a:solidFill>
                <a:srgbClr val="008000"/>
              </a:solidFill>
              <a:latin typeface="+mn-lt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447800" y="4505980"/>
            <a:ext cx="3657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 smtClean="0">
                <a:solidFill>
                  <a:srgbClr val="008000"/>
                </a:solidFill>
                <a:latin typeface="+mn-lt"/>
              </a:rPr>
              <a:t>LocalLoc</a:t>
            </a:r>
            <a:endParaRPr lang="en-US" sz="2800" dirty="0">
              <a:solidFill>
                <a:srgbClr val="008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32168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5" grpId="0"/>
      <p:bldP spid="47" grpId="0"/>
      <p:bldP spid="48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</a:rPr>
              <a:t>Layer Encapsulation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0289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3F162AA8-3EB3-C046-9412-73145509C237}" type="slidenum">
              <a:rPr lang="en-US" sz="1400" b="0">
                <a:latin typeface="Times New Roman" charset="0"/>
              </a:rPr>
              <a:pPr eaLnBrk="1" hangingPunct="1"/>
              <a:t>34</a:t>
            </a:fld>
            <a:endParaRPr lang="en-US" sz="1400" b="0">
              <a:latin typeface="Times New Roman" charset="0"/>
            </a:endParaRPr>
          </a:p>
        </p:txBody>
      </p:sp>
      <p:grpSp>
        <p:nvGrpSpPr>
          <p:cNvPr id="140291" name="Group 3"/>
          <p:cNvGrpSpPr>
            <a:grpSpLocks/>
          </p:cNvGrpSpPr>
          <p:nvPr/>
        </p:nvGrpSpPr>
        <p:grpSpPr bwMode="auto">
          <a:xfrm>
            <a:off x="1600200" y="2438400"/>
            <a:ext cx="5791200" cy="3124200"/>
            <a:chOff x="1008" y="1536"/>
            <a:chExt cx="3648" cy="1968"/>
          </a:xfrm>
        </p:grpSpPr>
        <p:sp>
          <p:nvSpPr>
            <p:cNvPr id="140332" name="Line 4"/>
            <p:cNvSpPr>
              <a:spLocks noChangeShapeType="1"/>
            </p:cNvSpPr>
            <p:nvPr/>
          </p:nvSpPr>
          <p:spPr bwMode="auto">
            <a:xfrm>
              <a:off x="1008" y="1536"/>
              <a:ext cx="0" cy="1584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333" name="Line 5"/>
            <p:cNvSpPr>
              <a:spLocks noChangeShapeType="1"/>
            </p:cNvSpPr>
            <p:nvPr/>
          </p:nvSpPr>
          <p:spPr bwMode="auto">
            <a:xfrm flipV="1">
              <a:off x="4656" y="1536"/>
              <a:ext cx="0" cy="1584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40334" name="Group 6"/>
            <p:cNvGrpSpPr>
              <a:grpSpLocks/>
            </p:cNvGrpSpPr>
            <p:nvPr/>
          </p:nvGrpSpPr>
          <p:grpSpPr bwMode="auto">
            <a:xfrm>
              <a:off x="1008" y="3264"/>
              <a:ext cx="3648" cy="240"/>
              <a:chOff x="1008" y="3264"/>
              <a:chExt cx="3648" cy="240"/>
            </a:xfrm>
          </p:grpSpPr>
          <p:sp>
            <p:nvSpPr>
              <p:cNvPr id="140335" name="Line 7"/>
              <p:cNvSpPr>
                <a:spLocks noChangeShapeType="1"/>
              </p:cNvSpPr>
              <p:nvPr/>
            </p:nvSpPr>
            <p:spPr bwMode="auto">
              <a:xfrm>
                <a:off x="1008" y="3504"/>
                <a:ext cx="3648" cy="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0336" name="Line 8"/>
              <p:cNvSpPr>
                <a:spLocks noChangeShapeType="1"/>
              </p:cNvSpPr>
              <p:nvPr/>
            </p:nvSpPr>
            <p:spPr bwMode="auto">
              <a:xfrm>
                <a:off x="1008" y="3264"/>
                <a:ext cx="0" cy="24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0337" name="Line 9"/>
              <p:cNvSpPr>
                <a:spLocks noChangeShapeType="1"/>
              </p:cNvSpPr>
              <p:nvPr/>
            </p:nvSpPr>
            <p:spPr bwMode="auto">
              <a:xfrm>
                <a:off x="4656" y="3264"/>
                <a:ext cx="0" cy="24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914400" y="3429000"/>
            <a:ext cx="7162800" cy="838200"/>
            <a:chOff x="576" y="2160"/>
            <a:chExt cx="4512" cy="528"/>
          </a:xfrm>
        </p:grpSpPr>
        <p:sp>
          <p:nvSpPr>
            <p:cNvPr id="140325" name="Rectangle 11"/>
            <p:cNvSpPr>
              <a:spLocks noChangeArrowheads="1"/>
            </p:cNvSpPr>
            <p:nvPr/>
          </p:nvSpPr>
          <p:spPr bwMode="auto">
            <a:xfrm rot="10800000">
              <a:off x="1727" y="2352"/>
              <a:ext cx="384" cy="192"/>
            </a:xfrm>
            <a:prstGeom prst="rect">
              <a:avLst/>
            </a:prstGeom>
            <a:solidFill>
              <a:srgbClr val="00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326" name="Rectangle 12"/>
            <p:cNvSpPr>
              <a:spLocks noChangeArrowheads="1"/>
            </p:cNvSpPr>
            <p:nvPr/>
          </p:nvSpPr>
          <p:spPr bwMode="auto">
            <a:xfrm rot="10800000">
              <a:off x="1631" y="2352"/>
              <a:ext cx="144" cy="192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327" name="Rectangle 13"/>
            <p:cNvSpPr>
              <a:spLocks noChangeArrowheads="1"/>
            </p:cNvSpPr>
            <p:nvPr/>
          </p:nvSpPr>
          <p:spPr bwMode="auto">
            <a:xfrm>
              <a:off x="576" y="2160"/>
              <a:ext cx="912" cy="52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328" name="Rectangle 14"/>
            <p:cNvSpPr>
              <a:spLocks noChangeArrowheads="1"/>
            </p:cNvSpPr>
            <p:nvPr/>
          </p:nvSpPr>
          <p:spPr bwMode="auto">
            <a:xfrm>
              <a:off x="4176" y="2160"/>
              <a:ext cx="912" cy="52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329" name="Rectangle 15"/>
            <p:cNvSpPr>
              <a:spLocks noChangeArrowheads="1"/>
            </p:cNvSpPr>
            <p:nvPr/>
          </p:nvSpPr>
          <p:spPr bwMode="auto">
            <a:xfrm rot="10800000">
              <a:off x="3695" y="2352"/>
              <a:ext cx="384" cy="192"/>
            </a:xfrm>
            <a:prstGeom prst="rect">
              <a:avLst/>
            </a:prstGeom>
            <a:solidFill>
              <a:srgbClr val="00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330" name="Rectangle 16"/>
            <p:cNvSpPr>
              <a:spLocks noChangeArrowheads="1"/>
            </p:cNvSpPr>
            <p:nvPr/>
          </p:nvSpPr>
          <p:spPr bwMode="auto">
            <a:xfrm rot="10800000">
              <a:off x="3599" y="2352"/>
              <a:ext cx="144" cy="192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331" name="Text Box 17"/>
            <p:cNvSpPr txBox="1">
              <a:spLocks noChangeArrowheads="1"/>
            </p:cNvSpPr>
            <p:nvPr/>
          </p:nvSpPr>
          <p:spPr bwMode="auto">
            <a:xfrm>
              <a:off x="2352" y="2304"/>
              <a:ext cx="124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0" tIns="45712" rIns="91420" bIns="45712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400" dirty="0">
                  <a:solidFill>
                    <a:srgbClr val="000000"/>
                  </a:solidFill>
                  <a:latin typeface="Arial" charset="0"/>
                </a:rPr>
                <a:t>Trans: Connection ID</a:t>
              </a:r>
            </a:p>
          </p:txBody>
        </p:sp>
      </p:grpSp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914400" y="4267200"/>
            <a:ext cx="7162800" cy="457200"/>
            <a:chOff x="576" y="2688"/>
            <a:chExt cx="4512" cy="288"/>
          </a:xfrm>
        </p:grpSpPr>
        <p:sp>
          <p:nvSpPr>
            <p:cNvPr id="140316" name="Rectangle 19"/>
            <p:cNvSpPr>
              <a:spLocks noChangeArrowheads="1"/>
            </p:cNvSpPr>
            <p:nvPr/>
          </p:nvSpPr>
          <p:spPr bwMode="auto">
            <a:xfrm rot="10800000">
              <a:off x="1824" y="2736"/>
              <a:ext cx="384" cy="192"/>
            </a:xfrm>
            <a:prstGeom prst="rect">
              <a:avLst/>
            </a:prstGeom>
            <a:solidFill>
              <a:srgbClr val="00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317" name="Rectangle 20"/>
            <p:cNvSpPr>
              <a:spLocks noChangeArrowheads="1"/>
            </p:cNvSpPr>
            <p:nvPr/>
          </p:nvSpPr>
          <p:spPr bwMode="auto">
            <a:xfrm rot="10800000">
              <a:off x="1680" y="2736"/>
              <a:ext cx="192" cy="192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318" name="Rectangle 21"/>
            <p:cNvSpPr>
              <a:spLocks noChangeArrowheads="1"/>
            </p:cNvSpPr>
            <p:nvPr/>
          </p:nvSpPr>
          <p:spPr bwMode="auto">
            <a:xfrm rot="10800000">
              <a:off x="1632" y="2736"/>
              <a:ext cx="96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319" name="Rectangle 22"/>
            <p:cNvSpPr>
              <a:spLocks noChangeArrowheads="1"/>
            </p:cNvSpPr>
            <p:nvPr/>
          </p:nvSpPr>
          <p:spPr bwMode="auto">
            <a:xfrm>
              <a:off x="576" y="2688"/>
              <a:ext cx="912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320" name="Rectangle 23"/>
            <p:cNvSpPr>
              <a:spLocks noChangeArrowheads="1"/>
            </p:cNvSpPr>
            <p:nvPr/>
          </p:nvSpPr>
          <p:spPr bwMode="auto">
            <a:xfrm>
              <a:off x="4176" y="2688"/>
              <a:ext cx="912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321" name="Rectangle 24"/>
            <p:cNvSpPr>
              <a:spLocks noChangeArrowheads="1"/>
            </p:cNvSpPr>
            <p:nvPr/>
          </p:nvSpPr>
          <p:spPr bwMode="auto">
            <a:xfrm rot="10800000">
              <a:off x="3695" y="2736"/>
              <a:ext cx="384" cy="192"/>
            </a:xfrm>
            <a:prstGeom prst="rect">
              <a:avLst/>
            </a:prstGeom>
            <a:solidFill>
              <a:srgbClr val="00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322" name="Rectangle 25"/>
            <p:cNvSpPr>
              <a:spLocks noChangeArrowheads="1"/>
            </p:cNvSpPr>
            <p:nvPr/>
          </p:nvSpPr>
          <p:spPr bwMode="auto">
            <a:xfrm rot="10800000">
              <a:off x="3551" y="2736"/>
              <a:ext cx="192" cy="192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323" name="Rectangle 26"/>
            <p:cNvSpPr>
              <a:spLocks noChangeArrowheads="1"/>
            </p:cNvSpPr>
            <p:nvPr/>
          </p:nvSpPr>
          <p:spPr bwMode="auto">
            <a:xfrm rot="10800000">
              <a:off x="3503" y="2736"/>
              <a:ext cx="96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324" name="Text Box 27"/>
            <p:cNvSpPr txBox="1">
              <a:spLocks noChangeArrowheads="1"/>
            </p:cNvSpPr>
            <p:nvPr/>
          </p:nvSpPr>
          <p:spPr bwMode="auto">
            <a:xfrm>
              <a:off x="2165" y="2736"/>
              <a:ext cx="1269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0" tIns="45712" rIns="91420" bIns="45712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400" dirty="0">
                  <a:solidFill>
                    <a:srgbClr val="000000"/>
                  </a:solidFill>
                  <a:latin typeface="Arial" charset="0"/>
                </a:rPr>
                <a:t>    Net: </a:t>
              </a:r>
              <a:r>
                <a:rPr lang="en-US" sz="1400" dirty="0" smtClean="0">
                  <a:solidFill>
                    <a:srgbClr val="000000"/>
                  </a:solidFill>
                  <a:latin typeface="Arial" charset="0"/>
                </a:rPr>
                <a:t>G Source/</a:t>
              </a:r>
              <a:r>
                <a:rPr lang="en-US" sz="1400" dirty="0" err="1" smtClean="0">
                  <a:solidFill>
                    <a:srgbClr val="000000"/>
                  </a:solidFill>
                  <a:latin typeface="Arial" charset="0"/>
                </a:rPr>
                <a:t>Dest</a:t>
              </a:r>
              <a:endParaRPr lang="en-US" sz="1400" dirty="0">
                <a:solidFill>
                  <a:srgbClr val="000000"/>
                </a:solidFill>
                <a:latin typeface="Arial" charset="0"/>
              </a:endParaRPr>
            </a:p>
          </p:txBody>
        </p:sp>
      </p:grpSp>
      <p:grpSp>
        <p:nvGrpSpPr>
          <p:cNvPr id="6" name="Group 28"/>
          <p:cNvGrpSpPr>
            <a:grpSpLocks/>
          </p:cNvGrpSpPr>
          <p:nvPr/>
        </p:nvGrpSpPr>
        <p:grpSpPr bwMode="auto">
          <a:xfrm>
            <a:off x="914400" y="4724400"/>
            <a:ext cx="7162800" cy="457200"/>
            <a:chOff x="576" y="2976"/>
            <a:chExt cx="4512" cy="288"/>
          </a:xfrm>
        </p:grpSpPr>
        <p:sp>
          <p:nvSpPr>
            <p:cNvPr id="140305" name="Rectangle 29"/>
            <p:cNvSpPr>
              <a:spLocks noChangeArrowheads="1"/>
            </p:cNvSpPr>
            <p:nvPr/>
          </p:nvSpPr>
          <p:spPr bwMode="auto">
            <a:xfrm rot="10800000">
              <a:off x="1968" y="3024"/>
              <a:ext cx="384" cy="192"/>
            </a:xfrm>
            <a:prstGeom prst="rect">
              <a:avLst/>
            </a:prstGeom>
            <a:solidFill>
              <a:srgbClr val="00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306" name="Rectangle 30"/>
            <p:cNvSpPr>
              <a:spLocks noChangeArrowheads="1"/>
            </p:cNvSpPr>
            <p:nvPr/>
          </p:nvSpPr>
          <p:spPr bwMode="auto">
            <a:xfrm rot="10800000">
              <a:off x="1824" y="3024"/>
              <a:ext cx="192" cy="192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307" name="Rectangle 31"/>
            <p:cNvSpPr>
              <a:spLocks noChangeArrowheads="1"/>
            </p:cNvSpPr>
            <p:nvPr/>
          </p:nvSpPr>
          <p:spPr bwMode="auto">
            <a:xfrm rot="10800000">
              <a:off x="1680" y="3024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308" name="Rectangle 32"/>
            <p:cNvSpPr>
              <a:spLocks noChangeArrowheads="1"/>
            </p:cNvSpPr>
            <p:nvPr/>
          </p:nvSpPr>
          <p:spPr bwMode="auto">
            <a:xfrm rot="10800000">
              <a:off x="1632" y="3024"/>
              <a:ext cx="144" cy="19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309" name="Rectangle 33"/>
            <p:cNvSpPr>
              <a:spLocks noChangeArrowheads="1"/>
            </p:cNvSpPr>
            <p:nvPr/>
          </p:nvSpPr>
          <p:spPr bwMode="auto">
            <a:xfrm>
              <a:off x="576" y="2976"/>
              <a:ext cx="912" cy="28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310" name="Rectangle 34"/>
            <p:cNvSpPr>
              <a:spLocks noChangeArrowheads="1"/>
            </p:cNvSpPr>
            <p:nvPr/>
          </p:nvSpPr>
          <p:spPr bwMode="auto">
            <a:xfrm>
              <a:off x="4176" y="2976"/>
              <a:ext cx="912" cy="28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311" name="Rectangle 35"/>
            <p:cNvSpPr>
              <a:spLocks noChangeArrowheads="1"/>
            </p:cNvSpPr>
            <p:nvPr/>
          </p:nvSpPr>
          <p:spPr bwMode="auto">
            <a:xfrm rot="10800000">
              <a:off x="3695" y="3024"/>
              <a:ext cx="384" cy="192"/>
            </a:xfrm>
            <a:prstGeom prst="rect">
              <a:avLst/>
            </a:prstGeom>
            <a:solidFill>
              <a:srgbClr val="00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312" name="Rectangle 36"/>
            <p:cNvSpPr>
              <a:spLocks noChangeArrowheads="1"/>
            </p:cNvSpPr>
            <p:nvPr/>
          </p:nvSpPr>
          <p:spPr bwMode="auto">
            <a:xfrm rot="10800000">
              <a:off x="3551" y="3024"/>
              <a:ext cx="192" cy="192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313" name="Rectangle 37"/>
            <p:cNvSpPr>
              <a:spLocks noChangeArrowheads="1"/>
            </p:cNvSpPr>
            <p:nvPr/>
          </p:nvSpPr>
          <p:spPr bwMode="auto">
            <a:xfrm rot="10800000">
              <a:off x="3407" y="3024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314" name="Rectangle 38"/>
            <p:cNvSpPr>
              <a:spLocks noChangeArrowheads="1"/>
            </p:cNvSpPr>
            <p:nvPr/>
          </p:nvSpPr>
          <p:spPr bwMode="auto">
            <a:xfrm rot="10800000">
              <a:off x="3359" y="3024"/>
              <a:ext cx="144" cy="19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315" name="Text Box 39"/>
            <p:cNvSpPr txBox="1">
              <a:spLocks noChangeArrowheads="1"/>
            </p:cNvSpPr>
            <p:nvPr/>
          </p:nvSpPr>
          <p:spPr bwMode="auto">
            <a:xfrm>
              <a:off x="2400" y="3024"/>
              <a:ext cx="973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0" tIns="45712" rIns="91420" bIns="45712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400" dirty="0">
                  <a:solidFill>
                    <a:srgbClr val="000000"/>
                  </a:solidFill>
                  <a:latin typeface="Arial" charset="0"/>
                </a:rPr>
                <a:t>Link: </a:t>
              </a:r>
              <a:r>
                <a:rPr lang="en-US" sz="1400" dirty="0" smtClean="0">
                  <a:solidFill>
                    <a:srgbClr val="000000"/>
                  </a:solidFill>
                  <a:latin typeface="Arial" charset="0"/>
                </a:rPr>
                <a:t>L </a:t>
              </a:r>
              <a:r>
                <a:rPr lang="en-US" sz="1400" dirty="0" err="1" smtClean="0">
                  <a:solidFill>
                    <a:srgbClr val="000000"/>
                  </a:solidFill>
                  <a:latin typeface="Arial" charset="0"/>
                </a:rPr>
                <a:t>Src</a:t>
              </a:r>
              <a:r>
                <a:rPr lang="en-US" sz="1400" dirty="0" smtClean="0">
                  <a:solidFill>
                    <a:srgbClr val="000000"/>
                  </a:solidFill>
                  <a:latin typeface="Arial" charset="0"/>
                </a:rPr>
                <a:t>/</a:t>
              </a:r>
              <a:r>
                <a:rPr lang="en-US" sz="1400" dirty="0" err="1" smtClean="0">
                  <a:solidFill>
                    <a:srgbClr val="000000"/>
                  </a:solidFill>
                  <a:latin typeface="Arial" charset="0"/>
                </a:rPr>
                <a:t>Dest</a:t>
              </a:r>
              <a:endParaRPr lang="en-US" sz="1400" dirty="0">
                <a:solidFill>
                  <a:srgbClr val="000000"/>
                </a:solidFill>
                <a:latin typeface="Arial" charset="0"/>
              </a:endParaRPr>
            </a:p>
          </p:txBody>
        </p:sp>
      </p:grpSp>
      <p:grpSp>
        <p:nvGrpSpPr>
          <p:cNvPr id="7" name="Group 40"/>
          <p:cNvGrpSpPr>
            <a:grpSpLocks/>
          </p:cNvGrpSpPr>
          <p:nvPr/>
        </p:nvGrpSpPr>
        <p:grpSpPr bwMode="auto">
          <a:xfrm>
            <a:off x="914400" y="2024063"/>
            <a:ext cx="7162800" cy="1404938"/>
            <a:chOff x="576" y="1275"/>
            <a:chExt cx="4512" cy="885"/>
          </a:xfrm>
        </p:grpSpPr>
        <p:sp>
          <p:nvSpPr>
            <p:cNvPr id="140298" name="Rectangle 41"/>
            <p:cNvSpPr>
              <a:spLocks noChangeArrowheads="1"/>
            </p:cNvSpPr>
            <p:nvPr/>
          </p:nvSpPr>
          <p:spPr bwMode="auto">
            <a:xfrm>
              <a:off x="1632" y="1872"/>
              <a:ext cx="384" cy="192"/>
            </a:xfrm>
            <a:prstGeom prst="rect">
              <a:avLst/>
            </a:prstGeom>
            <a:solidFill>
              <a:srgbClr val="00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299" name="Rectangle 42"/>
            <p:cNvSpPr>
              <a:spLocks noChangeArrowheads="1"/>
            </p:cNvSpPr>
            <p:nvPr/>
          </p:nvSpPr>
          <p:spPr bwMode="auto">
            <a:xfrm>
              <a:off x="576" y="1728"/>
              <a:ext cx="912" cy="432"/>
            </a:xfrm>
            <a:prstGeom prst="rect">
              <a:avLst/>
            </a:prstGeom>
            <a:solidFill>
              <a:srgbClr val="00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300" name="Rectangle 43"/>
            <p:cNvSpPr>
              <a:spLocks noChangeArrowheads="1"/>
            </p:cNvSpPr>
            <p:nvPr/>
          </p:nvSpPr>
          <p:spPr bwMode="auto">
            <a:xfrm>
              <a:off x="4176" y="1728"/>
              <a:ext cx="912" cy="432"/>
            </a:xfrm>
            <a:prstGeom prst="rect">
              <a:avLst/>
            </a:prstGeom>
            <a:solidFill>
              <a:srgbClr val="00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301" name="Rectangle 44"/>
            <p:cNvSpPr>
              <a:spLocks noChangeArrowheads="1"/>
            </p:cNvSpPr>
            <p:nvPr/>
          </p:nvSpPr>
          <p:spPr bwMode="auto">
            <a:xfrm>
              <a:off x="3648" y="1872"/>
              <a:ext cx="384" cy="192"/>
            </a:xfrm>
            <a:prstGeom prst="rect">
              <a:avLst/>
            </a:prstGeom>
            <a:solidFill>
              <a:srgbClr val="00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302" name="Text Box 45"/>
            <p:cNvSpPr txBox="1">
              <a:spLocks noChangeArrowheads="1"/>
            </p:cNvSpPr>
            <p:nvPr/>
          </p:nvSpPr>
          <p:spPr bwMode="auto">
            <a:xfrm>
              <a:off x="2345" y="1824"/>
              <a:ext cx="121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0" tIns="45712" rIns="91420" bIns="45712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Appl: Get index.html</a:t>
              </a:r>
            </a:p>
          </p:txBody>
        </p:sp>
        <p:sp>
          <p:nvSpPr>
            <p:cNvPr id="140303" name="Text Box 46"/>
            <p:cNvSpPr txBox="1">
              <a:spLocks noChangeArrowheads="1"/>
            </p:cNvSpPr>
            <p:nvPr/>
          </p:nvSpPr>
          <p:spPr bwMode="auto">
            <a:xfrm>
              <a:off x="672" y="1296"/>
              <a:ext cx="70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0" tIns="45712" rIns="91420" bIns="45712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2400" b="0">
                  <a:solidFill>
                    <a:srgbClr val="FF0000"/>
                  </a:solidFill>
                  <a:latin typeface="Arial" charset="0"/>
                </a:rPr>
                <a:t>User A</a:t>
              </a:r>
            </a:p>
          </p:txBody>
        </p:sp>
        <p:sp>
          <p:nvSpPr>
            <p:cNvPr id="140304" name="Text Box 47"/>
            <p:cNvSpPr txBox="1">
              <a:spLocks noChangeArrowheads="1"/>
            </p:cNvSpPr>
            <p:nvPr/>
          </p:nvSpPr>
          <p:spPr bwMode="auto">
            <a:xfrm>
              <a:off x="4337" y="1296"/>
              <a:ext cx="70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0" tIns="45712" rIns="91420" bIns="45712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2400" b="0">
                  <a:solidFill>
                    <a:srgbClr val="FF0000"/>
                  </a:solidFill>
                  <a:latin typeface="Arial" charset="0"/>
                </a:rPr>
                <a:t>User B</a:t>
              </a:r>
            </a:p>
          </p:txBody>
        </p:sp>
        <p:sp>
          <p:nvSpPr>
            <p:cNvPr id="52" name="Text Box 47"/>
            <p:cNvSpPr txBox="1">
              <a:spLocks noChangeArrowheads="1"/>
            </p:cNvSpPr>
            <p:nvPr/>
          </p:nvSpPr>
          <p:spPr bwMode="auto">
            <a:xfrm>
              <a:off x="2032" y="1275"/>
              <a:ext cx="1777" cy="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0" tIns="45712" rIns="91420" bIns="45712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b="0" i="1" dirty="0" smtClean="0">
                  <a:latin typeface="Arial" charset="0"/>
                </a:rPr>
                <a:t>Necessary Header </a:t>
              </a:r>
              <a:br>
                <a:rPr lang="en-US" sz="2400" b="0" i="1" dirty="0" smtClean="0">
                  <a:latin typeface="Arial" charset="0"/>
                </a:rPr>
              </a:br>
              <a:r>
                <a:rPr lang="en-US" sz="2400" b="0" i="1" dirty="0" smtClean="0">
                  <a:latin typeface="Arial" charset="0"/>
                </a:rPr>
                <a:t>Information</a:t>
              </a:r>
              <a:endParaRPr lang="en-US" sz="2400" b="0" i="1" dirty="0">
                <a:latin typeface="Arial" charset="0"/>
              </a:endParaRPr>
            </a:p>
          </p:txBody>
        </p:sp>
      </p:grpSp>
      <p:pic>
        <p:nvPicPr>
          <p:cNvPr id="140296" name="Picture 48" descr="MCj03040810000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9256" y="958851"/>
            <a:ext cx="1843087" cy="131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75921" name="Text Box 49"/>
          <p:cNvSpPr txBox="1">
            <a:spLocks noChangeArrowheads="1"/>
          </p:cNvSpPr>
          <p:nvPr/>
        </p:nvSpPr>
        <p:spPr bwMode="auto">
          <a:xfrm>
            <a:off x="403225" y="6086445"/>
            <a:ext cx="84153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dirty="0" smtClean="0">
                <a:latin typeface="Arial" charset="0"/>
              </a:rPr>
              <a:t>On wire, packet has: Local S/D, Global S/D, Transport ID, and Body</a:t>
            </a:r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6743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5921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CEO A writes letter to CEO B</a:t>
            </a:r>
          </a:p>
          <a:p>
            <a:pPr lvl="1"/>
            <a:r>
              <a:rPr lang="en-US" dirty="0" smtClean="0"/>
              <a:t>Folds letter and hands it to administrative aide</a:t>
            </a:r>
          </a:p>
          <a:p>
            <a:r>
              <a:rPr lang="en-US" dirty="0" smtClean="0"/>
              <a:t>Aide:</a:t>
            </a:r>
          </a:p>
          <a:p>
            <a:pPr lvl="1"/>
            <a:r>
              <a:rPr lang="en-US" dirty="0" smtClean="0"/>
              <a:t>Puts letter in envelope with CEO B’s full name</a:t>
            </a:r>
          </a:p>
          <a:p>
            <a:pPr lvl="1"/>
            <a:r>
              <a:rPr lang="en-US" dirty="0" smtClean="0"/>
              <a:t>Takes to FedEx</a:t>
            </a:r>
          </a:p>
          <a:p>
            <a:r>
              <a:rPr lang="en-US" dirty="0" smtClean="0"/>
              <a:t>FedEx Office</a:t>
            </a:r>
          </a:p>
          <a:p>
            <a:pPr lvl="1"/>
            <a:r>
              <a:rPr lang="en-US" dirty="0" smtClean="0"/>
              <a:t>Puts letter in larger envelope</a:t>
            </a:r>
          </a:p>
          <a:p>
            <a:pPr lvl="1"/>
            <a:r>
              <a:rPr lang="en-US" dirty="0" smtClean="0"/>
              <a:t>Puts name and street address on FedEx envelope</a:t>
            </a:r>
          </a:p>
          <a:p>
            <a:pPr lvl="1"/>
            <a:r>
              <a:rPr lang="en-US" dirty="0" smtClean="0"/>
              <a:t>Puts package on FedEx delivery truck</a:t>
            </a:r>
            <a:endParaRPr lang="en-US" dirty="0"/>
          </a:p>
          <a:p>
            <a:r>
              <a:rPr lang="en-US" dirty="0" smtClean="0"/>
              <a:t>FedEx delivers to other company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5800" y="2362200"/>
            <a:ext cx="7620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600" dirty="0" smtClean="0"/>
              <a:t>Dear Donald,</a:t>
            </a:r>
          </a:p>
          <a:p>
            <a:pPr algn="l"/>
            <a:endParaRPr lang="en-US" sz="3600" dirty="0"/>
          </a:p>
          <a:p>
            <a:pPr algn="l"/>
            <a:r>
              <a:rPr lang="en-US" sz="3600" dirty="0" smtClean="0"/>
              <a:t>You may have more hair, but I have more money.</a:t>
            </a:r>
          </a:p>
          <a:p>
            <a:pPr algn="l"/>
            <a:endParaRPr lang="en-US" sz="3600" dirty="0"/>
          </a:p>
          <a:p>
            <a:pPr algn="l"/>
            <a:r>
              <a:rPr lang="en-US" sz="3600" dirty="0" smtClean="0"/>
              <a:t>		--Michael</a:t>
            </a:r>
            <a:endParaRPr lang="en-US" sz="3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22238"/>
            <a:ext cx="9296400" cy="868362"/>
          </a:xfrm>
        </p:spPr>
        <p:txBody>
          <a:bodyPr/>
          <a:lstStyle/>
          <a:p>
            <a:r>
              <a:rPr lang="en-US" dirty="0" smtClean="0"/>
              <a:t>Example of Layering in the Real World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461F13-EC7C-D04F-B9B4-7AC385261326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572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6" grpId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2514600" y="5029200"/>
            <a:ext cx="3505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 smtClean="0">
                <a:solidFill>
                  <a:srgbClr val="3366FF"/>
                </a:solidFill>
                <a:latin typeface="+mn-lt"/>
              </a:rPr>
              <a:t>Fedex</a:t>
            </a:r>
            <a:r>
              <a:rPr lang="en-US" sz="2800" dirty="0" smtClean="0">
                <a:solidFill>
                  <a:srgbClr val="3366FF"/>
                </a:solidFill>
                <a:latin typeface="+mn-lt"/>
              </a:rPr>
              <a:t> Envelope (FE)</a:t>
            </a:r>
            <a:endParaRPr lang="en-US" sz="2800" dirty="0">
              <a:solidFill>
                <a:srgbClr val="3366FF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8200" y="3200400"/>
            <a:ext cx="8516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+mn-lt"/>
              </a:rPr>
              <a:t>CEO</a:t>
            </a:r>
            <a:endParaRPr lang="en-US" sz="2400" dirty="0">
              <a:latin typeface="+mn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19430" y="4191000"/>
            <a:ext cx="8516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+mn-lt"/>
              </a:rPr>
              <a:t>Aide</a:t>
            </a:r>
            <a:endParaRPr lang="en-US" sz="2400" dirty="0">
              <a:latin typeface="+mn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38200" y="5105400"/>
            <a:ext cx="11082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+mn-lt"/>
              </a:rPr>
              <a:t>FedEx</a:t>
            </a:r>
            <a:endParaRPr lang="en-US" sz="2400" dirty="0">
              <a:latin typeface="+mn-lt"/>
            </a:endParaRPr>
          </a:p>
        </p:txBody>
      </p:sp>
      <p:cxnSp>
        <p:nvCxnSpPr>
          <p:cNvPr id="10" name="Straight Arrow Connector 9"/>
          <p:cNvCxnSpPr>
            <a:stCxn id="6" idx="2"/>
            <a:endCxn id="7" idx="0"/>
          </p:cNvCxnSpPr>
          <p:nvPr/>
        </p:nvCxnSpPr>
        <p:spPr bwMode="auto">
          <a:xfrm flipH="1">
            <a:off x="1245238" y="3662065"/>
            <a:ext cx="18770" cy="528935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" name="Straight Arrow Connector 13"/>
          <p:cNvCxnSpPr/>
          <p:nvPr/>
        </p:nvCxnSpPr>
        <p:spPr bwMode="auto">
          <a:xfrm flipH="1">
            <a:off x="1295400" y="4648200"/>
            <a:ext cx="9385" cy="528935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5" name="TextBox 14"/>
          <p:cNvSpPr txBox="1"/>
          <p:nvPr/>
        </p:nvSpPr>
        <p:spPr>
          <a:xfrm>
            <a:off x="6248400" y="3195935"/>
            <a:ext cx="8516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+mn-lt"/>
              </a:rPr>
              <a:t>CEO</a:t>
            </a:r>
            <a:endParaRPr lang="en-US" sz="2400" dirty="0">
              <a:latin typeface="+mn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264334" y="4186535"/>
            <a:ext cx="8516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+mn-lt"/>
              </a:rPr>
              <a:t>Aide</a:t>
            </a:r>
            <a:endParaRPr lang="en-US" sz="2400" dirty="0">
              <a:latin typeface="+mn-l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283104" y="5100935"/>
            <a:ext cx="11082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+mn-lt"/>
              </a:rPr>
              <a:t>FedEx</a:t>
            </a:r>
            <a:endParaRPr lang="en-US" sz="2400" dirty="0">
              <a:latin typeface="+mn-lt"/>
            </a:endParaRPr>
          </a:p>
        </p:txBody>
      </p:sp>
      <p:cxnSp>
        <p:nvCxnSpPr>
          <p:cNvPr id="18" name="Straight Arrow Connector 17"/>
          <p:cNvCxnSpPr>
            <a:stCxn id="15" idx="2"/>
            <a:endCxn id="16" idx="0"/>
          </p:cNvCxnSpPr>
          <p:nvPr/>
        </p:nvCxnSpPr>
        <p:spPr bwMode="auto">
          <a:xfrm>
            <a:off x="6674208" y="3657600"/>
            <a:ext cx="15934" cy="528935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19" name="Straight Arrow Connector 18"/>
          <p:cNvCxnSpPr/>
          <p:nvPr/>
        </p:nvCxnSpPr>
        <p:spPr bwMode="auto">
          <a:xfrm flipH="1">
            <a:off x="6740304" y="4643735"/>
            <a:ext cx="9385" cy="528935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21" name="Straight Arrow Connector 20"/>
          <p:cNvCxnSpPr>
            <a:stCxn id="8" idx="3"/>
            <a:endCxn id="17" idx="1"/>
          </p:cNvCxnSpPr>
          <p:nvPr/>
        </p:nvCxnSpPr>
        <p:spPr bwMode="auto">
          <a:xfrm flipV="1">
            <a:off x="1946496" y="5331768"/>
            <a:ext cx="4336608" cy="4465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8" name="TextBox 27"/>
          <p:cNvSpPr txBox="1"/>
          <p:nvPr/>
        </p:nvSpPr>
        <p:spPr>
          <a:xfrm>
            <a:off x="2362200" y="5029200"/>
            <a:ext cx="3657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008000"/>
                </a:solidFill>
                <a:latin typeface="+mn-lt"/>
              </a:rPr>
              <a:t>Location</a:t>
            </a:r>
            <a:endParaRPr lang="en-US" sz="2800" dirty="0">
              <a:solidFill>
                <a:srgbClr val="008000"/>
              </a:solidFill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Path of the Letter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461F13-EC7C-D04F-B9B4-7AC385261326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3048000" y="3210580"/>
            <a:ext cx="2057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3366FF"/>
                </a:solidFill>
                <a:latin typeface="+mn-lt"/>
              </a:rPr>
              <a:t>Letter</a:t>
            </a:r>
            <a:endParaRPr lang="en-US" sz="2800" dirty="0">
              <a:solidFill>
                <a:srgbClr val="3366FF"/>
              </a:solidFill>
              <a:latin typeface="+mn-l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048000" y="4114800"/>
            <a:ext cx="2057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3366FF"/>
                </a:solidFill>
                <a:latin typeface="+mn-lt"/>
              </a:rPr>
              <a:t>Envelope</a:t>
            </a:r>
            <a:endParaRPr lang="en-US" sz="2800" dirty="0">
              <a:solidFill>
                <a:srgbClr val="3366FF"/>
              </a:solidFill>
              <a:latin typeface="+mn-lt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362200" y="3200400"/>
            <a:ext cx="3657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008000"/>
                </a:solidFill>
                <a:latin typeface="+mn-lt"/>
              </a:rPr>
              <a:t>Semantic Content</a:t>
            </a:r>
            <a:endParaRPr lang="en-US" sz="2800" dirty="0">
              <a:solidFill>
                <a:srgbClr val="008000"/>
              </a:solidFill>
              <a:latin typeface="+mn-lt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286000" y="4114800"/>
            <a:ext cx="3657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008000"/>
                </a:solidFill>
                <a:latin typeface="+mn-lt"/>
              </a:rPr>
              <a:t>Identity</a:t>
            </a:r>
            <a:endParaRPr lang="en-US" sz="2800" dirty="0">
              <a:solidFill>
                <a:srgbClr val="008000"/>
              </a:solidFill>
              <a:latin typeface="+mn-lt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57200" y="1295400"/>
            <a:ext cx="84582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0" dirty="0" smtClean="0">
                <a:latin typeface="+mn-lt"/>
              </a:rPr>
              <a:t>“Peers” on each side understand the same things</a:t>
            </a:r>
          </a:p>
          <a:p>
            <a:pPr algn="ctr"/>
            <a:r>
              <a:rPr lang="en-US" sz="2800" b="0" dirty="0" smtClean="0">
                <a:latin typeface="+mn-lt"/>
              </a:rPr>
              <a:t>No one else needs to</a:t>
            </a:r>
          </a:p>
          <a:p>
            <a:pPr algn="ctr"/>
            <a:r>
              <a:rPr lang="en-US" sz="2800" b="0" dirty="0" smtClean="0">
                <a:latin typeface="+mn-lt"/>
              </a:rPr>
              <a:t>Lowest level has most packaging</a:t>
            </a:r>
            <a:endParaRPr lang="en-US" sz="2800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39989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4" grpId="1"/>
      <p:bldP spid="28" grpId="0"/>
      <p:bldP spid="22" grpId="0"/>
      <p:bldP spid="22" grpId="1"/>
      <p:bldP spid="23" grpId="0"/>
      <p:bldP spid="23" grpId="1"/>
      <p:bldP spid="25" grpId="0"/>
      <p:bldP spid="27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 charset="0"/>
              </a:rPr>
              <a:t>Back to Networking Picture</a:t>
            </a:r>
            <a:endParaRPr lang="en-US" dirty="0">
              <a:latin typeface="Helvetica" charset="0"/>
            </a:endParaRPr>
          </a:p>
        </p:txBody>
      </p:sp>
      <p:sp>
        <p:nvSpPr>
          <p:cNvPr id="136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endParaRPr lang="en-US" sz="2400" dirty="0">
              <a:latin typeface="Arial" charset="0"/>
            </a:endParaRPr>
          </a:p>
        </p:txBody>
      </p:sp>
      <p:sp>
        <p:nvSpPr>
          <p:cNvPr id="13619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BA2D10E8-5246-0541-AF86-AD85AA6D188D}" type="slidenum">
              <a:rPr lang="en-US" sz="1400" b="0">
                <a:latin typeface="Times New Roman" charset="0"/>
              </a:rPr>
              <a:pPr eaLnBrk="1" hangingPunct="1"/>
              <a:t>37</a:t>
            </a:fld>
            <a:endParaRPr lang="en-US" sz="1400" b="0">
              <a:latin typeface="Times New Roman" charset="0"/>
            </a:endParaRPr>
          </a:p>
        </p:txBody>
      </p:sp>
      <p:sp>
        <p:nvSpPr>
          <p:cNvPr id="136196" name="Rectangle 4"/>
          <p:cNvSpPr>
            <a:spLocks noChangeArrowheads="1"/>
          </p:cNvSpPr>
          <p:nvPr/>
        </p:nvSpPr>
        <p:spPr bwMode="auto">
          <a:xfrm>
            <a:off x="1066800" y="3810000"/>
            <a:ext cx="1703388" cy="381000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6197" name="Text Box 5"/>
          <p:cNvSpPr txBox="1">
            <a:spLocks noChangeArrowheads="1"/>
          </p:cNvSpPr>
          <p:nvPr/>
        </p:nvSpPr>
        <p:spPr bwMode="auto">
          <a:xfrm>
            <a:off x="1233488" y="3794125"/>
            <a:ext cx="13700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</a:rPr>
              <a:t>Transport</a:t>
            </a:r>
          </a:p>
        </p:txBody>
      </p:sp>
      <p:sp>
        <p:nvSpPr>
          <p:cNvPr id="136198" name="Rectangle 6"/>
          <p:cNvSpPr>
            <a:spLocks noChangeArrowheads="1"/>
          </p:cNvSpPr>
          <p:nvPr/>
        </p:nvSpPr>
        <p:spPr bwMode="auto">
          <a:xfrm>
            <a:off x="1066800" y="4191000"/>
            <a:ext cx="1703388" cy="3810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6199" name="Text Box 7"/>
          <p:cNvSpPr txBox="1">
            <a:spLocks noChangeArrowheads="1"/>
          </p:cNvSpPr>
          <p:nvPr/>
        </p:nvSpPr>
        <p:spPr bwMode="auto">
          <a:xfrm>
            <a:off x="1325563" y="4175125"/>
            <a:ext cx="11858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</a:rPr>
              <a:t>Network</a:t>
            </a:r>
          </a:p>
        </p:txBody>
      </p:sp>
      <p:sp>
        <p:nvSpPr>
          <p:cNvPr id="136200" name="Rectangle 8"/>
          <p:cNvSpPr>
            <a:spLocks noChangeArrowheads="1"/>
          </p:cNvSpPr>
          <p:nvPr/>
        </p:nvSpPr>
        <p:spPr bwMode="auto">
          <a:xfrm>
            <a:off x="1066800" y="4572000"/>
            <a:ext cx="1703388" cy="3810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6201" name="Text Box 9"/>
          <p:cNvSpPr txBox="1">
            <a:spLocks noChangeArrowheads="1"/>
          </p:cNvSpPr>
          <p:nvPr/>
        </p:nvSpPr>
        <p:spPr bwMode="auto">
          <a:xfrm>
            <a:off x="1331913" y="4556125"/>
            <a:ext cx="1171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</a:rPr>
              <a:t>Datalink</a:t>
            </a:r>
          </a:p>
        </p:txBody>
      </p:sp>
      <p:sp>
        <p:nvSpPr>
          <p:cNvPr id="136202" name="Rectangle 10"/>
          <p:cNvSpPr>
            <a:spLocks noChangeArrowheads="1"/>
          </p:cNvSpPr>
          <p:nvPr/>
        </p:nvSpPr>
        <p:spPr bwMode="auto">
          <a:xfrm>
            <a:off x="1066800" y="4953000"/>
            <a:ext cx="1703388" cy="3810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6203" name="Text Box 11"/>
          <p:cNvSpPr txBox="1">
            <a:spLocks noChangeArrowheads="1"/>
          </p:cNvSpPr>
          <p:nvPr/>
        </p:nvSpPr>
        <p:spPr bwMode="auto">
          <a:xfrm>
            <a:off x="1311275" y="4937125"/>
            <a:ext cx="1214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</a:rPr>
              <a:t>Physical</a:t>
            </a:r>
          </a:p>
        </p:txBody>
      </p:sp>
      <p:sp>
        <p:nvSpPr>
          <p:cNvPr id="136204" name="Rectangle 12"/>
          <p:cNvSpPr>
            <a:spLocks noChangeArrowheads="1"/>
          </p:cNvSpPr>
          <p:nvPr/>
        </p:nvSpPr>
        <p:spPr bwMode="auto">
          <a:xfrm>
            <a:off x="6477000" y="3810000"/>
            <a:ext cx="1703388" cy="381000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6205" name="Text Box 13"/>
          <p:cNvSpPr txBox="1">
            <a:spLocks noChangeArrowheads="1"/>
          </p:cNvSpPr>
          <p:nvPr/>
        </p:nvSpPr>
        <p:spPr bwMode="auto">
          <a:xfrm>
            <a:off x="6643688" y="3794125"/>
            <a:ext cx="13700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</a:rPr>
              <a:t>Transport</a:t>
            </a:r>
          </a:p>
        </p:txBody>
      </p:sp>
      <p:sp>
        <p:nvSpPr>
          <p:cNvPr id="136206" name="Rectangle 14"/>
          <p:cNvSpPr>
            <a:spLocks noChangeArrowheads="1"/>
          </p:cNvSpPr>
          <p:nvPr/>
        </p:nvSpPr>
        <p:spPr bwMode="auto">
          <a:xfrm>
            <a:off x="6477000" y="4191000"/>
            <a:ext cx="1703388" cy="3810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6207" name="Text Box 15"/>
          <p:cNvSpPr txBox="1">
            <a:spLocks noChangeArrowheads="1"/>
          </p:cNvSpPr>
          <p:nvPr/>
        </p:nvSpPr>
        <p:spPr bwMode="auto">
          <a:xfrm>
            <a:off x="6735763" y="4175125"/>
            <a:ext cx="11858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</a:rPr>
              <a:t>Network</a:t>
            </a:r>
          </a:p>
        </p:txBody>
      </p:sp>
      <p:sp>
        <p:nvSpPr>
          <p:cNvPr id="136208" name="Rectangle 16"/>
          <p:cNvSpPr>
            <a:spLocks noChangeArrowheads="1"/>
          </p:cNvSpPr>
          <p:nvPr/>
        </p:nvSpPr>
        <p:spPr bwMode="auto">
          <a:xfrm>
            <a:off x="6477000" y="4572000"/>
            <a:ext cx="1703388" cy="3810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6209" name="Text Box 17"/>
          <p:cNvSpPr txBox="1">
            <a:spLocks noChangeArrowheads="1"/>
          </p:cNvSpPr>
          <p:nvPr/>
        </p:nvSpPr>
        <p:spPr bwMode="auto">
          <a:xfrm>
            <a:off x="6742113" y="4556125"/>
            <a:ext cx="1171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</a:rPr>
              <a:t>Datalink</a:t>
            </a:r>
          </a:p>
        </p:txBody>
      </p:sp>
      <p:sp>
        <p:nvSpPr>
          <p:cNvPr id="136210" name="Rectangle 18"/>
          <p:cNvSpPr>
            <a:spLocks noChangeArrowheads="1"/>
          </p:cNvSpPr>
          <p:nvPr/>
        </p:nvSpPr>
        <p:spPr bwMode="auto">
          <a:xfrm>
            <a:off x="6477000" y="4953000"/>
            <a:ext cx="1703388" cy="3810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6211" name="Text Box 19"/>
          <p:cNvSpPr txBox="1">
            <a:spLocks noChangeArrowheads="1"/>
          </p:cNvSpPr>
          <p:nvPr/>
        </p:nvSpPr>
        <p:spPr bwMode="auto">
          <a:xfrm>
            <a:off x="6721475" y="4937125"/>
            <a:ext cx="1214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</a:rPr>
              <a:t>Physical</a:t>
            </a:r>
          </a:p>
        </p:txBody>
      </p:sp>
      <p:sp>
        <p:nvSpPr>
          <p:cNvPr id="136212" name="Rectangle 20"/>
          <p:cNvSpPr>
            <a:spLocks noChangeArrowheads="1"/>
          </p:cNvSpPr>
          <p:nvPr/>
        </p:nvSpPr>
        <p:spPr bwMode="auto">
          <a:xfrm>
            <a:off x="3797300" y="4191000"/>
            <a:ext cx="1703388" cy="3810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6213" name="Text Box 21"/>
          <p:cNvSpPr txBox="1">
            <a:spLocks noChangeArrowheads="1"/>
          </p:cNvSpPr>
          <p:nvPr/>
        </p:nvSpPr>
        <p:spPr bwMode="auto">
          <a:xfrm>
            <a:off x="4056063" y="4175125"/>
            <a:ext cx="11858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</a:rPr>
              <a:t>Network</a:t>
            </a:r>
          </a:p>
        </p:txBody>
      </p:sp>
      <p:sp>
        <p:nvSpPr>
          <p:cNvPr id="136214" name="Rectangle 22"/>
          <p:cNvSpPr>
            <a:spLocks noChangeArrowheads="1"/>
          </p:cNvSpPr>
          <p:nvPr/>
        </p:nvSpPr>
        <p:spPr bwMode="auto">
          <a:xfrm>
            <a:off x="3797300" y="4572000"/>
            <a:ext cx="1703388" cy="3810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6215" name="Text Box 23"/>
          <p:cNvSpPr txBox="1">
            <a:spLocks noChangeArrowheads="1"/>
          </p:cNvSpPr>
          <p:nvPr/>
        </p:nvSpPr>
        <p:spPr bwMode="auto">
          <a:xfrm>
            <a:off x="4064000" y="4556125"/>
            <a:ext cx="1171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</a:rPr>
              <a:t>Datalink</a:t>
            </a:r>
          </a:p>
        </p:txBody>
      </p:sp>
      <p:sp>
        <p:nvSpPr>
          <p:cNvPr id="136216" name="Rectangle 24"/>
          <p:cNvSpPr>
            <a:spLocks noChangeArrowheads="1"/>
          </p:cNvSpPr>
          <p:nvPr/>
        </p:nvSpPr>
        <p:spPr bwMode="auto">
          <a:xfrm>
            <a:off x="3797300" y="4953000"/>
            <a:ext cx="1703388" cy="3810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6217" name="Text Box 25"/>
          <p:cNvSpPr txBox="1">
            <a:spLocks noChangeArrowheads="1"/>
          </p:cNvSpPr>
          <p:nvPr/>
        </p:nvSpPr>
        <p:spPr bwMode="auto">
          <a:xfrm>
            <a:off x="4041775" y="4937125"/>
            <a:ext cx="1214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</a:rPr>
              <a:t>Physical</a:t>
            </a:r>
          </a:p>
        </p:txBody>
      </p:sp>
      <p:cxnSp>
        <p:nvCxnSpPr>
          <p:cNvPr id="136218" name="AutoShape 26"/>
          <p:cNvCxnSpPr>
            <a:cxnSpLocks noChangeShapeType="1"/>
            <a:stCxn id="136202" idx="3"/>
            <a:endCxn id="136216" idx="1"/>
          </p:cNvCxnSpPr>
          <p:nvPr/>
        </p:nvCxnSpPr>
        <p:spPr bwMode="auto">
          <a:xfrm>
            <a:off x="2782888" y="5143500"/>
            <a:ext cx="100171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36219" name="AutoShape 27"/>
          <p:cNvCxnSpPr>
            <a:cxnSpLocks noChangeShapeType="1"/>
            <a:stCxn id="136200" idx="3"/>
            <a:endCxn id="136214" idx="1"/>
          </p:cNvCxnSpPr>
          <p:nvPr/>
        </p:nvCxnSpPr>
        <p:spPr bwMode="auto">
          <a:xfrm>
            <a:off x="2782888" y="4762500"/>
            <a:ext cx="100171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36220" name="AutoShape 28"/>
          <p:cNvCxnSpPr>
            <a:cxnSpLocks noChangeShapeType="1"/>
            <a:stCxn id="136198" idx="3"/>
            <a:endCxn id="136212" idx="1"/>
          </p:cNvCxnSpPr>
          <p:nvPr/>
        </p:nvCxnSpPr>
        <p:spPr bwMode="auto">
          <a:xfrm>
            <a:off x="2782888" y="4381500"/>
            <a:ext cx="100171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36221" name="AutoShape 29"/>
          <p:cNvCxnSpPr>
            <a:cxnSpLocks noChangeShapeType="1"/>
            <a:stCxn id="136216" idx="3"/>
            <a:endCxn id="136210" idx="1"/>
          </p:cNvCxnSpPr>
          <p:nvPr/>
        </p:nvCxnSpPr>
        <p:spPr bwMode="auto">
          <a:xfrm>
            <a:off x="5513388" y="5143500"/>
            <a:ext cx="95091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36222" name="AutoShape 30"/>
          <p:cNvCxnSpPr>
            <a:cxnSpLocks noChangeShapeType="1"/>
            <a:stCxn id="136214" idx="3"/>
            <a:endCxn id="136208" idx="1"/>
          </p:cNvCxnSpPr>
          <p:nvPr/>
        </p:nvCxnSpPr>
        <p:spPr bwMode="auto">
          <a:xfrm>
            <a:off x="5513388" y="4762500"/>
            <a:ext cx="95091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36223" name="AutoShape 31"/>
          <p:cNvCxnSpPr>
            <a:cxnSpLocks noChangeShapeType="1"/>
            <a:stCxn id="136212" idx="3"/>
            <a:endCxn id="136206" idx="1"/>
          </p:cNvCxnSpPr>
          <p:nvPr/>
        </p:nvCxnSpPr>
        <p:spPr bwMode="auto">
          <a:xfrm>
            <a:off x="5513388" y="4381500"/>
            <a:ext cx="95091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36224" name="AutoShape 32"/>
          <p:cNvCxnSpPr>
            <a:cxnSpLocks noChangeShapeType="1"/>
            <a:stCxn id="136196" idx="3"/>
            <a:endCxn id="136204" idx="1"/>
          </p:cNvCxnSpPr>
          <p:nvPr/>
        </p:nvCxnSpPr>
        <p:spPr bwMode="auto">
          <a:xfrm>
            <a:off x="2782888" y="4000500"/>
            <a:ext cx="368141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grpSp>
        <p:nvGrpSpPr>
          <p:cNvPr id="136225" name="Group 33"/>
          <p:cNvGrpSpPr>
            <a:grpSpLocks/>
          </p:cNvGrpSpPr>
          <p:nvPr/>
        </p:nvGrpSpPr>
        <p:grpSpPr bwMode="auto">
          <a:xfrm>
            <a:off x="1066800" y="3429000"/>
            <a:ext cx="7113588" cy="396875"/>
            <a:chOff x="647" y="2280"/>
            <a:chExt cx="4481" cy="250"/>
          </a:xfrm>
        </p:grpSpPr>
        <p:sp>
          <p:nvSpPr>
            <p:cNvPr id="136230" name="Rectangle 34"/>
            <p:cNvSpPr>
              <a:spLocks noChangeArrowheads="1"/>
            </p:cNvSpPr>
            <p:nvPr/>
          </p:nvSpPr>
          <p:spPr bwMode="auto">
            <a:xfrm>
              <a:off x="647" y="2280"/>
              <a:ext cx="1073" cy="24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231" name="Text Box 35"/>
            <p:cNvSpPr txBox="1">
              <a:spLocks noChangeArrowheads="1"/>
            </p:cNvSpPr>
            <p:nvPr/>
          </p:nvSpPr>
          <p:spPr bwMode="auto">
            <a:xfrm>
              <a:off x="695" y="2280"/>
              <a:ext cx="98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0" tIns="45716" rIns="91430" bIns="45716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>
                  <a:latin typeface="Arial" charset="0"/>
                </a:rPr>
                <a:t>Application</a:t>
              </a:r>
            </a:p>
          </p:txBody>
        </p:sp>
        <p:sp>
          <p:nvSpPr>
            <p:cNvPr id="136232" name="Rectangle 36"/>
            <p:cNvSpPr>
              <a:spLocks noChangeArrowheads="1"/>
            </p:cNvSpPr>
            <p:nvPr/>
          </p:nvSpPr>
          <p:spPr bwMode="auto">
            <a:xfrm>
              <a:off x="4055" y="2280"/>
              <a:ext cx="1073" cy="24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233" name="Text Box 37"/>
            <p:cNvSpPr txBox="1">
              <a:spLocks noChangeArrowheads="1"/>
            </p:cNvSpPr>
            <p:nvPr/>
          </p:nvSpPr>
          <p:spPr bwMode="auto">
            <a:xfrm>
              <a:off x="4076" y="2280"/>
              <a:ext cx="98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0" tIns="45716" rIns="91430" bIns="45716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>
                  <a:latin typeface="Arial" charset="0"/>
                </a:rPr>
                <a:t>Application</a:t>
              </a:r>
            </a:p>
          </p:txBody>
        </p:sp>
        <p:cxnSp>
          <p:nvCxnSpPr>
            <p:cNvPr id="136234" name="AutoShape 38"/>
            <p:cNvCxnSpPr>
              <a:cxnSpLocks noChangeShapeType="1"/>
              <a:stCxn id="136230" idx="3"/>
              <a:endCxn id="136233" idx="1"/>
            </p:cNvCxnSpPr>
            <p:nvPr/>
          </p:nvCxnSpPr>
          <p:spPr bwMode="auto">
            <a:xfrm>
              <a:off x="1728" y="2400"/>
              <a:ext cx="2348" cy="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sp>
        <p:nvSpPr>
          <p:cNvPr id="136226" name="Text Box 39"/>
          <p:cNvSpPr txBox="1">
            <a:spLocks noChangeArrowheads="1"/>
          </p:cNvSpPr>
          <p:nvPr/>
        </p:nvSpPr>
        <p:spPr bwMode="auto">
          <a:xfrm>
            <a:off x="1261304" y="5486400"/>
            <a:ext cx="1312793" cy="52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43" tIns="44379" rIns="90343" bIns="44379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 dirty="0">
                <a:solidFill>
                  <a:schemeClr val="accent1"/>
                </a:solidFill>
                <a:latin typeface="Arial" charset="0"/>
              </a:rPr>
              <a:t>Host A</a:t>
            </a:r>
            <a:endParaRPr lang="en-US" sz="2800" dirty="0">
              <a:latin typeface="Arial" charset="0"/>
            </a:endParaRPr>
          </a:p>
        </p:txBody>
      </p:sp>
      <p:sp>
        <p:nvSpPr>
          <p:cNvPr id="136227" name="Text Box 40"/>
          <p:cNvSpPr txBox="1">
            <a:spLocks noChangeArrowheads="1"/>
          </p:cNvSpPr>
          <p:nvPr/>
        </p:nvSpPr>
        <p:spPr bwMode="auto">
          <a:xfrm>
            <a:off x="6659766" y="5486400"/>
            <a:ext cx="1339443" cy="52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43" tIns="44379" rIns="90343" bIns="44379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 dirty="0">
                <a:solidFill>
                  <a:schemeClr val="accent1"/>
                </a:solidFill>
                <a:latin typeface="Arial" charset="0"/>
              </a:rPr>
              <a:t>Host B</a:t>
            </a:r>
            <a:endParaRPr lang="en-US" sz="2800" dirty="0">
              <a:latin typeface="Arial" charset="0"/>
            </a:endParaRPr>
          </a:p>
        </p:txBody>
      </p:sp>
      <p:sp>
        <p:nvSpPr>
          <p:cNvPr id="136228" name="Text Box 41"/>
          <p:cNvSpPr txBox="1">
            <a:spLocks noChangeArrowheads="1"/>
          </p:cNvSpPr>
          <p:nvPr/>
        </p:nvSpPr>
        <p:spPr bwMode="auto">
          <a:xfrm>
            <a:off x="3887991" y="5486400"/>
            <a:ext cx="1339443" cy="52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43" tIns="44379" rIns="90343" bIns="44379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 dirty="0">
                <a:solidFill>
                  <a:schemeClr val="accent1"/>
                </a:solidFill>
                <a:latin typeface="Arial" charset="0"/>
              </a:rPr>
              <a:t>Router</a:t>
            </a:r>
            <a:endParaRPr lang="en-US" sz="2800" dirty="0">
              <a:latin typeface="Arial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836069" y="3307091"/>
            <a:ext cx="3657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008000"/>
                </a:solidFill>
                <a:latin typeface="+mn-lt"/>
              </a:rPr>
              <a:t>Semantic Content</a:t>
            </a:r>
            <a:endParaRPr lang="en-US" sz="2800" dirty="0">
              <a:solidFill>
                <a:srgbClr val="008000"/>
              </a:solidFill>
              <a:latin typeface="+mn-lt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716213" y="3667780"/>
            <a:ext cx="3657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008000"/>
                </a:solidFill>
                <a:latin typeface="+mn-lt"/>
              </a:rPr>
              <a:t>Process Identity</a:t>
            </a:r>
            <a:endParaRPr lang="en-US" sz="2800" dirty="0">
              <a:solidFill>
                <a:srgbClr val="008000"/>
              </a:solidFill>
              <a:latin typeface="+mn-lt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480613" y="4080264"/>
            <a:ext cx="3657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 smtClean="0">
                <a:solidFill>
                  <a:srgbClr val="008000"/>
                </a:solidFill>
                <a:latin typeface="+mn-lt"/>
              </a:rPr>
              <a:t>GlobalLoc</a:t>
            </a:r>
            <a:endParaRPr lang="en-US" sz="2800" dirty="0">
              <a:solidFill>
                <a:srgbClr val="008000"/>
              </a:solidFill>
              <a:latin typeface="+mn-lt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447800" y="4505980"/>
            <a:ext cx="3657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 smtClean="0">
                <a:solidFill>
                  <a:srgbClr val="008000"/>
                </a:solidFill>
                <a:latin typeface="+mn-lt"/>
              </a:rPr>
              <a:t>LocalLoc</a:t>
            </a:r>
            <a:endParaRPr lang="en-US" sz="2800" dirty="0">
              <a:solidFill>
                <a:srgbClr val="008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2713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5" grpId="0"/>
      <p:bldP spid="47" grpId="0"/>
      <p:bldP spid="48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Helvetica" charset="0"/>
              </a:rPr>
              <a:t>Design Principles</a:t>
            </a:r>
            <a:endParaRPr lang="en-US" dirty="0">
              <a:latin typeface="Helvetica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628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Internet Design Principles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</a:t>
            </a:r>
            <a:r>
              <a:rPr lang="en-US" dirty="0"/>
              <a:t>to break system into </a:t>
            </a:r>
            <a:r>
              <a:rPr lang="en-US" dirty="0" smtClean="0"/>
              <a:t>modules?</a:t>
            </a:r>
          </a:p>
          <a:p>
            <a:pPr lvl="1"/>
            <a:r>
              <a:rPr lang="en-US" dirty="0" smtClean="0"/>
              <a:t>Layering</a:t>
            </a:r>
          </a:p>
          <a:p>
            <a:pPr lvl="1"/>
            <a:endParaRPr lang="en-US" dirty="0"/>
          </a:p>
          <a:p>
            <a:r>
              <a:rPr lang="en-US" b="1" dirty="0" smtClean="0"/>
              <a:t>Where are modules implemented?</a:t>
            </a:r>
          </a:p>
          <a:p>
            <a:pPr lvl="1"/>
            <a:r>
              <a:rPr lang="en-US" b="1" dirty="0" smtClean="0"/>
              <a:t>End-to-End Principle</a:t>
            </a:r>
          </a:p>
          <a:p>
            <a:pPr lvl="1"/>
            <a:endParaRPr lang="en-US" b="1" dirty="0"/>
          </a:p>
          <a:p>
            <a:r>
              <a:rPr lang="en-US" dirty="0" smtClean="0"/>
              <a:t>Where is state stored?</a:t>
            </a:r>
          </a:p>
          <a:p>
            <a:pPr lvl="1"/>
            <a:r>
              <a:rPr lang="en-US" dirty="0" smtClean="0"/>
              <a:t>Fate-Sharing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62762C-AE33-E04D-8C58-1B5AB9B06578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264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 the end of today’s lecture you…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…will have heard Internet’s “why” and “when”</a:t>
            </a:r>
          </a:p>
          <a:p>
            <a:pPr lvl="1"/>
            <a:r>
              <a:rPr lang="en-US" dirty="0" smtClean="0"/>
              <a:t>Not the “how”….that will take the rest of the semester</a:t>
            </a:r>
          </a:p>
          <a:p>
            <a:pPr lvl="3"/>
            <a:endParaRPr lang="en-US" dirty="0"/>
          </a:p>
          <a:p>
            <a:r>
              <a:rPr lang="en-US" dirty="0" smtClean="0"/>
              <a:t>You won’t understand it all, but that’s ok</a:t>
            </a:r>
          </a:p>
          <a:p>
            <a:pPr lvl="1"/>
            <a:r>
              <a:rPr lang="en-US" dirty="0" smtClean="0"/>
              <a:t>Useful context before diving into details</a:t>
            </a:r>
          </a:p>
          <a:p>
            <a:pPr lvl="1"/>
            <a:r>
              <a:rPr lang="en-US" dirty="0" smtClean="0"/>
              <a:t>And review these slides every few weeks</a:t>
            </a:r>
          </a:p>
          <a:p>
            <a:pPr lvl="3"/>
            <a:endParaRPr lang="en-US" dirty="0"/>
          </a:p>
          <a:p>
            <a:r>
              <a:rPr lang="en-US" dirty="0" smtClean="0"/>
              <a:t>Do not worry about details of how things work</a:t>
            </a:r>
          </a:p>
          <a:p>
            <a:pPr lvl="1"/>
            <a:r>
              <a:rPr lang="en-US" dirty="0" smtClean="0"/>
              <a:t>This is an “architectural” lecture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AD96B3-034F-0E44-B7B5-FAB526374CDC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1253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 charset="0"/>
              </a:rPr>
              <a:t>The End-to-End Principle</a:t>
            </a:r>
            <a:endParaRPr lang="en-US" dirty="0">
              <a:latin typeface="Helvetica" charset="0"/>
            </a:endParaRPr>
          </a:p>
        </p:txBody>
      </p:sp>
      <p:sp>
        <p:nvSpPr>
          <p:cNvPr id="6758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</a:rPr>
              <a:t>Everyone believes it, but no one knows what it means…..</a:t>
            </a:r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7978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</a:rPr>
              <a:t>Placing Network Functionality</a:t>
            </a:r>
          </a:p>
        </p:txBody>
      </p:sp>
      <p:sp>
        <p:nvSpPr>
          <p:cNvPr id="98201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686800" cy="4835525"/>
          </a:xfrm>
        </p:spPr>
        <p:txBody>
          <a:bodyPr/>
          <a:lstStyle/>
          <a:p>
            <a:r>
              <a:rPr lang="en-US" dirty="0">
                <a:latin typeface="Arial" charset="0"/>
              </a:rPr>
              <a:t>I</a:t>
            </a:r>
            <a:r>
              <a:rPr lang="en-US" dirty="0" smtClean="0">
                <a:latin typeface="Arial" charset="0"/>
              </a:rPr>
              <a:t>nfluential </a:t>
            </a:r>
            <a:r>
              <a:rPr lang="en-US" dirty="0">
                <a:latin typeface="Arial" charset="0"/>
              </a:rPr>
              <a:t>paper: </a:t>
            </a:r>
            <a:r>
              <a:rPr lang="ja-JP" altLang="en-US" dirty="0">
                <a:latin typeface="Arial" charset="0"/>
              </a:rPr>
              <a:t>“</a:t>
            </a:r>
            <a:r>
              <a:rPr lang="en-US" altLang="ja-JP" dirty="0">
                <a:latin typeface="Arial" charset="0"/>
              </a:rPr>
              <a:t>End-to-End Arguments in System Design</a:t>
            </a:r>
            <a:r>
              <a:rPr lang="ja-JP" altLang="en-US" dirty="0">
                <a:latin typeface="Arial" charset="0"/>
              </a:rPr>
              <a:t>”</a:t>
            </a:r>
            <a:r>
              <a:rPr lang="en-US" altLang="ja-JP" dirty="0">
                <a:latin typeface="Arial" charset="0"/>
              </a:rPr>
              <a:t> by </a:t>
            </a:r>
            <a:r>
              <a:rPr lang="en-US" altLang="ja-JP" dirty="0" err="1">
                <a:latin typeface="Arial" charset="0"/>
              </a:rPr>
              <a:t>Saltzer</a:t>
            </a:r>
            <a:r>
              <a:rPr lang="en-US" altLang="ja-JP" dirty="0">
                <a:latin typeface="Arial" charset="0"/>
              </a:rPr>
              <a:t>, Reed, and Clark (</a:t>
            </a:r>
            <a:r>
              <a:rPr lang="ja-JP" altLang="en-US" dirty="0">
                <a:latin typeface="Arial" charset="0"/>
              </a:rPr>
              <a:t>‘</a:t>
            </a:r>
            <a:r>
              <a:rPr lang="en-US" altLang="ja-JP" dirty="0">
                <a:latin typeface="Arial" charset="0"/>
              </a:rPr>
              <a:t>84</a:t>
            </a:r>
            <a:r>
              <a:rPr lang="en-US" altLang="ja-JP" dirty="0" smtClean="0">
                <a:latin typeface="Arial" charset="0"/>
              </a:rPr>
              <a:t>)</a:t>
            </a:r>
          </a:p>
          <a:p>
            <a:pPr lvl="1"/>
            <a:r>
              <a:rPr lang="en-US" altLang="ja-JP" dirty="0" smtClean="0">
                <a:latin typeface="Arial" charset="0"/>
              </a:rPr>
              <a:t>End-to-end principle</a:t>
            </a:r>
            <a:endParaRPr lang="en-US" altLang="ja-JP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Basic observation: some types of network functionality can only be correctly implemented </a:t>
            </a:r>
            <a:r>
              <a:rPr lang="en-US" b="1" i="1" dirty="0" smtClean="0">
                <a:solidFill>
                  <a:srgbClr val="FF0000"/>
                </a:solidFill>
                <a:latin typeface="Arial" charset="0"/>
              </a:rPr>
              <a:t>end-to-end</a:t>
            </a:r>
            <a:endParaRPr lang="en-US" b="1" i="1" dirty="0">
              <a:solidFill>
                <a:srgbClr val="FF0000"/>
              </a:solidFill>
              <a:latin typeface="Arial" charset="0"/>
            </a:endParaRPr>
          </a:p>
          <a:p>
            <a:r>
              <a:rPr lang="en-US" dirty="0" smtClean="0">
                <a:latin typeface="Arial" charset="0"/>
              </a:rPr>
              <a:t>In these cases, end </a:t>
            </a:r>
            <a:r>
              <a:rPr lang="en-US" dirty="0">
                <a:latin typeface="Arial" charset="0"/>
              </a:rPr>
              <a:t>hosts:</a:t>
            </a:r>
          </a:p>
          <a:p>
            <a:pPr lvl="1"/>
            <a:r>
              <a:rPr lang="en-US" b="1" dirty="0">
                <a:latin typeface="Arial" charset="0"/>
                <a:ea typeface="Arial" charset="0"/>
                <a:cs typeface="Arial" charset="0"/>
              </a:rPr>
              <a:t>Can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 satisfy the requirement without network</a:t>
            </a:r>
            <a:r>
              <a:rPr lang="ja-JP" altLang="en-US" dirty="0">
                <a:latin typeface="Arial" charset="0"/>
                <a:ea typeface="Arial" charset="0"/>
                <a:cs typeface="Arial" charset="0"/>
              </a:rPr>
              <a:t>’</a:t>
            </a:r>
            <a:r>
              <a:rPr lang="en-US" altLang="ja-JP" dirty="0">
                <a:latin typeface="Arial" charset="0"/>
                <a:ea typeface="Arial" charset="0"/>
                <a:cs typeface="Arial" charset="0"/>
              </a:rPr>
              <a:t>s help</a:t>
            </a:r>
          </a:p>
          <a:p>
            <a:pPr lvl="1"/>
            <a:r>
              <a:rPr lang="en-US" b="1" dirty="0">
                <a:latin typeface="Arial" charset="0"/>
                <a:ea typeface="Arial" charset="0"/>
                <a:cs typeface="Arial" charset="0"/>
              </a:rPr>
              <a:t>M</a:t>
            </a:r>
            <a:r>
              <a:rPr lang="en-US" b="1" dirty="0" smtClean="0">
                <a:latin typeface="Arial" charset="0"/>
                <a:ea typeface="Arial" charset="0"/>
                <a:cs typeface="Arial" charset="0"/>
              </a:rPr>
              <a:t>ust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do so, since can</a:t>
            </a:r>
            <a:r>
              <a:rPr lang="ja-JP" altLang="en-US" dirty="0">
                <a:latin typeface="Arial" charset="0"/>
                <a:ea typeface="Arial" charset="0"/>
                <a:cs typeface="Arial" charset="0"/>
              </a:rPr>
              <a:t>’</a:t>
            </a:r>
            <a:r>
              <a:rPr lang="en-US" altLang="ja-JP" dirty="0">
                <a:latin typeface="Arial" charset="0"/>
                <a:ea typeface="Arial" charset="0"/>
                <a:cs typeface="Arial" charset="0"/>
              </a:rPr>
              <a:t>t </a:t>
            </a:r>
            <a:r>
              <a:rPr lang="en-US" altLang="ja-JP" b="1" i="1" dirty="0">
                <a:latin typeface="Arial" charset="0"/>
                <a:ea typeface="Arial" charset="0"/>
                <a:cs typeface="Arial" charset="0"/>
              </a:rPr>
              <a:t>rely</a:t>
            </a:r>
            <a:r>
              <a:rPr lang="en-US" altLang="ja-JP" dirty="0">
                <a:latin typeface="Arial" charset="0"/>
                <a:ea typeface="Arial" charset="0"/>
                <a:cs typeface="Arial" charset="0"/>
              </a:rPr>
              <a:t> on network</a:t>
            </a:r>
            <a:r>
              <a:rPr lang="ja-JP" altLang="en-US" dirty="0">
                <a:latin typeface="Arial" charset="0"/>
                <a:ea typeface="Arial" charset="0"/>
                <a:cs typeface="Arial" charset="0"/>
              </a:rPr>
              <a:t>’</a:t>
            </a:r>
            <a:r>
              <a:rPr lang="en-US" altLang="ja-JP" dirty="0">
                <a:latin typeface="Arial" charset="0"/>
                <a:ea typeface="Arial" charset="0"/>
                <a:cs typeface="Arial" charset="0"/>
              </a:rPr>
              <a:t>s help</a:t>
            </a:r>
            <a:endParaRPr lang="en-US" altLang="ja-JP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  <a:p>
            <a:r>
              <a:rPr lang="en-US" dirty="0" smtClean="0">
                <a:latin typeface="Arial" charset="0"/>
              </a:rPr>
              <a:t>Thus, </a:t>
            </a:r>
            <a:r>
              <a:rPr lang="en-US" b="1" dirty="0" smtClean="0">
                <a:latin typeface="Arial" charset="0"/>
              </a:rPr>
              <a:t>don’</a:t>
            </a:r>
            <a:r>
              <a:rPr lang="en-US" altLang="ja-JP" b="1" dirty="0" smtClean="0">
                <a:latin typeface="Arial" charset="0"/>
              </a:rPr>
              <a:t>t</a:t>
            </a:r>
            <a:r>
              <a:rPr lang="en-US" altLang="ja-JP" dirty="0" smtClean="0">
                <a:latin typeface="Arial" charset="0"/>
              </a:rPr>
              <a:t> need to </a:t>
            </a:r>
            <a:r>
              <a:rPr lang="en-US" altLang="ja-JP" dirty="0">
                <a:latin typeface="Arial" charset="0"/>
              </a:rPr>
              <a:t>implement them in </a:t>
            </a:r>
            <a:r>
              <a:rPr lang="en-US" altLang="ja-JP" dirty="0" smtClean="0">
                <a:latin typeface="Arial" charset="0"/>
              </a:rPr>
              <a:t>network</a:t>
            </a:r>
          </a:p>
          <a:p>
            <a:pPr lvl="1"/>
            <a:r>
              <a:rPr lang="en-US" i="1" u="sng" dirty="0">
                <a:latin typeface="Arial" charset="0"/>
              </a:rPr>
              <a:t>D</a:t>
            </a:r>
            <a:r>
              <a:rPr lang="en-US" i="1" u="sng" dirty="0" smtClean="0">
                <a:latin typeface="Arial" charset="0"/>
              </a:rPr>
              <a:t>ebate about what the network does and doesn’t do…</a:t>
            </a:r>
            <a:endParaRPr lang="en-US" i="1" u="sng" dirty="0">
              <a:latin typeface="Arial" charset="0"/>
            </a:endParaRPr>
          </a:p>
        </p:txBody>
      </p:sp>
      <p:sp>
        <p:nvSpPr>
          <p:cNvPr id="14643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B845A569-D96C-1F4F-A7EF-98A0CB29489C}" type="slidenum">
              <a:rPr lang="en-US" sz="1400" b="0">
                <a:latin typeface="Times New Roman" charset="0"/>
              </a:rPr>
              <a:pPr eaLnBrk="1" hangingPunct="1"/>
              <a:t>41</a:t>
            </a:fld>
            <a:endParaRPr lang="en-US" sz="14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5519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2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2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2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2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2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2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20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20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2019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</a:rPr>
              <a:t>Example: Reliable File Transfer</a:t>
            </a:r>
          </a:p>
        </p:txBody>
      </p:sp>
      <p:sp>
        <p:nvSpPr>
          <p:cNvPr id="984068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dirty="0" smtClean="0">
              <a:latin typeface="Arial" charset="0"/>
            </a:endParaRPr>
          </a:p>
          <a:p>
            <a:endParaRPr lang="en-US" dirty="0">
              <a:latin typeface="Arial" charset="0"/>
            </a:endParaRPr>
          </a:p>
          <a:p>
            <a:endParaRPr lang="en-US" dirty="0" smtClean="0">
              <a:latin typeface="Arial" charset="0"/>
            </a:endParaRPr>
          </a:p>
          <a:p>
            <a:endParaRPr lang="en-US" dirty="0">
              <a:latin typeface="Arial" charset="0"/>
            </a:endParaRPr>
          </a:p>
          <a:p>
            <a:endParaRPr lang="en-US" dirty="0" smtClean="0">
              <a:latin typeface="Arial" charset="0"/>
            </a:endParaRPr>
          </a:p>
          <a:p>
            <a:r>
              <a:rPr lang="en-US" dirty="0" smtClean="0">
                <a:latin typeface="Arial" charset="0"/>
              </a:rPr>
              <a:t>Solution </a:t>
            </a:r>
            <a:r>
              <a:rPr lang="en-US" dirty="0">
                <a:latin typeface="Arial" charset="0"/>
              </a:rPr>
              <a:t>1: make each step </a:t>
            </a:r>
            <a:r>
              <a:rPr lang="en-US" dirty="0" smtClean="0">
                <a:latin typeface="Arial" charset="0"/>
              </a:rPr>
              <a:t>reliable, and string them together to make reliable end-to-end process </a:t>
            </a:r>
            <a:r>
              <a:rPr lang="en-US" i="1" dirty="0" smtClean="0">
                <a:latin typeface="Arial" charset="0"/>
              </a:rPr>
              <a:t>(requires network to handle reliability)</a:t>
            </a:r>
          </a:p>
          <a:p>
            <a:r>
              <a:rPr lang="en-US" dirty="0" smtClean="0">
                <a:latin typeface="Arial" charset="0"/>
              </a:rPr>
              <a:t>Solution </a:t>
            </a:r>
            <a:r>
              <a:rPr lang="en-US" dirty="0">
                <a:latin typeface="Arial" charset="0"/>
              </a:rPr>
              <a:t>2: </a:t>
            </a:r>
            <a:r>
              <a:rPr lang="en-US" dirty="0" smtClean="0">
                <a:latin typeface="Arial" charset="0"/>
              </a:rPr>
              <a:t>allow steps to be unreliable, but do end</a:t>
            </a:r>
            <a:r>
              <a:rPr lang="en-US" dirty="0">
                <a:latin typeface="Arial" charset="0"/>
              </a:rPr>
              <a:t>-to-end </a:t>
            </a:r>
            <a:r>
              <a:rPr lang="en-US" b="1" dirty="0">
                <a:latin typeface="Arial" charset="0"/>
              </a:rPr>
              <a:t>check</a:t>
            </a:r>
            <a:r>
              <a:rPr lang="en-US" dirty="0">
                <a:latin typeface="Arial" charset="0"/>
              </a:rPr>
              <a:t> and try again if </a:t>
            </a:r>
            <a:r>
              <a:rPr lang="en-US" dirty="0" smtClean="0">
                <a:latin typeface="Arial" charset="0"/>
              </a:rPr>
              <a:t>necessary</a:t>
            </a:r>
          </a:p>
          <a:p>
            <a:pPr lvl="1"/>
            <a:r>
              <a:rPr lang="en-US" dirty="0" smtClean="0">
                <a:latin typeface="Arial" charset="0"/>
              </a:rPr>
              <a:t>False negatives but no false positives</a:t>
            </a:r>
            <a:r>
              <a:rPr lang="is-IS" dirty="0" smtClean="0">
                <a:latin typeface="Arial" charset="0"/>
              </a:rPr>
              <a:t>….</a:t>
            </a:r>
            <a:endParaRPr lang="en-US" dirty="0">
              <a:latin typeface="Arial" charset="0"/>
            </a:endParaRPr>
          </a:p>
        </p:txBody>
      </p:sp>
      <p:sp>
        <p:nvSpPr>
          <p:cNvPr id="14848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02A14CB4-F4EF-E648-96B2-EFB3D1146CC2}" type="slidenum">
              <a:rPr lang="en-US" sz="1400" b="0">
                <a:latin typeface="Times New Roman" charset="0"/>
              </a:rPr>
              <a:pPr eaLnBrk="1" hangingPunct="1"/>
              <a:t>42</a:t>
            </a:fld>
            <a:endParaRPr lang="en-US" sz="1400" b="0">
              <a:latin typeface="Times New Roman" charset="0"/>
            </a:endParaRPr>
          </a:p>
        </p:txBody>
      </p:sp>
      <p:sp>
        <p:nvSpPr>
          <p:cNvPr id="148482" name="Oval 2"/>
          <p:cNvSpPr>
            <a:spLocks noChangeArrowheads="1"/>
          </p:cNvSpPr>
          <p:nvPr/>
        </p:nvSpPr>
        <p:spPr bwMode="auto">
          <a:xfrm>
            <a:off x="2362200" y="1981200"/>
            <a:ext cx="1066800" cy="685800"/>
          </a:xfrm>
          <a:prstGeom prst="ellipse">
            <a:avLst/>
          </a:prstGeom>
          <a:solidFill>
            <a:srgbClr val="FFCC99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8485" name="Oval 5"/>
          <p:cNvSpPr>
            <a:spLocks noChangeArrowheads="1"/>
          </p:cNvSpPr>
          <p:nvPr/>
        </p:nvSpPr>
        <p:spPr bwMode="auto">
          <a:xfrm>
            <a:off x="1524000" y="3581400"/>
            <a:ext cx="609600" cy="152400"/>
          </a:xfrm>
          <a:prstGeom prst="ellipse">
            <a:avLst/>
          </a:prstGeom>
          <a:gradFill rotWithShape="0">
            <a:gsLst>
              <a:gs pos="0">
                <a:srgbClr val="765E00"/>
              </a:gs>
              <a:gs pos="50000">
                <a:srgbClr val="FFCC00"/>
              </a:gs>
              <a:gs pos="100000">
                <a:srgbClr val="765E00"/>
              </a:gs>
            </a:gsLst>
            <a:lin ang="0" scaled="1"/>
          </a:gra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8486" name="Rectangle 6"/>
          <p:cNvSpPr>
            <a:spLocks noChangeArrowheads="1"/>
          </p:cNvSpPr>
          <p:nvPr/>
        </p:nvSpPr>
        <p:spPr bwMode="auto">
          <a:xfrm>
            <a:off x="1524000" y="3352800"/>
            <a:ext cx="609600" cy="304800"/>
          </a:xfrm>
          <a:prstGeom prst="rect">
            <a:avLst/>
          </a:prstGeom>
          <a:gradFill rotWithShape="0">
            <a:gsLst>
              <a:gs pos="0">
                <a:srgbClr val="765E00"/>
              </a:gs>
              <a:gs pos="50000">
                <a:srgbClr val="FFCC00"/>
              </a:gs>
              <a:gs pos="100000">
                <a:srgbClr val="765E0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8487" name="Oval 7"/>
          <p:cNvSpPr>
            <a:spLocks noChangeArrowheads="1"/>
          </p:cNvSpPr>
          <p:nvPr/>
        </p:nvSpPr>
        <p:spPr bwMode="auto">
          <a:xfrm>
            <a:off x="1524000" y="3276600"/>
            <a:ext cx="609600" cy="152400"/>
          </a:xfrm>
          <a:prstGeom prst="ellipse">
            <a:avLst/>
          </a:prstGeom>
          <a:solidFill>
            <a:srgbClr val="FFCC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8488" name="Oval 8"/>
          <p:cNvSpPr>
            <a:spLocks noChangeArrowheads="1"/>
          </p:cNvSpPr>
          <p:nvPr/>
        </p:nvSpPr>
        <p:spPr bwMode="auto">
          <a:xfrm>
            <a:off x="7086600" y="3581400"/>
            <a:ext cx="609600" cy="152400"/>
          </a:xfrm>
          <a:prstGeom prst="ellipse">
            <a:avLst/>
          </a:prstGeom>
          <a:gradFill rotWithShape="0">
            <a:gsLst>
              <a:gs pos="0">
                <a:srgbClr val="765E00"/>
              </a:gs>
              <a:gs pos="50000">
                <a:srgbClr val="FFCC00"/>
              </a:gs>
              <a:gs pos="100000">
                <a:srgbClr val="765E00"/>
              </a:gs>
            </a:gsLst>
            <a:lin ang="0" scaled="1"/>
          </a:gra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8489" name="Rectangle 9"/>
          <p:cNvSpPr>
            <a:spLocks noChangeArrowheads="1"/>
          </p:cNvSpPr>
          <p:nvPr/>
        </p:nvSpPr>
        <p:spPr bwMode="auto">
          <a:xfrm>
            <a:off x="7086600" y="3352800"/>
            <a:ext cx="609600" cy="304800"/>
          </a:xfrm>
          <a:prstGeom prst="rect">
            <a:avLst/>
          </a:prstGeom>
          <a:gradFill rotWithShape="0">
            <a:gsLst>
              <a:gs pos="0">
                <a:srgbClr val="765E00"/>
              </a:gs>
              <a:gs pos="50000">
                <a:srgbClr val="FFCC00"/>
              </a:gs>
              <a:gs pos="100000">
                <a:srgbClr val="765E0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8490" name="Oval 10"/>
          <p:cNvSpPr>
            <a:spLocks noChangeArrowheads="1"/>
          </p:cNvSpPr>
          <p:nvPr/>
        </p:nvSpPr>
        <p:spPr bwMode="auto">
          <a:xfrm>
            <a:off x="7086600" y="3276600"/>
            <a:ext cx="609600" cy="152400"/>
          </a:xfrm>
          <a:prstGeom prst="ellipse">
            <a:avLst/>
          </a:prstGeom>
          <a:solidFill>
            <a:srgbClr val="FFCC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8491" name="Rectangle 11"/>
          <p:cNvSpPr>
            <a:spLocks noChangeArrowheads="1"/>
          </p:cNvSpPr>
          <p:nvPr/>
        </p:nvSpPr>
        <p:spPr bwMode="auto">
          <a:xfrm>
            <a:off x="2286000" y="1905000"/>
            <a:ext cx="1219200" cy="1447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8492" name="Oval 12"/>
          <p:cNvSpPr>
            <a:spLocks noChangeArrowheads="1"/>
          </p:cNvSpPr>
          <p:nvPr/>
        </p:nvSpPr>
        <p:spPr bwMode="auto">
          <a:xfrm>
            <a:off x="2514600" y="2743200"/>
            <a:ext cx="914400" cy="533400"/>
          </a:xfrm>
          <a:prstGeom prst="ellipse">
            <a:avLst/>
          </a:prstGeom>
          <a:solidFill>
            <a:srgbClr val="CCFFFF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91430" tIns="45716" rIns="91430" bIns="45716" anchor="ctr"/>
          <a:lstStyle/>
          <a:p>
            <a:pPr algn="ctr" eaLnBrk="0" hangingPunct="0"/>
            <a:r>
              <a:rPr lang="en-US">
                <a:latin typeface="Arial" charset="0"/>
              </a:rPr>
              <a:t>OS</a:t>
            </a:r>
          </a:p>
        </p:txBody>
      </p:sp>
      <p:sp>
        <p:nvSpPr>
          <p:cNvPr id="148493" name="Text Box 13"/>
          <p:cNvSpPr txBox="1">
            <a:spLocks noChangeArrowheads="1"/>
          </p:cNvSpPr>
          <p:nvPr/>
        </p:nvSpPr>
        <p:spPr bwMode="auto">
          <a:xfrm>
            <a:off x="2498725" y="2144713"/>
            <a:ext cx="819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</a:rPr>
              <a:t>Appl.</a:t>
            </a:r>
          </a:p>
        </p:txBody>
      </p:sp>
      <p:sp>
        <p:nvSpPr>
          <p:cNvPr id="148494" name="Oval 14"/>
          <p:cNvSpPr>
            <a:spLocks noChangeArrowheads="1"/>
          </p:cNvSpPr>
          <p:nvPr/>
        </p:nvSpPr>
        <p:spPr bwMode="auto">
          <a:xfrm>
            <a:off x="5715000" y="1981200"/>
            <a:ext cx="1066800" cy="685800"/>
          </a:xfrm>
          <a:prstGeom prst="ellipse">
            <a:avLst/>
          </a:prstGeom>
          <a:solidFill>
            <a:srgbClr val="FFCC99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8495" name="Rectangle 15"/>
          <p:cNvSpPr>
            <a:spLocks noChangeArrowheads="1"/>
          </p:cNvSpPr>
          <p:nvPr/>
        </p:nvSpPr>
        <p:spPr bwMode="auto">
          <a:xfrm>
            <a:off x="5638800" y="1905000"/>
            <a:ext cx="1219200" cy="1447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8496" name="Oval 16"/>
          <p:cNvSpPr>
            <a:spLocks noChangeArrowheads="1"/>
          </p:cNvSpPr>
          <p:nvPr/>
        </p:nvSpPr>
        <p:spPr bwMode="auto">
          <a:xfrm>
            <a:off x="5791200" y="2743200"/>
            <a:ext cx="914400" cy="533400"/>
          </a:xfrm>
          <a:prstGeom prst="ellipse">
            <a:avLst/>
          </a:prstGeom>
          <a:solidFill>
            <a:srgbClr val="CCFFFF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91430" tIns="45716" rIns="91430" bIns="45716" anchor="ctr"/>
          <a:lstStyle/>
          <a:p>
            <a:pPr algn="ctr" eaLnBrk="0" hangingPunct="0"/>
            <a:r>
              <a:rPr lang="en-US">
                <a:latin typeface="Arial" charset="0"/>
              </a:rPr>
              <a:t>OS</a:t>
            </a:r>
          </a:p>
        </p:txBody>
      </p:sp>
      <p:sp>
        <p:nvSpPr>
          <p:cNvPr id="148497" name="Text Box 17"/>
          <p:cNvSpPr txBox="1">
            <a:spLocks noChangeArrowheads="1"/>
          </p:cNvSpPr>
          <p:nvPr/>
        </p:nvSpPr>
        <p:spPr bwMode="auto">
          <a:xfrm>
            <a:off x="5851525" y="2144713"/>
            <a:ext cx="819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</a:rPr>
              <a:t>Appl.</a:t>
            </a:r>
          </a:p>
        </p:txBody>
      </p:sp>
      <p:sp>
        <p:nvSpPr>
          <p:cNvPr id="148498" name="Line 18"/>
          <p:cNvSpPr>
            <a:spLocks noChangeShapeType="1"/>
          </p:cNvSpPr>
          <p:nvPr/>
        </p:nvSpPr>
        <p:spPr bwMode="auto">
          <a:xfrm>
            <a:off x="2743200" y="3505200"/>
            <a:ext cx="3886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8499" name="Line 19"/>
          <p:cNvSpPr>
            <a:spLocks noChangeShapeType="1"/>
          </p:cNvSpPr>
          <p:nvPr/>
        </p:nvSpPr>
        <p:spPr bwMode="auto">
          <a:xfrm>
            <a:off x="2971800" y="3352800"/>
            <a:ext cx="0" cy="1524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8500" name="Line 20"/>
          <p:cNvSpPr>
            <a:spLocks noChangeShapeType="1"/>
          </p:cNvSpPr>
          <p:nvPr/>
        </p:nvSpPr>
        <p:spPr bwMode="auto">
          <a:xfrm>
            <a:off x="6248400" y="3352800"/>
            <a:ext cx="0" cy="1524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4085" name="Freeform 21"/>
          <p:cNvSpPr>
            <a:spLocks/>
          </p:cNvSpPr>
          <p:nvPr/>
        </p:nvSpPr>
        <p:spPr bwMode="auto">
          <a:xfrm>
            <a:off x="2132013" y="2513013"/>
            <a:ext cx="612775" cy="758825"/>
          </a:xfrm>
          <a:custGeom>
            <a:avLst/>
            <a:gdLst>
              <a:gd name="T0" fmla="*/ 0 w 384"/>
              <a:gd name="T1" fmla="*/ 2147483647 h 480"/>
              <a:gd name="T2" fmla="*/ 2147483647 w 384"/>
              <a:gd name="T3" fmla="*/ 2147483647 h 480"/>
              <a:gd name="T4" fmla="*/ 2147483647 w 384"/>
              <a:gd name="T5" fmla="*/ 2147483647 h 480"/>
              <a:gd name="T6" fmla="*/ 2147483647 w 384"/>
              <a:gd name="T7" fmla="*/ 0 h 480"/>
              <a:gd name="T8" fmla="*/ 0 60000 65536"/>
              <a:gd name="T9" fmla="*/ 0 60000 65536"/>
              <a:gd name="T10" fmla="*/ 0 60000 65536"/>
              <a:gd name="T11" fmla="*/ 0 60000 65536"/>
              <a:gd name="T12" fmla="*/ 0 w 384"/>
              <a:gd name="T13" fmla="*/ 0 h 480"/>
              <a:gd name="T14" fmla="*/ 384 w 384"/>
              <a:gd name="T15" fmla="*/ 480 h 48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84" h="480">
                <a:moveTo>
                  <a:pt x="0" y="480"/>
                </a:moveTo>
                <a:lnTo>
                  <a:pt x="336" y="384"/>
                </a:lnTo>
                <a:lnTo>
                  <a:pt x="384" y="288"/>
                </a:lnTo>
                <a:lnTo>
                  <a:pt x="384" y="0"/>
                </a:ln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4086" name="Line 22"/>
          <p:cNvSpPr>
            <a:spLocks noChangeShapeType="1"/>
          </p:cNvSpPr>
          <p:nvPr/>
        </p:nvSpPr>
        <p:spPr bwMode="auto">
          <a:xfrm>
            <a:off x="3124200" y="2590800"/>
            <a:ext cx="76200" cy="457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4087" name="Freeform 23"/>
          <p:cNvSpPr>
            <a:spLocks/>
          </p:cNvSpPr>
          <p:nvPr/>
        </p:nvSpPr>
        <p:spPr bwMode="auto">
          <a:xfrm>
            <a:off x="3200400" y="2971800"/>
            <a:ext cx="2819400" cy="457200"/>
          </a:xfrm>
          <a:custGeom>
            <a:avLst/>
            <a:gdLst>
              <a:gd name="T0" fmla="*/ 0 w 1776"/>
              <a:gd name="T1" fmla="*/ 2147483647 h 288"/>
              <a:gd name="T2" fmla="*/ 0 w 1776"/>
              <a:gd name="T3" fmla="*/ 2147483647 h 288"/>
              <a:gd name="T4" fmla="*/ 2147483647 w 1776"/>
              <a:gd name="T5" fmla="*/ 2147483647 h 288"/>
              <a:gd name="T6" fmla="*/ 2147483647 w 1776"/>
              <a:gd name="T7" fmla="*/ 0 h 288"/>
              <a:gd name="T8" fmla="*/ 0 60000 65536"/>
              <a:gd name="T9" fmla="*/ 0 60000 65536"/>
              <a:gd name="T10" fmla="*/ 0 60000 65536"/>
              <a:gd name="T11" fmla="*/ 0 60000 65536"/>
              <a:gd name="T12" fmla="*/ 0 w 1776"/>
              <a:gd name="T13" fmla="*/ 0 h 288"/>
              <a:gd name="T14" fmla="*/ 1776 w 1776"/>
              <a:gd name="T15" fmla="*/ 288 h 2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776" h="288">
                <a:moveTo>
                  <a:pt x="0" y="96"/>
                </a:moveTo>
                <a:lnTo>
                  <a:pt x="0" y="288"/>
                </a:lnTo>
                <a:lnTo>
                  <a:pt x="1776" y="288"/>
                </a:lnTo>
                <a:lnTo>
                  <a:pt x="1776" y="0"/>
                </a:ln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4088" name="Line 24"/>
          <p:cNvSpPr>
            <a:spLocks noChangeShapeType="1"/>
          </p:cNvSpPr>
          <p:nvPr/>
        </p:nvSpPr>
        <p:spPr bwMode="auto">
          <a:xfrm flipV="1">
            <a:off x="6019800" y="2514600"/>
            <a:ext cx="7620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4089" name="Freeform 25"/>
          <p:cNvSpPr>
            <a:spLocks/>
          </p:cNvSpPr>
          <p:nvPr/>
        </p:nvSpPr>
        <p:spPr bwMode="auto">
          <a:xfrm>
            <a:off x="6400800" y="2590800"/>
            <a:ext cx="685800" cy="685800"/>
          </a:xfrm>
          <a:custGeom>
            <a:avLst/>
            <a:gdLst>
              <a:gd name="T0" fmla="*/ 0 w 432"/>
              <a:gd name="T1" fmla="*/ 0 h 432"/>
              <a:gd name="T2" fmla="*/ 2147483647 w 432"/>
              <a:gd name="T3" fmla="*/ 2147483647 h 432"/>
              <a:gd name="T4" fmla="*/ 2147483647 w 432"/>
              <a:gd name="T5" fmla="*/ 2147483647 h 432"/>
              <a:gd name="T6" fmla="*/ 2147483647 w 432"/>
              <a:gd name="T7" fmla="*/ 2147483647 h 432"/>
              <a:gd name="T8" fmla="*/ 0 60000 65536"/>
              <a:gd name="T9" fmla="*/ 0 60000 65536"/>
              <a:gd name="T10" fmla="*/ 0 60000 65536"/>
              <a:gd name="T11" fmla="*/ 0 60000 65536"/>
              <a:gd name="T12" fmla="*/ 0 w 432"/>
              <a:gd name="T13" fmla="*/ 0 h 432"/>
              <a:gd name="T14" fmla="*/ 432 w 432"/>
              <a:gd name="T15" fmla="*/ 432 h 43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32" h="432">
                <a:moveTo>
                  <a:pt x="0" y="0"/>
                </a:moveTo>
                <a:lnTo>
                  <a:pt x="48" y="288"/>
                </a:lnTo>
                <a:lnTo>
                  <a:pt x="240" y="384"/>
                </a:lnTo>
                <a:lnTo>
                  <a:pt x="432" y="432"/>
                </a:ln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8506" name="Text Box 26"/>
          <p:cNvSpPr txBox="1">
            <a:spLocks noChangeArrowheads="1"/>
          </p:cNvSpPr>
          <p:nvPr/>
        </p:nvSpPr>
        <p:spPr bwMode="auto">
          <a:xfrm>
            <a:off x="2193925" y="1508125"/>
            <a:ext cx="1003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</a:rPr>
              <a:t>Host A</a:t>
            </a:r>
          </a:p>
        </p:txBody>
      </p:sp>
      <p:sp>
        <p:nvSpPr>
          <p:cNvPr id="148507" name="Text Box 27"/>
          <p:cNvSpPr txBox="1">
            <a:spLocks noChangeArrowheads="1"/>
          </p:cNvSpPr>
          <p:nvPr/>
        </p:nvSpPr>
        <p:spPr bwMode="auto">
          <a:xfrm>
            <a:off x="5549900" y="1508125"/>
            <a:ext cx="1003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</a:rPr>
              <a:t>Host B</a:t>
            </a:r>
          </a:p>
        </p:txBody>
      </p:sp>
      <p:sp>
        <p:nvSpPr>
          <p:cNvPr id="984092" name="Freeform 28"/>
          <p:cNvSpPr>
            <a:spLocks/>
          </p:cNvSpPr>
          <p:nvPr/>
        </p:nvSpPr>
        <p:spPr bwMode="auto">
          <a:xfrm>
            <a:off x="3200400" y="2438400"/>
            <a:ext cx="2819400" cy="914400"/>
          </a:xfrm>
          <a:custGeom>
            <a:avLst/>
            <a:gdLst>
              <a:gd name="T0" fmla="*/ 2147483647 w 1776"/>
              <a:gd name="T1" fmla="*/ 2147483647 h 576"/>
              <a:gd name="T2" fmla="*/ 2147483647 w 1776"/>
              <a:gd name="T3" fmla="*/ 2147483647 h 576"/>
              <a:gd name="T4" fmla="*/ 2147483647 w 1776"/>
              <a:gd name="T5" fmla="*/ 2147483647 h 576"/>
              <a:gd name="T6" fmla="*/ 2147483647 w 1776"/>
              <a:gd name="T7" fmla="*/ 2147483647 h 576"/>
              <a:gd name="T8" fmla="*/ 2147483647 w 1776"/>
              <a:gd name="T9" fmla="*/ 2147483647 h 576"/>
              <a:gd name="T10" fmla="*/ 0 w 1776"/>
              <a:gd name="T11" fmla="*/ 0 h 57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776"/>
              <a:gd name="T19" fmla="*/ 0 h 576"/>
              <a:gd name="T20" fmla="*/ 1776 w 1776"/>
              <a:gd name="T21" fmla="*/ 576 h 57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776" h="576">
                <a:moveTo>
                  <a:pt x="1776" y="48"/>
                </a:moveTo>
                <a:lnTo>
                  <a:pt x="1728" y="288"/>
                </a:lnTo>
                <a:lnTo>
                  <a:pt x="1728" y="576"/>
                </a:lnTo>
                <a:lnTo>
                  <a:pt x="48" y="576"/>
                </a:lnTo>
                <a:lnTo>
                  <a:pt x="48" y="384"/>
                </a:lnTo>
                <a:lnTo>
                  <a:pt x="0" y="0"/>
                </a:lnTo>
              </a:path>
            </a:pathLst>
          </a:cu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29"/>
          <p:cNvGrpSpPr>
            <a:grpSpLocks/>
          </p:cNvGrpSpPr>
          <p:nvPr/>
        </p:nvGrpSpPr>
        <p:grpSpPr bwMode="auto">
          <a:xfrm>
            <a:off x="3276600" y="2438400"/>
            <a:ext cx="2667000" cy="865188"/>
            <a:chOff x="2064" y="1392"/>
            <a:chExt cx="1680" cy="545"/>
          </a:xfrm>
        </p:grpSpPr>
        <p:sp>
          <p:nvSpPr>
            <p:cNvPr id="148512" name="Freeform 30"/>
            <p:cNvSpPr>
              <a:spLocks/>
            </p:cNvSpPr>
            <p:nvPr/>
          </p:nvSpPr>
          <p:spPr bwMode="auto">
            <a:xfrm>
              <a:off x="2064" y="1392"/>
              <a:ext cx="1680" cy="528"/>
            </a:xfrm>
            <a:custGeom>
              <a:avLst/>
              <a:gdLst>
                <a:gd name="T0" fmla="*/ 0 w 1680"/>
                <a:gd name="T1" fmla="*/ 0 h 528"/>
                <a:gd name="T2" fmla="*/ 48 w 1680"/>
                <a:gd name="T3" fmla="*/ 288 h 528"/>
                <a:gd name="T4" fmla="*/ 48 w 1680"/>
                <a:gd name="T5" fmla="*/ 528 h 528"/>
                <a:gd name="T6" fmla="*/ 1632 w 1680"/>
                <a:gd name="T7" fmla="*/ 528 h 528"/>
                <a:gd name="T8" fmla="*/ 1632 w 1680"/>
                <a:gd name="T9" fmla="*/ 336 h 528"/>
                <a:gd name="T10" fmla="*/ 1680 w 1680"/>
                <a:gd name="T11" fmla="*/ 0 h 52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680"/>
                <a:gd name="T19" fmla="*/ 0 h 528"/>
                <a:gd name="T20" fmla="*/ 1680 w 1680"/>
                <a:gd name="T21" fmla="*/ 528 h 52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680" h="528">
                  <a:moveTo>
                    <a:pt x="0" y="0"/>
                  </a:moveTo>
                  <a:lnTo>
                    <a:pt x="48" y="288"/>
                  </a:lnTo>
                  <a:lnTo>
                    <a:pt x="48" y="528"/>
                  </a:lnTo>
                  <a:lnTo>
                    <a:pt x="1632" y="528"/>
                  </a:lnTo>
                  <a:lnTo>
                    <a:pt x="1632" y="336"/>
                  </a:lnTo>
                  <a:lnTo>
                    <a:pt x="1680" y="0"/>
                  </a:lnTo>
                </a:path>
              </a:pathLst>
            </a:cu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lIns="91430" tIns="45716" rIns="91430" bIns="45716">
              <a:spAutoFit/>
            </a:bodyPr>
            <a:lstStyle/>
            <a:p>
              <a:endParaRPr lang="en-US"/>
            </a:p>
          </p:txBody>
        </p:sp>
        <p:sp>
          <p:nvSpPr>
            <p:cNvPr id="148513" name="Text Box 31"/>
            <p:cNvSpPr txBox="1">
              <a:spLocks noChangeArrowheads="1"/>
            </p:cNvSpPr>
            <p:nvPr/>
          </p:nvSpPr>
          <p:spPr bwMode="auto">
            <a:xfrm>
              <a:off x="2582" y="1687"/>
              <a:ext cx="35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0" tIns="45716" rIns="91430" bIns="45716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>
                  <a:latin typeface="Arial" charset="0"/>
                </a:rPr>
                <a:t>OK</a:t>
              </a:r>
            </a:p>
          </p:txBody>
        </p:sp>
      </p:grpSp>
      <p:cxnSp>
        <p:nvCxnSpPr>
          <p:cNvPr id="984096" name="AutoShape 32"/>
          <p:cNvCxnSpPr>
            <a:cxnSpLocks noChangeShapeType="1"/>
            <a:stCxn id="148490" idx="1"/>
            <a:endCxn id="148497" idx="2"/>
          </p:cNvCxnSpPr>
          <p:nvPr/>
        </p:nvCxnSpPr>
        <p:spPr bwMode="auto">
          <a:xfrm rot="5400000" flipH="1">
            <a:off x="6344444" y="2458244"/>
            <a:ext cx="747712" cy="914400"/>
          </a:xfrm>
          <a:prstGeom prst="curvedConnector3">
            <a:avLst>
              <a:gd name="adj1" fmla="val 50745"/>
            </a:avLst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984097" name="AutoShape 33"/>
          <p:cNvCxnSpPr>
            <a:cxnSpLocks noChangeShapeType="1"/>
            <a:stCxn id="148487" idx="4"/>
            <a:endCxn id="984085" idx="3"/>
          </p:cNvCxnSpPr>
          <p:nvPr/>
        </p:nvCxnSpPr>
        <p:spPr bwMode="auto">
          <a:xfrm rot="5400000" flipH="1" flipV="1">
            <a:off x="1814513" y="2508250"/>
            <a:ext cx="944562" cy="915988"/>
          </a:xfrm>
          <a:prstGeom prst="curvedConnector5">
            <a:avLst>
              <a:gd name="adj1" fmla="val -23194"/>
              <a:gd name="adj2" fmla="val 124958"/>
              <a:gd name="adj3" fmla="val 143023"/>
            </a:avLst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711111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4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4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4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4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4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40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40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40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4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4068" grpId="0" build="p" autoUpdateAnimBg="0"/>
      <p:bldP spid="984085" grpId="0" animBg="1"/>
      <p:bldP spid="984086" grpId="0" animBg="1"/>
      <p:bldP spid="984087" grpId="0" animBg="1"/>
      <p:bldP spid="984088" grpId="0" animBg="1"/>
      <p:bldP spid="984089" grpId="0" animBg="1"/>
      <p:bldP spid="984092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686800" cy="4835525"/>
          </a:xfrm>
        </p:spPr>
        <p:txBody>
          <a:bodyPr/>
          <a:lstStyle/>
          <a:p>
            <a:r>
              <a:rPr lang="en-US" dirty="0"/>
              <a:t>Solution 1 </a:t>
            </a:r>
            <a:r>
              <a:rPr lang="en-US" dirty="0" smtClean="0"/>
              <a:t>cannot be made perfectly reliable</a:t>
            </a:r>
            <a:endParaRPr lang="en-US" dirty="0"/>
          </a:p>
          <a:p>
            <a:pPr lvl="1"/>
            <a:r>
              <a:rPr lang="en-US" dirty="0"/>
              <a:t>What happens if </a:t>
            </a:r>
            <a:r>
              <a:rPr lang="en-US" dirty="0" smtClean="0"/>
              <a:t>a network </a:t>
            </a:r>
            <a:r>
              <a:rPr lang="en-US" dirty="0"/>
              <a:t>element misbehaves?</a:t>
            </a:r>
          </a:p>
          <a:p>
            <a:pPr lvl="1"/>
            <a:r>
              <a:rPr lang="en-US" dirty="0"/>
              <a:t>Receiver has to do the check anyway</a:t>
            </a:r>
            <a:r>
              <a:rPr lang="en-US" dirty="0" smtClean="0"/>
              <a:t>!</a:t>
            </a:r>
            <a:br>
              <a:rPr lang="en-US" dirty="0" smtClean="0"/>
            </a:br>
            <a:endParaRPr lang="en-US" dirty="0"/>
          </a:p>
          <a:p>
            <a:r>
              <a:rPr lang="en-US" dirty="0"/>
              <a:t>Solution 2 </a:t>
            </a:r>
            <a:r>
              <a:rPr lang="en-US" dirty="0" smtClean="0"/>
              <a:t>can also fail, but only if the end system itself fails (i.e., doesn’t follow its own protocol)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Solution 2 only relies on what it can control</a:t>
            </a:r>
          </a:p>
          <a:p>
            <a:pPr lvl="1"/>
            <a:r>
              <a:rPr lang="en-US" dirty="0" smtClean="0"/>
              <a:t>The endpoint behavior</a:t>
            </a:r>
          </a:p>
          <a:p>
            <a:r>
              <a:rPr lang="en-US" dirty="0" smtClean="0"/>
              <a:t>Solution 1 requires endpoints trust other elements</a:t>
            </a:r>
          </a:p>
          <a:p>
            <a:pPr lvl="1"/>
            <a:r>
              <a:rPr lang="en-US" dirty="0" smtClean="0"/>
              <a:t>That’s not what reliable means!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461F13-EC7C-D04F-B9B4-7AC385261326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548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 charset="0"/>
              </a:rPr>
              <a:t>Two Notions of Reliability (Clark)</a:t>
            </a:r>
            <a:endParaRPr lang="en-US" dirty="0">
              <a:latin typeface="Helvetica" charset="0"/>
            </a:endParaRPr>
          </a:p>
        </p:txBody>
      </p:sp>
      <p:sp>
        <p:nvSpPr>
          <p:cNvPr id="7065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As long as the network is not partitioned, two endpoints should be able to </a:t>
            </a:r>
            <a:r>
              <a:rPr lang="en-US" dirty="0" smtClean="0">
                <a:latin typeface="Arial" charset="0"/>
              </a:rPr>
              <a:t>communicate</a:t>
            </a:r>
          </a:p>
          <a:p>
            <a:pPr lvl="1"/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Failures </a:t>
            </a:r>
            <a:r>
              <a:rPr lang="en-US" dirty="0" smtClean="0">
                <a:latin typeface="Arial" charset="0"/>
              </a:rPr>
              <a:t>should </a:t>
            </a:r>
            <a:r>
              <a:rPr lang="en-US" dirty="0">
                <a:latin typeface="Arial" charset="0"/>
              </a:rPr>
              <a:t>not interfere with endpoint </a:t>
            </a:r>
            <a:r>
              <a:rPr lang="en-US" dirty="0" smtClean="0">
                <a:latin typeface="Arial" charset="0"/>
              </a:rPr>
              <a:t>semantics</a:t>
            </a:r>
          </a:p>
          <a:p>
            <a:endParaRPr lang="en-US" dirty="0">
              <a:latin typeface="Arial" charset="0"/>
            </a:endParaRPr>
          </a:p>
          <a:p>
            <a:r>
              <a:rPr lang="en-US" dirty="0" smtClean="0">
                <a:solidFill>
                  <a:srgbClr val="FF0000"/>
                </a:solidFill>
                <a:latin typeface="Arial" charset="0"/>
              </a:rPr>
              <a:t>The second requirement implies that we must adopt solution 2 (cannot depend on network).</a:t>
            </a:r>
          </a:p>
        </p:txBody>
      </p:sp>
      <p:sp>
        <p:nvSpPr>
          <p:cNvPr id="7065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66BCF9BF-9CA5-4143-9949-EC6E3522235C}" type="slidenum">
              <a:rPr lang="en-US" sz="1400" b="0">
                <a:latin typeface="Times New Roman" charset="0"/>
              </a:rPr>
              <a:pPr eaLnBrk="1" hangingPunct="1"/>
              <a:t>44</a:t>
            </a:fld>
            <a:endParaRPr lang="en-US" sz="14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4284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58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610600" cy="4835525"/>
          </a:xfrm>
        </p:spPr>
        <p:txBody>
          <a:bodyPr/>
          <a:lstStyle/>
          <a:p>
            <a:r>
              <a:rPr lang="en-US" dirty="0" smtClean="0"/>
              <a:t>Should you ever implement </a:t>
            </a:r>
            <a:r>
              <a:rPr lang="en-US" dirty="0"/>
              <a:t>reliability </a:t>
            </a:r>
            <a:r>
              <a:rPr lang="en-US" dirty="0" smtClean="0"/>
              <a:t>in network?</a:t>
            </a:r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Perhaps, if needed for reasonable efficiency</a:t>
            </a:r>
          </a:p>
          <a:p>
            <a:pPr lvl="1"/>
            <a:r>
              <a:rPr lang="en-US" dirty="0" smtClean="0"/>
              <a:t>Don’t aim for perfect reliability, but ok to reduce error rate</a:t>
            </a:r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If individual links fail 10% of the time, and are traversing 10 links, then E2E error rate is 65%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Implementing two retransmissions on links</a:t>
            </a:r>
          </a:p>
          <a:p>
            <a:pPr lvl="1"/>
            <a:r>
              <a:rPr lang="en-US" dirty="0" smtClean="0"/>
              <a:t>Link error rate reduced to 0.1%, E2E error rate is </a:t>
            </a:r>
            <a:r>
              <a:rPr lang="en-US" dirty="0"/>
              <a:t>1</a:t>
            </a:r>
            <a:r>
              <a:rPr lang="en-US" dirty="0" smtClean="0"/>
              <a:t>%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461F13-EC7C-D04F-B9B4-7AC385261326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68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 charset="0"/>
              </a:rPr>
              <a:t>Back to the </a:t>
            </a:r>
            <a:r>
              <a:rPr lang="en-US" dirty="0">
                <a:latin typeface="Helvetica" charset="0"/>
              </a:rPr>
              <a:t>End-to-End Principle</a:t>
            </a:r>
          </a:p>
        </p:txBody>
      </p:sp>
      <p:sp>
        <p:nvSpPr>
          <p:cNvPr id="9881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915400" cy="4835525"/>
          </a:xfrm>
        </p:spPr>
        <p:txBody>
          <a:bodyPr/>
          <a:lstStyle/>
          <a:p>
            <a:pPr>
              <a:buFontTx/>
              <a:buNone/>
            </a:pPr>
            <a:r>
              <a:rPr lang="en-US" dirty="0">
                <a:latin typeface="Arial" charset="0"/>
              </a:rPr>
              <a:t>Implementing </a:t>
            </a:r>
            <a:r>
              <a:rPr lang="en-US" dirty="0" smtClean="0">
                <a:latin typeface="Arial" charset="0"/>
              </a:rPr>
              <a:t>such functionality </a:t>
            </a:r>
            <a:r>
              <a:rPr lang="en-US" dirty="0">
                <a:latin typeface="Arial" charset="0"/>
              </a:rPr>
              <a:t>in the network:</a:t>
            </a:r>
          </a:p>
          <a:p>
            <a:r>
              <a:rPr lang="en-US" dirty="0" smtClean="0">
                <a:latin typeface="Arial" charset="0"/>
              </a:rPr>
              <a:t>Doesn’</a:t>
            </a:r>
            <a:r>
              <a:rPr lang="en-US" altLang="ja-JP" dirty="0" smtClean="0">
                <a:latin typeface="Arial" charset="0"/>
              </a:rPr>
              <a:t>t </a:t>
            </a:r>
            <a:r>
              <a:rPr lang="en-US" altLang="ja-JP" dirty="0">
                <a:latin typeface="Arial" charset="0"/>
              </a:rPr>
              <a:t>reduce host implementation complexity</a:t>
            </a:r>
          </a:p>
          <a:p>
            <a:r>
              <a:rPr lang="en-US" dirty="0">
                <a:latin typeface="Arial" charset="0"/>
              </a:rPr>
              <a:t>Does increase network complexity</a:t>
            </a:r>
          </a:p>
          <a:p>
            <a:r>
              <a:rPr lang="en-US" dirty="0" smtClean="0">
                <a:latin typeface="Arial" charset="0"/>
              </a:rPr>
              <a:t>Often imposes delay/overhead </a:t>
            </a:r>
            <a:r>
              <a:rPr lang="en-US" dirty="0">
                <a:latin typeface="Arial" charset="0"/>
              </a:rPr>
              <a:t>on all applications, </a:t>
            </a:r>
            <a:r>
              <a:rPr lang="en-US" b="1" dirty="0">
                <a:solidFill>
                  <a:srgbClr val="FF0000"/>
                </a:solidFill>
                <a:latin typeface="Arial" charset="0"/>
              </a:rPr>
              <a:t>even if they </a:t>
            </a:r>
            <a:r>
              <a:rPr lang="en-US" b="1" dirty="0" smtClean="0">
                <a:solidFill>
                  <a:srgbClr val="FF0000"/>
                </a:solidFill>
                <a:latin typeface="Arial" charset="0"/>
              </a:rPr>
              <a:t>don’</a:t>
            </a:r>
            <a:r>
              <a:rPr lang="en-US" altLang="ja-JP" b="1" dirty="0" smtClean="0">
                <a:solidFill>
                  <a:srgbClr val="FF0000"/>
                </a:solidFill>
                <a:latin typeface="Arial" charset="0"/>
              </a:rPr>
              <a:t>t </a:t>
            </a:r>
            <a:r>
              <a:rPr lang="en-US" altLang="ja-JP" b="1" dirty="0">
                <a:solidFill>
                  <a:srgbClr val="FF0000"/>
                </a:solidFill>
                <a:latin typeface="Arial" charset="0"/>
              </a:rPr>
              <a:t>need </a:t>
            </a:r>
            <a:r>
              <a:rPr lang="en-US" altLang="ja-JP" b="1" dirty="0" smtClean="0">
                <a:solidFill>
                  <a:srgbClr val="FF0000"/>
                </a:solidFill>
                <a:latin typeface="Arial" charset="0"/>
              </a:rPr>
              <a:t>functionality</a:t>
            </a:r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However, implementing in network </a:t>
            </a:r>
            <a:r>
              <a:rPr lang="en-US" dirty="0">
                <a:solidFill>
                  <a:srgbClr val="FF0000"/>
                </a:solidFill>
                <a:latin typeface="Arial" charset="0"/>
              </a:rPr>
              <a:t>can</a:t>
            </a:r>
            <a:r>
              <a:rPr lang="en-US" dirty="0">
                <a:latin typeface="Arial" charset="0"/>
              </a:rPr>
              <a:t> enhance performance in some cases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E.g., very </a:t>
            </a:r>
            <a:r>
              <a:rPr lang="en-US" dirty="0" err="1">
                <a:latin typeface="Arial" charset="0"/>
                <a:ea typeface="Arial" charset="0"/>
                <a:cs typeface="Arial" charset="0"/>
              </a:rPr>
              <a:t>lossy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link</a:t>
            </a:r>
          </a:p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Three interpretations of the end-to-end principle</a:t>
            </a:r>
          </a:p>
          <a:p>
            <a:pPr lvl="1"/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Use </a:t>
            </a:r>
            <a:r>
              <a:rPr lang="en-US" b="1" i="1" dirty="0" smtClean="0">
                <a:latin typeface="Arial" charset="0"/>
                <a:ea typeface="Arial" charset="0"/>
                <a:cs typeface="Arial" charset="0"/>
              </a:rPr>
              <a:t>multicast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 as a test case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5257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E1F57A5E-6C3C-9946-BA5D-A821219E6FD7}" type="slidenum">
              <a:rPr lang="en-US" sz="1400" b="0">
                <a:latin typeface="Times New Roman" charset="0"/>
              </a:rPr>
              <a:pPr eaLnBrk="1" hangingPunct="1"/>
              <a:t>46</a:t>
            </a:fld>
            <a:endParaRPr lang="en-US" sz="14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2852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8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8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8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8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8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81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81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81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8163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 charset="0"/>
              </a:rPr>
              <a:t>“Only-if-Sufficient” Interpretation</a:t>
            </a:r>
            <a:endParaRPr lang="en-US" dirty="0">
              <a:latin typeface="Helvetica" charset="0"/>
            </a:endParaRPr>
          </a:p>
        </p:txBody>
      </p:sp>
      <p:sp>
        <p:nvSpPr>
          <p:cNvPr id="154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Arial" charset="0"/>
            </a:endParaRPr>
          </a:p>
          <a:p>
            <a:r>
              <a:rPr lang="en-US" dirty="0" smtClean="0">
                <a:latin typeface="Arial" charset="0"/>
              </a:rPr>
              <a:t>Don’</a:t>
            </a:r>
            <a:r>
              <a:rPr lang="en-US" altLang="ja-JP" dirty="0" smtClean="0">
                <a:latin typeface="Arial" charset="0"/>
              </a:rPr>
              <a:t>t </a:t>
            </a:r>
            <a:r>
              <a:rPr lang="en-US" altLang="ja-JP" dirty="0">
                <a:latin typeface="Arial" charset="0"/>
              </a:rPr>
              <a:t>implement a function at the lower levels of the system unless it can be completely implemented at this </a:t>
            </a:r>
            <a:r>
              <a:rPr lang="en-US" altLang="ja-JP" dirty="0" smtClean="0">
                <a:latin typeface="Arial" charset="0"/>
              </a:rPr>
              <a:t>level</a:t>
            </a:r>
          </a:p>
          <a:p>
            <a:pPr lvl="1"/>
            <a:r>
              <a:rPr lang="en-US" altLang="ja-JP" i="1" dirty="0" smtClean="0">
                <a:solidFill>
                  <a:srgbClr val="FF0000"/>
                </a:solidFill>
                <a:latin typeface="Arial" charset="0"/>
              </a:rPr>
              <a:t>This argues that multicast can be built in network</a:t>
            </a:r>
            <a:endParaRPr lang="en-US" altLang="ja-JP" i="1" dirty="0">
              <a:solidFill>
                <a:srgbClr val="FF0000"/>
              </a:solidFill>
              <a:latin typeface="Arial" charset="0"/>
            </a:endParaRPr>
          </a:p>
          <a:p>
            <a:endParaRPr lang="en-US" dirty="0">
              <a:latin typeface="Arial" charset="0"/>
            </a:endParaRPr>
          </a:p>
          <a:p>
            <a:r>
              <a:rPr lang="en-US" i="1" dirty="0">
                <a:latin typeface="Arial" charset="0"/>
              </a:rPr>
              <a:t>Unless you can relieve the burden from hosts, </a:t>
            </a:r>
            <a:r>
              <a:rPr lang="en-US" i="1" dirty="0" smtClean="0">
                <a:latin typeface="Arial" charset="0"/>
              </a:rPr>
              <a:t>don’</a:t>
            </a:r>
            <a:r>
              <a:rPr lang="en-US" altLang="ja-JP" i="1" dirty="0" smtClean="0">
                <a:latin typeface="Arial" charset="0"/>
              </a:rPr>
              <a:t>t </a:t>
            </a:r>
            <a:r>
              <a:rPr lang="en-US" altLang="ja-JP" i="1" dirty="0">
                <a:latin typeface="Arial" charset="0"/>
              </a:rPr>
              <a:t>bother</a:t>
            </a:r>
            <a:endParaRPr lang="en-US" i="1" dirty="0">
              <a:latin typeface="Arial" charset="0"/>
            </a:endParaRPr>
          </a:p>
        </p:txBody>
      </p:sp>
      <p:sp>
        <p:nvSpPr>
          <p:cNvPr id="15462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E48AD962-C9C6-DE4D-91C4-4F8DFB14D3A9}" type="slidenum">
              <a:rPr lang="en-US" sz="1400" b="0">
                <a:latin typeface="Times New Roman" charset="0"/>
              </a:rPr>
              <a:pPr eaLnBrk="1" hangingPunct="1"/>
              <a:t>47</a:t>
            </a:fld>
            <a:endParaRPr lang="en-US" sz="14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3748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2238"/>
            <a:ext cx="9144000" cy="868362"/>
          </a:xfrm>
        </p:spPr>
        <p:txBody>
          <a:bodyPr/>
          <a:lstStyle/>
          <a:p>
            <a:r>
              <a:rPr lang="en-US" dirty="0">
                <a:latin typeface="Helvetica" charset="0"/>
              </a:rPr>
              <a:t>“Only-if</a:t>
            </a:r>
            <a:r>
              <a:rPr lang="en-US" dirty="0" smtClean="0">
                <a:latin typeface="Helvetica" charset="0"/>
              </a:rPr>
              <a:t>-Necessary” </a:t>
            </a:r>
            <a:r>
              <a:rPr lang="en-US" dirty="0">
                <a:latin typeface="Helvetica" charset="0"/>
              </a:rPr>
              <a:t>Interpretation</a:t>
            </a:r>
          </a:p>
        </p:txBody>
      </p:sp>
      <p:sp>
        <p:nvSpPr>
          <p:cNvPr id="15667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458200" cy="4835525"/>
          </a:xfrm>
        </p:spPr>
        <p:txBody>
          <a:bodyPr/>
          <a:lstStyle/>
          <a:p>
            <a:endParaRPr lang="en-US" dirty="0">
              <a:latin typeface="Arial" charset="0"/>
            </a:endParaRPr>
          </a:p>
          <a:p>
            <a:r>
              <a:rPr lang="en-US" dirty="0" smtClean="0">
                <a:latin typeface="Arial" charset="0"/>
              </a:rPr>
              <a:t>Don’</a:t>
            </a:r>
            <a:r>
              <a:rPr lang="en-US" altLang="ja-JP" dirty="0" smtClean="0">
                <a:latin typeface="Arial" charset="0"/>
              </a:rPr>
              <a:t>t </a:t>
            </a:r>
            <a:r>
              <a:rPr lang="en-US" altLang="ja-JP" dirty="0">
                <a:latin typeface="Arial" charset="0"/>
              </a:rPr>
              <a:t>implement </a:t>
            </a:r>
            <a:r>
              <a:rPr lang="en-US" altLang="ja-JP" i="1" dirty="0">
                <a:latin typeface="Arial" charset="0"/>
              </a:rPr>
              <a:t>anything</a:t>
            </a:r>
            <a:r>
              <a:rPr lang="en-US" altLang="ja-JP" dirty="0">
                <a:latin typeface="Arial" charset="0"/>
              </a:rPr>
              <a:t> in the network that can be implemented correctly by the hosts</a:t>
            </a:r>
          </a:p>
          <a:p>
            <a:pPr lvl="1"/>
            <a:r>
              <a:rPr lang="en-US" i="1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This argues that multicast should not be built in network</a:t>
            </a:r>
            <a:endParaRPr lang="en-US" i="1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  <a:p>
            <a:pPr lvl="1"/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dirty="0">
                <a:latin typeface="Arial" charset="0"/>
              </a:rPr>
              <a:t>Make network layer absolutely minimal</a:t>
            </a:r>
          </a:p>
          <a:p>
            <a:pPr lvl="1"/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This E2E interpretation trumps 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performance issues</a:t>
            </a:r>
          </a:p>
          <a:p>
            <a:pPr lvl="1"/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Increases flexibility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, since lower layers stay </a:t>
            </a:r>
            <a:r>
              <a:rPr lang="en-US" b="1" dirty="0">
                <a:latin typeface="Arial" charset="0"/>
                <a:ea typeface="Arial" charset="0"/>
                <a:cs typeface="Arial" charset="0"/>
              </a:rPr>
              <a:t>simple</a:t>
            </a:r>
          </a:p>
        </p:txBody>
      </p:sp>
      <p:sp>
        <p:nvSpPr>
          <p:cNvPr id="15667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84FBD5FF-141E-DD45-8297-1660347096F7}" type="slidenum">
              <a:rPr lang="en-US" sz="1400" b="0">
                <a:latin typeface="Times New Roman" charset="0"/>
              </a:rPr>
              <a:pPr eaLnBrk="1" hangingPunct="1"/>
              <a:t>48</a:t>
            </a:fld>
            <a:endParaRPr lang="en-US" sz="14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5109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 charset="0"/>
              </a:rPr>
              <a:t>“Only-if-Useful” Interpretation</a:t>
            </a:r>
            <a:endParaRPr lang="en-US" dirty="0">
              <a:latin typeface="Helvetica" charset="0"/>
            </a:endParaRPr>
          </a:p>
        </p:txBody>
      </p:sp>
      <p:sp>
        <p:nvSpPr>
          <p:cNvPr id="158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Arial" charset="0"/>
            </a:endParaRPr>
          </a:p>
          <a:p>
            <a:r>
              <a:rPr lang="en-US" dirty="0" smtClean="0">
                <a:latin typeface="Arial" charset="0"/>
              </a:rPr>
              <a:t>If </a:t>
            </a:r>
            <a:r>
              <a:rPr lang="en-US" dirty="0">
                <a:latin typeface="Arial" charset="0"/>
              </a:rPr>
              <a:t>hosts can implement functionality correctly, implement it in a lower layer </a:t>
            </a:r>
            <a:r>
              <a:rPr lang="en-US" dirty="0">
                <a:solidFill>
                  <a:schemeClr val="accent1"/>
                </a:solidFill>
                <a:latin typeface="Arial" charset="0"/>
              </a:rPr>
              <a:t>only</a:t>
            </a:r>
            <a:r>
              <a:rPr lang="en-US" dirty="0">
                <a:latin typeface="Arial" charset="0"/>
              </a:rPr>
              <a:t> as a performance </a:t>
            </a:r>
            <a:r>
              <a:rPr lang="en-US" dirty="0" smtClean="0">
                <a:latin typeface="Arial" charset="0"/>
              </a:rPr>
              <a:t>enhancement</a:t>
            </a:r>
          </a:p>
          <a:p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But do so only if it </a:t>
            </a:r>
            <a:r>
              <a:rPr lang="en-US" dirty="0">
                <a:solidFill>
                  <a:srgbClr val="FF0000"/>
                </a:solidFill>
                <a:latin typeface="Arial" charset="0"/>
              </a:rPr>
              <a:t>does not impose burden</a:t>
            </a:r>
            <a:r>
              <a:rPr lang="en-US" dirty="0">
                <a:latin typeface="Arial" charset="0"/>
              </a:rPr>
              <a:t> on applications that do not require that </a:t>
            </a:r>
            <a:r>
              <a:rPr lang="en-US" dirty="0" smtClean="0">
                <a:latin typeface="Arial" charset="0"/>
              </a:rPr>
              <a:t>functionality</a:t>
            </a:r>
          </a:p>
          <a:p>
            <a:endParaRPr lang="en-US" dirty="0">
              <a:latin typeface="Arial" charset="0"/>
            </a:endParaRPr>
          </a:p>
          <a:p>
            <a:r>
              <a:rPr lang="en-US" dirty="0" smtClean="0">
                <a:latin typeface="Arial" charset="0"/>
              </a:rPr>
              <a:t>This argues for multicast</a:t>
            </a:r>
            <a:r>
              <a:rPr lang="is-IS" dirty="0">
                <a:latin typeface="Arial" charset="0"/>
              </a:rPr>
              <a:t> </a:t>
            </a:r>
            <a:r>
              <a:rPr lang="is-IS" dirty="0" smtClean="0">
                <a:latin typeface="Arial" charset="0"/>
              </a:rPr>
              <a:t>in network...</a:t>
            </a:r>
            <a:endParaRPr lang="en-US" dirty="0">
              <a:latin typeface="Arial" charset="0"/>
            </a:endParaRPr>
          </a:p>
        </p:txBody>
      </p:sp>
      <p:sp>
        <p:nvSpPr>
          <p:cNvPr id="15872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4C63283D-1756-3149-BA59-38C88528444A}" type="slidenum">
              <a:rPr lang="en-US" sz="1400" b="0">
                <a:latin typeface="Times New Roman" charset="0"/>
              </a:rPr>
              <a:pPr eaLnBrk="1" hangingPunct="1"/>
              <a:t>49</a:t>
            </a:fld>
            <a:endParaRPr lang="en-US" sz="14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3588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 for 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Modularity </a:t>
            </a:r>
            <a:r>
              <a:rPr lang="en-US" i="1" dirty="0" smtClean="0"/>
              <a:t>(technical)</a:t>
            </a:r>
          </a:p>
          <a:p>
            <a:pPr lvl="7"/>
            <a:endParaRPr lang="en-US" i="1" dirty="0"/>
          </a:p>
          <a:p>
            <a:r>
              <a:rPr lang="en-US" dirty="0" smtClean="0"/>
              <a:t>Layering</a:t>
            </a:r>
            <a:r>
              <a:rPr lang="en-US" i="1" dirty="0" smtClean="0"/>
              <a:t> (technical)</a:t>
            </a:r>
          </a:p>
          <a:p>
            <a:pPr lvl="7"/>
            <a:endParaRPr lang="en-US" dirty="0"/>
          </a:p>
          <a:p>
            <a:r>
              <a:rPr lang="en-US" dirty="0" smtClean="0"/>
              <a:t>Design principles </a:t>
            </a:r>
            <a:r>
              <a:rPr lang="en-US" i="1" dirty="0" smtClean="0"/>
              <a:t>(technical)</a:t>
            </a:r>
          </a:p>
          <a:p>
            <a:pPr lvl="6"/>
            <a:endParaRPr lang="en-US" dirty="0"/>
          </a:p>
          <a:p>
            <a:r>
              <a:rPr lang="en-US" dirty="0"/>
              <a:t>If the Internet is the answer, what were the questions</a:t>
            </a:r>
            <a:r>
              <a:rPr lang="en-US" dirty="0" smtClean="0"/>
              <a:t>? </a:t>
            </a:r>
            <a:r>
              <a:rPr lang="en-US" i="1" dirty="0" smtClean="0"/>
              <a:t>(context)</a:t>
            </a:r>
            <a:endParaRPr lang="en-US" i="1" dirty="0"/>
          </a:p>
          <a:p>
            <a:pPr lvl="6"/>
            <a:endParaRPr lang="en-US" dirty="0"/>
          </a:p>
          <a:p>
            <a:r>
              <a:rPr lang="en-US" dirty="0"/>
              <a:t>History of the </a:t>
            </a:r>
            <a:r>
              <a:rPr lang="en-US" dirty="0" smtClean="0"/>
              <a:t>Internet </a:t>
            </a:r>
            <a:r>
              <a:rPr lang="en-US" i="1" dirty="0" smtClean="0"/>
              <a:t>(context)</a:t>
            </a:r>
            <a:endParaRPr lang="en-US" i="1" dirty="0"/>
          </a:p>
          <a:p>
            <a:pPr lvl="6"/>
            <a:endParaRPr lang="en-US" dirty="0"/>
          </a:p>
          <a:p>
            <a:r>
              <a:rPr lang="en-US" dirty="0"/>
              <a:t>Design goals of the </a:t>
            </a:r>
            <a:r>
              <a:rPr lang="en-US" dirty="0" smtClean="0"/>
              <a:t>Internet </a:t>
            </a:r>
            <a:r>
              <a:rPr lang="en-US" i="1" dirty="0" smtClean="0"/>
              <a:t>(both)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AD96B3-034F-0E44-B7B5-FAB526374CDC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7043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Where</a:t>
            </a:r>
            <a:r>
              <a:rPr lang="en-US" dirty="0" smtClean="0"/>
              <a:t> to implement functionality is complicated</a:t>
            </a:r>
          </a:p>
          <a:p>
            <a:pPr lvl="1"/>
            <a:r>
              <a:rPr lang="en-US" dirty="0" smtClean="0"/>
              <a:t>No right or wrong answer</a:t>
            </a:r>
          </a:p>
          <a:p>
            <a:pPr lvl="1"/>
            <a:endParaRPr lang="en-US" dirty="0"/>
          </a:p>
          <a:p>
            <a:r>
              <a:rPr lang="en-US" dirty="0" smtClean="0"/>
              <a:t>But everyone agrees that reliability does not belong on the network!</a:t>
            </a:r>
          </a:p>
          <a:p>
            <a:endParaRPr lang="en-US" dirty="0"/>
          </a:p>
          <a:p>
            <a:r>
              <a:rPr lang="en-US" dirty="0" smtClean="0"/>
              <a:t>Multicast is a good test case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AD96B3-034F-0E44-B7B5-FAB526374CDC}" type="slidenum">
              <a:rPr lang="en-US" altLang="en-US" smtClean="0"/>
              <a:pPr>
                <a:defRPr/>
              </a:pPr>
              <a:t>50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59027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AD96B3-034F-0E44-B7B5-FAB526374CDC}" type="slidenum">
              <a:rPr lang="en-US" altLang="en-US" smtClean="0"/>
              <a:pPr>
                <a:defRPr/>
              </a:pPr>
              <a:t>51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8720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E2E Principle Ignore?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534400" cy="4835525"/>
          </a:xfrm>
        </p:spPr>
        <p:txBody>
          <a:bodyPr/>
          <a:lstStyle/>
          <a:p>
            <a:r>
              <a:rPr lang="en-US" dirty="0" smtClean="0"/>
              <a:t>There are other stakeholders besides users</a:t>
            </a:r>
          </a:p>
          <a:p>
            <a:pPr lvl="1"/>
            <a:r>
              <a:rPr lang="en-US" dirty="0" smtClean="0"/>
              <a:t>ISPs care about the operation/security of their network</a:t>
            </a:r>
          </a:p>
          <a:p>
            <a:pPr lvl="1"/>
            <a:endParaRPr lang="en-US" dirty="0"/>
          </a:p>
          <a:p>
            <a:r>
              <a:rPr lang="en-US" dirty="0" smtClean="0"/>
              <a:t>Some functions more easily done in the network.</a:t>
            </a:r>
          </a:p>
          <a:p>
            <a:pPr lvl="1"/>
            <a:r>
              <a:rPr lang="en-US" dirty="0" smtClean="0"/>
              <a:t>Think of firewalls…..</a:t>
            </a:r>
          </a:p>
          <a:p>
            <a:pPr lvl="1"/>
            <a:endParaRPr lang="en-US" dirty="0"/>
          </a:p>
          <a:p>
            <a:r>
              <a:rPr lang="en-US" dirty="0" smtClean="0"/>
              <a:t>Thus, we need “</a:t>
            </a:r>
            <a:r>
              <a:rPr lang="en-US" dirty="0" err="1" smtClean="0"/>
              <a:t>middlebox</a:t>
            </a:r>
            <a:r>
              <a:rPr lang="en-US" dirty="0" smtClean="0"/>
              <a:t>” functionality</a:t>
            </a:r>
          </a:p>
          <a:p>
            <a:pPr lvl="1"/>
            <a:r>
              <a:rPr lang="en-US" dirty="0" smtClean="0"/>
              <a:t>Will cover later in course…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461F13-EC7C-D04F-B9B4-7AC385261326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795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Internet Design Principles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</a:t>
            </a:r>
            <a:r>
              <a:rPr lang="en-US" dirty="0"/>
              <a:t>to break system into </a:t>
            </a:r>
            <a:r>
              <a:rPr lang="en-US" dirty="0" smtClean="0"/>
              <a:t>modules?</a:t>
            </a:r>
          </a:p>
          <a:p>
            <a:pPr lvl="1"/>
            <a:r>
              <a:rPr lang="en-US" dirty="0" smtClean="0"/>
              <a:t>Layering</a:t>
            </a:r>
          </a:p>
          <a:p>
            <a:pPr lvl="1"/>
            <a:endParaRPr lang="en-US" dirty="0"/>
          </a:p>
          <a:p>
            <a:r>
              <a:rPr lang="en-US" dirty="0" smtClean="0"/>
              <a:t>Where are modules implemented?</a:t>
            </a:r>
          </a:p>
          <a:p>
            <a:pPr lvl="1"/>
            <a:r>
              <a:rPr lang="en-US" dirty="0" smtClean="0"/>
              <a:t>End-to-End Principle</a:t>
            </a:r>
          </a:p>
          <a:p>
            <a:pPr lvl="1"/>
            <a:endParaRPr lang="en-US" dirty="0"/>
          </a:p>
          <a:p>
            <a:r>
              <a:rPr lang="en-US" b="1" dirty="0" smtClean="0"/>
              <a:t>Where is state stored?</a:t>
            </a:r>
          </a:p>
          <a:p>
            <a:pPr lvl="1"/>
            <a:r>
              <a:rPr lang="en-US" b="1" dirty="0" smtClean="0"/>
              <a:t>Fate-Sharing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62762C-AE33-E04D-8C58-1B5AB9B06578}" type="slidenum">
              <a:rPr lang="en-US" smtClean="0"/>
              <a:pPr>
                <a:defRPr/>
              </a:pPr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647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Fate-Sharing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610600" cy="4835525"/>
          </a:xfrm>
        </p:spPr>
        <p:txBody>
          <a:bodyPr/>
          <a:lstStyle/>
          <a:p>
            <a:r>
              <a:rPr lang="en-US" dirty="0" smtClean="0"/>
              <a:t>Note that E2E principles relied on “fate-sharing”</a:t>
            </a:r>
          </a:p>
          <a:p>
            <a:pPr lvl="1"/>
            <a:r>
              <a:rPr lang="en-US" dirty="0" smtClean="0"/>
              <a:t>Invariants break only when endpoints themselves break</a:t>
            </a:r>
          </a:p>
          <a:p>
            <a:pPr lvl="1"/>
            <a:r>
              <a:rPr lang="en-US" dirty="0" smtClean="0"/>
              <a:t>Minimize dependence on other network elements</a:t>
            </a:r>
          </a:p>
          <a:p>
            <a:pPr lvl="1"/>
            <a:endParaRPr lang="en-US" dirty="0"/>
          </a:p>
          <a:p>
            <a:r>
              <a:rPr lang="en-US" dirty="0" smtClean="0"/>
              <a:t>This should dictate placement of storage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461F13-EC7C-D04F-B9B4-7AC385261326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900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 charset="0"/>
              </a:rPr>
              <a:t>General Principle: </a:t>
            </a:r>
            <a:r>
              <a:rPr lang="en-US" i="1" dirty="0" smtClean="0">
                <a:latin typeface="Helvetica" charset="0"/>
              </a:rPr>
              <a:t>Fate</a:t>
            </a:r>
            <a:r>
              <a:rPr lang="en-US" i="1" dirty="0">
                <a:latin typeface="Helvetica" charset="0"/>
              </a:rPr>
              <a:t>-Sharing</a:t>
            </a:r>
            <a:endParaRPr lang="en-US" dirty="0">
              <a:latin typeface="Helvetica" charset="0"/>
            </a:endParaRPr>
          </a:p>
        </p:txBody>
      </p:sp>
      <p:sp>
        <p:nvSpPr>
          <p:cNvPr id="99635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534400" cy="4835525"/>
          </a:xfrm>
        </p:spPr>
        <p:txBody>
          <a:bodyPr/>
          <a:lstStyle/>
          <a:p>
            <a:r>
              <a:rPr lang="en-US" dirty="0">
                <a:latin typeface="Arial" charset="0"/>
              </a:rPr>
              <a:t>W</a:t>
            </a:r>
            <a:r>
              <a:rPr lang="en-US" dirty="0" smtClean="0">
                <a:latin typeface="Arial" charset="0"/>
              </a:rPr>
              <a:t>hen </a:t>
            </a:r>
            <a:r>
              <a:rPr lang="en-US" dirty="0">
                <a:solidFill>
                  <a:srgbClr val="000000"/>
                </a:solidFill>
                <a:latin typeface="Arial" charset="0"/>
              </a:rPr>
              <a:t>storing state in a distributed system, </a:t>
            </a:r>
            <a:r>
              <a:rPr lang="en-US" dirty="0" smtClean="0">
                <a:solidFill>
                  <a:srgbClr val="000000"/>
                </a:solidFill>
                <a:latin typeface="Arial" charset="0"/>
              </a:rPr>
              <a:t>co</a:t>
            </a:r>
            <a:r>
              <a:rPr lang="en-US" dirty="0">
                <a:solidFill>
                  <a:srgbClr val="000000"/>
                </a:solidFill>
                <a:latin typeface="Arial" charset="0"/>
              </a:rPr>
              <a:t>-</a:t>
            </a:r>
            <a:r>
              <a:rPr lang="en-US" dirty="0" smtClean="0">
                <a:solidFill>
                  <a:srgbClr val="000000"/>
                </a:solidFill>
                <a:latin typeface="Arial" charset="0"/>
              </a:rPr>
              <a:t>locate it </a:t>
            </a:r>
            <a:r>
              <a:rPr lang="en-US" dirty="0">
                <a:solidFill>
                  <a:srgbClr val="000000"/>
                </a:solidFill>
                <a:latin typeface="Arial" charset="0"/>
              </a:rPr>
              <a:t>with </a:t>
            </a:r>
            <a:r>
              <a:rPr lang="en-US" dirty="0" smtClean="0">
                <a:solidFill>
                  <a:srgbClr val="000000"/>
                </a:solidFill>
                <a:latin typeface="Arial" charset="0"/>
              </a:rPr>
              <a:t>entities </a:t>
            </a:r>
            <a:r>
              <a:rPr lang="en-US" dirty="0">
                <a:latin typeface="Arial" charset="0"/>
              </a:rPr>
              <a:t>that </a:t>
            </a:r>
            <a:r>
              <a:rPr lang="en-US" dirty="0" smtClean="0">
                <a:latin typeface="Arial" charset="0"/>
              </a:rPr>
              <a:t>rely </a:t>
            </a:r>
            <a:r>
              <a:rPr lang="en-US" dirty="0">
                <a:latin typeface="Arial" charset="0"/>
              </a:rPr>
              <a:t>on </a:t>
            </a:r>
            <a:r>
              <a:rPr lang="en-US" dirty="0" smtClean="0">
                <a:latin typeface="Arial" charset="0"/>
              </a:rPr>
              <a:t>that state</a:t>
            </a:r>
          </a:p>
          <a:p>
            <a:pPr lvl="7"/>
            <a:endParaRPr lang="en-US" dirty="0">
              <a:latin typeface="Arial" charset="0"/>
            </a:endParaRPr>
          </a:p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Only 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way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failure 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can cause loss of the critical state is if the entity that cares </a:t>
            </a:r>
            <a:r>
              <a:rPr lang="en-US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about it also fails ...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… in which </a:t>
            </a:r>
            <a:r>
              <a:rPr lang="en-US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case it </a:t>
            </a:r>
            <a:r>
              <a:rPr lang="en-US" dirty="0" err="1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doesn</a:t>
            </a:r>
            <a:r>
              <a:rPr lang="ja-JP" altLang="en-US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’</a:t>
            </a:r>
            <a:r>
              <a:rPr lang="en-US" altLang="ja-JP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t </a:t>
            </a:r>
            <a:r>
              <a:rPr lang="en-US" altLang="ja-JP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matter</a:t>
            </a:r>
          </a:p>
          <a:p>
            <a:pPr lvl="7"/>
            <a:endParaRPr lang="en-US" altLang="ja-JP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</a:endParaRPr>
          </a:p>
          <a:p>
            <a:r>
              <a:rPr lang="en-US" dirty="0">
                <a:latin typeface="Arial" charset="0"/>
              </a:rPr>
              <a:t>Often argues for keeping </a:t>
            </a:r>
            <a:r>
              <a:rPr lang="en-US" i="1" dirty="0">
                <a:latin typeface="Arial" charset="0"/>
              </a:rPr>
              <a:t>network state</a:t>
            </a:r>
            <a:r>
              <a:rPr lang="en-US" dirty="0">
                <a:latin typeface="Arial" charset="0"/>
              </a:rPr>
              <a:t> at end hosts rather than inside routers</a:t>
            </a:r>
          </a:p>
          <a:p>
            <a:pPr lvl="1"/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E.g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., packet-switching rather than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circuit-switching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6076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23E22B24-A498-DB45-8F5F-CD2B2C19B2C7}" type="slidenum">
              <a:rPr lang="en-US" sz="1400" b="0">
                <a:latin typeface="Times New Roman" charset="0"/>
              </a:rPr>
              <a:pPr eaLnBrk="1" hangingPunct="1"/>
              <a:t>55</a:t>
            </a:fld>
            <a:endParaRPr lang="en-US" sz="14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3248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6355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22238"/>
            <a:ext cx="9296400" cy="868362"/>
          </a:xfrm>
        </p:spPr>
        <p:txBody>
          <a:bodyPr/>
          <a:lstStyle/>
          <a:p>
            <a:r>
              <a:rPr lang="en-US" dirty="0" smtClean="0"/>
              <a:t>A Cynical View of Distributed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“</a:t>
            </a:r>
            <a:r>
              <a:rPr lang="en-US" dirty="0"/>
              <a:t>A distributed system is one in which the failure of a computer you didn't even know existed can render your own computer unusable</a:t>
            </a:r>
            <a:r>
              <a:rPr lang="en-US" dirty="0" smtClean="0"/>
              <a:t>”</a:t>
            </a:r>
            <a:endParaRPr lang="en-US" b="1" dirty="0"/>
          </a:p>
          <a:p>
            <a:pPr marL="339725" lvl="1" indent="0">
              <a:buNone/>
            </a:pPr>
            <a:r>
              <a:rPr lang="en-US" b="1" dirty="0" smtClean="0"/>
              <a:t>					---Leslie </a:t>
            </a:r>
            <a:r>
              <a:rPr lang="en-US" b="1" dirty="0" err="1" smtClean="0"/>
              <a:t>Lamport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461F13-EC7C-D04F-B9B4-7AC385261326}" type="slidenum">
              <a:rPr lang="en-US" smtClean="0"/>
              <a:pPr>
                <a:defRPr/>
              </a:pPr>
              <a:t>56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419100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FF0000"/>
                </a:solidFill>
                <a:latin typeface="+mn-lt"/>
              </a:rPr>
              <a:t>Fate Sharing tries to prevent this!</a:t>
            </a:r>
            <a:endParaRPr lang="en-US" sz="3600" dirty="0">
              <a:solidFill>
                <a:srgbClr val="FF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2497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Decisions and Their Principles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break system into </a:t>
            </a:r>
            <a:r>
              <a:rPr lang="en-US" dirty="0" smtClean="0"/>
              <a:t>modules</a:t>
            </a:r>
          </a:p>
          <a:p>
            <a:pPr lvl="1"/>
            <a:r>
              <a:rPr lang="en-US" b="1" dirty="0" smtClean="0"/>
              <a:t>Dictated by Layering</a:t>
            </a:r>
          </a:p>
          <a:p>
            <a:pPr lvl="1"/>
            <a:endParaRPr lang="en-US" b="1" dirty="0"/>
          </a:p>
          <a:p>
            <a:r>
              <a:rPr lang="en-US" dirty="0"/>
              <a:t>Where modules are </a:t>
            </a:r>
            <a:r>
              <a:rPr lang="en-US" dirty="0" smtClean="0"/>
              <a:t>implemented</a:t>
            </a:r>
          </a:p>
          <a:p>
            <a:pPr lvl="1"/>
            <a:r>
              <a:rPr lang="en-US" b="1" dirty="0" smtClean="0"/>
              <a:t>Dictated by End-to-End Principle</a:t>
            </a:r>
          </a:p>
          <a:p>
            <a:pPr lvl="1"/>
            <a:endParaRPr lang="en-US" b="1" dirty="0"/>
          </a:p>
          <a:p>
            <a:r>
              <a:rPr lang="en-US" dirty="0" smtClean="0"/>
              <a:t>Where </a:t>
            </a:r>
            <a:r>
              <a:rPr lang="en-US" dirty="0"/>
              <a:t>state is </a:t>
            </a:r>
            <a:r>
              <a:rPr lang="en-US" dirty="0" smtClean="0"/>
              <a:t>stored</a:t>
            </a:r>
          </a:p>
          <a:p>
            <a:pPr lvl="1"/>
            <a:r>
              <a:rPr lang="en-US" b="1" dirty="0" smtClean="0"/>
              <a:t>Dictated by Fate-Sharing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461F13-EC7C-D04F-B9B4-7AC385261326}" type="slidenum">
              <a:rPr lang="en-US" smtClean="0"/>
              <a:pPr>
                <a:defRPr/>
              </a:pPr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876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If the Internet is the answer, what were the questions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682788-C7CE-9044-87D5-275ACBF26035}" type="slidenum">
              <a:rPr lang="en-US" altLang="en-US" smtClean="0"/>
              <a:pPr>
                <a:defRPr/>
              </a:pPr>
              <a:t>58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35300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Internet </a:t>
            </a:r>
            <a:r>
              <a:rPr lang="en-US" dirty="0" smtClean="0"/>
              <a:t>Prehistory (late 50’s)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534400" cy="4835525"/>
          </a:xfrm>
        </p:spPr>
        <p:txBody>
          <a:bodyPr/>
          <a:lstStyle/>
          <a:p>
            <a:r>
              <a:rPr lang="en-US" dirty="0" smtClean="0"/>
              <a:t>Telephone network is largest </a:t>
            </a:r>
            <a:r>
              <a:rPr lang="en-US" dirty="0" err="1" smtClean="0"/>
              <a:t>comm’n</a:t>
            </a:r>
            <a:r>
              <a:rPr lang="en-US" dirty="0" smtClean="0"/>
              <a:t> system</a:t>
            </a:r>
          </a:p>
          <a:p>
            <a:pPr lvl="1"/>
            <a:r>
              <a:rPr lang="en-US" dirty="0"/>
              <a:t>U</a:t>
            </a:r>
            <a:r>
              <a:rPr lang="en-US" dirty="0" smtClean="0"/>
              <a:t>ses circuit switching</a:t>
            </a:r>
          </a:p>
          <a:p>
            <a:pPr lvl="8"/>
            <a:endParaRPr lang="en-US" dirty="0"/>
          </a:p>
          <a:p>
            <a:r>
              <a:rPr lang="en-US" dirty="0" smtClean="0"/>
              <a:t>Need to build networks for other tasks</a:t>
            </a:r>
          </a:p>
          <a:p>
            <a:pPr lvl="1"/>
            <a:r>
              <a:rPr lang="en-US" dirty="0" smtClean="0"/>
              <a:t>Defense</a:t>
            </a:r>
          </a:p>
          <a:p>
            <a:pPr lvl="1"/>
            <a:r>
              <a:rPr lang="en-US" dirty="0" smtClean="0"/>
              <a:t>Computers</a:t>
            </a:r>
          </a:p>
          <a:p>
            <a:pPr lvl="1"/>
            <a:r>
              <a:rPr lang="en-US" dirty="0" smtClean="0"/>
              <a:t>…</a:t>
            </a:r>
          </a:p>
          <a:p>
            <a:pPr lvl="8"/>
            <a:endParaRPr lang="en-US" dirty="0"/>
          </a:p>
          <a:p>
            <a:r>
              <a:rPr lang="en-US" dirty="0" smtClean="0"/>
              <a:t>But people knew that circuit switching was:</a:t>
            </a:r>
          </a:p>
          <a:p>
            <a:pPr lvl="1"/>
            <a:r>
              <a:rPr lang="en-US" dirty="0" smtClean="0"/>
              <a:t>Inefficient (for </a:t>
            </a:r>
            <a:r>
              <a:rPr lang="en-US" dirty="0" err="1" smtClean="0"/>
              <a:t>bursty</a:t>
            </a:r>
            <a:r>
              <a:rPr lang="en-US" dirty="0" smtClean="0"/>
              <a:t> loads)</a:t>
            </a:r>
          </a:p>
          <a:p>
            <a:pPr lvl="1"/>
            <a:r>
              <a:rPr lang="en-US" dirty="0" smtClean="0"/>
              <a:t>Not resilient</a:t>
            </a:r>
          </a:p>
          <a:p>
            <a:pPr lvl="2"/>
            <a:r>
              <a:rPr lang="en-US" dirty="0" smtClean="0"/>
              <a:t>Which is why AT&amp;T worked so hard to make components reliable</a:t>
            </a:r>
          </a:p>
        </p:txBody>
      </p:sp>
    </p:spTree>
    <p:extLst>
      <p:ext uri="{BB962C8B-B14F-4D97-AF65-F5344CB8AC3E}">
        <p14:creationId xmlns:p14="http://schemas.microsoft.com/office/powerpoint/2010/main" val="1190417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 deep technical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Invention of the Internet not due to cleverness…</a:t>
            </a:r>
          </a:p>
          <a:p>
            <a:endParaRPr lang="en-US" dirty="0"/>
          </a:p>
          <a:p>
            <a:r>
              <a:rPr lang="en-US" dirty="0" smtClean="0"/>
              <a:t>…but to </a:t>
            </a:r>
            <a:r>
              <a:rPr lang="en-US" b="1" dirty="0" smtClean="0"/>
              <a:t>wisdom</a:t>
            </a:r>
          </a:p>
          <a:p>
            <a:endParaRPr lang="en-US" b="1" dirty="0"/>
          </a:p>
          <a:p>
            <a:r>
              <a:rPr lang="en-US" dirty="0" smtClean="0"/>
              <a:t>The inventors asked the right questions…</a:t>
            </a:r>
          </a:p>
          <a:p>
            <a:pPr lvl="1"/>
            <a:r>
              <a:rPr lang="en-US" dirty="0" smtClean="0"/>
              <a:t>…and were willing to “think differently” to answer them</a:t>
            </a:r>
          </a:p>
          <a:p>
            <a:pPr lvl="1"/>
            <a:endParaRPr lang="en-US" dirty="0"/>
          </a:p>
          <a:p>
            <a:r>
              <a:rPr lang="en-US" dirty="0" smtClean="0"/>
              <a:t>But there were no technology breakthroughs…</a:t>
            </a:r>
          </a:p>
          <a:p>
            <a:pPr lvl="1"/>
            <a:r>
              <a:rPr lang="en-US" dirty="0" smtClean="0"/>
              <a:t>…or brilliant algorithms</a:t>
            </a:r>
          </a:p>
          <a:p>
            <a:endParaRPr lang="en-US" dirty="0"/>
          </a:p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AD96B3-034F-0E44-B7B5-FAB526374CDC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10981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crucial questions arose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Paul </a:t>
            </a:r>
            <a:r>
              <a:rPr lang="en-US" dirty="0" err="1"/>
              <a:t>Baran</a:t>
            </a:r>
            <a:r>
              <a:rPr lang="en-US" dirty="0"/>
              <a:t> </a:t>
            </a:r>
            <a:r>
              <a:rPr lang="en-US" dirty="0" smtClean="0"/>
              <a:t>(RAND) asked</a:t>
            </a:r>
            <a:r>
              <a:rPr lang="en-US" dirty="0"/>
              <a:t>: </a:t>
            </a:r>
            <a:endParaRPr lang="en-US" dirty="0" smtClean="0"/>
          </a:p>
          <a:p>
            <a:pPr lvl="1"/>
            <a:r>
              <a:rPr lang="en-US" b="1" i="1" dirty="0" smtClean="0">
                <a:solidFill>
                  <a:srgbClr val="FF3300"/>
                </a:solidFill>
              </a:rPr>
              <a:t>“How </a:t>
            </a:r>
            <a:r>
              <a:rPr lang="en-US" b="1" i="1" dirty="0">
                <a:solidFill>
                  <a:srgbClr val="FF3300"/>
                </a:solidFill>
              </a:rPr>
              <a:t>can we design a more resilient network</a:t>
            </a:r>
            <a:r>
              <a:rPr lang="en-US" b="1" i="1" dirty="0" smtClean="0">
                <a:solidFill>
                  <a:srgbClr val="FF3300"/>
                </a:solidFill>
              </a:rPr>
              <a:t>?”</a:t>
            </a:r>
          </a:p>
          <a:p>
            <a:pPr lvl="1"/>
            <a:r>
              <a:rPr lang="en-US" dirty="0" smtClean="0"/>
              <a:t>And invented the notion of packet switching</a:t>
            </a:r>
          </a:p>
          <a:p>
            <a:pPr lvl="1"/>
            <a:endParaRPr lang="en-US" dirty="0"/>
          </a:p>
          <a:p>
            <a:r>
              <a:rPr lang="en-US" dirty="0"/>
              <a:t>Len </a:t>
            </a:r>
            <a:r>
              <a:rPr lang="en-US" dirty="0" err="1"/>
              <a:t>Kleinrock</a:t>
            </a:r>
            <a:r>
              <a:rPr lang="en-US" dirty="0"/>
              <a:t> </a:t>
            </a:r>
            <a:r>
              <a:rPr lang="en-US" dirty="0" smtClean="0"/>
              <a:t>(UCLA) asked</a:t>
            </a:r>
            <a:r>
              <a:rPr lang="en-US" dirty="0"/>
              <a:t>: </a:t>
            </a:r>
            <a:endParaRPr lang="en-US" dirty="0" smtClean="0"/>
          </a:p>
          <a:p>
            <a:pPr lvl="1"/>
            <a:r>
              <a:rPr lang="en-US" b="1" i="1" dirty="0" smtClean="0">
                <a:solidFill>
                  <a:srgbClr val="FF3300"/>
                </a:solidFill>
              </a:rPr>
              <a:t>“How </a:t>
            </a:r>
            <a:r>
              <a:rPr lang="en-US" b="1" i="1" dirty="0">
                <a:solidFill>
                  <a:srgbClr val="FF3300"/>
                </a:solidFill>
              </a:rPr>
              <a:t>can we design a more efficient </a:t>
            </a:r>
            <a:r>
              <a:rPr lang="en-US" b="1" i="1" dirty="0" smtClean="0">
                <a:solidFill>
                  <a:srgbClr val="FF3300"/>
                </a:solidFill>
              </a:rPr>
              <a:t>network?”</a:t>
            </a:r>
          </a:p>
          <a:p>
            <a:pPr lvl="1"/>
            <a:r>
              <a:rPr lang="en-US" dirty="0" smtClean="0"/>
              <a:t>And invented the notion of packet switching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A few years later Bob Kahn (DARPA) asked:</a:t>
            </a:r>
          </a:p>
          <a:p>
            <a:pPr lvl="1"/>
            <a:r>
              <a:rPr lang="en-US" b="1" i="1" dirty="0" smtClean="0">
                <a:solidFill>
                  <a:srgbClr val="FF3300"/>
                </a:solidFill>
              </a:rPr>
              <a:t>“How can we connect these networks together?”</a:t>
            </a:r>
          </a:p>
          <a:p>
            <a:pPr lvl="1"/>
            <a:r>
              <a:rPr lang="en-US" dirty="0" smtClean="0"/>
              <a:t>And invented the notion of the Internet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AD96B3-034F-0E44-B7B5-FAB526374CDC}" type="slidenum">
              <a:rPr lang="en-US" altLang="en-US" smtClean="0"/>
              <a:pPr>
                <a:defRPr/>
              </a:pPr>
              <a:t>60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13074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Internet Timeline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1961	</a:t>
            </a:r>
            <a:r>
              <a:rPr lang="en-US" dirty="0" err="1" smtClean="0"/>
              <a:t>Baran</a:t>
            </a:r>
            <a:r>
              <a:rPr lang="en-US" dirty="0" smtClean="0"/>
              <a:t>, </a:t>
            </a:r>
            <a:r>
              <a:rPr lang="en-US" dirty="0" err="1" smtClean="0"/>
              <a:t>Kleinrock</a:t>
            </a:r>
            <a:r>
              <a:rPr lang="en-US" dirty="0" smtClean="0"/>
              <a:t> advocate </a:t>
            </a:r>
            <a:r>
              <a:rPr lang="en-US" dirty="0"/>
              <a:t>packet </a:t>
            </a:r>
            <a:r>
              <a:rPr lang="en-US" dirty="0" smtClean="0"/>
              <a:t>switching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1962</a:t>
            </a:r>
            <a:r>
              <a:rPr lang="en-US" dirty="0"/>
              <a:t>	</a:t>
            </a:r>
            <a:r>
              <a:rPr lang="en-US" dirty="0" err="1"/>
              <a:t>Licklider’s</a:t>
            </a:r>
            <a:r>
              <a:rPr lang="en-US" dirty="0"/>
              <a:t> vision of Galactic Network</a:t>
            </a:r>
          </a:p>
          <a:p>
            <a:pPr marL="0" indent="0">
              <a:buNone/>
            </a:pPr>
            <a:r>
              <a:rPr lang="en-US" dirty="0"/>
              <a:t>1965	Roberts connects two computers </a:t>
            </a:r>
            <a:r>
              <a:rPr lang="en-US" dirty="0" smtClean="0"/>
              <a:t>via phone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1967 Roberts </a:t>
            </a:r>
            <a:r>
              <a:rPr lang="en-US" dirty="0"/>
              <a:t>publishes vision of ARPANET</a:t>
            </a:r>
          </a:p>
          <a:p>
            <a:pPr marL="0" indent="0">
              <a:buNone/>
            </a:pPr>
            <a:r>
              <a:rPr lang="en-US" dirty="0" smtClean="0"/>
              <a:t>1969 BBN </a:t>
            </a:r>
            <a:r>
              <a:rPr lang="en-US" dirty="0"/>
              <a:t>installs first IMP at </a:t>
            </a:r>
            <a:r>
              <a:rPr lang="en-US" dirty="0" smtClean="0"/>
              <a:t>UCLA</a:t>
            </a:r>
          </a:p>
          <a:p>
            <a:pPr marL="339725" lvl="1" indent="0">
              <a:buNone/>
            </a:pPr>
            <a:r>
              <a:rPr lang="en-US" dirty="0" smtClean="0"/>
              <a:t>IMP: Interface Message Processor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1971 Network </a:t>
            </a:r>
            <a:r>
              <a:rPr lang="en-US" dirty="0"/>
              <a:t>Control </a:t>
            </a:r>
            <a:r>
              <a:rPr lang="en-US" dirty="0" smtClean="0"/>
              <a:t>Program (protocol)</a:t>
            </a:r>
          </a:p>
          <a:p>
            <a:pPr marL="0" indent="0">
              <a:buNone/>
            </a:pPr>
            <a:r>
              <a:rPr lang="en-US" dirty="0" smtClean="0"/>
              <a:t>1972</a:t>
            </a:r>
            <a:r>
              <a:rPr lang="en-US" dirty="0"/>
              <a:t>	</a:t>
            </a:r>
            <a:r>
              <a:rPr lang="en-US" dirty="0" smtClean="0"/>
              <a:t>Public </a:t>
            </a:r>
            <a:r>
              <a:rPr lang="en-US" dirty="0"/>
              <a:t>demonstration of </a:t>
            </a:r>
            <a:r>
              <a:rPr lang="en-US" dirty="0" smtClean="0"/>
              <a:t>ARPANET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62762C-AE33-E04D-8C58-1B5AB9B06578}" type="slidenum">
              <a:rPr lang="en-US" smtClean="0"/>
              <a:pPr>
                <a:defRPr/>
              </a:pPr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375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22238"/>
            <a:ext cx="9144000" cy="868362"/>
          </a:xfrm>
        </p:spPr>
        <p:txBody>
          <a:bodyPr/>
          <a:lstStyle/>
          <a:p>
            <a:r>
              <a:rPr lang="en-US" dirty="0" smtClean="0"/>
              <a:t>The opening of the Internet revolution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Kleinrock’s</a:t>
            </a:r>
            <a:r>
              <a:rPr lang="en-US" dirty="0" smtClean="0"/>
              <a:t> group at UCLA tried to log on to Stanford computer: His recollection of the event…</a:t>
            </a:r>
          </a:p>
          <a:p>
            <a:r>
              <a:rPr lang="en-US" dirty="0" smtClean="0">
                <a:solidFill>
                  <a:srgbClr val="FF3300"/>
                </a:solidFill>
              </a:rPr>
              <a:t>We </a:t>
            </a:r>
            <a:r>
              <a:rPr lang="en-US" dirty="0">
                <a:solidFill>
                  <a:srgbClr val="FF3300"/>
                </a:solidFill>
              </a:rPr>
              <a:t>typed the </a:t>
            </a:r>
            <a:r>
              <a:rPr lang="en-US" dirty="0" smtClean="0">
                <a:solidFill>
                  <a:srgbClr val="FF3300"/>
                </a:solidFill>
              </a:rPr>
              <a:t>L…</a:t>
            </a:r>
          </a:p>
          <a:p>
            <a:pPr lvl="1"/>
            <a:r>
              <a:rPr lang="en-US" dirty="0" smtClean="0"/>
              <a:t>“Do </a:t>
            </a:r>
            <a:r>
              <a:rPr lang="en-US" dirty="0"/>
              <a:t>you see the L</a:t>
            </a:r>
            <a:r>
              <a:rPr lang="en-US" dirty="0" smtClean="0"/>
              <a:t>?”</a:t>
            </a:r>
          </a:p>
          <a:p>
            <a:pPr lvl="1"/>
            <a:r>
              <a:rPr lang="en-US" dirty="0" smtClean="0"/>
              <a:t>“Yes</a:t>
            </a:r>
            <a:r>
              <a:rPr lang="en-US" dirty="0"/>
              <a:t>, we see the </a:t>
            </a:r>
            <a:r>
              <a:rPr lang="en-US" dirty="0" smtClean="0"/>
              <a:t>L.”</a:t>
            </a:r>
          </a:p>
          <a:p>
            <a:r>
              <a:rPr lang="en-US" dirty="0" smtClean="0">
                <a:solidFill>
                  <a:srgbClr val="FF3300"/>
                </a:solidFill>
              </a:rPr>
              <a:t>We </a:t>
            </a:r>
            <a:r>
              <a:rPr lang="en-US" dirty="0">
                <a:solidFill>
                  <a:srgbClr val="FF3300"/>
                </a:solidFill>
              </a:rPr>
              <a:t>typed the </a:t>
            </a:r>
            <a:r>
              <a:rPr lang="en-US" dirty="0" smtClean="0">
                <a:solidFill>
                  <a:srgbClr val="FF3300"/>
                </a:solidFill>
              </a:rPr>
              <a:t>O…</a:t>
            </a:r>
          </a:p>
          <a:p>
            <a:pPr lvl="1"/>
            <a:r>
              <a:rPr lang="en-US" dirty="0" smtClean="0"/>
              <a:t>“Do </a:t>
            </a:r>
            <a:r>
              <a:rPr lang="en-US" dirty="0"/>
              <a:t>you see the </a:t>
            </a:r>
            <a:r>
              <a:rPr lang="en-US" dirty="0" smtClean="0"/>
              <a:t>O?”</a:t>
            </a:r>
          </a:p>
          <a:p>
            <a:pPr lvl="1"/>
            <a:r>
              <a:rPr lang="en-US" dirty="0" smtClean="0"/>
              <a:t>“Yes</a:t>
            </a:r>
            <a:r>
              <a:rPr lang="en-US" dirty="0"/>
              <a:t>, we see the </a:t>
            </a:r>
            <a:r>
              <a:rPr lang="en-US" dirty="0" smtClean="0"/>
              <a:t>O.”</a:t>
            </a:r>
          </a:p>
          <a:p>
            <a:r>
              <a:rPr lang="en-US" dirty="0" smtClean="0">
                <a:solidFill>
                  <a:srgbClr val="FF3300"/>
                </a:solidFill>
              </a:rPr>
              <a:t>Then </a:t>
            </a:r>
            <a:r>
              <a:rPr lang="en-US" dirty="0">
                <a:solidFill>
                  <a:srgbClr val="FF3300"/>
                </a:solidFill>
              </a:rPr>
              <a:t>we typed the </a:t>
            </a:r>
            <a:r>
              <a:rPr lang="en-US" dirty="0" smtClean="0">
                <a:solidFill>
                  <a:srgbClr val="FF3300"/>
                </a:solidFill>
              </a:rPr>
              <a:t>G…</a:t>
            </a:r>
          </a:p>
          <a:p>
            <a:pPr lvl="1"/>
            <a:r>
              <a:rPr lang="en-US" sz="3600" b="1" dirty="0" smtClean="0"/>
              <a:t>…and </a:t>
            </a:r>
            <a:r>
              <a:rPr lang="en-US" sz="3600" b="1" dirty="0"/>
              <a:t>the system </a:t>
            </a:r>
            <a:r>
              <a:rPr lang="en-US" sz="3600" b="1" dirty="0" smtClean="0"/>
              <a:t>crashed!</a:t>
            </a:r>
            <a:endParaRPr lang="en-US" sz="3600" b="1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62762C-AE33-E04D-8C58-1B5AB9B06578}" type="slidenum">
              <a:rPr lang="en-US" smtClean="0"/>
              <a:pPr>
                <a:defRPr/>
              </a:pPr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606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Timeline continued…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534400" cy="483552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1972	Email invented</a:t>
            </a:r>
          </a:p>
          <a:p>
            <a:pPr marL="0" indent="0">
              <a:buNone/>
            </a:pPr>
            <a:r>
              <a:rPr lang="en-US" dirty="0" smtClean="0"/>
              <a:t>1972 Telnet introduced </a:t>
            </a:r>
          </a:p>
          <a:p>
            <a:pPr marL="0" indent="0">
              <a:buNone/>
            </a:pPr>
            <a:r>
              <a:rPr lang="en-US" dirty="0" smtClean="0"/>
              <a:t>1972</a:t>
            </a:r>
            <a:r>
              <a:rPr lang="en-US" dirty="0"/>
              <a:t>	Kahn advocates Open Architecture networking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62762C-AE33-E04D-8C58-1B5AB9B06578}" type="slidenum">
              <a:rPr lang="en-US" smtClean="0"/>
              <a:pPr>
                <a:defRPr/>
              </a:pPr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510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Problem</a:t>
            </a:r>
          </a:p>
        </p:txBody>
      </p:sp>
      <p:sp>
        <p:nvSpPr>
          <p:cNvPr id="404483" name="Rectangle 3"/>
          <p:cNvSpPr>
            <a:spLocks noGrp="1" noChangeArrowheads="1"/>
          </p:cNvSpPr>
          <p:nvPr>
            <p:ph idx="1"/>
          </p:nvPr>
        </p:nvSpPr>
        <p:spPr>
          <a:xfrm>
            <a:off x="257175" y="1229907"/>
            <a:ext cx="8991600" cy="483552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dirty="0"/>
              <a:t>Many different packet-switching networks </a:t>
            </a:r>
          </a:p>
          <a:p>
            <a:pPr>
              <a:lnSpc>
                <a:spcPct val="80000"/>
              </a:lnSpc>
            </a:pPr>
            <a:r>
              <a:rPr lang="en-US" dirty="0"/>
              <a:t>Only nodes on the same network could communicate</a:t>
            </a:r>
          </a:p>
        </p:txBody>
      </p:sp>
      <p:sp>
        <p:nvSpPr>
          <p:cNvPr id="157" name="Slide Number Placeholder 4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C20818D8-47F0-2F43-AEE6-5C2BFBF2E532}" type="slidenum">
              <a:rPr lang="en-US"/>
              <a:pPr/>
              <a:t>64</a:t>
            </a:fld>
            <a:endParaRPr lang="en-US"/>
          </a:p>
        </p:txBody>
      </p:sp>
      <p:grpSp>
        <p:nvGrpSpPr>
          <p:cNvPr id="404484" name="Group 4"/>
          <p:cNvGrpSpPr>
            <a:grpSpLocks/>
          </p:cNvGrpSpPr>
          <p:nvPr/>
        </p:nvGrpSpPr>
        <p:grpSpPr bwMode="auto">
          <a:xfrm>
            <a:off x="1392238" y="2482850"/>
            <a:ext cx="2179637" cy="1828800"/>
            <a:chOff x="832" y="1344"/>
            <a:chExt cx="1136" cy="1024"/>
          </a:xfrm>
        </p:grpSpPr>
        <p:sp>
          <p:nvSpPr>
            <p:cNvPr id="404485" name="Oval 5"/>
            <p:cNvSpPr>
              <a:spLocks noChangeArrowheads="1"/>
            </p:cNvSpPr>
            <p:nvPr/>
          </p:nvSpPr>
          <p:spPr bwMode="auto">
            <a:xfrm>
              <a:off x="1220" y="1344"/>
              <a:ext cx="495" cy="424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rgbClr val="FFFF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4486" name="Oval 6"/>
            <p:cNvSpPr>
              <a:spLocks noChangeArrowheads="1"/>
            </p:cNvSpPr>
            <p:nvPr/>
          </p:nvSpPr>
          <p:spPr bwMode="auto">
            <a:xfrm>
              <a:off x="948" y="1455"/>
              <a:ext cx="379" cy="424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rgbClr val="FFFF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4487" name="Oval 7"/>
            <p:cNvSpPr>
              <a:spLocks noChangeArrowheads="1"/>
            </p:cNvSpPr>
            <p:nvPr/>
          </p:nvSpPr>
          <p:spPr bwMode="auto">
            <a:xfrm>
              <a:off x="832" y="1710"/>
              <a:ext cx="256" cy="306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rgbClr val="FFFF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4488" name="Oval 8"/>
            <p:cNvSpPr>
              <a:spLocks noChangeArrowheads="1"/>
            </p:cNvSpPr>
            <p:nvPr/>
          </p:nvSpPr>
          <p:spPr bwMode="auto">
            <a:xfrm>
              <a:off x="909" y="1862"/>
              <a:ext cx="435" cy="442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rgbClr val="FFFF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4489" name="Oval 9"/>
            <p:cNvSpPr>
              <a:spLocks noChangeArrowheads="1"/>
            </p:cNvSpPr>
            <p:nvPr/>
          </p:nvSpPr>
          <p:spPr bwMode="auto">
            <a:xfrm>
              <a:off x="1086" y="1924"/>
              <a:ext cx="671" cy="444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rgbClr val="FFFF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4490" name="Oval 10"/>
            <p:cNvSpPr>
              <a:spLocks noChangeArrowheads="1"/>
            </p:cNvSpPr>
            <p:nvPr/>
          </p:nvSpPr>
          <p:spPr bwMode="auto">
            <a:xfrm>
              <a:off x="1605" y="1488"/>
              <a:ext cx="311" cy="312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rgbClr val="FFFF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4491" name="Oval 11"/>
            <p:cNvSpPr>
              <a:spLocks noChangeArrowheads="1"/>
            </p:cNvSpPr>
            <p:nvPr/>
          </p:nvSpPr>
          <p:spPr bwMode="auto">
            <a:xfrm>
              <a:off x="1602" y="1681"/>
              <a:ext cx="366" cy="333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rgbClr val="FFFF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4492" name="Oval 12"/>
            <p:cNvSpPr>
              <a:spLocks noChangeArrowheads="1"/>
            </p:cNvSpPr>
            <p:nvPr/>
          </p:nvSpPr>
          <p:spPr bwMode="auto">
            <a:xfrm>
              <a:off x="1569" y="1751"/>
              <a:ext cx="364" cy="547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rgbClr val="FFFF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4493" name="Oval 13"/>
            <p:cNvSpPr>
              <a:spLocks noChangeArrowheads="1"/>
            </p:cNvSpPr>
            <p:nvPr/>
          </p:nvSpPr>
          <p:spPr bwMode="auto">
            <a:xfrm>
              <a:off x="912" y="1434"/>
              <a:ext cx="1008" cy="918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rgbClr val="FFFF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04494" name="Rectangle 14"/>
          <p:cNvSpPr>
            <a:spLocks noChangeArrowheads="1"/>
          </p:cNvSpPr>
          <p:nvPr/>
        </p:nvSpPr>
        <p:spPr bwMode="auto">
          <a:xfrm>
            <a:off x="2047875" y="2940050"/>
            <a:ext cx="184150" cy="171450"/>
          </a:xfrm>
          <a:prstGeom prst="rect">
            <a:avLst/>
          </a:prstGeom>
          <a:solidFill>
            <a:srgbClr val="EAEAEA"/>
          </a:solidFill>
          <a:ln w="12700">
            <a:miter lim="800000"/>
            <a:headEnd/>
            <a:tailEnd/>
          </a:ln>
          <a:effectLst/>
          <a:scene3d>
            <a:camera prst="legacyObliqueTopLeft"/>
            <a:lightRig rig="legacyFlat3" dir="t"/>
          </a:scene3d>
          <a:sp3d extrusionH="125400" prstMaterial="legacyMatte">
            <a:bevelT w="13500" h="13500" prst="angle"/>
            <a:bevelB w="13500" h="13500" prst="angle"/>
            <a:extrusionClr>
              <a:srgbClr val="EAEAEA"/>
            </a:extrusionClr>
          </a:sp3d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>
            <a:flatTx/>
          </a:bodyPr>
          <a:lstStyle/>
          <a:p>
            <a:endParaRPr lang="en-US"/>
          </a:p>
        </p:txBody>
      </p:sp>
      <p:sp>
        <p:nvSpPr>
          <p:cNvPr id="404495" name="Rectangle 15"/>
          <p:cNvSpPr>
            <a:spLocks noChangeArrowheads="1"/>
          </p:cNvSpPr>
          <p:nvPr/>
        </p:nvSpPr>
        <p:spPr bwMode="auto">
          <a:xfrm>
            <a:off x="1362075" y="3416300"/>
            <a:ext cx="184150" cy="171450"/>
          </a:xfrm>
          <a:prstGeom prst="rect">
            <a:avLst/>
          </a:prstGeom>
          <a:solidFill>
            <a:srgbClr val="EAEAEA"/>
          </a:solidFill>
          <a:ln w="12700">
            <a:miter lim="800000"/>
            <a:headEnd/>
            <a:tailEnd/>
          </a:ln>
          <a:effectLst/>
          <a:scene3d>
            <a:camera prst="legacyObliqueTopLeft"/>
            <a:lightRig rig="legacyFlat3" dir="t"/>
          </a:scene3d>
          <a:sp3d extrusionH="125400" prstMaterial="legacyMatte">
            <a:bevelT w="13500" h="13500" prst="angle"/>
            <a:bevelB w="13500" h="13500" prst="angle"/>
            <a:extrusionClr>
              <a:srgbClr val="EAEAEA"/>
            </a:extrusionClr>
          </a:sp3d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>
            <a:flatTx/>
          </a:bodyPr>
          <a:lstStyle/>
          <a:p>
            <a:endParaRPr lang="en-US"/>
          </a:p>
        </p:txBody>
      </p:sp>
      <p:sp>
        <p:nvSpPr>
          <p:cNvPr id="404496" name="Rectangle 16"/>
          <p:cNvSpPr>
            <a:spLocks noChangeArrowheads="1"/>
          </p:cNvSpPr>
          <p:nvPr/>
        </p:nvSpPr>
        <p:spPr bwMode="auto">
          <a:xfrm>
            <a:off x="2006600" y="4102100"/>
            <a:ext cx="184150" cy="171450"/>
          </a:xfrm>
          <a:prstGeom prst="rect">
            <a:avLst/>
          </a:prstGeom>
          <a:solidFill>
            <a:srgbClr val="EAEAEA"/>
          </a:solidFill>
          <a:ln w="12700">
            <a:miter lim="800000"/>
            <a:headEnd/>
            <a:tailEnd/>
          </a:ln>
          <a:effectLst/>
          <a:scene3d>
            <a:camera prst="legacyObliqueTopLeft"/>
            <a:lightRig rig="legacyFlat3" dir="t"/>
          </a:scene3d>
          <a:sp3d extrusionH="125400" prstMaterial="legacyMatte">
            <a:bevelT w="13500" h="13500" prst="angle"/>
            <a:bevelB w="13500" h="13500" prst="angle"/>
            <a:extrusionClr>
              <a:srgbClr val="EAEAEA"/>
            </a:extrusionClr>
          </a:sp3d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>
            <a:flatTx/>
          </a:bodyPr>
          <a:lstStyle/>
          <a:p>
            <a:endParaRPr lang="en-US"/>
          </a:p>
        </p:txBody>
      </p:sp>
      <p:sp>
        <p:nvSpPr>
          <p:cNvPr id="404497" name="Rectangle 17"/>
          <p:cNvSpPr>
            <a:spLocks noChangeArrowheads="1"/>
          </p:cNvSpPr>
          <p:nvPr/>
        </p:nvSpPr>
        <p:spPr bwMode="auto">
          <a:xfrm>
            <a:off x="2927350" y="4102100"/>
            <a:ext cx="184150" cy="171450"/>
          </a:xfrm>
          <a:prstGeom prst="rect">
            <a:avLst/>
          </a:prstGeom>
          <a:solidFill>
            <a:srgbClr val="EAEAEA"/>
          </a:solidFill>
          <a:ln w="12700">
            <a:miter lim="800000"/>
            <a:headEnd/>
            <a:tailEnd/>
          </a:ln>
          <a:effectLst/>
          <a:scene3d>
            <a:camera prst="legacyObliqueTopLeft"/>
            <a:lightRig rig="legacyFlat3" dir="t"/>
          </a:scene3d>
          <a:sp3d extrusionH="125400" prstMaterial="legacyMatte">
            <a:bevelT w="13500" h="13500" prst="angle"/>
            <a:bevelB w="13500" h="13500" prst="angle"/>
            <a:extrusionClr>
              <a:srgbClr val="EAEAEA"/>
            </a:extrusionClr>
          </a:sp3d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>
            <a:flatTx/>
          </a:bodyPr>
          <a:lstStyle/>
          <a:p>
            <a:endParaRPr lang="en-US"/>
          </a:p>
        </p:txBody>
      </p:sp>
      <p:sp>
        <p:nvSpPr>
          <p:cNvPr id="404498" name="Rectangle 18"/>
          <p:cNvSpPr>
            <a:spLocks noChangeArrowheads="1"/>
          </p:cNvSpPr>
          <p:nvPr/>
        </p:nvSpPr>
        <p:spPr bwMode="auto">
          <a:xfrm>
            <a:off x="3295650" y="3159125"/>
            <a:ext cx="184150" cy="171450"/>
          </a:xfrm>
          <a:prstGeom prst="rect">
            <a:avLst/>
          </a:prstGeom>
          <a:solidFill>
            <a:srgbClr val="EAEAEA"/>
          </a:solidFill>
          <a:ln w="12700">
            <a:miter lim="800000"/>
            <a:headEnd/>
            <a:tailEnd/>
          </a:ln>
          <a:effectLst/>
          <a:scene3d>
            <a:camera prst="legacyObliqueTopLeft"/>
            <a:lightRig rig="legacyFlat3" dir="t"/>
          </a:scene3d>
          <a:sp3d extrusionH="125400" prstMaterial="legacyMatte">
            <a:bevelT w="13500" h="13500" prst="angle"/>
            <a:bevelB w="13500" h="13500" prst="angle"/>
            <a:extrusionClr>
              <a:srgbClr val="EAEAEA"/>
            </a:extrusionClr>
          </a:sp3d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>
            <a:flatTx/>
          </a:bodyPr>
          <a:lstStyle/>
          <a:p>
            <a:endParaRPr lang="en-US"/>
          </a:p>
        </p:txBody>
      </p:sp>
      <p:sp>
        <p:nvSpPr>
          <p:cNvPr id="404499" name="Rectangle 19"/>
          <p:cNvSpPr>
            <a:spLocks noChangeArrowheads="1"/>
          </p:cNvSpPr>
          <p:nvPr/>
        </p:nvSpPr>
        <p:spPr bwMode="auto">
          <a:xfrm>
            <a:off x="2743200" y="3073400"/>
            <a:ext cx="184150" cy="171450"/>
          </a:xfrm>
          <a:prstGeom prst="rect">
            <a:avLst/>
          </a:prstGeom>
          <a:solidFill>
            <a:srgbClr val="EAEAEA"/>
          </a:solidFill>
          <a:ln w="12700">
            <a:miter lim="800000"/>
            <a:headEnd/>
            <a:tailEnd/>
          </a:ln>
          <a:effectLst/>
          <a:scene3d>
            <a:camera prst="legacyObliqueTopLeft"/>
            <a:lightRig rig="legacyFlat3" dir="t"/>
          </a:scene3d>
          <a:sp3d extrusionH="125400" prstMaterial="legacyMatte">
            <a:bevelT w="13500" h="13500" prst="angle"/>
            <a:bevelB w="13500" h="13500" prst="angle"/>
            <a:extrusionClr>
              <a:srgbClr val="EAEAEA"/>
            </a:extrusionClr>
          </a:sp3d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>
            <a:flatTx/>
          </a:bodyPr>
          <a:lstStyle/>
          <a:p>
            <a:endParaRPr lang="en-US"/>
          </a:p>
        </p:txBody>
      </p:sp>
      <p:cxnSp>
        <p:nvCxnSpPr>
          <p:cNvPr id="404500" name="AutoShape 20"/>
          <p:cNvCxnSpPr>
            <a:cxnSpLocks noChangeShapeType="1"/>
            <a:stCxn id="404495" idx="3"/>
            <a:endCxn id="404494" idx="1"/>
          </p:cNvCxnSpPr>
          <p:nvPr/>
        </p:nvCxnSpPr>
        <p:spPr bwMode="auto">
          <a:xfrm flipV="1">
            <a:off x="1546225" y="3025775"/>
            <a:ext cx="501650" cy="4762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04501" name="AutoShape 21"/>
          <p:cNvCxnSpPr>
            <a:cxnSpLocks noChangeShapeType="1"/>
            <a:stCxn id="404494" idx="3"/>
            <a:endCxn id="404499" idx="1"/>
          </p:cNvCxnSpPr>
          <p:nvPr/>
        </p:nvCxnSpPr>
        <p:spPr bwMode="auto">
          <a:xfrm>
            <a:off x="2232025" y="3025775"/>
            <a:ext cx="511175" cy="1333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04502" name="AutoShape 22"/>
          <p:cNvCxnSpPr>
            <a:cxnSpLocks noChangeShapeType="1"/>
            <a:stCxn id="404499" idx="3"/>
            <a:endCxn id="404498" idx="1"/>
          </p:cNvCxnSpPr>
          <p:nvPr/>
        </p:nvCxnSpPr>
        <p:spPr bwMode="auto">
          <a:xfrm>
            <a:off x="2927350" y="3159125"/>
            <a:ext cx="368300" cy="857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04503" name="AutoShape 23"/>
          <p:cNvCxnSpPr>
            <a:cxnSpLocks noChangeShapeType="1"/>
            <a:stCxn id="404496" idx="0"/>
            <a:endCxn id="404499" idx="2"/>
          </p:cNvCxnSpPr>
          <p:nvPr/>
        </p:nvCxnSpPr>
        <p:spPr bwMode="auto">
          <a:xfrm flipV="1">
            <a:off x="2098675" y="3244850"/>
            <a:ext cx="736600" cy="8572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04504" name="AutoShape 24"/>
          <p:cNvCxnSpPr>
            <a:cxnSpLocks noChangeShapeType="1"/>
            <a:stCxn id="404497" idx="0"/>
            <a:endCxn id="404498" idx="2"/>
          </p:cNvCxnSpPr>
          <p:nvPr/>
        </p:nvCxnSpPr>
        <p:spPr bwMode="auto">
          <a:xfrm flipV="1">
            <a:off x="3019425" y="3330575"/>
            <a:ext cx="368300" cy="7715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04505" name="AutoShape 25"/>
          <p:cNvCxnSpPr>
            <a:cxnSpLocks noChangeShapeType="1"/>
            <a:stCxn id="404496" idx="3"/>
            <a:endCxn id="404497" idx="1"/>
          </p:cNvCxnSpPr>
          <p:nvPr/>
        </p:nvCxnSpPr>
        <p:spPr bwMode="auto">
          <a:xfrm>
            <a:off x="2190750" y="4187825"/>
            <a:ext cx="7366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04506" name="AutoShape 26"/>
          <p:cNvCxnSpPr>
            <a:cxnSpLocks noChangeShapeType="1"/>
          </p:cNvCxnSpPr>
          <p:nvPr/>
        </p:nvCxnSpPr>
        <p:spPr bwMode="auto">
          <a:xfrm>
            <a:off x="1514475" y="3473450"/>
            <a:ext cx="460375" cy="6858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404507" name="Group 27"/>
          <p:cNvGrpSpPr>
            <a:grpSpLocks/>
          </p:cNvGrpSpPr>
          <p:nvPr/>
        </p:nvGrpSpPr>
        <p:grpSpPr bwMode="auto">
          <a:xfrm>
            <a:off x="533400" y="3168650"/>
            <a:ext cx="523875" cy="488950"/>
            <a:chOff x="1014" y="912"/>
            <a:chExt cx="574" cy="596"/>
          </a:xfrm>
        </p:grpSpPr>
        <p:sp>
          <p:nvSpPr>
            <p:cNvPr id="404508" name="Freeform 28"/>
            <p:cNvSpPr>
              <a:spLocks/>
            </p:cNvSpPr>
            <p:nvPr/>
          </p:nvSpPr>
          <p:spPr bwMode="auto">
            <a:xfrm>
              <a:off x="1014" y="912"/>
              <a:ext cx="574" cy="596"/>
            </a:xfrm>
            <a:custGeom>
              <a:avLst/>
              <a:gdLst>
                <a:gd name="T0" fmla="*/ 124 w 574"/>
                <a:gd name="T1" fmla="*/ 391 h 596"/>
                <a:gd name="T2" fmla="*/ 0 w 574"/>
                <a:gd name="T3" fmla="*/ 391 h 596"/>
                <a:gd name="T4" fmla="*/ 0 w 574"/>
                <a:gd name="T5" fmla="*/ 596 h 596"/>
                <a:gd name="T6" fmla="*/ 574 w 574"/>
                <a:gd name="T7" fmla="*/ 596 h 596"/>
                <a:gd name="T8" fmla="*/ 574 w 574"/>
                <a:gd name="T9" fmla="*/ 391 h 596"/>
                <a:gd name="T10" fmla="*/ 446 w 574"/>
                <a:gd name="T11" fmla="*/ 391 h 596"/>
                <a:gd name="T12" fmla="*/ 446 w 574"/>
                <a:gd name="T13" fmla="*/ 364 h 596"/>
                <a:gd name="T14" fmla="*/ 500 w 574"/>
                <a:gd name="T15" fmla="*/ 364 h 596"/>
                <a:gd name="T16" fmla="*/ 500 w 574"/>
                <a:gd name="T17" fmla="*/ 0 h 596"/>
                <a:gd name="T18" fmla="*/ 70 w 574"/>
                <a:gd name="T19" fmla="*/ 0 h 596"/>
                <a:gd name="T20" fmla="*/ 70 w 574"/>
                <a:gd name="T21" fmla="*/ 364 h 596"/>
                <a:gd name="T22" fmla="*/ 124 w 574"/>
                <a:gd name="T23" fmla="*/ 364 h 596"/>
                <a:gd name="T24" fmla="*/ 124 w 574"/>
                <a:gd name="T25" fmla="*/ 391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4" h="596">
                  <a:moveTo>
                    <a:pt x="124" y="391"/>
                  </a:moveTo>
                  <a:lnTo>
                    <a:pt x="0" y="391"/>
                  </a:lnTo>
                  <a:lnTo>
                    <a:pt x="0" y="596"/>
                  </a:lnTo>
                  <a:lnTo>
                    <a:pt x="574" y="596"/>
                  </a:lnTo>
                  <a:lnTo>
                    <a:pt x="574" y="391"/>
                  </a:lnTo>
                  <a:lnTo>
                    <a:pt x="446" y="391"/>
                  </a:lnTo>
                  <a:lnTo>
                    <a:pt x="446" y="364"/>
                  </a:lnTo>
                  <a:lnTo>
                    <a:pt x="500" y="364"/>
                  </a:lnTo>
                  <a:lnTo>
                    <a:pt x="500" y="0"/>
                  </a:lnTo>
                  <a:lnTo>
                    <a:pt x="70" y="0"/>
                  </a:lnTo>
                  <a:lnTo>
                    <a:pt x="70" y="364"/>
                  </a:lnTo>
                  <a:lnTo>
                    <a:pt x="124" y="364"/>
                  </a:lnTo>
                  <a:lnTo>
                    <a:pt x="124" y="391"/>
                  </a:lnTo>
                  <a:close/>
                </a:path>
              </a:pathLst>
            </a:custGeom>
            <a:solidFill>
              <a:srgbClr val="FFFFFF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4509" name="Line 29"/>
            <p:cNvSpPr>
              <a:spLocks noChangeShapeType="1"/>
            </p:cNvSpPr>
            <p:nvPr/>
          </p:nvSpPr>
          <p:spPr bwMode="auto">
            <a:xfrm>
              <a:off x="1138" y="1303"/>
              <a:ext cx="322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4510" name="Line 30"/>
            <p:cNvSpPr>
              <a:spLocks noChangeShapeType="1"/>
            </p:cNvSpPr>
            <p:nvPr/>
          </p:nvSpPr>
          <p:spPr bwMode="auto">
            <a:xfrm>
              <a:off x="1138" y="1276"/>
              <a:ext cx="322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4511" name="Freeform 31"/>
            <p:cNvSpPr>
              <a:spLocks noEditPoints="1"/>
            </p:cNvSpPr>
            <p:nvPr/>
          </p:nvSpPr>
          <p:spPr bwMode="auto">
            <a:xfrm>
              <a:off x="1310" y="1323"/>
              <a:ext cx="233" cy="168"/>
            </a:xfrm>
            <a:custGeom>
              <a:avLst/>
              <a:gdLst>
                <a:gd name="T0" fmla="*/ 0 w 233"/>
                <a:gd name="T1" fmla="*/ 168 h 168"/>
                <a:gd name="T2" fmla="*/ 188 w 233"/>
                <a:gd name="T3" fmla="*/ 168 h 168"/>
                <a:gd name="T4" fmla="*/ 188 w 233"/>
                <a:gd name="T5" fmla="*/ 0 h 168"/>
                <a:gd name="T6" fmla="*/ 0 w 233"/>
                <a:gd name="T7" fmla="*/ 0 h 168"/>
                <a:gd name="T8" fmla="*/ 0 w 233"/>
                <a:gd name="T9" fmla="*/ 168 h 168"/>
                <a:gd name="T10" fmla="*/ 204 w 233"/>
                <a:gd name="T11" fmla="*/ 26 h 168"/>
                <a:gd name="T12" fmla="*/ 233 w 233"/>
                <a:gd name="T13" fmla="*/ 26 h 168"/>
                <a:gd name="T14" fmla="*/ 233 w 233"/>
                <a:gd name="T15" fmla="*/ 0 h 168"/>
                <a:gd name="T16" fmla="*/ 204 w 233"/>
                <a:gd name="T17" fmla="*/ 0 h 168"/>
                <a:gd name="T18" fmla="*/ 204 w 233"/>
                <a:gd name="T19" fmla="*/ 26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3" h="168">
                  <a:moveTo>
                    <a:pt x="0" y="168"/>
                  </a:moveTo>
                  <a:lnTo>
                    <a:pt x="188" y="168"/>
                  </a:lnTo>
                  <a:lnTo>
                    <a:pt x="188" y="0"/>
                  </a:lnTo>
                  <a:lnTo>
                    <a:pt x="0" y="0"/>
                  </a:lnTo>
                  <a:lnTo>
                    <a:pt x="0" y="168"/>
                  </a:lnTo>
                  <a:close/>
                  <a:moveTo>
                    <a:pt x="204" y="26"/>
                  </a:moveTo>
                  <a:lnTo>
                    <a:pt x="233" y="26"/>
                  </a:lnTo>
                  <a:lnTo>
                    <a:pt x="233" y="0"/>
                  </a:lnTo>
                  <a:lnTo>
                    <a:pt x="204" y="0"/>
                  </a:lnTo>
                  <a:lnTo>
                    <a:pt x="204" y="26"/>
                  </a:lnTo>
                  <a:close/>
                </a:path>
              </a:pathLst>
            </a:custGeom>
            <a:solidFill>
              <a:srgbClr val="FFFFFF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4512" name="Line 32"/>
            <p:cNvSpPr>
              <a:spLocks noChangeShapeType="1"/>
            </p:cNvSpPr>
            <p:nvPr/>
          </p:nvSpPr>
          <p:spPr bwMode="auto">
            <a:xfrm>
              <a:off x="1310" y="1379"/>
              <a:ext cx="188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4513" name="Line 33"/>
            <p:cNvSpPr>
              <a:spLocks noChangeShapeType="1"/>
            </p:cNvSpPr>
            <p:nvPr/>
          </p:nvSpPr>
          <p:spPr bwMode="auto">
            <a:xfrm>
              <a:off x="1310" y="1435"/>
              <a:ext cx="188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4514" name="Line 34"/>
            <p:cNvSpPr>
              <a:spLocks noChangeShapeType="1"/>
            </p:cNvSpPr>
            <p:nvPr/>
          </p:nvSpPr>
          <p:spPr bwMode="auto">
            <a:xfrm>
              <a:off x="1317" y="1405"/>
              <a:ext cx="172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4515" name="Rectangle 35"/>
            <p:cNvSpPr>
              <a:spLocks noChangeArrowheads="1"/>
            </p:cNvSpPr>
            <p:nvPr/>
          </p:nvSpPr>
          <p:spPr bwMode="auto">
            <a:xfrm>
              <a:off x="1416" y="1389"/>
              <a:ext cx="54" cy="36"/>
            </a:xfrm>
            <a:prstGeom prst="rect">
              <a:avLst/>
            </a:prstGeom>
            <a:noFill/>
            <a:ln w="47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4516" name="Freeform 36"/>
            <p:cNvSpPr>
              <a:spLocks noEditPoints="1"/>
            </p:cNvSpPr>
            <p:nvPr/>
          </p:nvSpPr>
          <p:spPr bwMode="auto">
            <a:xfrm>
              <a:off x="1030" y="955"/>
              <a:ext cx="538" cy="401"/>
            </a:xfrm>
            <a:custGeom>
              <a:avLst/>
              <a:gdLst>
                <a:gd name="T0" fmla="*/ 452 w 538"/>
                <a:gd name="T1" fmla="*/ 285 h 401"/>
                <a:gd name="T2" fmla="*/ 472 w 538"/>
                <a:gd name="T3" fmla="*/ 285 h 401"/>
                <a:gd name="T4" fmla="*/ 472 w 538"/>
                <a:gd name="T5" fmla="*/ 278 h 401"/>
                <a:gd name="T6" fmla="*/ 452 w 538"/>
                <a:gd name="T7" fmla="*/ 278 h 401"/>
                <a:gd name="T8" fmla="*/ 452 w 538"/>
                <a:gd name="T9" fmla="*/ 285 h 401"/>
                <a:gd name="T10" fmla="*/ 121 w 538"/>
                <a:gd name="T11" fmla="*/ 239 h 401"/>
                <a:gd name="T12" fmla="*/ 121 w 538"/>
                <a:gd name="T13" fmla="*/ 27 h 401"/>
                <a:gd name="T14" fmla="*/ 417 w 538"/>
                <a:gd name="T15" fmla="*/ 27 h 401"/>
                <a:gd name="T16" fmla="*/ 417 w 538"/>
                <a:gd name="T17" fmla="*/ 239 h 401"/>
                <a:gd name="T18" fmla="*/ 121 w 538"/>
                <a:gd name="T19" fmla="*/ 239 h 401"/>
                <a:gd name="T20" fmla="*/ 108 w 538"/>
                <a:gd name="T21" fmla="*/ 252 h 401"/>
                <a:gd name="T22" fmla="*/ 430 w 538"/>
                <a:gd name="T23" fmla="*/ 252 h 401"/>
                <a:gd name="T24" fmla="*/ 430 w 538"/>
                <a:gd name="T25" fmla="*/ 14 h 401"/>
                <a:gd name="T26" fmla="*/ 446 w 538"/>
                <a:gd name="T27" fmla="*/ 14 h 401"/>
                <a:gd name="T28" fmla="*/ 446 w 538"/>
                <a:gd name="T29" fmla="*/ 0 h 401"/>
                <a:gd name="T30" fmla="*/ 96 w 538"/>
                <a:gd name="T31" fmla="*/ 0 h 401"/>
                <a:gd name="T32" fmla="*/ 96 w 538"/>
                <a:gd name="T33" fmla="*/ 265 h 401"/>
                <a:gd name="T34" fmla="*/ 108 w 538"/>
                <a:gd name="T35" fmla="*/ 265 h 401"/>
                <a:gd name="T36" fmla="*/ 108 w 538"/>
                <a:gd name="T37" fmla="*/ 252 h 401"/>
                <a:gd name="T38" fmla="*/ 0 w 538"/>
                <a:gd name="T39" fmla="*/ 388 h 401"/>
                <a:gd name="T40" fmla="*/ 54 w 538"/>
                <a:gd name="T41" fmla="*/ 388 h 401"/>
                <a:gd name="T42" fmla="*/ 54 w 538"/>
                <a:gd name="T43" fmla="*/ 368 h 401"/>
                <a:gd name="T44" fmla="*/ 0 w 538"/>
                <a:gd name="T45" fmla="*/ 368 h 401"/>
                <a:gd name="T46" fmla="*/ 0 w 538"/>
                <a:gd name="T47" fmla="*/ 388 h 401"/>
                <a:gd name="T48" fmla="*/ 316 w 538"/>
                <a:gd name="T49" fmla="*/ 401 h 401"/>
                <a:gd name="T50" fmla="*/ 430 w 538"/>
                <a:gd name="T51" fmla="*/ 401 h 401"/>
                <a:gd name="T52" fmla="*/ 430 w 538"/>
                <a:gd name="T53" fmla="*/ 391 h 401"/>
                <a:gd name="T54" fmla="*/ 316 w 538"/>
                <a:gd name="T55" fmla="*/ 391 h 401"/>
                <a:gd name="T56" fmla="*/ 316 w 538"/>
                <a:gd name="T57" fmla="*/ 401 h 401"/>
                <a:gd name="T58" fmla="*/ 523 w 538"/>
                <a:gd name="T59" fmla="*/ 378 h 401"/>
                <a:gd name="T60" fmla="*/ 538 w 538"/>
                <a:gd name="T61" fmla="*/ 378 h 401"/>
                <a:gd name="T62" fmla="*/ 538 w 538"/>
                <a:gd name="T63" fmla="*/ 368 h 401"/>
                <a:gd name="T64" fmla="*/ 523 w 538"/>
                <a:gd name="T65" fmla="*/ 368 h 401"/>
                <a:gd name="T66" fmla="*/ 523 w 538"/>
                <a:gd name="T67" fmla="*/ 378 h 401"/>
                <a:gd name="T68" fmla="*/ 523 w 538"/>
                <a:gd name="T69" fmla="*/ 394 h 401"/>
                <a:gd name="T70" fmla="*/ 538 w 538"/>
                <a:gd name="T71" fmla="*/ 394 h 401"/>
                <a:gd name="T72" fmla="*/ 538 w 538"/>
                <a:gd name="T73" fmla="*/ 388 h 401"/>
                <a:gd name="T74" fmla="*/ 523 w 538"/>
                <a:gd name="T75" fmla="*/ 388 h 401"/>
                <a:gd name="T76" fmla="*/ 523 w 538"/>
                <a:gd name="T77" fmla="*/ 39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38" h="401">
                  <a:moveTo>
                    <a:pt x="452" y="285"/>
                  </a:moveTo>
                  <a:lnTo>
                    <a:pt x="472" y="285"/>
                  </a:lnTo>
                  <a:lnTo>
                    <a:pt x="472" y="278"/>
                  </a:lnTo>
                  <a:lnTo>
                    <a:pt x="452" y="278"/>
                  </a:lnTo>
                  <a:lnTo>
                    <a:pt x="452" y="285"/>
                  </a:lnTo>
                  <a:close/>
                  <a:moveTo>
                    <a:pt x="121" y="239"/>
                  </a:moveTo>
                  <a:lnTo>
                    <a:pt x="121" y="27"/>
                  </a:lnTo>
                  <a:lnTo>
                    <a:pt x="417" y="27"/>
                  </a:lnTo>
                  <a:lnTo>
                    <a:pt x="417" y="239"/>
                  </a:lnTo>
                  <a:lnTo>
                    <a:pt x="121" y="239"/>
                  </a:lnTo>
                  <a:close/>
                  <a:moveTo>
                    <a:pt x="108" y="252"/>
                  </a:moveTo>
                  <a:lnTo>
                    <a:pt x="430" y="252"/>
                  </a:lnTo>
                  <a:lnTo>
                    <a:pt x="430" y="14"/>
                  </a:lnTo>
                  <a:lnTo>
                    <a:pt x="446" y="14"/>
                  </a:lnTo>
                  <a:lnTo>
                    <a:pt x="446" y="0"/>
                  </a:lnTo>
                  <a:lnTo>
                    <a:pt x="96" y="0"/>
                  </a:lnTo>
                  <a:lnTo>
                    <a:pt x="96" y="265"/>
                  </a:lnTo>
                  <a:lnTo>
                    <a:pt x="108" y="265"/>
                  </a:lnTo>
                  <a:lnTo>
                    <a:pt x="108" y="252"/>
                  </a:lnTo>
                  <a:close/>
                  <a:moveTo>
                    <a:pt x="0" y="388"/>
                  </a:moveTo>
                  <a:lnTo>
                    <a:pt x="54" y="388"/>
                  </a:lnTo>
                  <a:lnTo>
                    <a:pt x="54" y="368"/>
                  </a:lnTo>
                  <a:lnTo>
                    <a:pt x="0" y="368"/>
                  </a:lnTo>
                  <a:lnTo>
                    <a:pt x="0" y="388"/>
                  </a:lnTo>
                  <a:close/>
                  <a:moveTo>
                    <a:pt x="316" y="401"/>
                  </a:moveTo>
                  <a:lnTo>
                    <a:pt x="430" y="401"/>
                  </a:lnTo>
                  <a:lnTo>
                    <a:pt x="430" y="391"/>
                  </a:lnTo>
                  <a:lnTo>
                    <a:pt x="316" y="391"/>
                  </a:lnTo>
                  <a:lnTo>
                    <a:pt x="316" y="401"/>
                  </a:lnTo>
                  <a:close/>
                  <a:moveTo>
                    <a:pt x="523" y="378"/>
                  </a:moveTo>
                  <a:lnTo>
                    <a:pt x="538" y="378"/>
                  </a:lnTo>
                  <a:lnTo>
                    <a:pt x="538" y="368"/>
                  </a:lnTo>
                  <a:lnTo>
                    <a:pt x="523" y="368"/>
                  </a:lnTo>
                  <a:lnTo>
                    <a:pt x="523" y="378"/>
                  </a:lnTo>
                  <a:close/>
                  <a:moveTo>
                    <a:pt x="523" y="394"/>
                  </a:moveTo>
                  <a:lnTo>
                    <a:pt x="538" y="394"/>
                  </a:lnTo>
                  <a:lnTo>
                    <a:pt x="538" y="388"/>
                  </a:lnTo>
                  <a:lnTo>
                    <a:pt x="523" y="388"/>
                  </a:lnTo>
                  <a:lnTo>
                    <a:pt x="523" y="394"/>
                  </a:lnTo>
                  <a:close/>
                </a:path>
              </a:pathLst>
            </a:custGeom>
            <a:solidFill>
              <a:srgbClr val="000000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4517" name="Line 37"/>
            <p:cNvSpPr>
              <a:spLocks noChangeShapeType="1"/>
            </p:cNvSpPr>
            <p:nvPr/>
          </p:nvSpPr>
          <p:spPr bwMode="auto">
            <a:xfrm>
              <a:off x="1084" y="1257"/>
              <a:ext cx="430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4518" name="Line 38"/>
            <p:cNvSpPr>
              <a:spLocks noChangeShapeType="1"/>
            </p:cNvSpPr>
            <p:nvPr/>
          </p:nvSpPr>
          <p:spPr bwMode="auto">
            <a:xfrm flipV="1">
              <a:off x="1193" y="1257"/>
              <a:ext cx="1" cy="19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4519" name="Line 39"/>
            <p:cNvSpPr>
              <a:spLocks noChangeShapeType="1"/>
            </p:cNvSpPr>
            <p:nvPr/>
          </p:nvSpPr>
          <p:spPr bwMode="auto">
            <a:xfrm flipV="1">
              <a:off x="1301" y="1257"/>
              <a:ext cx="1" cy="19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04520" name="Group 40"/>
          <p:cNvGrpSpPr>
            <a:grpSpLocks/>
          </p:cNvGrpSpPr>
          <p:nvPr/>
        </p:nvGrpSpPr>
        <p:grpSpPr bwMode="auto">
          <a:xfrm>
            <a:off x="3657600" y="2863850"/>
            <a:ext cx="523875" cy="488950"/>
            <a:chOff x="1014" y="912"/>
            <a:chExt cx="574" cy="596"/>
          </a:xfrm>
        </p:grpSpPr>
        <p:sp>
          <p:nvSpPr>
            <p:cNvPr id="404521" name="Freeform 41"/>
            <p:cNvSpPr>
              <a:spLocks/>
            </p:cNvSpPr>
            <p:nvPr/>
          </p:nvSpPr>
          <p:spPr bwMode="auto">
            <a:xfrm>
              <a:off x="1014" y="912"/>
              <a:ext cx="574" cy="596"/>
            </a:xfrm>
            <a:custGeom>
              <a:avLst/>
              <a:gdLst>
                <a:gd name="T0" fmla="*/ 124 w 574"/>
                <a:gd name="T1" fmla="*/ 391 h 596"/>
                <a:gd name="T2" fmla="*/ 0 w 574"/>
                <a:gd name="T3" fmla="*/ 391 h 596"/>
                <a:gd name="T4" fmla="*/ 0 w 574"/>
                <a:gd name="T5" fmla="*/ 596 h 596"/>
                <a:gd name="T6" fmla="*/ 574 w 574"/>
                <a:gd name="T7" fmla="*/ 596 h 596"/>
                <a:gd name="T8" fmla="*/ 574 w 574"/>
                <a:gd name="T9" fmla="*/ 391 h 596"/>
                <a:gd name="T10" fmla="*/ 446 w 574"/>
                <a:gd name="T11" fmla="*/ 391 h 596"/>
                <a:gd name="T12" fmla="*/ 446 w 574"/>
                <a:gd name="T13" fmla="*/ 364 h 596"/>
                <a:gd name="T14" fmla="*/ 500 w 574"/>
                <a:gd name="T15" fmla="*/ 364 h 596"/>
                <a:gd name="T16" fmla="*/ 500 w 574"/>
                <a:gd name="T17" fmla="*/ 0 h 596"/>
                <a:gd name="T18" fmla="*/ 70 w 574"/>
                <a:gd name="T19" fmla="*/ 0 h 596"/>
                <a:gd name="T20" fmla="*/ 70 w 574"/>
                <a:gd name="T21" fmla="*/ 364 h 596"/>
                <a:gd name="T22" fmla="*/ 124 w 574"/>
                <a:gd name="T23" fmla="*/ 364 h 596"/>
                <a:gd name="T24" fmla="*/ 124 w 574"/>
                <a:gd name="T25" fmla="*/ 391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4" h="596">
                  <a:moveTo>
                    <a:pt x="124" y="391"/>
                  </a:moveTo>
                  <a:lnTo>
                    <a:pt x="0" y="391"/>
                  </a:lnTo>
                  <a:lnTo>
                    <a:pt x="0" y="596"/>
                  </a:lnTo>
                  <a:lnTo>
                    <a:pt x="574" y="596"/>
                  </a:lnTo>
                  <a:lnTo>
                    <a:pt x="574" y="391"/>
                  </a:lnTo>
                  <a:lnTo>
                    <a:pt x="446" y="391"/>
                  </a:lnTo>
                  <a:lnTo>
                    <a:pt x="446" y="364"/>
                  </a:lnTo>
                  <a:lnTo>
                    <a:pt x="500" y="364"/>
                  </a:lnTo>
                  <a:lnTo>
                    <a:pt x="500" y="0"/>
                  </a:lnTo>
                  <a:lnTo>
                    <a:pt x="70" y="0"/>
                  </a:lnTo>
                  <a:lnTo>
                    <a:pt x="70" y="364"/>
                  </a:lnTo>
                  <a:lnTo>
                    <a:pt x="124" y="364"/>
                  </a:lnTo>
                  <a:lnTo>
                    <a:pt x="124" y="391"/>
                  </a:lnTo>
                  <a:close/>
                </a:path>
              </a:pathLst>
            </a:custGeom>
            <a:solidFill>
              <a:srgbClr val="FFFFFF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4522" name="Line 42"/>
            <p:cNvSpPr>
              <a:spLocks noChangeShapeType="1"/>
            </p:cNvSpPr>
            <p:nvPr/>
          </p:nvSpPr>
          <p:spPr bwMode="auto">
            <a:xfrm>
              <a:off x="1138" y="1303"/>
              <a:ext cx="322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4523" name="Line 43"/>
            <p:cNvSpPr>
              <a:spLocks noChangeShapeType="1"/>
            </p:cNvSpPr>
            <p:nvPr/>
          </p:nvSpPr>
          <p:spPr bwMode="auto">
            <a:xfrm>
              <a:off x="1138" y="1276"/>
              <a:ext cx="322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4524" name="Freeform 44"/>
            <p:cNvSpPr>
              <a:spLocks noEditPoints="1"/>
            </p:cNvSpPr>
            <p:nvPr/>
          </p:nvSpPr>
          <p:spPr bwMode="auto">
            <a:xfrm>
              <a:off x="1310" y="1323"/>
              <a:ext cx="233" cy="168"/>
            </a:xfrm>
            <a:custGeom>
              <a:avLst/>
              <a:gdLst>
                <a:gd name="T0" fmla="*/ 0 w 233"/>
                <a:gd name="T1" fmla="*/ 168 h 168"/>
                <a:gd name="T2" fmla="*/ 188 w 233"/>
                <a:gd name="T3" fmla="*/ 168 h 168"/>
                <a:gd name="T4" fmla="*/ 188 w 233"/>
                <a:gd name="T5" fmla="*/ 0 h 168"/>
                <a:gd name="T6" fmla="*/ 0 w 233"/>
                <a:gd name="T7" fmla="*/ 0 h 168"/>
                <a:gd name="T8" fmla="*/ 0 w 233"/>
                <a:gd name="T9" fmla="*/ 168 h 168"/>
                <a:gd name="T10" fmla="*/ 204 w 233"/>
                <a:gd name="T11" fmla="*/ 26 h 168"/>
                <a:gd name="T12" fmla="*/ 233 w 233"/>
                <a:gd name="T13" fmla="*/ 26 h 168"/>
                <a:gd name="T14" fmla="*/ 233 w 233"/>
                <a:gd name="T15" fmla="*/ 0 h 168"/>
                <a:gd name="T16" fmla="*/ 204 w 233"/>
                <a:gd name="T17" fmla="*/ 0 h 168"/>
                <a:gd name="T18" fmla="*/ 204 w 233"/>
                <a:gd name="T19" fmla="*/ 26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3" h="168">
                  <a:moveTo>
                    <a:pt x="0" y="168"/>
                  </a:moveTo>
                  <a:lnTo>
                    <a:pt x="188" y="168"/>
                  </a:lnTo>
                  <a:lnTo>
                    <a:pt x="188" y="0"/>
                  </a:lnTo>
                  <a:lnTo>
                    <a:pt x="0" y="0"/>
                  </a:lnTo>
                  <a:lnTo>
                    <a:pt x="0" y="168"/>
                  </a:lnTo>
                  <a:close/>
                  <a:moveTo>
                    <a:pt x="204" y="26"/>
                  </a:moveTo>
                  <a:lnTo>
                    <a:pt x="233" y="26"/>
                  </a:lnTo>
                  <a:lnTo>
                    <a:pt x="233" y="0"/>
                  </a:lnTo>
                  <a:lnTo>
                    <a:pt x="204" y="0"/>
                  </a:lnTo>
                  <a:lnTo>
                    <a:pt x="204" y="26"/>
                  </a:lnTo>
                  <a:close/>
                </a:path>
              </a:pathLst>
            </a:custGeom>
            <a:solidFill>
              <a:srgbClr val="FFFFFF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4525" name="Line 45"/>
            <p:cNvSpPr>
              <a:spLocks noChangeShapeType="1"/>
            </p:cNvSpPr>
            <p:nvPr/>
          </p:nvSpPr>
          <p:spPr bwMode="auto">
            <a:xfrm>
              <a:off x="1310" y="1379"/>
              <a:ext cx="188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4526" name="Line 46"/>
            <p:cNvSpPr>
              <a:spLocks noChangeShapeType="1"/>
            </p:cNvSpPr>
            <p:nvPr/>
          </p:nvSpPr>
          <p:spPr bwMode="auto">
            <a:xfrm>
              <a:off x="1310" y="1435"/>
              <a:ext cx="188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4527" name="Line 47"/>
            <p:cNvSpPr>
              <a:spLocks noChangeShapeType="1"/>
            </p:cNvSpPr>
            <p:nvPr/>
          </p:nvSpPr>
          <p:spPr bwMode="auto">
            <a:xfrm>
              <a:off x="1317" y="1405"/>
              <a:ext cx="172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4528" name="Rectangle 48"/>
            <p:cNvSpPr>
              <a:spLocks noChangeArrowheads="1"/>
            </p:cNvSpPr>
            <p:nvPr/>
          </p:nvSpPr>
          <p:spPr bwMode="auto">
            <a:xfrm>
              <a:off x="1416" y="1389"/>
              <a:ext cx="54" cy="36"/>
            </a:xfrm>
            <a:prstGeom prst="rect">
              <a:avLst/>
            </a:prstGeom>
            <a:noFill/>
            <a:ln w="47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4529" name="Freeform 49"/>
            <p:cNvSpPr>
              <a:spLocks noEditPoints="1"/>
            </p:cNvSpPr>
            <p:nvPr/>
          </p:nvSpPr>
          <p:spPr bwMode="auto">
            <a:xfrm>
              <a:off x="1030" y="955"/>
              <a:ext cx="538" cy="401"/>
            </a:xfrm>
            <a:custGeom>
              <a:avLst/>
              <a:gdLst>
                <a:gd name="T0" fmla="*/ 452 w 538"/>
                <a:gd name="T1" fmla="*/ 285 h 401"/>
                <a:gd name="T2" fmla="*/ 472 w 538"/>
                <a:gd name="T3" fmla="*/ 285 h 401"/>
                <a:gd name="T4" fmla="*/ 472 w 538"/>
                <a:gd name="T5" fmla="*/ 278 h 401"/>
                <a:gd name="T6" fmla="*/ 452 w 538"/>
                <a:gd name="T7" fmla="*/ 278 h 401"/>
                <a:gd name="T8" fmla="*/ 452 w 538"/>
                <a:gd name="T9" fmla="*/ 285 h 401"/>
                <a:gd name="T10" fmla="*/ 121 w 538"/>
                <a:gd name="T11" fmla="*/ 239 h 401"/>
                <a:gd name="T12" fmla="*/ 121 w 538"/>
                <a:gd name="T13" fmla="*/ 27 h 401"/>
                <a:gd name="T14" fmla="*/ 417 w 538"/>
                <a:gd name="T15" fmla="*/ 27 h 401"/>
                <a:gd name="T16" fmla="*/ 417 w 538"/>
                <a:gd name="T17" fmla="*/ 239 h 401"/>
                <a:gd name="T18" fmla="*/ 121 w 538"/>
                <a:gd name="T19" fmla="*/ 239 h 401"/>
                <a:gd name="T20" fmla="*/ 108 w 538"/>
                <a:gd name="T21" fmla="*/ 252 h 401"/>
                <a:gd name="T22" fmla="*/ 430 w 538"/>
                <a:gd name="T23" fmla="*/ 252 h 401"/>
                <a:gd name="T24" fmla="*/ 430 w 538"/>
                <a:gd name="T25" fmla="*/ 14 h 401"/>
                <a:gd name="T26" fmla="*/ 446 w 538"/>
                <a:gd name="T27" fmla="*/ 14 h 401"/>
                <a:gd name="T28" fmla="*/ 446 w 538"/>
                <a:gd name="T29" fmla="*/ 0 h 401"/>
                <a:gd name="T30" fmla="*/ 96 w 538"/>
                <a:gd name="T31" fmla="*/ 0 h 401"/>
                <a:gd name="T32" fmla="*/ 96 w 538"/>
                <a:gd name="T33" fmla="*/ 265 h 401"/>
                <a:gd name="T34" fmla="*/ 108 w 538"/>
                <a:gd name="T35" fmla="*/ 265 h 401"/>
                <a:gd name="T36" fmla="*/ 108 w 538"/>
                <a:gd name="T37" fmla="*/ 252 h 401"/>
                <a:gd name="T38" fmla="*/ 0 w 538"/>
                <a:gd name="T39" fmla="*/ 388 h 401"/>
                <a:gd name="T40" fmla="*/ 54 w 538"/>
                <a:gd name="T41" fmla="*/ 388 h 401"/>
                <a:gd name="T42" fmla="*/ 54 w 538"/>
                <a:gd name="T43" fmla="*/ 368 h 401"/>
                <a:gd name="T44" fmla="*/ 0 w 538"/>
                <a:gd name="T45" fmla="*/ 368 h 401"/>
                <a:gd name="T46" fmla="*/ 0 w 538"/>
                <a:gd name="T47" fmla="*/ 388 h 401"/>
                <a:gd name="T48" fmla="*/ 316 w 538"/>
                <a:gd name="T49" fmla="*/ 401 h 401"/>
                <a:gd name="T50" fmla="*/ 430 w 538"/>
                <a:gd name="T51" fmla="*/ 401 h 401"/>
                <a:gd name="T52" fmla="*/ 430 w 538"/>
                <a:gd name="T53" fmla="*/ 391 h 401"/>
                <a:gd name="T54" fmla="*/ 316 w 538"/>
                <a:gd name="T55" fmla="*/ 391 h 401"/>
                <a:gd name="T56" fmla="*/ 316 w 538"/>
                <a:gd name="T57" fmla="*/ 401 h 401"/>
                <a:gd name="T58" fmla="*/ 523 w 538"/>
                <a:gd name="T59" fmla="*/ 378 h 401"/>
                <a:gd name="T60" fmla="*/ 538 w 538"/>
                <a:gd name="T61" fmla="*/ 378 h 401"/>
                <a:gd name="T62" fmla="*/ 538 w 538"/>
                <a:gd name="T63" fmla="*/ 368 h 401"/>
                <a:gd name="T64" fmla="*/ 523 w 538"/>
                <a:gd name="T65" fmla="*/ 368 h 401"/>
                <a:gd name="T66" fmla="*/ 523 w 538"/>
                <a:gd name="T67" fmla="*/ 378 h 401"/>
                <a:gd name="T68" fmla="*/ 523 w 538"/>
                <a:gd name="T69" fmla="*/ 394 h 401"/>
                <a:gd name="T70" fmla="*/ 538 w 538"/>
                <a:gd name="T71" fmla="*/ 394 h 401"/>
                <a:gd name="T72" fmla="*/ 538 w 538"/>
                <a:gd name="T73" fmla="*/ 388 h 401"/>
                <a:gd name="T74" fmla="*/ 523 w 538"/>
                <a:gd name="T75" fmla="*/ 388 h 401"/>
                <a:gd name="T76" fmla="*/ 523 w 538"/>
                <a:gd name="T77" fmla="*/ 39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38" h="401">
                  <a:moveTo>
                    <a:pt x="452" y="285"/>
                  </a:moveTo>
                  <a:lnTo>
                    <a:pt x="472" y="285"/>
                  </a:lnTo>
                  <a:lnTo>
                    <a:pt x="472" y="278"/>
                  </a:lnTo>
                  <a:lnTo>
                    <a:pt x="452" y="278"/>
                  </a:lnTo>
                  <a:lnTo>
                    <a:pt x="452" y="285"/>
                  </a:lnTo>
                  <a:close/>
                  <a:moveTo>
                    <a:pt x="121" y="239"/>
                  </a:moveTo>
                  <a:lnTo>
                    <a:pt x="121" y="27"/>
                  </a:lnTo>
                  <a:lnTo>
                    <a:pt x="417" y="27"/>
                  </a:lnTo>
                  <a:lnTo>
                    <a:pt x="417" y="239"/>
                  </a:lnTo>
                  <a:lnTo>
                    <a:pt x="121" y="239"/>
                  </a:lnTo>
                  <a:close/>
                  <a:moveTo>
                    <a:pt x="108" y="252"/>
                  </a:moveTo>
                  <a:lnTo>
                    <a:pt x="430" y="252"/>
                  </a:lnTo>
                  <a:lnTo>
                    <a:pt x="430" y="14"/>
                  </a:lnTo>
                  <a:lnTo>
                    <a:pt x="446" y="14"/>
                  </a:lnTo>
                  <a:lnTo>
                    <a:pt x="446" y="0"/>
                  </a:lnTo>
                  <a:lnTo>
                    <a:pt x="96" y="0"/>
                  </a:lnTo>
                  <a:lnTo>
                    <a:pt x="96" y="265"/>
                  </a:lnTo>
                  <a:lnTo>
                    <a:pt x="108" y="265"/>
                  </a:lnTo>
                  <a:lnTo>
                    <a:pt x="108" y="252"/>
                  </a:lnTo>
                  <a:close/>
                  <a:moveTo>
                    <a:pt x="0" y="388"/>
                  </a:moveTo>
                  <a:lnTo>
                    <a:pt x="54" y="388"/>
                  </a:lnTo>
                  <a:lnTo>
                    <a:pt x="54" y="368"/>
                  </a:lnTo>
                  <a:lnTo>
                    <a:pt x="0" y="368"/>
                  </a:lnTo>
                  <a:lnTo>
                    <a:pt x="0" y="388"/>
                  </a:lnTo>
                  <a:close/>
                  <a:moveTo>
                    <a:pt x="316" y="401"/>
                  </a:moveTo>
                  <a:lnTo>
                    <a:pt x="430" y="401"/>
                  </a:lnTo>
                  <a:lnTo>
                    <a:pt x="430" y="391"/>
                  </a:lnTo>
                  <a:lnTo>
                    <a:pt x="316" y="391"/>
                  </a:lnTo>
                  <a:lnTo>
                    <a:pt x="316" y="401"/>
                  </a:lnTo>
                  <a:close/>
                  <a:moveTo>
                    <a:pt x="523" y="378"/>
                  </a:moveTo>
                  <a:lnTo>
                    <a:pt x="538" y="378"/>
                  </a:lnTo>
                  <a:lnTo>
                    <a:pt x="538" y="368"/>
                  </a:lnTo>
                  <a:lnTo>
                    <a:pt x="523" y="368"/>
                  </a:lnTo>
                  <a:lnTo>
                    <a:pt x="523" y="378"/>
                  </a:lnTo>
                  <a:close/>
                  <a:moveTo>
                    <a:pt x="523" y="394"/>
                  </a:moveTo>
                  <a:lnTo>
                    <a:pt x="538" y="394"/>
                  </a:lnTo>
                  <a:lnTo>
                    <a:pt x="538" y="388"/>
                  </a:lnTo>
                  <a:lnTo>
                    <a:pt x="523" y="388"/>
                  </a:lnTo>
                  <a:lnTo>
                    <a:pt x="523" y="394"/>
                  </a:lnTo>
                  <a:close/>
                </a:path>
              </a:pathLst>
            </a:custGeom>
            <a:solidFill>
              <a:srgbClr val="000000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4530" name="Line 50"/>
            <p:cNvSpPr>
              <a:spLocks noChangeShapeType="1"/>
            </p:cNvSpPr>
            <p:nvPr/>
          </p:nvSpPr>
          <p:spPr bwMode="auto">
            <a:xfrm>
              <a:off x="1084" y="1257"/>
              <a:ext cx="430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4531" name="Line 51"/>
            <p:cNvSpPr>
              <a:spLocks noChangeShapeType="1"/>
            </p:cNvSpPr>
            <p:nvPr/>
          </p:nvSpPr>
          <p:spPr bwMode="auto">
            <a:xfrm flipV="1">
              <a:off x="1193" y="1257"/>
              <a:ext cx="1" cy="19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4532" name="Line 52"/>
            <p:cNvSpPr>
              <a:spLocks noChangeShapeType="1"/>
            </p:cNvSpPr>
            <p:nvPr/>
          </p:nvSpPr>
          <p:spPr bwMode="auto">
            <a:xfrm flipV="1">
              <a:off x="1301" y="1257"/>
              <a:ext cx="1" cy="19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404533" name="AutoShape 53"/>
          <p:cNvCxnSpPr>
            <a:cxnSpLocks noChangeShapeType="1"/>
            <a:stCxn id="404508" idx="4"/>
            <a:endCxn id="404495" idx="1"/>
          </p:cNvCxnSpPr>
          <p:nvPr/>
        </p:nvCxnSpPr>
        <p:spPr bwMode="auto">
          <a:xfrm>
            <a:off x="1065213" y="3489325"/>
            <a:ext cx="296862" cy="12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04534" name="AutoShape 54"/>
          <p:cNvCxnSpPr>
            <a:cxnSpLocks noChangeShapeType="1"/>
            <a:stCxn id="404498" idx="3"/>
            <a:endCxn id="404529" idx="22"/>
          </p:cNvCxnSpPr>
          <p:nvPr/>
        </p:nvCxnSpPr>
        <p:spPr bwMode="auto">
          <a:xfrm flipV="1">
            <a:off x="3479800" y="3200400"/>
            <a:ext cx="192088" cy="444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404535" name="Group 55"/>
          <p:cNvGrpSpPr>
            <a:grpSpLocks/>
          </p:cNvGrpSpPr>
          <p:nvPr/>
        </p:nvGrpSpPr>
        <p:grpSpPr bwMode="auto">
          <a:xfrm>
            <a:off x="5287963" y="3244850"/>
            <a:ext cx="2179637" cy="1828800"/>
            <a:chOff x="832" y="1344"/>
            <a:chExt cx="1136" cy="1024"/>
          </a:xfrm>
        </p:grpSpPr>
        <p:sp>
          <p:nvSpPr>
            <p:cNvPr id="404536" name="Oval 56"/>
            <p:cNvSpPr>
              <a:spLocks noChangeArrowheads="1"/>
            </p:cNvSpPr>
            <p:nvPr/>
          </p:nvSpPr>
          <p:spPr bwMode="auto">
            <a:xfrm>
              <a:off x="1220" y="1344"/>
              <a:ext cx="495" cy="424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rgbClr val="DDDDD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4537" name="Oval 57"/>
            <p:cNvSpPr>
              <a:spLocks noChangeArrowheads="1"/>
            </p:cNvSpPr>
            <p:nvPr/>
          </p:nvSpPr>
          <p:spPr bwMode="auto">
            <a:xfrm>
              <a:off x="948" y="1455"/>
              <a:ext cx="379" cy="424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rgbClr val="DDDDD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4538" name="Oval 58"/>
            <p:cNvSpPr>
              <a:spLocks noChangeArrowheads="1"/>
            </p:cNvSpPr>
            <p:nvPr/>
          </p:nvSpPr>
          <p:spPr bwMode="auto">
            <a:xfrm>
              <a:off x="832" y="1710"/>
              <a:ext cx="256" cy="306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rgbClr val="DDDDD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4539" name="Oval 59"/>
            <p:cNvSpPr>
              <a:spLocks noChangeArrowheads="1"/>
            </p:cNvSpPr>
            <p:nvPr/>
          </p:nvSpPr>
          <p:spPr bwMode="auto">
            <a:xfrm>
              <a:off x="909" y="1862"/>
              <a:ext cx="435" cy="442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rgbClr val="DDDDD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4540" name="Oval 60"/>
            <p:cNvSpPr>
              <a:spLocks noChangeArrowheads="1"/>
            </p:cNvSpPr>
            <p:nvPr/>
          </p:nvSpPr>
          <p:spPr bwMode="auto">
            <a:xfrm>
              <a:off x="1086" y="1924"/>
              <a:ext cx="671" cy="444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rgbClr val="DDDDD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4541" name="Oval 61"/>
            <p:cNvSpPr>
              <a:spLocks noChangeArrowheads="1"/>
            </p:cNvSpPr>
            <p:nvPr/>
          </p:nvSpPr>
          <p:spPr bwMode="auto">
            <a:xfrm>
              <a:off x="1605" y="1488"/>
              <a:ext cx="311" cy="312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rgbClr val="DDDDD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4542" name="Oval 62"/>
            <p:cNvSpPr>
              <a:spLocks noChangeArrowheads="1"/>
            </p:cNvSpPr>
            <p:nvPr/>
          </p:nvSpPr>
          <p:spPr bwMode="auto">
            <a:xfrm>
              <a:off x="1602" y="1681"/>
              <a:ext cx="366" cy="333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rgbClr val="DDDDD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4543" name="Oval 63"/>
            <p:cNvSpPr>
              <a:spLocks noChangeArrowheads="1"/>
            </p:cNvSpPr>
            <p:nvPr/>
          </p:nvSpPr>
          <p:spPr bwMode="auto">
            <a:xfrm>
              <a:off x="1569" y="1751"/>
              <a:ext cx="364" cy="547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rgbClr val="DDDDD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4544" name="Oval 64"/>
            <p:cNvSpPr>
              <a:spLocks noChangeArrowheads="1"/>
            </p:cNvSpPr>
            <p:nvPr/>
          </p:nvSpPr>
          <p:spPr bwMode="auto">
            <a:xfrm>
              <a:off x="912" y="1434"/>
              <a:ext cx="1008" cy="918"/>
            </a:xfrm>
            <a:prstGeom prst="ellipse">
              <a:avLst/>
            </a:pr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DDDDDD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04545" name="Rectangle 65"/>
          <p:cNvSpPr>
            <a:spLocks noChangeArrowheads="1"/>
          </p:cNvSpPr>
          <p:nvPr/>
        </p:nvSpPr>
        <p:spPr bwMode="auto">
          <a:xfrm>
            <a:off x="5867400" y="3581400"/>
            <a:ext cx="184150" cy="171450"/>
          </a:xfrm>
          <a:prstGeom prst="rect">
            <a:avLst/>
          </a:prstGeom>
          <a:solidFill>
            <a:srgbClr val="EAEAEA"/>
          </a:solidFill>
          <a:ln w="12700">
            <a:miter lim="800000"/>
            <a:headEnd/>
            <a:tailEnd/>
          </a:ln>
          <a:effectLst/>
          <a:scene3d>
            <a:camera prst="legacyObliqueTopLeft"/>
            <a:lightRig rig="legacyFlat3" dir="t"/>
          </a:scene3d>
          <a:sp3d extrusionH="125400" prstMaterial="legacyMatte">
            <a:bevelT w="13500" h="13500" prst="angle"/>
            <a:bevelB w="13500" h="13500" prst="angle"/>
            <a:extrusionClr>
              <a:srgbClr val="EAEAEA"/>
            </a:extrusionClr>
          </a:sp3d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>
            <a:flatTx/>
          </a:bodyPr>
          <a:lstStyle/>
          <a:p>
            <a:endParaRPr lang="en-US"/>
          </a:p>
        </p:txBody>
      </p:sp>
      <p:sp>
        <p:nvSpPr>
          <p:cNvPr id="404546" name="Rectangle 66"/>
          <p:cNvSpPr>
            <a:spLocks noChangeArrowheads="1"/>
          </p:cNvSpPr>
          <p:nvPr/>
        </p:nvSpPr>
        <p:spPr bwMode="auto">
          <a:xfrm>
            <a:off x="5257800" y="4102100"/>
            <a:ext cx="184150" cy="171450"/>
          </a:xfrm>
          <a:prstGeom prst="rect">
            <a:avLst/>
          </a:prstGeom>
          <a:solidFill>
            <a:srgbClr val="EAEAEA"/>
          </a:solidFill>
          <a:ln w="12700">
            <a:miter lim="800000"/>
            <a:headEnd/>
            <a:tailEnd/>
          </a:ln>
          <a:effectLst/>
          <a:scene3d>
            <a:camera prst="legacyObliqueTopLeft"/>
            <a:lightRig rig="legacyFlat3" dir="t"/>
          </a:scene3d>
          <a:sp3d extrusionH="125400" prstMaterial="legacyMatte">
            <a:bevelT w="13500" h="13500" prst="angle"/>
            <a:bevelB w="13500" h="13500" prst="angle"/>
            <a:extrusionClr>
              <a:srgbClr val="EAEAEA"/>
            </a:extrusionClr>
          </a:sp3d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>
            <a:flatTx/>
          </a:bodyPr>
          <a:lstStyle/>
          <a:p>
            <a:endParaRPr lang="en-US"/>
          </a:p>
        </p:txBody>
      </p:sp>
      <p:sp>
        <p:nvSpPr>
          <p:cNvPr id="404547" name="Rectangle 67"/>
          <p:cNvSpPr>
            <a:spLocks noChangeArrowheads="1"/>
          </p:cNvSpPr>
          <p:nvPr/>
        </p:nvSpPr>
        <p:spPr bwMode="auto">
          <a:xfrm>
            <a:off x="6292850" y="4787900"/>
            <a:ext cx="184150" cy="171450"/>
          </a:xfrm>
          <a:prstGeom prst="rect">
            <a:avLst/>
          </a:prstGeom>
          <a:solidFill>
            <a:srgbClr val="EAEAEA"/>
          </a:solidFill>
          <a:ln w="12700">
            <a:miter lim="800000"/>
            <a:headEnd/>
            <a:tailEnd/>
          </a:ln>
          <a:effectLst/>
          <a:scene3d>
            <a:camera prst="legacyObliqueTopLeft"/>
            <a:lightRig rig="legacyFlat3" dir="t"/>
          </a:scene3d>
          <a:sp3d extrusionH="125400" prstMaterial="legacyMatte">
            <a:bevelT w="13500" h="13500" prst="angle"/>
            <a:bevelB w="13500" h="13500" prst="angle"/>
            <a:extrusionClr>
              <a:srgbClr val="EAEAEA"/>
            </a:extrusionClr>
          </a:sp3d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>
            <a:flatTx/>
          </a:bodyPr>
          <a:lstStyle/>
          <a:p>
            <a:endParaRPr lang="en-US"/>
          </a:p>
        </p:txBody>
      </p:sp>
      <p:sp>
        <p:nvSpPr>
          <p:cNvPr id="404548" name="Rectangle 68"/>
          <p:cNvSpPr>
            <a:spLocks noChangeArrowheads="1"/>
          </p:cNvSpPr>
          <p:nvPr/>
        </p:nvSpPr>
        <p:spPr bwMode="auto">
          <a:xfrm>
            <a:off x="6823075" y="4787900"/>
            <a:ext cx="184150" cy="171450"/>
          </a:xfrm>
          <a:prstGeom prst="rect">
            <a:avLst/>
          </a:prstGeom>
          <a:solidFill>
            <a:srgbClr val="EAEAEA"/>
          </a:solidFill>
          <a:ln w="12700">
            <a:miter lim="800000"/>
            <a:headEnd/>
            <a:tailEnd/>
          </a:ln>
          <a:effectLst/>
          <a:scene3d>
            <a:camera prst="legacyObliqueTopLeft"/>
            <a:lightRig rig="legacyFlat3" dir="t"/>
          </a:scene3d>
          <a:sp3d extrusionH="125400" prstMaterial="legacyMatte">
            <a:bevelT w="13500" h="13500" prst="angle"/>
            <a:bevelB w="13500" h="13500" prst="angle"/>
            <a:extrusionClr>
              <a:srgbClr val="EAEAEA"/>
            </a:extrusionClr>
          </a:sp3d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>
            <a:flatTx/>
          </a:bodyPr>
          <a:lstStyle/>
          <a:p>
            <a:endParaRPr lang="en-US"/>
          </a:p>
        </p:txBody>
      </p:sp>
      <p:sp>
        <p:nvSpPr>
          <p:cNvPr id="404549" name="Rectangle 69"/>
          <p:cNvSpPr>
            <a:spLocks noChangeArrowheads="1"/>
          </p:cNvSpPr>
          <p:nvPr/>
        </p:nvSpPr>
        <p:spPr bwMode="auto">
          <a:xfrm>
            <a:off x="7191375" y="3844925"/>
            <a:ext cx="184150" cy="171450"/>
          </a:xfrm>
          <a:prstGeom prst="rect">
            <a:avLst/>
          </a:prstGeom>
          <a:solidFill>
            <a:srgbClr val="EAEAEA"/>
          </a:solidFill>
          <a:ln w="12700">
            <a:miter lim="800000"/>
            <a:headEnd/>
            <a:tailEnd/>
          </a:ln>
          <a:effectLst/>
          <a:scene3d>
            <a:camera prst="legacyObliqueTopLeft"/>
            <a:lightRig rig="legacyFlat3" dir="t"/>
          </a:scene3d>
          <a:sp3d extrusionH="125400" prstMaterial="legacyMatte">
            <a:bevelT w="13500" h="13500" prst="angle"/>
            <a:bevelB w="13500" h="13500" prst="angle"/>
            <a:extrusionClr>
              <a:srgbClr val="EAEAEA"/>
            </a:extrusionClr>
          </a:sp3d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>
            <a:flatTx/>
          </a:bodyPr>
          <a:lstStyle/>
          <a:p>
            <a:endParaRPr lang="en-US"/>
          </a:p>
        </p:txBody>
      </p:sp>
      <p:sp>
        <p:nvSpPr>
          <p:cNvPr id="404550" name="Rectangle 70"/>
          <p:cNvSpPr>
            <a:spLocks noChangeArrowheads="1"/>
          </p:cNvSpPr>
          <p:nvPr/>
        </p:nvSpPr>
        <p:spPr bwMode="auto">
          <a:xfrm>
            <a:off x="6521450" y="3505200"/>
            <a:ext cx="184150" cy="171450"/>
          </a:xfrm>
          <a:prstGeom prst="rect">
            <a:avLst/>
          </a:prstGeom>
          <a:solidFill>
            <a:srgbClr val="EAEAEA"/>
          </a:solidFill>
          <a:ln w="12700">
            <a:miter lim="800000"/>
            <a:headEnd/>
            <a:tailEnd/>
          </a:ln>
          <a:effectLst/>
          <a:scene3d>
            <a:camera prst="legacyObliqueTopLeft"/>
            <a:lightRig rig="legacyFlat3" dir="t"/>
          </a:scene3d>
          <a:sp3d extrusionH="125400" prstMaterial="legacyMatte">
            <a:bevelT w="13500" h="13500" prst="angle"/>
            <a:bevelB w="13500" h="13500" prst="angle"/>
            <a:extrusionClr>
              <a:srgbClr val="EAEAEA"/>
            </a:extrusionClr>
          </a:sp3d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>
            <a:flatTx/>
          </a:bodyPr>
          <a:lstStyle/>
          <a:p>
            <a:endParaRPr lang="en-US"/>
          </a:p>
        </p:txBody>
      </p:sp>
      <p:cxnSp>
        <p:nvCxnSpPr>
          <p:cNvPr id="404551" name="AutoShape 71"/>
          <p:cNvCxnSpPr>
            <a:cxnSpLocks noChangeShapeType="1"/>
            <a:stCxn id="404546" idx="3"/>
            <a:endCxn id="404545" idx="1"/>
          </p:cNvCxnSpPr>
          <p:nvPr/>
        </p:nvCxnSpPr>
        <p:spPr bwMode="auto">
          <a:xfrm flipV="1">
            <a:off x="5441950" y="3667125"/>
            <a:ext cx="425450" cy="520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04552" name="AutoShape 72"/>
          <p:cNvCxnSpPr>
            <a:cxnSpLocks noChangeShapeType="1"/>
            <a:stCxn id="404545" idx="3"/>
            <a:endCxn id="404550" idx="1"/>
          </p:cNvCxnSpPr>
          <p:nvPr/>
        </p:nvCxnSpPr>
        <p:spPr bwMode="auto">
          <a:xfrm flipV="1">
            <a:off x="6051550" y="3590925"/>
            <a:ext cx="469900" cy="762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04553" name="AutoShape 73"/>
          <p:cNvCxnSpPr>
            <a:cxnSpLocks noChangeShapeType="1"/>
            <a:stCxn id="404550" idx="3"/>
            <a:endCxn id="404549" idx="1"/>
          </p:cNvCxnSpPr>
          <p:nvPr/>
        </p:nvCxnSpPr>
        <p:spPr bwMode="auto">
          <a:xfrm>
            <a:off x="6705600" y="3590925"/>
            <a:ext cx="485775" cy="3397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04554" name="AutoShape 74"/>
          <p:cNvCxnSpPr>
            <a:cxnSpLocks noChangeShapeType="1"/>
            <a:stCxn id="404547" idx="0"/>
            <a:endCxn id="404550" idx="2"/>
          </p:cNvCxnSpPr>
          <p:nvPr/>
        </p:nvCxnSpPr>
        <p:spPr bwMode="auto">
          <a:xfrm flipV="1">
            <a:off x="6384925" y="3676650"/>
            <a:ext cx="228600" cy="11112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04555" name="AutoShape 75"/>
          <p:cNvCxnSpPr>
            <a:cxnSpLocks noChangeShapeType="1"/>
            <a:stCxn id="404548" idx="0"/>
            <a:endCxn id="404549" idx="2"/>
          </p:cNvCxnSpPr>
          <p:nvPr/>
        </p:nvCxnSpPr>
        <p:spPr bwMode="auto">
          <a:xfrm flipV="1">
            <a:off x="6915150" y="4016375"/>
            <a:ext cx="368300" cy="7715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04556" name="AutoShape 76"/>
          <p:cNvCxnSpPr>
            <a:cxnSpLocks noChangeShapeType="1"/>
            <a:stCxn id="404547" idx="3"/>
            <a:endCxn id="404548" idx="1"/>
          </p:cNvCxnSpPr>
          <p:nvPr/>
        </p:nvCxnSpPr>
        <p:spPr bwMode="auto">
          <a:xfrm>
            <a:off x="6477000" y="4873625"/>
            <a:ext cx="34607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404557" name="Group 77"/>
          <p:cNvGrpSpPr>
            <a:grpSpLocks/>
          </p:cNvGrpSpPr>
          <p:nvPr/>
        </p:nvGrpSpPr>
        <p:grpSpPr bwMode="auto">
          <a:xfrm>
            <a:off x="5791200" y="5073650"/>
            <a:ext cx="523875" cy="488950"/>
            <a:chOff x="1014" y="912"/>
            <a:chExt cx="574" cy="596"/>
          </a:xfrm>
        </p:grpSpPr>
        <p:sp>
          <p:nvSpPr>
            <p:cNvPr id="404558" name="Freeform 78"/>
            <p:cNvSpPr>
              <a:spLocks/>
            </p:cNvSpPr>
            <p:nvPr/>
          </p:nvSpPr>
          <p:spPr bwMode="auto">
            <a:xfrm>
              <a:off x="1014" y="912"/>
              <a:ext cx="574" cy="596"/>
            </a:xfrm>
            <a:custGeom>
              <a:avLst/>
              <a:gdLst>
                <a:gd name="T0" fmla="*/ 124 w 574"/>
                <a:gd name="T1" fmla="*/ 391 h 596"/>
                <a:gd name="T2" fmla="*/ 0 w 574"/>
                <a:gd name="T3" fmla="*/ 391 h 596"/>
                <a:gd name="T4" fmla="*/ 0 w 574"/>
                <a:gd name="T5" fmla="*/ 596 h 596"/>
                <a:gd name="T6" fmla="*/ 574 w 574"/>
                <a:gd name="T7" fmla="*/ 596 h 596"/>
                <a:gd name="T8" fmla="*/ 574 w 574"/>
                <a:gd name="T9" fmla="*/ 391 h 596"/>
                <a:gd name="T10" fmla="*/ 446 w 574"/>
                <a:gd name="T11" fmla="*/ 391 h 596"/>
                <a:gd name="T12" fmla="*/ 446 w 574"/>
                <a:gd name="T13" fmla="*/ 364 h 596"/>
                <a:gd name="T14" fmla="*/ 500 w 574"/>
                <a:gd name="T15" fmla="*/ 364 h 596"/>
                <a:gd name="T16" fmla="*/ 500 w 574"/>
                <a:gd name="T17" fmla="*/ 0 h 596"/>
                <a:gd name="T18" fmla="*/ 70 w 574"/>
                <a:gd name="T19" fmla="*/ 0 h 596"/>
                <a:gd name="T20" fmla="*/ 70 w 574"/>
                <a:gd name="T21" fmla="*/ 364 h 596"/>
                <a:gd name="T22" fmla="*/ 124 w 574"/>
                <a:gd name="T23" fmla="*/ 364 h 596"/>
                <a:gd name="T24" fmla="*/ 124 w 574"/>
                <a:gd name="T25" fmla="*/ 391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4" h="596">
                  <a:moveTo>
                    <a:pt x="124" y="391"/>
                  </a:moveTo>
                  <a:lnTo>
                    <a:pt x="0" y="391"/>
                  </a:lnTo>
                  <a:lnTo>
                    <a:pt x="0" y="596"/>
                  </a:lnTo>
                  <a:lnTo>
                    <a:pt x="574" y="596"/>
                  </a:lnTo>
                  <a:lnTo>
                    <a:pt x="574" y="391"/>
                  </a:lnTo>
                  <a:lnTo>
                    <a:pt x="446" y="391"/>
                  </a:lnTo>
                  <a:lnTo>
                    <a:pt x="446" y="364"/>
                  </a:lnTo>
                  <a:lnTo>
                    <a:pt x="500" y="364"/>
                  </a:lnTo>
                  <a:lnTo>
                    <a:pt x="500" y="0"/>
                  </a:lnTo>
                  <a:lnTo>
                    <a:pt x="70" y="0"/>
                  </a:lnTo>
                  <a:lnTo>
                    <a:pt x="70" y="364"/>
                  </a:lnTo>
                  <a:lnTo>
                    <a:pt x="124" y="364"/>
                  </a:lnTo>
                  <a:lnTo>
                    <a:pt x="124" y="391"/>
                  </a:lnTo>
                  <a:close/>
                </a:path>
              </a:pathLst>
            </a:custGeom>
            <a:solidFill>
              <a:srgbClr val="FFFFFF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4559" name="Line 79"/>
            <p:cNvSpPr>
              <a:spLocks noChangeShapeType="1"/>
            </p:cNvSpPr>
            <p:nvPr/>
          </p:nvSpPr>
          <p:spPr bwMode="auto">
            <a:xfrm>
              <a:off x="1138" y="1303"/>
              <a:ext cx="322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4560" name="Line 80"/>
            <p:cNvSpPr>
              <a:spLocks noChangeShapeType="1"/>
            </p:cNvSpPr>
            <p:nvPr/>
          </p:nvSpPr>
          <p:spPr bwMode="auto">
            <a:xfrm>
              <a:off x="1138" y="1276"/>
              <a:ext cx="322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4561" name="Freeform 81"/>
            <p:cNvSpPr>
              <a:spLocks noEditPoints="1"/>
            </p:cNvSpPr>
            <p:nvPr/>
          </p:nvSpPr>
          <p:spPr bwMode="auto">
            <a:xfrm>
              <a:off x="1310" y="1323"/>
              <a:ext cx="233" cy="168"/>
            </a:xfrm>
            <a:custGeom>
              <a:avLst/>
              <a:gdLst>
                <a:gd name="T0" fmla="*/ 0 w 233"/>
                <a:gd name="T1" fmla="*/ 168 h 168"/>
                <a:gd name="T2" fmla="*/ 188 w 233"/>
                <a:gd name="T3" fmla="*/ 168 h 168"/>
                <a:gd name="T4" fmla="*/ 188 w 233"/>
                <a:gd name="T5" fmla="*/ 0 h 168"/>
                <a:gd name="T6" fmla="*/ 0 w 233"/>
                <a:gd name="T7" fmla="*/ 0 h 168"/>
                <a:gd name="T8" fmla="*/ 0 w 233"/>
                <a:gd name="T9" fmla="*/ 168 h 168"/>
                <a:gd name="T10" fmla="*/ 204 w 233"/>
                <a:gd name="T11" fmla="*/ 26 h 168"/>
                <a:gd name="T12" fmla="*/ 233 w 233"/>
                <a:gd name="T13" fmla="*/ 26 h 168"/>
                <a:gd name="T14" fmla="*/ 233 w 233"/>
                <a:gd name="T15" fmla="*/ 0 h 168"/>
                <a:gd name="T16" fmla="*/ 204 w 233"/>
                <a:gd name="T17" fmla="*/ 0 h 168"/>
                <a:gd name="T18" fmla="*/ 204 w 233"/>
                <a:gd name="T19" fmla="*/ 26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3" h="168">
                  <a:moveTo>
                    <a:pt x="0" y="168"/>
                  </a:moveTo>
                  <a:lnTo>
                    <a:pt x="188" y="168"/>
                  </a:lnTo>
                  <a:lnTo>
                    <a:pt x="188" y="0"/>
                  </a:lnTo>
                  <a:lnTo>
                    <a:pt x="0" y="0"/>
                  </a:lnTo>
                  <a:lnTo>
                    <a:pt x="0" y="168"/>
                  </a:lnTo>
                  <a:close/>
                  <a:moveTo>
                    <a:pt x="204" y="26"/>
                  </a:moveTo>
                  <a:lnTo>
                    <a:pt x="233" y="26"/>
                  </a:lnTo>
                  <a:lnTo>
                    <a:pt x="233" y="0"/>
                  </a:lnTo>
                  <a:lnTo>
                    <a:pt x="204" y="0"/>
                  </a:lnTo>
                  <a:lnTo>
                    <a:pt x="204" y="26"/>
                  </a:lnTo>
                  <a:close/>
                </a:path>
              </a:pathLst>
            </a:custGeom>
            <a:solidFill>
              <a:srgbClr val="FFFFFF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4562" name="Line 82"/>
            <p:cNvSpPr>
              <a:spLocks noChangeShapeType="1"/>
            </p:cNvSpPr>
            <p:nvPr/>
          </p:nvSpPr>
          <p:spPr bwMode="auto">
            <a:xfrm>
              <a:off x="1310" y="1379"/>
              <a:ext cx="188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4563" name="Line 83"/>
            <p:cNvSpPr>
              <a:spLocks noChangeShapeType="1"/>
            </p:cNvSpPr>
            <p:nvPr/>
          </p:nvSpPr>
          <p:spPr bwMode="auto">
            <a:xfrm>
              <a:off x="1310" y="1435"/>
              <a:ext cx="188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4564" name="Line 84"/>
            <p:cNvSpPr>
              <a:spLocks noChangeShapeType="1"/>
            </p:cNvSpPr>
            <p:nvPr/>
          </p:nvSpPr>
          <p:spPr bwMode="auto">
            <a:xfrm>
              <a:off x="1317" y="1405"/>
              <a:ext cx="172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4565" name="Rectangle 85"/>
            <p:cNvSpPr>
              <a:spLocks noChangeArrowheads="1"/>
            </p:cNvSpPr>
            <p:nvPr/>
          </p:nvSpPr>
          <p:spPr bwMode="auto">
            <a:xfrm>
              <a:off x="1416" y="1389"/>
              <a:ext cx="54" cy="36"/>
            </a:xfrm>
            <a:prstGeom prst="rect">
              <a:avLst/>
            </a:prstGeom>
            <a:noFill/>
            <a:ln w="47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4566" name="Freeform 86"/>
            <p:cNvSpPr>
              <a:spLocks noEditPoints="1"/>
            </p:cNvSpPr>
            <p:nvPr/>
          </p:nvSpPr>
          <p:spPr bwMode="auto">
            <a:xfrm>
              <a:off x="1030" y="955"/>
              <a:ext cx="538" cy="401"/>
            </a:xfrm>
            <a:custGeom>
              <a:avLst/>
              <a:gdLst>
                <a:gd name="T0" fmla="*/ 452 w 538"/>
                <a:gd name="T1" fmla="*/ 285 h 401"/>
                <a:gd name="T2" fmla="*/ 472 w 538"/>
                <a:gd name="T3" fmla="*/ 285 h 401"/>
                <a:gd name="T4" fmla="*/ 472 w 538"/>
                <a:gd name="T5" fmla="*/ 278 h 401"/>
                <a:gd name="T6" fmla="*/ 452 w 538"/>
                <a:gd name="T7" fmla="*/ 278 h 401"/>
                <a:gd name="T8" fmla="*/ 452 w 538"/>
                <a:gd name="T9" fmla="*/ 285 h 401"/>
                <a:gd name="T10" fmla="*/ 121 w 538"/>
                <a:gd name="T11" fmla="*/ 239 h 401"/>
                <a:gd name="T12" fmla="*/ 121 w 538"/>
                <a:gd name="T13" fmla="*/ 27 h 401"/>
                <a:gd name="T14" fmla="*/ 417 w 538"/>
                <a:gd name="T15" fmla="*/ 27 h 401"/>
                <a:gd name="T16" fmla="*/ 417 w 538"/>
                <a:gd name="T17" fmla="*/ 239 h 401"/>
                <a:gd name="T18" fmla="*/ 121 w 538"/>
                <a:gd name="T19" fmla="*/ 239 h 401"/>
                <a:gd name="T20" fmla="*/ 108 w 538"/>
                <a:gd name="T21" fmla="*/ 252 h 401"/>
                <a:gd name="T22" fmla="*/ 430 w 538"/>
                <a:gd name="T23" fmla="*/ 252 h 401"/>
                <a:gd name="T24" fmla="*/ 430 w 538"/>
                <a:gd name="T25" fmla="*/ 14 h 401"/>
                <a:gd name="T26" fmla="*/ 446 w 538"/>
                <a:gd name="T27" fmla="*/ 14 h 401"/>
                <a:gd name="T28" fmla="*/ 446 w 538"/>
                <a:gd name="T29" fmla="*/ 0 h 401"/>
                <a:gd name="T30" fmla="*/ 96 w 538"/>
                <a:gd name="T31" fmla="*/ 0 h 401"/>
                <a:gd name="T32" fmla="*/ 96 w 538"/>
                <a:gd name="T33" fmla="*/ 265 h 401"/>
                <a:gd name="T34" fmla="*/ 108 w 538"/>
                <a:gd name="T35" fmla="*/ 265 h 401"/>
                <a:gd name="T36" fmla="*/ 108 w 538"/>
                <a:gd name="T37" fmla="*/ 252 h 401"/>
                <a:gd name="T38" fmla="*/ 0 w 538"/>
                <a:gd name="T39" fmla="*/ 388 h 401"/>
                <a:gd name="T40" fmla="*/ 54 w 538"/>
                <a:gd name="T41" fmla="*/ 388 h 401"/>
                <a:gd name="T42" fmla="*/ 54 w 538"/>
                <a:gd name="T43" fmla="*/ 368 h 401"/>
                <a:gd name="T44" fmla="*/ 0 w 538"/>
                <a:gd name="T45" fmla="*/ 368 h 401"/>
                <a:gd name="T46" fmla="*/ 0 w 538"/>
                <a:gd name="T47" fmla="*/ 388 h 401"/>
                <a:gd name="T48" fmla="*/ 316 w 538"/>
                <a:gd name="T49" fmla="*/ 401 h 401"/>
                <a:gd name="T50" fmla="*/ 430 w 538"/>
                <a:gd name="T51" fmla="*/ 401 h 401"/>
                <a:gd name="T52" fmla="*/ 430 w 538"/>
                <a:gd name="T53" fmla="*/ 391 h 401"/>
                <a:gd name="T54" fmla="*/ 316 w 538"/>
                <a:gd name="T55" fmla="*/ 391 h 401"/>
                <a:gd name="T56" fmla="*/ 316 w 538"/>
                <a:gd name="T57" fmla="*/ 401 h 401"/>
                <a:gd name="T58" fmla="*/ 523 w 538"/>
                <a:gd name="T59" fmla="*/ 378 h 401"/>
                <a:gd name="T60" fmla="*/ 538 w 538"/>
                <a:gd name="T61" fmla="*/ 378 h 401"/>
                <a:gd name="T62" fmla="*/ 538 w 538"/>
                <a:gd name="T63" fmla="*/ 368 h 401"/>
                <a:gd name="T64" fmla="*/ 523 w 538"/>
                <a:gd name="T65" fmla="*/ 368 h 401"/>
                <a:gd name="T66" fmla="*/ 523 w 538"/>
                <a:gd name="T67" fmla="*/ 378 h 401"/>
                <a:gd name="T68" fmla="*/ 523 w 538"/>
                <a:gd name="T69" fmla="*/ 394 h 401"/>
                <a:gd name="T70" fmla="*/ 538 w 538"/>
                <a:gd name="T71" fmla="*/ 394 h 401"/>
                <a:gd name="T72" fmla="*/ 538 w 538"/>
                <a:gd name="T73" fmla="*/ 388 h 401"/>
                <a:gd name="T74" fmla="*/ 523 w 538"/>
                <a:gd name="T75" fmla="*/ 388 h 401"/>
                <a:gd name="T76" fmla="*/ 523 w 538"/>
                <a:gd name="T77" fmla="*/ 39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38" h="401">
                  <a:moveTo>
                    <a:pt x="452" y="285"/>
                  </a:moveTo>
                  <a:lnTo>
                    <a:pt x="472" y="285"/>
                  </a:lnTo>
                  <a:lnTo>
                    <a:pt x="472" y="278"/>
                  </a:lnTo>
                  <a:lnTo>
                    <a:pt x="452" y="278"/>
                  </a:lnTo>
                  <a:lnTo>
                    <a:pt x="452" y="285"/>
                  </a:lnTo>
                  <a:close/>
                  <a:moveTo>
                    <a:pt x="121" y="239"/>
                  </a:moveTo>
                  <a:lnTo>
                    <a:pt x="121" y="27"/>
                  </a:lnTo>
                  <a:lnTo>
                    <a:pt x="417" y="27"/>
                  </a:lnTo>
                  <a:lnTo>
                    <a:pt x="417" y="239"/>
                  </a:lnTo>
                  <a:lnTo>
                    <a:pt x="121" y="239"/>
                  </a:lnTo>
                  <a:close/>
                  <a:moveTo>
                    <a:pt x="108" y="252"/>
                  </a:moveTo>
                  <a:lnTo>
                    <a:pt x="430" y="252"/>
                  </a:lnTo>
                  <a:lnTo>
                    <a:pt x="430" y="14"/>
                  </a:lnTo>
                  <a:lnTo>
                    <a:pt x="446" y="14"/>
                  </a:lnTo>
                  <a:lnTo>
                    <a:pt x="446" y="0"/>
                  </a:lnTo>
                  <a:lnTo>
                    <a:pt x="96" y="0"/>
                  </a:lnTo>
                  <a:lnTo>
                    <a:pt x="96" y="265"/>
                  </a:lnTo>
                  <a:lnTo>
                    <a:pt x="108" y="265"/>
                  </a:lnTo>
                  <a:lnTo>
                    <a:pt x="108" y="252"/>
                  </a:lnTo>
                  <a:close/>
                  <a:moveTo>
                    <a:pt x="0" y="388"/>
                  </a:moveTo>
                  <a:lnTo>
                    <a:pt x="54" y="388"/>
                  </a:lnTo>
                  <a:lnTo>
                    <a:pt x="54" y="368"/>
                  </a:lnTo>
                  <a:lnTo>
                    <a:pt x="0" y="368"/>
                  </a:lnTo>
                  <a:lnTo>
                    <a:pt x="0" y="388"/>
                  </a:lnTo>
                  <a:close/>
                  <a:moveTo>
                    <a:pt x="316" y="401"/>
                  </a:moveTo>
                  <a:lnTo>
                    <a:pt x="430" y="401"/>
                  </a:lnTo>
                  <a:lnTo>
                    <a:pt x="430" y="391"/>
                  </a:lnTo>
                  <a:lnTo>
                    <a:pt x="316" y="391"/>
                  </a:lnTo>
                  <a:lnTo>
                    <a:pt x="316" y="401"/>
                  </a:lnTo>
                  <a:close/>
                  <a:moveTo>
                    <a:pt x="523" y="378"/>
                  </a:moveTo>
                  <a:lnTo>
                    <a:pt x="538" y="378"/>
                  </a:lnTo>
                  <a:lnTo>
                    <a:pt x="538" y="368"/>
                  </a:lnTo>
                  <a:lnTo>
                    <a:pt x="523" y="368"/>
                  </a:lnTo>
                  <a:lnTo>
                    <a:pt x="523" y="378"/>
                  </a:lnTo>
                  <a:close/>
                  <a:moveTo>
                    <a:pt x="523" y="394"/>
                  </a:moveTo>
                  <a:lnTo>
                    <a:pt x="538" y="394"/>
                  </a:lnTo>
                  <a:lnTo>
                    <a:pt x="538" y="388"/>
                  </a:lnTo>
                  <a:lnTo>
                    <a:pt x="523" y="388"/>
                  </a:lnTo>
                  <a:lnTo>
                    <a:pt x="523" y="394"/>
                  </a:lnTo>
                  <a:close/>
                </a:path>
              </a:pathLst>
            </a:custGeom>
            <a:solidFill>
              <a:srgbClr val="000000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4567" name="Line 87"/>
            <p:cNvSpPr>
              <a:spLocks noChangeShapeType="1"/>
            </p:cNvSpPr>
            <p:nvPr/>
          </p:nvSpPr>
          <p:spPr bwMode="auto">
            <a:xfrm>
              <a:off x="1084" y="1257"/>
              <a:ext cx="430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4568" name="Line 88"/>
            <p:cNvSpPr>
              <a:spLocks noChangeShapeType="1"/>
            </p:cNvSpPr>
            <p:nvPr/>
          </p:nvSpPr>
          <p:spPr bwMode="auto">
            <a:xfrm flipV="1">
              <a:off x="1193" y="1257"/>
              <a:ext cx="1" cy="19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4569" name="Line 89"/>
            <p:cNvSpPr>
              <a:spLocks noChangeShapeType="1"/>
            </p:cNvSpPr>
            <p:nvPr/>
          </p:nvSpPr>
          <p:spPr bwMode="auto">
            <a:xfrm flipV="1">
              <a:off x="1301" y="1257"/>
              <a:ext cx="1" cy="19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04570" name="Group 90"/>
          <p:cNvGrpSpPr>
            <a:grpSpLocks/>
          </p:cNvGrpSpPr>
          <p:nvPr/>
        </p:nvGrpSpPr>
        <p:grpSpPr bwMode="auto">
          <a:xfrm>
            <a:off x="7553325" y="3549650"/>
            <a:ext cx="523875" cy="488950"/>
            <a:chOff x="1014" y="912"/>
            <a:chExt cx="574" cy="596"/>
          </a:xfrm>
        </p:grpSpPr>
        <p:sp>
          <p:nvSpPr>
            <p:cNvPr id="404571" name="Freeform 91"/>
            <p:cNvSpPr>
              <a:spLocks/>
            </p:cNvSpPr>
            <p:nvPr/>
          </p:nvSpPr>
          <p:spPr bwMode="auto">
            <a:xfrm>
              <a:off x="1014" y="912"/>
              <a:ext cx="574" cy="596"/>
            </a:xfrm>
            <a:custGeom>
              <a:avLst/>
              <a:gdLst>
                <a:gd name="T0" fmla="*/ 124 w 574"/>
                <a:gd name="T1" fmla="*/ 391 h 596"/>
                <a:gd name="T2" fmla="*/ 0 w 574"/>
                <a:gd name="T3" fmla="*/ 391 h 596"/>
                <a:gd name="T4" fmla="*/ 0 w 574"/>
                <a:gd name="T5" fmla="*/ 596 h 596"/>
                <a:gd name="T6" fmla="*/ 574 w 574"/>
                <a:gd name="T7" fmla="*/ 596 h 596"/>
                <a:gd name="T8" fmla="*/ 574 w 574"/>
                <a:gd name="T9" fmla="*/ 391 h 596"/>
                <a:gd name="T10" fmla="*/ 446 w 574"/>
                <a:gd name="T11" fmla="*/ 391 h 596"/>
                <a:gd name="T12" fmla="*/ 446 w 574"/>
                <a:gd name="T13" fmla="*/ 364 h 596"/>
                <a:gd name="T14" fmla="*/ 500 w 574"/>
                <a:gd name="T15" fmla="*/ 364 h 596"/>
                <a:gd name="T16" fmla="*/ 500 w 574"/>
                <a:gd name="T17" fmla="*/ 0 h 596"/>
                <a:gd name="T18" fmla="*/ 70 w 574"/>
                <a:gd name="T19" fmla="*/ 0 h 596"/>
                <a:gd name="T20" fmla="*/ 70 w 574"/>
                <a:gd name="T21" fmla="*/ 364 h 596"/>
                <a:gd name="T22" fmla="*/ 124 w 574"/>
                <a:gd name="T23" fmla="*/ 364 h 596"/>
                <a:gd name="T24" fmla="*/ 124 w 574"/>
                <a:gd name="T25" fmla="*/ 391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4" h="596">
                  <a:moveTo>
                    <a:pt x="124" y="391"/>
                  </a:moveTo>
                  <a:lnTo>
                    <a:pt x="0" y="391"/>
                  </a:lnTo>
                  <a:lnTo>
                    <a:pt x="0" y="596"/>
                  </a:lnTo>
                  <a:lnTo>
                    <a:pt x="574" y="596"/>
                  </a:lnTo>
                  <a:lnTo>
                    <a:pt x="574" y="391"/>
                  </a:lnTo>
                  <a:lnTo>
                    <a:pt x="446" y="391"/>
                  </a:lnTo>
                  <a:lnTo>
                    <a:pt x="446" y="364"/>
                  </a:lnTo>
                  <a:lnTo>
                    <a:pt x="500" y="364"/>
                  </a:lnTo>
                  <a:lnTo>
                    <a:pt x="500" y="0"/>
                  </a:lnTo>
                  <a:lnTo>
                    <a:pt x="70" y="0"/>
                  </a:lnTo>
                  <a:lnTo>
                    <a:pt x="70" y="364"/>
                  </a:lnTo>
                  <a:lnTo>
                    <a:pt x="124" y="364"/>
                  </a:lnTo>
                  <a:lnTo>
                    <a:pt x="124" y="391"/>
                  </a:lnTo>
                  <a:close/>
                </a:path>
              </a:pathLst>
            </a:custGeom>
            <a:solidFill>
              <a:srgbClr val="FFFFFF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4572" name="Line 92"/>
            <p:cNvSpPr>
              <a:spLocks noChangeShapeType="1"/>
            </p:cNvSpPr>
            <p:nvPr/>
          </p:nvSpPr>
          <p:spPr bwMode="auto">
            <a:xfrm>
              <a:off x="1138" y="1303"/>
              <a:ext cx="322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4573" name="Line 93"/>
            <p:cNvSpPr>
              <a:spLocks noChangeShapeType="1"/>
            </p:cNvSpPr>
            <p:nvPr/>
          </p:nvSpPr>
          <p:spPr bwMode="auto">
            <a:xfrm>
              <a:off x="1138" y="1276"/>
              <a:ext cx="322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4574" name="Freeform 94"/>
            <p:cNvSpPr>
              <a:spLocks noEditPoints="1"/>
            </p:cNvSpPr>
            <p:nvPr/>
          </p:nvSpPr>
          <p:spPr bwMode="auto">
            <a:xfrm>
              <a:off x="1310" y="1323"/>
              <a:ext cx="233" cy="168"/>
            </a:xfrm>
            <a:custGeom>
              <a:avLst/>
              <a:gdLst>
                <a:gd name="T0" fmla="*/ 0 w 233"/>
                <a:gd name="T1" fmla="*/ 168 h 168"/>
                <a:gd name="T2" fmla="*/ 188 w 233"/>
                <a:gd name="T3" fmla="*/ 168 h 168"/>
                <a:gd name="T4" fmla="*/ 188 w 233"/>
                <a:gd name="T5" fmla="*/ 0 h 168"/>
                <a:gd name="T6" fmla="*/ 0 w 233"/>
                <a:gd name="T7" fmla="*/ 0 h 168"/>
                <a:gd name="T8" fmla="*/ 0 w 233"/>
                <a:gd name="T9" fmla="*/ 168 h 168"/>
                <a:gd name="T10" fmla="*/ 204 w 233"/>
                <a:gd name="T11" fmla="*/ 26 h 168"/>
                <a:gd name="T12" fmla="*/ 233 w 233"/>
                <a:gd name="T13" fmla="*/ 26 h 168"/>
                <a:gd name="T14" fmla="*/ 233 w 233"/>
                <a:gd name="T15" fmla="*/ 0 h 168"/>
                <a:gd name="T16" fmla="*/ 204 w 233"/>
                <a:gd name="T17" fmla="*/ 0 h 168"/>
                <a:gd name="T18" fmla="*/ 204 w 233"/>
                <a:gd name="T19" fmla="*/ 26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3" h="168">
                  <a:moveTo>
                    <a:pt x="0" y="168"/>
                  </a:moveTo>
                  <a:lnTo>
                    <a:pt x="188" y="168"/>
                  </a:lnTo>
                  <a:lnTo>
                    <a:pt x="188" y="0"/>
                  </a:lnTo>
                  <a:lnTo>
                    <a:pt x="0" y="0"/>
                  </a:lnTo>
                  <a:lnTo>
                    <a:pt x="0" y="168"/>
                  </a:lnTo>
                  <a:close/>
                  <a:moveTo>
                    <a:pt x="204" y="26"/>
                  </a:moveTo>
                  <a:lnTo>
                    <a:pt x="233" y="26"/>
                  </a:lnTo>
                  <a:lnTo>
                    <a:pt x="233" y="0"/>
                  </a:lnTo>
                  <a:lnTo>
                    <a:pt x="204" y="0"/>
                  </a:lnTo>
                  <a:lnTo>
                    <a:pt x="204" y="26"/>
                  </a:lnTo>
                  <a:close/>
                </a:path>
              </a:pathLst>
            </a:custGeom>
            <a:solidFill>
              <a:srgbClr val="FFFFFF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4575" name="Line 95"/>
            <p:cNvSpPr>
              <a:spLocks noChangeShapeType="1"/>
            </p:cNvSpPr>
            <p:nvPr/>
          </p:nvSpPr>
          <p:spPr bwMode="auto">
            <a:xfrm>
              <a:off x="1310" y="1379"/>
              <a:ext cx="188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4576" name="Line 96"/>
            <p:cNvSpPr>
              <a:spLocks noChangeShapeType="1"/>
            </p:cNvSpPr>
            <p:nvPr/>
          </p:nvSpPr>
          <p:spPr bwMode="auto">
            <a:xfrm>
              <a:off x="1310" y="1435"/>
              <a:ext cx="188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4577" name="Line 97"/>
            <p:cNvSpPr>
              <a:spLocks noChangeShapeType="1"/>
            </p:cNvSpPr>
            <p:nvPr/>
          </p:nvSpPr>
          <p:spPr bwMode="auto">
            <a:xfrm>
              <a:off x="1317" y="1405"/>
              <a:ext cx="172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4578" name="Rectangle 98"/>
            <p:cNvSpPr>
              <a:spLocks noChangeArrowheads="1"/>
            </p:cNvSpPr>
            <p:nvPr/>
          </p:nvSpPr>
          <p:spPr bwMode="auto">
            <a:xfrm>
              <a:off x="1416" y="1389"/>
              <a:ext cx="54" cy="36"/>
            </a:xfrm>
            <a:prstGeom prst="rect">
              <a:avLst/>
            </a:prstGeom>
            <a:noFill/>
            <a:ln w="47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4579" name="Freeform 99"/>
            <p:cNvSpPr>
              <a:spLocks noEditPoints="1"/>
            </p:cNvSpPr>
            <p:nvPr/>
          </p:nvSpPr>
          <p:spPr bwMode="auto">
            <a:xfrm>
              <a:off x="1030" y="955"/>
              <a:ext cx="538" cy="401"/>
            </a:xfrm>
            <a:custGeom>
              <a:avLst/>
              <a:gdLst>
                <a:gd name="T0" fmla="*/ 452 w 538"/>
                <a:gd name="T1" fmla="*/ 285 h 401"/>
                <a:gd name="T2" fmla="*/ 472 w 538"/>
                <a:gd name="T3" fmla="*/ 285 h 401"/>
                <a:gd name="T4" fmla="*/ 472 w 538"/>
                <a:gd name="T5" fmla="*/ 278 h 401"/>
                <a:gd name="T6" fmla="*/ 452 w 538"/>
                <a:gd name="T7" fmla="*/ 278 h 401"/>
                <a:gd name="T8" fmla="*/ 452 w 538"/>
                <a:gd name="T9" fmla="*/ 285 h 401"/>
                <a:gd name="T10" fmla="*/ 121 w 538"/>
                <a:gd name="T11" fmla="*/ 239 h 401"/>
                <a:gd name="T12" fmla="*/ 121 w 538"/>
                <a:gd name="T13" fmla="*/ 27 h 401"/>
                <a:gd name="T14" fmla="*/ 417 w 538"/>
                <a:gd name="T15" fmla="*/ 27 h 401"/>
                <a:gd name="T16" fmla="*/ 417 w 538"/>
                <a:gd name="T17" fmla="*/ 239 h 401"/>
                <a:gd name="T18" fmla="*/ 121 w 538"/>
                <a:gd name="T19" fmla="*/ 239 h 401"/>
                <a:gd name="T20" fmla="*/ 108 w 538"/>
                <a:gd name="T21" fmla="*/ 252 h 401"/>
                <a:gd name="T22" fmla="*/ 430 w 538"/>
                <a:gd name="T23" fmla="*/ 252 h 401"/>
                <a:gd name="T24" fmla="*/ 430 w 538"/>
                <a:gd name="T25" fmla="*/ 14 h 401"/>
                <a:gd name="T26" fmla="*/ 446 w 538"/>
                <a:gd name="T27" fmla="*/ 14 h 401"/>
                <a:gd name="T28" fmla="*/ 446 w 538"/>
                <a:gd name="T29" fmla="*/ 0 h 401"/>
                <a:gd name="T30" fmla="*/ 96 w 538"/>
                <a:gd name="T31" fmla="*/ 0 h 401"/>
                <a:gd name="T32" fmla="*/ 96 w 538"/>
                <a:gd name="T33" fmla="*/ 265 h 401"/>
                <a:gd name="T34" fmla="*/ 108 w 538"/>
                <a:gd name="T35" fmla="*/ 265 h 401"/>
                <a:gd name="T36" fmla="*/ 108 w 538"/>
                <a:gd name="T37" fmla="*/ 252 h 401"/>
                <a:gd name="T38" fmla="*/ 0 w 538"/>
                <a:gd name="T39" fmla="*/ 388 h 401"/>
                <a:gd name="T40" fmla="*/ 54 w 538"/>
                <a:gd name="T41" fmla="*/ 388 h 401"/>
                <a:gd name="T42" fmla="*/ 54 w 538"/>
                <a:gd name="T43" fmla="*/ 368 h 401"/>
                <a:gd name="T44" fmla="*/ 0 w 538"/>
                <a:gd name="T45" fmla="*/ 368 h 401"/>
                <a:gd name="T46" fmla="*/ 0 w 538"/>
                <a:gd name="T47" fmla="*/ 388 h 401"/>
                <a:gd name="T48" fmla="*/ 316 w 538"/>
                <a:gd name="T49" fmla="*/ 401 h 401"/>
                <a:gd name="T50" fmla="*/ 430 w 538"/>
                <a:gd name="T51" fmla="*/ 401 h 401"/>
                <a:gd name="T52" fmla="*/ 430 w 538"/>
                <a:gd name="T53" fmla="*/ 391 h 401"/>
                <a:gd name="T54" fmla="*/ 316 w 538"/>
                <a:gd name="T55" fmla="*/ 391 h 401"/>
                <a:gd name="T56" fmla="*/ 316 w 538"/>
                <a:gd name="T57" fmla="*/ 401 h 401"/>
                <a:gd name="T58" fmla="*/ 523 w 538"/>
                <a:gd name="T59" fmla="*/ 378 h 401"/>
                <a:gd name="T60" fmla="*/ 538 w 538"/>
                <a:gd name="T61" fmla="*/ 378 h 401"/>
                <a:gd name="T62" fmla="*/ 538 w 538"/>
                <a:gd name="T63" fmla="*/ 368 h 401"/>
                <a:gd name="T64" fmla="*/ 523 w 538"/>
                <a:gd name="T65" fmla="*/ 368 h 401"/>
                <a:gd name="T66" fmla="*/ 523 w 538"/>
                <a:gd name="T67" fmla="*/ 378 h 401"/>
                <a:gd name="T68" fmla="*/ 523 w 538"/>
                <a:gd name="T69" fmla="*/ 394 h 401"/>
                <a:gd name="T70" fmla="*/ 538 w 538"/>
                <a:gd name="T71" fmla="*/ 394 h 401"/>
                <a:gd name="T72" fmla="*/ 538 w 538"/>
                <a:gd name="T73" fmla="*/ 388 h 401"/>
                <a:gd name="T74" fmla="*/ 523 w 538"/>
                <a:gd name="T75" fmla="*/ 388 h 401"/>
                <a:gd name="T76" fmla="*/ 523 w 538"/>
                <a:gd name="T77" fmla="*/ 39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38" h="401">
                  <a:moveTo>
                    <a:pt x="452" y="285"/>
                  </a:moveTo>
                  <a:lnTo>
                    <a:pt x="472" y="285"/>
                  </a:lnTo>
                  <a:lnTo>
                    <a:pt x="472" y="278"/>
                  </a:lnTo>
                  <a:lnTo>
                    <a:pt x="452" y="278"/>
                  </a:lnTo>
                  <a:lnTo>
                    <a:pt x="452" y="285"/>
                  </a:lnTo>
                  <a:close/>
                  <a:moveTo>
                    <a:pt x="121" y="239"/>
                  </a:moveTo>
                  <a:lnTo>
                    <a:pt x="121" y="27"/>
                  </a:lnTo>
                  <a:lnTo>
                    <a:pt x="417" y="27"/>
                  </a:lnTo>
                  <a:lnTo>
                    <a:pt x="417" y="239"/>
                  </a:lnTo>
                  <a:lnTo>
                    <a:pt x="121" y="239"/>
                  </a:lnTo>
                  <a:close/>
                  <a:moveTo>
                    <a:pt x="108" y="252"/>
                  </a:moveTo>
                  <a:lnTo>
                    <a:pt x="430" y="252"/>
                  </a:lnTo>
                  <a:lnTo>
                    <a:pt x="430" y="14"/>
                  </a:lnTo>
                  <a:lnTo>
                    <a:pt x="446" y="14"/>
                  </a:lnTo>
                  <a:lnTo>
                    <a:pt x="446" y="0"/>
                  </a:lnTo>
                  <a:lnTo>
                    <a:pt x="96" y="0"/>
                  </a:lnTo>
                  <a:lnTo>
                    <a:pt x="96" y="265"/>
                  </a:lnTo>
                  <a:lnTo>
                    <a:pt x="108" y="265"/>
                  </a:lnTo>
                  <a:lnTo>
                    <a:pt x="108" y="252"/>
                  </a:lnTo>
                  <a:close/>
                  <a:moveTo>
                    <a:pt x="0" y="388"/>
                  </a:moveTo>
                  <a:lnTo>
                    <a:pt x="54" y="388"/>
                  </a:lnTo>
                  <a:lnTo>
                    <a:pt x="54" y="368"/>
                  </a:lnTo>
                  <a:lnTo>
                    <a:pt x="0" y="368"/>
                  </a:lnTo>
                  <a:lnTo>
                    <a:pt x="0" y="388"/>
                  </a:lnTo>
                  <a:close/>
                  <a:moveTo>
                    <a:pt x="316" y="401"/>
                  </a:moveTo>
                  <a:lnTo>
                    <a:pt x="430" y="401"/>
                  </a:lnTo>
                  <a:lnTo>
                    <a:pt x="430" y="391"/>
                  </a:lnTo>
                  <a:lnTo>
                    <a:pt x="316" y="391"/>
                  </a:lnTo>
                  <a:lnTo>
                    <a:pt x="316" y="401"/>
                  </a:lnTo>
                  <a:close/>
                  <a:moveTo>
                    <a:pt x="523" y="378"/>
                  </a:moveTo>
                  <a:lnTo>
                    <a:pt x="538" y="378"/>
                  </a:lnTo>
                  <a:lnTo>
                    <a:pt x="538" y="368"/>
                  </a:lnTo>
                  <a:lnTo>
                    <a:pt x="523" y="368"/>
                  </a:lnTo>
                  <a:lnTo>
                    <a:pt x="523" y="378"/>
                  </a:lnTo>
                  <a:close/>
                  <a:moveTo>
                    <a:pt x="523" y="394"/>
                  </a:moveTo>
                  <a:lnTo>
                    <a:pt x="538" y="394"/>
                  </a:lnTo>
                  <a:lnTo>
                    <a:pt x="538" y="388"/>
                  </a:lnTo>
                  <a:lnTo>
                    <a:pt x="523" y="388"/>
                  </a:lnTo>
                  <a:lnTo>
                    <a:pt x="523" y="394"/>
                  </a:lnTo>
                  <a:close/>
                </a:path>
              </a:pathLst>
            </a:custGeom>
            <a:solidFill>
              <a:srgbClr val="000000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4580" name="Line 100"/>
            <p:cNvSpPr>
              <a:spLocks noChangeShapeType="1"/>
            </p:cNvSpPr>
            <p:nvPr/>
          </p:nvSpPr>
          <p:spPr bwMode="auto">
            <a:xfrm>
              <a:off x="1084" y="1257"/>
              <a:ext cx="430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4581" name="Line 101"/>
            <p:cNvSpPr>
              <a:spLocks noChangeShapeType="1"/>
            </p:cNvSpPr>
            <p:nvPr/>
          </p:nvSpPr>
          <p:spPr bwMode="auto">
            <a:xfrm flipV="1">
              <a:off x="1193" y="1257"/>
              <a:ext cx="1" cy="19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4582" name="Line 102"/>
            <p:cNvSpPr>
              <a:spLocks noChangeShapeType="1"/>
            </p:cNvSpPr>
            <p:nvPr/>
          </p:nvSpPr>
          <p:spPr bwMode="auto">
            <a:xfrm flipV="1">
              <a:off x="1301" y="1257"/>
              <a:ext cx="1" cy="19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404583" name="AutoShape 103"/>
          <p:cNvCxnSpPr>
            <a:cxnSpLocks noChangeShapeType="1"/>
            <a:stCxn id="404566" idx="14"/>
            <a:endCxn id="404547" idx="2"/>
          </p:cNvCxnSpPr>
          <p:nvPr/>
        </p:nvCxnSpPr>
        <p:spPr bwMode="auto">
          <a:xfrm flipV="1">
            <a:off x="6213475" y="4959350"/>
            <a:ext cx="171450" cy="1492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04584" name="AutoShape 104"/>
          <p:cNvCxnSpPr>
            <a:cxnSpLocks noChangeShapeType="1"/>
            <a:stCxn id="404549" idx="3"/>
            <a:endCxn id="404579" idx="22"/>
          </p:cNvCxnSpPr>
          <p:nvPr/>
        </p:nvCxnSpPr>
        <p:spPr bwMode="auto">
          <a:xfrm flipV="1">
            <a:off x="7375525" y="3886200"/>
            <a:ext cx="192088" cy="444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04585" name="AutoShape 105"/>
          <p:cNvCxnSpPr>
            <a:cxnSpLocks noChangeShapeType="1"/>
            <a:stCxn id="404546" idx="3"/>
            <a:endCxn id="404547" idx="1"/>
          </p:cNvCxnSpPr>
          <p:nvPr/>
        </p:nvCxnSpPr>
        <p:spPr bwMode="auto">
          <a:xfrm>
            <a:off x="5441950" y="4187825"/>
            <a:ext cx="850900" cy="6858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404586" name="Group 106"/>
          <p:cNvGrpSpPr>
            <a:grpSpLocks/>
          </p:cNvGrpSpPr>
          <p:nvPr/>
        </p:nvGrpSpPr>
        <p:grpSpPr bwMode="auto">
          <a:xfrm>
            <a:off x="2849563" y="4387850"/>
            <a:ext cx="2179637" cy="1828800"/>
            <a:chOff x="832" y="1344"/>
            <a:chExt cx="1136" cy="1024"/>
          </a:xfrm>
        </p:grpSpPr>
        <p:sp>
          <p:nvSpPr>
            <p:cNvPr id="404587" name="Oval 107"/>
            <p:cNvSpPr>
              <a:spLocks noChangeArrowheads="1"/>
            </p:cNvSpPr>
            <p:nvPr/>
          </p:nvSpPr>
          <p:spPr bwMode="auto">
            <a:xfrm>
              <a:off x="1220" y="1344"/>
              <a:ext cx="495" cy="424"/>
            </a:xfrm>
            <a:prstGeom prst="ellipse">
              <a:avLst/>
            </a:prstGeom>
            <a:solidFill>
              <a:srgbClr val="99FF66"/>
            </a:solidFill>
            <a:ln w="9525">
              <a:solidFill>
                <a:srgbClr val="99FF6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4588" name="Oval 108"/>
            <p:cNvSpPr>
              <a:spLocks noChangeArrowheads="1"/>
            </p:cNvSpPr>
            <p:nvPr/>
          </p:nvSpPr>
          <p:spPr bwMode="auto">
            <a:xfrm>
              <a:off x="948" y="1455"/>
              <a:ext cx="379" cy="424"/>
            </a:xfrm>
            <a:prstGeom prst="ellipse">
              <a:avLst/>
            </a:prstGeom>
            <a:solidFill>
              <a:srgbClr val="99FF66"/>
            </a:solidFill>
            <a:ln w="9525">
              <a:solidFill>
                <a:srgbClr val="99FF6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4589" name="Oval 109"/>
            <p:cNvSpPr>
              <a:spLocks noChangeArrowheads="1"/>
            </p:cNvSpPr>
            <p:nvPr/>
          </p:nvSpPr>
          <p:spPr bwMode="auto">
            <a:xfrm>
              <a:off x="832" y="1710"/>
              <a:ext cx="256" cy="306"/>
            </a:xfrm>
            <a:prstGeom prst="ellipse">
              <a:avLst/>
            </a:prstGeom>
            <a:solidFill>
              <a:srgbClr val="99FF66"/>
            </a:solidFill>
            <a:ln w="9525">
              <a:solidFill>
                <a:srgbClr val="99FF6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4590" name="Oval 110"/>
            <p:cNvSpPr>
              <a:spLocks noChangeArrowheads="1"/>
            </p:cNvSpPr>
            <p:nvPr/>
          </p:nvSpPr>
          <p:spPr bwMode="auto">
            <a:xfrm>
              <a:off x="909" y="1862"/>
              <a:ext cx="435" cy="442"/>
            </a:xfrm>
            <a:prstGeom prst="ellipse">
              <a:avLst/>
            </a:prstGeom>
            <a:solidFill>
              <a:srgbClr val="99FF66"/>
            </a:solidFill>
            <a:ln w="9525">
              <a:solidFill>
                <a:srgbClr val="99FF6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4591" name="Oval 111"/>
            <p:cNvSpPr>
              <a:spLocks noChangeArrowheads="1"/>
            </p:cNvSpPr>
            <p:nvPr/>
          </p:nvSpPr>
          <p:spPr bwMode="auto">
            <a:xfrm>
              <a:off x="1086" y="1924"/>
              <a:ext cx="671" cy="444"/>
            </a:xfrm>
            <a:prstGeom prst="ellipse">
              <a:avLst/>
            </a:prstGeom>
            <a:solidFill>
              <a:srgbClr val="99FF66"/>
            </a:solidFill>
            <a:ln w="9525">
              <a:solidFill>
                <a:srgbClr val="99FF6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4592" name="Oval 112"/>
            <p:cNvSpPr>
              <a:spLocks noChangeArrowheads="1"/>
            </p:cNvSpPr>
            <p:nvPr/>
          </p:nvSpPr>
          <p:spPr bwMode="auto">
            <a:xfrm>
              <a:off x="1605" y="1488"/>
              <a:ext cx="311" cy="312"/>
            </a:xfrm>
            <a:prstGeom prst="ellipse">
              <a:avLst/>
            </a:prstGeom>
            <a:solidFill>
              <a:srgbClr val="99FF66"/>
            </a:solidFill>
            <a:ln w="9525">
              <a:solidFill>
                <a:srgbClr val="99FF6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4593" name="Oval 113"/>
            <p:cNvSpPr>
              <a:spLocks noChangeArrowheads="1"/>
            </p:cNvSpPr>
            <p:nvPr/>
          </p:nvSpPr>
          <p:spPr bwMode="auto">
            <a:xfrm>
              <a:off x="1602" y="1681"/>
              <a:ext cx="366" cy="333"/>
            </a:xfrm>
            <a:prstGeom prst="ellipse">
              <a:avLst/>
            </a:prstGeom>
            <a:solidFill>
              <a:srgbClr val="99FF66"/>
            </a:solidFill>
            <a:ln w="9525">
              <a:solidFill>
                <a:srgbClr val="99FF6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4594" name="Oval 114"/>
            <p:cNvSpPr>
              <a:spLocks noChangeArrowheads="1"/>
            </p:cNvSpPr>
            <p:nvPr/>
          </p:nvSpPr>
          <p:spPr bwMode="auto">
            <a:xfrm>
              <a:off x="1569" y="1751"/>
              <a:ext cx="364" cy="547"/>
            </a:xfrm>
            <a:prstGeom prst="ellipse">
              <a:avLst/>
            </a:prstGeom>
            <a:solidFill>
              <a:srgbClr val="99FF66"/>
            </a:solidFill>
            <a:ln w="9525">
              <a:solidFill>
                <a:srgbClr val="99FF6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4595" name="Oval 115"/>
            <p:cNvSpPr>
              <a:spLocks noChangeArrowheads="1"/>
            </p:cNvSpPr>
            <p:nvPr/>
          </p:nvSpPr>
          <p:spPr bwMode="auto">
            <a:xfrm>
              <a:off x="912" y="1434"/>
              <a:ext cx="1008" cy="918"/>
            </a:xfrm>
            <a:prstGeom prst="ellipse">
              <a:avLst/>
            </a:prstGeom>
            <a:solidFill>
              <a:srgbClr val="99FF66"/>
            </a:solidFill>
            <a:ln w="9525">
              <a:solidFill>
                <a:srgbClr val="99FF6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04596" name="Rectangle 116"/>
          <p:cNvSpPr>
            <a:spLocks noChangeArrowheads="1"/>
          </p:cNvSpPr>
          <p:nvPr/>
        </p:nvSpPr>
        <p:spPr bwMode="auto">
          <a:xfrm>
            <a:off x="3505200" y="4768850"/>
            <a:ext cx="184150" cy="171450"/>
          </a:xfrm>
          <a:prstGeom prst="rect">
            <a:avLst/>
          </a:prstGeom>
          <a:solidFill>
            <a:srgbClr val="EAEAEA"/>
          </a:solidFill>
          <a:ln w="12700">
            <a:miter lim="800000"/>
            <a:headEnd/>
            <a:tailEnd/>
          </a:ln>
          <a:effectLst/>
          <a:scene3d>
            <a:camera prst="legacyObliqueTopLeft"/>
            <a:lightRig rig="legacyFlat3" dir="t"/>
          </a:scene3d>
          <a:sp3d extrusionH="125400" prstMaterial="legacyMatte">
            <a:bevelT w="13500" h="13500" prst="angle"/>
            <a:bevelB w="13500" h="13500" prst="angle"/>
            <a:extrusionClr>
              <a:srgbClr val="EAEAEA"/>
            </a:extrusionClr>
          </a:sp3d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>
            <a:flatTx/>
          </a:bodyPr>
          <a:lstStyle/>
          <a:p>
            <a:endParaRPr lang="en-US"/>
          </a:p>
        </p:txBody>
      </p:sp>
      <p:sp>
        <p:nvSpPr>
          <p:cNvPr id="404597" name="Rectangle 117"/>
          <p:cNvSpPr>
            <a:spLocks noChangeArrowheads="1"/>
          </p:cNvSpPr>
          <p:nvPr/>
        </p:nvSpPr>
        <p:spPr bwMode="auto">
          <a:xfrm>
            <a:off x="2819400" y="5245100"/>
            <a:ext cx="184150" cy="171450"/>
          </a:xfrm>
          <a:prstGeom prst="rect">
            <a:avLst/>
          </a:prstGeom>
          <a:solidFill>
            <a:srgbClr val="EAEAEA"/>
          </a:solidFill>
          <a:ln w="12700">
            <a:miter lim="800000"/>
            <a:headEnd/>
            <a:tailEnd/>
          </a:ln>
          <a:effectLst/>
          <a:scene3d>
            <a:camera prst="legacyObliqueTopLeft"/>
            <a:lightRig rig="legacyFlat3" dir="t"/>
          </a:scene3d>
          <a:sp3d extrusionH="125400" prstMaterial="legacyMatte">
            <a:bevelT w="13500" h="13500" prst="angle"/>
            <a:bevelB w="13500" h="13500" prst="angle"/>
            <a:extrusionClr>
              <a:srgbClr val="EAEAEA"/>
            </a:extrusionClr>
          </a:sp3d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>
            <a:flatTx/>
          </a:bodyPr>
          <a:lstStyle/>
          <a:p>
            <a:endParaRPr lang="en-US"/>
          </a:p>
        </p:txBody>
      </p:sp>
      <p:sp>
        <p:nvSpPr>
          <p:cNvPr id="404598" name="Rectangle 118"/>
          <p:cNvSpPr>
            <a:spLocks noChangeArrowheads="1"/>
          </p:cNvSpPr>
          <p:nvPr/>
        </p:nvSpPr>
        <p:spPr bwMode="auto">
          <a:xfrm>
            <a:off x="3463925" y="5930900"/>
            <a:ext cx="184150" cy="171450"/>
          </a:xfrm>
          <a:prstGeom prst="rect">
            <a:avLst/>
          </a:prstGeom>
          <a:solidFill>
            <a:srgbClr val="EAEAEA"/>
          </a:solidFill>
          <a:ln w="12700">
            <a:miter lim="800000"/>
            <a:headEnd/>
            <a:tailEnd/>
          </a:ln>
          <a:effectLst/>
          <a:scene3d>
            <a:camera prst="legacyObliqueTopLeft"/>
            <a:lightRig rig="legacyFlat3" dir="t"/>
          </a:scene3d>
          <a:sp3d extrusionH="125400" prstMaterial="legacyMatte">
            <a:bevelT w="13500" h="13500" prst="angle"/>
            <a:bevelB w="13500" h="13500" prst="angle"/>
            <a:extrusionClr>
              <a:srgbClr val="EAEAEA"/>
            </a:extrusionClr>
          </a:sp3d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>
            <a:flatTx/>
          </a:bodyPr>
          <a:lstStyle/>
          <a:p>
            <a:endParaRPr lang="en-US"/>
          </a:p>
        </p:txBody>
      </p:sp>
      <p:sp>
        <p:nvSpPr>
          <p:cNvPr id="404599" name="Rectangle 119"/>
          <p:cNvSpPr>
            <a:spLocks noChangeArrowheads="1"/>
          </p:cNvSpPr>
          <p:nvPr/>
        </p:nvSpPr>
        <p:spPr bwMode="auto">
          <a:xfrm>
            <a:off x="4384675" y="5930900"/>
            <a:ext cx="184150" cy="171450"/>
          </a:xfrm>
          <a:prstGeom prst="rect">
            <a:avLst/>
          </a:prstGeom>
          <a:solidFill>
            <a:srgbClr val="EAEAEA"/>
          </a:solidFill>
          <a:ln w="12700">
            <a:miter lim="800000"/>
            <a:headEnd/>
            <a:tailEnd/>
          </a:ln>
          <a:effectLst/>
          <a:scene3d>
            <a:camera prst="legacyObliqueTopLeft"/>
            <a:lightRig rig="legacyFlat3" dir="t"/>
          </a:scene3d>
          <a:sp3d extrusionH="125400" prstMaterial="legacyMatte">
            <a:bevelT w="13500" h="13500" prst="angle"/>
            <a:bevelB w="13500" h="13500" prst="angle"/>
            <a:extrusionClr>
              <a:srgbClr val="EAEAEA"/>
            </a:extrusionClr>
          </a:sp3d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>
            <a:flatTx/>
          </a:bodyPr>
          <a:lstStyle/>
          <a:p>
            <a:endParaRPr lang="en-US"/>
          </a:p>
        </p:txBody>
      </p:sp>
      <p:sp>
        <p:nvSpPr>
          <p:cNvPr id="404600" name="Rectangle 120"/>
          <p:cNvSpPr>
            <a:spLocks noChangeArrowheads="1"/>
          </p:cNvSpPr>
          <p:nvPr/>
        </p:nvSpPr>
        <p:spPr bwMode="auto">
          <a:xfrm>
            <a:off x="4752975" y="4987925"/>
            <a:ext cx="184150" cy="171450"/>
          </a:xfrm>
          <a:prstGeom prst="rect">
            <a:avLst/>
          </a:prstGeom>
          <a:solidFill>
            <a:srgbClr val="EAEAEA"/>
          </a:solidFill>
          <a:ln w="12700">
            <a:miter lim="800000"/>
            <a:headEnd/>
            <a:tailEnd/>
          </a:ln>
          <a:effectLst/>
          <a:scene3d>
            <a:camera prst="legacyObliqueTopLeft"/>
            <a:lightRig rig="legacyFlat3" dir="t"/>
          </a:scene3d>
          <a:sp3d extrusionH="125400" prstMaterial="legacyMatte">
            <a:bevelT w="13500" h="13500" prst="angle"/>
            <a:bevelB w="13500" h="13500" prst="angle"/>
            <a:extrusionClr>
              <a:srgbClr val="EAEAEA"/>
            </a:extrusionClr>
          </a:sp3d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>
            <a:flatTx/>
          </a:bodyPr>
          <a:lstStyle/>
          <a:p>
            <a:endParaRPr lang="en-US"/>
          </a:p>
        </p:txBody>
      </p:sp>
      <p:sp>
        <p:nvSpPr>
          <p:cNvPr id="404601" name="Rectangle 121"/>
          <p:cNvSpPr>
            <a:spLocks noChangeArrowheads="1"/>
          </p:cNvSpPr>
          <p:nvPr/>
        </p:nvSpPr>
        <p:spPr bwMode="auto">
          <a:xfrm>
            <a:off x="4235450" y="4673600"/>
            <a:ext cx="184150" cy="171450"/>
          </a:xfrm>
          <a:prstGeom prst="rect">
            <a:avLst/>
          </a:prstGeom>
          <a:solidFill>
            <a:srgbClr val="EAEAEA"/>
          </a:solidFill>
          <a:ln w="12700">
            <a:miter lim="800000"/>
            <a:headEnd/>
            <a:tailEnd/>
          </a:ln>
          <a:effectLst/>
          <a:scene3d>
            <a:camera prst="legacyObliqueTopLeft"/>
            <a:lightRig rig="legacyFlat3" dir="t"/>
          </a:scene3d>
          <a:sp3d extrusionH="125400" prstMaterial="legacyMatte">
            <a:bevelT w="13500" h="13500" prst="angle"/>
            <a:bevelB w="13500" h="13500" prst="angle"/>
            <a:extrusionClr>
              <a:srgbClr val="EAEAEA"/>
            </a:extrusionClr>
          </a:sp3d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>
            <a:flatTx/>
          </a:bodyPr>
          <a:lstStyle/>
          <a:p>
            <a:endParaRPr lang="en-US"/>
          </a:p>
        </p:txBody>
      </p:sp>
      <p:cxnSp>
        <p:nvCxnSpPr>
          <p:cNvPr id="404602" name="AutoShape 122"/>
          <p:cNvCxnSpPr>
            <a:cxnSpLocks noChangeShapeType="1"/>
            <a:stCxn id="404597" idx="3"/>
            <a:endCxn id="404596" idx="1"/>
          </p:cNvCxnSpPr>
          <p:nvPr/>
        </p:nvCxnSpPr>
        <p:spPr bwMode="auto">
          <a:xfrm flipV="1">
            <a:off x="3003550" y="4854575"/>
            <a:ext cx="501650" cy="4762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04603" name="AutoShape 123"/>
          <p:cNvCxnSpPr>
            <a:cxnSpLocks noChangeShapeType="1"/>
            <a:stCxn id="404596" idx="3"/>
            <a:endCxn id="404601" idx="1"/>
          </p:cNvCxnSpPr>
          <p:nvPr/>
        </p:nvCxnSpPr>
        <p:spPr bwMode="auto">
          <a:xfrm flipV="1">
            <a:off x="3689350" y="4759325"/>
            <a:ext cx="546100" cy="952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04604" name="AutoShape 124"/>
          <p:cNvCxnSpPr>
            <a:cxnSpLocks noChangeShapeType="1"/>
            <a:stCxn id="404601" idx="3"/>
            <a:endCxn id="404600" idx="1"/>
          </p:cNvCxnSpPr>
          <p:nvPr/>
        </p:nvCxnSpPr>
        <p:spPr bwMode="auto">
          <a:xfrm>
            <a:off x="4419600" y="4759325"/>
            <a:ext cx="333375" cy="3143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04605" name="AutoShape 125"/>
          <p:cNvCxnSpPr>
            <a:cxnSpLocks noChangeShapeType="1"/>
            <a:stCxn id="404598" idx="0"/>
            <a:endCxn id="404601" idx="2"/>
          </p:cNvCxnSpPr>
          <p:nvPr/>
        </p:nvCxnSpPr>
        <p:spPr bwMode="auto">
          <a:xfrm flipV="1">
            <a:off x="3556000" y="4845050"/>
            <a:ext cx="771525" cy="10858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04606" name="AutoShape 126"/>
          <p:cNvCxnSpPr>
            <a:cxnSpLocks noChangeShapeType="1"/>
            <a:stCxn id="404599" idx="0"/>
            <a:endCxn id="404600" idx="2"/>
          </p:cNvCxnSpPr>
          <p:nvPr/>
        </p:nvCxnSpPr>
        <p:spPr bwMode="auto">
          <a:xfrm flipV="1">
            <a:off x="4476750" y="5159375"/>
            <a:ext cx="368300" cy="7715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04607" name="AutoShape 127"/>
          <p:cNvCxnSpPr>
            <a:cxnSpLocks noChangeShapeType="1"/>
            <a:stCxn id="404598" idx="3"/>
            <a:endCxn id="404599" idx="1"/>
          </p:cNvCxnSpPr>
          <p:nvPr/>
        </p:nvCxnSpPr>
        <p:spPr bwMode="auto">
          <a:xfrm>
            <a:off x="3648075" y="6016625"/>
            <a:ext cx="7366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04608" name="AutoShape 128"/>
          <p:cNvCxnSpPr>
            <a:cxnSpLocks noChangeShapeType="1"/>
          </p:cNvCxnSpPr>
          <p:nvPr/>
        </p:nvCxnSpPr>
        <p:spPr bwMode="auto">
          <a:xfrm>
            <a:off x="2971800" y="5302250"/>
            <a:ext cx="460375" cy="6858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404609" name="Group 129"/>
          <p:cNvGrpSpPr>
            <a:grpSpLocks/>
          </p:cNvGrpSpPr>
          <p:nvPr/>
        </p:nvGrpSpPr>
        <p:grpSpPr bwMode="auto">
          <a:xfrm>
            <a:off x="1990725" y="4997450"/>
            <a:ext cx="523875" cy="488950"/>
            <a:chOff x="1014" y="912"/>
            <a:chExt cx="574" cy="596"/>
          </a:xfrm>
        </p:grpSpPr>
        <p:sp>
          <p:nvSpPr>
            <p:cNvPr id="404610" name="Freeform 130"/>
            <p:cNvSpPr>
              <a:spLocks/>
            </p:cNvSpPr>
            <p:nvPr/>
          </p:nvSpPr>
          <p:spPr bwMode="auto">
            <a:xfrm>
              <a:off x="1014" y="912"/>
              <a:ext cx="574" cy="596"/>
            </a:xfrm>
            <a:custGeom>
              <a:avLst/>
              <a:gdLst>
                <a:gd name="T0" fmla="*/ 124 w 574"/>
                <a:gd name="T1" fmla="*/ 391 h 596"/>
                <a:gd name="T2" fmla="*/ 0 w 574"/>
                <a:gd name="T3" fmla="*/ 391 h 596"/>
                <a:gd name="T4" fmla="*/ 0 w 574"/>
                <a:gd name="T5" fmla="*/ 596 h 596"/>
                <a:gd name="T6" fmla="*/ 574 w 574"/>
                <a:gd name="T7" fmla="*/ 596 h 596"/>
                <a:gd name="T8" fmla="*/ 574 w 574"/>
                <a:gd name="T9" fmla="*/ 391 h 596"/>
                <a:gd name="T10" fmla="*/ 446 w 574"/>
                <a:gd name="T11" fmla="*/ 391 h 596"/>
                <a:gd name="T12" fmla="*/ 446 w 574"/>
                <a:gd name="T13" fmla="*/ 364 h 596"/>
                <a:gd name="T14" fmla="*/ 500 w 574"/>
                <a:gd name="T15" fmla="*/ 364 h 596"/>
                <a:gd name="T16" fmla="*/ 500 w 574"/>
                <a:gd name="T17" fmla="*/ 0 h 596"/>
                <a:gd name="T18" fmla="*/ 70 w 574"/>
                <a:gd name="T19" fmla="*/ 0 h 596"/>
                <a:gd name="T20" fmla="*/ 70 w 574"/>
                <a:gd name="T21" fmla="*/ 364 h 596"/>
                <a:gd name="T22" fmla="*/ 124 w 574"/>
                <a:gd name="T23" fmla="*/ 364 h 596"/>
                <a:gd name="T24" fmla="*/ 124 w 574"/>
                <a:gd name="T25" fmla="*/ 391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4" h="596">
                  <a:moveTo>
                    <a:pt x="124" y="391"/>
                  </a:moveTo>
                  <a:lnTo>
                    <a:pt x="0" y="391"/>
                  </a:lnTo>
                  <a:lnTo>
                    <a:pt x="0" y="596"/>
                  </a:lnTo>
                  <a:lnTo>
                    <a:pt x="574" y="596"/>
                  </a:lnTo>
                  <a:lnTo>
                    <a:pt x="574" y="391"/>
                  </a:lnTo>
                  <a:lnTo>
                    <a:pt x="446" y="391"/>
                  </a:lnTo>
                  <a:lnTo>
                    <a:pt x="446" y="364"/>
                  </a:lnTo>
                  <a:lnTo>
                    <a:pt x="500" y="364"/>
                  </a:lnTo>
                  <a:lnTo>
                    <a:pt x="500" y="0"/>
                  </a:lnTo>
                  <a:lnTo>
                    <a:pt x="70" y="0"/>
                  </a:lnTo>
                  <a:lnTo>
                    <a:pt x="70" y="364"/>
                  </a:lnTo>
                  <a:lnTo>
                    <a:pt x="124" y="364"/>
                  </a:lnTo>
                  <a:lnTo>
                    <a:pt x="124" y="391"/>
                  </a:lnTo>
                  <a:close/>
                </a:path>
              </a:pathLst>
            </a:custGeom>
            <a:solidFill>
              <a:srgbClr val="FFFFFF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4611" name="Line 131"/>
            <p:cNvSpPr>
              <a:spLocks noChangeShapeType="1"/>
            </p:cNvSpPr>
            <p:nvPr/>
          </p:nvSpPr>
          <p:spPr bwMode="auto">
            <a:xfrm>
              <a:off x="1138" y="1303"/>
              <a:ext cx="322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4612" name="Line 132"/>
            <p:cNvSpPr>
              <a:spLocks noChangeShapeType="1"/>
            </p:cNvSpPr>
            <p:nvPr/>
          </p:nvSpPr>
          <p:spPr bwMode="auto">
            <a:xfrm>
              <a:off x="1138" y="1276"/>
              <a:ext cx="322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4613" name="Freeform 133"/>
            <p:cNvSpPr>
              <a:spLocks noEditPoints="1"/>
            </p:cNvSpPr>
            <p:nvPr/>
          </p:nvSpPr>
          <p:spPr bwMode="auto">
            <a:xfrm>
              <a:off x="1310" y="1323"/>
              <a:ext cx="233" cy="168"/>
            </a:xfrm>
            <a:custGeom>
              <a:avLst/>
              <a:gdLst>
                <a:gd name="T0" fmla="*/ 0 w 233"/>
                <a:gd name="T1" fmla="*/ 168 h 168"/>
                <a:gd name="T2" fmla="*/ 188 w 233"/>
                <a:gd name="T3" fmla="*/ 168 h 168"/>
                <a:gd name="T4" fmla="*/ 188 w 233"/>
                <a:gd name="T5" fmla="*/ 0 h 168"/>
                <a:gd name="T6" fmla="*/ 0 w 233"/>
                <a:gd name="T7" fmla="*/ 0 h 168"/>
                <a:gd name="T8" fmla="*/ 0 w 233"/>
                <a:gd name="T9" fmla="*/ 168 h 168"/>
                <a:gd name="T10" fmla="*/ 204 w 233"/>
                <a:gd name="T11" fmla="*/ 26 h 168"/>
                <a:gd name="T12" fmla="*/ 233 w 233"/>
                <a:gd name="T13" fmla="*/ 26 h 168"/>
                <a:gd name="T14" fmla="*/ 233 w 233"/>
                <a:gd name="T15" fmla="*/ 0 h 168"/>
                <a:gd name="T16" fmla="*/ 204 w 233"/>
                <a:gd name="T17" fmla="*/ 0 h 168"/>
                <a:gd name="T18" fmla="*/ 204 w 233"/>
                <a:gd name="T19" fmla="*/ 26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3" h="168">
                  <a:moveTo>
                    <a:pt x="0" y="168"/>
                  </a:moveTo>
                  <a:lnTo>
                    <a:pt x="188" y="168"/>
                  </a:lnTo>
                  <a:lnTo>
                    <a:pt x="188" y="0"/>
                  </a:lnTo>
                  <a:lnTo>
                    <a:pt x="0" y="0"/>
                  </a:lnTo>
                  <a:lnTo>
                    <a:pt x="0" y="168"/>
                  </a:lnTo>
                  <a:close/>
                  <a:moveTo>
                    <a:pt x="204" y="26"/>
                  </a:moveTo>
                  <a:lnTo>
                    <a:pt x="233" y="26"/>
                  </a:lnTo>
                  <a:lnTo>
                    <a:pt x="233" y="0"/>
                  </a:lnTo>
                  <a:lnTo>
                    <a:pt x="204" y="0"/>
                  </a:lnTo>
                  <a:lnTo>
                    <a:pt x="204" y="26"/>
                  </a:lnTo>
                  <a:close/>
                </a:path>
              </a:pathLst>
            </a:custGeom>
            <a:solidFill>
              <a:srgbClr val="FFFFFF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4614" name="Line 134"/>
            <p:cNvSpPr>
              <a:spLocks noChangeShapeType="1"/>
            </p:cNvSpPr>
            <p:nvPr/>
          </p:nvSpPr>
          <p:spPr bwMode="auto">
            <a:xfrm>
              <a:off x="1310" y="1379"/>
              <a:ext cx="188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4615" name="Line 135"/>
            <p:cNvSpPr>
              <a:spLocks noChangeShapeType="1"/>
            </p:cNvSpPr>
            <p:nvPr/>
          </p:nvSpPr>
          <p:spPr bwMode="auto">
            <a:xfrm>
              <a:off x="1310" y="1435"/>
              <a:ext cx="188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4616" name="Line 136"/>
            <p:cNvSpPr>
              <a:spLocks noChangeShapeType="1"/>
            </p:cNvSpPr>
            <p:nvPr/>
          </p:nvSpPr>
          <p:spPr bwMode="auto">
            <a:xfrm>
              <a:off x="1317" y="1405"/>
              <a:ext cx="172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4617" name="Rectangle 137"/>
            <p:cNvSpPr>
              <a:spLocks noChangeArrowheads="1"/>
            </p:cNvSpPr>
            <p:nvPr/>
          </p:nvSpPr>
          <p:spPr bwMode="auto">
            <a:xfrm>
              <a:off x="1416" y="1389"/>
              <a:ext cx="54" cy="36"/>
            </a:xfrm>
            <a:prstGeom prst="rect">
              <a:avLst/>
            </a:prstGeom>
            <a:noFill/>
            <a:ln w="47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4618" name="Freeform 138"/>
            <p:cNvSpPr>
              <a:spLocks noEditPoints="1"/>
            </p:cNvSpPr>
            <p:nvPr/>
          </p:nvSpPr>
          <p:spPr bwMode="auto">
            <a:xfrm>
              <a:off x="1030" y="955"/>
              <a:ext cx="538" cy="401"/>
            </a:xfrm>
            <a:custGeom>
              <a:avLst/>
              <a:gdLst>
                <a:gd name="T0" fmla="*/ 452 w 538"/>
                <a:gd name="T1" fmla="*/ 285 h 401"/>
                <a:gd name="T2" fmla="*/ 472 w 538"/>
                <a:gd name="T3" fmla="*/ 285 h 401"/>
                <a:gd name="T4" fmla="*/ 472 w 538"/>
                <a:gd name="T5" fmla="*/ 278 h 401"/>
                <a:gd name="T6" fmla="*/ 452 w 538"/>
                <a:gd name="T7" fmla="*/ 278 h 401"/>
                <a:gd name="T8" fmla="*/ 452 w 538"/>
                <a:gd name="T9" fmla="*/ 285 h 401"/>
                <a:gd name="T10" fmla="*/ 121 w 538"/>
                <a:gd name="T11" fmla="*/ 239 h 401"/>
                <a:gd name="T12" fmla="*/ 121 w 538"/>
                <a:gd name="T13" fmla="*/ 27 h 401"/>
                <a:gd name="T14" fmla="*/ 417 w 538"/>
                <a:gd name="T15" fmla="*/ 27 h 401"/>
                <a:gd name="T16" fmla="*/ 417 w 538"/>
                <a:gd name="T17" fmla="*/ 239 h 401"/>
                <a:gd name="T18" fmla="*/ 121 w 538"/>
                <a:gd name="T19" fmla="*/ 239 h 401"/>
                <a:gd name="T20" fmla="*/ 108 w 538"/>
                <a:gd name="T21" fmla="*/ 252 h 401"/>
                <a:gd name="T22" fmla="*/ 430 w 538"/>
                <a:gd name="T23" fmla="*/ 252 h 401"/>
                <a:gd name="T24" fmla="*/ 430 w 538"/>
                <a:gd name="T25" fmla="*/ 14 h 401"/>
                <a:gd name="T26" fmla="*/ 446 w 538"/>
                <a:gd name="T27" fmla="*/ 14 h 401"/>
                <a:gd name="T28" fmla="*/ 446 w 538"/>
                <a:gd name="T29" fmla="*/ 0 h 401"/>
                <a:gd name="T30" fmla="*/ 96 w 538"/>
                <a:gd name="T31" fmla="*/ 0 h 401"/>
                <a:gd name="T32" fmla="*/ 96 w 538"/>
                <a:gd name="T33" fmla="*/ 265 h 401"/>
                <a:gd name="T34" fmla="*/ 108 w 538"/>
                <a:gd name="T35" fmla="*/ 265 h 401"/>
                <a:gd name="T36" fmla="*/ 108 w 538"/>
                <a:gd name="T37" fmla="*/ 252 h 401"/>
                <a:gd name="T38" fmla="*/ 0 w 538"/>
                <a:gd name="T39" fmla="*/ 388 h 401"/>
                <a:gd name="T40" fmla="*/ 54 w 538"/>
                <a:gd name="T41" fmla="*/ 388 h 401"/>
                <a:gd name="T42" fmla="*/ 54 w 538"/>
                <a:gd name="T43" fmla="*/ 368 h 401"/>
                <a:gd name="T44" fmla="*/ 0 w 538"/>
                <a:gd name="T45" fmla="*/ 368 h 401"/>
                <a:gd name="T46" fmla="*/ 0 w 538"/>
                <a:gd name="T47" fmla="*/ 388 h 401"/>
                <a:gd name="T48" fmla="*/ 316 w 538"/>
                <a:gd name="T49" fmla="*/ 401 h 401"/>
                <a:gd name="T50" fmla="*/ 430 w 538"/>
                <a:gd name="T51" fmla="*/ 401 h 401"/>
                <a:gd name="T52" fmla="*/ 430 w 538"/>
                <a:gd name="T53" fmla="*/ 391 h 401"/>
                <a:gd name="T54" fmla="*/ 316 w 538"/>
                <a:gd name="T55" fmla="*/ 391 h 401"/>
                <a:gd name="T56" fmla="*/ 316 w 538"/>
                <a:gd name="T57" fmla="*/ 401 h 401"/>
                <a:gd name="T58" fmla="*/ 523 w 538"/>
                <a:gd name="T59" fmla="*/ 378 h 401"/>
                <a:gd name="T60" fmla="*/ 538 w 538"/>
                <a:gd name="T61" fmla="*/ 378 h 401"/>
                <a:gd name="T62" fmla="*/ 538 w 538"/>
                <a:gd name="T63" fmla="*/ 368 h 401"/>
                <a:gd name="T64" fmla="*/ 523 w 538"/>
                <a:gd name="T65" fmla="*/ 368 h 401"/>
                <a:gd name="T66" fmla="*/ 523 w 538"/>
                <a:gd name="T67" fmla="*/ 378 h 401"/>
                <a:gd name="T68" fmla="*/ 523 w 538"/>
                <a:gd name="T69" fmla="*/ 394 h 401"/>
                <a:gd name="T70" fmla="*/ 538 w 538"/>
                <a:gd name="T71" fmla="*/ 394 h 401"/>
                <a:gd name="T72" fmla="*/ 538 w 538"/>
                <a:gd name="T73" fmla="*/ 388 h 401"/>
                <a:gd name="T74" fmla="*/ 523 w 538"/>
                <a:gd name="T75" fmla="*/ 388 h 401"/>
                <a:gd name="T76" fmla="*/ 523 w 538"/>
                <a:gd name="T77" fmla="*/ 39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38" h="401">
                  <a:moveTo>
                    <a:pt x="452" y="285"/>
                  </a:moveTo>
                  <a:lnTo>
                    <a:pt x="472" y="285"/>
                  </a:lnTo>
                  <a:lnTo>
                    <a:pt x="472" y="278"/>
                  </a:lnTo>
                  <a:lnTo>
                    <a:pt x="452" y="278"/>
                  </a:lnTo>
                  <a:lnTo>
                    <a:pt x="452" y="285"/>
                  </a:lnTo>
                  <a:close/>
                  <a:moveTo>
                    <a:pt x="121" y="239"/>
                  </a:moveTo>
                  <a:lnTo>
                    <a:pt x="121" y="27"/>
                  </a:lnTo>
                  <a:lnTo>
                    <a:pt x="417" y="27"/>
                  </a:lnTo>
                  <a:lnTo>
                    <a:pt x="417" y="239"/>
                  </a:lnTo>
                  <a:lnTo>
                    <a:pt x="121" y="239"/>
                  </a:lnTo>
                  <a:close/>
                  <a:moveTo>
                    <a:pt x="108" y="252"/>
                  </a:moveTo>
                  <a:lnTo>
                    <a:pt x="430" y="252"/>
                  </a:lnTo>
                  <a:lnTo>
                    <a:pt x="430" y="14"/>
                  </a:lnTo>
                  <a:lnTo>
                    <a:pt x="446" y="14"/>
                  </a:lnTo>
                  <a:lnTo>
                    <a:pt x="446" y="0"/>
                  </a:lnTo>
                  <a:lnTo>
                    <a:pt x="96" y="0"/>
                  </a:lnTo>
                  <a:lnTo>
                    <a:pt x="96" y="265"/>
                  </a:lnTo>
                  <a:lnTo>
                    <a:pt x="108" y="265"/>
                  </a:lnTo>
                  <a:lnTo>
                    <a:pt x="108" y="252"/>
                  </a:lnTo>
                  <a:close/>
                  <a:moveTo>
                    <a:pt x="0" y="388"/>
                  </a:moveTo>
                  <a:lnTo>
                    <a:pt x="54" y="388"/>
                  </a:lnTo>
                  <a:lnTo>
                    <a:pt x="54" y="368"/>
                  </a:lnTo>
                  <a:lnTo>
                    <a:pt x="0" y="368"/>
                  </a:lnTo>
                  <a:lnTo>
                    <a:pt x="0" y="388"/>
                  </a:lnTo>
                  <a:close/>
                  <a:moveTo>
                    <a:pt x="316" y="401"/>
                  </a:moveTo>
                  <a:lnTo>
                    <a:pt x="430" y="401"/>
                  </a:lnTo>
                  <a:lnTo>
                    <a:pt x="430" y="391"/>
                  </a:lnTo>
                  <a:lnTo>
                    <a:pt x="316" y="391"/>
                  </a:lnTo>
                  <a:lnTo>
                    <a:pt x="316" y="401"/>
                  </a:lnTo>
                  <a:close/>
                  <a:moveTo>
                    <a:pt x="523" y="378"/>
                  </a:moveTo>
                  <a:lnTo>
                    <a:pt x="538" y="378"/>
                  </a:lnTo>
                  <a:lnTo>
                    <a:pt x="538" y="368"/>
                  </a:lnTo>
                  <a:lnTo>
                    <a:pt x="523" y="368"/>
                  </a:lnTo>
                  <a:lnTo>
                    <a:pt x="523" y="378"/>
                  </a:lnTo>
                  <a:close/>
                  <a:moveTo>
                    <a:pt x="523" y="394"/>
                  </a:moveTo>
                  <a:lnTo>
                    <a:pt x="538" y="394"/>
                  </a:lnTo>
                  <a:lnTo>
                    <a:pt x="538" y="388"/>
                  </a:lnTo>
                  <a:lnTo>
                    <a:pt x="523" y="388"/>
                  </a:lnTo>
                  <a:lnTo>
                    <a:pt x="523" y="394"/>
                  </a:lnTo>
                  <a:close/>
                </a:path>
              </a:pathLst>
            </a:custGeom>
            <a:solidFill>
              <a:srgbClr val="000000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4619" name="Line 139"/>
            <p:cNvSpPr>
              <a:spLocks noChangeShapeType="1"/>
            </p:cNvSpPr>
            <p:nvPr/>
          </p:nvSpPr>
          <p:spPr bwMode="auto">
            <a:xfrm>
              <a:off x="1084" y="1257"/>
              <a:ext cx="430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4620" name="Line 140"/>
            <p:cNvSpPr>
              <a:spLocks noChangeShapeType="1"/>
            </p:cNvSpPr>
            <p:nvPr/>
          </p:nvSpPr>
          <p:spPr bwMode="auto">
            <a:xfrm flipV="1">
              <a:off x="1193" y="1257"/>
              <a:ext cx="1" cy="19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4621" name="Line 141"/>
            <p:cNvSpPr>
              <a:spLocks noChangeShapeType="1"/>
            </p:cNvSpPr>
            <p:nvPr/>
          </p:nvSpPr>
          <p:spPr bwMode="auto">
            <a:xfrm flipV="1">
              <a:off x="1301" y="1257"/>
              <a:ext cx="1" cy="19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04622" name="Group 142"/>
          <p:cNvGrpSpPr>
            <a:grpSpLocks/>
          </p:cNvGrpSpPr>
          <p:nvPr/>
        </p:nvGrpSpPr>
        <p:grpSpPr bwMode="auto">
          <a:xfrm>
            <a:off x="2981325" y="6216650"/>
            <a:ext cx="523875" cy="488950"/>
            <a:chOff x="1014" y="912"/>
            <a:chExt cx="574" cy="596"/>
          </a:xfrm>
        </p:grpSpPr>
        <p:sp>
          <p:nvSpPr>
            <p:cNvPr id="404623" name="Freeform 143"/>
            <p:cNvSpPr>
              <a:spLocks/>
            </p:cNvSpPr>
            <p:nvPr/>
          </p:nvSpPr>
          <p:spPr bwMode="auto">
            <a:xfrm>
              <a:off x="1014" y="912"/>
              <a:ext cx="574" cy="596"/>
            </a:xfrm>
            <a:custGeom>
              <a:avLst/>
              <a:gdLst>
                <a:gd name="T0" fmla="*/ 124 w 574"/>
                <a:gd name="T1" fmla="*/ 391 h 596"/>
                <a:gd name="T2" fmla="*/ 0 w 574"/>
                <a:gd name="T3" fmla="*/ 391 h 596"/>
                <a:gd name="T4" fmla="*/ 0 w 574"/>
                <a:gd name="T5" fmla="*/ 596 h 596"/>
                <a:gd name="T6" fmla="*/ 574 w 574"/>
                <a:gd name="T7" fmla="*/ 596 h 596"/>
                <a:gd name="T8" fmla="*/ 574 w 574"/>
                <a:gd name="T9" fmla="*/ 391 h 596"/>
                <a:gd name="T10" fmla="*/ 446 w 574"/>
                <a:gd name="T11" fmla="*/ 391 h 596"/>
                <a:gd name="T12" fmla="*/ 446 w 574"/>
                <a:gd name="T13" fmla="*/ 364 h 596"/>
                <a:gd name="T14" fmla="*/ 500 w 574"/>
                <a:gd name="T15" fmla="*/ 364 h 596"/>
                <a:gd name="T16" fmla="*/ 500 w 574"/>
                <a:gd name="T17" fmla="*/ 0 h 596"/>
                <a:gd name="T18" fmla="*/ 70 w 574"/>
                <a:gd name="T19" fmla="*/ 0 h 596"/>
                <a:gd name="T20" fmla="*/ 70 w 574"/>
                <a:gd name="T21" fmla="*/ 364 h 596"/>
                <a:gd name="T22" fmla="*/ 124 w 574"/>
                <a:gd name="T23" fmla="*/ 364 h 596"/>
                <a:gd name="T24" fmla="*/ 124 w 574"/>
                <a:gd name="T25" fmla="*/ 391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4" h="596">
                  <a:moveTo>
                    <a:pt x="124" y="391"/>
                  </a:moveTo>
                  <a:lnTo>
                    <a:pt x="0" y="391"/>
                  </a:lnTo>
                  <a:lnTo>
                    <a:pt x="0" y="596"/>
                  </a:lnTo>
                  <a:lnTo>
                    <a:pt x="574" y="596"/>
                  </a:lnTo>
                  <a:lnTo>
                    <a:pt x="574" y="391"/>
                  </a:lnTo>
                  <a:lnTo>
                    <a:pt x="446" y="391"/>
                  </a:lnTo>
                  <a:lnTo>
                    <a:pt x="446" y="364"/>
                  </a:lnTo>
                  <a:lnTo>
                    <a:pt x="500" y="364"/>
                  </a:lnTo>
                  <a:lnTo>
                    <a:pt x="500" y="0"/>
                  </a:lnTo>
                  <a:lnTo>
                    <a:pt x="70" y="0"/>
                  </a:lnTo>
                  <a:lnTo>
                    <a:pt x="70" y="364"/>
                  </a:lnTo>
                  <a:lnTo>
                    <a:pt x="124" y="364"/>
                  </a:lnTo>
                  <a:lnTo>
                    <a:pt x="124" y="391"/>
                  </a:lnTo>
                  <a:close/>
                </a:path>
              </a:pathLst>
            </a:custGeom>
            <a:solidFill>
              <a:srgbClr val="FFFFFF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4624" name="Line 144"/>
            <p:cNvSpPr>
              <a:spLocks noChangeShapeType="1"/>
            </p:cNvSpPr>
            <p:nvPr/>
          </p:nvSpPr>
          <p:spPr bwMode="auto">
            <a:xfrm>
              <a:off x="1138" y="1303"/>
              <a:ext cx="322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4625" name="Line 145"/>
            <p:cNvSpPr>
              <a:spLocks noChangeShapeType="1"/>
            </p:cNvSpPr>
            <p:nvPr/>
          </p:nvSpPr>
          <p:spPr bwMode="auto">
            <a:xfrm>
              <a:off x="1138" y="1276"/>
              <a:ext cx="322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4626" name="Freeform 146"/>
            <p:cNvSpPr>
              <a:spLocks noEditPoints="1"/>
            </p:cNvSpPr>
            <p:nvPr/>
          </p:nvSpPr>
          <p:spPr bwMode="auto">
            <a:xfrm>
              <a:off x="1310" y="1323"/>
              <a:ext cx="233" cy="168"/>
            </a:xfrm>
            <a:custGeom>
              <a:avLst/>
              <a:gdLst>
                <a:gd name="T0" fmla="*/ 0 w 233"/>
                <a:gd name="T1" fmla="*/ 168 h 168"/>
                <a:gd name="T2" fmla="*/ 188 w 233"/>
                <a:gd name="T3" fmla="*/ 168 h 168"/>
                <a:gd name="T4" fmla="*/ 188 w 233"/>
                <a:gd name="T5" fmla="*/ 0 h 168"/>
                <a:gd name="T6" fmla="*/ 0 w 233"/>
                <a:gd name="T7" fmla="*/ 0 h 168"/>
                <a:gd name="T8" fmla="*/ 0 w 233"/>
                <a:gd name="T9" fmla="*/ 168 h 168"/>
                <a:gd name="T10" fmla="*/ 204 w 233"/>
                <a:gd name="T11" fmla="*/ 26 h 168"/>
                <a:gd name="T12" fmla="*/ 233 w 233"/>
                <a:gd name="T13" fmla="*/ 26 h 168"/>
                <a:gd name="T14" fmla="*/ 233 w 233"/>
                <a:gd name="T15" fmla="*/ 0 h 168"/>
                <a:gd name="T16" fmla="*/ 204 w 233"/>
                <a:gd name="T17" fmla="*/ 0 h 168"/>
                <a:gd name="T18" fmla="*/ 204 w 233"/>
                <a:gd name="T19" fmla="*/ 26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3" h="168">
                  <a:moveTo>
                    <a:pt x="0" y="168"/>
                  </a:moveTo>
                  <a:lnTo>
                    <a:pt x="188" y="168"/>
                  </a:lnTo>
                  <a:lnTo>
                    <a:pt x="188" y="0"/>
                  </a:lnTo>
                  <a:lnTo>
                    <a:pt x="0" y="0"/>
                  </a:lnTo>
                  <a:lnTo>
                    <a:pt x="0" y="168"/>
                  </a:lnTo>
                  <a:close/>
                  <a:moveTo>
                    <a:pt x="204" y="26"/>
                  </a:moveTo>
                  <a:lnTo>
                    <a:pt x="233" y="26"/>
                  </a:lnTo>
                  <a:lnTo>
                    <a:pt x="233" y="0"/>
                  </a:lnTo>
                  <a:lnTo>
                    <a:pt x="204" y="0"/>
                  </a:lnTo>
                  <a:lnTo>
                    <a:pt x="204" y="26"/>
                  </a:lnTo>
                  <a:close/>
                </a:path>
              </a:pathLst>
            </a:custGeom>
            <a:solidFill>
              <a:srgbClr val="FFFFFF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4627" name="Line 147"/>
            <p:cNvSpPr>
              <a:spLocks noChangeShapeType="1"/>
            </p:cNvSpPr>
            <p:nvPr/>
          </p:nvSpPr>
          <p:spPr bwMode="auto">
            <a:xfrm>
              <a:off x="1310" y="1379"/>
              <a:ext cx="188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4628" name="Line 148"/>
            <p:cNvSpPr>
              <a:spLocks noChangeShapeType="1"/>
            </p:cNvSpPr>
            <p:nvPr/>
          </p:nvSpPr>
          <p:spPr bwMode="auto">
            <a:xfrm>
              <a:off x="1310" y="1435"/>
              <a:ext cx="188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4629" name="Line 149"/>
            <p:cNvSpPr>
              <a:spLocks noChangeShapeType="1"/>
            </p:cNvSpPr>
            <p:nvPr/>
          </p:nvSpPr>
          <p:spPr bwMode="auto">
            <a:xfrm>
              <a:off x="1317" y="1405"/>
              <a:ext cx="172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4630" name="Rectangle 150"/>
            <p:cNvSpPr>
              <a:spLocks noChangeArrowheads="1"/>
            </p:cNvSpPr>
            <p:nvPr/>
          </p:nvSpPr>
          <p:spPr bwMode="auto">
            <a:xfrm>
              <a:off x="1416" y="1389"/>
              <a:ext cx="54" cy="36"/>
            </a:xfrm>
            <a:prstGeom prst="rect">
              <a:avLst/>
            </a:prstGeom>
            <a:noFill/>
            <a:ln w="47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4631" name="Freeform 151"/>
            <p:cNvSpPr>
              <a:spLocks noEditPoints="1"/>
            </p:cNvSpPr>
            <p:nvPr/>
          </p:nvSpPr>
          <p:spPr bwMode="auto">
            <a:xfrm>
              <a:off x="1030" y="955"/>
              <a:ext cx="538" cy="401"/>
            </a:xfrm>
            <a:custGeom>
              <a:avLst/>
              <a:gdLst>
                <a:gd name="T0" fmla="*/ 452 w 538"/>
                <a:gd name="T1" fmla="*/ 285 h 401"/>
                <a:gd name="T2" fmla="*/ 472 w 538"/>
                <a:gd name="T3" fmla="*/ 285 h 401"/>
                <a:gd name="T4" fmla="*/ 472 w 538"/>
                <a:gd name="T5" fmla="*/ 278 h 401"/>
                <a:gd name="T6" fmla="*/ 452 w 538"/>
                <a:gd name="T7" fmla="*/ 278 h 401"/>
                <a:gd name="T8" fmla="*/ 452 w 538"/>
                <a:gd name="T9" fmla="*/ 285 h 401"/>
                <a:gd name="T10" fmla="*/ 121 w 538"/>
                <a:gd name="T11" fmla="*/ 239 h 401"/>
                <a:gd name="T12" fmla="*/ 121 w 538"/>
                <a:gd name="T13" fmla="*/ 27 h 401"/>
                <a:gd name="T14" fmla="*/ 417 w 538"/>
                <a:gd name="T15" fmla="*/ 27 h 401"/>
                <a:gd name="T16" fmla="*/ 417 w 538"/>
                <a:gd name="T17" fmla="*/ 239 h 401"/>
                <a:gd name="T18" fmla="*/ 121 w 538"/>
                <a:gd name="T19" fmla="*/ 239 h 401"/>
                <a:gd name="T20" fmla="*/ 108 w 538"/>
                <a:gd name="T21" fmla="*/ 252 h 401"/>
                <a:gd name="T22" fmla="*/ 430 w 538"/>
                <a:gd name="T23" fmla="*/ 252 h 401"/>
                <a:gd name="T24" fmla="*/ 430 w 538"/>
                <a:gd name="T25" fmla="*/ 14 h 401"/>
                <a:gd name="T26" fmla="*/ 446 w 538"/>
                <a:gd name="T27" fmla="*/ 14 h 401"/>
                <a:gd name="T28" fmla="*/ 446 w 538"/>
                <a:gd name="T29" fmla="*/ 0 h 401"/>
                <a:gd name="T30" fmla="*/ 96 w 538"/>
                <a:gd name="T31" fmla="*/ 0 h 401"/>
                <a:gd name="T32" fmla="*/ 96 w 538"/>
                <a:gd name="T33" fmla="*/ 265 h 401"/>
                <a:gd name="T34" fmla="*/ 108 w 538"/>
                <a:gd name="T35" fmla="*/ 265 h 401"/>
                <a:gd name="T36" fmla="*/ 108 w 538"/>
                <a:gd name="T37" fmla="*/ 252 h 401"/>
                <a:gd name="T38" fmla="*/ 0 w 538"/>
                <a:gd name="T39" fmla="*/ 388 h 401"/>
                <a:gd name="T40" fmla="*/ 54 w 538"/>
                <a:gd name="T41" fmla="*/ 388 h 401"/>
                <a:gd name="T42" fmla="*/ 54 w 538"/>
                <a:gd name="T43" fmla="*/ 368 h 401"/>
                <a:gd name="T44" fmla="*/ 0 w 538"/>
                <a:gd name="T45" fmla="*/ 368 h 401"/>
                <a:gd name="T46" fmla="*/ 0 w 538"/>
                <a:gd name="T47" fmla="*/ 388 h 401"/>
                <a:gd name="T48" fmla="*/ 316 w 538"/>
                <a:gd name="T49" fmla="*/ 401 h 401"/>
                <a:gd name="T50" fmla="*/ 430 w 538"/>
                <a:gd name="T51" fmla="*/ 401 h 401"/>
                <a:gd name="T52" fmla="*/ 430 w 538"/>
                <a:gd name="T53" fmla="*/ 391 h 401"/>
                <a:gd name="T54" fmla="*/ 316 w 538"/>
                <a:gd name="T55" fmla="*/ 391 h 401"/>
                <a:gd name="T56" fmla="*/ 316 w 538"/>
                <a:gd name="T57" fmla="*/ 401 h 401"/>
                <a:gd name="T58" fmla="*/ 523 w 538"/>
                <a:gd name="T59" fmla="*/ 378 h 401"/>
                <a:gd name="T60" fmla="*/ 538 w 538"/>
                <a:gd name="T61" fmla="*/ 378 h 401"/>
                <a:gd name="T62" fmla="*/ 538 w 538"/>
                <a:gd name="T63" fmla="*/ 368 h 401"/>
                <a:gd name="T64" fmla="*/ 523 w 538"/>
                <a:gd name="T65" fmla="*/ 368 h 401"/>
                <a:gd name="T66" fmla="*/ 523 w 538"/>
                <a:gd name="T67" fmla="*/ 378 h 401"/>
                <a:gd name="T68" fmla="*/ 523 w 538"/>
                <a:gd name="T69" fmla="*/ 394 h 401"/>
                <a:gd name="T70" fmla="*/ 538 w 538"/>
                <a:gd name="T71" fmla="*/ 394 h 401"/>
                <a:gd name="T72" fmla="*/ 538 w 538"/>
                <a:gd name="T73" fmla="*/ 388 h 401"/>
                <a:gd name="T74" fmla="*/ 523 w 538"/>
                <a:gd name="T75" fmla="*/ 388 h 401"/>
                <a:gd name="T76" fmla="*/ 523 w 538"/>
                <a:gd name="T77" fmla="*/ 39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38" h="401">
                  <a:moveTo>
                    <a:pt x="452" y="285"/>
                  </a:moveTo>
                  <a:lnTo>
                    <a:pt x="472" y="285"/>
                  </a:lnTo>
                  <a:lnTo>
                    <a:pt x="472" y="278"/>
                  </a:lnTo>
                  <a:lnTo>
                    <a:pt x="452" y="278"/>
                  </a:lnTo>
                  <a:lnTo>
                    <a:pt x="452" y="285"/>
                  </a:lnTo>
                  <a:close/>
                  <a:moveTo>
                    <a:pt x="121" y="239"/>
                  </a:moveTo>
                  <a:lnTo>
                    <a:pt x="121" y="27"/>
                  </a:lnTo>
                  <a:lnTo>
                    <a:pt x="417" y="27"/>
                  </a:lnTo>
                  <a:lnTo>
                    <a:pt x="417" y="239"/>
                  </a:lnTo>
                  <a:lnTo>
                    <a:pt x="121" y="239"/>
                  </a:lnTo>
                  <a:close/>
                  <a:moveTo>
                    <a:pt x="108" y="252"/>
                  </a:moveTo>
                  <a:lnTo>
                    <a:pt x="430" y="252"/>
                  </a:lnTo>
                  <a:lnTo>
                    <a:pt x="430" y="14"/>
                  </a:lnTo>
                  <a:lnTo>
                    <a:pt x="446" y="14"/>
                  </a:lnTo>
                  <a:lnTo>
                    <a:pt x="446" y="0"/>
                  </a:lnTo>
                  <a:lnTo>
                    <a:pt x="96" y="0"/>
                  </a:lnTo>
                  <a:lnTo>
                    <a:pt x="96" y="265"/>
                  </a:lnTo>
                  <a:lnTo>
                    <a:pt x="108" y="265"/>
                  </a:lnTo>
                  <a:lnTo>
                    <a:pt x="108" y="252"/>
                  </a:lnTo>
                  <a:close/>
                  <a:moveTo>
                    <a:pt x="0" y="388"/>
                  </a:moveTo>
                  <a:lnTo>
                    <a:pt x="54" y="388"/>
                  </a:lnTo>
                  <a:lnTo>
                    <a:pt x="54" y="368"/>
                  </a:lnTo>
                  <a:lnTo>
                    <a:pt x="0" y="368"/>
                  </a:lnTo>
                  <a:lnTo>
                    <a:pt x="0" y="388"/>
                  </a:lnTo>
                  <a:close/>
                  <a:moveTo>
                    <a:pt x="316" y="401"/>
                  </a:moveTo>
                  <a:lnTo>
                    <a:pt x="430" y="401"/>
                  </a:lnTo>
                  <a:lnTo>
                    <a:pt x="430" y="391"/>
                  </a:lnTo>
                  <a:lnTo>
                    <a:pt x="316" y="391"/>
                  </a:lnTo>
                  <a:lnTo>
                    <a:pt x="316" y="401"/>
                  </a:lnTo>
                  <a:close/>
                  <a:moveTo>
                    <a:pt x="523" y="378"/>
                  </a:moveTo>
                  <a:lnTo>
                    <a:pt x="538" y="378"/>
                  </a:lnTo>
                  <a:lnTo>
                    <a:pt x="538" y="368"/>
                  </a:lnTo>
                  <a:lnTo>
                    <a:pt x="523" y="368"/>
                  </a:lnTo>
                  <a:lnTo>
                    <a:pt x="523" y="378"/>
                  </a:lnTo>
                  <a:close/>
                  <a:moveTo>
                    <a:pt x="523" y="394"/>
                  </a:moveTo>
                  <a:lnTo>
                    <a:pt x="538" y="394"/>
                  </a:lnTo>
                  <a:lnTo>
                    <a:pt x="538" y="388"/>
                  </a:lnTo>
                  <a:lnTo>
                    <a:pt x="523" y="388"/>
                  </a:lnTo>
                  <a:lnTo>
                    <a:pt x="523" y="394"/>
                  </a:lnTo>
                  <a:close/>
                </a:path>
              </a:pathLst>
            </a:custGeom>
            <a:solidFill>
              <a:srgbClr val="000000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4632" name="Line 152"/>
            <p:cNvSpPr>
              <a:spLocks noChangeShapeType="1"/>
            </p:cNvSpPr>
            <p:nvPr/>
          </p:nvSpPr>
          <p:spPr bwMode="auto">
            <a:xfrm>
              <a:off x="1084" y="1257"/>
              <a:ext cx="430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4633" name="Line 153"/>
            <p:cNvSpPr>
              <a:spLocks noChangeShapeType="1"/>
            </p:cNvSpPr>
            <p:nvPr/>
          </p:nvSpPr>
          <p:spPr bwMode="auto">
            <a:xfrm flipV="1">
              <a:off x="1193" y="1257"/>
              <a:ext cx="1" cy="19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4634" name="Line 154"/>
            <p:cNvSpPr>
              <a:spLocks noChangeShapeType="1"/>
            </p:cNvSpPr>
            <p:nvPr/>
          </p:nvSpPr>
          <p:spPr bwMode="auto">
            <a:xfrm flipV="1">
              <a:off x="1301" y="1257"/>
              <a:ext cx="1" cy="19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404635" name="AutoShape 155"/>
          <p:cNvCxnSpPr>
            <a:cxnSpLocks noChangeShapeType="1"/>
            <a:stCxn id="404631" idx="14"/>
            <a:endCxn id="404598" idx="2"/>
          </p:cNvCxnSpPr>
          <p:nvPr/>
        </p:nvCxnSpPr>
        <p:spPr bwMode="auto">
          <a:xfrm flipV="1">
            <a:off x="3403600" y="6102350"/>
            <a:ext cx="152400" cy="1492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04636" name="AutoShape 156"/>
          <p:cNvCxnSpPr>
            <a:cxnSpLocks noChangeShapeType="1"/>
            <a:stCxn id="404610" idx="4"/>
            <a:endCxn id="404597" idx="1"/>
          </p:cNvCxnSpPr>
          <p:nvPr/>
        </p:nvCxnSpPr>
        <p:spPr bwMode="auto">
          <a:xfrm>
            <a:off x="2522538" y="5318125"/>
            <a:ext cx="296862" cy="12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057573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Kahn</a:t>
            </a:r>
            <a:r>
              <a:rPr lang="en-US" dirty="0" smtClean="0">
                <a:latin typeface="Arial"/>
              </a:rPr>
              <a:t>’</a:t>
            </a:r>
            <a:r>
              <a:rPr lang="en-US" dirty="0" smtClean="0"/>
              <a:t>s Rules for Interconnection</a:t>
            </a:r>
            <a:endParaRPr lang="en-US" dirty="0"/>
          </a:p>
        </p:txBody>
      </p:sp>
      <p:sp>
        <p:nvSpPr>
          <p:cNvPr id="401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network is independent and must not be required to </a:t>
            </a:r>
            <a:r>
              <a:rPr lang="en-US" dirty="0" smtClean="0"/>
              <a:t>change (why?)</a:t>
            </a:r>
          </a:p>
          <a:p>
            <a:pPr lvl="1"/>
            <a:endParaRPr lang="en-US" dirty="0"/>
          </a:p>
          <a:p>
            <a:r>
              <a:rPr lang="en-US" dirty="0"/>
              <a:t>Best-effort </a:t>
            </a:r>
            <a:r>
              <a:rPr lang="en-US" dirty="0" smtClean="0"/>
              <a:t>communication (why?)</a:t>
            </a:r>
          </a:p>
          <a:p>
            <a:pPr lvl="1"/>
            <a:endParaRPr lang="en-US" dirty="0"/>
          </a:p>
          <a:p>
            <a:r>
              <a:rPr lang="en-US" dirty="0"/>
              <a:t>Boxes (routers) connect </a:t>
            </a:r>
            <a:r>
              <a:rPr lang="en-US" dirty="0" smtClean="0"/>
              <a:t>networks</a:t>
            </a:r>
          </a:p>
          <a:p>
            <a:pPr lvl="1"/>
            <a:endParaRPr lang="en-US" dirty="0"/>
          </a:p>
          <a:p>
            <a:r>
              <a:rPr lang="en-US" dirty="0"/>
              <a:t>No global control at operations </a:t>
            </a:r>
            <a:r>
              <a:rPr lang="en-US" dirty="0" smtClean="0"/>
              <a:t>level (why?)</a:t>
            </a:r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ACC0C137-82A1-8B49-8EAC-F6BE43B1ED5B}" type="slidenum">
              <a:rPr lang="en-US"/>
              <a:pPr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89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1411" grpId="0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2" name="Slide Number Placeholder 4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7B348285-E869-CB40-B36B-A5151E39C32F}" type="slidenum">
              <a:rPr lang="en-US"/>
              <a:pPr/>
              <a:t>66</a:t>
            </a:fld>
            <a:endParaRPr lang="en-US"/>
          </a:p>
        </p:txBody>
      </p:sp>
      <p:grpSp>
        <p:nvGrpSpPr>
          <p:cNvPr id="409603" name="Group 3"/>
          <p:cNvGrpSpPr>
            <a:grpSpLocks/>
          </p:cNvGrpSpPr>
          <p:nvPr/>
        </p:nvGrpSpPr>
        <p:grpSpPr bwMode="auto">
          <a:xfrm>
            <a:off x="1392238" y="1752600"/>
            <a:ext cx="2179637" cy="1828800"/>
            <a:chOff x="832" y="1344"/>
            <a:chExt cx="1136" cy="1024"/>
          </a:xfrm>
        </p:grpSpPr>
        <p:sp>
          <p:nvSpPr>
            <p:cNvPr id="409604" name="Oval 4"/>
            <p:cNvSpPr>
              <a:spLocks noChangeArrowheads="1"/>
            </p:cNvSpPr>
            <p:nvPr/>
          </p:nvSpPr>
          <p:spPr bwMode="auto">
            <a:xfrm>
              <a:off x="1220" y="1344"/>
              <a:ext cx="495" cy="424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rgbClr val="FFFF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605" name="Oval 5"/>
            <p:cNvSpPr>
              <a:spLocks noChangeArrowheads="1"/>
            </p:cNvSpPr>
            <p:nvPr/>
          </p:nvSpPr>
          <p:spPr bwMode="auto">
            <a:xfrm>
              <a:off x="948" y="1455"/>
              <a:ext cx="379" cy="424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rgbClr val="FFFF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606" name="Oval 6"/>
            <p:cNvSpPr>
              <a:spLocks noChangeArrowheads="1"/>
            </p:cNvSpPr>
            <p:nvPr/>
          </p:nvSpPr>
          <p:spPr bwMode="auto">
            <a:xfrm>
              <a:off x="832" y="1710"/>
              <a:ext cx="256" cy="306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rgbClr val="FFFF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607" name="Oval 7"/>
            <p:cNvSpPr>
              <a:spLocks noChangeArrowheads="1"/>
            </p:cNvSpPr>
            <p:nvPr/>
          </p:nvSpPr>
          <p:spPr bwMode="auto">
            <a:xfrm>
              <a:off x="909" y="1862"/>
              <a:ext cx="435" cy="442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rgbClr val="FFFF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608" name="Oval 8"/>
            <p:cNvSpPr>
              <a:spLocks noChangeArrowheads="1"/>
            </p:cNvSpPr>
            <p:nvPr/>
          </p:nvSpPr>
          <p:spPr bwMode="auto">
            <a:xfrm>
              <a:off x="1086" y="1924"/>
              <a:ext cx="671" cy="444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rgbClr val="FFFF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609" name="Oval 9"/>
            <p:cNvSpPr>
              <a:spLocks noChangeArrowheads="1"/>
            </p:cNvSpPr>
            <p:nvPr/>
          </p:nvSpPr>
          <p:spPr bwMode="auto">
            <a:xfrm>
              <a:off x="1605" y="1488"/>
              <a:ext cx="311" cy="312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rgbClr val="FFFF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610" name="Oval 10"/>
            <p:cNvSpPr>
              <a:spLocks noChangeArrowheads="1"/>
            </p:cNvSpPr>
            <p:nvPr/>
          </p:nvSpPr>
          <p:spPr bwMode="auto">
            <a:xfrm>
              <a:off x="1602" y="1681"/>
              <a:ext cx="366" cy="333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rgbClr val="FFFF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611" name="Oval 11"/>
            <p:cNvSpPr>
              <a:spLocks noChangeArrowheads="1"/>
            </p:cNvSpPr>
            <p:nvPr/>
          </p:nvSpPr>
          <p:spPr bwMode="auto">
            <a:xfrm>
              <a:off x="1569" y="1751"/>
              <a:ext cx="364" cy="547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rgbClr val="FFFF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612" name="Oval 12"/>
            <p:cNvSpPr>
              <a:spLocks noChangeArrowheads="1"/>
            </p:cNvSpPr>
            <p:nvPr/>
          </p:nvSpPr>
          <p:spPr bwMode="auto">
            <a:xfrm>
              <a:off x="912" y="1434"/>
              <a:ext cx="1008" cy="918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rgbClr val="FFFF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09613" name="Rectangle 13"/>
          <p:cNvSpPr>
            <a:spLocks noChangeArrowheads="1"/>
          </p:cNvSpPr>
          <p:nvPr/>
        </p:nvSpPr>
        <p:spPr bwMode="auto">
          <a:xfrm>
            <a:off x="2047875" y="2209800"/>
            <a:ext cx="184150" cy="171450"/>
          </a:xfrm>
          <a:prstGeom prst="rect">
            <a:avLst/>
          </a:prstGeom>
          <a:solidFill>
            <a:srgbClr val="EAEAEA"/>
          </a:solidFill>
          <a:ln w="12700">
            <a:miter lim="800000"/>
            <a:headEnd/>
            <a:tailEnd/>
          </a:ln>
          <a:effectLst/>
          <a:scene3d>
            <a:camera prst="legacyObliqueTopLeft"/>
            <a:lightRig rig="legacyFlat3" dir="t"/>
          </a:scene3d>
          <a:sp3d extrusionH="125400" prstMaterial="legacyMatte">
            <a:bevelT w="13500" h="13500" prst="angle"/>
            <a:bevelB w="13500" h="13500" prst="angle"/>
            <a:extrusionClr>
              <a:srgbClr val="EAEAEA"/>
            </a:extrusionClr>
          </a:sp3d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>
            <a:flatTx/>
          </a:bodyPr>
          <a:lstStyle/>
          <a:p>
            <a:endParaRPr lang="en-US"/>
          </a:p>
        </p:txBody>
      </p:sp>
      <p:sp>
        <p:nvSpPr>
          <p:cNvPr id="409614" name="Rectangle 14"/>
          <p:cNvSpPr>
            <a:spLocks noChangeArrowheads="1"/>
          </p:cNvSpPr>
          <p:nvPr/>
        </p:nvSpPr>
        <p:spPr bwMode="auto">
          <a:xfrm>
            <a:off x="1362075" y="2686050"/>
            <a:ext cx="184150" cy="171450"/>
          </a:xfrm>
          <a:prstGeom prst="rect">
            <a:avLst/>
          </a:prstGeom>
          <a:solidFill>
            <a:srgbClr val="EAEAEA"/>
          </a:solidFill>
          <a:ln w="12700">
            <a:miter lim="800000"/>
            <a:headEnd/>
            <a:tailEnd/>
          </a:ln>
          <a:effectLst/>
          <a:scene3d>
            <a:camera prst="legacyObliqueTopLeft"/>
            <a:lightRig rig="legacyFlat3" dir="t"/>
          </a:scene3d>
          <a:sp3d extrusionH="125400" prstMaterial="legacyMatte">
            <a:bevelT w="13500" h="13500" prst="angle"/>
            <a:bevelB w="13500" h="13500" prst="angle"/>
            <a:extrusionClr>
              <a:srgbClr val="EAEAEA"/>
            </a:extrusionClr>
          </a:sp3d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>
            <a:flatTx/>
          </a:bodyPr>
          <a:lstStyle/>
          <a:p>
            <a:endParaRPr lang="en-US"/>
          </a:p>
        </p:txBody>
      </p:sp>
      <p:sp>
        <p:nvSpPr>
          <p:cNvPr id="409615" name="Rectangle 15"/>
          <p:cNvSpPr>
            <a:spLocks noChangeArrowheads="1"/>
          </p:cNvSpPr>
          <p:nvPr/>
        </p:nvSpPr>
        <p:spPr bwMode="auto">
          <a:xfrm>
            <a:off x="2006600" y="3371850"/>
            <a:ext cx="184150" cy="171450"/>
          </a:xfrm>
          <a:prstGeom prst="rect">
            <a:avLst/>
          </a:prstGeom>
          <a:solidFill>
            <a:srgbClr val="EAEAEA"/>
          </a:solidFill>
          <a:ln w="12700">
            <a:miter lim="800000"/>
            <a:headEnd/>
            <a:tailEnd/>
          </a:ln>
          <a:effectLst/>
          <a:scene3d>
            <a:camera prst="legacyObliqueTopLeft"/>
            <a:lightRig rig="legacyFlat3" dir="t"/>
          </a:scene3d>
          <a:sp3d extrusionH="125400" prstMaterial="legacyMatte">
            <a:bevelT w="13500" h="13500" prst="angle"/>
            <a:bevelB w="13500" h="13500" prst="angle"/>
            <a:extrusionClr>
              <a:srgbClr val="EAEAEA"/>
            </a:extrusionClr>
          </a:sp3d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>
            <a:flatTx/>
          </a:bodyPr>
          <a:lstStyle/>
          <a:p>
            <a:endParaRPr lang="en-US"/>
          </a:p>
        </p:txBody>
      </p:sp>
      <p:sp>
        <p:nvSpPr>
          <p:cNvPr id="409616" name="Rectangle 16"/>
          <p:cNvSpPr>
            <a:spLocks noChangeArrowheads="1"/>
          </p:cNvSpPr>
          <p:nvPr/>
        </p:nvSpPr>
        <p:spPr bwMode="auto">
          <a:xfrm>
            <a:off x="2927350" y="3371850"/>
            <a:ext cx="184150" cy="171450"/>
          </a:xfrm>
          <a:prstGeom prst="rect">
            <a:avLst/>
          </a:prstGeom>
          <a:solidFill>
            <a:srgbClr val="EAEAEA"/>
          </a:solidFill>
          <a:ln w="12700">
            <a:miter lim="800000"/>
            <a:headEnd/>
            <a:tailEnd/>
          </a:ln>
          <a:effectLst/>
          <a:scene3d>
            <a:camera prst="legacyObliqueTopLeft"/>
            <a:lightRig rig="legacyFlat3" dir="t"/>
          </a:scene3d>
          <a:sp3d extrusionH="125400" prstMaterial="legacyMatte">
            <a:bevelT w="13500" h="13500" prst="angle"/>
            <a:bevelB w="13500" h="13500" prst="angle"/>
            <a:extrusionClr>
              <a:srgbClr val="EAEAEA"/>
            </a:extrusionClr>
          </a:sp3d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>
            <a:flatTx/>
          </a:bodyPr>
          <a:lstStyle/>
          <a:p>
            <a:endParaRPr lang="en-US"/>
          </a:p>
        </p:txBody>
      </p:sp>
      <p:sp>
        <p:nvSpPr>
          <p:cNvPr id="409617" name="Rectangle 17"/>
          <p:cNvSpPr>
            <a:spLocks noChangeArrowheads="1"/>
          </p:cNvSpPr>
          <p:nvPr/>
        </p:nvSpPr>
        <p:spPr bwMode="auto">
          <a:xfrm>
            <a:off x="3295650" y="2428875"/>
            <a:ext cx="184150" cy="171450"/>
          </a:xfrm>
          <a:prstGeom prst="rect">
            <a:avLst/>
          </a:prstGeom>
          <a:solidFill>
            <a:srgbClr val="EAEAEA"/>
          </a:solidFill>
          <a:ln w="12700">
            <a:miter lim="800000"/>
            <a:headEnd/>
            <a:tailEnd/>
          </a:ln>
          <a:effectLst/>
          <a:scene3d>
            <a:camera prst="legacyObliqueTopLeft"/>
            <a:lightRig rig="legacyFlat3" dir="t"/>
          </a:scene3d>
          <a:sp3d extrusionH="125400" prstMaterial="legacyMatte">
            <a:bevelT w="13500" h="13500" prst="angle"/>
            <a:bevelB w="13500" h="13500" prst="angle"/>
            <a:extrusionClr>
              <a:srgbClr val="EAEAEA"/>
            </a:extrusionClr>
          </a:sp3d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>
            <a:flatTx/>
          </a:bodyPr>
          <a:lstStyle/>
          <a:p>
            <a:endParaRPr lang="en-US"/>
          </a:p>
        </p:txBody>
      </p:sp>
      <p:sp>
        <p:nvSpPr>
          <p:cNvPr id="409618" name="Rectangle 18"/>
          <p:cNvSpPr>
            <a:spLocks noChangeArrowheads="1"/>
          </p:cNvSpPr>
          <p:nvPr/>
        </p:nvSpPr>
        <p:spPr bwMode="auto">
          <a:xfrm>
            <a:off x="2743200" y="2343150"/>
            <a:ext cx="184150" cy="171450"/>
          </a:xfrm>
          <a:prstGeom prst="rect">
            <a:avLst/>
          </a:prstGeom>
          <a:solidFill>
            <a:srgbClr val="EAEAEA"/>
          </a:solidFill>
          <a:ln w="12700">
            <a:miter lim="800000"/>
            <a:headEnd/>
            <a:tailEnd/>
          </a:ln>
          <a:effectLst/>
          <a:scene3d>
            <a:camera prst="legacyObliqueTopLeft"/>
            <a:lightRig rig="legacyFlat3" dir="t"/>
          </a:scene3d>
          <a:sp3d extrusionH="125400" prstMaterial="legacyMatte">
            <a:bevelT w="13500" h="13500" prst="angle"/>
            <a:bevelB w="13500" h="13500" prst="angle"/>
            <a:extrusionClr>
              <a:srgbClr val="EAEAEA"/>
            </a:extrusionClr>
          </a:sp3d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>
            <a:flatTx/>
          </a:bodyPr>
          <a:lstStyle/>
          <a:p>
            <a:endParaRPr lang="en-US"/>
          </a:p>
        </p:txBody>
      </p:sp>
      <p:cxnSp>
        <p:nvCxnSpPr>
          <p:cNvPr id="409619" name="AutoShape 19"/>
          <p:cNvCxnSpPr>
            <a:cxnSpLocks noChangeShapeType="1"/>
            <a:stCxn id="409614" idx="3"/>
            <a:endCxn id="409613" idx="1"/>
          </p:cNvCxnSpPr>
          <p:nvPr/>
        </p:nvCxnSpPr>
        <p:spPr bwMode="auto">
          <a:xfrm flipV="1">
            <a:off x="1546225" y="2295525"/>
            <a:ext cx="501650" cy="4762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09620" name="AutoShape 20"/>
          <p:cNvCxnSpPr>
            <a:cxnSpLocks noChangeShapeType="1"/>
            <a:stCxn id="409613" idx="3"/>
            <a:endCxn id="409618" idx="1"/>
          </p:cNvCxnSpPr>
          <p:nvPr/>
        </p:nvCxnSpPr>
        <p:spPr bwMode="auto">
          <a:xfrm>
            <a:off x="2232025" y="2295525"/>
            <a:ext cx="511175" cy="1333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09621" name="AutoShape 21"/>
          <p:cNvCxnSpPr>
            <a:cxnSpLocks noChangeShapeType="1"/>
            <a:stCxn id="409618" idx="3"/>
            <a:endCxn id="409617" idx="1"/>
          </p:cNvCxnSpPr>
          <p:nvPr/>
        </p:nvCxnSpPr>
        <p:spPr bwMode="auto">
          <a:xfrm>
            <a:off x="2927350" y="2428875"/>
            <a:ext cx="368300" cy="857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09622" name="AutoShape 22"/>
          <p:cNvCxnSpPr>
            <a:cxnSpLocks noChangeShapeType="1"/>
            <a:stCxn id="409615" idx="0"/>
            <a:endCxn id="409618" idx="2"/>
          </p:cNvCxnSpPr>
          <p:nvPr/>
        </p:nvCxnSpPr>
        <p:spPr bwMode="auto">
          <a:xfrm flipV="1">
            <a:off x="2098675" y="2514600"/>
            <a:ext cx="736600" cy="8572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09623" name="AutoShape 23"/>
          <p:cNvCxnSpPr>
            <a:cxnSpLocks noChangeShapeType="1"/>
            <a:stCxn id="409616" idx="0"/>
            <a:endCxn id="409617" idx="2"/>
          </p:cNvCxnSpPr>
          <p:nvPr/>
        </p:nvCxnSpPr>
        <p:spPr bwMode="auto">
          <a:xfrm flipV="1">
            <a:off x="3019425" y="2600325"/>
            <a:ext cx="368300" cy="7715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09624" name="AutoShape 24"/>
          <p:cNvCxnSpPr>
            <a:cxnSpLocks noChangeShapeType="1"/>
            <a:stCxn id="409615" idx="3"/>
            <a:endCxn id="409616" idx="1"/>
          </p:cNvCxnSpPr>
          <p:nvPr/>
        </p:nvCxnSpPr>
        <p:spPr bwMode="auto">
          <a:xfrm>
            <a:off x="2190750" y="3457575"/>
            <a:ext cx="7366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09625" name="AutoShape 25"/>
          <p:cNvCxnSpPr>
            <a:cxnSpLocks noChangeShapeType="1"/>
          </p:cNvCxnSpPr>
          <p:nvPr/>
        </p:nvCxnSpPr>
        <p:spPr bwMode="auto">
          <a:xfrm>
            <a:off x="1514475" y="2743200"/>
            <a:ext cx="460375" cy="6858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409626" name="Group 26"/>
          <p:cNvGrpSpPr>
            <a:grpSpLocks/>
          </p:cNvGrpSpPr>
          <p:nvPr/>
        </p:nvGrpSpPr>
        <p:grpSpPr bwMode="auto">
          <a:xfrm>
            <a:off x="533400" y="2438400"/>
            <a:ext cx="523875" cy="488950"/>
            <a:chOff x="1014" y="912"/>
            <a:chExt cx="574" cy="596"/>
          </a:xfrm>
        </p:grpSpPr>
        <p:sp>
          <p:nvSpPr>
            <p:cNvPr id="409627" name="Freeform 27"/>
            <p:cNvSpPr>
              <a:spLocks/>
            </p:cNvSpPr>
            <p:nvPr/>
          </p:nvSpPr>
          <p:spPr bwMode="auto">
            <a:xfrm>
              <a:off x="1014" y="912"/>
              <a:ext cx="574" cy="596"/>
            </a:xfrm>
            <a:custGeom>
              <a:avLst/>
              <a:gdLst>
                <a:gd name="T0" fmla="*/ 124 w 574"/>
                <a:gd name="T1" fmla="*/ 391 h 596"/>
                <a:gd name="T2" fmla="*/ 0 w 574"/>
                <a:gd name="T3" fmla="*/ 391 h 596"/>
                <a:gd name="T4" fmla="*/ 0 w 574"/>
                <a:gd name="T5" fmla="*/ 596 h 596"/>
                <a:gd name="T6" fmla="*/ 574 w 574"/>
                <a:gd name="T7" fmla="*/ 596 h 596"/>
                <a:gd name="T8" fmla="*/ 574 w 574"/>
                <a:gd name="T9" fmla="*/ 391 h 596"/>
                <a:gd name="T10" fmla="*/ 446 w 574"/>
                <a:gd name="T11" fmla="*/ 391 h 596"/>
                <a:gd name="T12" fmla="*/ 446 w 574"/>
                <a:gd name="T13" fmla="*/ 364 h 596"/>
                <a:gd name="T14" fmla="*/ 500 w 574"/>
                <a:gd name="T15" fmla="*/ 364 h 596"/>
                <a:gd name="T16" fmla="*/ 500 w 574"/>
                <a:gd name="T17" fmla="*/ 0 h 596"/>
                <a:gd name="T18" fmla="*/ 70 w 574"/>
                <a:gd name="T19" fmla="*/ 0 h 596"/>
                <a:gd name="T20" fmla="*/ 70 w 574"/>
                <a:gd name="T21" fmla="*/ 364 h 596"/>
                <a:gd name="T22" fmla="*/ 124 w 574"/>
                <a:gd name="T23" fmla="*/ 364 h 596"/>
                <a:gd name="T24" fmla="*/ 124 w 574"/>
                <a:gd name="T25" fmla="*/ 391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4" h="596">
                  <a:moveTo>
                    <a:pt x="124" y="391"/>
                  </a:moveTo>
                  <a:lnTo>
                    <a:pt x="0" y="391"/>
                  </a:lnTo>
                  <a:lnTo>
                    <a:pt x="0" y="596"/>
                  </a:lnTo>
                  <a:lnTo>
                    <a:pt x="574" y="596"/>
                  </a:lnTo>
                  <a:lnTo>
                    <a:pt x="574" y="391"/>
                  </a:lnTo>
                  <a:lnTo>
                    <a:pt x="446" y="391"/>
                  </a:lnTo>
                  <a:lnTo>
                    <a:pt x="446" y="364"/>
                  </a:lnTo>
                  <a:lnTo>
                    <a:pt x="500" y="364"/>
                  </a:lnTo>
                  <a:lnTo>
                    <a:pt x="500" y="0"/>
                  </a:lnTo>
                  <a:lnTo>
                    <a:pt x="70" y="0"/>
                  </a:lnTo>
                  <a:lnTo>
                    <a:pt x="70" y="364"/>
                  </a:lnTo>
                  <a:lnTo>
                    <a:pt x="124" y="364"/>
                  </a:lnTo>
                  <a:lnTo>
                    <a:pt x="124" y="391"/>
                  </a:lnTo>
                  <a:close/>
                </a:path>
              </a:pathLst>
            </a:custGeom>
            <a:solidFill>
              <a:srgbClr val="FFFFFF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628" name="Line 28"/>
            <p:cNvSpPr>
              <a:spLocks noChangeShapeType="1"/>
            </p:cNvSpPr>
            <p:nvPr/>
          </p:nvSpPr>
          <p:spPr bwMode="auto">
            <a:xfrm>
              <a:off x="1138" y="1303"/>
              <a:ext cx="322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629" name="Line 29"/>
            <p:cNvSpPr>
              <a:spLocks noChangeShapeType="1"/>
            </p:cNvSpPr>
            <p:nvPr/>
          </p:nvSpPr>
          <p:spPr bwMode="auto">
            <a:xfrm>
              <a:off x="1138" y="1276"/>
              <a:ext cx="322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630" name="Freeform 30"/>
            <p:cNvSpPr>
              <a:spLocks noEditPoints="1"/>
            </p:cNvSpPr>
            <p:nvPr/>
          </p:nvSpPr>
          <p:spPr bwMode="auto">
            <a:xfrm>
              <a:off x="1310" y="1323"/>
              <a:ext cx="233" cy="168"/>
            </a:xfrm>
            <a:custGeom>
              <a:avLst/>
              <a:gdLst>
                <a:gd name="T0" fmla="*/ 0 w 233"/>
                <a:gd name="T1" fmla="*/ 168 h 168"/>
                <a:gd name="T2" fmla="*/ 188 w 233"/>
                <a:gd name="T3" fmla="*/ 168 h 168"/>
                <a:gd name="T4" fmla="*/ 188 w 233"/>
                <a:gd name="T5" fmla="*/ 0 h 168"/>
                <a:gd name="T6" fmla="*/ 0 w 233"/>
                <a:gd name="T7" fmla="*/ 0 h 168"/>
                <a:gd name="T8" fmla="*/ 0 w 233"/>
                <a:gd name="T9" fmla="*/ 168 h 168"/>
                <a:gd name="T10" fmla="*/ 204 w 233"/>
                <a:gd name="T11" fmla="*/ 26 h 168"/>
                <a:gd name="T12" fmla="*/ 233 w 233"/>
                <a:gd name="T13" fmla="*/ 26 h 168"/>
                <a:gd name="T14" fmla="*/ 233 w 233"/>
                <a:gd name="T15" fmla="*/ 0 h 168"/>
                <a:gd name="T16" fmla="*/ 204 w 233"/>
                <a:gd name="T17" fmla="*/ 0 h 168"/>
                <a:gd name="T18" fmla="*/ 204 w 233"/>
                <a:gd name="T19" fmla="*/ 26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3" h="168">
                  <a:moveTo>
                    <a:pt x="0" y="168"/>
                  </a:moveTo>
                  <a:lnTo>
                    <a:pt x="188" y="168"/>
                  </a:lnTo>
                  <a:lnTo>
                    <a:pt x="188" y="0"/>
                  </a:lnTo>
                  <a:lnTo>
                    <a:pt x="0" y="0"/>
                  </a:lnTo>
                  <a:lnTo>
                    <a:pt x="0" y="168"/>
                  </a:lnTo>
                  <a:close/>
                  <a:moveTo>
                    <a:pt x="204" y="26"/>
                  </a:moveTo>
                  <a:lnTo>
                    <a:pt x="233" y="26"/>
                  </a:lnTo>
                  <a:lnTo>
                    <a:pt x="233" y="0"/>
                  </a:lnTo>
                  <a:lnTo>
                    <a:pt x="204" y="0"/>
                  </a:lnTo>
                  <a:lnTo>
                    <a:pt x="204" y="26"/>
                  </a:lnTo>
                  <a:close/>
                </a:path>
              </a:pathLst>
            </a:custGeom>
            <a:solidFill>
              <a:srgbClr val="FFFFFF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631" name="Line 31"/>
            <p:cNvSpPr>
              <a:spLocks noChangeShapeType="1"/>
            </p:cNvSpPr>
            <p:nvPr/>
          </p:nvSpPr>
          <p:spPr bwMode="auto">
            <a:xfrm>
              <a:off x="1310" y="1379"/>
              <a:ext cx="188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632" name="Line 32"/>
            <p:cNvSpPr>
              <a:spLocks noChangeShapeType="1"/>
            </p:cNvSpPr>
            <p:nvPr/>
          </p:nvSpPr>
          <p:spPr bwMode="auto">
            <a:xfrm>
              <a:off x="1310" y="1435"/>
              <a:ext cx="188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633" name="Line 33"/>
            <p:cNvSpPr>
              <a:spLocks noChangeShapeType="1"/>
            </p:cNvSpPr>
            <p:nvPr/>
          </p:nvSpPr>
          <p:spPr bwMode="auto">
            <a:xfrm>
              <a:off x="1317" y="1405"/>
              <a:ext cx="172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634" name="Rectangle 34"/>
            <p:cNvSpPr>
              <a:spLocks noChangeArrowheads="1"/>
            </p:cNvSpPr>
            <p:nvPr/>
          </p:nvSpPr>
          <p:spPr bwMode="auto">
            <a:xfrm>
              <a:off x="1416" y="1389"/>
              <a:ext cx="54" cy="36"/>
            </a:xfrm>
            <a:prstGeom prst="rect">
              <a:avLst/>
            </a:prstGeom>
            <a:noFill/>
            <a:ln w="47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635" name="Freeform 35"/>
            <p:cNvSpPr>
              <a:spLocks noEditPoints="1"/>
            </p:cNvSpPr>
            <p:nvPr/>
          </p:nvSpPr>
          <p:spPr bwMode="auto">
            <a:xfrm>
              <a:off x="1030" y="955"/>
              <a:ext cx="538" cy="401"/>
            </a:xfrm>
            <a:custGeom>
              <a:avLst/>
              <a:gdLst>
                <a:gd name="T0" fmla="*/ 452 w 538"/>
                <a:gd name="T1" fmla="*/ 285 h 401"/>
                <a:gd name="T2" fmla="*/ 472 w 538"/>
                <a:gd name="T3" fmla="*/ 285 h 401"/>
                <a:gd name="T4" fmla="*/ 472 w 538"/>
                <a:gd name="T5" fmla="*/ 278 h 401"/>
                <a:gd name="T6" fmla="*/ 452 w 538"/>
                <a:gd name="T7" fmla="*/ 278 h 401"/>
                <a:gd name="T8" fmla="*/ 452 w 538"/>
                <a:gd name="T9" fmla="*/ 285 h 401"/>
                <a:gd name="T10" fmla="*/ 121 w 538"/>
                <a:gd name="T11" fmla="*/ 239 h 401"/>
                <a:gd name="T12" fmla="*/ 121 w 538"/>
                <a:gd name="T13" fmla="*/ 27 h 401"/>
                <a:gd name="T14" fmla="*/ 417 w 538"/>
                <a:gd name="T15" fmla="*/ 27 h 401"/>
                <a:gd name="T16" fmla="*/ 417 w 538"/>
                <a:gd name="T17" fmla="*/ 239 h 401"/>
                <a:gd name="T18" fmla="*/ 121 w 538"/>
                <a:gd name="T19" fmla="*/ 239 h 401"/>
                <a:gd name="T20" fmla="*/ 108 w 538"/>
                <a:gd name="T21" fmla="*/ 252 h 401"/>
                <a:gd name="T22" fmla="*/ 430 w 538"/>
                <a:gd name="T23" fmla="*/ 252 h 401"/>
                <a:gd name="T24" fmla="*/ 430 w 538"/>
                <a:gd name="T25" fmla="*/ 14 h 401"/>
                <a:gd name="T26" fmla="*/ 446 w 538"/>
                <a:gd name="T27" fmla="*/ 14 h 401"/>
                <a:gd name="T28" fmla="*/ 446 w 538"/>
                <a:gd name="T29" fmla="*/ 0 h 401"/>
                <a:gd name="T30" fmla="*/ 96 w 538"/>
                <a:gd name="T31" fmla="*/ 0 h 401"/>
                <a:gd name="T32" fmla="*/ 96 w 538"/>
                <a:gd name="T33" fmla="*/ 265 h 401"/>
                <a:gd name="T34" fmla="*/ 108 w 538"/>
                <a:gd name="T35" fmla="*/ 265 h 401"/>
                <a:gd name="T36" fmla="*/ 108 w 538"/>
                <a:gd name="T37" fmla="*/ 252 h 401"/>
                <a:gd name="T38" fmla="*/ 0 w 538"/>
                <a:gd name="T39" fmla="*/ 388 h 401"/>
                <a:gd name="T40" fmla="*/ 54 w 538"/>
                <a:gd name="T41" fmla="*/ 388 h 401"/>
                <a:gd name="T42" fmla="*/ 54 w 538"/>
                <a:gd name="T43" fmla="*/ 368 h 401"/>
                <a:gd name="T44" fmla="*/ 0 w 538"/>
                <a:gd name="T45" fmla="*/ 368 h 401"/>
                <a:gd name="T46" fmla="*/ 0 w 538"/>
                <a:gd name="T47" fmla="*/ 388 h 401"/>
                <a:gd name="T48" fmla="*/ 316 w 538"/>
                <a:gd name="T49" fmla="*/ 401 h 401"/>
                <a:gd name="T50" fmla="*/ 430 w 538"/>
                <a:gd name="T51" fmla="*/ 401 h 401"/>
                <a:gd name="T52" fmla="*/ 430 w 538"/>
                <a:gd name="T53" fmla="*/ 391 h 401"/>
                <a:gd name="T54" fmla="*/ 316 w 538"/>
                <a:gd name="T55" fmla="*/ 391 h 401"/>
                <a:gd name="T56" fmla="*/ 316 w 538"/>
                <a:gd name="T57" fmla="*/ 401 h 401"/>
                <a:gd name="T58" fmla="*/ 523 w 538"/>
                <a:gd name="T59" fmla="*/ 378 h 401"/>
                <a:gd name="T60" fmla="*/ 538 w 538"/>
                <a:gd name="T61" fmla="*/ 378 h 401"/>
                <a:gd name="T62" fmla="*/ 538 w 538"/>
                <a:gd name="T63" fmla="*/ 368 h 401"/>
                <a:gd name="T64" fmla="*/ 523 w 538"/>
                <a:gd name="T65" fmla="*/ 368 h 401"/>
                <a:gd name="T66" fmla="*/ 523 w 538"/>
                <a:gd name="T67" fmla="*/ 378 h 401"/>
                <a:gd name="T68" fmla="*/ 523 w 538"/>
                <a:gd name="T69" fmla="*/ 394 h 401"/>
                <a:gd name="T70" fmla="*/ 538 w 538"/>
                <a:gd name="T71" fmla="*/ 394 h 401"/>
                <a:gd name="T72" fmla="*/ 538 w 538"/>
                <a:gd name="T73" fmla="*/ 388 h 401"/>
                <a:gd name="T74" fmla="*/ 523 w 538"/>
                <a:gd name="T75" fmla="*/ 388 h 401"/>
                <a:gd name="T76" fmla="*/ 523 w 538"/>
                <a:gd name="T77" fmla="*/ 39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38" h="401">
                  <a:moveTo>
                    <a:pt x="452" y="285"/>
                  </a:moveTo>
                  <a:lnTo>
                    <a:pt x="472" y="285"/>
                  </a:lnTo>
                  <a:lnTo>
                    <a:pt x="472" y="278"/>
                  </a:lnTo>
                  <a:lnTo>
                    <a:pt x="452" y="278"/>
                  </a:lnTo>
                  <a:lnTo>
                    <a:pt x="452" y="285"/>
                  </a:lnTo>
                  <a:close/>
                  <a:moveTo>
                    <a:pt x="121" y="239"/>
                  </a:moveTo>
                  <a:lnTo>
                    <a:pt x="121" y="27"/>
                  </a:lnTo>
                  <a:lnTo>
                    <a:pt x="417" y="27"/>
                  </a:lnTo>
                  <a:lnTo>
                    <a:pt x="417" y="239"/>
                  </a:lnTo>
                  <a:lnTo>
                    <a:pt x="121" y="239"/>
                  </a:lnTo>
                  <a:close/>
                  <a:moveTo>
                    <a:pt x="108" y="252"/>
                  </a:moveTo>
                  <a:lnTo>
                    <a:pt x="430" y="252"/>
                  </a:lnTo>
                  <a:lnTo>
                    <a:pt x="430" y="14"/>
                  </a:lnTo>
                  <a:lnTo>
                    <a:pt x="446" y="14"/>
                  </a:lnTo>
                  <a:lnTo>
                    <a:pt x="446" y="0"/>
                  </a:lnTo>
                  <a:lnTo>
                    <a:pt x="96" y="0"/>
                  </a:lnTo>
                  <a:lnTo>
                    <a:pt x="96" y="265"/>
                  </a:lnTo>
                  <a:lnTo>
                    <a:pt x="108" y="265"/>
                  </a:lnTo>
                  <a:lnTo>
                    <a:pt x="108" y="252"/>
                  </a:lnTo>
                  <a:close/>
                  <a:moveTo>
                    <a:pt x="0" y="388"/>
                  </a:moveTo>
                  <a:lnTo>
                    <a:pt x="54" y="388"/>
                  </a:lnTo>
                  <a:lnTo>
                    <a:pt x="54" y="368"/>
                  </a:lnTo>
                  <a:lnTo>
                    <a:pt x="0" y="368"/>
                  </a:lnTo>
                  <a:lnTo>
                    <a:pt x="0" y="388"/>
                  </a:lnTo>
                  <a:close/>
                  <a:moveTo>
                    <a:pt x="316" y="401"/>
                  </a:moveTo>
                  <a:lnTo>
                    <a:pt x="430" y="401"/>
                  </a:lnTo>
                  <a:lnTo>
                    <a:pt x="430" y="391"/>
                  </a:lnTo>
                  <a:lnTo>
                    <a:pt x="316" y="391"/>
                  </a:lnTo>
                  <a:lnTo>
                    <a:pt x="316" y="401"/>
                  </a:lnTo>
                  <a:close/>
                  <a:moveTo>
                    <a:pt x="523" y="378"/>
                  </a:moveTo>
                  <a:lnTo>
                    <a:pt x="538" y="378"/>
                  </a:lnTo>
                  <a:lnTo>
                    <a:pt x="538" y="368"/>
                  </a:lnTo>
                  <a:lnTo>
                    <a:pt x="523" y="368"/>
                  </a:lnTo>
                  <a:lnTo>
                    <a:pt x="523" y="378"/>
                  </a:lnTo>
                  <a:close/>
                  <a:moveTo>
                    <a:pt x="523" y="394"/>
                  </a:moveTo>
                  <a:lnTo>
                    <a:pt x="538" y="394"/>
                  </a:lnTo>
                  <a:lnTo>
                    <a:pt x="538" y="388"/>
                  </a:lnTo>
                  <a:lnTo>
                    <a:pt x="523" y="388"/>
                  </a:lnTo>
                  <a:lnTo>
                    <a:pt x="523" y="394"/>
                  </a:lnTo>
                  <a:close/>
                </a:path>
              </a:pathLst>
            </a:custGeom>
            <a:solidFill>
              <a:srgbClr val="000000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636" name="Line 36"/>
            <p:cNvSpPr>
              <a:spLocks noChangeShapeType="1"/>
            </p:cNvSpPr>
            <p:nvPr/>
          </p:nvSpPr>
          <p:spPr bwMode="auto">
            <a:xfrm>
              <a:off x="1084" y="1257"/>
              <a:ext cx="430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637" name="Line 37"/>
            <p:cNvSpPr>
              <a:spLocks noChangeShapeType="1"/>
            </p:cNvSpPr>
            <p:nvPr/>
          </p:nvSpPr>
          <p:spPr bwMode="auto">
            <a:xfrm flipV="1">
              <a:off x="1193" y="1257"/>
              <a:ext cx="1" cy="19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638" name="Line 38"/>
            <p:cNvSpPr>
              <a:spLocks noChangeShapeType="1"/>
            </p:cNvSpPr>
            <p:nvPr/>
          </p:nvSpPr>
          <p:spPr bwMode="auto">
            <a:xfrm flipV="1">
              <a:off x="1301" y="1257"/>
              <a:ext cx="1" cy="19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09639" name="Group 39"/>
          <p:cNvGrpSpPr>
            <a:grpSpLocks/>
          </p:cNvGrpSpPr>
          <p:nvPr/>
        </p:nvGrpSpPr>
        <p:grpSpPr bwMode="auto">
          <a:xfrm>
            <a:off x="3657600" y="2133600"/>
            <a:ext cx="523875" cy="488950"/>
            <a:chOff x="1014" y="912"/>
            <a:chExt cx="574" cy="596"/>
          </a:xfrm>
        </p:grpSpPr>
        <p:sp>
          <p:nvSpPr>
            <p:cNvPr id="409640" name="Freeform 40"/>
            <p:cNvSpPr>
              <a:spLocks/>
            </p:cNvSpPr>
            <p:nvPr/>
          </p:nvSpPr>
          <p:spPr bwMode="auto">
            <a:xfrm>
              <a:off x="1014" y="912"/>
              <a:ext cx="574" cy="596"/>
            </a:xfrm>
            <a:custGeom>
              <a:avLst/>
              <a:gdLst>
                <a:gd name="T0" fmla="*/ 124 w 574"/>
                <a:gd name="T1" fmla="*/ 391 h 596"/>
                <a:gd name="T2" fmla="*/ 0 w 574"/>
                <a:gd name="T3" fmla="*/ 391 h 596"/>
                <a:gd name="T4" fmla="*/ 0 w 574"/>
                <a:gd name="T5" fmla="*/ 596 h 596"/>
                <a:gd name="T6" fmla="*/ 574 w 574"/>
                <a:gd name="T7" fmla="*/ 596 h 596"/>
                <a:gd name="T8" fmla="*/ 574 w 574"/>
                <a:gd name="T9" fmla="*/ 391 h 596"/>
                <a:gd name="T10" fmla="*/ 446 w 574"/>
                <a:gd name="T11" fmla="*/ 391 h 596"/>
                <a:gd name="T12" fmla="*/ 446 w 574"/>
                <a:gd name="T13" fmla="*/ 364 h 596"/>
                <a:gd name="T14" fmla="*/ 500 w 574"/>
                <a:gd name="T15" fmla="*/ 364 h 596"/>
                <a:gd name="T16" fmla="*/ 500 w 574"/>
                <a:gd name="T17" fmla="*/ 0 h 596"/>
                <a:gd name="T18" fmla="*/ 70 w 574"/>
                <a:gd name="T19" fmla="*/ 0 h 596"/>
                <a:gd name="T20" fmla="*/ 70 w 574"/>
                <a:gd name="T21" fmla="*/ 364 h 596"/>
                <a:gd name="T22" fmla="*/ 124 w 574"/>
                <a:gd name="T23" fmla="*/ 364 h 596"/>
                <a:gd name="T24" fmla="*/ 124 w 574"/>
                <a:gd name="T25" fmla="*/ 391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4" h="596">
                  <a:moveTo>
                    <a:pt x="124" y="391"/>
                  </a:moveTo>
                  <a:lnTo>
                    <a:pt x="0" y="391"/>
                  </a:lnTo>
                  <a:lnTo>
                    <a:pt x="0" y="596"/>
                  </a:lnTo>
                  <a:lnTo>
                    <a:pt x="574" y="596"/>
                  </a:lnTo>
                  <a:lnTo>
                    <a:pt x="574" y="391"/>
                  </a:lnTo>
                  <a:lnTo>
                    <a:pt x="446" y="391"/>
                  </a:lnTo>
                  <a:lnTo>
                    <a:pt x="446" y="364"/>
                  </a:lnTo>
                  <a:lnTo>
                    <a:pt x="500" y="364"/>
                  </a:lnTo>
                  <a:lnTo>
                    <a:pt x="500" y="0"/>
                  </a:lnTo>
                  <a:lnTo>
                    <a:pt x="70" y="0"/>
                  </a:lnTo>
                  <a:lnTo>
                    <a:pt x="70" y="364"/>
                  </a:lnTo>
                  <a:lnTo>
                    <a:pt x="124" y="364"/>
                  </a:lnTo>
                  <a:lnTo>
                    <a:pt x="124" y="391"/>
                  </a:lnTo>
                  <a:close/>
                </a:path>
              </a:pathLst>
            </a:custGeom>
            <a:solidFill>
              <a:srgbClr val="FFFFFF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641" name="Line 41"/>
            <p:cNvSpPr>
              <a:spLocks noChangeShapeType="1"/>
            </p:cNvSpPr>
            <p:nvPr/>
          </p:nvSpPr>
          <p:spPr bwMode="auto">
            <a:xfrm>
              <a:off x="1138" y="1303"/>
              <a:ext cx="322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642" name="Line 42"/>
            <p:cNvSpPr>
              <a:spLocks noChangeShapeType="1"/>
            </p:cNvSpPr>
            <p:nvPr/>
          </p:nvSpPr>
          <p:spPr bwMode="auto">
            <a:xfrm>
              <a:off x="1138" y="1276"/>
              <a:ext cx="322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643" name="Freeform 43"/>
            <p:cNvSpPr>
              <a:spLocks noEditPoints="1"/>
            </p:cNvSpPr>
            <p:nvPr/>
          </p:nvSpPr>
          <p:spPr bwMode="auto">
            <a:xfrm>
              <a:off x="1310" y="1323"/>
              <a:ext cx="233" cy="168"/>
            </a:xfrm>
            <a:custGeom>
              <a:avLst/>
              <a:gdLst>
                <a:gd name="T0" fmla="*/ 0 w 233"/>
                <a:gd name="T1" fmla="*/ 168 h 168"/>
                <a:gd name="T2" fmla="*/ 188 w 233"/>
                <a:gd name="T3" fmla="*/ 168 h 168"/>
                <a:gd name="T4" fmla="*/ 188 w 233"/>
                <a:gd name="T5" fmla="*/ 0 h 168"/>
                <a:gd name="T6" fmla="*/ 0 w 233"/>
                <a:gd name="T7" fmla="*/ 0 h 168"/>
                <a:gd name="T8" fmla="*/ 0 w 233"/>
                <a:gd name="T9" fmla="*/ 168 h 168"/>
                <a:gd name="T10" fmla="*/ 204 w 233"/>
                <a:gd name="T11" fmla="*/ 26 h 168"/>
                <a:gd name="T12" fmla="*/ 233 w 233"/>
                <a:gd name="T13" fmla="*/ 26 h 168"/>
                <a:gd name="T14" fmla="*/ 233 w 233"/>
                <a:gd name="T15" fmla="*/ 0 h 168"/>
                <a:gd name="T16" fmla="*/ 204 w 233"/>
                <a:gd name="T17" fmla="*/ 0 h 168"/>
                <a:gd name="T18" fmla="*/ 204 w 233"/>
                <a:gd name="T19" fmla="*/ 26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3" h="168">
                  <a:moveTo>
                    <a:pt x="0" y="168"/>
                  </a:moveTo>
                  <a:lnTo>
                    <a:pt x="188" y="168"/>
                  </a:lnTo>
                  <a:lnTo>
                    <a:pt x="188" y="0"/>
                  </a:lnTo>
                  <a:lnTo>
                    <a:pt x="0" y="0"/>
                  </a:lnTo>
                  <a:lnTo>
                    <a:pt x="0" y="168"/>
                  </a:lnTo>
                  <a:close/>
                  <a:moveTo>
                    <a:pt x="204" y="26"/>
                  </a:moveTo>
                  <a:lnTo>
                    <a:pt x="233" y="26"/>
                  </a:lnTo>
                  <a:lnTo>
                    <a:pt x="233" y="0"/>
                  </a:lnTo>
                  <a:lnTo>
                    <a:pt x="204" y="0"/>
                  </a:lnTo>
                  <a:lnTo>
                    <a:pt x="204" y="26"/>
                  </a:lnTo>
                  <a:close/>
                </a:path>
              </a:pathLst>
            </a:custGeom>
            <a:solidFill>
              <a:srgbClr val="FFFFFF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644" name="Line 44"/>
            <p:cNvSpPr>
              <a:spLocks noChangeShapeType="1"/>
            </p:cNvSpPr>
            <p:nvPr/>
          </p:nvSpPr>
          <p:spPr bwMode="auto">
            <a:xfrm>
              <a:off x="1310" y="1379"/>
              <a:ext cx="188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645" name="Line 45"/>
            <p:cNvSpPr>
              <a:spLocks noChangeShapeType="1"/>
            </p:cNvSpPr>
            <p:nvPr/>
          </p:nvSpPr>
          <p:spPr bwMode="auto">
            <a:xfrm>
              <a:off x="1310" y="1435"/>
              <a:ext cx="188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646" name="Line 46"/>
            <p:cNvSpPr>
              <a:spLocks noChangeShapeType="1"/>
            </p:cNvSpPr>
            <p:nvPr/>
          </p:nvSpPr>
          <p:spPr bwMode="auto">
            <a:xfrm>
              <a:off x="1317" y="1405"/>
              <a:ext cx="172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647" name="Rectangle 47"/>
            <p:cNvSpPr>
              <a:spLocks noChangeArrowheads="1"/>
            </p:cNvSpPr>
            <p:nvPr/>
          </p:nvSpPr>
          <p:spPr bwMode="auto">
            <a:xfrm>
              <a:off x="1416" y="1389"/>
              <a:ext cx="54" cy="36"/>
            </a:xfrm>
            <a:prstGeom prst="rect">
              <a:avLst/>
            </a:prstGeom>
            <a:noFill/>
            <a:ln w="47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648" name="Freeform 48"/>
            <p:cNvSpPr>
              <a:spLocks noEditPoints="1"/>
            </p:cNvSpPr>
            <p:nvPr/>
          </p:nvSpPr>
          <p:spPr bwMode="auto">
            <a:xfrm>
              <a:off x="1030" y="955"/>
              <a:ext cx="538" cy="401"/>
            </a:xfrm>
            <a:custGeom>
              <a:avLst/>
              <a:gdLst>
                <a:gd name="T0" fmla="*/ 452 w 538"/>
                <a:gd name="T1" fmla="*/ 285 h 401"/>
                <a:gd name="T2" fmla="*/ 472 w 538"/>
                <a:gd name="T3" fmla="*/ 285 h 401"/>
                <a:gd name="T4" fmla="*/ 472 w 538"/>
                <a:gd name="T5" fmla="*/ 278 h 401"/>
                <a:gd name="T6" fmla="*/ 452 w 538"/>
                <a:gd name="T7" fmla="*/ 278 h 401"/>
                <a:gd name="T8" fmla="*/ 452 w 538"/>
                <a:gd name="T9" fmla="*/ 285 h 401"/>
                <a:gd name="T10" fmla="*/ 121 w 538"/>
                <a:gd name="T11" fmla="*/ 239 h 401"/>
                <a:gd name="T12" fmla="*/ 121 w 538"/>
                <a:gd name="T13" fmla="*/ 27 h 401"/>
                <a:gd name="T14" fmla="*/ 417 w 538"/>
                <a:gd name="T15" fmla="*/ 27 h 401"/>
                <a:gd name="T16" fmla="*/ 417 w 538"/>
                <a:gd name="T17" fmla="*/ 239 h 401"/>
                <a:gd name="T18" fmla="*/ 121 w 538"/>
                <a:gd name="T19" fmla="*/ 239 h 401"/>
                <a:gd name="T20" fmla="*/ 108 w 538"/>
                <a:gd name="T21" fmla="*/ 252 h 401"/>
                <a:gd name="T22" fmla="*/ 430 w 538"/>
                <a:gd name="T23" fmla="*/ 252 h 401"/>
                <a:gd name="T24" fmla="*/ 430 w 538"/>
                <a:gd name="T25" fmla="*/ 14 h 401"/>
                <a:gd name="T26" fmla="*/ 446 w 538"/>
                <a:gd name="T27" fmla="*/ 14 h 401"/>
                <a:gd name="T28" fmla="*/ 446 w 538"/>
                <a:gd name="T29" fmla="*/ 0 h 401"/>
                <a:gd name="T30" fmla="*/ 96 w 538"/>
                <a:gd name="T31" fmla="*/ 0 h 401"/>
                <a:gd name="T32" fmla="*/ 96 w 538"/>
                <a:gd name="T33" fmla="*/ 265 h 401"/>
                <a:gd name="T34" fmla="*/ 108 w 538"/>
                <a:gd name="T35" fmla="*/ 265 h 401"/>
                <a:gd name="T36" fmla="*/ 108 w 538"/>
                <a:gd name="T37" fmla="*/ 252 h 401"/>
                <a:gd name="T38" fmla="*/ 0 w 538"/>
                <a:gd name="T39" fmla="*/ 388 h 401"/>
                <a:gd name="T40" fmla="*/ 54 w 538"/>
                <a:gd name="T41" fmla="*/ 388 h 401"/>
                <a:gd name="T42" fmla="*/ 54 w 538"/>
                <a:gd name="T43" fmla="*/ 368 h 401"/>
                <a:gd name="T44" fmla="*/ 0 w 538"/>
                <a:gd name="T45" fmla="*/ 368 h 401"/>
                <a:gd name="T46" fmla="*/ 0 w 538"/>
                <a:gd name="T47" fmla="*/ 388 h 401"/>
                <a:gd name="T48" fmla="*/ 316 w 538"/>
                <a:gd name="T49" fmla="*/ 401 h 401"/>
                <a:gd name="T50" fmla="*/ 430 w 538"/>
                <a:gd name="T51" fmla="*/ 401 h 401"/>
                <a:gd name="T52" fmla="*/ 430 w 538"/>
                <a:gd name="T53" fmla="*/ 391 h 401"/>
                <a:gd name="T54" fmla="*/ 316 w 538"/>
                <a:gd name="T55" fmla="*/ 391 h 401"/>
                <a:gd name="T56" fmla="*/ 316 w 538"/>
                <a:gd name="T57" fmla="*/ 401 h 401"/>
                <a:gd name="T58" fmla="*/ 523 w 538"/>
                <a:gd name="T59" fmla="*/ 378 h 401"/>
                <a:gd name="T60" fmla="*/ 538 w 538"/>
                <a:gd name="T61" fmla="*/ 378 h 401"/>
                <a:gd name="T62" fmla="*/ 538 w 538"/>
                <a:gd name="T63" fmla="*/ 368 h 401"/>
                <a:gd name="T64" fmla="*/ 523 w 538"/>
                <a:gd name="T65" fmla="*/ 368 h 401"/>
                <a:gd name="T66" fmla="*/ 523 w 538"/>
                <a:gd name="T67" fmla="*/ 378 h 401"/>
                <a:gd name="T68" fmla="*/ 523 w 538"/>
                <a:gd name="T69" fmla="*/ 394 h 401"/>
                <a:gd name="T70" fmla="*/ 538 w 538"/>
                <a:gd name="T71" fmla="*/ 394 h 401"/>
                <a:gd name="T72" fmla="*/ 538 w 538"/>
                <a:gd name="T73" fmla="*/ 388 h 401"/>
                <a:gd name="T74" fmla="*/ 523 w 538"/>
                <a:gd name="T75" fmla="*/ 388 h 401"/>
                <a:gd name="T76" fmla="*/ 523 w 538"/>
                <a:gd name="T77" fmla="*/ 39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38" h="401">
                  <a:moveTo>
                    <a:pt x="452" y="285"/>
                  </a:moveTo>
                  <a:lnTo>
                    <a:pt x="472" y="285"/>
                  </a:lnTo>
                  <a:lnTo>
                    <a:pt x="472" y="278"/>
                  </a:lnTo>
                  <a:lnTo>
                    <a:pt x="452" y="278"/>
                  </a:lnTo>
                  <a:lnTo>
                    <a:pt x="452" y="285"/>
                  </a:lnTo>
                  <a:close/>
                  <a:moveTo>
                    <a:pt x="121" y="239"/>
                  </a:moveTo>
                  <a:lnTo>
                    <a:pt x="121" y="27"/>
                  </a:lnTo>
                  <a:lnTo>
                    <a:pt x="417" y="27"/>
                  </a:lnTo>
                  <a:lnTo>
                    <a:pt x="417" y="239"/>
                  </a:lnTo>
                  <a:lnTo>
                    <a:pt x="121" y="239"/>
                  </a:lnTo>
                  <a:close/>
                  <a:moveTo>
                    <a:pt x="108" y="252"/>
                  </a:moveTo>
                  <a:lnTo>
                    <a:pt x="430" y="252"/>
                  </a:lnTo>
                  <a:lnTo>
                    <a:pt x="430" y="14"/>
                  </a:lnTo>
                  <a:lnTo>
                    <a:pt x="446" y="14"/>
                  </a:lnTo>
                  <a:lnTo>
                    <a:pt x="446" y="0"/>
                  </a:lnTo>
                  <a:lnTo>
                    <a:pt x="96" y="0"/>
                  </a:lnTo>
                  <a:lnTo>
                    <a:pt x="96" y="265"/>
                  </a:lnTo>
                  <a:lnTo>
                    <a:pt x="108" y="265"/>
                  </a:lnTo>
                  <a:lnTo>
                    <a:pt x="108" y="252"/>
                  </a:lnTo>
                  <a:close/>
                  <a:moveTo>
                    <a:pt x="0" y="388"/>
                  </a:moveTo>
                  <a:lnTo>
                    <a:pt x="54" y="388"/>
                  </a:lnTo>
                  <a:lnTo>
                    <a:pt x="54" y="368"/>
                  </a:lnTo>
                  <a:lnTo>
                    <a:pt x="0" y="368"/>
                  </a:lnTo>
                  <a:lnTo>
                    <a:pt x="0" y="388"/>
                  </a:lnTo>
                  <a:close/>
                  <a:moveTo>
                    <a:pt x="316" y="401"/>
                  </a:moveTo>
                  <a:lnTo>
                    <a:pt x="430" y="401"/>
                  </a:lnTo>
                  <a:lnTo>
                    <a:pt x="430" y="391"/>
                  </a:lnTo>
                  <a:lnTo>
                    <a:pt x="316" y="391"/>
                  </a:lnTo>
                  <a:lnTo>
                    <a:pt x="316" y="401"/>
                  </a:lnTo>
                  <a:close/>
                  <a:moveTo>
                    <a:pt x="523" y="378"/>
                  </a:moveTo>
                  <a:lnTo>
                    <a:pt x="538" y="378"/>
                  </a:lnTo>
                  <a:lnTo>
                    <a:pt x="538" y="368"/>
                  </a:lnTo>
                  <a:lnTo>
                    <a:pt x="523" y="368"/>
                  </a:lnTo>
                  <a:lnTo>
                    <a:pt x="523" y="378"/>
                  </a:lnTo>
                  <a:close/>
                  <a:moveTo>
                    <a:pt x="523" y="394"/>
                  </a:moveTo>
                  <a:lnTo>
                    <a:pt x="538" y="394"/>
                  </a:lnTo>
                  <a:lnTo>
                    <a:pt x="538" y="388"/>
                  </a:lnTo>
                  <a:lnTo>
                    <a:pt x="523" y="388"/>
                  </a:lnTo>
                  <a:lnTo>
                    <a:pt x="523" y="394"/>
                  </a:lnTo>
                  <a:close/>
                </a:path>
              </a:pathLst>
            </a:custGeom>
            <a:solidFill>
              <a:srgbClr val="000000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649" name="Line 49"/>
            <p:cNvSpPr>
              <a:spLocks noChangeShapeType="1"/>
            </p:cNvSpPr>
            <p:nvPr/>
          </p:nvSpPr>
          <p:spPr bwMode="auto">
            <a:xfrm>
              <a:off x="1084" y="1257"/>
              <a:ext cx="430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650" name="Line 50"/>
            <p:cNvSpPr>
              <a:spLocks noChangeShapeType="1"/>
            </p:cNvSpPr>
            <p:nvPr/>
          </p:nvSpPr>
          <p:spPr bwMode="auto">
            <a:xfrm flipV="1">
              <a:off x="1193" y="1257"/>
              <a:ext cx="1" cy="19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651" name="Line 51"/>
            <p:cNvSpPr>
              <a:spLocks noChangeShapeType="1"/>
            </p:cNvSpPr>
            <p:nvPr/>
          </p:nvSpPr>
          <p:spPr bwMode="auto">
            <a:xfrm flipV="1">
              <a:off x="1301" y="1257"/>
              <a:ext cx="1" cy="19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409652" name="AutoShape 52"/>
          <p:cNvCxnSpPr>
            <a:cxnSpLocks noChangeShapeType="1"/>
            <a:stCxn id="409627" idx="4"/>
            <a:endCxn id="409614" idx="1"/>
          </p:cNvCxnSpPr>
          <p:nvPr/>
        </p:nvCxnSpPr>
        <p:spPr bwMode="auto">
          <a:xfrm>
            <a:off x="1065213" y="2759075"/>
            <a:ext cx="296862" cy="12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09653" name="AutoShape 53"/>
          <p:cNvCxnSpPr>
            <a:cxnSpLocks noChangeShapeType="1"/>
            <a:stCxn id="409617" idx="3"/>
            <a:endCxn id="409648" idx="22"/>
          </p:cNvCxnSpPr>
          <p:nvPr/>
        </p:nvCxnSpPr>
        <p:spPr bwMode="auto">
          <a:xfrm flipV="1">
            <a:off x="3479800" y="2470150"/>
            <a:ext cx="192088" cy="444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409654" name="Group 54"/>
          <p:cNvGrpSpPr>
            <a:grpSpLocks/>
          </p:cNvGrpSpPr>
          <p:nvPr/>
        </p:nvGrpSpPr>
        <p:grpSpPr bwMode="auto">
          <a:xfrm>
            <a:off x="5287963" y="2514600"/>
            <a:ext cx="2179637" cy="1828800"/>
            <a:chOff x="832" y="1344"/>
            <a:chExt cx="1136" cy="1024"/>
          </a:xfrm>
        </p:grpSpPr>
        <p:sp>
          <p:nvSpPr>
            <p:cNvPr id="409655" name="Oval 55"/>
            <p:cNvSpPr>
              <a:spLocks noChangeArrowheads="1"/>
            </p:cNvSpPr>
            <p:nvPr/>
          </p:nvSpPr>
          <p:spPr bwMode="auto">
            <a:xfrm>
              <a:off x="1220" y="1344"/>
              <a:ext cx="495" cy="424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rgbClr val="DDDDD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656" name="Oval 56"/>
            <p:cNvSpPr>
              <a:spLocks noChangeArrowheads="1"/>
            </p:cNvSpPr>
            <p:nvPr/>
          </p:nvSpPr>
          <p:spPr bwMode="auto">
            <a:xfrm>
              <a:off x="948" y="1455"/>
              <a:ext cx="379" cy="424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rgbClr val="DDDDD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657" name="Oval 57"/>
            <p:cNvSpPr>
              <a:spLocks noChangeArrowheads="1"/>
            </p:cNvSpPr>
            <p:nvPr/>
          </p:nvSpPr>
          <p:spPr bwMode="auto">
            <a:xfrm>
              <a:off x="832" y="1710"/>
              <a:ext cx="256" cy="306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rgbClr val="DDDDD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658" name="Oval 58"/>
            <p:cNvSpPr>
              <a:spLocks noChangeArrowheads="1"/>
            </p:cNvSpPr>
            <p:nvPr/>
          </p:nvSpPr>
          <p:spPr bwMode="auto">
            <a:xfrm>
              <a:off x="909" y="1862"/>
              <a:ext cx="435" cy="442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rgbClr val="DDDDD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659" name="Oval 59"/>
            <p:cNvSpPr>
              <a:spLocks noChangeArrowheads="1"/>
            </p:cNvSpPr>
            <p:nvPr/>
          </p:nvSpPr>
          <p:spPr bwMode="auto">
            <a:xfrm>
              <a:off x="1086" y="1924"/>
              <a:ext cx="671" cy="444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rgbClr val="DDDDD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660" name="Oval 60"/>
            <p:cNvSpPr>
              <a:spLocks noChangeArrowheads="1"/>
            </p:cNvSpPr>
            <p:nvPr/>
          </p:nvSpPr>
          <p:spPr bwMode="auto">
            <a:xfrm>
              <a:off x="1605" y="1488"/>
              <a:ext cx="311" cy="312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rgbClr val="DDDDD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661" name="Oval 61"/>
            <p:cNvSpPr>
              <a:spLocks noChangeArrowheads="1"/>
            </p:cNvSpPr>
            <p:nvPr/>
          </p:nvSpPr>
          <p:spPr bwMode="auto">
            <a:xfrm>
              <a:off x="1602" y="1681"/>
              <a:ext cx="366" cy="333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rgbClr val="DDDDD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662" name="Oval 62"/>
            <p:cNvSpPr>
              <a:spLocks noChangeArrowheads="1"/>
            </p:cNvSpPr>
            <p:nvPr/>
          </p:nvSpPr>
          <p:spPr bwMode="auto">
            <a:xfrm>
              <a:off x="1569" y="1751"/>
              <a:ext cx="364" cy="547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rgbClr val="DDDDD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663" name="Oval 63"/>
            <p:cNvSpPr>
              <a:spLocks noChangeArrowheads="1"/>
            </p:cNvSpPr>
            <p:nvPr/>
          </p:nvSpPr>
          <p:spPr bwMode="auto">
            <a:xfrm>
              <a:off x="912" y="1434"/>
              <a:ext cx="1008" cy="918"/>
            </a:xfrm>
            <a:prstGeom prst="ellipse">
              <a:avLst/>
            </a:pr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DDDDDD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09664" name="Rectangle 64"/>
          <p:cNvSpPr>
            <a:spLocks noChangeArrowheads="1"/>
          </p:cNvSpPr>
          <p:nvPr/>
        </p:nvSpPr>
        <p:spPr bwMode="auto">
          <a:xfrm>
            <a:off x="5867400" y="2851150"/>
            <a:ext cx="184150" cy="171450"/>
          </a:xfrm>
          <a:prstGeom prst="rect">
            <a:avLst/>
          </a:prstGeom>
          <a:solidFill>
            <a:srgbClr val="EAEAEA"/>
          </a:solidFill>
          <a:ln w="12700">
            <a:miter lim="800000"/>
            <a:headEnd/>
            <a:tailEnd/>
          </a:ln>
          <a:effectLst/>
          <a:scene3d>
            <a:camera prst="legacyObliqueTopLeft"/>
            <a:lightRig rig="legacyFlat3" dir="t"/>
          </a:scene3d>
          <a:sp3d extrusionH="125400" prstMaterial="legacyMatte">
            <a:bevelT w="13500" h="13500" prst="angle"/>
            <a:bevelB w="13500" h="13500" prst="angle"/>
            <a:extrusionClr>
              <a:srgbClr val="EAEAEA"/>
            </a:extrusionClr>
          </a:sp3d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>
            <a:flatTx/>
          </a:bodyPr>
          <a:lstStyle/>
          <a:p>
            <a:endParaRPr lang="en-US"/>
          </a:p>
        </p:txBody>
      </p:sp>
      <p:sp>
        <p:nvSpPr>
          <p:cNvPr id="409665" name="Rectangle 65"/>
          <p:cNvSpPr>
            <a:spLocks noChangeArrowheads="1"/>
          </p:cNvSpPr>
          <p:nvPr/>
        </p:nvSpPr>
        <p:spPr bwMode="auto">
          <a:xfrm>
            <a:off x="5257800" y="3371850"/>
            <a:ext cx="184150" cy="171450"/>
          </a:xfrm>
          <a:prstGeom prst="rect">
            <a:avLst/>
          </a:prstGeom>
          <a:solidFill>
            <a:srgbClr val="EAEAEA"/>
          </a:solidFill>
          <a:ln w="12700">
            <a:miter lim="800000"/>
            <a:headEnd/>
            <a:tailEnd/>
          </a:ln>
          <a:effectLst/>
          <a:scene3d>
            <a:camera prst="legacyObliqueTopLeft"/>
            <a:lightRig rig="legacyFlat3" dir="t"/>
          </a:scene3d>
          <a:sp3d extrusionH="125400" prstMaterial="legacyMatte">
            <a:bevelT w="13500" h="13500" prst="angle"/>
            <a:bevelB w="13500" h="13500" prst="angle"/>
            <a:extrusionClr>
              <a:srgbClr val="EAEAEA"/>
            </a:extrusionClr>
          </a:sp3d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>
            <a:flatTx/>
          </a:bodyPr>
          <a:lstStyle/>
          <a:p>
            <a:endParaRPr lang="en-US"/>
          </a:p>
        </p:txBody>
      </p:sp>
      <p:sp>
        <p:nvSpPr>
          <p:cNvPr id="409666" name="Rectangle 66"/>
          <p:cNvSpPr>
            <a:spLocks noChangeArrowheads="1"/>
          </p:cNvSpPr>
          <p:nvPr/>
        </p:nvSpPr>
        <p:spPr bwMode="auto">
          <a:xfrm>
            <a:off x="6292850" y="4057650"/>
            <a:ext cx="184150" cy="171450"/>
          </a:xfrm>
          <a:prstGeom prst="rect">
            <a:avLst/>
          </a:prstGeom>
          <a:solidFill>
            <a:srgbClr val="EAEAEA"/>
          </a:solidFill>
          <a:ln w="12700">
            <a:miter lim="800000"/>
            <a:headEnd/>
            <a:tailEnd/>
          </a:ln>
          <a:effectLst/>
          <a:scene3d>
            <a:camera prst="legacyObliqueTopLeft"/>
            <a:lightRig rig="legacyFlat3" dir="t"/>
          </a:scene3d>
          <a:sp3d extrusionH="125400" prstMaterial="legacyMatte">
            <a:bevelT w="13500" h="13500" prst="angle"/>
            <a:bevelB w="13500" h="13500" prst="angle"/>
            <a:extrusionClr>
              <a:srgbClr val="EAEAEA"/>
            </a:extrusionClr>
          </a:sp3d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>
            <a:flatTx/>
          </a:bodyPr>
          <a:lstStyle/>
          <a:p>
            <a:endParaRPr lang="en-US"/>
          </a:p>
        </p:txBody>
      </p:sp>
      <p:sp>
        <p:nvSpPr>
          <p:cNvPr id="409667" name="Rectangle 67"/>
          <p:cNvSpPr>
            <a:spLocks noChangeArrowheads="1"/>
          </p:cNvSpPr>
          <p:nvPr/>
        </p:nvSpPr>
        <p:spPr bwMode="auto">
          <a:xfrm>
            <a:off x="6823075" y="4057650"/>
            <a:ext cx="184150" cy="171450"/>
          </a:xfrm>
          <a:prstGeom prst="rect">
            <a:avLst/>
          </a:prstGeom>
          <a:solidFill>
            <a:srgbClr val="EAEAEA"/>
          </a:solidFill>
          <a:ln w="12700">
            <a:miter lim="800000"/>
            <a:headEnd/>
            <a:tailEnd/>
          </a:ln>
          <a:effectLst/>
          <a:scene3d>
            <a:camera prst="legacyObliqueTopLeft"/>
            <a:lightRig rig="legacyFlat3" dir="t"/>
          </a:scene3d>
          <a:sp3d extrusionH="125400" prstMaterial="legacyMatte">
            <a:bevelT w="13500" h="13500" prst="angle"/>
            <a:bevelB w="13500" h="13500" prst="angle"/>
            <a:extrusionClr>
              <a:srgbClr val="EAEAEA"/>
            </a:extrusionClr>
          </a:sp3d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>
            <a:flatTx/>
          </a:bodyPr>
          <a:lstStyle/>
          <a:p>
            <a:endParaRPr lang="en-US"/>
          </a:p>
        </p:txBody>
      </p:sp>
      <p:sp>
        <p:nvSpPr>
          <p:cNvPr id="409668" name="Rectangle 68"/>
          <p:cNvSpPr>
            <a:spLocks noChangeArrowheads="1"/>
          </p:cNvSpPr>
          <p:nvPr/>
        </p:nvSpPr>
        <p:spPr bwMode="auto">
          <a:xfrm>
            <a:off x="7191375" y="3114675"/>
            <a:ext cx="184150" cy="171450"/>
          </a:xfrm>
          <a:prstGeom prst="rect">
            <a:avLst/>
          </a:prstGeom>
          <a:solidFill>
            <a:srgbClr val="EAEAEA"/>
          </a:solidFill>
          <a:ln w="12700">
            <a:miter lim="800000"/>
            <a:headEnd/>
            <a:tailEnd/>
          </a:ln>
          <a:effectLst/>
          <a:scene3d>
            <a:camera prst="legacyObliqueTopLeft"/>
            <a:lightRig rig="legacyFlat3" dir="t"/>
          </a:scene3d>
          <a:sp3d extrusionH="125400" prstMaterial="legacyMatte">
            <a:bevelT w="13500" h="13500" prst="angle"/>
            <a:bevelB w="13500" h="13500" prst="angle"/>
            <a:extrusionClr>
              <a:srgbClr val="EAEAEA"/>
            </a:extrusionClr>
          </a:sp3d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>
            <a:flatTx/>
          </a:bodyPr>
          <a:lstStyle/>
          <a:p>
            <a:endParaRPr lang="en-US"/>
          </a:p>
        </p:txBody>
      </p:sp>
      <p:sp>
        <p:nvSpPr>
          <p:cNvPr id="409669" name="Rectangle 69"/>
          <p:cNvSpPr>
            <a:spLocks noChangeArrowheads="1"/>
          </p:cNvSpPr>
          <p:nvPr/>
        </p:nvSpPr>
        <p:spPr bwMode="auto">
          <a:xfrm>
            <a:off x="6521450" y="2774950"/>
            <a:ext cx="184150" cy="171450"/>
          </a:xfrm>
          <a:prstGeom prst="rect">
            <a:avLst/>
          </a:prstGeom>
          <a:solidFill>
            <a:srgbClr val="EAEAEA"/>
          </a:solidFill>
          <a:ln w="12700">
            <a:miter lim="800000"/>
            <a:headEnd/>
            <a:tailEnd/>
          </a:ln>
          <a:effectLst/>
          <a:scene3d>
            <a:camera prst="legacyObliqueTopLeft"/>
            <a:lightRig rig="legacyFlat3" dir="t"/>
          </a:scene3d>
          <a:sp3d extrusionH="125400" prstMaterial="legacyMatte">
            <a:bevelT w="13500" h="13500" prst="angle"/>
            <a:bevelB w="13500" h="13500" prst="angle"/>
            <a:extrusionClr>
              <a:srgbClr val="EAEAEA"/>
            </a:extrusionClr>
          </a:sp3d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>
            <a:flatTx/>
          </a:bodyPr>
          <a:lstStyle/>
          <a:p>
            <a:endParaRPr lang="en-US"/>
          </a:p>
        </p:txBody>
      </p:sp>
      <p:cxnSp>
        <p:nvCxnSpPr>
          <p:cNvPr id="409670" name="AutoShape 70"/>
          <p:cNvCxnSpPr>
            <a:cxnSpLocks noChangeShapeType="1"/>
            <a:stCxn id="409665" idx="3"/>
            <a:endCxn id="409664" idx="1"/>
          </p:cNvCxnSpPr>
          <p:nvPr/>
        </p:nvCxnSpPr>
        <p:spPr bwMode="auto">
          <a:xfrm flipV="1">
            <a:off x="5441950" y="2936875"/>
            <a:ext cx="425450" cy="520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09671" name="AutoShape 71"/>
          <p:cNvCxnSpPr>
            <a:cxnSpLocks noChangeShapeType="1"/>
            <a:stCxn id="409664" idx="3"/>
            <a:endCxn id="409669" idx="1"/>
          </p:cNvCxnSpPr>
          <p:nvPr/>
        </p:nvCxnSpPr>
        <p:spPr bwMode="auto">
          <a:xfrm flipV="1">
            <a:off x="6051550" y="2860675"/>
            <a:ext cx="469900" cy="762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09672" name="AutoShape 72"/>
          <p:cNvCxnSpPr>
            <a:cxnSpLocks noChangeShapeType="1"/>
            <a:stCxn id="409669" idx="3"/>
            <a:endCxn id="409668" idx="1"/>
          </p:cNvCxnSpPr>
          <p:nvPr/>
        </p:nvCxnSpPr>
        <p:spPr bwMode="auto">
          <a:xfrm>
            <a:off x="6705600" y="2860675"/>
            <a:ext cx="485775" cy="3397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09673" name="AutoShape 73"/>
          <p:cNvCxnSpPr>
            <a:cxnSpLocks noChangeShapeType="1"/>
            <a:stCxn id="409666" idx="0"/>
            <a:endCxn id="409669" idx="2"/>
          </p:cNvCxnSpPr>
          <p:nvPr/>
        </p:nvCxnSpPr>
        <p:spPr bwMode="auto">
          <a:xfrm flipV="1">
            <a:off x="6384925" y="2946400"/>
            <a:ext cx="228600" cy="11112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09674" name="AutoShape 74"/>
          <p:cNvCxnSpPr>
            <a:cxnSpLocks noChangeShapeType="1"/>
            <a:stCxn id="409667" idx="0"/>
            <a:endCxn id="409668" idx="2"/>
          </p:cNvCxnSpPr>
          <p:nvPr/>
        </p:nvCxnSpPr>
        <p:spPr bwMode="auto">
          <a:xfrm flipV="1">
            <a:off x="6915150" y="3286125"/>
            <a:ext cx="368300" cy="7715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09675" name="AutoShape 75"/>
          <p:cNvCxnSpPr>
            <a:cxnSpLocks noChangeShapeType="1"/>
            <a:stCxn id="409666" idx="3"/>
            <a:endCxn id="409667" idx="1"/>
          </p:cNvCxnSpPr>
          <p:nvPr/>
        </p:nvCxnSpPr>
        <p:spPr bwMode="auto">
          <a:xfrm>
            <a:off x="6477000" y="4143375"/>
            <a:ext cx="34607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409676" name="Group 76"/>
          <p:cNvGrpSpPr>
            <a:grpSpLocks/>
          </p:cNvGrpSpPr>
          <p:nvPr/>
        </p:nvGrpSpPr>
        <p:grpSpPr bwMode="auto">
          <a:xfrm>
            <a:off x="5791200" y="4343400"/>
            <a:ext cx="523875" cy="488950"/>
            <a:chOff x="1014" y="912"/>
            <a:chExt cx="574" cy="596"/>
          </a:xfrm>
        </p:grpSpPr>
        <p:sp>
          <p:nvSpPr>
            <p:cNvPr id="409677" name="Freeform 77"/>
            <p:cNvSpPr>
              <a:spLocks/>
            </p:cNvSpPr>
            <p:nvPr/>
          </p:nvSpPr>
          <p:spPr bwMode="auto">
            <a:xfrm>
              <a:off x="1014" y="912"/>
              <a:ext cx="574" cy="596"/>
            </a:xfrm>
            <a:custGeom>
              <a:avLst/>
              <a:gdLst>
                <a:gd name="T0" fmla="*/ 124 w 574"/>
                <a:gd name="T1" fmla="*/ 391 h 596"/>
                <a:gd name="T2" fmla="*/ 0 w 574"/>
                <a:gd name="T3" fmla="*/ 391 h 596"/>
                <a:gd name="T4" fmla="*/ 0 w 574"/>
                <a:gd name="T5" fmla="*/ 596 h 596"/>
                <a:gd name="T6" fmla="*/ 574 w 574"/>
                <a:gd name="T7" fmla="*/ 596 h 596"/>
                <a:gd name="T8" fmla="*/ 574 w 574"/>
                <a:gd name="T9" fmla="*/ 391 h 596"/>
                <a:gd name="T10" fmla="*/ 446 w 574"/>
                <a:gd name="T11" fmla="*/ 391 h 596"/>
                <a:gd name="T12" fmla="*/ 446 w 574"/>
                <a:gd name="T13" fmla="*/ 364 h 596"/>
                <a:gd name="T14" fmla="*/ 500 w 574"/>
                <a:gd name="T15" fmla="*/ 364 h 596"/>
                <a:gd name="T16" fmla="*/ 500 w 574"/>
                <a:gd name="T17" fmla="*/ 0 h 596"/>
                <a:gd name="T18" fmla="*/ 70 w 574"/>
                <a:gd name="T19" fmla="*/ 0 h 596"/>
                <a:gd name="T20" fmla="*/ 70 w 574"/>
                <a:gd name="T21" fmla="*/ 364 h 596"/>
                <a:gd name="T22" fmla="*/ 124 w 574"/>
                <a:gd name="T23" fmla="*/ 364 h 596"/>
                <a:gd name="T24" fmla="*/ 124 w 574"/>
                <a:gd name="T25" fmla="*/ 391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4" h="596">
                  <a:moveTo>
                    <a:pt x="124" y="391"/>
                  </a:moveTo>
                  <a:lnTo>
                    <a:pt x="0" y="391"/>
                  </a:lnTo>
                  <a:lnTo>
                    <a:pt x="0" y="596"/>
                  </a:lnTo>
                  <a:lnTo>
                    <a:pt x="574" y="596"/>
                  </a:lnTo>
                  <a:lnTo>
                    <a:pt x="574" y="391"/>
                  </a:lnTo>
                  <a:lnTo>
                    <a:pt x="446" y="391"/>
                  </a:lnTo>
                  <a:lnTo>
                    <a:pt x="446" y="364"/>
                  </a:lnTo>
                  <a:lnTo>
                    <a:pt x="500" y="364"/>
                  </a:lnTo>
                  <a:lnTo>
                    <a:pt x="500" y="0"/>
                  </a:lnTo>
                  <a:lnTo>
                    <a:pt x="70" y="0"/>
                  </a:lnTo>
                  <a:lnTo>
                    <a:pt x="70" y="364"/>
                  </a:lnTo>
                  <a:lnTo>
                    <a:pt x="124" y="364"/>
                  </a:lnTo>
                  <a:lnTo>
                    <a:pt x="124" y="391"/>
                  </a:lnTo>
                  <a:close/>
                </a:path>
              </a:pathLst>
            </a:custGeom>
            <a:solidFill>
              <a:srgbClr val="FFFFFF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678" name="Line 78"/>
            <p:cNvSpPr>
              <a:spLocks noChangeShapeType="1"/>
            </p:cNvSpPr>
            <p:nvPr/>
          </p:nvSpPr>
          <p:spPr bwMode="auto">
            <a:xfrm>
              <a:off x="1138" y="1303"/>
              <a:ext cx="322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679" name="Line 79"/>
            <p:cNvSpPr>
              <a:spLocks noChangeShapeType="1"/>
            </p:cNvSpPr>
            <p:nvPr/>
          </p:nvSpPr>
          <p:spPr bwMode="auto">
            <a:xfrm>
              <a:off x="1138" y="1276"/>
              <a:ext cx="322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680" name="Freeform 80"/>
            <p:cNvSpPr>
              <a:spLocks noEditPoints="1"/>
            </p:cNvSpPr>
            <p:nvPr/>
          </p:nvSpPr>
          <p:spPr bwMode="auto">
            <a:xfrm>
              <a:off x="1310" y="1323"/>
              <a:ext cx="233" cy="168"/>
            </a:xfrm>
            <a:custGeom>
              <a:avLst/>
              <a:gdLst>
                <a:gd name="T0" fmla="*/ 0 w 233"/>
                <a:gd name="T1" fmla="*/ 168 h 168"/>
                <a:gd name="T2" fmla="*/ 188 w 233"/>
                <a:gd name="T3" fmla="*/ 168 h 168"/>
                <a:gd name="T4" fmla="*/ 188 w 233"/>
                <a:gd name="T5" fmla="*/ 0 h 168"/>
                <a:gd name="T6" fmla="*/ 0 w 233"/>
                <a:gd name="T7" fmla="*/ 0 h 168"/>
                <a:gd name="T8" fmla="*/ 0 w 233"/>
                <a:gd name="T9" fmla="*/ 168 h 168"/>
                <a:gd name="T10" fmla="*/ 204 w 233"/>
                <a:gd name="T11" fmla="*/ 26 h 168"/>
                <a:gd name="T12" fmla="*/ 233 w 233"/>
                <a:gd name="T13" fmla="*/ 26 h 168"/>
                <a:gd name="T14" fmla="*/ 233 w 233"/>
                <a:gd name="T15" fmla="*/ 0 h 168"/>
                <a:gd name="T16" fmla="*/ 204 w 233"/>
                <a:gd name="T17" fmla="*/ 0 h 168"/>
                <a:gd name="T18" fmla="*/ 204 w 233"/>
                <a:gd name="T19" fmla="*/ 26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3" h="168">
                  <a:moveTo>
                    <a:pt x="0" y="168"/>
                  </a:moveTo>
                  <a:lnTo>
                    <a:pt x="188" y="168"/>
                  </a:lnTo>
                  <a:lnTo>
                    <a:pt x="188" y="0"/>
                  </a:lnTo>
                  <a:lnTo>
                    <a:pt x="0" y="0"/>
                  </a:lnTo>
                  <a:lnTo>
                    <a:pt x="0" y="168"/>
                  </a:lnTo>
                  <a:close/>
                  <a:moveTo>
                    <a:pt x="204" y="26"/>
                  </a:moveTo>
                  <a:lnTo>
                    <a:pt x="233" y="26"/>
                  </a:lnTo>
                  <a:lnTo>
                    <a:pt x="233" y="0"/>
                  </a:lnTo>
                  <a:lnTo>
                    <a:pt x="204" y="0"/>
                  </a:lnTo>
                  <a:lnTo>
                    <a:pt x="204" y="26"/>
                  </a:lnTo>
                  <a:close/>
                </a:path>
              </a:pathLst>
            </a:custGeom>
            <a:solidFill>
              <a:srgbClr val="FFFFFF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681" name="Line 81"/>
            <p:cNvSpPr>
              <a:spLocks noChangeShapeType="1"/>
            </p:cNvSpPr>
            <p:nvPr/>
          </p:nvSpPr>
          <p:spPr bwMode="auto">
            <a:xfrm>
              <a:off x="1310" y="1379"/>
              <a:ext cx="188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682" name="Line 82"/>
            <p:cNvSpPr>
              <a:spLocks noChangeShapeType="1"/>
            </p:cNvSpPr>
            <p:nvPr/>
          </p:nvSpPr>
          <p:spPr bwMode="auto">
            <a:xfrm>
              <a:off x="1310" y="1435"/>
              <a:ext cx="188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683" name="Line 83"/>
            <p:cNvSpPr>
              <a:spLocks noChangeShapeType="1"/>
            </p:cNvSpPr>
            <p:nvPr/>
          </p:nvSpPr>
          <p:spPr bwMode="auto">
            <a:xfrm>
              <a:off x="1317" y="1405"/>
              <a:ext cx="172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684" name="Rectangle 84"/>
            <p:cNvSpPr>
              <a:spLocks noChangeArrowheads="1"/>
            </p:cNvSpPr>
            <p:nvPr/>
          </p:nvSpPr>
          <p:spPr bwMode="auto">
            <a:xfrm>
              <a:off x="1416" y="1389"/>
              <a:ext cx="54" cy="36"/>
            </a:xfrm>
            <a:prstGeom prst="rect">
              <a:avLst/>
            </a:prstGeom>
            <a:noFill/>
            <a:ln w="47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685" name="Freeform 85"/>
            <p:cNvSpPr>
              <a:spLocks noEditPoints="1"/>
            </p:cNvSpPr>
            <p:nvPr/>
          </p:nvSpPr>
          <p:spPr bwMode="auto">
            <a:xfrm>
              <a:off x="1030" y="955"/>
              <a:ext cx="538" cy="401"/>
            </a:xfrm>
            <a:custGeom>
              <a:avLst/>
              <a:gdLst>
                <a:gd name="T0" fmla="*/ 452 w 538"/>
                <a:gd name="T1" fmla="*/ 285 h 401"/>
                <a:gd name="T2" fmla="*/ 472 w 538"/>
                <a:gd name="T3" fmla="*/ 285 h 401"/>
                <a:gd name="T4" fmla="*/ 472 w 538"/>
                <a:gd name="T5" fmla="*/ 278 h 401"/>
                <a:gd name="T6" fmla="*/ 452 w 538"/>
                <a:gd name="T7" fmla="*/ 278 h 401"/>
                <a:gd name="T8" fmla="*/ 452 w 538"/>
                <a:gd name="T9" fmla="*/ 285 h 401"/>
                <a:gd name="T10" fmla="*/ 121 w 538"/>
                <a:gd name="T11" fmla="*/ 239 h 401"/>
                <a:gd name="T12" fmla="*/ 121 w 538"/>
                <a:gd name="T13" fmla="*/ 27 h 401"/>
                <a:gd name="T14" fmla="*/ 417 w 538"/>
                <a:gd name="T15" fmla="*/ 27 h 401"/>
                <a:gd name="T16" fmla="*/ 417 w 538"/>
                <a:gd name="T17" fmla="*/ 239 h 401"/>
                <a:gd name="T18" fmla="*/ 121 w 538"/>
                <a:gd name="T19" fmla="*/ 239 h 401"/>
                <a:gd name="T20" fmla="*/ 108 w 538"/>
                <a:gd name="T21" fmla="*/ 252 h 401"/>
                <a:gd name="T22" fmla="*/ 430 w 538"/>
                <a:gd name="T23" fmla="*/ 252 h 401"/>
                <a:gd name="T24" fmla="*/ 430 w 538"/>
                <a:gd name="T25" fmla="*/ 14 h 401"/>
                <a:gd name="T26" fmla="*/ 446 w 538"/>
                <a:gd name="T27" fmla="*/ 14 h 401"/>
                <a:gd name="T28" fmla="*/ 446 w 538"/>
                <a:gd name="T29" fmla="*/ 0 h 401"/>
                <a:gd name="T30" fmla="*/ 96 w 538"/>
                <a:gd name="T31" fmla="*/ 0 h 401"/>
                <a:gd name="T32" fmla="*/ 96 w 538"/>
                <a:gd name="T33" fmla="*/ 265 h 401"/>
                <a:gd name="T34" fmla="*/ 108 w 538"/>
                <a:gd name="T35" fmla="*/ 265 h 401"/>
                <a:gd name="T36" fmla="*/ 108 w 538"/>
                <a:gd name="T37" fmla="*/ 252 h 401"/>
                <a:gd name="T38" fmla="*/ 0 w 538"/>
                <a:gd name="T39" fmla="*/ 388 h 401"/>
                <a:gd name="T40" fmla="*/ 54 w 538"/>
                <a:gd name="T41" fmla="*/ 388 h 401"/>
                <a:gd name="T42" fmla="*/ 54 w 538"/>
                <a:gd name="T43" fmla="*/ 368 h 401"/>
                <a:gd name="T44" fmla="*/ 0 w 538"/>
                <a:gd name="T45" fmla="*/ 368 h 401"/>
                <a:gd name="T46" fmla="*/ 0 w 538"/>
                <a:gd name="T47" fmla="*/ 388 h 401"/>
                <a:gd name="T48" fmla="*/ 316 w 538"/>
                <a:gd name="T49" fmla="*/ 401 h 401"/>
                <a:gd name="T50" fmla="*/ 430 w 538"/>
                <a:gd name="T51" fmla="*/ 401 h 401"/>
                <a:gd name="T52" fmla="*/ 430 w 538"/>
                <a:gd name="T53" fmla="*/ 391 h 401"/>
                <a:gd name="T54" fmla="*/ 316 w 538"/>
                <a:gd name="T55" fmla="*/ 391 h 401"/>
                <a:gd name="T56" fmla="*/ 316 w 538"/>
                <a:gd name="T57" fmla="*/ 401 h 401"/>
                <a:gd name="T58" fmla="*/ 523 w 538"/>
                <a:gd name="T59" fmla="*/ 378 h 401"/>
                <a:gd name="T60" fmla="*/ 538 w 538"/>
                <a:gd name="T61" fmla="*/ 378 h 401"/>
                <a:gd name="T62" fmla="*/ 538 w 538"/>
                <a:gd name="T63" fmla="*/ 368 h 401"/>
                <a:gd name="T64" fmla="*/ 523 w 538"/>
                <a:gd name="T65" fmla="*/ 368 h 401"/>
                <a:gd name="T66" fmla="*/ 523 w 538"/>
                <a:gd name="T67" fmla="*/ 378 h 401"/>
                <a:gd name="T68" fmla="*/ 523 w 538"/>
                <a:gd name="T69" fmla="*/ 394 h 401"/>
                <a:gd name="T70" fmla="*/ 538 w 538"/>
                <a:gd name="T71" fmla="*/ 394 h 401"/>
                <a:gd name="T72" fmla="*/ 538 w 538"/>
                <a:gd name="T73" fmla="*/ 388 h 401"/>
                <a:gd name="T74" fmla="*/ 523 w 538"/>
                <a:gd name="T75" fmla="*/ 388 h 401"/>
                <a:gd name="T76" fmla="*/ 523 w 538"/>
                <a:gd name="T77" fmla="*/ 39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38" h="401">
                  <a:moveTo>
                    <a:pt x="452" y="285"/>
                  </a:moveTo>
                  <a:lnTo>
                    <a:pt x="472" y="285"/>
                  </a:lnTo>
                  <a:lnTo>
                    <a:pt x="472" y="278"/>
                  </a:lnTo>
                  <a:lnTo>
                    <a:pt x="452" y="278"/>
                  </a:lnTo>
                  <a:lnTo>
                    <a:pt x="452" y="285"/>
                  </a:lnTo>
                  <a:close/>
                  <a:moveTo>
                    <a:pt x="121" y="239"/>
                  </a:moveTo>
                  <a:lnTo>
                    <a:pt x="121" y="27"/>
                  </a:lnTo>
                  <a:lnTo>
                    <a:pt x="417" y="27"/>
                  </a:lnTo>
                  <a:lnTo>
                    <a:pt x="417" y="239"/>
                  </a:lnTo>
                  <a:lnTo>
                    <a:pt x="121" y="239"/>
                  </a:lnTo>
                  <a:close/>
                  <a:moveTo>
                    <a:pt x="108" y="252"/>
                  </a:moveTo>
                  <a:lnTo>
                    <a:pt x="430" y="252"/>
                  </a:lnTo>
                  <a:lnTo>
                    <a:pt x="430" y="14"/>
                  </a:lnTo>
                  <a:lnTo>
                    <a:pt x="446" y="14"/>
                  </a:lnTo>
                  <a:lnTo>
                    <a:pt x="446" y="0"/>
                  </a:lnTo>
                  <a:lnTo>
                    <a:pt x="96" y="0"/>
                  </a:lnTo>
                  <a:lnTo>
                    <a:pt x="96" y="265"/>
                  </a:lnTo>
                  <a:lnTo>
                    <a:pt x="108" y="265"/>
                  </a:lnTo>
                  <a:lnTo>
                    <a:pt x="108" y="252"/>
                  </a:lnTo>
                  <a:close/>
                  <a:moveTo>
                    <a:pt x="0" y="388"/>
                  </a:moveTo>
                  <a:lnTo>
                    <a:pt x="54" y="388"/>
                  </a:lnTo>
                  <a:lnTo>
                    <a:pt x="54" y="368"/>
                  </a:lnTo>
                  <a:lnTo>
                    <a:pt x="0" y="368"/>
                  </a:lnTo>
                  <a:lnTo>
                    <a:pt x="0" y="388"/>
                  </a:lnTo>
                  <a:close/>
                  <a:moveTo>
                    <a:pt x="316" y="401"/>
                  </a:moveTo>
                  <a:lnTo>
                    <a:pt x="430" y="401"/>
                  </a:lnTo>
                  <a:lnTo>
                    <a:pt x="430" y="391"/>
                  </a:lnTo>
                  <a:lnTo>
                    <a:pt x="316" y="391"/>
                  </a:lnTo>
                  <a:lnTo>
                    <a:pt x="316" y="401"/>
                  </a:lnTo>
                  <a:close/>
                  <a:moveTo>
                    <a:pt x="523" y="378"/>
                  </a:moveTo>
                  <a:lnTo>
                    <a:pt x="538" y="378"/>
                  </a:lnTo>
                  <a:lnTo>
                    <a:pt x="538" y="368"/>
                  </a:lnTo>
                  <a:lnTo>
                    <a:pt x="523" y="368"/>
                  </a:lnTo>
                  <a:lnTo>
                    <a:pt x="523" y="378"/>
                  </a:lnTo>
                  <a:close/>
                  <a:moveTo>
                    <a:pt x="523" y="394"/>
                  </a:moveTo>
                  <a:lnTo>
                    <a:pt x="538" y="394"/>
                  </a:lnTo>
                  <a:lnTo>
                    <a:pt x="538" y="388"/>
                  </a:lnTo>
                  <a:lnTo>
                    <a:pt x="523" y="388"/>
                  </a:lnTo>
                  <a:lnTo>
                    <a:pt x="523" y="394"/>
                  </a:lnTo>
                  <a:close/>
                </a:path>
              </a:pathLst>
            </a:custGeom>
            <a:solidFill>
              <a:srgbClr val="000000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686" name="Line 86"/>
            <p:cNvSpPr>
              <a:spLocks noChangeShapeType="1"/>
            </p:cNvSpPr>
            <p:nvPr/>
          </p:nvSpPr>
          <p:spPr bwMode="auto">
            <a:xfrm>
              <a:off x="1084" y="1257"/>
              <a:ext cx="430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687" name="Line 87"/>
            <p:cNvSpPr>
              <a:spLocks noChangeShapeType="1"/>
            </p:cNvSpPr>
            <p:nvPr/>
          </p:nvSpPr>
          <p:spPr bwMode="auto">
            <a:xfrm flipV="1">
              <a:off x="1193" y="1257"/>
              <a:ext cx="1" cy="19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688" name="Line 88"/>
            <p:cNvSpPr>
              <a:spLocks noChangeShapeType="1"/>
            </p:cNvSpPr>
            <p:nvPr/>
          </p:nvSpPr>
          <p:spPr bwMode="auto">
            <a:xfrm flipV="1">
              <a:off x="1301" y="1257"/>
              <a:ext cx="1" cy="19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09689" name="Group 89"/>
          <p:cNvGrpSpPr>
            <a:grpSpLocks/>
          </p:cNvGrpSpPr>
          <p:nvPr/>
        </p:nvGrpSpPr>
        <p:grpSpPr bwMode="auto">
          <a:xfrm>
            <a:off x="7553325" y="2819400"/>
            <a:ext cx="523875" cy="488950"/>
            <a:chOff x="1014" y="912"/>
            <a:chExt cx="574" cy="596"/>
          </a:xfrm>
        </p:grpSpPr>
        <p:sp>
          <p:nvSpPr>
            <p:cNvPr id="409690" name="Freeform 90"/>
            <p:cNvSpPr>
              <a:spLocks/>
            </p:cNvSpPr>
            <p:nvPr/>
          </p:nvSpPr>
          <p:spPr bwMode="auto">
            <a:xfrm>
              <a:off x="1014" y="912"/>
              <a:ext cx="574" cy="596"/>
            </a:xfrm>
            <a:custGeom>
              <a:avLst/>
              <a:gdLst>
                <a:gd name="T0" fmla="*/ 124 w 574"/>
                <a:gd name="T1" fmla="*/ 391 h 596"/>
                <a:gd name="T2" fmla="*/ 0 w 574"/>
                <a:gd name="T3" fmla="*/ 391 h 596"/>
                <a:gd name="T4" fmla="*/ 0 w 574"/>
                <a:gd name="T5" fmla="*/ 596 h 596"/>
                <a:gd name="T6" fmla="*/ 574 w 574"/>
                <a:gd name="T7" fmla="*/ 596 h 596"/>
                <a:gd name="T8" fmla="*/ 574 w 574"/>
                <a:gd name="T9" fmla="*/ 391 h 596"/>
                <a:gd name="T10" fmla="*/ 446 w 574"/>
                <a:gd name="T11" fmla="*/ 391 h 596"/>
                <a:gd name="T12" fmla="*/ 446 w 574"/>
                <a:gd name="T13" fmla="*/ 364 h 596"/>
                <a:gd name="T14" fmla="*/ 500 w 574"/>
                <a:gd name="T15" fmla="*/ 364 h 596"/>
                <a:gd name="T16" fmla="*/ 500 w 574"/>
                <a:gd name="T17" fmla="*/ 0 h 596"/>
                <a:gd name="T18" fmla="*/ 70 w 574"/>
                <a:gd name="T19" fmla="*/ 0 h 596"/>
                <a:gd name="T20" fmla="*/ 70 w 574"/>
                <a:gd name="T21" fmla="*/ 364 h 596"/>
                <a:gd name="T22" fmla="*/ 124 w 574"/>
                <a:gd name="T23" fmla="*/ 364 h 596"/>
                <a:gd name="T24" fmla="*/ 124 w 574"/>
                <a:gd name="T25" fmla="*/ 391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4" h="596">
                  <a:moveTo>
                    <a:pt x="124" y="391"/>
                  </a:moveTo>
                  <a:lnTo>
                    <a:pt x="0" y="391"/>
                  </a:lnTo>
                  <a:lnTo>
                    <a:pt x="0" y="596"/>
                  </a:lnTo>
                  <a:lnTo>
                    <a:pt x="574" y="596"/>
                  </a:lnTo>
                  <a:lnTo>
                    <a:pt x="574" y="391"/>
                  </a:lnTo>
                  <a:lnTo>
                    <a:pt x="446" y="391"/>
                  </a:lnTo>
                  <a:lnTo>
                    <a:pt x="446" y="364"/>
                  </a:lnTo>
                  <a:lnTo>
                    <a:pt x="500" y="364"/>
                  </a:lnTo>
                  <a:lnTo>
                    <a:pt x="500" y="0"/>
                  </a:lnTo>
                  <a:lnTo>
                    <a:pt x="70" y="0"/>
                  </a:lnTo>
                  <a:lnTo>
                    <a:pt x="70" y="364"/>
                  </a:lnTo>
                  <a:lnTo>
                    <a:pt x="124" y="364"/>
                  </a:lnTo>
                  <a:lnTo>
                    <a:pt x="124" y="391"/>
                  </a:lnTo>
                  <a:close/>
                </a:path>
              </a:pathLst>
            </a:custGeom>
            <a:solidFill>
              <a:srgbClr val="FFFFFF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691" name="Line 91"/>
            <p:cNvSpPr>
              <a:spLocks noChangeShapeType="1"/>
            </p:cNvSpPr>
            <p:nvPr/>
          </p:nvSpPr>
          <p:spPr bwMode="auto">
            <a:xfrm>
              <a:off x="1138" y="1303"/>
              <a:ext cx="322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692" name="Line 92"/>
            <p:cNvSpPr>
              <a:spLocks noChangeShapeType="1"/>
            </p:cNvSpPr>
            <p:nvPr/>
          </p:nvSpPr>
          <p:spPr bwMode="auto">
            <a:xfrm>
              <a:off x="1138" y="1276"/>
              <a:ext cx="322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693" name="Freeform 93"/>
            <p:cNvSpPr>
              <a:spLocks noEditPoints="1"/>
            </p:cNvSpPr>
            <p:nvPr/>
          </p:nvSpPr>
          <p:spPr bwMode="auto">
            <a:xfrm>
              <a:off x="1310" y="1323"/>
              <a:ext cx="233" cy="168"/>
            </a:xfrm>
            <a:custGeom>
              <a:avLst/>
              <a:gdLst>
                <a:gd name="T0" fmla="*/ 0 w 233"/>
                <a:gd name="T1" fmla="*/ 168 h 168"/>
                <a:gd name="T2" fmla="*/ 188 w 233"/>
                <a:gd name="T3" fmla="*/ 168 h 168"/>
                <a:gd name="T4" fmla="*/ 188 w 233"/>
                <a:gd name="T5" fmla="*/ 0 h 168"/>
                <a:gd name="T6" fmla="*/ 0 w 233"/>
                <a:gd name="T7" fmla="*/ 0 h 168"/>
                <a:gd name="T8" fmla="*/ 0 w 233"/>
                <a:gd name="T9" fmla="*/ 168 h 168"/>
                <a:gd name="T10" fmla="*/ 204 w 233"/>
                <a:gd name="T11" fmla="*/ 26 h 168"/>
                <a:gd name="T12" fmla="*/ 233 w 233"/>
                <a:gd name="T13" fmla="*/ 26 h 168"/>
                <a:gd name="T14" fmla="*/ 233 w 233"/>
                <a:gd name="T15" fmla="*/ 0 h 168"/>
                <a:gd name="T16" fmla="*/ 204 w 233"/>
                <a:gd name="T17" fmla="*/ 0 h 168"/>
                <a:gd name="T18" fmla="*/ 204 w 233"/>
                <a:gd name="T19" fmla="*/ 26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3" h="168">
                  <a:moveTo>
                    <a:pt x="0" y="168"/>
                  </a:moveTo>
                  <a:lnTo>
                    <a:pt x="188" y="168"/>
                  </a:lnTo>
                  <a:lnTo>
                    <a:pt x="188" y="0"/>
                  </a:lnTo>
                  <a:lnTo>
                    <a:pt x="0" y="0"/>
                  </a:lnTo>
                  <a:lnTo>
                    <a:pt x="0" y="168"/>
                  </a:lnTo>
                  <a:close/>
                  <a:moveTo>
                    <a:pt x="204" y="26"/>
                  </a:moveTo>
                  <a:lnTo>
                    <a:pt x="233" y="26"/>
                  </a:lnTo>
                  <a:lnTo>
                    <a:pt x="233" y="0"/>
                  </a:lnTo>
                  <a:lnTo>
                    <a:pt x="204" y="0"/>
                  </a:lnTo>
                  <a:lnTo>
                    <a:pt x="204" y="26"/>
                  </a:lnTo>
                  <a:close/>
                </a:path>
              </a:pathLst>
            </a:custGeom>
            <a:solidFill>
              <a:srgbClr val="FFFFFF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694" name="Line 94"/>
            <p:cNvSpPr>
              <a:spLocks noChangeShapeType="1"/>
            </p:cNvSpPr>
            <p:nvPr/>
          </p:nvSpPr>
          <p:spPr bwMode="auto">
            <a:xfrm>
              <a:off x="1310" y="1379"/>
              <a:ext cx="188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695" name="Line 95"/>
            <p:cNvSpPr>
              <a:spLocks noChangeShapeType="1"/>
            </p:cNvSpPr>
            <p:nvPr/>
          </p:nvSpPr>
          <p:spPr bwMode="auto">
            <a:xfrm>
              <a:off x="1310" y="1435"/>
              <a:ext cx="188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696" name="Line 96"/>
            <p:cNvSpPr>
              <a:spLocks noChangeShapeType="1"/>
            </p:cNvSpPr>
            <p:nvPr/>
          </p:nvSpPr>
          <p:spPr bwMode="auto">
            <a:xfrm>
              <a:off x="1317" y="1405"/>
              <a:ext cx="172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697" name="Rectangle 97"/>
            <p:cNvSpPr>
              <a:spLocks noChangeArrowheads="1"/>
            </p:cNvSpPr>
            <p:nvPr/>
          </p:nvSpPr>
          <p:spPr bwMode="auto">
            <a:xfrm>
              <a:off x="1416" y="1389"/>
              <a:ext cx="54" cy="36"/>
            </a:xfrm>
            <a:prstGeom prst="rect">
              <a:avLst/>
            </a:prstGeom>
            <a:noFill/>
            <a:ln w="47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698" name="Freeform 98"/>
            <p:cNvSpPr>
              <a:spLocks noEditPoints="1"/>
            </p:cNvSpPr>
            <p:nvPr/>
          </p:nvSpPr>
          <p:spPr bwMode="auto">
            <a:xfrm>
              <a:off x="1030" y="955"/>
              <a:ext cx="538" cy="401"/>
            </a:xfrm>
            <a:custGeom>
              <a:avLst/>
              <a:gdLst>
                <a:gd name="T0" fmla="*/ 452 w 538"/>
                <a:gd name="T1" fmla="*/ 285 h 401"/>
                <a:gd name="T2" fmla="*/ 472 w 538"/>
                <a:gd name="T3" fmla="*/ 285 h 401"/>
                <a:gd name="T4" fmla="*/ 472 w 538"/>
                <a:gd name="T5" fmla="*/ 278 h 401"/>
                <a:gd name="T6" fmla="*/ 452 w 538"/>
                <a:gd name="T7" fmla="*/ 278 h 401"/>
                <a:gd name="T8" fmla="*/ 452 w 538"/>
                <a:gd name="T9" fmla="*/ 285 h 401"/>
                <a:gd name="T10" fmla="*/ 121 w 538"/>
                <a:gd name="T11" fmla="*/ 239 h 401"/>
                <a:gd name="T12" fmla="*/ 121 w 538"/>
                <a:gd name="T13" fmla="*/ 27 h 401"/>
                <a:gd name="T14" fmla="*/ 417 w 538"/>
                <a:gd name="T15" fmla="*/ 27 h 401"/>
                <a:gd name="T16" fmla="*/ 417 w 538"/>
                <a:gd name="T17" fmla="*/ 239 h 401"/>
                <a:gd name="T18" fmla="*/ 121 w 538"/>
                <a:gd name="T19" fmla="*/ 239 h 401"/>
                <a:gd name="T20" fmla="*/ 108 w 538"/>
                <a:gd name="T21" fmla="*/ 252 h 401"/>
                <a:gd name="T22" fmla="*/ 430 w 538"/>
                <a:gd name="T23" fmla="*/ 252 h 401"/>
                <a:gd name="T24" fmla="*/ 430 w 538"/>
                <a:gd name="T25" fmla="*/ 14 h 401"/>
                <a:gd name="T26" fmla="*/ 446 w 538"/>
                <a:gd name="T27" fmla="*/ 14 h 401"/>
                <a:gd name="T28" fmla="*/ 446 w 538"/>
                <a:gd name="T29" fmla="*/ 0 h 401"/>
                <a:gd name="T30" fmla="*/ 96 w 538"/>
                <a:gd name="T31" fmla="*/ 0 h 401"/>
                <a:gd name="T32" fmla="*/ 96 w 538"/>
                <a:gd name="T33" fmla="*/ 265 h 401"/>
                <a:gd name="T34" fmla="*/ 108 w 538"/>
                <a:gd name="T35" fmla="*/ 265 h 401"/>
                <a:gd name="T36" fmla="*/ 108 w 538"/>
                <a:gd name="T37" fmla="*/ 252 h 401"/>
                <a:gd name="T38" fmla="*/ 0 w 538"/>
                <a:gd name="T39" fmla="*/ 388 h 401"/>
                <a:gd name="T40" fmla="*/ 54 w 538"/>
                <a:gd name="T41" fmla="*/ 388 h 401"/>
                <a:gd name="T42" fmla="*/ 54 w 538"/>
                <a:gd name="T43" fmla="*/ 368 h 401"/>
                <a:gd name="T44" fmla="*/ 0 w 538"/>
                <a:gd name="T45" fmla="*/ 368 h 401"/>
                <a:gd name="T46" fmla="*/ 0 w 538"/>
                <a:gd name="T47" fmla="*/ 388 h 401"/>
                <a:gd name="T48" fmla="*/ 316 w 538"/>
                <a:gd name="T49" fmla="*/ 401 h 401"/>
                <a:gd name="T50" fmla="*/ 430 w 538"/>
                <a:gd name="T51" fmla="*/ 401 h 401"/>
                <a:gd name="T52" fmla="*/ 430 w 538"/>
                <a:gd name="T53" fmla="*/ 391 h 401"/>
                <a:gd name="T54" fmla="*/ 316 w 538"/>
                <a:gd name="T55" fmla="*/ 391 h 401"/>
                <a:gd name="T56" fmla="*/ 316 w 538"/>
                <a:gd name="T57" fmla="*/ 401 h 401"/>
                <a:gd name="T58" fmla="*/ 523 w 538"/>
                <a:gd name="T59" fmla="*/ 378 h 401"/>
                <a:gd name="T60" fmla="*/ 538 w 538"/>
                <a:gd name="T61" fmla="*/ 378 h 401"/>
                <a:gd name="T62" fmla="*/ 538 w 538"/>
                <a:gd name="T63" fmla="*/ 368 h 401"/>
                <a:gd name="T64" fmla="*/ 523 w 538"/>
                <a:gd name="T65" fmla="*/ 368 h 401"/>
                <a:gd name="T66" fmla="*/ 523 w 538"/>
                <a:gd name="T67" fmla="*/ 378 h 401"/>
                <a:gd name="T68" fmla="*/ 523 w 538"/>
                <a:gd name="T69" fmla="*/ 394 h 401"/>
                <a:gd name="T70" fmla="*/ 538 w 538"/>
                <a:gd name="T71" fmla="*/ 394 h 401"/>
                <a:gd name="T72" fmla="*/ 538 w 538"/>
                <a:gd name="T73" fmla="*/ 388 h 401"/>
                <a:gd name="T74" fmla="*/ 523 w 538"/>
                <a:gd name="T75" fmla="*/ 388 h 401"/>
                <a:gd name="T76" fmla="*/ 523 w 538"/>
                <a:gd name="T77" fmla="*/ 39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38" h="401">
                  <a:moveTo>
                    <a:pt x="452" y="285"/>
                  </a:moveTo>
                  <a:lnTo>
                    <a:pt x="472" y="285"/>
                  </a:lnTo>
                  <a:lnTo>
                    <a:pt x="472" y="278"/>
                  </a:lnTo>
                  <a:lnTo>
                    <a:pt x="452" y="278"/>
                  </a:lnTo>
                  <a:lnTo>
                    <a:pt x="452" y="285"/>
                  </a:lnTo>
                  <a:close/>
                  <a:moveTo>
                    <a:pt x="121" y="239"/>
                  </a:moveTo>
                  <a:lnTo>
                    <a:pt x="121" y="27"/>
                  </a:lnTo>
                  <a:lnTo>
                    <a:pt x="417" y="27"/>
                  </a:lnTo>
                  <a:lnTo>
                    <a:pt x="417" y="239"/>
                  </a:lnTo>
                  <a:lnTo>
                    <a:pt x="121" y="239"/>
                  </a:lnTo>
                  <a:close/>
                  <a:moveTo>
                    <a:pt x="108" y="252"/>
                  </a:moveTo>
                  <a:lnTo>
                    <a:pt x="430" y="252"/>
                  </a:lnTo>
                  <a:lnTo>
                    <a:pt x="430" y="14"/>
                  </a:lnTo>
                  <a:lnTo>
                    <a:pt x="446" y="14"/>
                  </a:lnTo>
                  <a:lnTo>
                    <a:pt x="446" y="0"/>
                  </a:lnTo>
                  <a:lnTo>
                    <a:pt x="96" y="0"/>
                  </a:lnTo>
                  <a:lnTo>
                    <a:pt x="96" y="265"/>
                  </a:lnTo>
                  <a:lnTo>
                    <a:pt x="108" y="265"/>
                  </a:lnTo>
                  <a:lnTo>
                    <a:pt x="108" y="252"/>
                  </a:lnTo>
                  <a:close/>
                  <a:moveTo>
                    <a:pt x="0" y="388"/>
                  </a:moveTo>
                  <a:lnTo>
                    <a:pt x="54" y="388"/>
                  </a:lnTo>
                  <a:lnTo>
                    <a:pt x="54" y="368"/>
                  </a:lnTo>
                  <a:lnTo>
                    <a:pt x="0" y="368"/>
                  </a:lnTo>
                  <a:lnTo>
                    <a:pt x="0" y="388"/>
                  </a:lnTo>
                  <a:close/>
                  <a:moveTo>
                    <a:pt x="316" y="401"/>
                  </a:moveTo>
                  <a:lnTo>
                    <a:pt x="430" y="401"/>
                  </a:lnTo>
                  <a:lnTo>
                    <a:pt x="430" y="391"/>
                  </a:lnTo>
                  <a:lnTo>
                    <a:pt x="316" y="391"/>
                  </a:lnTo>
                  <a:lnTo>
                    <a:pt x="316" y="401"/>
                  </a:lnTo>
                  <a:close/>
                  <a:moveTo>
                    <a:pt x="523" y="378"/>
                  </a:moveTo>
                  <a:lnTo>
                    <a:pt x="538" y="378"/>
                  </a:lnTo>
                  <a:lnTo>
                    <a:pt x="538" y="368"/>
                  </a:lnTo>
                  <a:lnTo>
                    <a:pt x="523" y="368"/>
                  </a:lnTo>
                  <a:lnTo>
                    <a:pt x="523" y="378"/>
                  </a:lnTo>
                  <a:close/>
                  <a:moveTo>
                    <a:pt x="523" y="394"/>
                  </a:moveTo>
                  <a:lnTo>
                    <a:pt x="538" y="394"/>
                  </a:lnTo>
                  <a:lnTo>
                    <a:pt x="538" y="388"/>
                  </a:lnTo>
                  <a:lnTo>
                    <a:pt x="523" y="388"/>
                  </a:lnTo>
                  <a:lnTo>
                    <a:pt x="523" y="394"/>
                  </a:lnTo>
                  <a:close/>
                </a:path>
              </a:pathLst>
            </a:custGeom>
            <a:solidFill>
              <a:srgbClr val="000000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699" name="Line 99"/>
            <p:cNvSpPr>
              <a:spLocks noChangeShapeType="1"/>
            </p:cNvSpPr>
            <p:nvPr/>
          </p:nvSpPr>
          <p:spPr bwMode="auto">
            <a:xfrm>
              <a:off x="1084" y="1257"/>
              <a:ext cx="430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700" name="Line 100"/>
            <p:cNvSpPr>
              <a:spLocks noChangeShapeType="1"/>
            </p:cNvSpPr>
            <p:nvPr/>
          </p:nvSpPr>
          <p:spPr bwMode="auto">
            <a:xfrm flipV="1">
              <a:off x="1193" y="1257"/>
              <a:ext cx="1" cy="19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701" name="Line 101"/>
            <p:cNvSpPr>
              <a:spLocks noChangeShapeType="1"/>
            </p:cNvSpPr>
            <p:nvPr/>
          </p:nvSpPr>
          <p:spPr bwMode="auto">
            <a:xfrm flipV="1">
              <a:off x="1301" y="1257"/>
              <a:ext cx="1" cy="19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409702" name="AutoShape 102"/>
          <p:cNvCxnSpPr>
            <a:cxnSpLocks noChangeShapeType="1"/>
            <a:stCxn id="409685" idx="14"/>
            <a:endCxn id="409666" idx="2"/>
          </p:cNvCxnSpPr>
          <p:nvPr/>
        </p:nvCxnSpPr>
        <p:spPr bwMode="auto">
          <a:xfrm flipV="1">
            <a:off x="6213475" y="4229100"/>
            <a:ext cx="171450" cy="1492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09703" name="AutoShape 103"/>
          <p:cNvCxnSpPr>
            <a:cxnSpLocks noChangeShapeType="1"/>
            <a:stCxn id="409668" idx="3"/>
            <a:endCxn id="409698" idx="22"/>
          </p:cNvCxnSpPr>
          <p:nvPr/>
        </p:nvCxnSpPr>
        <p:spPr bwMode="auto">
          <a:xfrm flipV="1">
            <a:off x="7375525" y="3155950"/>
            <a:ext cx="192088" cy="444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09704" name="AutoShape 104"/>
          <p:cNvCxnSpPr>
            <a:cxnSpLocks noChangeShapeType="1"/>
            <a:stCxn id="409665" idx="3"/>
            <a:endCxn id="409666" idx="1"/>
          </p:cNvCxnSpPr>
          <p:nvPr/>
        </p:nvCxnSpPr>
        <p:spPr bwMode="auto">
          <a:xfrm>
            <a:off x="5441950" y="3457575"/>
            <a:ext cx="850900" cy="6858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409705" name="Group 105"/>
          <p:cNvGrpSpPr>
            <a:grpSpLocks/>
          </p:cNvGrpSpPr>
          <p:nvPr/>
        </p:nvGrpSpPr>
        <p:grpSpPr bwMode="auto">
          <a:xfrm>
            <a:off x="2849563" y="3657600"/>
            <a:ext cx="2179637" cy="1828800"/>
            <a:chOff x="832" y="1344"/>
            <a:chExt cx="1136" cy="1024"/>
          </a:xfrm>
        </p:grpSpPr>
        <p:sp>
          <p:nvSpPr>
            <p:cNvPr id="409706" name="Oval 106"/>
            <p:cNvSpPr>
              <a:spLocks noChangeArrowheads="1"/>
            </p:cNvSpPr>
            <p:nvPr/>
          </p:nvSpPr>
          <p:spPr bwMode="auto">
            <a:xfrm>
              <a:off x="1220" y="1344"/>
              <a:ext cx="495" cy="424"/>
            </a:xfrm>
            <a:prstGeom prst="ellipse">
              <a:avLst/>
            </a:prstGeom>
            <a:solidFill>
              <a:srgbClr val="99FF66"/>
            </a:solidFill>
            <a:ln w="9525">
              <a:solidFill>
                <a:srgbClr val="99FF6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707" name="Oval 107"/>
            <p:cNvSpPr>
              <a:spLocks noChangeArrowheads="1"/>
            </p:cNvSpPr>
            <p:nvPr/>
          </p:nvSpPr>
          <p:spPr bwMode="auto">
            <a:xfrm>
              <a:off x="948" y="1455"/>
              <a:ext cx="379" cy="424"/>
            </a:xfrm>
            <a:prstGeom prst="ellipse">
              <a:avLst/>
            </a:prstGeom>
            <a:solidFill>
              <a:srgbClr val="99FF66"/>
            </a:solidFill>
            <a:ln w="9525">
              <a:solidFill>
                <a:srgbClr val="99FF6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708" name="Oval 108"/>
            <p:cNvSpPr>
              <a:spLocks noChangeArrowheads="1"/>
            </p:cNvSpPr>
            <p:nvPr/>
          </p:nvSpPr>
          <p:spPr bwMode="auto">
            <a:xfrm>
              <a:off x="832" y="1710"/>
              <a:ext cx="256" cy="306"/>
            </a:xfrm>
            <a:prstGeom prst="ellipse">
              <a:avLst/>
            </a:prstGeom>
            <a:solidFill>
              <a:srgbClr val="99FF66"/>
            </a:solidFill>
            <a:ln w="9525">
              <a:solidFill>
                <a:srgbClr val="99FF6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709" name="Oval 109"/>
            <p:cNvSpPr>
              <a:spLocks noChangeArrowheads="1"/>
            </p:cNvSpPr>
            <p:nvPr/>
          </p:nvSpPr>
          <p:spPr bwMode="auto">
            <a:xfrm>
              <a:off x="909" y="1862"/>
              <a:ext cx="435" cy="442"/>
            </a:xfrm>
            <a:prstGeom prst="ellipse">
              <a:avLst/>
            </a:prstGeom>
            <a:solidFill>
              <a:srgbClr val="99FF66"/>
            </a:solidFill>
            <a:ln w="9525">
              <a:solidFill>
                <a:srgbClr val="99FF6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710" name="Oval 110"/>
            <p:cNvSpPr>
              <a:spLocks noChangeArrowheads="1"/>
            </p:cNvSpPr>
            <p:nvPr/>
          </p:nvSpPr>
          <p:spPr bwMode="auto">
            <a:xfrm>
              <a:off x="1086" y="1924"/>
              <a:ext cx="671" cy="444"/>
            </a:xfrm>
            <a:prstGeom prst="ellipse">
              <a:avLst/>
            </a:prstGeom>
            <a:solidFill>
              <a:srgbClr val="99FF66"/>
            </a:solidFill>
            <a:ln w="9525">
              <a:solidFill>
                <a:srgbClr val="99FF6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711" name="Oval 111"/>
            <p:cNvSpPr>
              <a:spLocks noChangeArrowheads="1"/>
            </p:cNvSpPr>
            <p:nvPr/>
          </p:nvSpPr>
          <p:spPr bwMode="auto">
            <a:xfrm>
              <a:off x="1605" y="1488"/>
              <a:ext cx="311" cy="312"/>
            </a:xfrm>
            <a:prstGeom prst="ellipse">
              <a:avLst/>
            </a:prstGeom>
            <a:solidFill>
              <a:srgbClr val="99FF66"/>
            </a:solidFill>
            <a:ln w="9525">
              <a:solidFill>
                <a:srgbClr val="99FF6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712" name="Oval 112"/>
            <p:cNvSpPr>
              <a:spLocks noChangeArrowheads="1"/>
            </p:cNvSpPr>
            <p:nvPr/>
          </p:nvSpPr>
          <p:spPr bwMode="auto">
            <a:xfrm>
              <a:off x="1602" y="1681"/>
              <a:ext cx="366" cy="333"/>
            </a:xfrm>
            <a:prstGeom prst="ellipse">
              <a:avLst/>
            </a:prstGeom>
            <a:solidFill>
              <a:srgbClr val="99FF66"/>
            </a:solidFill>
            <a:ln w="9525">
              <a:solidFill>
                <a:srgbClr val="99FF6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713" name="Oval 113"/>
            <p:cNvSpPr>
              <a:spLocks noChangeArrowheads="1"/>
            </p:cNvSpPr>
            <p:nvPr/>
          </p:nvSpPr>
          <p:spPr bwMode="auto">
            <a:xfrm>
              <a:off x="1569" y="1751"/>
              <a:ext cx="364" cy="547"/>
            </a:xfrm>
            <a:prstGeom prst="ellipse">
              <a:avLst/>
            </a:prstGeom>
            <a:solidFill>
              <a:srgbClr val="99FF66"/>
            </a:solidFill>
            <a:ln w="9525">
              <a:solidFill>
                <a:srgbClr val="99FF6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714" name="Oval 114"/>
            <p:cNvSpPr>
              <a:spLocks noChangeArrowheads="1"/>
            </p:cNvSpPr>
            <p:nvPr/>
          </p:nvSpPr>
          <p:spPr bwMode="auto">
            <a:xfrm>
              <a:off x="912" y="1434"/>
              <a:ext cx="1008" cy="918"/>
            </a:xfrm>
            <a:prstGeom prst="ellipse">
              <a:avLst/>
            </a:prstGeom>
            <a:solidFill>
              <a:srgbClr val="99FF66"/>
            </a:solidFill>
            <a:ln w="9525">
              <a:solidFill>
                <a:srgbClr val="99FF6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09715" name="Rectangle 115"/>
          <p:cNvSpPr>
            <a:spLocks noChangeArrowheads="1"/>
          </p:cNvSpPr>
          <p:nvPr/>
        </p:nvSpPr>
        <p:spPr bwMode="auto">
          <a:xfrm>
            <a:off x="3505200" y="4038600"/>
            <a:ext cx="184150" cy="171450"/>
          </a:xfrm>
          <a:prstGeom prst="rect">
            <a:avLst/>
          </a:prstGeom>
          <a:solidFill>
            <a:srgbClr val="EAEAEA"/>
          </a:solidFill>
          <a:ln w="12700">
            <a:miter lim="800000"/>
            <a:headEnd/>
            <a:tailEnd/>
          </a:ln>
          <a:effectLst/>
          <a:scene3d>
            <a:camera prst="legacyObliqueTopLeft"/>
            <a:lightRig rig="legacyFlat3" dir="t"/>
          </a:scene3d>
          <a:sp3d extrusionH="125400" prstMaterial="legacyMatte">
            <a:bevelT w="13500" h="13500" prst="angle"/>
            <a:bevelB w="13500" h="13500" prst="angle"/>
            <a:extrusionClr>
              <a:srgbClr val="EAEAEA"/>
            </a:extrusionClr>
          </a:sp3d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>
            <a:flatTx/>
          </a:bodyPr>
          <a:lstStyle/>
          <a:p>
            <a:endParaRPr lang="en-US"/>
          </a:p>
        </p:txBody>
      </p:sp>
      <p:sp>
        <p:nvSpPr>
          <p:cNvPr id="409716" name="Rectangle 116"/>
          <p:cNvSpPr>
            <a:spLocks noChangeArrowheads="1"/>
          </p:cNvSpPr>
          <p:nvPr/>
        </p:nvSpPr>
        <p:spPr bwMode="auto">
          <a:xfrm>
            <a:off x="2819400" y="4514850"/>
            <a:ext cx="184150" cy="171450"/>
          </a:xfrm>
          <a:prstGeom prst="rect">
            <a:avLst/>
          </a:prstGeom>
          <a:solidFill>
            <a:srgbClr val="EAEAEA"/>
          </a:solidFill>
          <a:ln w="12700">
            <a:miter lim="800000"/>
            <a:headEnd/>
            <a:tailEnd/>
          </a:ln>
          <a:effectLst/>
          <a:scene3d>
            <a:camera prst="legacyObliqueTopLeft"/>
            <a:lightRig rig="legacyFlat3" dir="t"/>
          </a:scene3d>
          <a:sp3d extrusionH="125400" prstMaterial="legacyMatte">
            <a:bevelT w="13500" h="13500" prst="angle"/>
            <a:bevelB w="13500" h="13500" prst="angle"/>
            <a:extrusionClr>
              <a:srgbClr val="EAEAEA"/>
            </a:extrusionClr>
          </a:sp3d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>
            <a:flatTx/>
          </a:bodyPr>
          <a:lstStyle/>
          <a:p>
            <a:endParaRPr lang="en-US"/>
          </a:p>
        </p:txBody>
      </p:sp>
      <p:sp>
        <p:nvSpPr>
          <p:cNvPr id="409717" name="Rectangle 117"/>
          <p:cNvSpPr>
            <a:spLocks noChangeArrowheads="1"/>
          </p:cNvSpPr>
          <p:nvPr/>
        </p:nvSpPr>
        <p:spPr bwMode="auto">
          <a:xfrm>
            <a:off x="3463925" y="5200650"/>
            <a:ext cx="184150" cy="171450"/>
          </a:xfrm>
          <a:prstGeom prst="rect">
            <a:avLst/>
          </a:prstGeom>
          <a:solidFill>
            <a:srgbClr val="EAEAEA"/>
          </a:solidFill>
          <a:ln w="12700">
            <a:miter lim="800000"/>
            <a:headEnd/>
            <a:tailEnd/>
          </a:ln>
          <a:effectLst/>
          <a:scene3d>
            <a:camera prst="legacyObliqueTopLeft"/>
            <a:lightRig rig="legacyFlat3" dir="t"/>
          </a:scene3d>
          <a:sp3d extrusionH="125400" prstMaterial="legacyMatte">
            <a:bevelT w="13500" h="13500" prst="angle"/>
            <a:bevelB w="13500" h="13500" prst="angle"/>
            <a:extrusionClr>
              <a:srgbClr val="EAEAEA"/>
            </a:extrusionClr>
          </a:sp3d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>
            <a:flatTx/>
          </a:bodyPr>
          <a:lstStyle/>
          <a:p>
            <a:endParaRPr lang="en-US"/>
          </a:p>
        </p:txBody>
      </p:sp>
      <p:sp>
        <p:nvSpPr>
          <p:cNvPr id="409718" name="Rectangle 118"/>
          <p:cNvSpPr>
            <a:spLocks noChangeArrowheads="1"/>
          </p:cNvSpPr>
          <p:nvPr/>
        </p:nvSpPr>
        <p:spPr bwMode="auto">
          <a:xfrm>
            <a:off x="4384675" y="5200650"/>
            <a:ext cx="184150" cy="171450"/>
          </a:xfrm>
          <a:prstGeom prst="rect">
            <a:avLst/>
          </a:prstGeom>
          <a:solidFill>
            <a:srgbClr val="EAEAEA"/>
          </a:solidFill>
          <a:ln w="12700">
            <a:miter lim="800000"/>
            <a:headEnd/>
            <a:tailEnd/>
          </a:ln>
          <a:effectLst/>
          <a:scene3d>
            <a:camera prst="legacyObliqueTopLeft"/>
            <a:lightRig rig="legacyFlat3" dir="t"/>
          </a:scene3d>
          <a:sp3d extrusionH="125400" prstMaterial="legacyMatte">
            <a:bevelT w="13500" h="13500" prst="angle"/>
            <a:bevelB w="13500" h="13500" prst="angle"/>
            <a:extrusionClr>
              <a:srgbClr val="EAEAEA"/>
            </a:extrusionClr>
          </a:sp3d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>
            <a:flatTx/>
          </a:bodyPr>
          <a:lstStyle/>
          <a:p>
            <a:endParaRPr lang="en-US"/>
          </a:p>
        </p:txBody>
      </p:sp>
      <p:sp>
        <p:nvSpPr>
          <p:cNvPr id="409719" name="Rectangle 119"/>
          <p:cNvSpPr>
            <a:spLocks noChangeArrowheads="1"/>
          </p:cNvSpPr>
          <p:nvPr/>
        </p:nvSpPr>
        <p:spPr bwMode="auto">
          <a:xfrm>
            <a:off x="4752975" y="4257675"/>
            <a:ext cx="184150" cy="171450"/>
          </a:xfrm>
          <a:prstGeom prst="rect">
            <a:avLst/>
          </a:prstGeom>
          <a:solidFill>
            <a:srgbClr val="EAEAEA"/>
          </a:solidFill>
          <a:ln w="12700">
            <a:miter lim="800000"/>
            <a:headEnd/>
            <a:tailEnd/>
          </a:ln>
          <a:effectLst/>
          <a:scene3d>
            <a:camera prst="legacyObliqueTopLeft"/>
            <a:lightRig rig="legacyFlat3" dir="t"/>
          </a:scene3d>
          <a:sp3d extrusionH="125400" prstMaterial="legacyMatte">
            <a:bevelT w="13500" h="13500" prst="angle"/>
            <a:bevelB w="13500" h="13500" prst="angle"/>
            <a:extrusionClr>
              <a:srgbClr val="EAEAEA"/>
            </a:extrusionClr>
          </a:sp3d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>
            <a:flatTx/>
          </a:bodyPr>
          <a:lstStyle/>
          <a:p>
            <a:endParaRPr lang="en-US"/>
          </a:p>
        </p:txBody>
      </p:sp>
      <p:sp>
        <p:nvSpPr>
          <p:cNvPr id="409720" name="Rectangle 120"/>
          <p:cNvSpPr>
            <a:spLocks noChangeArrowheads="1"/>
          </p:cNvSpPr>
          <p:nvPr/>
        </p:nvSpPr>
        <p:spPr bwMode="auto">
          <a:xfrm>
            <a:off x="4235450" y="3943350"/>
            <a:ext cx="184150" cy="171450"/>
          </a:xfrm>
          <a:prstGeom prst="rect">
            <a:avLst/>
          </a:prstGeom>
          <a:solidFill>
            <a:srgbClr val="EAEAEA"/>
          </a:solidFill>
          <a:ln w="12700">
            <a:miter lim="800000"/>
            <a:headEnd/>
            <a:tailEnd/>
          </a:ln>
          <a:effectLst/>
          <a:scene3d>
            <a:camera prst="legacyObliqueTopLeft"/>
            <a:lightRig rig="legacyFlat3" dir="t"/>
          </a:scene3d>
          <a:sp3d extrusionH="125400" prstMaterial="legacyMatte">
            <a:bevelT w="13500" h="13500" prst="angle"/>
            <a:bevelB w="13500" h="13500" prst="angle"/>
            <a:extrusionClr>
              <a:srgbClr val="EAEAEA"/>
            </a:extrusionClr>
          </a:sp3d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>
            <a:flatTx/>
          </a:bodyPr>
          <a:lstStyle/>
          <a:p>
            <a:endParaRPr lang="en-US"/>
          </a:p>
        </p:txBody>
      </p:sp>
      <p:cxnSp>
        <p:nvCxnSpPr>
          <p:cNvPr id="409721" name="AutoShape 121"/>
          <p:cNvCxnSpPr>
            <a:cxnSpLocks noChangeShapeType="1"/>
            <a:stCxn id="409716" idx="3"/>
            <a:endCxn id="409715" idx="1"/>
          </p:cNvCxnSpPr>
          <p:nvPr/>
        </p:nvCxnSpPr>
        <p:spPr bwMode="auto">
          <a:xfrm flipV="1">
            <a:off x="3003550" y="4124325"/>
            <a:ext cx="501650" cy="4762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09722" name="AutoShape 122"/>
          <p:cNvCxnSpPr>
            <a:cxnSpLocks noChangeShapeType="1"/>
            <a:stCxn id="409715" idx="3"/>
            <a:endCxn id="409720" idx="1"/>
          </p:cNvCxnSpPr>
          <p:nvPr/>
        </p:nvCxnSpPr>
        <p:spPr bwMode="auto">
          <a:xfrm flipV="1">
            <a:off x="3689350" y="4029075"/>
            <a:ext cx="546100" cy="952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09723" name="AutoShape 123"/>
          <p:cNvCxnSpPr>
            <a:cxnSpLocks noChangeShapeType="1"/>
            <a:stCxn id="409720" idx="3"/>
            <a:endCxn id="409719" idx="1"/>
          </p:cNvCxnSpPr>
          <p:nvPr/>
        </p:nvCxnSpPr>
        <p:spPr bwMode="auto">
          <a:xfrm>
            <a:off x="4419600" y="4029075"/>
            <a:ext cx="333375" cy="3143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09724" name="AutoShape 124"/>
          <p:cNvCxnSpPr>
            <a:cxnSpLocks noChangeShapeType="1"/>
            <a:stCxn id="409717" idx="0"/>
            <a:endCxn id="409720" idx="2"/>
          </p:cNvCxnSpPr>
          <p:nvPr/>
        </p:nvCxnSpPr>
        <p:spPr bwMode="auto">
          <a:xfrm flipV="1">
            <a:off x="3556000" y="4114800"/>
            <a:ext cx="771525" cy="10858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09725" name="AutoShape 125"/>
          <p:cNvCxnSpPr>
            <a:cxnSpLocks noChangeShapeType="1"/>
            <a:stCxn id="409718" idx="0"/>
            <a:endCxn id="409719" idx="2"/>
          </p:cNvCxnSpPr>
          <p:nvPr/>
        </p:nvCxnSpPr>
        <p:spPr bwMode="auto">
          <a:xfrm flipV="1">
            <a:off x="4476750" y="4429125"/>
            <a:ext cx="368300" cy="7715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09726" name="AutoShape 126"/>
          <p:cNvCxnSpPr>
            <a:cxnSpLocks noChangeShapeType="1"/>
            <a:stCxn id="409717" idx="3"/>
            <a:endCxn id="409718" idx="1"/>
          </p:cNvCxnSpPr>
          <p:nvPr/>
        </p:nvCxnSpPr>
        <p:spPr bwMode="auto">
          <a:xfrm>
            <a:off x="3648075" y="5286375"/>
            <a:ext cx="7366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09727" name="AutoShape 127"/>
          <p:cNvCxnSpPr>
            <a:cxnSpLocks noChangeShapeType="1"/>
          </p:cNvCxnSpPr>
          <p:nvPr/>
        </p:nvCxnSpPr>
        <p:spPr bwMode="auto">
          <a:xfrm>
            <a:off x="2971800" y="4572000"/>
            <a:ext cx="460375" cy="6858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409728" name="Group 128"/>
          <p:cNvGrpSpPr>
            <a:grpSpLocks/>
          </p:cNvGrpSpPr>
          <p:nvPr/>
        </p:nvGrpSpPr>
        <p:grpSpPr bwMode="auto">
          <a:xfrm>
            <a:off x="1990725" y="4267200"/>
            <a:ext cx="523875" cy="488950"/>
            <a:chOff x="1014" y="912"/>
            <a:chExt cx="574" cy="596"/>
          </a:xfrm>
        </p:grpSpPr>
        <p:sp>
          <p:nvSpPr>
            <p:cNvPr id="409729" name="Freeform 129"/>
            <p:cNvSpPr>
              <a:spLocks/>
            </p:cNvSpPr>
            <p:nvPr/>
          </p:nvSpPr>
          <p:spPr bwMode="auto">
            <a:xfrm>
              <a:off x="1014" y="912"/>
              <a:ext cx="574" cy="596"/>
            </a:xfrm>
            <a:custGeom>
              <a:avLst/>
              <a:gdLst>
                <a:gd name="T0" fmla="*/ 124 w 574"/>
                <a:gd name="T1" fmla="*/ 391 h 596"/>
                <a:gd name="T2" fmla="*/ 0 w 574"/>
                <a:gd name="T3" fmla="*/ 391 h 596"/>
                <a:gd name="T4" fmla="*/ 0 w 574"/>
                <a:gd name="T5" fmla="*/ 596 h 596"/>
                <a:gd name="T6" fmla="*/ 574 w 574"/>
                <a:gd name="T7" fmla="*/ 596 h 596"/>
                <a:gd name="T8" fmla="*/ 574 w 574"/>
                <a:gd name="T9" fmla="*/ 391 h 596"/>
                <a:gd name="T10" fmla="*/ 446 w 574"/>
                <a:gd name="T11" fmla="*/ 391 h 596"/>
                <a:gd name="T12" fmla="*/ 446 w 574"/>
                <a:gd name="T13" fmla="*/ 364 h 596"/>
                <a:gd name="T14" fmla="*/ 500 w 574"/>
                <a:gd name="T15" fmla="*/ 364 h 596"/>
                <a:gd name="T16" fmla="*/ 500 w 574"/>
                <a:gd name="T17" fmla="*/ 0 h 596"/>
                <a:gd name="T18" fmla="*/ 70 w 574"/>
                <a:gd name="T19" fmla="*/ 0 h 596"/>
                <a:gd name="T20" fmla="*/ 70 w 574"/>
                <a:gd name="T21" fmla="*/ 364 h 596"/>
                <a:gd name="T22" fmla="*/ 124 w 574"/>
                <a:gd name="T23" fmla="*/ 364 h 596"/>
                <a:gd name="T24" fmla="*/ 124 w 574"/>
                <a:gd name="T25" fmla="*/ 391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4" h="596">
                  <a:moveTo>
                    <a:pt x="124" y="391"/>
                  </a:moveTo>
                  <a:lnTo>
                    <a:pt x="0" y="391"/>
                  </a:lnTo>
                  <a:lnTo>
                    <a:pt x="0" y="596"/>
                  </a:lnTo>
                  <a:lnTo>
                    <a:pt x="574" y="596"/>
                  </a:lnTo>
                  <a:lnTo>
                    <a:pt x="574" y="391"/>
                  </a:lnTo>
                  <a:lnTo>
                    <a:pt x="446" y="391"/>
                  </a:lnTo>
                  <a:lnTo>
                    <a:pt x="446" y="364"/>
                  </a:lnTo>
                  <a:lnTo>
                    <a:pt x="500" y="364"/>
                  </a:lnTo>
                  <a:lnTo>
                    <a:pt x="500" y="0"/>
                  </a:lnTo>
                  <a:lnTo>
                    <a:pt x="70" y="0"/>
                  </a:lnTo>
                  <a:lnTo>
                    <a:pt x="70" y="364"/>
                  </a:lnTo>
                  <a:lnTo>
                    <a:pt x="124" y="364"/>
                  </a:lnTo>
                  <a:lnTo>
                    <a:pt x="124" y="391"/>
                  </a:lnTo>
                  <a:close/>
                </a:path>
              </a:pathLst>
            </a:custGeom>
            <a:solidFill>
              <a:srgbClr val="FFFFFF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730" name="Line 130"/>
            <p:cNvSpPr>
              <a:spLocks noChangeShapeType="1"/>
            </p:cNvSpPr>
            <p:nvPr/>
          </p:nvSpPr>
          <p:spPr bwMode="auto">
            <a:xfrm>
              <a:off x="1138" y="1303"/>
              <a:ext cx="322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731" name="Line 131"/>
            <p:cNvSpPr>
              <a:spLocks noChangeShapeType="1"/>
            </p:cNvSpPr>
            <p:nvPr/>
          </p:nvSpPr>
          <p:spPr bwMode="auto">
            <a:xfrm>
              <a:off x="1138" y="1276"/>
              <a:ext cx="322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732" name="Freeform 132"/>
            <p:cNvSpPr>
              <a:spLocks noEditPoints="1"/>
            </p:cNvSpPr>
            <p:nvPr/>
          </p:nvSpPr>
          <p:spPr bwMode="auto">
            <a:xfrm>
              <a:off x="1310" y="1323"/>
              <a:ext cx="233" cy="168"/>
            </a:xfrm>
            <a:custGeom>
              <a:avLst/>
              <a:gdLst>
                <a:gd name="T0" fmla="*/ 0 w 233"/>
                <a:gd name="T1" fmla="*/ 168 h 168"/>
                <a:gd name="T2" fmla="*/ 188 w 233"/>
                <a:gd name="T3" fmla="*/ 168 h 168"/>
                <a:gd name="T4" fmla="*/ 188 w 233"/>
                <a:gd name="T5" fmla="*/ 0 h 168"/>
                <a:gd name="T6" fmla="*/ 0 w 233"/>
                <a:gd name="T7" fmla="*/ 0 h 168"/>
                <a:gd name="T8" fmla="*/ 0 w 233"/>
                <a:gd name="T9" fmla="*/ 168 h 168"/>
                <a:gd name="T10" fmla="*/ 204 w 233"/>
                <a:gd name="T11" fmla="*/ 26 h 168"/>
                <a:gd name="T12" fmla="*/ 233 w 233"/>
                <a:gd name="T13" fmla="*/ 26 h 168"/>
                <a:gd name="T14" fmla="*/ 233 w 233"/>
                <a:gd name="T15" fmla="*/ 0 h 168"/>
                <a:gd name="T16" fmla="*/ 204 w 233"/>
                <a:gd name="T17" fmla="*/ 0 h 168"/>
                <a:gd name="T18" fmla="*/ 204 w 233"/>
                <a:gd name="T19" fmla="*/ 26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3" h="168">
                  <a:moveTo>
                    <a:pt x="0" y="168"/>
                  </a:moveTo>
                  <a:lnTo>
                    <a:pt x="188" y="168"/>
                  </a:lnTo>
                  <a:lnTo>
                    <a:pt x="188" y="0"/>
                  </a:lnTo>
                  <a:lnTo>
                    <a:pt x="0" y="0"/>
                  </a:lnTo>
                  <a:lnTo>
                    <a:pt x="0" y="168"/>
                  </a:lnTo>
                  <a:close/>
                  <a:moveTo>
                    <a:pt x="204" y="26"/>
                  </a:moveTo>
                  <a:lnTo>
                    <a:pt x="233" y="26"/>
                  </a:lnTo>
                  <a:lnTo>
                    <a:pt x="233" y="0"/>
                  </a:lnTo>
                  <a:lnTo>
                    <a:pt x="204" y="0"/>
                  </a:lnTo>
                  <a:lnTo>
                    <a:pt x="204" y="26"/>
                  </a:lnTo>
                  <a:close/>
                </a:path>
              </a:pathLst>
            </a:custGeom>
            <a:solidFill>
              <a:srgbClr val="FFFFFF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733" name="Line 133"/>
            <p:cNvSpPr>
              <a:spLocks noChangeShapeType="1"/>
            </p:cNvSpPr>
            <p:nvPr/>
          </p:nvSpPr>
          <p:spPr bwMode="auto">
            <a:xfrm>
              <a:off x="1310" y="1379"/>
              <a:ext cx="188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734" name="Line 134"/>
            <p:cNvSpPr>
              <a:spLocks noChangeShapeType="1"/>
            </p:cNvSpPr>
            <p:nvPr/>
          </p:nvSpPr>
          <p:spPr bwMode="auto">
            <a:xfrm>
              <a:off x="1310" y="1435"/>
              <a:ext cx="188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735" name="Line 135"/>
            <p:cNvSpPr>
              <a:spLocks noChangeShapeType="1"/>
            </p:cNvSpPr>
            <p:nvPr/>
          </p:nvSpPr>
          <p:spPr bwMode="auto">
            <a:xfrm>
              <a:off x="1317" y="1405"/>
              <a:ext cx="172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736" name="Rectangle 136"/>
            <p:cNvSpPr>
              <a:spLocks noChangeArrowheads="1"/>
            </p:cNvSpPr>
            <p:nvPr/>
          </p:nvSpPr>
          <p:spPr bwMode="auto">
            <a:xfrm>
              <a:off x="1416" y="1389"/>
              <a:ext cx="54" cy="36"/>
            </a:xfrm>
            <a:prstGeom prst="rect">
              <a:avLst/>
            </a:prstGeom>
            <a:noFill/>
            <a:ln w="47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737" name="Freeform 137"/>
            <p:cNvSpPr>
              <a:spLocks noEditPoints="1"/>
            </p:cNvSpPr>
            <p:nvPr/>
          </p:nvSpPr>
          <p:spPr bwMode="auto">
            <a:xfrm>
              <a:off x="1030" y="955"/>
              <a:ext cx="538" cy="401"/>
            </a:xfrm>
            <a:custGeom>
              <a:avLst/>
              <a:gdLst>
                <a:gd name="T0" fmla="*/ 452 w 538"/>
                <a:gd name="T1" fmla="*/ 285 h 401"/>
                <a:gd name="T2" fmla="*/ 472 w 538"/>
                <a:gd name="T3" fmla="*/ 285 h 401"/>
                <a:gd name="T4" fmla="*/ 472 w 538"/>
                <a:gd name="T5" fmla="*/ 278 h 401"/>
                <a:gd name="T6" fmla="*/ 452 w 538"/>
                <a:gd name="T7" fmla="*/ 278 h 401"/>
                <a:gd name="T8" fmla="*/ 452 w 538"/>
                <a:gd name="T9" fmla="*/ 285 h 401"/>
                <a:gd name="T10" fmla="*/ 121 w 538"/>
                <a:gd name="T11" fmla="*/ 239 h 401"/>
                <a:gd name="T12" fmla="*/ 121 w 538"/>
                <a:gd name="T13" fmla="*/ 27 h 401"/>
                <a:gd name="T14" fmla="*/ 417 w 538"/>
                <a:gd name="T15" fmla="*/ 27 h 401"/>
                <a:gd name="T16" fmla="*/ 417 w 538"/>
                <a:gd name="T17" fmla="*/ 239 h 401"/>
                <a:gd name="T18" fmla="*/ 121 w 538"/>
                <a:gd name="T19" fmla="*/ 239 h 401"/>
                <a:gd name="T20" fmla="*/ 108 w 538"/>
                <a:gd name="T21" fmla="*/ 252 h 401"/>
                <a:gd name="T22" fmla="*/ 430 w 538"/>
                <a:gd name="T23" fmla="*/ 252 h 401"/>
                <a:gd name="T24" fmla="*/ 430 w 538"/>
                <a:gd name="T25" fmla="*/ 14 h 401"/>
                <a:gd name="T26" fmla="*/ 446 w 538"/>
                <a:gd name="T27" fmla="*/ 14 h 401"/>
                <a:gd name="T28" fmla="*/ 446 w 538"/>
                <a:gd name="T29" fmla="*/ 0 h 401"/>
                <a:gd name="T30" fmla="*/ 96 w 538"/>
                <a:gd name="T31" fmla="*/ 0 h 401"/>
                <a:gd name="T32" fmla="*/ 96 w 538"/>
                <a:gd name="T33" fmla="*/ 265 h 401"/>
                <a:gd name="T34" fmla="*/ 108 w 538"/>
                <a:gd name="T35" fmla="*/ 265 h 401"/>
                <a:gd name="T36" fmla="*/ 108 w 538"/>
                <a:gd name="T37" fmla="*/ 252 h 401"/>
                <a:gd name="T38" fmla="*/ 0 w 538"/>
                <a:gd name="T39" fmla="*/ 388 h 401"/>
                <a:gd name="T40" fmla="*/ 54 w 538"/>
                <a:gd name="T41" fmla="*/ 388 h 401"/>
                <a:gd name="T42" fmla="*/ 54 w 538"/>
                <a:gd name="T43" fmla="*/ 368 h 401"/>
                <a:gd name="T44" fmla="*/ 0 w 538"/>
                <a:gd name="T45" fmla="*/ 368 h 401"/>
                <a:gd name="T46" fmla="*/ 0 w 538"/>
                <a:gd name="T47" fmla="*/ 388 h 401"/>
                <a:gd name="T48" fmla="*/ 316 w 538"/>
                <a:gd name="T49" fmla="*/ 401 h 401"/>
                <a:gd name="T50" fmla="*/ 430 w 538"/>
                <a:gd name="T51" fmla="*/ 401 h 401"/>
                <a:gd name="T52" fmla="*/ 430 w 538"/>
                <a:gd name="T53" fmla="*/ 391 h 401"/>
                <a:gd name="T54" fmla="*/ 316 w 538"/>
                <a:gd name="T55" fmla="*/ 391 h 401"/>
                <a:gd name="T56" fmla="*/ 316 w 538"/>
                <a:gd name="T57" fmla="*/ 401 h 401"/>
                <a:gd name="T58" fmla="*/ 523 w 538"/>
                <a:gd name="T59" fmla="*/ 378 h 401"/>
                <a:gd name="T60" fmla="*/ 538 w 538"/>
                <a:gd name="T61" fmla="*/ 378 h 401"/>
                <a:gd name="T62" fmla="*/ 538 w 538"/>
                <a:gd name="T63" fmla="*/ 368 h 401"/>
                <a:gd name="T64" fmla="*/ 523 w 538"/>
                <a:gd name="T65" fmla="*/ 368 h 401"/>
                <a:gd name="T66" fmla="*/ 523 w 538"/>
                <a:gd name="T67" fmla="*/ 378 h 401"/>
                <a:gd name="T68" fmla="*/ 523 w 538"/>
                <a:gd name="T69" fmla="*/ 394 h 401"/>
                <a:gd name="T70" fmla="*/ 538 w 538"/>
                <a:gd name="T71" fmla="*/ 394 h 401"/>
                <a:gd name="T72" fmla="*/ 538 w 538"/>
                <a:gd name="T73" fmla="*/ 388 h 401"/>
                <a:gd name="T74" fmla="*/ 523 w 538"/>
                <a:gd name="T75" fmla="*/ 388 h 401"/>
                <a:gd name="T76" fmla="*/ 523 w 538"/>
                <a:gd name="T77" fmla="*/ 39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38" h="401">
                  <a:moveTo>
                    <a:pt x="452" y="285"/>
                  </a:moveTo>
                  <a:lnTo>
                    <a:pt x="472" y="285"/>
                  </a:lnTo>
                  <a:lnTo>
                    <a:pt x="472" y="278"/>
                  </a:lnTo>
                  <a:lnTo>
                    <a:pt x="452" y="278"/>
                  </a:lnTo>
                  <a:lnTo>
                    <a:pt x="452" y="285"/>
                  </a:lnTo>
                  <a:close/>
                  <a:moveTo>
                    <a:pt x="121" y="239"/>
                  </a:moveTo>
                  <a:lnTo>
                    <a:pt x="121" y="27"/>
                  </a:lnTo>
                  <a:lnTo>
                    <a:pt x="417" y="27"/>
                  </a:lnTo>
                  <a:lnTo>
                    <a:pt x="417" y="239"/>
                  </a:lnTo>
                  <a:lnTo>
                    <a:pt x="121" y="239"/>
                  </a:lnTo>
                  <a:close/>
                  <a:moveTo>
                    <a:pt x="108" y="252"/>
                  </a:moveTo>
                  <a:lnTo>
                    <a:pt x="430" y="252"/>
                  </a:lnTo>
                  <a:lnTo>
                    <a:pt x="430" y="14"/>
                  </a:lnTo>
                  <a:lnTo>
                    <a:pt x="446" y="14"/>
                  </a:lnTo>
                  <a:lnTo>
                    <a:pt x="446" y="0"/>
                  </a:lnTo>
                  <a:lnTo>
                    <a:pt x="96" y="0"/>
                  </a:lnTo>
                  <a:lnTo>
                    <a:pt x="96" y="265"/>
                  </a:lnTo>
                  <a:lnTo>
                    <a:pt x="108" y="265"/>
                  </a:lnTo>
                  <a:lnTo>
                    <a:pt x="108" y="252"/>
                  </a:lnTo>
                  <a:close/>
                  <a:moveTo>
                    <a:pt x="0" y="388"/>
                  </a:moveTo>
                  <a:lnTo>
                    <a:pt x="54" y="388"/>
                  </a:lnTo>
                  <a:lnTo>
                    <a:pt x="54" y="368"/>
                  </a:lnTo>
                  <a:lnTo>
                    <a:pt x="0" y="368"/>
                  </a:lnTo>
                  <a:lnTo>
                    <a:pt x="0" y="388"/>
                  </a:lnTo>
                  <a:close/>
                  <a:moveTo>
                    <a:pt x="316" y="401"/>
                  </a:moveTo>
                  <a:lnTo>
                    <a:pt x="430" y="401"/>
                  </a:lnTo>
                  <a:lnTo>
                    <a:pt x="430" y="391"/>
                  </a:lnTo>
                  <a:lnTo>
                    <a:pt x="316" y="391"/>
                  </a:lnTo>
                  <a:lnTo>
                    <a:pt x="316" y="401"/>
                  </a:lnTo>
                  <a:close/>
                  <a:moveTo>
                    <a:pt x="523" y="378"/>
                  </a:moveTo>
                  <a:lnTo>
                    <a:pt x="538" y="378"/>
                  </a:lnTo>
                  <a:lnTo>
                    <a:pt x="538" y="368"/>
                  </a:lnTo>
                  <a:lnTo>
                    <a:pt x="523" y="368"/>
                  </a:lnTo>
                  <a:lnTo>
                    <a:pt x="523" y="378"/>
                  </a:lnTo>
                  <a:close/>
                  <a:moveTo>
                    <a:pt x="523" y="394"/>
                  </a:moveTo>
                  <a:lnTo>
                    <a:pt x="538" y="394"/>
                  </a:lnTo>
                  <a:lnTo>
                    <a:pt x="538" y="388"/>
                  </a:lnTo>
                  <a:lnTo>
                    <a:pt x="523" y="388"/>
                  </a:lnTo>
                  <a:lnTo>
                    <a:pt x="523" y="394"/>
                  </a:lnTo>
                  <a:close/>
                </a:path>
              </a:pathLst>
            </a:custGeom>
            <a:solidFill>
              <a:srgbClr val="000000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738" name="Line 138"/>
            <p:cNvSpPr>
              <a:spLocks noChangeShapeType="1"/>
            </p:cNvSpPr>
            <p:nvPr/>
          </p:nvSpPr>
          <p:spPr bwMode="auto">
            <a:xfrm>
              <a:off x="1084" y="1257"/>
              <a:ext cx="430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739" name="Line 139"/>
            <p:cNvSpPr>
              <a:spLocks noChangeShapeType="1"/>
            </p:cNvSpPr>
            <p:nvPr/>
          </p:nvSpPr>
          <p:spPr bwMode="auto">
            <a:xfrm flipV="1">
              <a:off x="1193" y="1257"/>
              <a:ext cx="1" cy="19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740" name="Line 140"/>
            <p:cNvSpPr>
              <a:spLocks noChangeShapeType="1"/>
            </p:cNvSpPr>
            <p:nvPr/>
          </p:nvSpPr>
          <p:spPr bwMode="auto">
            <a:xfrm flipV="1">
              <a:off x="1301" y="1257"/>
              <a:ext cx="1" cy="19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09741" name="Group 141"/>
          <p:cNvGrpSpPr>
            <a:grpSpLocks/>
          </p:cNvGrpSpPr>
          <p:nvPr/>
        </p:nvGrpSpPr>
        <p:grpSpPr bwMode="auto">
          <a:xfrm>
            <a:off x="2981325" y="5486400"/>
            <a:ext cx="523875" cy="488950"/>
            <a:chOff x="1014" y="912"/>
            <a:chExt cx="574" cy="596"/>
          </a:xfrm>
        </p:grpSpPr>
        <p:sp>
          <p:nvSpPr>
            <p:cNvPr id="409742" name="Freeform 142"/>
            <p:cNvSpPr>
              <a:spLocks/>
            </p:cNvSpPr>
            <p:nvPr/>
          </p:nvSpPr>
          <p:spPr bwMode="auto">
            <a:xfrm>
              <a:off x="1014" y="912"/>
              <a:ext cx="574" cy="596"/>
            </a:xfrm>
            <a:custGeom>
              <a:avLst/>
              <a:gdLst>
                <a:gd name="T0" fmla="*/ 124 w 574"/>
                <a:gd name="T1" fmla="*/ 391 h 596"/>
                <a:gd name="T2" fmla="*/ 0 w 574"/>
                <a:gd name="T3" fmla="*/ 391 h 596"/>
                <a:gd name="T4" fmla="*/ 0 w 574"/>
                <a:gd name="T5" fmla="*/ 596 h 596"/>
                <a:gd name="T6" fmla="*/ 574 w 574"/>
                <a:gd name="T7" fmla="*/ 596 h 596"/>
                <a:gd name="T8" fmla="*/ 574 w 574"/>
                <a:gd name="T9" fmla="*/ 391 h 596"/>
                <a:gd name="T10" fmla="*/ 446 w 574"/>
                <a:gd name="T11" fmla="*/ 391 h 596"/>
                <a:gd name="T12" fmla="*/ 446 w 574"/>
                <a:gd name="T13" fmla="*/ 364 h 596"/>
                <a:gd name="T14" fmla="*/ 500 w 574"/>
                <a:gd name="T15" fmla="*/ 364 h 596"/>
                <a:gd name="T16" fmla="*/ 500 w 574"/>
                <a:gd name="T17" fmla="*/ 0 h 596"/>
                <a:gd name="T18" fmla="*/ 70 w 574"/>
                <a:gd name="T19" fmla="*/ 0 h 596"/>
                <a:gd name="T20" fmla="*/ 70 w 574"/>
                <a:gd name="T21" fmla="*/ 364 h 596"/>
                <a:gd name="T22" fmla="*/ 124 w 574"/>
                <a:gd name="T23" fmla="*/ 364 h 596"/>
                <a:gd name="T24" fmla="*/ 124 w 574"/>
                <a:gd name="T25" fmla="*/ 391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4" h="596">
                  <a:moveTo>
                    <a:pt x="124" y="391"/>
                  </a:moveTo>
                  <a:lnTo>
                    <a:pt x="0" y="391"/>
                  </a:lnTo>
                  <a:lnTo>
                    <a:pt x="0" y="596"/>
                  </a:lnTo>
                  <a:lnTo>
                    <a:pt x="574" y="596"/>
                  </a:lnTo>
                  <a:lnTo>
                    <a:pt x="574" y="391"/>
                  </a:lnTo>
                  <a:lnTo>
                    <a:pt x="446" y="391"/>
                  </a:lnTo>
                  <a:lnTo>
                    <a:pt x="446" y="364"/>
                  </a:lnTo>
                  <a:lnTo>
                    <a:pt x="500" y="364"/>
                  </a:lnTo>
                  <a:lnTo>
                    <a:pt x="500" y="0"/>
                  </a:lnTo>
                  <a:lnTo>
                    <a:pt x="70" y="0"/>
                  </a:lnTo>
                  <a:lnTo>
                    <a:pt x="70" y="364"/>
                  </a:lnTo>
                  <a:lnTo>
                    <a:pt x="124" y="364"/>
                  </a:lnTo>
                  <a:lnTo>
                    <a:pt x="124" y="391"/>
                  </a:lnTo>
                  <a:close/>
                </a:path>
              </a:pathLst>
            </a:custGeom>
            <a:solidFill>
              <a:srgbClr val="FFFFFF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743" name="Line 143"/>
            <p:cNvSpPr>
              <a:spLocks noChangeShapeType="1"/>
            </p:cNvSpPr>
            <p:nvPr/>
          </p:nvSpPr>
          <p:spPr bwMode="auto">
            <a:xfrm>
              <a:off x="1138" y="1303"/>
              <a:ext cx="322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744" name="Line 144"/>
            <p:cNvSpPr>
              <a:spLocks noChangeShapeType="1"/>
            </p:cNvSpPr>
            <p:nvPr/>
          </p:nvSpPr>
          <p:spPr bwMode="auto">
            <a:xfrm>
              <a:off x="1138" y="1276"/>
              <a:ext cx="322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745" name="Freeform 145"/>
            <p:cNvSpPr>
              <a:spLocks noEditPoints="1"/>
            </p:cNvSpPr>
            <p:nvPr/>
          </p:nvSpPr>
          <p:spPr bwMode="auto">
            <a:xfrm>
              <a:off x="1310" y="1323"/>
              <a:ext cx="233" cy="168"/>
            </a:xfrm>
            <a:custGeom>
              <a:avLst/>
              <a:gdLst>
                <a:gd name="T0" fmla="*/ 0 w 233"/>
                <a:gd name="T1" fmla="*/ 168 h 168"/>
                <a:gd name="T2" fmla="*/ 188 w 233"/>
                <a:gd name="T3" fmla="*/ 168 h 168"/>
                <a:gd name="T4" fmla="*/ 188 w 233"/>
                <a:gd name="T5" fmla="*/ 0 h 168"/>
                <a:gd name="T6" fmla="*/ 0 w 233"/>
                <a:gd name="T7" fmla="*/ 0 h 168"/>
                <a:gd name="T8" fmla="*/ 0 w 233"/>
                <a:gd name="T9" fmla="*/ 168 h 168"/>
                <a:gd name="T10" fmla="*/ 204 w 233"/>
                <a:gd name="T11" fmla="*/ 26 h 168"/>
                <a:gd name="T12" fmla="*/ 233 w 233"/>
                <a:gd name="T13" fmla="*/ 26 h 168"/>
                <a:gd name="T14" fmla="*/ 233 w 233"/>
                <a:gd name="T15" fmla="*/ 0 h 168"/>
                <a:gd name="T16" fmla="*/ 204 w 233"/>
                <a:gd name="T17" fmla="*/ 0 h 168"/>
                <a:gd name="T18" fmla="*/ 204 w 233"/>
                <a:gd name="T19" fmla="*/ 26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3" h="168">
                  <a:moveTo>
                    <a:pt x="0" y="168"/>
                  </a:moveTo>
                  <a:lnTo>
                    <a:pt x="188" y="168"/>
                  </a:lnTo>
                  <a:lnTo>
                    <a:pt x="188" y="0"/>
                  </a:lnTo>
                  <a:lnTo>
                    <a:pt x="0" y="0"/>
                  </a:lnTo>
                  <a:lnTo>
                    <a:pt x="0" y="168"/>
                  </a:lnTo>
                  <a:close/>
                  <a:moveTo>
                    <a:pt x="204" y="26"/>
                  </a:moveTo>
                  <a:lnTo>
                    <a:pt x="233" y="26"/>
                  </a:lnTo>
                  <a:lnTo>
                    <a:pt x="233" y="0"/>
                  </a:lnTo>
                  <a:lnTo>
                    <a:pt x="204" y="0"/>
                  </a:lnTo>
                  <a:lnTo>
                    <a:pt x="204" y="26"/>
                  </a:lnTo>
                  <a:close/>
                </a:path>
              </a:pathLst>
            </a:custGeom>
            <a:solidFill>
              <a:srgbClr val="FFFFFF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746" name="Line 146"/>
            <p:cNvSpPr>
              <a:spLocks noChangeShapeType="1"/>
            </p:cNvSpPr>
            <p:nvPr/>
          </p:nvSpPr>
          <p:spPr bwMode="auto">
            <a:xfrm>
              <a:off x="1310" y="1379"/>
              <a:ext cx="188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747" name="Line 147"/>
            <p:cNvSpPr>
              <a:spLocks noChangeShapeType="1"/>
            </p:cNvSpPr>
            <p:nvPr/>
          </p:nvSpPr>
          <p:spPr bwMode="auto">
            <a:xfrm>
              <a:off x="1310" y="1435"/>
              <a:ext cx="188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748" name="Line 148"/>
            <p:cNvSpPr>
              <a:spLocks noChangeShapeType="1"/>
            </p:cNvSpPr>
            <p:nvPr/>
          </p:nvSpPr>
          <p:spPr bwMode="auto">
            <a:xfrm>
              <a:off x="1317" y="1405"/>
              <a:ext cx="172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749" name="Rectangle 149"/>
            <p:cNvSpPr>
              <a:spLocks noChangeArrowheads="1"/>
            </p:cNvSpPr>
            <p:nvPr/>
          </p:nvSpPr>
          <p:spPr bwMode="auto">
            <a:xfrm>
              <a:off x="1416" y="1389"/>
              <a:ext cx="54" cy="36"/>
            </a:xfrm>
            <a:prstGeom prst="rect">
              <a:avLst/>
            </a:prstGeom>
            <a:noFill/>
            <a:ln w="47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750" name="Freeform 150"/>
            <p:cNvSpPr>
              <a:spLocks noEditPoints="1"/>
            </p:cNvSpPr>
            <p:nvPr/>
          </p:nvSpPr>
          <p:spPr bwMode="auto">
            <a:xfrm>
              <a:off x="1030" y="955"/>
              <a:ext cx="538" cy="401"/>
            </a:xfrm>
            <a:custGeom>
              <a:avLst/>
              <a:gdLst>
                <a:gd name="T0" fmla="*/ 452 w 538"/>
                <a:gd name="T1" fmla="*/ 285 h 401"/>
                <a:gd name="T2" fmla="*/ 472 w 538"/>
                <a:gd name="T3" fmla="*/ 285 h 401"/>
                <a:gd name="T4" fmla="*/ 472 w 538"/>
                <a:gd name="T5" fmla="*/ 278 h 401"/>
                <a:gd name="T6" fmla="*/ 452 w 538"/>
                <a:gd name="T7" fmla="*/ 278 h 401"/>
                <a:gd name="T8" fmla="*/ 452 w 538"/>
                <a:gd name="T9" fmla="*/ 285 h 401"/>
                <a:gd name="T10" fmla="*/ 121 w 538"/>
                <a:gd name="T11" fmla="*/ 239 h 401"/>
                <a:gd name="T12" fmla="*/ 121 w 538"/>
                <a:gd name="T13" fmla="*/ 27 h 401"/>
                <a:gd name="T14" fmla="*/ 417 w 538"/>
                <a:gd name="T15" fmla="*/ 27 h 401"/>
                <a:gd name="T16" fmla="*/ 417 w 538"/>
                <a:gd name="T17" fmla="*/ 239 h 401"/>
                <a:gd name="T18" fmla="*/ 121 w 538"/>
                <a:gd name="T19" fmla="*/ 239 h 401"/>
                <a:gd name="T20" fmla="*/ 108 w 538"/>
                <a:gd name="T21" fmla="*/ 252 h 401"/>
                <a:gd name="T22" fmla="*/ 430 w 538"/>
                <a:gd name="T23" fmla="*/ 252 h 401"/>
                <a:gd name="T24" fmla="*/ 430 w 538"/>
                <a:gd name="T25" fmla="*/ 14 h 401"/>
                <a:gd name="T26" fmla="*/ 446 w 538"/>
                <a:gd name="T27" fmla="*/ 14 h 401"/>
                <a:gd name="T28" fmla="*/ 446 w 538"/>
                <a:gd name="T29" fmla="*/ 0 h 401"/>
                <a:gd name="T30" fmla="*/ 96 w 538"/>
                <a:gd name="T31" fmla="*/ 0 h 401"/>
                <a:gd name="T32" fmla="*/ 96 w 538"/>
                <a:gd name="T33" fmla="*/ 265 h 401"/>
                <a:gd name="T34" fmla="*/ 108 w 538"/>
                <a:gd name="T35" fmla="*/ 265 h 401"/>
                <a:gd name="T36" fmla="*/ 108 w 538"/>
                <a:gd name="T37" fmla="*/ 252 h 401"/>
                <a:gd name="T38" fmla="*/ 0 w 538"/>
                <a:gd name="T39" fmla="*/ 388 h 401"/>
                <a:gd name="T40" fmla="*/ 54 w 538"/>
                <a:gd name="T41" fmla="*/ 388 h 401"/>
                <a:gd name="T42" fmla="*/ 54 w 538"/>
                <a:gd name="T43" fmla="*/ 368 h 401"/>
                <a:gd name="T44" fmla="*/ 0 w 538"/>
                <a:gd name="T45" fmla="*/ 368 h 401"/>
                <a:gd name="T46" fmla="*/ 0 w 538"/>
                <a:gd name="T47" fmla="*/ 388 h 401"/>
                <a:gd name="T48" fmla="*/ 316 w 538"/>
                <a:gd name="T49" fmla="*/ 401 h 401"/>
                <a:gd name="T50" fmla="*/ 430 w 538"/>
                <a:gd name="T51" fmla="*/ 401 h 401"/>
                <a:gd name="T52" fmla="*/ 430 w 538"/>
                <a:gd name="T53" fmla="*/ 391 h 401"/>
                <a:gd name="T54" fmla="*/ 316 w 538"/>
                <a:gd name="T55" fmla="*/ 391 h 401"/>
                <a:gd name="T56" fmla="*/ 316 w 538"/>
                <a:gd name="T57" fmla="*/ 401 h 401"/>
                <a:gd name="T58" fmla="*/ 523 w 538"/>
                <a:gd name="T59" fmla="*/ 378 h 401"/>
                <a:gd name="T60" fmla="*/ 538 w 538"/>
                <a:gd name="T61" fmla="*/ 378 h 401"/>
                <a:gd name="T62" fmla="*/ 538 w 538"/>
                <a:gd name="T63" fmla="*/ 368 h 401"/>
                <a:gd name="T64" fmla="*/ 523 w 538"/>
                <a:gd name="T65" fmla="*/ 368 h 401"/>
                <a:gd name="T66" fmla="*/ 523 w 538"/>
                <a:gd name="T67" fmla="*/ 378 h 401"/>
                <a:gd name="T68" fmla="*/ 523 w 538"/>
                <a:gd name="T69" fmla="*/ 394 h 401"/>
                <a:gd name="T70" fmla="*/ 538 w 538"/>
                <a:gd name="T71" fmla="*/ 394 h 401"/>
                <a:gd name="T72" fmla="*/ 538 w 538"/>
                <a:gd name="T73" fmla="*/ 388 h 401"/>
                <a:gd name="T74" fmla="*/ 523 w 538"/>
                <a:gd name="T75" fmla="*/ 388 h 401"/>
                <a:gd name="T76" fmla="*/ 523 w 538"/>
                <a:gd name="T77" fmla="*/ 39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38" h="401">
                  <a:moveTo>
                    <a:pt x="452" y="285"/>
                  </a:moveTo>
                  <a:lnTo>
                    <a:pt x="472" y="285"/>
                  </a:lnTo>
                  <a:lnTo>
                    <a:pt x="472" y="278"/>
                  </a:lnTo>
                  <a:lnTo>
                    <a:pt x="452" y="278"/>
                  </a:lnTo>
                  <a:lnTo>
                    <a:pt x="452" y="285"/>
                  </a:lnTo>
                  <a:close/>
                  <a:moveTo>
                    <a:pt x="121" y="239"/>
                  </a:moveTo>
                  <a:lnTo>
                    <a:pt x="121" y="27"/>
                  </a:lnTo>
                  <a:lnTo>
                    <a:pt x="417" y="27"/>
                  </a:lnTo>
                  <a:lnTo>
                    <a:pt x="417" y="239"/>
                  </a:lnTo>
                  <a:lnTo>
                    <a:pt x="121" y="239"/>
                  </a:lnTo>
                  <a:close/>
                  <a:moveTo>
                    <a:pt x="108" y="252"/>
                  </a:moveTo>
                  <a:lnTo>
                    <a:pt x="430" y="252"/>
                  </a:lnTo>
                  <a:lnTo>
                    <a:pt x="430" y="14"/>
                  </a:lnTo>
                  <a:lnTo>
                    <a:pt x="446" y="14"/>
                  </a:lnTo>
                  <a:lnTo>
                    <a:pt x="446" y="0"/>
                  </a:lnTo>
                  <a:lnTo>
                    <a:pt x="96" y="0"/>
                  </a:lnTo>
                  <a:lnTo>
                    <a:pt x="96" y="265"/>
                  </a:lnTo>
                  <a:lnTo>
                    <a:pt x="108" y="265"/>
                  </a:lnTo>
                  <a:lnTo>
                    <a:pt x="108" y="252"/>
                  </a:lnTo>
                  <a:close/>
                  <a:moveTo>
                    <a:pt x="0" y="388"/>
                  </a:moveTo>
                  <a:lnTo>
                    <a:pt x="54" y="388"/>
                  </a:lnTo>
                  <a:lnTo>
                    <a:pt x="54" y="368"/>
                  </a:lnTo>
                  <a:lnTo>
                    <a:pt x="0" y="368"/>
                  </a:lnTo>
                  <a:lnTo>
                    <a:pt x="0" y="388"/>
                  </a:lnTo>
                  <a:close/>
                  <a:moveTo>
                    <a:pt x="316" y="401"/>
                  </a:moveTo>
                  <a:lnTo>
                    <a:pt x="430" y="401"/>
                  </a:lnTo>
                  <a:lnTo>
                    <a:pt x="430" y="391"/>
                  </a:lnTo>
                  <a:lnTo>
                    <a:pt x="316" y="391"/>
                  </a:lnTo>
                  <a:lnTo>
                    <a:pt x="316" y="401"/>
                  </a:lnTo>
                  <a:close/>
                  <a:moveTo>
                    <a:pt x="523" y="378"/>
                  </a:moveTo>
                  <a:lnTo>
                    <a:pt x="538" y="378"/>
                  </a:lnTo>
                  <a:lnTo>
                    <a:pt x="538" y="368"/>
                  </a:lnTo>
                  <a:lnTo>
                    <a:pt x="523" y="368"/>
                  </a:lnTo>
                  <a:lnTo>
                    <a:pt x="523" y="378"/>
                  </a:lnTo>
                  <a:close/>
                  <a:moveTo>
                    <a:pt x="523" y="394"/>
                  </a:moveTo>
                  <a:lnTo>
                    <a:pt x="538" y="394"/>
                  </a:lnTo>
                  <a:lnTo>
                    <a:pt x="538" y="388"/>
                  </a:lnTo>
                  <a:lnTo>
                    <a:pt x="523" y="388"/>
                  </a:lnTo>
                  <a:lnTo>
                    <a:pt x="523" y="394"/>
                  </a:lnTo>
                  <a:close/>
                </a:path>
              </a:pathLst>
            </a:custGeom>
            <a:solidFill>
              <a:srgbClr val="000000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751" name="Line 151"/>
            <p:cNvSpPr>
              <a:spLocks noChangeShapeType="1"/>
            </p:cNvSpPr>
            <p:nvPr/>
          </p:nvSpPr>
          <p:spPr bwMode="auto">
            <a:xfrm>
              <a:off x="1084" y="1257"/>
              <a:ext cx="430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752" name="Line 152"/>
            <p:cNvSpPr>
              <a:spLocks noChangeShapeType="1"/>
            </p:cNvSpPr>
            <p:nvPr/>
          </p:nvSpPr>
          <p:spPr bwMode="auto">
            <a:xfrm flipV="1">
              <a:off x="1193" y="1257"/>
              <a:ext cx="1" cy="19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753" name="Line 153"/>
            <p:cNvSpPr>
              <a:spLocks noChangeShapeType="1"/>
            </p:cNvSpPr>
            <p:nvPr/>
          </p:nvSpPr>
          <p:spPr bwMode="auto">
            <a:xfrm flipV="1">
              <a:off x="1301" y="1257"/>
              <a:ext cx="1" cy="19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409754" name="AutoShape 154"/>
          <p:cNvCxnSpPr>
            <a:cxnSpLocks noChangeShapeType="1"/>
            <a:stCxn id="409750" idx="14"/>
            <a:endCxn id="409717" idx="2"/>
          </p:cNvCxnSpPr>
          <p:nvPr/>
        </p:nvCxnSpPr>
        <p:spPr bwMode="auto">
          <a:xfrm flipV="1">
            <a:off x="3403600" y="5372100"/>
            <a:ext cx="152400" cy="1492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09755" name="AutoShape 155"/>
          <p:cNvCxnSpPr>
            <a:cxnSpLocks noChangeShapeType="1"/>
            <a:stCxn id="409729" idx="4"/>
            <a:endCxn id="409716" idx="1"/>
          </p:cNvCxnSpPr>
          <p:nvPr/>
        </p:nvCxnSpPr>
        <p:spPr bwMode="auto">
          <a:xfrm>
            <a:off x="2522538" y="4587875"/>
            <a:ext cx="296862" cy="12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409756" name="Group 156"/>
          <p:cNvGrpSpPr>
            <a:grpSpLocks/>
          </p:cNvGrpSpPr>
          <p:nvPr/>
        </p:nvGrpSpPr>
        <p:grpSpPr bwMode="auto">
          <a:xfrm>
            <a:off x="3048000" y="3657600"/>
            <a:ext cx="604838" cy="152400"/>
            <a:chOff x="2211" y="2443"/>
            <a:chExt cx="573" cy="149"/>
          </a:xfrm>
        </p:grpSpPr>
        <p:sp>
          <p:nvSpPr>
            <p:cNvPr id="409757" name="Rectangle 157"/>
            <p:cNvSpPr>
              <a:spLocks noChangeArrowheads="1"/>
            </p:cNvSpPr>
            <p:nvPr/>
          </p:nvSpPr>
          <p:spPr bwMode="auto">
            <a:xfrm>
              <a:off x="2211" y="2443"/>
              <a:ext cx="573" cy="149"/>
            </a:xfrm>
            <a:prstGeom prst="rect">
              <a:avLst/>
            </a:prstGeom>
            <a:solidFill>
              <a:srgbClr val="FFFFFF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758" name="Rectangle 158"/>
            <p:cNvSpPr>
              <a:spLocks noChangeArrowheads="1"/>
            </p:cNvSpPr>
            <p:nvPr/>
          </p:nvSpPr>
          <p:spPr bwMode="auto">
            <a:xfrm>
              <a:off x="2227" y="2463"/>
              <a:ext cx="538" cy="17"/>
            </a:xfrm>
            <a:prstGeom prst="rect">
              <a:avLst/>
            </a:prstGeom>
            <a:solidFill>
              <a:srgbClr val="000000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759" name="Freeform 159"/>
            <p:cNvSpPr>
              <a:spLocks noEditPoints="1"/>
            </p:cNvSpPr>
            <p:nvPr/>
          </p:nvSpPr>
          <p:spPr bwMode="auto">
            <a:xfrm>
              <a:off x="2236" y="2500"/>
              <a:ext cx="485" cy="72"/>
            </a:xfrm>
            <a:custGeom>
              <a:avLst/>
              <a:gdLst>
                <a:gd name="T0" fmla="*/ 0 w 485"/>
                <a:gd name="T1" fmla="*/ 46 h 72"/>
                <a:gd name="T2" fmla="*/ 10 w 485"/>
                <a:gd name="T3" fmla="*/ 26 h 72"/>
                <a:gd name="T4" fmla="*/ 64 w 485"/>
                <a:gd name="T5" fmla="*/ 26 h 72"/>
                <a:gd name="T6" fmla="*/ 74 w 485"/>
                <a:gd name="T7" fmla="*/ 46 h 72"/>
                <a:gd name="T8" fmla="*/ 64 w 485"/>
                <a:gd name="T9" fmla="*/ 62 h 72"/>
                <a:gd name="T10" fmla="*/ 10 w 485"/>
                <a:gd name="T11" fmla="*/ 62 h 72"/>
                <a:gd name="T12" fmla="*/ 0 w 485"/>
                <a:gd name="T13" fmla="*/ 46 h 72"/>
                <a:gd name="T14" fmla="*/ 163 w 485"/>
                <a:gd name="T15" fmla="*/ 26 h 72"/>
                <a:gd name="T16" fmla="*/ 287 w 485"/>
                <a:gd name="T17" fmla="*/ 26 h 72"/>
                <a:gd name="T18" fmla="*/ 297 w 485"/>
                <a:gd name="T19" fmla="*/ 0 h 72"/>
                <a:gd name="T20" fmla="*/ 153 w 485"/>
                <a:gd name="T21" fmla="*/ 0 h 72"/>
                <a:gd name="T22" fmla="*/ 163 w 485"/>
                <a:gd name="T23" fmla="*/ 26 h 72"/>
                <a:gd name="T24" fmla="*/ 163 w 485"/>
                <a:gd name="T25" fmla="*/ 72 h 72"/>
                <a:gd name="T26" fmla="*/ 287 w 485"/>
                <a:gd name="T27" fmla="*/ 72 h 72"/>
                <a:gd name="T28" fmla="*/ 297 w 485"/>
                <a:gd name="T29" fmla="*/ 46 h 72"/>
                <a:gd name="T30" fmla="*/ 153 w 485"/>
                <a:gd name="T31" fmla="*/ 46 h 72"/>
                <a:gd name="T32" fmla="*/ 163 w 485"/>
                <a:gd name="T33" fmla="*/ 72 h 72"/>
                <a:gd name="T34" fmla="*/ 395 w 485"/>
                <a:gd name="T35" fmla="*/ 26 h 72"/>
                <a:gd name="T36" fmla="*/ 485 w 485"/>
                <a:gd name="T37" fmla="*/ 26 h 72"/>
                <a:gd name="T38" fmla="*/ 485 w 485"/>
                <a:gd name="T39" fmla="*/ 0 h 72"/>
                <a:gd name="T40" fmla="*/ 395 w 485"/>
                <a:gd name="T41" fmla="*/ 0 h 72"/>
                <a:gd name="T42" fmla="*/ 395 w 485"/>
                <a:gd name="T43" fmla="*/ 26 h 72"/>
                <a:gd name="T44" fmla="*/ 427 w 485"/>
                <a:gd name="T45" fmla="*/ 72 h 72"/>
                <a:gd name="T46" fmla="*/ 453 w 485"/>
                <a:gd name="T47" fmla="*/ 72 h 72"/>
                <a:gd name="T48" fmla="*/ 453 w 485"/>
                <a:gd name="T49" fmla="*/ 46 h 72"/>
                <a:gd name="T50" fmla="*/ 427 w 485"/>
                <a:gd name="T51" fmla="*/ 46 h 72"/>
                <a:gd name="T52" fmla="*/ 427 w 485"/>
                <a:gd name="T53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85" h="72">
                  <a:moveTo>
                    <a:pt x="0" y="46"/>
                  </a:moveTo>
                  <a:lnTo>
                    <a:pt x="10" y="26"/>
                  </a:lnTo>
                  <a:lnTo>
                    <a:pt x="64" y="26"/>
                  </a:lnTo>
                  <a:lnTo>
                    <a:pt x="74" y="46"/>
                  </a:lnTo>
                  <a:lnTo>
                    <a:pt x="64" y="62"/>
                  </a:lnTo>
                  <a:lnTo>
                    <a:pt x="10" y="62"/>
                  </a:lnTo>
                  <a:lnTo>
                    <a:pt x="0" y="46"/>
                  </a:lnTo>
                  <a:close/>
                  <a:moveTo>
                    <a:pt x="163" y="26"/>
                  </a:moveTo>
                  <a:lnTo>
                    <a:pt x="287" y="26"/>
                  </a:lnTo>
                  <a:lnTo>
                    <a:pt x="297" y="0"/>
                  </a:lnTo>
                  <a:lnTo>
                    <a:pt x="153" y="0"/>
                  </a:lnTo>
                  <a:lnTo>
                    <a:pt x="163" y="26"/>
                  </a:lnTo>
                  <a:close/>
                  <a:moveTo>
                    <a:pt x="163" y="72"/>
                  </a:moveTo>
                  <a:lnTo>
                    <a:pt x="287" y="72"/>
                  </a:lnTo>
                  <a:lnTo>
                    <a:pt x="297" y="46"/>
                  </a:lnTo>
                  <a:lnTo>
                    <a:pt x="153" y="46"/>
                  </a:lnTo>
                  <a:lnTo>
                    <a:pt x="163" y="72"/>
                  </a:lnTo>
                  <a:close/>
                  <a:moveTo>
                    <a:pt x="395" y="26"/>
                  </a:moveTo>
                  <a:lnTo>
                    <a:pt x="485" y="26"/>
                  </a:lnTo>
                  <a:lnTo>
                    <a:pt x="485" y="0"/>
                  </a:lnTo>
                  <a:lnTo>
                    <a:pt x="395" y="0"/>
                  </a:lnTo>
                  <a:lnTo>
                    <a:pt x="395" y="26"/>
                  </a:lnTo>
                  <a:close/>
                  <a:moveTo>
                    <a:pt x="427" y="72"/>
                  </a:moveTo>
                  <a:lnTo>
                    <a:pt x="453" y="72"/>
                  </a:lnTo>
                  <a:lnTo>
                    <a:pt x="453" y="46"/>
                  </a:lnTo>
                  <a:lnTo>
                    <a:pt x="427" y="46"/>
                  </a:lnTo>
                  <a:lnTo>
                    <a:pt x="427" y="72"/>
                  </a:lnTo>
                  <a:close/>
                </a:path>
              </a:pathLst>
            </a:custGeom>
            <a:solidFill>
              <a:srgbClr val="C0C0C0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09760" name="Group 160"/>
          <p:cNvGrpSpPr>
            <a:grpSpLocks/>
          </p:cNvGrpSpPr>
          <p:nvPr/>
        </p:nvGrpSpPr>
        <p:grpSpPr bwMode="auto">
          <a:xfrm>
            <a:off x="4576763" y="3657600"/>
            <a:ext cx="604837" cy="152400"/>
            <a:chOff x="2211" y="2443"/>
            <a:chExt cx="573" cy="149"/>
          </a:xfrm>
        </p:grpSpPr>
        <p:sp>
          <p:nvSpPr>
            <p:cNvPr id="409761" name="Rectangle 161"/>
            <p:cNvSpPr>
              <a:spLocks noChangeArrowheads="1"/>
            </p:cNvSpPr>
            <p:nvPr/>
          </p:nvSpPr>
          <p:spPr bwMode="auto">
            <a:xfrm>
              <a:off x="2211" y="2443"/>
              <a:ext cx="573" cy="149"/>
            </a:xfrm>
            <a:prstGeom prst="rect">
              <a:avLst/>
            </a:prstGeom>
            <a:solidFill>
              <a:srgbClr val="FFFFFF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762" name="Rectangle 162"/>
            <p:cNvSpPr>
              <a:spLocks noChangeArrowheads="1"/>
            </p:cNvSpPr>
            <p:nvPr/>
          </p:nvSpPr>
          <p:spPr bwMode="auto">
            <a:xfrm>
              <a:off x="2227" y="2463"/>
              <a:ext cx="538" cy="17"/>
            </a:xfrm>
            <a:prstGeom prst="rect">
              <a:avLst/>
            </a:prstGeom>
            <a:solidFill>
              <a:srgbClr val="000000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763" name="Freeform 163"/>
            <p:cNvSpPr>
              <a:spLocks noEditPoints="1"/>
            </p:cNvSpPr>
            <p:nvPr/>
          </p:nvSpPr>
          <p:spPr bwMode="auto">
            <a:xfrm>
              <a:off x="2236" y="2500"/>
              <a:ext cx="485" cy="72"/>
            </a:xfrm>
            <a:custGeom>
              <a:avLst/>
              <a:gdLst>
                <a:gd name="T0" fmla="*/ 0 w 485"/>
                <a:gd name="T1" fmla="*/ 46 h 72"/>
                <a:gd name="T2" fmla="*/ 10 w 485"/>
                <a:gd name="T3" fmla="*/ 26 h 72"/>
                <a:gd name="T4" fmla="*/ 64 w 485"/>
                <a:gd name="T5" fmla="*/ 26 h 72"/>
                <a:gd name="T6" fmla="*/ 74 w 485"/>
                <a:gd name="T7" fmla="*/ 46 h 72"/>
                <a:gd name="T8" fmla="*/ 64 w 485"/>
                <a:gd name="T9" fmla="*/ 62 h 72"/>
                <a:gd name="T10" fmla="*/ 10 w 485"/>
                <a:gd name="T11" fmla="*/ 62 h 72"/>
                <a:gd name="T12" fmla="*/ 0 w 485"/>
                <a:gd name="T13" fmla="*/ 46 h 72"/>
                <a:gd name="T14" fmla="*/ 163 w 485"/>
                <a:gd name="T15" fmla="*/ 26 h 72"/>
                <a:gd name="T16" fmla="*/ 287 w 485"/>
                <a:gd name="T17" fmla="*/ 26 h 72"/>
                <a:gd name="T18" fmla="*/ 297 w 485"/>
                <a:gd name="T19" fmla="*/ 0 h 72"/>
                <a:gd name="T20" fmla="*/ 153 w 485"/>
                <a:gd name="T21" fmla="*/ 0 h 72"/>
                <a:gd name="T22" fmla="*/ 163 w 485"/>
                <a:gd name="T23" fmla="*/ 26 h 72"/>
                <a:gd name="T24" fmla="*/ 163 w 485"/>
                <a:gd name="T25" fmla="*/ 72 h 72"/>
                <a:gd name="T26" fmla="*/ 287 w 485"/>
                <a:gd name="T27" fmla="*/ 72 h 72"/>
                <a:gd name="T28" fmla="*/ 297 w 485"/>
                <a:gd name="T29" fmla="*/ 46 h 72"/>
                <a:gd name="T30" fmla="*/ 153 w 485"/>
                <a:gd name="T31" fmla="*/ 46 h 72"/>
                <a:gd name="T32" fmla="*/ 163 w 485"/>
                <a:gd name="T33" fmla="*/ 72 h 72"/>
                <a:gd name="T34" fmla="*/ 395 w 485"/>
                <a:gd name="T35" fmla="*/ 26 h 72"/>
                <a:gd name="T36" fmla="*/ 485 w 485"/>
                <a:gd name="T37" fmla="*/ 26 h 72"/>
                <a:gd name="T38" fmla="*/ 485 w 485"/>
                <a:gd name="T39" fmla="*/ 0 h 72"/>
                <a:gd name="T40" fmla="*/ 395 w 485"/>
                <a:gd name="T41" fmla="*/ 0 h 72"/>
                <a:gd name="T42" fmla="*/ 395 w 485"/>
                <a:gd name="T43" fmla="*/ 26 h 72"/>
                <a:gd name="T44" fmla="*/ 427 w 485"/>
                <a:gd name="T45" fmla="*/ 72 h 72"/>
                <a:gd name="T46" fmla="*/ 453 w 485"/>
                <a:gd name="T47" fmla="*/ 72 h 72"/>
                <a:gd name="T48" fmla="*/ 453 w 485"/>
                <a:gd name="T49" fmla="*/ 46 h 72"/>
                <a:gd name="T50" fmla="*/ 427 w 485"/>
                <a:gd name="T51" fmla="*/ 46 h 72"/>
                <a:gd name="T52" fmla="*/ 427 w 485"/>
                <a:gd name="T53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85" h="72">
                  <a:moveTo>
                    <a:pt x="0" y="46"/>
                  </a:moveTo>
                  <a:lnTo>
                    <a:pt x="10" y="26"/>
                  </a:lnTo>
                  <a:lnTo>
                    <a:pt x="64" y="26"/>
                  </a:lnTo>
                  <a:lnTo>
                    <a:pt x="74" y="46"/>
                  </a:lnTo>
                  <a:lnTo>
                    <a:pt x="64" y="62"/>
                  </a:lnTo>
                  <a:lnTo>
                    <a:pt x="10" y="62"/>
                  </a:lnTo>
                  <a:lnTo>
                    <a:pt x="0" y="46"/>
                  </a:lnTo>
                  <a:close/>
                  <a:moveTo>
                    <a:pt x="163" y="26"/>
                  </a:moveTo>
                  <a:lnTo>
                    <a:pt x="287" y="26"/>
                  </a:lnTo>
                  <a:lnTo>
                    <a:pt x="297" y="0"/>
                  </a:lnTo>
                  <a:lnTo>
                    <a:pt x="153" y="0"/>
                  </a:lnTo>
                  <a:lnTo>
                    <a:pt x="163" y="26"/>
                  </a:lnTo>
                  <a:close/>
                  <a:moveTo>
                    <a:pt x="163" y="72"/>
                  </a:moveTo>
                  <a:lnTo>
                    <a:pt x="287" y="72"/>
                  </a:lnTo>
                  <a:lnTo>
                    <a:pt x="297" y="46"/>
                  </a:lnTo>
                  <a:lnTo>
                    <a:pt x="153" y="46"/>
                  </a:lnTo>
                  <a:lnTo>
                    <a:pt x="163" y="72"/>
                  </a:lnTo>
                  <a:close/>
                  <a:moveTo>
                    <a:pt x="395" y="26"/>
                  </a:moveTo>
                  <a:lnTo>
                    <a:pt x="485" y="26"/>
                  </a:lnTo>
                  <a:lnTo>
                    <a:pt x="485" y="0"/>
                  </a:lnTo>
                  <a:lnTo>
                    <a:pt x="395" y="0"/>
                  </a:lnTo>
                  <a:lnTo>
                    <a:pt x="395" y="26"/>
                  </a:lnTo>
                  <a:close/>
                  <a:moveTo>
                    <a:pt x="427" y="72"/>
                  </a:moveTo>
                  <a:lnTo>
                    <a:pt x="453" y="72"/>
                  </a:lnTo>
                  <a:lnTo>
                    <a:pt x="453" y="46"/>
                  </a:lnTo>
                  <a:lnTo>
                    <a:pt x="427" y="46"/>
                  </a:lnTo>
                  <a:lnTo>
                    <a:pt x="427" y="72"/>
                  </a:lnTo>
                  <a:close/>
                </a:path>
              </a:pathLst>
            </a:custGeom>
            <a:solidFill>
              <a:srgbClr val="C0C0C0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409764" name="AutoShape 164"/>
          <p:cNvCxnSpPr>
            <a:cxnSpLocks noChangeShapeType="1"/>
            <a:stCxn id="409616" idx="3"/>
            <a:endCxn id="409757" idx="0"/>
          </p:cNvCxnSpPr>
          <p:nvPr/>
        </p:nvCxnSpPr>
        <p:spPr bwMode="auto">
          <a:xfrm>
            <a:off x="3111500" y="3457575"/>
            <a:ext cx="239713" cy="19208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09765" name="AutoShape 165"/>
          <p:cNvCxnSpPr>
            <a:cxnSpLocks noChangeShapeType="1"/>
            <a:stCxn id="409757" idx="2"/>
            <a:endCxn id="409715" idx="0"/>
          </p:cNvCxnSpPr>
          <p:nvPr/>
        </p:nvCxnSpPr>
        <p:spPr bwMode="auto">
          <a:xfrm>
            <a:off x="3351213" y="3817938"/>
            <a:ext cx="246062" cy="22066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09766" name="AutoShape 166"/>
          <p:cNvCxnSpPr>
            <a:cxnSpLocks noChangeShapeType="1"/>
            <a:stCxn id="409720" idx="3"/>
            <a:endCxn id="409761" idx="2"/>
          </p:cNvCxnSpPr>
          <p:nvPr/>
        </p:nvCxnSpPr>
        <p:spPr bwMode="auto">
          <a:xfrm flipV="1">
            <a:off x="4419600" y="3817938"/>
            <a:ext cx="460375" cy="21113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09767" name="AutoShape 167"/>
          <p:cNvCxnSpPr>
            <a:cxnSpLocks noChangeShapeType="1"/>
            <a:stCxn id="409761" idx="0"/>
            <a:endCxn id="409665" idx="1"/>
          </p:cNvCxnSpPr>
          <p:nvPr/>
        </p:nvCxnSpPr>
        <p:spPr bwMode="auto">
          <a:xfrm flipV="1">
            <a:off x="4879975" y="3457575"/>
            <a:ext cx="377825" cy="19208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09768" name="Text Box 168"/>
          <p:cNvSpPr txBox="1">
            <a:spLocks noChangeArrowheads="1"/>
          </p:cNvSpPr>
          <p:nvPr/>
        </p:nvSpPr>
        <p:spPr bwMode="auto">
          <a:xfrm>
            <a:off x="4495800" y="2057400"/>
            <a:ext cx="12477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800" b="1"/>
              <a:t>Gateways</a:t>
            </a:r>
          </a:p>
        </p:txBody>
      </p:sp>
      <p:sp>
        <p:nvSpPr>
          <p:cNvPr id="409769" name="Line 169"/>
          <p:cNvSpPr>
            <a:spLocks noChangeShapeType="1"/>
          </p:cNvSpPr>
          <p:nvPr/>
        </p:nvSpPr>
        <p:spPr bwMode="auto">
          <a:xfrm flipH="1">
            <a:off x="3505200" y="2438400"/>
            <a:ext cx="1600200" cy="1143000"/>
          </a:xfrm>
          <a:prstGeom prst="line">
            <a:avLst/>
          </a:prstGeom>
          <a:noFill/>
          <a:ln w="50800">
            <a:solidFill>
              <a:srgbClr val="FFCC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409770" name="Line 170"/>
          <p:cNvSpPr>
            <a:spLocks noChangeShapeType="1"/>
          </p:cNvSpPr>
          <p:nvPr/>
        </p:nvSpPr>
        <p:spPr bwMode="auto">
          <a:xfrm flipH="1">
            <a:off x="4800600" y="2438400"/>
            <a:ext cx="381000" cy="1143000"/>
          </a:xfrm>
          <a:prstGeom prst="line">
            <a:avLst/>
          </a:prstGeom>
          <a:noFill/>
          <a:ln w="50800">
            <a:solidFill>
              <a:srgbClr val="FFCC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409771" name="Rectangle 171"/>
          <p:cNvSpPr>
            <a:spLocks noChangeArrowheads="1"/>
          </p:cNvSpPr>
          <p:nvPr/>
        </p:nvSpPr>
        <p:spPr bwMode="auto">
          <a:xfrm>
            <a:off x="4419600" y="2057400"/>
            <a:ext cx="1295400" cy="381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894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Kahn’s vision</a:t>
            </a:r>
            <a:endParaRPr lang="en-US" dirty="0"/>
          </a:p>
        </p:txBody>
      </p:sp>
      <p:sp>
        <p:nvSpPr>
          <p:cNvPr id="61849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686800" cy="4835525"/>
          </a:xfrm>
        </p:spPr>
        <p:txBody>
          <a:bodyPr/>
          <a:lstStyle/>
          <a:p>
            <a:r>
              <a:rPr lang="en-US" dirty="0"/>
              <a:t>Kahn imagined there would be only a few networks (~20) and thus only a few </a:t>
            </a:r>
            <a:r>
              <a:rPr lang="en-US" dirty="0" smtClean="0"/>
              <a:t>routers</a:t>
            </a:r>
          </a:p>
          <a:p>
            <a:pPr lvl="1"/>
            <a:r>
              <a:rPr lang="en-US" b="1" dirty="0" smtClean="0"/>
              <a:t>He </a:t>
            </a:r>
            <a:r>
              <a:rPr lang="en-US" b="1" dirty="0"/>
              <a:t>was </a:t>
            </a:r>
            <a:r>
              <a:rPr lang="en-US" b="1" dirty="0" smtClean="0"/>
              <a:t>wrong (why?)</a:t>
            </a:r>
          </a:p>
          <a:p>
            <a:pPr lvl="4"/>
            <a:endParaRPr lang="en-US" dirty="0"/>
          </a:p>
          <a:p>
            <a:r>
              <a:rPr lang="en-US" dirty="0" smtClean="0"/>
              <a:t>Proposed gateways to “translate” </a:t>
            </a:r>
            <a:r>
              <a:rPr lang="en-US" dirty="0" err="1" smtClean="0"/>
              <a:t>btwn</a:t>
            </a:r>
            <a:r>
              <a:rPr lang="en-US" dirty="0" smtClean="0"/>
              <a:t> networks</a:t>
            </a:r>
          </a:p>
          <a:p>
            <a:pPr lvl="1"/>
            <a:r>
              <a:rPr lang="en-US" dirty="0" smtClean="0"/>
              <a:t>Via a universal protocol that they all understood</a:t>
            </a:r>
          </a:p>
          <a:p>
            <a:pPr lvl="8"/>
            <a:endParaRPr lang="en-US" dirty="0" smtClean="0"/>
          </a:p>
          <a:p>
            <a:r>
              <a:rPr lang="en-US" dirty="0"/>
              <a:t>S</a:t>
            </a:r>
            <a:r>
              <a:rPr lang="en-US" dirty="0" smtClean="0"/>
              <a:t>earch for “universal” protocol is birth of Internet</a:t>
            </a:r>
          </a:p>
          <a:p>
            <a:pPr lvl="1"/>
            <a:r>
              <a:rPr lang="en-US" dirty="0" smtClean="0"/>
              <a:t>The actual design of IP came later (Cerf and Kahn)</a:t>
            </a:r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A6D90493-3C75-0246-830F-1059ECDA5995}" type="slidenum">
              <a:rPr lang="en-US"/>
              <a:pPr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434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4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4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8499" grpId="0" build="p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Timeline continued….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7150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1973 FTP introduced</a:t>
            </a:r>
          </a:p>
          <a:p>
            <a:pPr marL="0" indent="0">
              <a:buNone/>
            </a:pPr>
            <a:r>
              <a:rPr lang="en-US" dirty="0" smtClean="0"/>
              <a:t>1973 Ethernet invented (Xerox PARC)</a:t>
            </a:r>
          </a:p>
          <a:p>
            <a:pPr marL="0" indent="0">
              <a:buNone/>
            </a:pPr>
            <a:r>
              <a:rPr lang="en-US" dirty="0" smtClean="0"/>
              <a:t>1974</a:t>
            </a:r>
            <a:r>
              <a:rPr lang="en-US" dirty="0"/>
              <a:t>	Cerf and Kahn paper on TCP/IP</a:t>
            </a:r>
          </a:p>
          <a:p>
            <a:pPr marL="0" indent="0">
              <a:buNone/>
            </a:pPr>
            <a:r>
              <a:rPr lang="en-US" dirty="0"/>
              <a:t>1980	TCP/IP adopted as defense standard</a:t>
            </a:r>
          </a:p>
          <a:p>
            <a:pPr marL="0" indent="0">
              <a:buNone/>
            </a:pPr>
            <a:r>
              <a:rPr lang="en-US" dirty="0"/>
              <a:t>1983	Global NCP to TCP/IP flag day</a:t>
            </a:r>
          </a:p>
          <a:p>
            <a:pPr marL="0" indent="0">
              <a:buNone/>
            </a:pPr>
            <a:r>
              <a:rPr lang="en-US" dirty="0"/>
              <a:t>198x	XNS, </a:t>
            </a:r>
            <a:r>
              <a:rPr lang="en-US" dirty="0" err="1"/>
              <a:t>DECbit</a:t>
            </a:r>
            <a:r>
              <a:rPr lang="en-US" dirty="0"/>
              <a:t>, and other protocols</a:t>
            </a:r>
          </a:p>
          <a:p>
            <a:pPr marL="0" indent="0">
              <a:buNone/>
            </a:pPr>
            <a:r>
              <a:rPr lang="en-US" dirty="0"/>
              <a:t>1984	</a:t>
            </a:r>
            <a:r>
              <a:rPr lang="en-US" dirty="0" smtClean="0"/>
              <a:t>Janet (British research network)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1985	</a:t>
            </a:r>
            <a:r>
              <a:rPr lang="en-US" dirty="0" err="1"/>
              <a:t>NSFnet</a:t>
            </a:r>
            <a:r>
              <a:rPr lang="en-US" dirty="0"/>
              <a:t> (picks TCP/IP</a:t>
            </a:r>
            <a:r>
              <a:rPr lang="en-US" dirty="0" smtClean="0"/>
              <a:t>) [thank you Al Gore!]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198x	Internet meltdowns due to congestion</a:t>
            </a:r>
          </a:p>
          <a:p>
            <a:pPr marL="0" indent="0">
              <a:buNone/>
            </a:pPr>
            <a:r>
              <a:rPr lang="en-US" dirty="0" smtClean="0"/>
              <a:t>1986	Van </a:t>
            </a:r>
            <a:r>
              <a:rPr lang="en-US" dirty="0"/>
              <a:t>Jacobson saves the Internet (BSD </a:t>
            </a:r>
            <a:r>
              <a:rPr lang="en-US" dirty="0" smtClean="0"/>
              <a:t>TCP)</a:t>
            </a:r>
          </a:p>
          <a:p>
            <a:pPr marL="0" indent="0">
              <a:buNone/>
            </a:pPr>
            <a:r>
              <a:rPr lang="en-US" dirty="0" smtClean="0"/>
              <a:t>1988	Dave Clark steps down from IAB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62762C-AE33-E04D-8C58-1B5AB9B06578}" type="slidenum">
              <a:rPr lang="en-US" smtClean="0"/>
              <a:pPr>
                <a:defRPr/>
              </a:pPr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320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22238"/>
            <a:ext cx="9144000" cy="868362"/>
          </a:xfrm>
        </p:spPr>
        <p:txBody>
          <a:bodyPr/>
          <a:lstStyle/>
          <a:p>
            <a:r>
              <a:rPr lang="en-US" dirty="0" smtClean="0"/>
              <a:t>Unsung hero of Internet: David Clark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534400" cy="4835525"/>
          </a:xfrm>
        </p:spPr>
        <p:txBody>
          <a:bodyPr/>
          <a:lstStyle/>
          <a:p>
            <a:r>
              <a:rPr lang="en-US" dirty="0" smtClean="0"/>
              <a:t>Chief Architect 1981-1988</a:t>
            </a:r>
          </a:p>
          <a:p>
            <a:pPr lvl="7"/>
            <a:endParaRPr lang="en-US" dirty="0" smtClean="0"/>
          </a:p>
          <a:p>
            <a:r>
              <a:rPr lang="en-US" dirty="0" smtClean="0"/>
              <a:t>Great consistency of vision</a:t>
            </a:r>
          </a:p>
          <a:p>
            <a:pPr lvl="8"/>
            <a:endParaRPr lang="en-US" dirty="0" smtClean="0"/>
          </a:p>
          <a:p>
            <a:r>
              <a:rPr lang="en-US" dirty="0" smtClean="0"/>
              <a:t>Kept the Internet true to its basic design principles</a:t>
            </a:r>
          </a:p>
          <a:p>
            <a:pPr lvl="7"/>
            <a:endParaRPr lang="en-US" dirty="0" smtClean="0"/>
          </a:p>
          <a:p>
            <a:r>
              <a:rPr lang="en-US" dirty="0" smtClean="0"/>
              <a:t>Authored End-to-End </a:t>
            </a:r>
            <a:r>
              <a:rPr lang="en-US" dirty="0"/>
              <a:t>P</a:t>
            </a:r>
            <a:r>
              <a:rPr lang="en-US" dirty="0" smtClean="0"/>
              <a:t>rinciple </a:t>
            </a:r>
          </a:p>
          <a:p>
            <a:pPr lvl="7"/>
            <a:endParaRPr lang="en-US" dirty="0" smtClean="0"/>
          </a:p>
          <a:p>
            <a:r>
              <a:rPr lang="en-US" dirty="0" smtClean="0"/>
              <a:t>Conceives </a:t>
            </a:r>
            <a:r>
              <a:rPr lang="en-US" u="sng" dirty="0" smtClean="0"/>
              <a:t>and</a:t>
            </a:r>
            <a:r>
              <a:rPr lang="en-US" dirty="0" smtClean="0"/>
              <a:t> articulates architectural concepts</a:t>
            </a:r>
          </a:p>
          <a:p>
            <a:pPr lvl="1"/>
            <a:r>
              <a:rPr lang="en-US" dirty="0" smtClean="0"/>
              <a:t>Read “Active </a:t>
            </a:r>
            <a:r>
              <a:rPr lang="en-US" dirty="0"/>
              <a:t>Networking and End-To-End Arguments</a:t>
            </a:r>
            <a:r>
              <a:rPr lang="en-US" dirty="0" smtClean="0"/>
              <a:t>”</a:t>
            </a:r>
          </a:p>
          <a:p>
            <a:pPr lvl="8"/>
            <a:endParaRPr lang="en-US" dirty="0" smtClean="0"/>
          </a:p>
          <a:p>
            <a:r>
              <a:rPr lang="en-US" dirty="0" smtClean="0"/>
              <a:t>Perhaps the only “irreplaceable” Internet pioneer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62762C-AE33-E04D-8C58-1B5AB9B06578}" type="slidenum">
              <a:rPr lang="en-US" smtClean="0"/>
              <a:pPr>
                <a:defRPr/>
              </a:pPr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174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Helvetica" charset="0"/>
              </a:rPr>
              <a:t>Modularity</a:t>
            </a:r>
            <a:endParaRPr lang="en-US" dirty="0">
              <a:latin typeface="Helvetica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136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Timeline continued…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1988	</a:t>
            </a:r>
            <a:r>
              <a:rPr lang="en-US" dirty="0" err="1" smtClean="0"/>
              <a:t>Deering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dirty="0" err="1"/>
              <a:t>Cheriton</a:t>
            </a:r>
            <a:r>
              <a:rPr lang="en-US" dirty="0"/>
              <a:t> propose </a:t>
            </a:r>
            <a:r>
              <a:rPr lang="en-US" dirty="0" smtClean="0"/>
              <a:t>multicast</a:t>
            </a:r>
          </a:p>
          <a:p>
            <a:pPr marL="0" indent="0">
              <a:buNone/>
            </a:pPr>
            <a:r>
              <a:rPr lang="en-US" dirty="0" smtClean="0"/>
              <a:t>1989	Birth of the web….Tim Berners-Lee (CERN)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He invented HTTP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62762C-AE33-E04D-8C58-1B5AB9B06578}" type="slidenum">
              <a:rPr lang="en-US" smtClean="0"/>
              <a:pPr>
                <a:defRPr/>
              </a:pPr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105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22238"/>
            <a:ext cx="9296400" cy="868362"/>
          </a:xfrm>
        </p:spPr>
        <p:txBody>
          <a:bodyPr/>
          <a:lstStyle/>
          <a:p>
            <a:r>
              <a:rPr lang="en-US" sz="3600" dirty="0" smtClean="0"/>
              <a:t>Why did it take a physicist to </a:t>
            </a:r>
            <a:r>
              <a:rPr lang="en-US" sz="3600" smtClean="0"/>
              <a:t>invent web?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839200" cy="4835525"/>
          </a:xfrm>
        </p:spPr>
        <p:txBody>
          <a:bodyPr/>
          <a:lstStyle/>
          <a:p>
            <a:r>
              <a:rPr lang="en-US" i="1" dirty="0" smtClean="0"/>
              <a:t>Physicists are the smartest people in the world?</a:t>
            </a:r>
          </a:p>
          <a:p>
            <a:r>
              <a:rPr lang="en-US" dirty="0" smtClean="0"/>
              <a:t>Computer scientists were trying to invent nirvana</a:t>
            </a:r>
          </a:p>
          <a:p>
            <a:pPr lvl="1"/>
            <a:r>
              <a:rPr lang="en-US" dirty="0" smtClean="0"/>
              <a:t>Well, actually </a:t>
            </a:r>
            <a:r>
              <a:rPr lang="en-US" dirty="0" err="1" smtClean="0"/>
              <a:t>Xanadu</a:t>
            </a:r>
            <a:r>
              <a:rPr lang="en-US" dirty="0" smtClean="0"/>
              <a:t> (Ted Nelson)</a:t>
            </a:r>
            <a:endParaRPr lang="en-US" dirty="0"/>
          </a:p>
          <a:p>
            <a:pPr lvl="1"/>
            <a:r>
              <a:rPr lang="en-US" dirty="0" smtClean="0"/>
              <a:t>More generally, CS researchers focused on </a:t>
            </a:r>
            <a:r>
              <a:rPr lang="en-US" dirty="0" err="1" smtClean="0"/>
              <a:t>hyptertext</a:t>
            </a:r>
            <a:endParaRPr lang="en-US" dirty="0" smtClean="0"/>
          </a:p>
          <a:p>
            <a:r>
              <a:rPr lang="en-US" dirty="0"/>
              <a:t>U</a:t>
            </a:r>
            <a:r>
              <a:rPr lang="en-US" dirty="0" smtClean="0"/>
              <a:t>sers didn’t need what we wanted to invent</a:t>
            </a:r>
          </a:p>
          <a:p>
            <a:pPr lvl="1"/>
            <a:r>
              <a:rPr lang="en-US" dirty="0" smtClean="0"/>
              <a:t>Think about it: a paper on HTTP would have been rejected by every CS conference and journal</a:t>
            </a:r>
          </a:p>
          <a:p>
            <a:r>
              <a:rPr lang="en-US" dirty="0" smtClean="0"/>
              <a:t>In general, the CS research community is great at solving well-defined problems, but terrible at guessing what users will actually use</a:t>
            </a:r>
          </a:p>
          <a:p>
            <a:pPr lvl="1"/>
            <a:r>
              <a:rPr lang="en-US" i="1" dirty="0" smtClean="0">
                <a:solidFill>
                  <a:srgbClr val="FF3300"/>
                </a:solidFill>
              </a:rPr>
              <a:t>“Academics </a:t>
            </a:r>
            <a:r>
              <a:rPr lang="en-US" i="1" dirty="0">
                <a:solidFill>
                  <a:srgbClr val="FF3300"/>
                </a:solidFill>
              </a:rPr>
              <a:t>get paid for being clever, not for being right</a:t>
            </a:r>
            <a:r>
              <a:rPr lang="en-US" i="1" dirty="0" smtClean="0">
                <a:solidFill>
                  <a:srgbClr val="FF3300"/>
                </a:solidFill>
              </a:rPr>
              <a:t>.”</a:t>
            </a:r>
          </a:p>
          <a:p>
            <a:pPr marL="339725" lvl="1" indent="0">
              <a:buNone/>
            </a:pPr>
            <a:r>
              <a:rPr lang="en-US" dirty="0" smtClean="0"/>
              <a:t>                                          …Don Norman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62762C-AE33-E04D-8C58-1B5AB9B06578}" type="slidenum">
              <a:rPr lang="en-US" smtClean="0"/>
              <a:pPr>
                <a:defRPr/>
              </a:pPr>
              <a:t>71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1544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Timeline continued…..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83552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1993 Search engines invented (Excite)</a:t>
            </a:r>
          </a:p>
          <a:p>
            <a:pPr marL="0" indent="0">
              <a:buNone/>
            </a:pPr>
            <a:r>
              <a:rPr lang="en-US" dirty="0" smtClean="0"/>
              <a:t>1994 </a:t>
            </a:r>
            <a:r>
              <a:rPr lang="en-US" dirty="0"/>
              <a:t>Internet goes </a:t>
            </a:r>
            <a:r>
              <a:rPr lang="en-US" dirty="0" smtClean="0"/>
              <a:t>commercial</a:t>
            </a:r>
          </a:p>
          <a:p>
            <a:pPr marL="0" indent="0">
              <a:buNone/>
            </a:pPr>
            <a:r>
              <a:rPr lang="en-US" dirty="0"/>
              <a:t>199x	ATM rises and falls (as internetworking layer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i="1" dirty="0"/>
              <a:t>	</a:t>
            </a:r>
            <a:r>
              <a:rPr lang="en-US" i="1" dirty="0" err="1" smtClean="0"/>
              <a:t>Telcos</a:t>
            </a:r>
            <a:r>
              <a:rPr lang="en-US" i="1" dirty="0" smtClean="0"/>
              <a:t> try to kill the Internet</a:t>
            </a:r>
            <a:endParaRPr lang="en-US" i="1" dirty="0"/>
          </a:p>
          <a:p>
            <a:pPr marL="0" indent="0">
              <a:buNone/>
            </a:pPr>
            <a:r>
              <a:rPr lang="en-US" dirty="0"/>
              <a:t>199x	</a:t>
            </a:r>
            <a:r>
              <a:rPr lang="en-US" dirty="0" err="1"/>
              <a:t>QoS</a:t>
            </a:r>
            <a:r>
              <a:rPr lang="en-US" dirty="0"/>
              <a:t> rises and </a:t>
            </a:r>
            <a:r>
              <a:rPr lang="en-US" dirty="0" smtClean="0"/>
              <a:t>falls</a:t>
            </a:r>
          </a:p>
          <a:p>
            <a:pPr marL="0" indent="0">
              <a:buNone/>
            </a:pPr>
            <a:r>
              <a:rPr lang="en-US" i="1" dirty="0"/>
              <a:t>	</a:t>
            </a:r>
            <a:r>
              <a:rPr lang="en-US" i="1" dirty="0" smtClean="0"/>
              <a:t>I try to kill the Internet</a:t>
            </a:r>
          </a:p>
          <a:p>
            <a:pPr marL="0" indent="0">
              <a:buNone/>
            </a:pPr>
            <a:r>
              <a:rPr lang="en-US" dirty="0" smtClean="0"/>
              <a:t>1998	IPv6 </a:t>
            </a:r>
            <a:r>
              <a:rPr lang="en-US" dirty="0"/>
              <a:t>specification</a:t>
            </a:r>
          </a:p>
          <a:p>
            <a:pPr marL="0" indent="0">
              <a:buNone/>
            </a:pPr>
            <a:r>
              <a:rPr lang="en-US" dirty="0"/>
              <a:t>1998 Google reinvents search</a:t>
            </a:r>
          </a:p>
          <a:p>
            <a:pPr marL="0" indent="0">
              <a:buNone/>
            </a:pPr>
            <a:r>
              <a:rPr lang="en-US" dirty="0"/>
              <a:t>200x	The Internet boom and bust</a:t>
            </a:r>
          </a:p>
          <a:p>
            <a:pPr marL="0" indent="0">
              <a:buNone/>
            </a:pPr>
            <a:r>
              <a:rPr lang="en-US" dirty="0" smtClean="0"/>
              <a:t>201x</a:t>
            </a:r>
            <a:r>
              <a:rPr lang="en-US" b="1" dirty="0" smtClean="0"/>
              <a:t> CS enrollments suggest boom </a:t>
            </a:r>
            <a:r>
              <a:rPr lang="en-US" b="1" dirty="0"/>
              <a:t>is </a:t>
            </a:r>
            <a:r>
              <a:rPr lang="en-US" b="1" dirty="0" smtClean="0"/>
              <a:t>back!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dirty="0" smtClean="0"/>
              <a:t>CS 168: </a:t>
            </a:r>
            <a:r>
              <a:rPr lang="en-US" b="1" dirty="0" smtClean="0"/>
              <a:t>~</a:t>
            </a:r>
            <a:r>
              <a:rPr lang="en-US" dirty="0" smtClean="0"/>
              <a:t>80 in 2010 </a:t>
            </a:r>
            <a:r>
              <a:rPr lang="en-US" smtClean="0"/>
              <a:t>to &gt;600 </a:t>
            </a:r>
            <a:r>
              <a:rPr lang="en-US" dirty="0" smtClean="0"/>
              <a:t>in 2015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62762C-AE33-E04D-8C58-1B5AB9B06578}" type="slidenum">
              <a:rPr lang="en-US" smtClean="0"/>
              <a:pPr>
                <a:defRPr/>
              </a:pPr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266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latin typeface="Helvetica" charset="0"/>
              </a:rPr>
              <a:t>Internet Design Goals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367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David Clark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Wrote a paper in 1988 that tried to capture why the Internet turned out as it did</a:t>
            </a:r>
          </a:p>
          <a:p>
            <a:r>
              <a:rPr lang="en-US" dirty="0" smtClean="0"/>
              <a:t>In particular, it described an ordered list of priorities that informed the design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62762C-AE33-E04D-8C58-1B5AB9B06578}" type="slidenum">
              <a:rPr lang="en-US" smtClean="0"/>
              <a:pPr>
                <a:defRPr/>
              </a:pPr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763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</a:rPr>
              <a:t>Internet Design Goals (Clark ‘88)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>
                <a:latin typeface="Arial" charset="0"/>
              </a:rPr>
              <a:t>Connect existing networks</a:t>
            </a:r>
          </a:p>
          <a:p>
            <a:r>
              <a:rPr lang="en-US">
                <a:latin typeface="Arial" charset="0"/>
              </a:rPr>
              <a:t>Robust in face of failures </a:t>
            </a:r>
          </a:p>
          <a:p>
            <a:r>
              <a:rPr lang="en-US">
                <a:latin typeface="Arial" charset="0"/>
              </a:rPr>
              <a:t>Support multiple types of delivery services</a:t>
            </a:r>
          </a:p>
          <a:p>
            <a:r>
              <a:rPr lang="en-US">
                <a:latin typeface="Arial" charset="0"/>
              </a:rPr>
              <a:t>Accommodate a variety of networks</a:t>
            </a:r>
          </a:p>
          <a:p>
            <a:r>
              <a:rPr lang="en-US">
                <a:latin typeface="Arial" charset="0"/>
              </a:rPr>
              <a:t>Allow distributed management</a:t>
            </a:r>
          </a:p>
          <a:p>
            <a:r>
              <a:rPr lang="en-US">
                <a:latin typeface="Arial" charset="0"/>
              </a:rPr>
              <a:t>Easy host attachment</a:t>
            </a:r>
          </a:p>
          <a:p>
            <a:r>
              <a:rPr lang="en-US">
                <a:latin typeface="Arial" charset="0"/>
              </a:rPr>
              <a:t>Cost effective</a:t>
            </a:r>
          </a:p>
          <a:p>
            <a:r>
              <a:rPr lang="en-US">
                <a:latin typeface="Arial" charset="0"/>
              </a:rPr>
              <a:t>Allow resource accountability </a:t>
            </a:r>
          </a:p>
          <a:p>
            <a:endParaRPr lang="en-US">
              <a:latin typeface="Arial" charset="0"/>
            </a:endParaRPr>
          </a:p>
        </p:txBody>
      </p:sp>
      <p:sp>
        <p:nvSpPr>
          <p:cNvPr id="6963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26300740-E28C-7A42-90B4-C7F4F2F79242}" type="slidenum">
              <a:rPr lang="en-US" sz="1400" b="0">
                <a:latin typeface="Times New Roman" charset="0"/>
              </a:rPr>
              <a:pPr eaLnBrk="1" hangingPunct="1"/>
              <a:t>75</a:t>
            </a:fld>
            <a:endParaRPr lang="en-US" sz="14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6736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#1 Connect Existing Networks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686800" cy="4835525"/>
          </a:xfrm>
        </p:spPr>
        <p:txBody>
          <a:bodyPr/>
          <a:lstStyle/>
          <a:p>
            <a:r>
              <a:rPr lang="en-US" dirty="0" smtClean="0"/>
              <a:t>Wanted single protocol that could be used to connect any pair of (existing) networks</a:t>
            </a:r>
          </a:p>
          <a:p>
            <a:pPr lvl="5"/>
            <a:endParaRPr lang="en-US" dirty="0" smtClean="0"/>
          </a:p>
          <a:p>
            <a:r>
              <a:rPr lang="en-US" dirty="0"/>
              <a:t>T</a:t>
            </a:r>
            <a:r>
              <a:rPr lang="en-US" dirty="0" smtClean="0"/>
              <a:t>he Internet Protocol (IP) is that unifying protocol</a:t>
            </a:r>
          </a:p>
          <a:p>
            <a:pPr lvl="1"/>
            <a:r>
              <a:rPr lang="en-US" dirty="0" smtClean="0"/>
              <a:t>All (existing) networks must be able to implement it</a:t>
            </a:r>
          </a:p>
          <a:p>
            <a:pPr lvl="4"/>
            <a:endParaRPr lang="en-US" dirty="0"/>
          </a:p>
          <a:p>
            <a:r>
              <a:rPr lang="en-US" dirty="0" smtClean="0"/>
              <a:t>This is where the need for best effort arose….</a:t>
            </a:r>
          </a:p>
          <a:p>
            <a:pPr lvl="1"/>
            <a:r>
              <a:rPr lang="en-US" dirty="0" smtClean="0"/>
              <a:t>And this is where circuit switching died</a:t>
            </a:r>
          </a:p>
          <a:p>
            <a:pPr lvl="1"/>
            <a:r>
              <a:rPr lang="en-US" b="1" i="1" dirty="0" smtClean="0"/>
              <a:t>Why?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461F13-EC7C-D04F-B9B4-7AC385261326}" type="slidenum">
              <a:rPr lang="en-US" smtClean="0"/>
              <a:pPr>
                <a:defRPr/>
              </a:pPr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12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 charset="0"/>
              </a:rPr>
              <a:t>#2 Robust</a:t>
            </a:r>
            <a:endParaRPr lang="en-US" dirty="0">
              <a:latin typeface="Helvetica" charset="0"/>
            </a:endParaRPr>
          </a:p>
        </p:txBody>
      </p:sp>
      <p:sp>
        <p:nvSpPr>
          <p:cNvPr id="70658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686800" cy="4835525"/>
          </a:xfrm>
        </p:spPr>
        <p:txBody>
          <a:bodyPr/>
          <a:lstStyle/>
          <a:p>
            <a:r>
              <a:rPr lang="en-US" b="1" dirty="0" err="1" smtClean="0">
                <a:latin typeface="Arial" charset="0"/>
              </a:rPr>
              <a:t>Def’n</a:t>
            </a:r>
            <a:r>
              <a:rPr lang="en-US" b="1" dirty="0" smtClean="0">
                <a:latin typeface="Arial" charset="0"/>
              </a:rPr>
              <a:t> A</a:t>
            </a:r>
            <a:r>
              <a:rPr lang="en-US" dirty="0" smtClean="0">
                <a:latin typeface="Arial" charset="0"/>
              </a:rPr>
              <a:t>: As </a:t>
            </a:r>
            <a:r>
              <a:rPr lang="en-US" dirty="0">
                <a:latin typeface="Arial" charset="0"/>
              </a:rPr>
              <a:t>long as </a:t>
            </a:r>
            <a:r>
              <a:rPr lang="en-US" dirty="0" smtClean="0">
                <a:latin typeface="Arial" charset="0"/>
              </a:rPr>
              <a:t>network </a:t>
            </a:r>
            <a:r>
              <a:rPr lang="en-US" dirty="0">
                <a:latin typeface="Arial" charset="0"/>
              </a:rPr>
              <a:t>is not partitioned, two </a:t>
            </a:r>
            <a:r>
              <a:rPr lang="en-US" dirty="0" smtClean="0">
                <a:latin typeface="Arial" charset="0"/>
              </a:rPr>
              <a:t>hosts should </a:t>
            </a:r>
            <a:r>
              <a:rPr lang="en-US" dirty="0">
                <a:latin typeface="Arial" charset="0"/>
              </a:rPr>
              <a:t>be able to </a:t>
            </a:r>
            <a:r>
              <a:rPr lang="en-US" dirty="0" smtClean="0">
                <a:latin typeface="Arial" charset="0"/>
              </a:rPr>
              <a:t>communicate (eventually)</a:t>
            </a:r>
          </a:p>
          <a:p>
            <a:pPr lvl="1"/>
            <a:r>
              <a:rPr lang="en-US" i="1" dirty="0" smtClean="0">
                <a:latin typeface="Arial" charset="0"/>
              </a:rPr>
              <a:t>Can </a:t>
            </a:r>
            <a:r>
              <a:rPr lang="en-US" b="1" i="1" dirty="0" smtClean="0">
                <a:latin typeface="Arial" charset="0"/>
              </a:rPr>
              <a:t>recover</a:t>
            </a:r>
            <a:r>
              <a:rPr lang="en-US" i="1" dirty="0" smtClean="0">
                <a:latin typeface="Arial" charset="0"/>
              </a:rPr>
              <a:t> from failures</a:t>
            </a:r>
            <a:endParaRPr lang="en-US" i="1" dirty="0">
              <a:latin typeface="Arial" charset="0"/>
            </a:endParaRPr>
          </a:p>
          <a:p>
            <a:r>
              <a:rPr lang="en-US" b="1" dirty="0" err="1" smtClean="0">
                <a:latin typeface="Arial" charset="0"/>
              </a:rPr>
              <a:t>Def’n</a:t>
            </a:r>
            <a:r>
              <a:rPr lang="en-US" b="1" dirty="0" smtClean="0">
                <a:latin typeface="Arial" charset="0"/>
              </a:rPr>
              <a:t> B</a:t>
            </a:r>
            <a:r>
              <a:rPr lang="en-US" dirty="0" smtClean="0">
                <a:latin typeface="Arial" charset="0"/>
              </a:rPr>
              <a:t>: Failures </a:t>
            </a:r>
            <a:r>
              <a:rPr lang="en-US" dirty="0">
                <a:latin typeface="Arial" charset="0"/>
              </a:rPr>
              <a:t>(excepting network partition) should not interfere with endpoint </a:t>
            </a:r>
            <a:r>
              <a:rPr lang="en-US" dirty="0" smtClean="0">
                <a:latin typeface="Arial" charset="0"/>
              </a:rPr>
              <a:t>semantics</a:t>
            </a:r>
          </a:p>
          <a:p>
            <a:pPr lvl="1"/>
            <a:r>
              <a:rPr lang="en-US" i="1" dirty="0" smtClean="0">
                <a:latin typeface="Arial" charset="0"/>
              </a:rPr>
              <a:t>Can </a:t>
            </a:r>
            <a:r>
              <a:rPr lang="en-US" b="1" i="1" dirty="0" smtClean="0">
                <a:latin typeface="Arial" charset="0"/>
              </a:rPr>
              <a:t>isolate</a:t>
            </a:r>
            <a:r>
              <a:rPr lang="en-US" i="1" dirty="0" smtClean="0">
                <a:latin typeface="Arial" charset="0"/>
              </a:rPr>
              <a:t> endpoints from failures</a:t>
            </a:r>
          </a:p>
          <a:p>
            <a:pPr lvl="5"/>
            <a:endParaRPr lang="en-US" dirty="0">
              <a:latin typeface="Arial" charset="0"/>
            </a:endParaRPr>
          </a:p>
          <a:p>
            <a:r>
              <a:rPr lang="en-US" b="1" dirty="0" smtClean="0">
                <a:latin typeface="Arial" charset="0"/>
              </a:rPr>
              <a:t>A: </a:t>
            </a:r>
            <a:r>
              <a:rPr lang="en-US" i="1" dirty="0" smtClean="0">
                <a:latin typeface="Arial" charset="0"/>
              </a:rPr>
              <a:t>Very successful, not clear how relevant now</a:t>
            </a:r>
          </a:p>
          <a:p>
            <a:pPr lvl="1"/>
            <a:r>
              <a:rPr lang="en-US" dirty="0" smtClean="0">
                <a:latin typeface="Arial" charset="0"/>
              </a:rPr>
              <a:t>Availability more important than recovering from disaster</a:t>
            </a:r>
          </a:p>
          <a:p>
            <a:r>
              <a:rPr lang="en-US" b="1" dirty="0" smtClean="0">
                <a:latin typeface="Arial" charset="0"/>
              </a:rPr>
              <a:t>B: </a:t>
            </a:r>
            <a:r>
              <a:rPr lang="en-US" i="1" dirty="0" smtClean="0">
                <a:latin typeface="Arial" charset="0"/>
              </a:rPr>
              <a:t>This notion of robustness is underappreciated</a:t>
            </a:r>
          </a:p>
          <a:p>
            <a:pPr lvl="1"/>
            <a:r>
              <a:rPr lang="en-US" dirty="0" smtClean="0">
                <a:latin typeface="Arial" charset="0"/>
              </a:rPr>
              <a:t>Key to modularity of Internet</a:t>
            </a:r>
            <a:endParaRPr lang="en-US" dirty="0">
              <a:latin typeface="Arial" charset="0"/>
            </a:endParaRPr>
          </a:p>
          <a:p>
            <a:endParaRPr lang="en-US" dirty="0">
              <a:latin typeface="Arial" charset="0"/>
            </a:endParaRPr>
          </a:p>
        </p:txBody>
      </p:sp>
      <p:sp>
        <p:nvSpPr>
          <p:cNvPr id="7065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66BCF9BF-9CA5-4143-9949-EC6E3522235C}" type="slidenum">
              <a:rPr lang="en-US" sz="1400" b="0">
                <a:latin typeface="Times New Roman" charset="0"/>
              </a:rPr>
              <a:pPr eaLnBrk="1" hangingPunct="1"/>
              <a:t>77</a:t>
            </a:fld>
            <a:endParaRPr lang="en-US" sz="14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4961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58" grpId="0" build="p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Internet Architecture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/>
          </p:nvPr>
        </p:nvGraphicFramePr>
        <p:xfrm>
          <a:off x="152401" y="1295400"/>
          <a:ext cx="8534401" cy="4571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2141"/>
                <a:gridCol w="1663065"/>
                <a:gridCol w="1663065"/>
                <a:gridCol w="1663065"/>
                <a:gridCol w="1663065"/>
              </a:tblGrid>
              <a:tr h="74056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Layer</a:t>
                      </a:r>
                      <a:endParaRPr lang="en-US" dirty="0"/>
                    </a:p>
                  </a:txBody>
                  <a:tcPr marL="82296" marR="8229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Scope</a:t>
                      </a:r>
                      <a:endParaRPr lang="en-US" dirty="0"/>
                    </a:p>
                  </a:txBody>
                  <a:tcPr marL="82296" marR="8229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Granularity</a:t>
                      </a:r>
                      <a:endParaRPr lang="en-US" dirty="0"/>
                    </a:p>
                  </a:txBody>
                  <a:tcPr marL="82296" marR="8229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Where</a:t>
                      </a:r>
                      <a:endParaRPr lang="en-US" dirty="0"/>
                    </a:p>
                  </a:txBody>
                  <a:tcPr marL="82296" marR="8229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Unique?</a:t>
                      </a:r>
                      <a:endParaRPr lang="en-US" dirty="0"/>
                    </a:p>
                  </a:txBody>
                  <a:tcPr marL="82296" marR="82296"/>
                </a:tc>
              </a:tr>
              <a:tr h="869154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Application</a:t>
                      </a:r>
                      <a:endParaRPr lang="en-US" sz="2400" b="1" dirty="0"/>
                    </a:p>
                  </a:txBody>
                  <a:tcPr marL="82296" marR="8229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Host</a:t>
                      </a:r>
                      <a:endParaRPr lang="en-US" sz="2400" dirty="0"/>
                    </a:p>
                  </a:txBody>
                  <a:tcPr marL="82296" marR="8229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Data</a:t>
                      </a:r>
                      <a:endParaRPr lang="en-US" sz="2400" dirty="0"/>
                    </a:p>
                  </a:txBody>
                  <a:tcPr marL="82296" marR="8229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Host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82296" marR="8229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82296" marR="82296"/>
                </a:tc>
              </a:tr>
              <a:tr h="740569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Reliability</a:t>
                      </a:r>
                      <a:endParaRPr lang="en-US" sz="2400" b="1" dirty="0"/>
                    </a:p>
                  </a:txBody>
                  <a:tcPr marL="82296" marR="8229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Global</a:t>
                      </a:r>
                      <a:endParaRPr lang="en-US" sz="2400" dirty="0"/>
                    </a:p>
                  </a:txBody>
                  <a:tcPr marL="82296" marR="8229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Data</a:t>
                      </a:r>
                      <a:endParaRPr lang="en-US" sz="2400" dirty="0"/>
                    </a:p>
                  </a:txBody>
                  <a:tcPr marL="82296" marR="8229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Host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82296" marR="8229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rgbClr val="000000"/>
                          </a:solidFill>
                        </a:rPr>
                        <a:t>No</a:t>
                      </a:r>
                      <a:endParaRPr lang="en-US" sz="2400" b="0" dirty="0">
                        <a:solidFill>
                          <a:srgbClr val="000000"/>
                        </a:solidFill>
                      </a:endParaRPr>
                    </a:p>
                  </a:txBody>
                  <a:tcPr marL="82296" marR="82296"/>
                </a:tc>
              </a:tr>
              <a:tr h="740569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Network</a:t>
                      </a:r>
                      <a:endParaRPr lang="en-US" sz="2400" b="1" dirty="0"/>
                    </a:p>
                  </a:txBody>
                  <a:tcPr marL="82296" marR="8229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Global</a:t>
                      </a:r>
                      <a:endParaRPr lang="en-US" sz="2400" dirty="0"/>
                    </a:p>
                  </a:txBody>
                  <a:tcPr marL="82296" marR="8229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Packets</a:t>
                      </a:r>
                      <a:endParaRPr lang="en-US" sz="2400" dirty="0"/>
                    </a:p>
                  </a:txBody>
                  <a:tcPr marL="82296" marR="8229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Network</a:t>
                      </a:r>
                      <a:endParaRPr lang="en-US" sz="2400" dirty="0"/>
                    </a:p>
                  </a:txBody>
                  <a:tcPr marL="82296" marR="8229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Yes</a:t>
                      </a:r>
                      <a:endParaRPr lang="en-US" sz="2400" dirty="0"/>
                    </a:p>
                  </a:txBody>
                  <a:tcPr marL="82296" marR="82296"/>
                </a:tc>
              </a:tr>
              <a:tr h="740569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Link</a:t>
                      </a:r>
                      <a:endParaRPr lang="en-US" sz="2400" b="1" dirty="0"/>
                    </a:p>
                  </a:txBody>
                  <a:tcPr marL="82296" marR="8229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Local</a:t>
                      </a:r>
                      <a:endParaRPr lang="en-US" sz="2400" dirty="0"/>
                    </a:p>
                  </a:txBody>
                  <a:tcPr marL="82296" marR="8229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Packets</a:t>
                      </a:r>
                      <a:endParaRPr lang="en-US" sz="2400" dirty="0"/>
                    </a:p>
                  </a:txBody>
                  <a:tcPr marL="82296" marR="8229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Network</a:t>
                      </a:r>
                      <a:endParaRPr lang="en-US" sz="2400" dirty="0"/>
                    </a:p>
                  </a:txBody>
                  <a:tcPr marL="82296" marR="8229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No</a:t>
                      </a:r>
                      <a:endParaRPr lang="en-US" sz="2400" dirty="0"/>
                    </a:p>
                  </a:txBody>
                  <a:tcPr marL="82296" marR="82296"/>
                </a:tc>
              </a:tr>
              <a:tr h="740569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Physical</a:t>
                      </a:r>
                      <a:endParaRPr lang="en-US" sz="2400" b="1" dirty="0"/>
                    </a:p>
                  </a:txBody>
                  <a:tcPr marL="82296" marR="8229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Local</a:t>
                      </a:r>
                      <a:endParaRPr lang="en-US" sz="2400" dirty="0"/>
                    </a:p>
                  </a:txBody>
                  <a:tcPr marL="82296" marR="8229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Bits</a:t>
                      </a:r>
                      <a:endParaRPr lang="en-US" sz="2400" dirty="0"/>
                    </a:p>
                  </a:txBody>
                  <a:tcPr marL="82296" marR="8229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Network</a:t>
                      </a:r>
                      <a:endParaRPr lang="en-US" sz="2400" dirty="0"/>
                    </a:p>
                  </a:txBody>
                  <a:tcPr marL="82296" marR="8229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No</a:t>
                      </a:r>
                      <a:endParaRPr lang="en-US" sz="2400" dirty="0"/>
                    </a:p>
                  </a:txBody>
                  <a:tcPr marL="82296" marR="82296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7179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Telephony Architecture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/>
          </p:nvPr>
        </p:nvGraphicFramePr>
        <p:xfrm>
          <a:off x="152401" y="1295400"/>
          <a:ext cx="8534401" cy="46481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2141"/>
                <a:gridCol w="1663065"/>
                <a:gridCol w="1663065"/>
                <a:gridCol w="1663065"/>
                <a:gridCol w="1663065"/>
              </a:tblGrid>
              <a:tr h="75291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Layer</a:t>
                      </a:r>
                      <a:endParaRPr lang="en-US" dirty="0"/>
                    </a:p>
                  </a:txBody>
                  <a:tcPr marL="82296" marR="8229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Scope</a:t>
                      </a:r>
                      <a:endParaRPr lang="en-US" dirty="0"/>
                    </a:p>
                  </a:txBody>
                  <a:tcPr marL="82296" marR="8229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Granularity</a:t>
                      </a:r>
                      <a:endParaRPr lang="en-US" dirty="0"/>
                    </a:p>
                  </a:txBody>
                  <a:tcPr marL="82296" marR="8229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Where</a:t>
                      </a:r>
                      <a:endParaRPr lang="en-US" dirty="0"/>
                    </a:p>
                  </a:txBody>
                  <a:tcPr marL="82296" marR="8229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Unique?</a:t>
                      </a:r>
                      <a:endParaRPr lang="en-US" dirty="0"/>
                    </a:p>
                  </a:txBody>
                  <a:tcPr marL="82296" marR="82296"/>
                </a:tc>
              </a:tr>
              <a:tr h="883639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Application</a:t>
                      </a:r>
                      <a:endParaRPr lang="en-US" sz="2400" b="1" dirty="0"/>
                    </a:p>
                  </a:txBody>
                  <a:tcPr marL="82296" marR="8229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Host</a:t>
                      </a:r>
                      <a:endParaRPr lang="en-US" sz="2400" dirty="0"/>
                    </a:p>
                  </a:txBody>
                  <a:tcPr marL="82296" marR="8229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Data</a:t>
                      </a:r>
                      <a:endParaRPr lang="en-US" sz="2400" dirty="0"/>
                    </a:p>
                  </a:txBody>
                  <a:tcPr marL="82296" marR="8229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FF0000"/>
                          </a:solidFill>
                        </a:rPr>
                        <a:t>Network</a:t>
                      </a:r>
                    </a:p>
                    <a:p>
                      <a:pPr algn="ctr"/>
                      <a:r>
                        <a:rPr lang="en-US" sz="2400" b="1" dirty="0" smtClean="0">
                          <a:solidFill>
                            <a:srgbClr val="FF0000"/>
                          </a:solidFill>
                        </a:rPr>
                        <a:t>And</a:t>
                      </a:r>
                      <a:r>
                        <a:rPr lang="en-US" sz="2400" b="1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2400" b="1" dirty="0" smtClean="0">
                          <a:solidFill>
                            <a:srgbClr val="FF0000"/>
                          </a:solidFill>
                        </a:rPr>
                        <a:t>Host</a:t>
                      </a:r>
                      <a:endParaRPr 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 marL="82296" marR="8229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82296" marR="82296"/>
                </a:tc>
              </a:tr>
              <a:tr h="752912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Reliability</a:t>
                      </a:r>
                      <a:endParaRPr lang="en-US" sz="2400" b="1" dirty="0"/>
                    </a:p>
                  </a:txBody>
                  <a:tcPr marL="82296" marR="8229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Global</a:t>
                      </a:r>
                      <a:endParaRPr lang="en-US" sz="2400" dirty="0"/>
                    </a:p>
                  </a:txBody>
                  <a:tcPr marL="82296" marR="8229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Data</a:t>
                      </a:r>
                      <a:endParaRPr lang="en-US" sz="2400" dirty="0"/>
                    </a:p>
                  </a:txBody>
                  <a:tcPr marL="82296" marR="8229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FF0000"/>
                          </a:solidFill>
                        </a:rPr>
                        <a:t>Network</a:t>
                      </a:r>
                      <a:endParaRPr 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 marL="82296" marR="8229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rgbClr val="000000"/>
                          </a:solidFill>
                        </a:rPr>
                        <a:t>No</a:t>
                      </a:r>
                      <a:endParaRPr lang="en-US" sz="2400" b="0" dirty="0">
                        <a:solidFill>
                          <a:srgbClr val="000000"/>
                        </a:solidFill>
                      </a:endParaRPr>
                    </a:p>
                  </a:txBody>
                  <a:tcPr marL="82296" marR="82296"/>
                </a:tc>
              </a:tr>
              <a:tr h="752912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Network</a:t>
                      </a:r>
                      <a:endParaRPr lang="en-US" sz="2400" b="1" dirty="0"/>
                    </a:p>
                  </a:txBody>
                  <a:tcPr marL="82296" marR="8229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Global</a:t>
                      </a:r>
                      <a:endParaRPr lang="en-US" sz="2400" dirty="0"/>
                    </a:p>
                  </a:txBody>
                  <a:tcPr marL="82296" marR="8229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Packets</a:t>
                      </a:r>
                      <a:endParaRPr lang="en-US" sz="2400" dirty="0"/>
                    </a:p>
                  </a:txBody>
                  <a:tcPr marL="82296" marR="8229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Network</a:t>
                      </a:r>
                      <a:endParaRPr lang="en-US" sz="2400" dirty="0"/>
                    </a:p>
                  </a:txBody>
                  <a:tcPr marL="82296" marR="8229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Yes</a:t>
                      </a:r>
                      <a:endParaRPr lang="en-US" sz="2400" dirty="0"/>
                    </a:p>
                  </a:txBody>
                  <a:tcPr marL="82296" marR="82296"/>
                </a:tc>
              </a:tr>
              <a:tr h="752912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Link</a:t>
                      </a:r>
                      <a:endParaRPr lang="en-US" sz="2400" b="1" dirty="0"/>
                    </a:p>
                  </a:txBody>
                  <a:tcPr marL="82296" marR="8229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Local</a:t>
                      </a:r>
                      <a:endParaRPr lang="en-US" sz="2400" dirty="0"/>
                    </a:p>
                  </a:txBody>
                  <a:tcPr marL="82296" marR="8229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Packets</a:t>
                      </a:r>
                      <a:endParaRPr lang="en-US" sz="2400" dirty="0"/>
                    </a:p>
                  </a:txBody>
                  <a:tcPr marL="82296" marR="8229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Network</a:t>
                      </a:r>
                      <a:endParaRPr lang="en-US" sz="2400" dirty="0"/>
                    </a:p>
                  </a:txBody>
                  <a:tcPr marL="82296" marR="8229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No</a:t>
                      </a:r>
                      <a:endParaRPr lang="en-US" sz="2400" dirty="0"/>
                    </a:p>
                  </a:txBody>
                  <a:tcPr marL="82296" marR="82296"/>
                </a:tc>
              </a:tr>
              <a:tr h="752912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Physical</a:t>
                      </a:r>
                      <a:endParaRPr lang="en-US" sz="2400" b="1" dirty="0"/>
                    </a:p>
                  </a:txBody>
                  <a:tcPr marL="82296" marR="8229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Local</a:t>
                      </a:r>
                      <a:endParaRPr lang="en-US" sz="2400" dirty="0"/>
                    </a:p>
                  </a:txBody>
                  <a:tcPr marL="82296" marR="8229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Bits</a:t>
                      </a:r>
                      <a:endParaRPr lang="en-US" sz="2400" dirty="0"/>
                    </a:p>
                  </a:txBody>
                  <a:tcPr marL="82296" marR="8229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Network</a:t>
                      </a:r>
                      <a:endParaRPr lang="en-US" sz="2400" dirty="0"/>
                    </a:p>
                  </a:txBody>
                  <a:tcPr marL="82296" marR="8229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No</a:t>
                      </a:r>
                      <a:endParaRPr lang="en-US" sz="2400" dirty="0"/>
                    </a:p>
                  </a:txBody>
                  <a:tcPr marL="82296" marR="82296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698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Modularity?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Modularity is nothing more than decomposing programs/systems into smaller units</a:t>
            </a:r>
          </a:p>
          <a:p>
            <a:endParaRPr lang="en-US" dirty="0"/>
          </a:p>
          <a:p>
            <a:r>
              <a:rPr lang="en-US" dirty="0" smtClean="0"/>
              <a:t>Plays a crucial role in computer science</a:t>
            </a:r>
            <a:r>
              <a:rPr lang="is-IS" dirty="0" smtClean="0"/>
              <a:t>…</a:t>
            </a:r>
          </a:p>
          <a:p>
            <a:endParaRPr lang="is-IS" dirty="0"/>
          </a:p>
          <a:p>
            <a:r>
              <a:rPr lang="is-IS" dirty="0" smtClean="0"/>
              <a:t>...and networking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AD96B3-034F-0E44-B7B5-FAB526374CDC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3059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 charset="0"/>
              </a:rPr>
              <a:t>#3 Types </a:t>
            </a:r>
            <a:r>
              <a:rPr lang="en-US" dirty="0">
                <a:latin typeface="Helvetica" charset="0"/>
              </a:rPr>
              <a:t>of </a:t>
            </a:r>
            <a:r>
              <a:rPr lang="en-US" dirty="0" smtClean="0">
                <a:latin typeface="Helvetica" charset="0"/>
              </a:rPr>
              <a:t>Delivery Services</a:t>
            </a:r>
            <a:endParaRPr lang="en-US" dirty="0">
              <a:latin typeface="Helvetica" charset="0"/>
            </a:endParaRPr>
          </a:p>
        </p:txBody>
      </p:sp>
      <p:sp>
        <p:nvSpPr>
          <p:cNvPr id="7168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458200" cy="4835525"/>
          </a:xfrm>
        </p:spPr>
        <p:txBody>
          <a:bodyPr/>
          <a:lstStyle/>
          <a:p>
            <a:r>
              <a:rPr lang="en-US" dirty="0">
                <a:latin typeface="Arial" charset="0"/>
              </a:rPr>
              <a:t>Use of the term </a:t>
            </a:r>
            <a:r>
              <a:rPr lang="ja-JP" altLang="en-US" dirty="0" smtClean="0">
                <a:latin typeface="Arial" charset="0"/>
              </a:rPr>
              <a:t>“</a:t>
            </a:r>
            <a:r>
              <a:rPr lang="en-US" altLang="ja-JP" dirty="0" smtClean="0">
                <a:latin typeface="Arial" charset="0"/>
              </a:rPr>
              <a:t>delivery services</a:t>
            </a:r>
            <a:r>
              <a:rPr lang="ja-JP" altLang="en-US" dirty="0">
                <a:latin typeface="Arial" charset="0"/>
              </a:rPr>
              <a:t>”</a:t>
            </a:r>
            <a:r>
              <a:rPr lang="en-US" altLang="ja-JP" dirty="0">
                <a:latin typeface="Arial" charset="0"/>
              </a:rPr>
              <a:t> already implied </a:t>
            </a:r>
            <a:r>
              <a:rPr lang="en-US" altLang="ja-JP" dirty="0" smtClean="0">
                <a:latin typeface="Arial" charset="0"/>
              </a:rPr>
              <a:t>an application</a:t>
            </a:r>
            <a:r>
              <a:rPr lang="en-US" altLang="ja-JP" dirty="0">
                <a:latin typeface="Arial" charset="0"/>
              </a:rPr>
              <a:t>-neutral </a:t>
            </a:r>
            <a:r>
              <a:rPr lang="en-US" altLang="ja-JP" dirty="0" smtClean="0">
                <a:latin typeface="Arial" charset="0"/>
              </a:rPr>
              <a:t>network</a:t>
            </a:r>
          </a:p>
          <a:p>
            <a:pPr lvl="8"/>
            <a:endParaRPr lang="en-US" altLang="ja-JP" dirty="0">
              <a:latin typeface="Arial" charset="0"/>
            </a:endParaRPr>
          </a:p>
          <a:p>
            <a:r>
              <a:rPr lang="en-US" dirty="0" smtClean="0">
                <a:latin typeface="Arial" charset="0"/>
              </a:rPr>
              <a:t>Built lowest common denominator service</a:t>
            </a:r>
          </a:p>
          <a:p>
            <a:pPr lvl="1"/>
            <a:r>
              <a:rPr lang="en-US" dirty="0" smtClean="0">
                <a:latin typeface="Arial" charset="0"/>
              </a:rPr>
              <a:t>Allow end-based protocols to provide better service</a:t>
            </a:r>
          </a:p>
          <a:p>
            <a:pPr lvl="1"/>
            <a:r>
              <a:rPr lang="en-US" dirty="0" smtClean="0">
                <a:latin typeface="Arial" charset="0"/>
              </a:rPr>
              <a:t>For instance, turn unreliable service into reliable service</a:t>
            </a:r>
          </a:p>
          <a:p>
            <a:pPr lvl="6"/>
            <a:endParaRPr lang="en-US" dirty="0" smtClean="0">
              <a:latin typeface="Arial" charset="0"/>
            </a:endParaRPr>
          </a:p>
          <a:p>
            <a:r>
              <a:rPr lang="en-US" dirty="0" smtClean="0">
                <a:latin typeface="Arial" charset="0"/>
              </a:rPr>
              <a:t>Example: recognition that TCP wasn’</a:t>
            </a:r>
            <a:r>
              <a:rPr lang="en-US" altLang="ja-JP" dirty="0" smtClean="0">
                <a:latin typeface="Arial" charset="0"/>
              </a:rPr>
              <a:t>t </a:t>
            </a:r>
            <a:r>
              <a:rPr lang="en-US" altLang="ja-JP" dirty="0">
                <a:latin typeface="Arial" charset="0"/>
              </a:rPr>
              <a:t>needed (or wanted) by some applications</a:t>
            </a:r>
          </a:p>
          <a:p>
            <a:pPr lvl="1"/>
            <a:r>
              <a:rPr lang="en-US" dirty="0">
                <a:latin typeface="Arial" charset="0"/>
              </a:rPr>
              <a:t>Separated TCP from IP, and introduced </a:t>
            </a:r>
            <a:r>
              <a:rPr lang="en-US" dirty="0" smtClean="0">
                <a:latin typeface="Arial" charset="0"/>
              </a:rPr>
              <a:t>UDP</a:t>
            </a:r>
            <a:endParaRPr lang="en-US" dirty="0">
              <a:latin typeface="Arial" charset="0"/>
            </a:endParaRPr>
          </a:p>
        </p:txBody>
      </p:sp>
      <p:sp>
        <p:nvSpPr>
          <p:cNvPr id="7168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CAB0611C-D5A1-A349-B0C2-FA962B87FF55}" type="slidenum">
              <a:rPr lang="en-US" sz="1400" b="0">
                <a:latin typeface="Times New Roman" charset="0"/>
              </a:rPr>
              <a:pPr eaLnBrk="1" hangingPunct="1"/>
              <a:t>80</a:t>
            </a:fld>
            <a:endParaRPr lang="en-US" sz="14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7736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3" grpId="0" build="p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22238"/>
            <a:ext cx="9144000" cy="868362"/>
          </a:xfrm>
        </p:spPr>
        <p:txBody>
          <a:bodyPr/>
          <a:lstStyle/>
          <a:p>
            <a:r>
              <a:rPr lang="en-US" dirty="0" smtClean="0"/>
              <a:t>The paradox of the Internet’s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goal is to support many applications</a:t>
            </a:r>
          </a:p>
          <a:p>
            <a:pPr lvl="1"/>
            <a:endParaRPr lang="en-US" dirty="0"/>
          </a:p>
          <a:p>
            <a:r>
              <a:rPr lang="en-US" dirty="0" smtClean="0"/>
              <a:t>These applications have different requirements</a:t>
            </a:r>
          </a:p>
          <a:p>
            <a:pPr lvl="1"/>
            <a:endParaRPr lang="en-US" dirty="0"/>
          </a:p>
          <a:p>
            <a:r>
              <a:rPr lang="en-US" dirty="0" smtClean="0"/>
              <a:t>Shouldn’t the Internet support them all?</a:t>
            </a:r>
          </a:p>
          <a:p>
            <a:pPr lvl="1"/>
            <a:r>
              <a:rPr lang="en-US" dirty="0" smtClean="0"/>
              <a:t>That is, provide a service the satisfies all of them</a:t>
            </a:r>
          </a:p>
          <a:p>
            <a:pPr lvl="1"/>
            <a:r>
              <a:rPr lang="en-US" b="1" i="1" dirty="0" smtClean="0"/>
              <a:t>By meeting the most stringent requirements</a:t>
            </a:r>
            <a:endParaRPr lang="en-US" b="1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62762C-AE33-E04D-8C58-1B5AB9B06578}" type="slidenum">
              <a:rPr lang="en-US" smtClean="0"/>
              <a:pPr>
                <a:defRPr/>
              </a:pPr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895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22238"/>
            <a:ext cx="9296400" cy="868362"/>
          </a:xfrm>
        </p:spPr>
        <p:txBody>
          <a:bodyPr/>
          <a:lstStyle/>
          <a:p>
            <a:r>
              <a:rPr lang="en-US" dirty="0" smtClean="0"/>
              <a:t>What service should </a:t>
            </a:r>
            <a:r>
              <a:rPr lang="en-US" smtClean="0"/>
              <a:t>Internet support?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458200" cy="4835525"/>
          </a:xfrm>
        </p:spPr>
        <p:txBody>
          <a:bodyPr/>
          <a:lstStyle/>
          <a:p>
            <a:r>
              <a:rPr lang="en-US" dirty="0" smtClean="0"/>
              <a:t>Strict delay bounds?</a:t>
            </a:r>
          </a:p>
          <a:p>
            <a:pPr lvl="1"/>
            <a:r>
              <a:rPr lang="en-US" dirty="0" smtClean="0"/>
              <a:t>Some applications require them</a:t>
            </a:r>
          </a:p>
          <a:p>
            <a:r>
              <a:rPr lang="en-US" dirty="0" smtClean="0"/>
              <a:t>Guaranteed delivery?</a:t>
            </a:r>
          </a:p>
          <a:p>
            <a:pPr lvl="1"/>
            <a:r>
              <a:rPr lang="en-US" dirty="0" smtClean="0"/>
              <a:t>Some applications are sensitive to packet drops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 smtClean="0"/>
              <a:t>No applications mind getting good service</a:t>
            </a:r>
          </a:p>
          <a:p>
            <a:pPr lvl="1"/>
            <a:r>
              <a:rPr lang="en-US" dirty="0" smtClean="0"/>
              <a:t>Why not require Internet support all these guarantees?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62762C-AE33-E04D-8C58-1B5AB9B06578}" type="slidenum">
              <a:rPr lang="en-US" smtClean="0"/>
              <a:pPr>
                <a:defRPr/>
              </a:pPr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460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Important life lessons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686800" cy="483552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(1) People (or applications) </a:t>
            </a:r>
          </a:p>
          <a:p>
            <a:r>
              <a:rPr lang="en-US" dirty="0" smtClean="0"/>
              <a:t>Don’t always need what </a:t>
            </a:r>
            <a:r>
              <a:rPr lang="en-US" u="sng" dirty="0" smtClean="0"/>
              <a:t>they</a:t>
            </a:r>
            <a:r>
              <a:rPr lang="en-US" dirty="0" smtClean="0"/>
              <a:t> think they need</a:t>
            </a:r>
          </a:p>
          <a:p>
            <a:r>
              <a:rPr lang="en-US" dirty="0" smtClean="0"/>
              <a:t>Almost never need what </a:t>
            </a:r>
            <a:r>
              <a:rPr lang="en-US" u="sng" dirty="0" smtClean="0"/>
              <a:t>we</a:t>
            </a:r>
            <a:r>
              <a:rPr lang="en-US" dirty="0" smtClean="0"/>
              <a:t> think they need</a:t>
            </a:r>
          </a:p>
          <a:p>
            <a:pPr lvl="1"/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(2) Flexibility often more important than performance</a:t>
            </a:r>
          </a:p>
          <a:p>
            <a:r>
              <a:rPr lang="en-US" b="1" dirty="0" smtClean="0"/>
              <a:t>But typically only in hindsight!</a:t>
            </a:r>
          </a:p>
          <a:p>
            <a:r>
              <a:rPr lang="en-US" dirty="0" smtClean="0"/>
              <a:t>Example: cell phones </a:t>
            </a:r>
            <a:r>
              <a:rPr lang="en-US" dirty="0" err="1" smtClean="0"/>
              <a:t>vs</a:t>
            </a:r>
            <a:r>
              <a:rPr lang="en-US" dirty="0" smtClean="0"/>
              <a:t> landlines</a:t>
            </a:r>
          </a:p>
          <a:p>
            <a:pPr lvl="1"/>
            <a:endParaRPr lang="en-US" dirty="0" smtClean="0"/>
          </a:p>
          <a:p>
            <a:pPr marL="0" indent="0">
              <a:buNone/>
            </a:pPr>
            <a:r>
              <a:rPr lang="en-US" i="1" dirty="0" smtClean="0"/>
              <a:t>(3) Architect for flexibility, engineer for performance</a:t>
            </a:r>
          </a:p>
          <a:p>
            <a:r>
              <a:rPr lang="en-US" dirty="0" smtClean="0"/>
              <a:t>Flexibility ensures longevity</a:t>
            </a:r>
          </a:p>
          <a:p>
            <a:r>
              <a:rPr lang="en-US" dirty="0"/>
              <a:t>P</a:t>
            </a:r>
            <a:r>
              <a:rPr lang="en-US" dirty="0" smtClean="0"/>
              <a:t>erformance requirements are ephemeral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62762C-AE33-E04D-8C58-1B5AB9B06578}" type="slidenum">
              <a:rPr lang="en-US" smtClean="0"/>
              <a:pPr>
                <a:defRPr/>
              </a:pPr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35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Applying lessons to Internet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Requiring performance guarantees would limit variety of networks that could attach to Internet</a:t>
            </a:r>
          </a:p>
          <a:p>
            <a:r>
              <a:rPr lang="en-US" dirty="0" smtClean="0"/>
              <a:t>Many applications don’t need these guarantees</a:t>
            </a:r>
          </a:p>
          <a:p>
            <a:r>
              <a:rPr lang="en-US" dirty="0" smtClean="0"/>
              <a:t>And those that do?  </a:t>
            </a:r>
          </a:p>
          <a:p>
            <a:pPr lvl="1"/>
            <a:r>
              <a:rPr lang="en-US" dirty="0" smtClean="0"/>
              <a:t>Well, they don’t either (usually)</a:t>
            </a:r>
          </a:p>
          <a:p>
            <a:pPr lvl="1"/>
            <a:r>
              <a:rPr lang="en-US" dirty="0" smtClean="0"/>
              <a:t>Tremendous ability to mask drops, delays</a:t>
            </a:r>
          </a:p>
          <a:p>
            <a:r>
              <a:rPr lang="en-US" dirty="0" smtClean="0"/>
              <a:t>And ISPs can work hard to deliver good service without changing the architecture (engineering)</a:t>
            </a:r>
          </a:p>
          <a:p>
            <a:r>
              <a:rPr lang="en-US" dirty="0" smtClean="0"/>
              <a:t>If the Internet had focused on voice applications early, it might have made different choices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62762C-AE33-E04D-8C58-1B5AB9B06578}" type="slidenum">
              <a:rPr lang="en-US" smtClean="0"/>
              <a:pPr>
                <a:defRPr/>
              </a:pPr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198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Bottom 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choice of packet switching service is not as obvious as it might seem today</a:t>
            </a:r>
          </a:p>
          <a:p>
            <a:pPr lvl="4"/>
            <a:endParaRPr lang="en-US" dirty="0"/>
          </a:p>
          <a:p>
            <a:r>
              <a:rPr lang="en-US" dirty="0" smtClean="0"/>
              <a:t>Great vision on the part of the Internet designers</a:t>
            </a:r>
          </a:p>
          <a:p>
            <a:pPr lvl="5"/>
            <a:endParaRPr lang="en-US" dirty="0"/>
          </a:p>
          <a:p>
            <a:r>
              <a:rPr lang="en-US" dirty="0" smtClean="0"/>
              <a:t>And lucky that they were focused on applications that did not need great service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62762C-AE33-E04D-8C58-1B5AB9B06578}" type="slidenum">
              <a:rPr lang="en-US" smtClean="0"/>
              <a:pPr>
                <a:defRPr/>
              </a:pPr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057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 charset="0"/>
              </a:rPr>
              <a:t>#4 Variety </a:t>
            </a:r>
            <a:r>
              <a:rPr lang="en-US" dirty="0">
                <a:latin typeface="Helvetica" charset="0"/>
              </a:rPr>
              <a:t>of Networks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Incredibly successful!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Minimal requirements on networks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No need for reliability, in-order, fixed size packets, etc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.</a:t>
            </a:r>
          </a:p>
          <a:p>
            <a:pPr lvl="1"/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A result of aiming for lowest common denominator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pPr lvl="1"/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dirty="0">
                <a:latin typeface="Arial" charset="0"/>
              </a:rPr>
              <a:t>IP over everything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Then: ARPANET, X.25, DARPA satellite network..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Now: ATM, SONET, WDM…</a:t>
            </a:r>
          </a:p>
          <a:p>
            <a:pPr lvl="1"/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pPr lvl="1"/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372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FC8F42DE-1E48-304B-80DC-E09625EF40D6}" type="slidenum">
              <a:rPr lang="en-US" sz="1400" b="0">
                <a:latin typeface="Times New Roman" charset="0"/>
              </a:rPr>
              <a:pPr eaLnBrk="1" hangingPunct="1"/>
              <a:t>86</a:t>
            </a:fld>
            <a:endParaRPr lang="en-US" sz="14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1120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1" grpId="0" build="p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#5 Decentralized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Both a curse and a blessing</a:t>
            </a:r>
          </a:p>
          <a:p>
            <a:pPr lvl="1"/>
            <a:r>
              <a:rPr lang="en-US" dirty="0" smtClean="0"/>
              <a:t>Important for easy deployment</a:t>
            </a:r>
          </a:p>
          <a:p>
            <a:pPr lvl="1"/>
            <a:r>
              <a:rPr lang="en-US" dirty="0" smtClean="0"/>
              <a:t>Makes management hard today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461F13-EC7C-D04F-B9B4-7AC385261326}" type="slidenum">
              <a:rPr lang="en-US" smtClean="0"/>
              <a:pPr>
                <a:defRPr/>
              </a:pPr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224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 charset="0"/>
              </a:rPr>
              <a:t>#6 Host </a:t>
            </a:r>
            <a:r>
              <a:rPr lang="en-US" dirty="0">
                <a:latin typeface="Helvetica" charset="0"/>
              </a:rPr>
              <a:t>Attachment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Clark observes that </a:t>
            </a:r>
            <a:r>
              <a:rPr lang="en-US" dirty="0" smtClean="0">
                <a:latin typeface="Arial" charset="0"/>
              </a:rPr>
              <a:t>cost </a:t>
            </a:r>
            <a:r>
              <a:rPr lang="en-US" dirty="0">
                <a:latin typeface="Arial" charset="0"/>
              </a:rPr>
              <a:t>of host attachment may be </a:t>
            </a:r>
            <a:r>
              <a:rPr lang="en-US" dirty="0" smtClean="0">
                <a:latin typeface="Arial" charset="0"/>
              </a:rPr>
              <a:t>higher </a:t>
            </a:r>
            <a:r>
              <a:rPr lang="en-US" dirty="0">
                <a:latin typeface="Arial" charset="0"/>
              </a:rPr>
              <a:t>because hosts have to be smart</a:t>
            </a:r>
          </a:p>
          <a:p>
            <a:pPr lvl="1"/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But the administrative cost of adding hosts is very low, which is probably more </a:t>
            </a:r>
            <a:r>
              <a:rPr lang="en-US" dirty="0" smtClean="0">
                <a:latin typeface="Arial" charset="0"/>
              </a:rPr>
              <a:t>important</a:t>
            </a:r>
          </a:p>
          <a:p>
            <a:pPr lvl="1"/>
            <a:r>
              <a:rPr lang="en-US" dirty="0" smtClean="0">
                <a:latin typeface="Arial" charset="0"/>
              </a:rPr>
              <a:t>Plug-and-play kind of behavior….</a:t>
            </a:r>
          </a:p>
          <a:p>
            <a:endParaRPr lang="en-US" dirty="0">
              <a:latin typeface="Arial" charset="0"/>
            </a:endParaRPr>
          </a:p>
          <a:p>
            <a:pPr marL="0" indent="0">
              <a:buNone/>
            </a:pPr>
            <a:endParaRPr lang="en-US" dirty="0">
              <a:latin typeface="Arial" charset="0"/>
            </a:endParaRPr>
          </a:p>
        </p:txBody>
      </p:sp>
      <p:sp>
        <p:nvSpPr>
          <p:cNvPr id="7577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FE4DE857-130B-C14D-ACD7-3FE1D04F4BAE}" type="slidenum">
              <a:rPr lang="en-US" sz="1400" b="0">
                <a:latin typeface="Times New Roman" charset="0"/>
              </a:rPr>
              <a:pPr eaLnBrk="1" hangingPunct="1"/>
              <a:t>88</a:t>
            </a:fld>
            <a:endParaRPr lang="en-US" sz="14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2928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79" grpId="0" build="p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#7 Cost Effective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686800" cy="4835525"/>
          </a:xfrm>
        </p:spPr>
        <p:txBody>
          <a:bodyPr/>
          <a:lstStyle/>
          <a:p>
            <a:r>
              <a:rPr lang="en-US" dirty="0" smtClean="0"/>
              <a:t>Cheaper than circuit switching at low end</a:t>
            </a:r>
          </a:p>
          <a:p>
            <a:pPr lvl="2"/>
            <a:endParaRPr lang="en-US" dirty="0" smtClean="0"/>
          </a:p>
          <a:p>
            <a:r>
              <a:rPr lang="en-US" dirty="0"/>
              <a:t>M</a:t>
            </a:r>
            <a:r>
              <a:rPr lang="en-US" dirty="0" smtClean="0"/>
              <a:t>ore expensive than circuit switching at high end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Not a bad compromise:</a:t>
            </a:r>
          </a:p>
          <a:p>
            <a:pPr lvl="1"/>
            <a:r>
              <a:rPr lang="en-US" dirty="0" smtClean="0"/>
              <a:t>Cheap where it counts (low-end)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ore expensive for those who can pay….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461F13-EC7C-D04F-B9B4-7AC385261326}" type="slidenum">
              <a:rPr lang="en-US" smtClean="0"/>
              <a:pPr>
                <a:defRPr/>
              </a:pPr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053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Modularity in Computer Science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sz="3600" b="1" dirty="0" smtClean="0"/>
          </a:p>
          <a:p>
            <a:pPr marL="0" indent="0" algn="ctr">
              <a:buNone/>
            </a:pPr>
            <a:r>
              <a:rPr lang="en-US" sz="3600" b="1" dirty="0" smtClean="0"/>
              <a:t>“</a:t>
            </a:r>
            <a:r>
              <a:rPr lang="en-US" sz="3600" b="1" dirty="0"/>
              <a:t>Modularity based on abstraction</a:t>
            </a:r>
            <a:br>
              <a:rPr lang="en-US" sz="3600" b="1" dirty="0"/>
            </a:br>
            <a:r>
              <a:rPr lang="en-US" sz="3600" b="1" dirty="0"/>
              <a:t>is the way things get done”</a:t>
            </a:r>
          </a:p>
          <a:p>
            <a:pPr marL="0" indent="0">
              <a:buNone/>
            </a:pPr>
            <a:r>
              <a:rPr lang="en-US" dirty="0" smtClean="0"/>
              <a:t>					--Barbara </a:t>
            </a:r>
            <a:r>
              <a:rPr lang="en-US" dirty="0" err="1" smtClean="0"/>
              <a:t>Liskov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461F13-EC7C-D04F-B9B4-7AC38526132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098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#8 Resource Accountability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</a:rPr>
              <a:t>Failure!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461F13-EC7C-D04F-B9B4-7AC385261326}" type="slidenum">
              <a:rPr lang="en-US" smtClean="0"/>
              <a:pPr>
                <a:defRPr/>
              </a:pPr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317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</a:rPr>
              <a:t>Internet Motto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ctr">
              <a:buFontTx/>
              <a:buNone/>
            </a:pPr>
            <a:r>
              <a:rPr lang="en-US" i="1" dirty="0">
                <a:latin typeface="Arial" charset="0"/>
              </a:rPr>
              <a:t>We reject </a:t>
            </a:r>
            <a:r>
              <a:rPr lang="en-US" i="1" dirty="0" smtClean="0">
                <a:latin typeface="Arial" charset="0"/>
              </a:rPr>
              <a:t>kings, </a:t>
            </a:r>
            <a:r>
              <a:rPr lang="en-US" i="1" dirty="0">
                <a:latin typeface="Arial" charset="0"/>
              </a:rPr>
              <a:t>presidents, and voting. We believe in rough consensus and running code</a:t>
            </a:r>
            <a:r>
              <a:rPr lang="en-US" dirty="0">
                <a:latin typeface="Arial" charset="0"/>
              </a:rPr>
              <a:t>.</a:t>
            </a:r>
            <a:r>
              <a:rPr lang="ja-JP" altLang="en-US" dirty="0">
                <a:latin typeface="Arial" charset="0"/>
              </a:rPr>
              <a:t>”</a:t>
            </a:r>
            <a:endParaRPr lang="en-US" altLang="ja-JP" dirty="0">
              <a:latin typeface="Arial" charset="0"/>
            </a:endParaRPr>
          </a:p>
          <a:p>
            <a:pPr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>
              <a:buFont typeface="Wingdings" charset="0"/>
              <a:buNone/>
            </a:pPr>
            <a:r>
              <a:rPr lang="en-US" dirty="0">
                <a:latin typeface="Arial" charset="0"/>
              </a:rPr>
              <a:t>						David Clark</a:t>
            </a:r>
          </a:p>
        </p:txBody>
      </p:sp>
      <p:sp>
        <p:nvSpPr>
          <p:cNvPr id="7987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D0C1269C-77D8-D34B-A846-BA87186677B9}" type="slidenum">
              <a:rPr lang="en-US" sz="1400" b="0">
                <a:latin typeface="Times New Roman" charset="0"/>
              </a:rPr>
              <a:pPr eaLnBrk="1" hangingPunct="1"/>
              <a:t>91</a:t>
            </a:fld>
            <a:endParaRPr lang="en-US" sz="14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9112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</a:rPr>
              <a:t>Real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Arial" charset="0"/>
              </a:rPr>
              <a:t>Build something that works!</a:t>
            </a:r>
          </a:p>
          <a:p>
            <a:r>
              <a:rPr lang="en-US" dirty="0">
                <a:latin typeface="Arial" charset="0"/>
              </a:rPr>
              <a:t>Connect existing networks</a:t>
            </a:r>
          </a:p>
          <a:p>
            <a:r>
              <a:rPr lang="en-US" dirty="0">
                <a:latin typeface="Arial" charset="0"/>
              </a:rPr>
              <a:t>Robust in face of failures </a:t>
            </a:r>
          </a:p>
          <a:p>
            <a:r>
              <a:rPr lang="en-US" dirty="0">
                <a:latin typeface="Arial" charset="0"/>
              </a:rPr>
              <a:t>Support multiple types of delivery services</a:t>
            </a:r>
          </a:p>
          <a:p>
            <a:r>
              <a:rPr lang="en-US" dirty="0">
                <a:latin typeface="Arial" charset="0"/>
              </a:rPr>
              <a:t>Accommodate a variety of networks</a:t>
            </a:r>
          </a:p>
          <a:p>
            <a:r>
              <a:rPr lang="en-US" dirty="0">
                <a:latin typeface="Arial" charset="0"/>
              </a:rPr>
              <a:t>Allow distributed management</a:t>
            </a:r>
          </a:p>
          <a:p>
            <a:r>
              <a:rPr lang="en-US" dirty="0">
                <a:latin typeface="Arial" charset="0"/>
              </a:rPr>
              <a:t>Easy host attachment</a:t>
            </a:r>
          </a:p>
          <a:p>
            <a:r>
              <a:rPr lang="en-US" dirty="0">
                <a:latin typeface="Arial" charset="0"/>
              </a:rPr>
              <a:t>Cost effective</a:t>
            </a:r>
          </a:p>
          <a:p>
            <a:r>
              <a:rPr lang="en-US" dirty="0">
                <a:latin typeface="Arial" charset="0"/>
              </a:rPr>
              <a:t>Allow resource accountability </a:t>
            </a:r>
          </a:p>
          <a:p>
            <a:endParaRPr lang="en-US" dirty="0">
              <a:latin typeface="Arial" charset="0"/>
            </a:endParaRPr>
          </a:p>
        </p:txBody>
      </p:sp>
      <p:sp>
        <p:nvSpPr>
          <p:cNvPr id="8192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60FBC673-61D3-7B4D-9EB4-FA337A19D5D1}" type="slidenum">
              <a:rPr lang="en-US" sz="1400" b="0">
                <a:latin typeface="Times New Roman" charset="0"/>
              </a:rPr>
              <a:pPr eaLnBrk="1" hangingPunct="1"/>
              <a:t>92</a:t>
            </a:fld>
            <a:endParaRPr lang="en-US" sz="14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9701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 charset="0"/>
              </a:rPr>
              <a:t>Questions to think about….</a:t>
            </a:r>
            <a:endParaRPr lang="en-US" dirty="0">
              <a:latin typeface="Helvetica" charset="0"/>
            </a:endParaRPr>
          </a:p>
        </p:txBody>
      </p:sp>
      <p:sp>
        <p:nvSpPr>
          <p:cNvPr id="43417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534400" cy="4835525"/>
          </a:xfrm>
        </p:spPr>
        <p:txBody>
          <a:bodyPr/>
          <a:lstStyle/>
          <a:p>
            <a:r>
              <a:rPr lang="en-US" dirty="0">
                <a:latin typeface="Arial" charset="0"/>
              </a:rPr>
              <a:t>What </a:t>
            </a:r>
            <a:r>
              <a:rPr lang="en-US" dirty="0" smtClean="0">
                <a:latin typeface="Arial" charset="0"/>
              </a:rPr>
              <a:t>priorities would </a:t>
            </a:r>
            <a:r>
              <a:rPr lang="en-US" dirty="0">
                <a:latin typeface="Arial" charset="0"/>
              </a:rPr>
              <a:t>a commercial design have?</a:t>
            </a:r>
          </a:p>
          <a:p>
            <a:pPr lvl="1"/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What </a:t>
            </a:r>
            <a:r>
              <a:rPr lang="en-US" dirty="0" smtClean="0">
                <a:latin typeface="Arial" charset="0"/>
              </a:rPr>
              <a:t>would the resulting design look like? </a:t>
            </a:r>
          </a:p>
          <a:p>
            <a:pPr lvl="1"/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What goals are missing from this list?</a:t>
            </a:r>
          </a:p>
          <a:p>
            <a:pPr marL="339725" lvl="1" indent="0">
              <a:buNone/>
            </a:pPr>
            <a:endParaRPr lang="en-US" dirty="0">
              <a:latin typeface="Arial" charset="0"/>
            </a:endParaRPr>
          </a:p>
        </p:txBody>
      </p:sp>
      <p:sp>
        <p:nvSpPr>
          <p:cNvPr id="8294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3A6F354A-EC71-A442-9C95-8B956064E6C6}" type="slidenum">
              <a:rPr lang="en-US" sz="1400" b="0">
                <a:latin typeface="Times New Roman" charset="0"/>
              </a:rPr>
              <a:pPr eaLnBrk="1" hangingPunct="1"/>
              <a:t>93</a:t>
            </a:fld>
            <a:endParaRPr lang="en-US" sz="14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5246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4179" grpId="0" build="p"/>
    </p:bldLst>
  </p:timing>
</p:sld>
</file>

<file path=ppt/theme/theme1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Courier New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Courier New" charset="0"/>
          </a:defRPr>
        </a:defPPr>
      </a:lstStyle>
    </a:lnDef>
  </a:objectDefaults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24186</TotalTime>
  <Words>3771</Words>
  <Application>Microsoft Macintosh PowerPoint</Application>
  <PresentationFormat>On-screen Show (4:3)</PresentationFormat>
  <Paragraphs>1011</Paragraphs>
  <Slides>93</Slides>
  <Notes>39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93</vt:i4>
      </vt:variant>
    </vt:vector>
  </HeadingPairs>
  <TitlesOfParts>
    <vt:vector size="100" baseType="lpstr">
      <vt:lpstr>Arial</vt:lpstr>
      <vt:lpstr>Courier New</vt:lpstr>
      <vt:lpstr>Helvetica</vt:lpstr>
      <vt:lpstr>ＭＳ Ｐゴシック</vt:lpstr>
      <vt:lpstr>Times New Roman</vt:lpstr>
      <vt:lpstr>Wingdings</vt:lpstr>
      <vt:lpstr>Network</vt:lpstr>
      <vt:lpstr>CS 168  Designing the Internet</vt:lpstr>
      <vt:lpstr>PowerPoint Presentation</vt:lpstr>
      <vt:lpstr>About My Previous Lecture</vt:lpstr>
      <vt:lpstr>At the end of today’s lecture you…</vt:lpstr>
      <vt:lpstr>Outline for Today</vt:lpstr>
      <vt:lpstr>No deep technical issues</vt:lpstr>
      <vt:lpstr>Modularity</vt:lpstr>
      <vt:lpstr>What is Modularity?</vt:lpstr>
      <vt:lpstr>Modularity in Computer Science</vt:lpstr>
      <vt:lpstr>The Role of Modularity</vt:lpstr>
      <vt:lpstr>Computer System Modularity</vt:lpstr>
      <vt:lpstr>Finding the Right Modularity</vt:lpstr>
      <vt:lpstr>Network System Modularity</vt:lpstr>
      <vt:lpstr>Network Modularity Decisions</vt:lpstr>
      <vt:lpstr>Leads to three design principles</vt:lpstr>
      <vt:lpstr>Layering</vt:lpstr>
      <vt:lpstr>Tasks in Networking</vt:lpstr>
      <vt:lpstr>Breakdown into Tasks</vt:lpstr>
      <vt:lpstr>Resulting Modules (layers)</vt:lpstr>
      <vt:lpstr>Five Layers (top-down)</vt:lpstr>
      <vt:lpstr>Strictly Layered Dependencies</vt:lpstr>
      <vt:lpstr>Three Observations</vt:lpstr>
      <vt:lpstr>Layering Crucial to Internet’s Success</vt:lpstr>
      <vt:lpstr>Questions?</vt:lpstr>
      <vt:lpstr>Distributing Layers Across Network</vt:lpstr>
      <vt:lpstr>What Gets Implemented on Host?</vt:lpstr>
      <vt:lpstr>What Gets Implemented on Router?</vt:lpstr>
      <vt:lpstr>What Gets Implemented on Switches?</vt:lpstr>
      <vt:lpstr>Complicated Diagram</vt:lpstr>
      <vt:lpstr>Simple Diagram</vt:lpstr>
      <vt:lpstr>Physical Communication</vt:lpstr>
      <vt:lpstr>Logical Communication</vt:lpstr>
      <vt:lpstr>What Does That Mean?</vt:lpstr>
      <vt:lpstr>Layer Encapsulation</vt:lpstr>
      <vt:lpstr>Example of Layering in the Real World</vt:lpstr>
      <vt:lpstr>The Path of the Letter</vt:lpstr>
      <vt:lpstr>Back to Networking Picture</vt:lpstr>
      <vt:lpstr>Design Principles</vt:lpstr>
      <vt:lpstr>Three Internet Design Principles</vt:lpstr>
      <vt:lpstr>The End-to-End Principle</vt:lpstr>
      <vt:lpstr>Placing Network Functionality</vt:lpstr>
      <vt:lpstr>Example: Reliable File Transfer</vt:lpstr>
      <vt:lpstr>Discussion</vt:lpstr>
      <vt:lpstr>Two Notions of Reliability (Clark)</vt:lpstr>
      <vt:lpstr>Question?</vt:lpstr>
      <vt:lpstr>Back to the End-to-End Principle</vt:lpstr>
      <vt:lpstr>“Only-if-Sufficient” Interpretation</vt:lpstr>
      <vt:lpstr>“Only-if-Necessary” Interpretation</vt:lpstr>
      <vt:lpstr>“Only-if-Useful” Interpretation</vt:lpstr>
      <vt:lpstr>Summary</vt:lpstr>
      <vt:lpstr>Questions?</vt:lpstr>
      <vt:lpstr>What Does E2E Principle Ignore?</vt:lpstr>
      <vt:lpstr>Three Internet Design Principles</vt:lpstr>
      <vt:lpstr>Fate-Sharing</vt:lpstr>
      <vt:lpstr>General Principle: Fate-Sharing</vt:lpstr>
      <vt:lpstr>A Cynical View of Distributed Systems</vt:lpstr>
      <vt:lpstr>Decisions and Their Principles</vt:lpstr>
      <vt:lpstr>If the Internet is the answer, what were the questions?</vt:lpstr>
      <vt:lpstr>Internet Prehistory (late 50’s)</vt:lpstr>
      <vt:lpstr>Three crucial questions arose</vt:lpstr>
      <vt:lpstr>Internet Timeline</vt:lpstr>
      <vt:lpstr>The opening of the Internet revolution</vt:lpstr>
      <vt:lpstr>Timeline continued…</vt:lpstr>
      <vt:lpstr>The Problem</vt:lpstr>
      <vt:lpstr>Kahn’s Rules for Interconnection</vt:lpstr>
      <vt:lpstr>Solution</vt:lpstr>
      <vt:lpstr>Kahn’s vision</vt:lpstr>
      <vt:lpstr>Timeline continued….</vt:lpstr>
      <vt:lpstr>Unsung hero of Internet: David Clark</vt:lpstr>
      <vt:lpstr>Timeline continued…</vt:lpstr>
      <vt:lpstr>Why did it take a physicist to invent web?</vt:lpstr>
      <vt:lpstr>Timeline continued…..</vt:lpstr>
      <vt:lpstr>Internet Design Goals</vt:lpstr>
      <vt:lpstr>David Clark</vt:lpstr>
      <vt:lpstr>Internet Design Goals (Clark ‘88)</vt:lpstr>
      <vt:lpstr>#1 Connect Existing Networks</vt:lpstr>
      <vt:lpstr>#2 Robust</vt:lpstr>
      <vt:lpstr>The Internet Architecture</vt:lpstr>
      <vt:lpstr>The Telephony Architecture</vt:lpstr>
      <vt:lpstr>#3 Types of Delivery Services</vt:lpstr>
      <vt:lpstr>The paradox of the Internet’s design</vt:lpstr>
      <vt:lpstr>What service should Internet support?</vt:lpstr>
      <vt:lpstr>Important life lessons</vt:lpstr>
      <vt:lpstr>Applying lessons to Internet</vt:lpstr>
      <vt:lpstr>Bottom Line</vt:lpstr>
      <vt:lpstr>#4 Variety of Networks</vt:lpstr>
      <vt:lpstr>#5 Decentralized Management</vt:lpstr>
      <vt:lpstr>#6 Host Attachment</vt:lpstr>
      <vt:lpstr>#7 Cost Effective</vt:lpstr>
      <vt:lpstr>#8 Resource Accountability</vt:lpstr>
      <vt:lpstr>Internet Motto</vt:lpstr>
      <vt:lpstr>Real Goals</vt:lpstr>
      <vt:lpstr>Questions to think about….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168  Introduction to the Internet: Architecture and Protocols</dc:title>
  <dc:creator>shenker@icsi.berkeley.edu</dc:creator>
  <cp:lastModifiedBy>shenker@icsi.berkeley.edu</cp:lastModifiedBy>
  <cp:revision>225</cp:revision>
  <cp:lastPrinted>2016-08-13T16:19:44Z</cp:lastPrinted>
  <dcterms:created xsi:type="dcterms:W3CDTF">2015-08-26T13:04:16Z</dcterms:created>
  <dcterms:modified xsi:type="dcterms:W3CDTF">2016-09-02T16:01:39Z</dcterms:modified>
</cp:coreProperties>
</file>