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9"/>
  </p:notesMasterIdLst>
  <p:handoutMasterIdLst>
    <p:handoutMasterId r:id="rId80"/>
  </p:handoutMasterIdLst>
  <p:sldIdLst>
    <p:sldId id="1106" r:id="rId2"/>
    <p:sldId id="1107" r:id="rId3"/>
    <p:sldId id="1317" r:id="rId4"/>
    <p:sldId id="1242" r:id="rId5"/>
    <p:sldId id="1231" r:id="rId6"/>
    <p:sldId id="1232" r:id="rId7"/>
    <p:sldId id="1235" r:id="rId8"/>
    <p:sldId id="1247" r:id="rId9"/>
    <p:sldId id="1237" r:id="rId10"/>
    <p:sldId id="1249" r:id="rId11"/>
    <p:sldId id="1250" r:id="rId12"/>
    <p:sldId id="1251" r:id="rId13"/>
    <p:sldId id="1252" r:id="rId14"/>
    <p:sldId id="1253" r:id="rId15"/>
    <p:sldId id="1254" r:id="rId16"/>
    <p:sldId id="1255" r:id="rId17"/>
    <p:sldId id="1256" r:id="rId18"/>
    <p:sldId id="1257" r:id="rId19"/>
    <p:sldId id="1258" r:id="rId20"/>
    <p:sldId id="1259" r:id="rId21"/>
    <p:sldId id="1260" r:id="rId22"/>
    <p:sldId id="1261" r:id="rId23"/>
    <p:sldId id="1262" r:id="rId24"/>
    <p:sldId id="1263" r:id="rId25"/>
    <p:sldId id="1264" r:id="rId26"/>
    <p:sldId id="1265" r:id="rId27"/>
    <p:sldId id="1266" r:id="rId28"/>
    <p:sldId id="1267" r:id="rId29"/>
    <p:sldId id="1268" r:id="rId30"/>
    <p:sldId id="1269" r:id="rId31"/>
    <p:sldId id="1270" r:id="rId32"/>
    <p:sldId id="1271" r:id="rId33"/>
    <p:sldId id="1272" r:id="rId34"/>
    <p:sldId id="1273" r:id="rId35"/>
    <p:sldId id="1274" r:id="rId36"/>
    <p:sldId id="1275" r:id="rId37"/>
    <p:sldId id="1276" r:id="rId38"/>
    <p:sldId id="1277" r:id="rId39"/>
    <p:sldId id="1278" r:id="rId40"/>
    <p:sldId id="1279" r:id="rId41"/>
    <p:sldId id="1280" r:id="rId42"/>
    <p:sldId id="1281" r:id="rId43"/>
    <p:sldId id="1282" r:id="rId44"/>
    <p:sldId id="1283" r:id="rId45"/>
    <p:sldId id="1284" r:id="rId46"/>
    <p:sldId id="1285" r:id="rId47"/>
    <p:sldId id="1286" r:id="rId48"/>
    <p:sldId id="1315" r:id="rId49"/>
    <p:sldId id="1287" r:id="rId50"/>
    <p:sldId id="1288" r:id="rId51"/>
    <p:sldId id="1289" r:id="rId52"/>
    <p:sldId id="1290" r:id="rId53"/>
    <p:sldId id="1291" r:id="rId54"/>
    <p:sldId id="1292" r:id="rId55"/>
    <p:sldId id="1293" r:id="rId56"/>
    <p:sldId id="1294" r:id="rId57"/>
    <p:sldId id="1295" r:id="rId58"/>
    <p:sldId id="1296" r:id="rId59"/>
    <p:sldId id="1297" r:id="rId60"/>
    <p:sldId id="1298" r:id="rId61"/>
    <p:sldId id="1299" r:id="rId62"/>
    <p:sldId id="1300" r:id="rId63"/>
    <p:sldId id="1301" r:id="rId64"/>
    <p:sldId id="1302" r:id="rId65"/>
    <p:sldId id="1303" r:id="rId66"/>
    <p:sldId id="1304" r:id="rId67"/>
    <p:sldId id="1305" r:id="rId68"/>
    <p:sldId id="1306" r:id="rId69"/>
    <p:sldId id="1307" r:id="rId70"/>
    <p:sldId id="1308" r:id="rId71"/>
    <p:sldId id="1309" r:id="rId72"/>
    <p:sldId id="1310" r:id="rId73"/>
    <p:sldId id="1311" r:id="rId74"/>
    <p:sldId id="1312" r:id="rId75"/>
    <p:sldId id="1313" r:id="rId76"/>
    <p:sldId id="1316" r:id="rId77"/>
    <p:sldId id="1314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/>
    <p:restoredTop sz="86496"/>
  </p:normalViewPr>
  <p:slideViewPr>
    <p:cSldViewPr>
      <p:cViewPr>
        <p:scale>
          <a:sx n="96" d="100"/>
          <a:sy n="96" d="100"/>
        </p:scale>
        <p:origin x="92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commentAuthors" Target="commentAuthors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5943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do you want??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2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do you want??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43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10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doesn’t this contradict</a:t>
            </a:r>
            <a:r>
              <a:rPr lang="en-US" baseline="0" dirty="0" smtClean="0"/>
              <a:t> all I’ve been saying about applications not needing functionality.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didn’t YOU point this 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when I say an app needs reliable service, I mean that the app wants</a:t>
            </a:r>
            <a:r>
              <a:rPr lang="en-US" baseline="0" dirty="0" smtClean="0"/>
              <a:t> to offer the user that </a:t>
            </a:r>
            <a:r>
              <a:rPr lang="en-US" baseline="0" dirty="0" err="1" smtClean="0"/>
              <a:t>serivice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one thing to say uses want </a:t>
            </a:r>
            <a:r>
              <a:rPr lang="en-US" baseline="0" dirty="0" err="1" smtClean="0"/>
              <a:t>relaibliity</a:t>
            </a:r>
            <a:r>
              <a:rPr lang="en-US" baseline="0" dirty="0" smtClean="0"/>
              <a:t>, another to say the network must provide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Reliable Transport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Tenet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destination)*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*If packet is replicated, at least one copy does not hit a dead-end.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…of routing.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Course Tie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Context (History, Goals, Principles, etc.)</a:t>
            </a:r>
          </a:p>
          <a:p>
            <a:pPr lvl="7"/>
            <a:endParaRPr lang="en-US" dirty="0"/>
          </a:p>
          <a:p>
            <a:r>
              <a:rPr lang="en-US" dirty="0" smtClean="0"/>
              <a:t>Fundamental Challenges (Routing, Reliable Trans.)</a:t>
            </a:r>
          </a:p>
          <a:p>
            <a:pPr lvl="5"/>
            <a:endParaRPr lang="en-US" dirty="0"/>
          </a:p>
          <a:p>
            <a:r>
              <a:rPr lang="en-US" dirty="0" smtClean="0"/>
              <a:t>Today’s Internet</a:t>
            </a:r>
          </a:p>
          <a:p>
            <a:pPr lvl="1"/>
            <a:r>
              <a:rPr lang="en-US" dirty="0" smtClean="0"/>
              <a:t>Basics (IP, TCP, Congestion Control, DNS, BGP,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topics (Datacenters, etc.)</a:t>
            </a:r>
          </a:p>
          <a:p>
            <a:pPr lvl="5"/>
            <a:endParaRPr lang="en-US" dirty="0"/>
          </a:p>
          <a:p>
            <a:r>
              <a:rPr lang="en-US" dirty="0" smtClean="0"/>
              <a:t>How Can We Do Better?</a:t>
            </a:r>
          </a:p>
          <a:p>
            <a:pPr lvl="1"/>
            <a:r>
              <a:rPr lang="en-US" dirty="0" smtClean="0"/>
              <a:t>SDN, Naming, Routing,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949325"/>
            <a:ext cx="47371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History, philosophy, BS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1854775"/>
            <a:ext cx="50419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Conceptual Foundations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3276600"/>
            <a:ext cx="36703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Concrete Designs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953000"/>
            <a:ext cx="41910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Speculative Designs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Pedagogical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given algorithm works (textbook)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space of possible algorithms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…and why we made the choices we did</a:t>
            </a:r>
          </a:p>
          <a:p>
            <a:pPr lvl="1"/>
            <a:endParaRPr lang="en-US" dirty="0"/>
          </a:p>
          <a:p>
            <a:r>
              <a:rPr lang="en-US" u="sng" dirty="0" smtClean="0"/>
              <a:t>The first</a:t>
            </a:r>
            <a:r>
              <a:rPr lang="en-US" dirty="0" smtClean="0"/>
              <a:t>: you understand how the Internet works</a:t>
            </a:r>
          </a:p>
          <a:p>
            <a:pPr lvl="1"/>
            <a:r>
              <a:rPr lang="en-US" dirty="0" smtClean="0"/>
              <a:t>And get a job at Cisco…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The second</a:t>
            </a:r>
            <a:r>
              <a:rPr lang="en-US" dirty="0" smtClean="0"/>
              <a:t>: you could design the next Internet</a:t>
            </a:r>
          </a:p>
          <a:p>
            <a:pPr lvl="1"/>
            <a:r>
              <a:rPr lang="en-US" dirty="0" smtClean="0"/>
              <a:t>Or start the next Cisco...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The second is what we do at Berkeley!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reliable transport conceptually</a:t>
            </a:r>
          </a:p>
          <a:p>
            <a:pPr lvl="1"/>
            <a:r>
              <a:rPr lang="en-US" i="1" dirty="0" smtClean="0"/>
              <a:t>What are the fundamental aspects of reliable transport?</a:t>
            </a:r>
          </a:p>
          <a:p>
            <a:pPr lvl="6"/>
            <a:endParaRPr lang="en-US" dirty="0"/>
          </a:p>
          <a:p>
            <a:r>
              <a:rPr lang="en-US" dirty="0" smtClean="0"/>
              <a:t>The goal is not to understand TCP</a:t>
            </a:r>
          </a:p>
          <a:p>
            <a:pPr lvl="1"/>
            <a:r>
              <a:rPr lang="en-US" dirty="0" smtClean="0"/>
              <a:t>TCP involves lots of detailed mechanisms, covered later</a:t>
            </a:r>
          </a:p>
          <a:p>
            <a:pPr lvl="6"/>
            <a:endParaRPr lang="en-US" dirty="0"/>
          </a:p>
          <a:p>
            <a:r>
              <a:rPr lang="en-US" dirty="0" smtClean="0"/>
              <a:t>Ground rules for discussion:</a:t>
            </a:r>
          </a:p>
          <a:p>
            <a:pPr lvl="1"/>
            <a:r>
              <a:rPr lang="en-US" dirty="0" smtClean="0"/>
              <a:t>No mention of TCP</a:t>
            </a:r>
          </a:p>
          <a:p>
            <a:pPr lvl="1"/>
            <a:r>
              <a:rPr lang="en-US" dirty="0" smtClean="0"/>
              <a:t>No mention of detailed practical issues</a:t>
            </a:r>
          </a:p>
          <a:p>
            <a:pPr lvl="1"/>
            <a:r>
              <a:rPr lang="en-US" dirty="0" smtClean="0"/>
              <a:t>Focus only on “ideal” world of packets and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Think For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lecture requires you to </a:t>
            </a:r>
            <a:r>
              <a:rPr lang="en-US" b="1" i="1" u="sng" dirty="0" smtClean="0"/>
              <a:t>engage</a:t>
            </a:r>
          </a:p>
          <a:p>
            <a:pPr lvl="1"/>
            <a:r>
              <a:rPr lang="en-US" i="1" dirty="0" smtClean="0"/>
              <a:t>How would I design a reliable service?</a:t>
            </a:r>
          </a:p>
          <a:p>
            <a:pPr lvl="4"/>
            <a:endParaRPr lang="en-US" dirty="0"/>
          </a:p>
          <a:p>
            <a:r>
              <a:rPr lang="en-US" dirty="0" smtClean="0"/>
              <a:t>I will ask questions, want you to think about them</a:t>
            </a:r>
          </a:p>
          <a:p>
            <a:pPr lvl="1"/>
            <a:r>
              <a:rPr lang="en-US" dirty="0" smtClean="0"/>
              <a:t>If you think you already know this, you are wrong</a:t>
            </a:r>
          </a:p>
          <a:p>
            <a:pPr lvl="1"/>
            <a:r>
              <a:rPr lang="en-US" b="1" i="1" dirty="0" smtClean="0"/>
              <a:t>If you think you don’t know enough, you are </a:t>
            </a:r>
            <a:r>
              <a:rPr lang="en-US" b="1" i="1" dirty="0" smtClean="0"/>
              <a:t>wrong</a:t>
            </a:r>
          </a:p>
          <a:p>
            <a:pPr lvl="4"/>
            <a:endParaRPr lang="en-US" dirty="0"/>
          </a:p>
          <a:p>
            <a:r>
              <a:rPr lang="en-US" dirty="0" smtClean="0"/>
              <a:t>The key to this course is focusing on fundamentals</a:t>
            </a:r>
          </a:p>
          <a:p>
            <a:pPr lvl="1"/>
            <a:r>
              <a:rPr lang="en-US" dirty="0" smtClean="0"/>
              <a:t>Yes, you will have to know some details</a:t>
            </a:r>
          </a:p>
          <a:p>
            <a:pPr lvl="1"/>
            <a:r>
              <a:rPr lang="en-US" dirty="0" smtClean="0"/>
              <a:t>But those are easy </a:t>
            </a:r>
            <a:r>
              <a:rPr lang="en-US" b="1" i="1" dirty="0" smtClean="0"/>
              <a:t>once</a:t>
            </a:r>
            <a:r>
              <a:rPr lang="en-US" dirty="0" smtClean="0"/>
              <a:t> you get the basic concepts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Two life lessons: focus on fundamentals</a:t>
            </a:r>
          </a:p>
          <a:p>
            <a:pPr lvl="1"/>
            <a:r>
              <a:rPr lang="en-US" dirty="0" smtClean="0"/>
              <a:t>And lack of familiarity is no barrier to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Their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break system into </a:t>
            </a:r>
            <a:r>
              <a:rPr lang="en-US" dirty="0" smtClean="0"/>
              <a:t>modules</a:t>
            </a:r>
          </a:p>
          <a:p>
            <a:pPr lvl="1"/>
            <a:r>
              <a:rPr lang="en-US" b="1" dirty="0" smtClean="0"/>
              <a:t>Dictated by Layering</a:t>
            </a:r>
          </a:p>
          <a:p>
            <a:pPr lvl="1"/>
            <a:endParaRPr lang="en-US" b="1" dirty="0"/>
          </a:p>
          <a:p>
            <a:r>
              <a:rPr lang="en-US" dirty="0"/>
              <a:t>Where modules are </a:t>
            </a:r>
            <a:r>
              <a:rPr lang="en-US" dirty="0" smtClean="0"/>
              <a:t>implemented</a:t>
            </a:r>
          </a:p>
          <a:p>
            <a:pPr lvl="1"/>
            <a:r>
              <a:rPr lang="en-US" b="1" dirty="0" smtClean="0"/>
              <a:t>Dictated by 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</a:t>
            </a:r>
            <a:r>
              <a:rPr lang="en-US" dirty="0"/>
              <a:t>state is </a:t>
            </a:r>
            <a:r>
              <a:rPr lang="en-US" dirty="0" smtClean="0"/>
              <a:t>stored</a:t>
            </a:r>
          </a:p>
          <a:p>
            <a:pPr lvl="1"/>
            <a:r>
              <a:rPr lang="en-US" b="1" dirty="0" smtClean="0"/>
              <a:t>Dictated by 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Design Reliable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end-to-end principle tells us?</a:t>
            </a:r>
          </a:p>
          <a:p>
            <a:pPr lvl="1"/>
            <a:r>
              <a:rPr lang="en-US" dirty="0" smtClean="0"/>
              <a:t>Put reliability in the end hosts, not in the network</a:t>
            </a:r>
          </a:p>
          <a:p>
            <a:endParaRPr lang="en-US" dirty="0"/>
          </a:p>
          <a:p>
            <a:r>
              <a:rPr lang="en-US" dirty="0" smtClean="0"/>
              <a:t>Layering dictates putting reliability in what layer?</a:t>
            </a:r>
          </a:p>
          <a:p>
            <a:pPr lvl="1"/>
            <a:r>
              <a:rPr lang="en-US" dirty="0" smtClean="0"/>
              <a:t>In L4, above the networking layer</a:t>
            </a:r>
          </a:p>
          <a:p>
            <a:pPr lvl="1"/>
            <a:endParaRPr lang="en-US" dirty="0"/>
          </a:p>
          <a:p>
            <a:r>
              <a:rPr lang="en-US" dirty="0" smtClean="0"/>
              <a:t>Fate sharing tells us?</a:t>
            </a:r>
          </a:p>
          <a:p>
            <a:pPr lvl="1"/>
            <a:r>
              <a:rPr lang="en-US" dirty="0" smtClean="0"/>
              <a:t>Keep all reliability state in ends, not 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6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Effort Service (L3)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can be lost</a:t>
            </a:r>
          </a:p>
          <a:p>
            <a:r>
              <a:rPr lang="en-US" dirty="0" smtClean="0"/>
              <a:t>Packets can be corrupted</a:t>
            </a:r>
          </a:p>
          <a:p>
            <a:r>
              <a:rPr lang="en-US" dirty="0" smtClean="0"/>
              <a:t>Packets can be reordered</a:t>
            </a:r>
          </a:p>
          <a:p>
            <a:r>
              <a:rPr lang="en-US" dirty="0" smtClean="0"/>
              <a:t>Packets can be delayed</a:t>
            </a:r>
          </a:p>
          <a:p>
            <a:r>
              <a:rPr lang="en-US" dirty="0" smtClean="0"/>
              <a:t>Packets can be duplicated</a:t>
            </a:r>
          </a:p>
          <a:p>
            <a:r>
              <a:rPr lang="en-US" dirty="0" smtClean="0"/>
              <a:t>….</a:t>
            </a: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</a:rPr>
              <a:t>How </a:t>
            </a:r>
            <a:r>
              <a:rPr lang="en-US" sz="3600" b="1" i="1" dirty="0">
                <a:solidFill>
                  <a:srgbClr val="FF0000"/>
                </a:solidFill>
              </a:rPr>
              <a:t>can you possibly make anything work with such a service model?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Best Effort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 </a:t>
            </a:r>
            <a:r>
              <a:rPr lang="en-US" b="1" dirty="0" smtClean="0"/>
              <a:t>network</a:t>
            </a:r>
            <a:r>
              <a:rPr lang="en-US" dirty="0" smtClean="0"/>
              <a:t> </a:t>
            </a:r>
            <a:r>
              <a:rPr lang="en-US" dirty="0"/>
              <a:t>so that </a:t>
            </a:r>
            <a:r>
              <a:rPr lang="en-US" dirty="0" smtClean="0"/>
              <a:t>average </a:t>
            </a:r>
            <a:r>
              <a:rPr lang="en-US" dirty="0"/>
              <a:t>case is </a:t>
            </a:r>
            <a:r>
              <a:rPr lang="en-US" dirty="0" smtClean="0"/>
              <a:t>decent</a:t>
            </a:r>
            <a:endParaRPr lang="en-US" dirty="0"/>
          </a:p>
          <a:p>
            <a:pPr lvl="1"/>
            <a:r>
              <a:rPr lang="en-US" dirty="0" smtClean="0"/>
              <a:t>No guarantees, but you must try….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Engineer </a:t>
            </a:r>
            <a:r>
              <a:rPr lang="en-US" b="1" dirty="0" smtClean="0"/>
              <a:t>apps</a:t>
            </a:r>
            <a:r>
              <a:rPr lang="en-US" dirty="0" smtClean="0"/>
              <a:t> </a:t>
            </a:r>
            <a:r>
              <a:rPr lang="en-US" dirty="0"/>
              <a:t>so </a:t>
            </a:r>
            <a:r>
              <a:rPr lang="en-US" dirty="0" smtClean="0"/>
              <a:t>they can tolerate </a:t>
            </a:r>
            <a:r>
              <a:rPr lang="en-US" dirty="0"/>
              <a:t>the </a:t>
            </a:r>
            <a:r>
              <a:rPr lang="en-US" dirty="0" smtClean="0"/>
              <a:t>worst case</a:t>
            </a:r>
          </a:p>
          <a:p>
            <a:pPr lvl="1"/>
            <a:r>
              <a:rPr lang="en-US" dirty="0" smtClean="0"/>
              <a:t>They don’t have to thrive, they just can’t die</a:t>
            </a:r>
          </a:p>
          <a:p>
            <a:pPr lvl="1"/>
            <a:endParaRPr lang="en-US" dirty="0"/>
          </a:p>
          <a:p>
            <a:r>
              <a:rPr lang="en-US" dirty="0" smtClean="0"/>
              <a:t>A classical case of </a:t>
            </a:r>
            <a:r>
              <a:rPr lang="en-US" i="1" u="sng" dirty="0" smtClean="0"/>
              <a:t>architecting for flexibility</a:t>
            </a:r>
          </a:p>
          <a:p>
            <a:pPr lvl="1"/>
            <a:r>
              <a:rPr lang="en-US" dirty="0" smtClean="0"/>
              <a:t>And then </a:t>
            </a:r>
            <a:r>
              <a:rPr lang="en-US" i="1" u="sng" dirty="0" smtClean="0"/>
              <a:t>engineering </a:t>
            </a:r>
            <a:r>
              <a:rPr lang="en-US" i="1" u="sng" dirty="0" smtClean="0"/>
              <a:t>for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Internet enabled app innovation and competition</a:t>
            </a:r>
          </a:p>
          <a:p>
            <a:pPr lvl="1"/>
            <a:r>
              <a:rPr lang="en-US" dirty="0" smtClean="0"/>
              <a:t>Only the hardy survived, and doomsayers were ignored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 Is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app semantics involve reliable transport </a:t>
            </a:r>
          </a:p>
          <a:p>
            <a:pPr lvl="1"/>
            <a:r>
              <a:rPr lang="en-US" dirty="0" smtClean="0"/>
              <a:t>E.g., file transfer</a:t>
            </a:r>
          </a:p>
          <a:p>
            <a:pPr lvl="1"/>
            <a:endParaRPr lang="en-US" dirty="0"/>
          </a:p>
          <a:p>
            <a:r>
              <a:rPr lang="en-US" dirty="0" smtClean="0"/>
              <a:t>How can we build a reliable transport service on top of an arbitrarily unreliable packet delivery?</a:t>
            </a:r>
          </a:p>
          <a:p>
            <a:pPr lvl="1"/>
            <a:endParaRPr lang="en-US" dirty="0"/>
          </a:p>
          <a:p>
            <a:r>
              <a:rPr lang="en-US" dirty="0" smtClean="0"/>
              <a:t>A central challenge in bridging the gap between</a:t>
            </a:r>
          </a:p>
          <a:p>
            <a:pPr lvl="1"/>
            <a:r>
              <a:rPr lang="en-US" b="1" dirty="0" smtClean="0"/>
              <a:t>the abstractions application designers want</a:t>
            </a:r>
          </a:p>
          <a:p>
            <a:pPr lvl="1"/>
            <a:r>
              <a:rPr lang="en-US" b="1" dirty="0" smtClean="0"/>
              <a:t>the abstractions networks can easily support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implemented in </a:t>
            </a:r>
            <a:r>
              <a:rPr lang="en-US" b="1" dirty="0" smtClean="0"/>
              <a:t>network</a:t>
            </a:r>
          </a:p>
          <a:p>
            <a:pPr lvl="1"/>
            <a:r>
              <a:rPr lang="en-US" dirty="0" smtClean="0"/>
              <a:t>Keep minimal (easy to build, broadly applicable)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</a:t>
            </a:r>
            <a:r>
              <a:rPr lang="en-US" b="1" dirty="0" smtClean="0"/>
              <a:t>application</a:t>
            </a:r>
          </a:p>
          <a:p>
            <a:pPr lvl="1"/>
            <a:r>
              <a:rPr lang="en-US" dirty="0" smtClean="0"/>
              <a:t>Keep minimal (easy to write)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estricted to application-specific 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“</a:t>
            </a:r>
            <a:r>
              <a:rPr lang="en-US" b="1" dirty="0" smtClean="0"/>
              <a:t>network stack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shared networking code on the host</a:t>
            </a:r>
          </a:p>
          <a:p>
            <a:pPr lvl="1"/>
            <a:r>
              <a:rPr lang="en-US" dirty="0" smtClean="0"/>
              <a:t>This relieves burden from both app and network</a:t>
            </a:r>
          </a:p>
          <a:p>
            <a:pPr lvl="1"/>
            <a:r>
              <a:rPr lang="en-US" b="1" dirty="0" smtClean="0"/>
              <a:t>This is where reliability 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Different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Some a</a:t>
            </a:r>
            <a:r>
              <a:rPr lang="en-US" b="1" dirty="0" smtClean="0"/>
              <a:t>pplications </a:t>
            </a:r>
            <a:r>
              <a:rPr lang="en-US" b="1" dirty="0"/>
              <a:t>need reliable service</a:t>
            </a:r>
          </a:p>
          <a:p>
            <a:pPr lvl="1"/>
            <a:r>
              <a:rPr lang="en-US" dirty="0"/>
              <a:t>This means that the application </a:t>
            </a:r>
            <a:r>
              <a:rPr lang="en-US" dirty="0" smtClean="0"/>
              <a:t>writers should be able to assume this, to make their job easier</a:t>
            </a:r>
            <a:endParaRPr lang="en-US" dirty="0"/>
          </a:p>
          <a:p>
            <a:pPr lvl="4"/>
            <a:endParaRPr lang="en-US" dirty="0"/>
          </a:p>
          <a:p>
            <a:r>
              <a:rPr lang="en-US" b="1" dirty="0"/>
              <a:t>The network must provide reliable </a:t>
            </a:r>
            <a:r>
              <a:rPr lang="en-US" b="1" dirty="0" smtClean="0"/>
              <a:t>service</a:t>
            </a:r>
          </a:p>
          <a:p>
            <a:pPr lvl="1"/>
            <a:r>
              <a:rPr lang="en-US" dirty="0" smtClean="0"/>
              <a:t>This contends that end hosts cannot implement this functionality, so the network must provide it</a:t>
            </a:r>
          </a:p>
          <a:p>
            <a:pPr lvl="4"/>
            <a:endParaRPr lang="en-US" dirty="0"/>
          </a:p>
          <a:p>
            <a:r>
              <a:rPr lang="en-US" dirty="0" smtClean="0"/>
              <a:t>Today we are making the first statement, and refuting the second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And this simple observation is what the advocates of reliable networks (as in telephony) never understood</a:t>
            </a:r>
          </a:p>
          <a:p>
            <a:pPr lvl="1"/>
            <a:r>
              <a:rPr lang="en-US" b="1" i="1" dirty="0" smtClean="0"/>
              <a:t>Why not?</a:t>
            </a:r>
            <a:endParaRPr lang="en-US" b="1" i="1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stack that supports </a:t>
            </a:r>
            <a:r>
              <a:rPr lang="en-US" dirty="0"/>
              <a:t>reliable </a:t>
            </a:r>
            <a:r>
              <a:rPr lang="en-US" dirty="0" smtClean="0"/>
              <a:t>transfer</a:t>
            </a:r>
          </a:p>
          <a:p>
            <a:pPr lvl="1"/>
            <a:r>
              <a:rPr lang="en-US" dirty="0" smtClean="0"/>
              <a:t>So that individual applications don’t need to deal with packet losses,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Systems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build reliable services over unreliable components</a:t>
            </a:r>
          </a:p>
          <a:p>
            <a:pPr lvl="1"/>
            <a:r>
              <a:rPr lang="en-US" dirty="0" smtClean="0"/>
              <a:t>File systems, databases, etc.</a:t>
            </a:r>
          </a:p>
          <a:p>
            <a:endParaRPr lang="en-US" dirty="0"/>
          </a:p>
          <a:p>
            <a:r>
              <a:rPr lang="en-US" dirty="0" smtClean="0"/>
              <a:t>Reliable transport is the </a:t>
            </a:r>
            <a:r>
              <a:rPr lang="en-US" i="1" dirty="0" smtClean="0"/>
              <a:t>simplest</a:t>
            </a:r>
            <a:r>
              <a:rPr lang="en-US" dirty="0" smtClean="0"/>
              <a:t> example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Goals For Reliable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Minimize time until data is transferred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Would like to minimize use of bandwidth</a:t>
            </a:r>
          </a:p>
          <a:p>
            <a:pPr lvl="1"/>
            <a:r>
              <a:rPr lang="en-US" dirty="0" smtClean="0"/>
              <a:t>i.e., don’t send too many packets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“Fairness”</a:t>
            </a:r>
          </a:p>
          <a:p>
            <a:pPr lvl="1"/>
            <a:r>
              <a:rPr lang="en-US" dirty="0" smtClean="0"/>
              <a:t>How well does it play with others?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transfer of a single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later worry about larger files, but in the beginning it is cleaner to focus on this simple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had a clean correctness condition.</a:t>
            </a:r>
          </a:p>
          <a:p>
            <a:pPr lvl="4"/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want same </a:t>
            </a:r>
            <a:r>
              <a:rPr lang="en-US" dirty="0" smtClean="0"/>
              <a:t>kind of “if and only if” characterization of </a:t>
            </a:r>
            <a:r>
              <a:rPr lang="en-US" dirty="0" smtClean="0"/>
              <a:t>“correct” reliable </a:t>
            </a:r>
            <a:r>
              <a:rPr lang="en-US" dirty="0" smtClean="0"/>
              <a:t>transport designs.</a:t>
            </a:r>
          </a:p>
          <a:p>
            <a:pPr lvl="4"/>
            <a:endParaRPr lang="en-US" dirty="0"/>
          </a:p>
          <a:p>
            <a:r>
              <a:rPr lang="en-US" dirty="0" smtClean="0"/>
              <a:t>Note: this is whether the design is </a:t>
            </a:r>
            <a:r>
              <a:rPr lang="en-US" b="1" i="1" dirty="0" smtClean="0"/>
              <a:t>correct</a:t>
            </a:r>
            <a:r>
              <a:rPr lang="en-US" dirty="0" smtClean="0"/>
              <a:t>, not whether it always </a:t>
            </a:r>
            <a:r>
              <a:rPr lang="en-US" dirty="0" smtClean="0"/>
              <a:t>gives good performance.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Obvious condition: </a:t>
            </a:r>
            <a:r>
              <a:rPr lang="en-US" i="1" dirty="0" smtClean="0"/>
              <a:t>Packet is delivered to receiver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transport is reliable if and only if packets are always delivered to the receiver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network is partitioned?</a:t>
            </a:r>
          </a:p>
          <a:p>
            <a:endParaRPr lang="en-US" dirty="0"/>
          </a:p>
          <a:p>
            <a:r>
              <a:rPr lang="en-US" b="1" dirty="0" smtClean="0"/>
              <a:t>We can’t claim a transport design is incorrect if it doesn’t work in a partitioned network!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Packet is delivered to receiver if and only if it was possible to deliver packet.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it as a worksheet, not an assignment</a:t>
            </a:r>
          </a:p>
          <a:p>
            <a:pPr lvl="1"/>
            <a:endParaRPr lang="en-US" dirty="0"/>
          </a:p>
          <a:p>
            <a:r>
              <a:rPr lang="en-US" dirty="0" smtClean="0"/>
              <a:t>It is long and detailed, but contains stuff you need to know</a:t>
            </a:r>
          </a:p>
          <a:p>
            <a:pPr lvl="1"/>
            <a:endParaRPr lang="en-US" dirty="0"/>
          </a:p>
          <a:p>
            <a:r>
              <a:rPr lang="en-US" dirty="0" smtClean="0"/>
              <a:t>We will release the problems later today, will release the information on how to submit answers  in a few days.</a:t>
            </a:r>
          </a:p>
          <a:p>
            <a:pPr lvl="1"/>
            <a:endParaRPr lang="en-US" dirty="0"/>
          </a:p>
          <a:p>
            <a:r>
              <a:rPr lang="en-US" dirty="0" smtClean="0"/>
              <a:t>Just work the problems in the meantime, and enter your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8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network is only available at one instant of time, only an Oracle would know when to send.</a:t>
            </a:r>
          </a:p>
          <a:p>
            <a:endParaRPr lang="en-US" dirty="0"/>
          </a:p>
          <a:p>
            <a:r>
              <a:rPr lang="en-US" b="1" dirty="0" smtClean="0"/>
              <a:t>We can’t claim a transport design is incorrect if it doesn’t know the unknowable</a:t>
            </a:r>
            <a:r>
              <a:rPr lang="en-US" b="1" dirty="0" smtClean="0"/>
              <a:t>…</a:t>
            </a:r>
          </a:p>
          <a:p>
            <a:endParaRPr lang="en-US" b="1" dirty="0"/>
          </a:p>
          <a:p>
            <a:r>
              <a:rPr lang="en-US" i="1" dirty="0" smtClean="0"/>
              <a:t>So we need to focus on what the transport design is trying to do, not what it actually accomplishes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Resend packet if and only if the previous transmission was lost or corrupted</a:t>
            </a:r>
          </a:p>
          <a:p>
            <a:endParaRPr lang="en-US" i="1" dirty="0"/>
          </a:p>
          <a:p>
            <a:r>
              <a:rPr lang="en-US" dirty="0" smtClean="0"/>
              <a:t>This is better because it refers to what the design does (which it can control), not whether it always succeeds (which it can’t)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Impossible</a:t>
            </a:r>
          </a:p>
          <a:p>
            <a:pPr lvl="1"/>
            <a:r>
              <a:rPr lang="en-US" dirty="0" smtClean="0"/>
              <a:t>“Coordinated Attack” over an unreliable network</a:t>
            </a:r>
          </a:p>
          <a:p>
            <a:pPr lvl="1"/>
            <a:endParaRPr lang="en-US" dirty="0"/>
          </a:p>
          <a:p>
            <a:r>
              <a:rPr lang="en-US" dirty="0" smtClean="0"/>
              <a:t>Consider two cases:</a:t>
            </a:r>
          </a:p>
          <a:p>
            <a:pPr lvl="1"/>
            <a:r>
              <a:rPr lang="en-US" dirty="0" smtClean="0"/>
              <a:t>Packet delivered; all packets from receiver are dropped</a:t>
            </a:r>
          </a:p>
          <a:p>
            <a:pPr lvl="1"/>
            <a:r>
              <a:rPr lang="en-US" dirty="0" smtClean="0"/>
              <a:t>Packet dropped; all packets from receiver are dropped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They are indistinguishable to sender</a:t>
            </a:r>
          </a:p>
          <a:p>
            <a:pPr lvl="1"/>
            <a:r>
              <a:rPr lang="en-US" dirty="0" smtClean="0"/>
              <a:t>In both cases, packet was sent, and no feedback at all</a:t>
            </a:r>
          </a:p>
          <a:p>
            <a:pPr lvl="1"/>
            <a:r>
              <a:rPr lang="en-US" b="1" dirty="0" smtClean="0"/>
              <a:t>Does it resend, or not?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</a:t>
            </a:r>
            <a:r>
              <a:rPr lang="en-US" i="1" dirty="0" smtClean="0"/>
              <a:t>is always</a:t>
            </a:r>
            <a:r>
              <a:rPr lang="en-US" dirty="0" smtClean="0"/>
              <a:t> resent if the previous transmission was lost or corrupted.</a:t>
            </a:r>
          </a:p>
          <a:p>
            <a:r>
              <a:rPr lang="en-US" dirty="0" smtClean="0"/>
              <a:t>Packet </a:t>
            </a:r>
            <a:r>
              <a:rPr lang="en-US" i="1" dirty="0" smtClean="0"/>
              <a:t>may</a:t>
            </a:r>
            <a:r>
              <a:rPr lang="en-US" dirty="0" smtClean="0"/>
              <a:t> be resent at other times.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This invariant gives us a simple criterion for deciding if an implementation is </a:t>
            </a:r>
            <a:r>
              <a:rPr lang="en-US" i="1" u="sng" dirty="0" smtClean="0"/>
              <a:t>correct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fficiency and timeliness are separate criteria….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A transport mechanism is “reliable” if and only if it resends all dropped or corrupted packets</a:t>
            </a:r>
            <a:r>
              <a:rPr lang="en-US" i="1" dirty="0" smtClean="0">
                <a:solidFill>
                  <a:srgbClr val="FF6600"/>
                </a:solidFill>
              </a:rPr>
              <a:t>.</a:t>
            </a:r>
            <a:endParaRPr lang="en-US" i="1" dirty="0">
              <a:solidFill>
                <a:srgbClr val="FF6600"/>
              </a:solidFill>
            </a:endParaRPr>
          </a:p>
          <a:p>
            <a:pPr lvl="8"/>
            <a:endParaRPr lang="en-US" dirty="0" smtClean="0"/>
          </a:p>
          <a:p>
            <a:r>
              <a:rPr lang="en-US" dirty="0" smtClean="0"/>
              <a:t>Sufficient (“if”): algorithm will always keep trying to deliver undelivered packets</a:t>
            </a:r>
          </a:p>
          <a:p>
            <a:r>
              <a:rPr lang="en-US" dirty="0" smtClean="0"/>
              <a:t>Necessary (“only if”): if it ever lets a packet go undelivered without trying again, it isn’t reliable</a:t>
            </a:r>
          </a:p>
          <a:p>
            <a:pPr lvl="6"/>
            <a:endParaRPr lang="en-US" dirty="0"/>
          </a:p>
          <a:p>
            <a:r>
              <a:rPr lang="en-US" b="1" dirty="0" smtClean="0"/>
              <a:t>Note: a transport mechanism can “give up”, but must announce this to application</a:t>
            </a:r>
          </a:p>
          <a:p>
            <a:pPr lvl="1"/>
            <a:r>
              <a:rPr lang="en-US" i="1" dirty="0" smtClean="0"/>
              <a:t>And can never falsely claim to have delivered a packet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achieve it?</a:t>
            </a:r>
          </a:p>
          <a:p>
            <a:endParaRPr lang="en-US" dirty="0"/>
          </a:p>
          <a:p>
            <a:r>
              <a:rPr lang="en-US" dirty="0" smtClean="0"/>
              <a:t>First let’s deal with the issue of packet corruption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Choices for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applications do integrity check</a:t>
            </a:r>
          </a:p>
          <a:p>
            <a:pPr lvl="1"/>
            <a:r>
              <a:rPr lang="en-US" dirty="0" smtClean="0"/>
              <a:t>Ignore it in transport protocol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Do per-packet checksum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on’t be perfectly reliable, still have app-level check</a:t>
            </a:r>
          </a:p>
          <a:p>
            <a:pPr lvl="1"/>
            <a:r>
              <a:rPr lang="en-US" dirty="0" smtClean="0"/>
              <a:t>So why do it? </a:t>
            </a:r>
            <a:r>
              <a:rPr lang="en-US" b="1" dirty="0" smtClean="0"/>
              <a:t>What does the E2E principle say</a:t>
            </a:r>
            <a:r>
              <a:rPr lang="en-US" dirty="0" smtClean="0"/>
              <a:t>?</a:t>
            </a:r>
          </a:p>
          <a:p>
            <a:pPr lvl="6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is all implemented in the ends!</a:t>
            </a:r>
          </a:p>
          <a:p>
            <a:pPr lvl="1"/>
            <a:r>
              <a:rPr lang="en-US" dirty="0" smtClean="0"/>
              <a:t>But E2E reasoning about correctness still applies</a:t>
            </a:r>
          </a:p>
          <a:p>
            <a:pPr lvl="7"/>
            <a:endParaRPr lang="en-US" dirty="0"/>
          </a:p>
          <a:p>
            <a:r>
              <a:rPr lang="en-US" dirty="0" smtClean="0"/>
              <a:t>Today, we will ignore corruption, treat it as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achieve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every packet as often and fast as you can….</a:t>
            </a:r>
          </a:p>
          <a:p>
            <a:endParaRPr lang="en-US" dirty="0"/>
          </a:p>
          <a:p>
            <a:r>
              <a:rPr lang="en-US" dirty="0" smtClean="0"/>
              <a:t>Definitely correct</a:t>
            </a:r>
          </a:p>
          <a:p>
            <a:r>
              <a:rPr lang="en-US" dirty="0" smtClean="0"/>
              <a:t>Optimal timeliness</a:t>
            </a:r>
          </a:p>
          <a:p>
            <a:r>
              <a:rPr lang="en-US" dirty="0" smtClean="0"/>
              <a:t>Infinitely bad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receiver!</a:t>
            </a:r>
          </a:p>
          <a:p>
            <a:endParaRPr lang="en-US" dirty="0"/>
          </a:p>
          <a:p>
            <a:r>
              <a:rPr lang="en-US" dirty="0"/>
              <a:t>If receiver does not respond, no way for sender to tell when to stop resending.</a:t>
            </a:r>
          </a:p>
          <a:p>
            <a:pPr lvl="1"/>
            <a:r>
              <a:rPr lang="en-US" dirty="0"/>
              <a:t>Cannot achieve </a:t>
            </a:r>
            <a:r>
              <a:rPr lang="en-US" dirty="0" smtClean="0"/>
              <a:t>efficiency + correctness w/out </a:t>
            </a:r>
            <a:r>
              <a:rPr lang="en-US" dirty="0"/>
              <a:t>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Last </a:t>
            </a:r>
            <a:r>
              <a:rPr lang="en-US" dirty="0" smtClean="0"/>
              <a:t>few slides on routing</a:t>
            </a:r>
          </a:p>
          <a:p>
            <a:endParaRPr lang="en-US" dirty="0"/>
          </a:p>
          <a:p>
            <a:r>
              <a:rPr lang="en-US" dirty="0" smtClean="0"/>
              <a:t>How does course tie together?</a:t>
            </a:r>
          </a:p>
          <a:p>
            <a:endParaRPr lang="en-US" dirty="0"/>
          </a:p>
          <a:p>
            <a:r>
              <a:rPr lang="en-US" dirty="0" smtClean="0"/>
              <a:t>Reliable Transport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ACK: Yes, I got the packet</a:t>
            </a:r>
          </a:p>
          <a:p>
            <a:pPr lvl="1"/>
            <a:endParaRPr lang="en-US" dirty="0"/>
          </a:p>
          <a:p>
            <a:r>
              <a:rPr lang="en-US" dirty="0" smtClean="0"/>
              <a:t>NACK: No, I did not get the packet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When is NACK a natural idea?</a:t>
            </a:r>
          </a:p>
          <a:p>
            <a:pPr lvl="1"/>
            <a:r>
              <a:rPr lang="en-US" dirty="0" smtClean="0"/>
              <a:t>Corruption </a:t>
            </a:r>
            <a:r>
              <a:rPr lang="en-US" i="1" dirty="0" smtClean="0"/>
              <a:t>(I got packet #5 but it was corrupted)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Ignore NACKs for rest of lecture….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 packet until you get an ACK</a:t>
            </a:r>
          </a:p>
          <a:p>
            <a:pPr lvl="1"/>
            <a:r>
              <a:rPr lang="en-US" dirty="0" smtClean="0"/>
              <a:t>And receiver resends ACKs until data flow stops</a:t>
            </a:r>
          </a:p>
          <a:p>
            <a:endParaRPr lang="en-US" dirty="0"/>
          </a:p>
          <a:p>
            <a:r>
              <a:rPr lang="en-US" dirty="0" smtClean="0"/>
              <a:t>Optimal timeliness</a:t>
            </a:r>
          </a:p>
          <a:p>
            <a:r>
              <a:rPr lang="en-US" dirty="0" smtClean="0"/>
              <a:t>Efficiency: how much bandwidth is wasted?</a:t>
            </a:r>
          </a:p>
          <a:p>
            <a:pPr marL="339725" lvl="1" indent="0">
              <a:buNone/>
            </a:pPr>
            <a:r>
              <a:rPr lang="en-US" dirty="0" smtClean="0"/>
              <a:t>        ~ B x RTT (actually 2B x </a:t>
            </a:r>
            <a:r>
              <a:rPr lang="en-US" dirty="0" smtClean="0"/>
              <a:t>RTT because of ACKs)</a:t>
            </a:r>
            <a:endParaRPr lang="en-US" dirty="0" smtClean="0"/>
          </a:p>
          <a:p>
            <a:pPr lvl="1"/>
            <a:r>
              <a:rPr lang="en-US" dirty="0" smtClean="0"/>
              <a:t>ok for short latencies</a:t>
            </a:r>
          </a:p>
          <a:p>
            <a:pPr lvl="1"/>
            <a:r>
              <a:rPr lang="en-US" dirty="0" smtClean="0"/>
              <a:t>bad for long latencies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</a:t>
            </a:r>
            <a:r>
              <a:rPr lang="en-US" dirty="0" smtClean="0"/>
              <a:t>packet</a:t>
            </a:r>
          </a:p>
          <a:p>
            <a:pPr lvl="1"/>
            <a:r>
              <a:rPr lang="en-US" dirty="0" smtClean="0"/>
              <a:t>Set a timer</a:t>
            </a:r>
          </a:p>
          <a:p>
            <a:r>
              <a:rPr lang="en-US" dirty="0" smtClean="0"/>
              <a:t>When receiver gets packet, sends ACK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sender receives </a:t>
            </a:r>
            <a:r>
              <a:rPr lang="en-US" dirty="0"/>
              <a:t>ACK: done</a:t>
            </a:r>
          </a:p>
          <a:p>
            <a:r>
              <a:rPr lang="en-US" dirty="0"/>
              <a:t>If no </a:t>
            </a:r>
            <a:r>
              <a:rPr lang="en-US" dirty="0" smtClean="0"/>
              <a:t>ACK by time timer expires, resend.</a:t>
            </a:r>
          </a:p>
          <a:p>
            <a:pPr lvl="3"/>
            <a:endParaRPr lang="en-US" dirty="0"/>
          </a:p>
          <a:p>
            <a:r>
              <a:rPr lang="en-US" dirty="0"/>
              <a:t>Timeliness would argue for small </a:t>
            </a:r>
            <a:r>
              <a:rPr lang="en-US" dirty="0" smtClean="0"/>
              <a:t>timeout</a:t>
            </a:r>
            <a:endParaRPr lang="en-US" dirty="0"/>
          </a:p>
          <a:p>
            <a:r>
              <a:rPr lang="en-US" dirty="0"/>
              <a:t>Efficiency would argue for larger </a:t>
            </a:r>
            <a:r>
              <a:rPr lang="en-US" dirty="0" smtClean="0"/>
              <a:t>timeout</a:t>
            </a:r>
            <a:endParaRPr lang="en-US" dirty="0"/>
          </a:p>
          <a:p>
            <a:pPr lvl="1"/>
            <a:r>
              <a:rPr lang="en-US" dirty="0" smtClean="0"/>
              <a:t>May </a:t>
            </a:r>
            <a:r>
              <a:rPr lang="en-US" dirty="0"/>
              <a:t>want to increase timer each time you try</a:t>
            </a:r>
          </a:p>
          <a:p>
            <a:pPr lvl="1"/>
            <a:r>
              <a:rPr lang="en-US" dirty="0"/>
              <a:t>May want to cap the number of </a:t>
            </a:r>
            <a:r>
              <a:rPr lang="en-US" dirty="0" smtClean="0"/>
              <a:t>retries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Problems with this design?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“solved” the single packet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packet</a:t>
            </a:r>
          </a:p>
          <a:p>
            <a:r>
              <a:rPr lang="en-US" dirty="0" smtClean="0"/>
              <a:t>Set timer</a:t>
            </a:r>
          </a:p>
          <a:p>
            <a:r>
              <a:rPr lang="en-US" dirty="0" smtClean="0"/>
              <a:t>If no ACK when timer goes off, resend packet</a:t>
            </a:r>
          </a:p>
          <a:p>
            <a:pPr lvl="1"/>
            <a:r>
              <a:rPr lang="en-US" dirty="0" smtClean="0"/>
              <a:t>And reset timer</a:t>
            </a:r>
          </a:p>
          <a:p>
            <a:pPr lvl="1"/>
            <a:endParaRPr lang="en-US" dirty="0"/>
          </a:p>
          <a:p>
            <a:r>
              <a:rPr lang="en-US" dirty="0" smtClean="0"/>
              <a:t>Tradeoff between timeliness and efficiency in the selection of timeout values:</a:t>
            </a:r>
          </a:p>
          <a:p>
            <a:pPr lvl="1"/>
            <a:r>
              <a:rPr lang="en-US" dirty="0" smtClean="0"/>
              <a:t>Too small: unnecessary retransmissions</a:t>
            </a:r>
          </a:p>
          <a:p>
            <a:pPr lvl="1"/>
            <a:r>
              <a:rPr lang="en-US" dirty="0" smtClean="0"/>
              <a:t>Too large: timeliness suffers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Model: reliable stream of packets</a:t>
            </a:r>
          </a:p>
          <a:p>
            <a:pPr lvl="1"/>
            <a:r>
              <a:rPr lang="en-US" dirty="0" smtClean="0"/>
              <a:t>Hand up contiguous block of packets to application</a:t>
            </a:r>
          </a:p>
          <a:p>
            <a:pPr lvl="1"/>
            <a:endParaRPr lang="en-US" dirty="0"/>
          </a:p>
          <a:p>
            <a:r>
              <a:rPr lang="en-US" dirty="0" smtClean="0"/>
              <a:t>Why not use single-packet solution?</a:t>
            </a:r>
          </a:p>
          <a:p>
            <a:pPr lvl="1"/>
            <a:r>
              <a:rPr lang="en-US" dirty="0" smtClean="0"/>
              <a:t>Only one packet in flight at any time</a:t>
            </a:r>
          </a:p>
          <a:p>
            <a:pPr lvl="1"/>
            <a:r>
              <a:rPr lang="en-US" dirty="0" smtClean="0"/>
              <a:t>Effective throughput: </a:t>
            </a:r>
            <a:r>
              <a:rPr lang="en-US" dirty="0" err="1" smtClean="0"/>
              <a:t>PacketSize</a:t>
            </a:r>
            <a:r>
              <a:rPr lang="en-US" dirty="0" smtClean="0"/>
              <a:t>/RTT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 window-based approach</a:t>
            </a:r>
          </a:p>
          <a:p>
            <a:pPr lvl="1"/>
            <a:r>
              <a:rPr lang="en-US" dirty="0" smtClean="0"/>
              <a:t>Allow for W packets in-flight at any time </a:t>
            </a:r>
            <a:r>
              <a:rPr lang="en-US" b="1" dirty="0" smtClean="0"/>
              <a:t>(</a:t>
            </a:r>
            <a:r>
              <a:rPr lang="en-US" b="1" dirty="0" err="1" smtClean="0"/>
              <a:t>unack’ed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Sliding Window implies W packets are contiguous</a:t>
            </a:r>
          </a:p>
          <a:p>
            <a:pPr lvl="2"/>
            <a:r>
              <a:rPr lang="en-US" dirty="0" smtClean="0"/>
              <a:t>Makes sense if window is related to receiver buffer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Window-based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textbook or the web for animations….</a:t>
            </a:r>
          </a:p>
          <a:p>
            <a:pPr lvl="1"/>
            <a:endParaRPr lang="en-US" dirty="0"/>
          </a:p>
          <a:p>
            <a:r>
              <a:rPr lang="en-US" dirty="0" smtClean="0"/>
              <a:t>Very simple concept:</a:t>
            </a:r>
          </a:p>
          <a:p>
            <a:pPr lvl="1"/>
            <a:r>
              <a:rPr lang="en-US" dirty="0" smtClean="0"/>
              <a:t>Send W packets</a:t>
            </a:r>
          </a:p>
          <a:p>
            <a:pPr lvl="1"/>
            <a:r>
              <a:rPr lang="en-US" dirty="0" smtClean="0"/>
              <a:t>When one gets </a:t>
            </a:r>
            <a:r>
              <a:rPr lang="en-US" dirty="0" err="1" smtClean="0"/>
              <a:t>ACK’ed</a:t>
            </a:r>
            <a:r>
              <a:rPr lang="en-US" dirty="0" smtClean="0"/>
              <a:t>, send the next packet in line</a:t>
            </a:r>
          </a:p>
          <a:p>
            <a:pPr lvl="1"/>
            <a:endParaRPr lang="en-US" dirty="0"/>
          </a:p>
          <a:p>
            <a:r>
              <a:rPr lang="en-US" dirty="0" smtClean="0"/>
              <a:t>Will consider several variations….</a:t>
            </a:r>
          </a:p>
          <a:p>
            <a:pPr lvl="1"/>
            <a:r>
              <a:rPr lang="en-US" dirty="0" smtClean="0"/>
              <a:t>But first….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the window be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serve three purposes</a:t>
            </a:r>
          </a:p>
          <a:p>
            <a:pPr lvl="1"/>
            <a:r>
              <a:rPr lang="en-US" dirty="0" smtClean="0"/>
              <a:t>Taking advantage of the bandwidth on the link</a:t>
            </a:r>
          </a:p>
          <a:p>
            <a:pPr lvl="1"/>
            <a:r>
              <a:rPr lang="en-US" dirty="0"/>
              <a:t>Limiting the bandwidth used (congestion control)</a:t>
            </a:r>
          </a:p>
          <a:p>
            <a:pPr lvl="1"/>
            <a:r>
              <a:rPr lang="en-US" dirty="0" smtClean="0"/>
              <a:t>Limiting the amount of buffering needed at the receiver</a:t>
            </a:r>
          </a:p>
          <a:p>
            <a:pPr lvl="1"/>
            <a:endParaRPr lang="en-US" dirty="0"/>
          </a:p>
          <a:p>
            <a:r>
              <a:rPr lang="en-US" dirty="0" smtClean="0"/>
              <a:t>If we ignore all but the first goal, then we want to keep the sender always sending (in the ideal case)</a:t>
            </a:r>
          </a:p>
          <a:p>
            <a:pPr lvl="1"/>
            <a:r>
              <a:rPr lang="en-US" dirty="0"/>
              <a:t>RTT: </a:t>
            </a:r>
            <a:r>
              <a:rPr lang="en-US" dirty="0" smtClean="0"/>
              <a:t>from sending </a:t>
            </a:r>
            <a:r>
              <a:rPr lang="en-US" dirty="0"/>
              <a:t>first packet until </a:t>
            </a:r>
            <a:r>
              <a:rPr lang="en-US" dirty="0" smtClean="0"/>
              <a:t>receive </a:t>
            </a:r>
            <a:r>
              <a:rPr lang="en-US" dirty="0"/>
              <a:t>first </a:t>
            </a:r>
            <a:r>
              <a:rPr lang="en-US" dirty="0" smtClean="0"/>
              <a:t>ACK</a:t>
            </a:r>
          </a:p>
          <a:p>
            <a:pPr lvl="1"/>
            <a:endParaRPr lang="en-US" dirty="0"/>
          </a:p>
          <a:p>
            <a:pPr marL="339725" lvl="1" indent="0" algn="ctr">
              <a:buNone/>
            </a:pPr>
            <a:r>
              <a:rPr lang="en-US" sz="3200" dirty="0" smtClean="0"/>
              <a:t>Condition: RTT </a:t>
            </a:r>
            <a:r>
              <a:rPr lang="en-US" sz="3200" dirty="0"/>
              <a:t>x B ~ W x Packet Size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dirty="0" smtClean="0"/>
              <a:t>RTT </a:t>
            </a:r>
            <a:r>
              <a:rPr lang="en-US" dirty="0"/>
              <a:t>x B ~ W x Packet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</a:t>
            </a:r>
            <a:r>
              <a:rPr lang="en-US" dirty="0"/>
              <a:t>Bandwidth-Delay Product (BDP) </a:t>
            </a:r>
          </a:p>
          <a:p>
            <a:pPr marL="0" indent="0" algn="ctr">
              <a:buNone/>
            </a:pPr>
            <a:r>
              <a:rPr lang="en-US" dirty="0"/>
              <a:t>BDP = bandwidth × propagation delay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B x RTT is merely 2 x BDP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Window sizing rule: Total bits in flight is roughly amount that fits into forward and reverse “pipes”</a:t>
            </a:r>
          </a:p>
          <a:p>
            <a:pPr lvl="1"/>
            <a:r>
              <a:rPr lang="en-US" dirty="0" smtClean="0"/>
              <a:t>Here pipe is complete path, not single link</a:t>
            </a:r>
            <a:r>
              <a:rPr lang="en-US" dirty="0" smtClean="0"/>
              <a:t>…</a:t>
            </a:r>
          </a:p>
          <a:p>
            <a:pPr lvl="1"/>
            <a:r>
              <a:rPr lang="en-US" i="1" dirty="0" smtClean="0"/>
              <a:t>This is not a “detail”, this is a fundamental concept</a:t>
            </a:r>
            <a:r>
              <a:rPr lang="is-IS" i="1" dirty="0" smtClean="0"/>
              <a:t>….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85863" y="2667000"/>
            <a:ext cx="6477000" cy="1279525"/>
            <a:chOff x="1185863" y="2667000"/>
            <a:chExt cx="6477000" cy="1279525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7240588" y="2673350"/>
              <a:ext cx="422275" cy="692150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782888" y="2667000"/>
              <a:ext cx="4608512" cy="692150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632075" y="2673350"/>
              <a:ext cx="422275" cy="69215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85863" y="2814637"/>
              <a:ext cx="1328737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>
              <a:spAutoFit/>
            </a:bodyPr>
            <a:lstStyle/>
            <a:p>
              <a:pPr algn="r" defTabSz="914259">
                <a:defRPr/>
              </a:pPr>
              <a:r>
                <a:rPr lang="en-US" sz="1969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bandwidth</a:t>
              </a:r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2571750" y="2673350"/>
              <a:ext cx="95250" cy="692150"/>
            </a:xfrm>
            <a:prstGeom prst="leftBracket">
              <a:avLst>
                <a:gd name="adj" fmla="val 60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 rot="16200000">
              <a:off x="5084763" y="1228724"/>
              <a:ext cx="192088" cy="4570413"/>
            </a:xfrm>
            <a:prstGeom prst="leftBracket">
              <a:avLst>
                <a:gd name="adj" fmla="val 198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821113" y="3551237"/>
              <a:ext cx="208915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>
              <a:spAutoFit/>
            </a:bodyPr>
            <a:lstStyle/>
            <a:p>
              <a:pPr algn="r" defTabSz="914259">
                <a:defRPr/>
              </a:pPr>
              <a:r>
                <a:rPr lang="en-US" sz="1969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Propagation delay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73513" y="2827337"/>
              <a:ext cx="2125662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>
              <a:spAutoFit/>
            </a:bodyPr>
            <a:lstStyle/>
            <a:p>
              <a:pPr algn="r" defTabSz="914259">
                <a:defRPr/>
              </a:pPr>
              <a:r>
                <a:rPr lang="en-US" sz="1969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delay x bandwidth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Figured out correctness condition:</a:t>
            </a:r>
          </a:p>
          <a:p>
            <a:pPr lvl="1"/>
            <a:r>
              <a:rPr lang="en-US" dirty="0" smtClean="0"/>
              <a:t>Always resend lost/corrupted packets</a:t>
            </a:r>
          </a:p>
          <a:p>
            <a:pPr lvl="4"/>
            <a:endParaRPr lang="en-US" dirty="0"/>
          </a:p>
          <a:p>
            <a:r>
              <a:rPr lang="en-US" dirty="0" smtClean="0"/>
              <a:t>Figured out single packet case:</a:t>
            </a:r>
          </a:p>
          <a:p>
            <a:pPr lvl="1"/>
            <a:r>
              <a:rPr lang="en-US" dirty="0" smtClean="0"/>
              <a:t>Send packet, set timer, resend if no ACK when timer expires</a:t>
            </a:r>
          </a:p>
          <a:p>
            <a:pPr lvl="4"/>
            <a:endParaRPr lang="en-US" dirty="0"/>
          </a:p>
          <a:p>
            <a:r>
              <a:rPr lang="en-US" dirty="0" smtClean="0"/>
              <a:t>Multiple packets</a:t>
            </a:r>
          </a:p>
          <a:p>
            <a:pPr lvl="1"/>
            <a:r>
              <a:rPr lang="en-US" dirty="0" smtClean="0"/>
              <a:t>Allow many packets (W) be in flight at once</a:t>
            </a:r>
          </a:p>
          <a:p>
            <a:pPr lvl="1"/>
            <a:r>
              <a:rPr lang="en-US" dirty="0" smtClean="0"/>
              <a:t>And know what the ideal window size W is</a:t>
            </a:r>
          </a:p>
          <a:p>
            <a:pPr lvl="2"/>
            <a:r>
              <a:rPr lang="en-US" dirty="0" err="1" smtClean="0"/>
              <a:t>RTTxB</a:t>
            </a:r>
            <a:r>
              <a:rPr lang="en-US" dirty="0" smtClean="0"/>
              <a:t>/</a:t>
            </a:r>
            <a:r>
              <a:rPr lang="en-US" dirty="0" err="1" smtClean="0"/>
              <a:t>PacketSize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What’s left to design?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0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Nature of </a:t>
            </a:r>
            <a:r>
              <a:rPr lang="en-US" dirty="0" smtClean="0"/>
              <a:t>feedback</a:t>
            </a:r>
          </a:p>
          <a:p>
            <a:pPr lvl="1"/>
            <a:r>
              <a:rPr lang="en-US" i="1" dirty="0" smtClean="0"/>
              <a:t>What should ACKs tell us when we have many packets in flight?</a:t>
            </a:r>
            <a:endParaRPr lang="en-US" i="1" dirty="0" smtClean="0"/>
          </a:p>
          <a:p>
            <a:pPr lvl="1"/>
            <a:endParaRPr lang="en-US" dirty="0"/>
          </a:p>
          <a:p>
            <a:r>
              <a:rPr lang="en-US" dirty="0" smtClean="0"/>
              <a:t>Detection of loss</a:t>
            </a:r>
          </a:p>
          <a:p>
            <a:pPr lvl="1"/>
            <a:endParaRPr lang="en-US" dirty="0"/>
          </a:p>
          <a:p>
            <a:r>
              <a:rPr lang="en-US" dirty="0" smtClean="0"/>
              <a:t>Response to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Send distance vector based on timers:</a:t>
            </a:r>
          </a:p>
          <a:p>
            <a:pPr lvl="1"/>
            <a:r>
              <a:rPr lang="en-US" dirty="0" smtClean="0"/>
              <a:t>Every so often, send complete DV to your </a:t>
            </a:r>
            <a:r>
              <a:rPr lang="en-US" dirty="0" err="1" smtClean="0"/>
              <a:t>nbrs</a:t>
            </a:r>
            <a:endParaRPr lang="en-US" dirty="0" smtClean="0"/>
          </a:p>
          <a:p>
            <a:pPr lvl="1"/>
            <a:r>
              <a:rPr lang="en-US" dirty="0" smtClean="0"/>
              <a:t>Follow “split horizon” rule:</a:t>
            </a:r>
          </a:p>
          <a:p>
            <a:pPr lvl="2"/>
            <a:r>
              <a:rPr lang="en-US" dirty="0" smtClean="0"/>
              <a:t>If use </a:t>
            </a:r>
            <a:r>
              <a:rPr lang="en-US" dirty="0" err="1" smtClean="0"/>
              <a:t>nbr</a:t>
            </a:r>
            <a:r>
              <a:rPr lang="en-US" dirty="0" smtClean="0"/>
              <a:t> for path to x, don’t send a routing entry for x to that </a:t>
            </a:r>
            <a:r>
              <a:rPr lang="en-US" dirty="0" err="1" smtClean="0"/>
              <a:t>nbr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When any values in your DV change, send updates</a:t>
            </a:r>
          </a:p>
          <a:p>
            <a:pPr lvl="1"/>
            <a:r>
              <a:rPr lang="en-US" dirty="0" smtClean="0"/>
              <a:t>Only send elements that </a:t>
            </a:r>
            <a:r>
              <a:rPr lang="en-US" dirty="0" smtClean="0"/>
              <a:t>changed</a:t>
            </a:r>
          </a:p>
          <a:p>
            <a:pPr lvl="1"/>
            <a:r>
              <a:rPr lang="en-US" dirty="0" smtClean="0"/>
              <a:t>This requires care</a:t>
            </a:r>
            <a:r>
              <a:rPr lang="is-IS" dirty="0" smtClean="0"/>
              <a:t>….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Special cases:</a:t>
            </a:r>
          </a:p>
          <a:p>
            <a:pPr lvl="1"/>
            <a:r>
              <a:rPr lang="en-US" b="1" dirty="0" smtClean="0"/>
              <a:t>Poisoning a route</a:t>
            </a:r>
            <a:r>
              <a:rPr lang="en-US" dirty="0" smtClean="0"/>
              <a:t>: send ∞ when no longer have path</a:t>
            </a:r>
          </a:p>
          <a:p>
            <a:pPr lvl="1"/>
            <a:r>
              <a:rPr lang="en-US" b="1" dirty="0" smtClean="0"/>
              <a:t>Poison reverse</a:t>
            </a:r>
            <a:r>
              <a:rPr lang="en-US" dirty="0" smtClean="0"/>
              <a:t>: send </a:t>
            </a:r>
            <a:r>
              <a:rPr lang="en-US" dirty="0"/>
              <a:t>∞ </a:t>
            </a:r>
            <a:r>
              <a:rPr lang="en-US" dirty="0" smtClean="0"/>
              <a:t>to </a:t>
            </a:r>
            <a:r>
              <a:rPr lang="en-US" dirty="0" err="1" smtClean="0"/>
              <a:t>nbr</a:t>
            </a:r>
            <a:r>
              <a:rPr lang="en-US" dirty="0" smtClean="0"/>
              <a:t> you go through for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9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Feedback From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Individual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Know fate of each packet</a:t>
            </a:r>
          </a:p>
          <a:p>
            <a:pPr lvl="1"/>
            <a:r>
              <a:rPr lang="en-US" dirty="0" smtClean="0"/>
              <a:t>Impervious to reordering</a:t>
            </a:r>
          </a:p>
          <a:p>
            <a:pPr lvl="1"/>
            <a:r>
              <a:rPr lang="en-US" dirty="0" smtClean="0"/>
              <a:t>Simple window algorithm</a:t>
            </a:r>
          </a:p>
          <a:p>
            <a:pPr lvl="2"/>
            <a:r>
              <a:rPr lang="en-US" dirty="0" smtClean="0"/>
              <a:t>W independent single-packet algorithms</a:t>
            </a:r>
          </a:p>
          <a:p>
            <a:pPr lvl="2"/>
            <a:r>
              <a:rPr lang="en-US" dirty="0" smtClean="0"/>
              <a:t>When one finishes, grab next packet</a:t>
            </a:r>
          </a:p>
          <a:p>
            <a:endParaRPr lang="en-US" dirty="0" smtClean="0"/>
          </a:p>
          <a:p>
            <a:r>
              <a:rPr lang="en-US" dirty="0" smtClean="0"/>
              <a:t>Weaknesses?</a:t>
            </a:r>
          </a:p>
          <a:p>
            <a:pPr lvl="1"/>
            <a:r>
              <a:rPr lang="en-US" dirty="0" smtClean="0"/>
              <a:t>Loss of ACK packet requires a retransmission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 the highest sequence number for which all previous packets have been received</a:t>
            </a:r>
          </a:p>
          <a:p>
            <a:pPr lvl="1"/>
            <a:r>
              <a:rPr lang="en-US" dirty="0" smtClean="0"/>
              <a:t>Implementations often send back “next expected packet”, but that’s just a detail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Recovers from lost ACKs</a:t>
            </a:r>
          </a:p>
          <a:p>
            <a:pPr lvl="1"/>
            <a:endParaRPr lang="en-US" dirty="0"/>
          </a:p>
          <a:p>
            <a:r>
              <a:rPr lang="en-US" dirty="0" smtClean="0"/>
              <a:t>Weaknesses?</a:t>
            </a:r>
          </a:p>
          <a:p>
            <a:pPr lvl="1"/>
            <a:r>
              <a:rPr lang="en-US" dirty="0" smtClean="0"/>
              <a:t>Confused </a:t>
            </a:r>
            <a:r>
              <a:rPr lang="en-US" dirty="0"/>
              <a:t>by </a:t>
            </a:r>
            <a:r>
              <a:rPr lang="en-US" dirty="0" smtClean="0"/>
              <a:t>reordering</a:t>
            </a:r>
          </a:p>
          <a:p>
            <a:pPr lvl="1"/>
            <a:r>
              <a:rPr lang="en-US" dirty="0"/>
              <a:t>Incomplete information about which packets have </a:t>
            </a:r>
            <a:r>
              <a:rPr lang="en-US" dirty="0" smtClean="0"/>
              <a:t>arrived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Information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packets that have been received</a:t>
            </a:r>
          </a:p>
          <a:p>
            <a:pPr lvl="1"/>
            <a:r>
              <a:rPr lang="en-US" dirty="0" smtClean="0"/>
              <a:t>Give highest cumulative ACK plus any additional packets</a:t>
            </a:r>
          </a:p>
          <a:p>
            <a:pPr lvl="1"/>
            <a:r>
              <a:rPr lang="en-US" dirty="0"/>
              <a:t>Feasible if only small holes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As much information as you could hope for</a:t>
            </a:r>
          </a:p>
          <a:p>
            <a:pPr lvl="1"/>
            <a:r>
              <a:rPr lang="en-US" dirty="0" smtClean="0"/>
              <a:t>Resilient form of individual ACKs</a:t>
            </a:r>
          </a:p>
          <a:p>
            <a:r>
              <a:rPr lang="en-US" dirty="0" smtClean="0"/>
              <a:t>Weaknesses?</a:t>
            </a:r>
          </a:p>
          <a:p>
            <a:pPr lvl="1"/>
            <a:r>
              <a:rPr lang="en-US" dirty="0" smtClean="0"/>
              <a:t>Could require sizable overhead in bad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packet times out, assume it is lost….</a:t>
            </a:r>
          </a:p>
          <a:p>
            <a:pPr lvl="1"/>
            <a:endParaRPr lang="en-US" dirty="0"/>
          </a:p>
          <a:p>
            <a:r>
              <a:rPr lang="en-US" dirty="0" smtClean="0"/>
              <a:t>How else can you detect loss?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individual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packet 5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7</a:t>
            </a:r>
          </a:p>
          <a:p>
            <a:pPr lvl="1"/>
            <a:r>
              <a:rPr lang="en-US" dirty="0" smtClean="0"/>
              <a:t>8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individual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resend packet when k “subsequent packets” are received</a:t>
            </a:r>
          </a:p>
          <a:p>
            <a:pPr lvl="1"/>
            <a:endParaRPr lang="en-US" dirty="0"/>
          </a:p>
          <a:p>
            <a:r>
              <a:rPr lang="en-US" dirty="0" smtClean="0"/>
              <a:t>Response to loss:</a:t>
            </a:r>
          </a:p>
          <a:p>
            <a:pPr lvl="1"/>
            <a:r>
              <a:rPr lang="en-US" dirty="0" smtClean="0"/>
              <a:t>Resend missing packet</a:t>
            </a:r>
          </a:p>
          <a:p>
            <a:pPr lvl="1"/>
            <a:r>
              <a:rPr lang="en-US" dirty="0" smtClean="0"/>
              <a:t>Continue window based protocol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full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story, except that the “hole” is explicit </a:t>
            </a:r>
          </a:p>
          <a:p>
            <a:pPr lvl="1"/>
            <a:endParaRPr lang="en-US" dirty="0"/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 smtClean="0"/>
              <a:t>Up to 1</a:t>
            </a:r>
            <a:endParaRPr lang="en-US" dirty="0"/>
          </a:p>
          <a:p>
            <a:pPr lvl="1"/>
            <a:r>
              <a:rPr lang="en-US" dirty="0" smtClean="0"/>
              <a:t>Up to 2</a:t>
            </a:r>
            <a:endParaRPr lang="en-US" dirty="0"/>
          </a:p>
          <a:p>
            <a:pPr lvl="1"/>
            <a:r>
              <a:rPr lang="en-US" dirty="0" smtClean="0"/>
              <a:t>Up to 3</a:t>
            </a:r>
            <a:endParaRPr lang="en-US" dirty="0"/>
          </a:p>
          <a:p>
            <a:pPr lvl="1"/>
            <a:r>
              <a:rPr lang="en-US" dirty="0" smtClean="0"/>
              <a:t>Up to 4</a:t>
            </a:r>
            <a:endParaRPr lang="en-US" dirty="0"/>
          </a:p>
          <a:p>
            <a:pPr lvl="1"/>
            <a:r>
              <a:rPr lang="en-US" dirty="0" smtClean="0"/>
              <a:t>Up to 4, plus 6</a:t>
            </a:r>
            <a:endParaRPr lang="en-US" dirty="0"/>
          </a:p>
          <a:p>
            <a:pPr lvl="1"/>
            <a:r>
              <a:rPr lang="en-US" dirty="0" smtClean="0"/>
              <a:t>Up to 4, plus 6,7</a:t>
            </a:r>
            <a:endParaRPr lang="en-US" dirty="0"/>
          </a:p>
          <a:p>
            <a:pPr lvl="1"/>
            <a:r>
              <a:rPr lang="en-US" dirty="0" smtClean="0"/>
              <a:t>Up to 4, plus 6,7,8</a:t>
            </a:r>
            <a:endParaRPr lang="en-US" dirty="0"/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full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resend packet when k “subsequent packets” are received</a:t>
            </a:r>
          </a:p>
          <a:p>
            <a:pPr lvl="1"/>
            <a:endParaRPr lang="en-US" dirty="0"/>
          </a:p>
          <a:p>
            <a:r>
              <a:rPr lang="en-US" dirty="0" smtClean="0"/>
              <a:t>Response to loss:</a:t>
            </a:r>
          </a:p>
          <a:p>
            <a:pPr lvl="1"/>
            <a:r>
              <a:rPr lang="en-US" dirty="0" smtClean="0"/>
              <a:t>Resend missing packet</a:t>
            </a:r>
          </a:p>
          <a:p>
            <a:pPr lvl="1"/>
            <a:r>
              <a:rPr lang="en-US" dirty="0" smtClean="0"/>
              <a:t>Continue window based protocol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packet 5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4 (sent when packet 6 arrives)</a:t>
            </a:r>
          </a:p>
          <a:p>
            <a:pPr lvl="1"/>
            <a:r>
              <a:rPr lang="en-US" dirty="0" smtClean="0"/>
              <a:t>4 (sent when packet 7 arrives)</a:t>
            </a:r>
          </a:p>
          <a:p>
            <a:pPr lvl="1"/>
            <a:r>
              <a:rPr lang="en-US" dirty="0" smtClean="0"/>
              <a:t>4 (sent when packet 8 arrives)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9" name="Shape 304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  <p:sp>
        <p:nvSpPr>
          <p:cNvPr id="3084" name="Shape 3084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 dirty="0"/>
              <a:t>P</a:t>
            </a:r>
            <a:r>
              <a:rPr sz="2531" dirty="0" smtClean="0"/>
              <a:t>oisoned </a:t>
            </a:r>
            <a:r>
              <a:rPr sz="2531" dirty="0"/>
              <a:t>reverse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  <p:sp>
        <p:nvSpPr>
          <p:cNvPr id="43" name="Shape 3084"/>
          <p:cNvSpPr/>
          <p:nvPr/>
        </p:nvSpPr>
        <p:spPr>
          <a:xfrm>
            <a:off x="687586" y="1335011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 i="1" dirty="0" smtClean="0">
                <a:solidFill>
                  <a:srgbClr val="FF0000"/>
                </a:solidFill>
              </a:rPr>
              <a:t>P</a:t>
            </a:r>
            <a:r>
              <a:rPr sz="2531" i="1" dirty="0" smtClean="0">
                <a:solidFill>
                  <a:srgbClr val="FF0000"/>
                </a:solidFill>
              </a:rPr>
              <a:t>oison</a:t>
            </a:r>
            <a:r>
              <a:rPr lang="en-US" sz="2531" i="1" dirty="0" smtClean="0">
                <a:solidFill>
                  <a:srgbClr val="FF0000"/>
                </a:solidFill>
              </a:rPr>
              <a:t>ing route</a:t>
            </a:r>
            <a:endParaRPr sz="253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“Duplicate ACKs” are a sign of an isolated loss</a:t>
            </a:r>
          </a:p>
          <a:p>
            <a:pPr lvl="1"/>
            <a:r>
              <a:rPr lang="en-US" dirty="0" smtClean="0"/>
              <a:t>The lack of ACK progress means 5 hasn’t been delivered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tream of ACKs means some packets are being delivered</a:t>
            </a:r>
          </a:p>
          <a:p>
            <a:pPr lvl="1"/>
            <a:endParaRPr lang="en-US" dirty="0"/>
          </a:p>
          <a:p>
            <a:r>
              <a:rPr lang="en-US" dirty="0" smtClean="0"/>
              <a:t>Therefore, could trigger resend upon receiving k duplicate ACKs</a:t>
            </a:r>
          </a:p>
          <a:p>
            <a:pPr lvl="1"/>
            <a:endParaRPr lang="en-US" dirty="0"/>
          </a:p>
          <a:p>
            <a:r>
              <a:rPr lang="en-US" dirty="0" smtClean="0"/>
              <a:t>But response to loss is trickier….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</a:t>
            </a:r>
            <a:r>
              <a:rPr lang="en-US" dirty="0"/>
              <a:t>ACKs (</a:t>
            </a:r>
            <a:r>
              <a:rPr lang="en-US" dirty="0" smtClean="0"/>
              <a:t>cont’d2)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choices:</a:t>
            </a:r>
          </a:p>
          <a:p>
            <a:pPr lvl="1"/>
            <a:r>
              <a:rPr lang="en-US" dirty="0" smtClean="0"/>
              <a:t>Send missing packet and optimistically assume that subsequent packets have arrived</a:t>
            </a:r>
          </a:p>
          <a:p>
            <a:pPr lvl="2"/>
            <a:r>
              <a:rPr lang="en-US" dirty="0" smtClean="0"/>
              <a:t>i.e., increase W by the number of Dup ACKs</a:t>
            </a:r>
          </a:p>
          <a:p>
            <a:pPr lvl="1"/>
            <a:r>
              <a:rPr lang="en-US" dirty="0" smtClean="0"/>
              <a:t>Send missing packet, and wait for ACK</a:t>
            </a:r>
          </a:p>
          <a:p>
            <a:pPr lvl="1"/>
            <a:endParaRPr lang="en-US" dirty="0"/>
          </a:p>
          <a:p>
            <a:r>
              <a:rPr lang="en-US" dirty="0"/>
              <a:t>Timeout-detected losses also problematic</a:t>
            </a:r>
          </a:p>
          <a:p>
            <a:pPr lvl="1"/>
            <a:r>
              <a:rPr lang="en-US" dirty="0"/>
              <a:t>If packet 5 times out, packet 6 is about to time out also</a:t>
            </a:r>
          </a:p>
          <a:p>
            <a:pPr lvl="1"/>
            <a:r>
              <a:rPr lang="en-US" dirty="0"/>
              <a:t>Do you resend both?</a:t>
            </a:r>
          </a:p>
          <a:p>
            <a:pPr lvl="1"/>
            <a:r>
              <a:rPr lang="en-US" dirty="0"/>
              <a:t>Do you resend 5 and wait?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Go-Back-N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algorithm (not advisable, but simple)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Sliding window (only W contiguous packets)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a loss is detected by timeout, resend all W packets starting with loss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Receiver discards out-of-order packets</a:t>
            </a:r>
          </a:p>
          <a:p>
            <a:endParaRPr lang="en-US" dirty="0"/>
          </a:p>
          <a:p>
            <a:r>
              <a:rPr lang="en-US" dirty="0" smtClean="0"/>
              <a:t>This is one possible approach, will discuss others when we get to TCP….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All the bad things best effort can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can be lost</a:t>
            </a:r>
          </a:p>
          <a:p>
            <a:r>
              <a:rPr lang="en-US" dirty="0" smtClean="0"/>
              <a:t>Packets can be corrupted</a:t>
            </a:r>
          </a:p>
          <a:p>
            <a:r>
              <a:rPr lang="en-US" b="1" dirty="0" smtClean="0"/>
              <a:t>Packets can be reordered</a:t>
            </a:r>
          </a:p>
          <a:p>
            <a:r>
              <a:rPr lang="en-US" b="1" dirty="0" smtClean="0"/>
              <a:t>Packets can be delayed</a:t>
            </a:r>
          </a:p>
          <a:p>
            <a:r>
              <a:rPr lang="en-US" b="1" dirty="0" smtClean="0"/>
              <a:t>Packets can be duplicated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Reordering?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ACKs: not a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Full information: not a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Cumulative ACKs: create Dup ACKs</a:t>
            </a:r>
          </a:p>
          <a:p>
            <a:pPr lvl="1"/>
            <a:r>
              <a:rPr lang="en-US" dirty="0" smtClean="0"/>
              <a:t>Why is this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Long Delays?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timeouts (for all designs)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Duplication?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Duplicate ACKs</a:t>
            </a:r>
          </a:p>
          <a:p>
            <a:pPr lvl="1"/>
            <a:r>
              <a:rPr lang="en-US" dirty="0" smtClean="0"/>
              <a:t>Could be confused for loss with cumulative ACKs</a:t>
            </a:r>
          </a:p>
          <a:p>
            <a:pPr lvl="1"/>
            <a:r>
              <a:rPr lang="en-US" dirty="0" smtClean="0"/>
              <a:t>But duplication is rare….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Design for Reliable Trans.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information ACKs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Window-based, with retransmissions after: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K subsequent ACKs</a:t>
            </a:r>
          </a:p>
          <a:p>
            <a:pPr lvl="2"/>
            <a:endParaRPr lang="en-US" dirty="0"/>
          </a:p>
          <a:p>
            <a:r>
              <a:rPr lang="en-US" dirty="0" smtClean="0"/>
              <a:t>This is correct, timely,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Fairness? (come back to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 W based on losses….</a:t>
            </a:r>
          </a:p>
          <a:p>
            <a:pPr lvl="1"/>
            <a:endParaRPr lang="en-US" dirty="0"/>
          </a:p>
          <a:p>
            <a:r>
              <a:rPr lang="en-US" dirty="0" smtClean="0"/>
              <a:t>In a way that flows receive same shares</a:t>
            </a:r>
          </a:p>
          <a:p>
            <a:pPr lvl="1"/>
            <a:endParaRPr lang="en-US" dirty="0"/>
          </a:p>
          <a:p>
            <a:r>
              <a:rPr lang="en-US" dirty="0" smtClean="0"/>
              <a:t>Short version:</a:t>
            </a:r>
          </a:p>
          <a:p>
            <a:pPr lvl="1"/>
            <a:r>
              <a:rPr lang="en-US" dirty="0" smtClean="0"/>
              <a:t>Loss: cut W by 2</a:t>
            </a:r>
          </a:p>
          <a:p>
            <a:pPr lvl="1"/>
            <a:r>
              <a:rPr lang="en-US" dirty="0" smtClean="0"/>
              <a:t>Successful receipt of window: W increased by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Window-based flow control separates concerns</a:t>
            </a:r>
          </a:p>
          <a:p>
            <a:pPr lvl="1"/>
            <a:r>
              <a:rPr lang="en-US" dirty="0" smtClean="0"/>
              <a:t>Size of W:</a:t>
            </a:r>
          </a:p>
          <a:p>
            <a:pPr lvl="1"/>
            <a:r>
              <a:rPr lang="en-US" dirty="0" smtClean="0"/>
              <a:t>Nature of feedback:</a:t>
            </a:r>
          </a:p>
          <a:p>
            <a:pPr lvl="1"/>
            <a:r>
              <a:rPr lang="en-US" dirty="0" smtClean="0"/>
              <a:t>Response to loss:</a:t>
            </a:r>
          </a:p>
          <a:p>
            <a:pPr lvl="1"/>
            <a:endParaRPr lang="en-US" dirty="0"/>
          </a:p>
          <a:p>
            <a:r>
              <a:rPr lang="en-US" dirty="0" smtClean="0"/>
              <a:t>Can design each aspect relatively independently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correct, efficient, timely, and fair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When advertise to neighbors, send them your paths</a:t>
            </a:r>
          </a:p>
          <a:p>
            <a:pPr lvl="1"/>
            <a:r>
              <a:rPr lang="en-US" b="1" i="1" dirty="0" smtClean="0"/>
              <a:t>Why might this be useful?</a:t>
            </a:r>
          </a:p>
          <a:p>
            <a:endParaRPr lang="en-US" dirty="0"/>
          </a:p>
          <a:p>
            <a:r>
              <a:rPr lang="en-US" dirty="0" smtClean="0"/>
              <a:t>This prevents loops, even when not minimizing metric</a:t>
            </a:r>
          </a:p>
          <a:p>
            <a:pPr lvl="1"/>
            <a:r>
              <a:rPr lang="en-US" dirty="0" smtClean="0"/>
              <a:t>Loop prevention is now separate from routing goal</a:t>
            </a:r>
          </a:p>
          <a:p>
            <a:pPr lvl="1"/>
            <a:endParaRPr lang="en-US" dirty="0"/>
          </a:p>
          <a:p>
            <a:r>
              <a:rPr lang="en-US" dirty="0" smtClean="0"/>
              <a:t>What goals might this accommodate?</a:t>
            </a:r>
          </a:p>
          <a:p>
            <a:pPr lvl="1"/>
            <a:r>
              <a:rPr lang="en-US" dirty="0" smtClean="0"/>
              <a:t>Policy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1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receiver: ACKs </a:t>
            </a:r>
            <a:r>
              <a:rPr lang="en-US" dirty="0" err="1" smtClean="0"/>
              <a:t>vs</a:t>
            </a:r>
            <a:r>
              <a:rPr lang="en-US" dirty="0" smtClean="0"/>
              <a:t> NACKs</a:t>
            </a:r>
          </a:p>
          <a:p>
            <a:pPr lvl="1"/>
            <a:r>
              <a:rPr lang="en-US" dirty="0" smtClean="0"/>
              <a:t>Can NACKs alone achieve “correctness”?</a:t>
            </a:r>
          </a:p>
          <a:p>
            <a:pPr lvl="1"/>
            <a:r>
              <a:rPr lang="en-US" dirty="0" smtClean="0"/>
              <a:t>Can ACKs alone achieve “correctness”?</a:t>
            </a:r>
          </a:p>
          <a:p>
            <a:r>
              <a:rPr lang="en-US" dirty="0" smtClean="0"/>
              <a:t>Variations on ACKs</a:t>
            </a:r>
          </a:p>
          <a:p>
            <a:pPr lvl="1"/>
            <a:r>
              <a:rPr lang="en-US" dirty="0" smtClean="0"/>
              <a:t>Full information</a:t>
            </a:r>
          </a:p>
          <a:p>
            <a:pPr lvl="1"/>
            <a:r>
              <a:rPr lang="en-US" dirty="0" smtClean="0"/>
              <a:t>Individual packets</a:t>
            </a:r>
          </a:p>
          <a:p>
            <a:pPr lvl="1"/>
            <a:r>
              <a:rPr lang="en-US" dirty="0" smtClean="0"/>
              <a:t>Cumulative </a:t>
            </a:r>
            <a:r>
              <a:rPr lang="en-US" dirty="0" smtClean="0"/>
              <a:t>(TCP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to resend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Duplicate ACKs</a:t>
            </a:r>
          </a:p>
          <a:p>
            <a:pPr lvl="1"/>
            <a:r>
              <a:rPr lang="en-US" dirty="0" smtClean="0"/>
              <a:t>NACKs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implementation choices affect:</a:t>
            </a:r>
          </a:p>
          <a:p>
            <a:pPr lvl="1"/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….</a:t>
            </a:r>
          </a:p>
          <a:p>
            <a:pPr lvl="5"/>
            <a:endParaRPr lang="en-US" dirty="0"/>
          </a:p>
          <a:p>
            <a:r>
              <a:rPr lang="en-US" dirty="0" smtClean="0"/>
              <a:t>These are important concerns</a:t>
            </a:r>
          </a:p>
          <a:p>
            <a:pPr lvl="1"/>
            <a:r>
              <a:rPr lang="en-US" b="1" dirty="0" smtClean="0"/>
              <a:t>but correctness is more fundamental</a:t>
            </a:r>
          </a:p>
          <a:p>
            <a:pPr lvl="5"/>
            <a:endParaRPr lang="en-US" b="1" dirty="0" smtClean="0"/>
          </a:p>
          <a:p>
            <a:r>
              <a:rPr lang="en-US" dirty="0" smtClean="0"/>
              <a:t>Design must </a:t>
            </a:r>
            <a:r>
              <a:rPr lang="en-US" i="1" dirty="0" smtClean="0"/>
              <a:t>start</a:t>
            </a:r>
            <a:r>
              <a:rPr lang="en-US" dirty="0" smtClean="0"/>
              <a:t> with correctness</a:t>
            </a:r>
          </a:p>
          <a:p>
            <a:pPr lvl="1"/>
            <a:r>
              <a:rPr lang="en-US" dirty="0" smtClean="0"/>
              <a:t>Can then “engineer” its performance with various hacks</a:t>
            </a:r>
          </a:p>
          <a:p>
            <a:pPr lvl="1"/>
            <a:r>
              <a:rPr lang="en-US" dirty="0" smtClean="0"/>
              <a:t>These hacks can be “fun” but don’t let them distract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approaches</a:t>
            </a:r>
            <a:r>
              <a:rPr lang="en-US" dirty="0" smtClean="0"/>
              <a:t>….</a:t>
            </a:r>
          </a:p>
          <a:p>
            <a:endParaRPr lang="en-US" dirty="0"/>
          </a:p>
          <a:p>
            <a:r>
              <a:rPr lang="en-US" dirty="0" smtClean="0"/>
              <a:t>Suggestions?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Strategy: </a:t>
            </a:r>
            <a:r>
              <a:rPr lang="en-US" dirty="0" err="1" smtClean="0"/>
              <a:t>Rateless</a:t>
            </a:r>
            <a:r>
              <a:rPr lang="en-US" dirty="0" smtClean="0"/>
              <a:t>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Use special encoding</a:t>
            </a:r>
          </a:p>
          <a:p>
            <a:pPr lvl="1"/>
            <a:r>
              <a:rPr lang="en-US" dirty="0" smtClean="0"/>
              <a:t>Receipt of </a:t>
            </a:r>
            <a:r>
              <a:rPr lang="en-US" b="1" i="1" dirty="0" smtClean="0"/>
              <a:t>any</a:t>
            </a:r>
            <a:r>
              <a:rPr lang="en-US" dirty="0" smtClean="0"/>
              <a:t> set of M packets allows you to recover file</a:t>
            </a:r>
          </a:p>
          <a:p>
            <a:pPr lvl="1"/>
            <a:r>
              <a:rPr lang="en-US" dirty="0" smtClean="0"/>
              <a:t>Where M is close to the size of the original file</a:t>
            </a:r>
          </a:p>
          <a:p>
            <a:pPr lvl="1"/>
            <a:endParaRPr lang="en-US" dirty="0"/>
          </a:p>
          <a:p>
            <a:r>
              <a:rPr lang="en-US" dirty="0" smtClean="0"/>
              <a:t>Receiver only sends ACK when M are received</a:t>
            </a:r>
          </a:p>
          <a:p>
            <a:pPr lvl="1"/>
            <a:r>
              <a:rPr lang="en-US" dirty="0" smtClean="0"/>
              <a:t>Sender keeps sending until receives 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Timely, Correct</a:t>
            </a:r>
          </a:p>
          <a:p>
            <a:pPr lvl="1"/>
            <a:r>
              <a:rPr lang="en-US" dirty="0" smtClean="0"/>
              <a:t>How efficient is it?</a:t>
            </a:r>
          </a:p>
          <a:p>
            <a:pPr lvl="1"/>
            <a:r>
              <a:rPr lang="en-US" dirty="0" smtClean="0"/>
              <a:t>It wastes </a:t>
            </a:r>
            <a:r>
              <a:rPr lang="en-US" dirty="0" err="1" smtClean="0"/>
              <a:t>BxRTT</a:t>
            </a:r>
            <a:r>
              <a:rPr lang="en-US" dirty="0" smtClean="0"/>
              <a:t> on every flow.  Isn’t that awful?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 of Internet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flows are short</a:t>
            </a:r>
          </a:p>
          <a:p>
            <a:pPr lvl="1"/>
            <a:r>
              <a:rPr lang="en-US" dirty="0" smtClean="0"/>
              <a:t>A few packets</a:t>
            </a:r>
          </a:p>
          <a:p>
            <a:pPr lvl="1"/>
            <a:endParaRPr lang="en-US" dirty="0"/>
          </a:p>
          <a:p>
            <a:r>
              <a:rPr lang="en-US" dirty="0" smtClean="0"/>
              <a:t>The majority of bytes are in long flows</a:t>
            </a:r>
          </a:p>
          <a:p>
            <a:pPr lvl="1"/>
            <a:r>
              <a:rPr lang="en-US" dirty="0" smtClean="0"/>
              <a:t>MB or more</a:t>
            </a:r>
          </a:p>
          <a:p>
            <a:pPr lvl="1"/>
            <a:endParaRPr lang="en-US" dirty="0"/>
          </a:p>
          <a:p>
            <a:r>
              <a:rPr lang="en-US" dirty="0" smtClean="0"/>
              <a:t>And this trend is accelerating…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wasted bandwidth ~ </a:t>
            </a:r>
            <a:r>
              <a:rPr lang="en-US" dirty="0" err="1" smtClean="0"/>
              <a:t>BxRTT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long flows, this is small compared to total file</a:t>
            </a:r>
          </a:p>
          <a:p>
            <a:pPr lvl="1"/>
            <a:endParaRPr lang="en-US" dirty="0"/>
          </a:p>
          <a:p>
            <a:r>
              <a:rPr lang="en-US" dirty="0" smtClean="0"/>
              <a:t>For short flows, this is large compared to file</a:t>
            </a:r>
          </a:p>
          <a:p>
            <a:pPr lvl="1"/>
            <a:r>
              <a:rPr lang="en-US" dirty="0" smtClean="0"/>
              <a:t>But most of the bandwidth is in long flows!</a:t>
            </a:r>
          </a:p>
          <a:p>
            <a:pPr lvl="1"/>
            <a:endParaRPr lang="en-US" dirty="0"/>
          </a:p>
          <a:p>
            <a:r>
              <a:rPr lang="en-US" dirty="0" smtClean="0"/>
              <a:t>This is not a terrible idea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Gone from first principles</a:t>
            </a:r>
          </a:p>
          <a:p>
            <a:pPr lvl="1"/>
            <a:r>
              <a:rPr lang="en-US" dirty="0" smtClean="0"/>
              <a:t>Correctness condition for reliable transport</a:t>
            </a:r>
          </a:p>
          <a:p>
            <a:pPr lvl="4"/>
            <a:endParaRPr lang="en-US" dirty="0"/>
          </a:p>
          <a:p>
            <a:r>
              <a:rPr lang="is-IS" dirty="0" smtClean="0"/>
              <a:t>…t</a:t>
            </a:r>
            <a:r>
              <a:rPr lang="en-US" dirty="0" smtClean="0"/>
              <a:t>o design for single packets</a:t>
            </a:r>
            <a:r>
              <a:rPr lang="is-IS" dirty="0" smtClean="0"/>
              <a:t>…</a:t>
            </a:r>
          </a:p>
          <a:p>
            <a:pPr lvl="3"/>
            <a:endParaRPr lang="is-IS" dirty="0"/>
          </a:p>
          <a:p>
            <a:r>
              <a:rPr lang="is-IS" dirty="0" smtClean="0"/>
              <a:t>...to design for multiple packets...</a:t>
            </a:r>
          </a:p>
          <a:p>
            <a:pPr lvl="1"/>
            <a:r>
              <a:rPr lang="is-IS" dirty="0" smtClean="0"/>
              <a:t>Very close to modern TCP</a:t>
            </a:r>
          </a:p>
          <a:p>
            <a:pPr lvl="3"/>
            <a:endParaRPr lang="is-IS" dirty="0"/>
          </a:p>
          <a:p>
            <a:r>
              <a:rPr lang="is-IS" dirty="0" smtClean="0"/>
              <a:t>...to radically different designs</a:t>
            </a:r>
          </a:p>
          <a:p>
            <a:pPr lvl="1"/>
            <a:r>
              <a:rPr lang="is-IS" dirty="0" smtClean="0"/>
              <a:t>Which could replace TCP</a:t>
            </a:r>
          </a:p>
          <a:p>
            <a:pPr lvl="3"/>
            <a:endParaRPr lang="is-IS" dirty="0"/>
          </a:p>
          <a:p>
            <a:r>
              <a:rPr lang="is-IS" dirty="0" smtClean="0"/>
              <a:t>All done by </a:t>
            </a:r>
            <a:r>
              <a:rPr lang="is-IS" b="1" i="1" dirty="0" smtClean="0"/>
              <a:t>you</a:t>
            </a:r>
            <a:r>
              <a:rPr lang="is-IS" dirty="0" smtClean="0"/>
              <a:t>, in 80 minutes.</a:t>
            </a:r>
          </a:p>
          <a:p>
            <a:pPr lvl="3"/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1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fundamentals!</a:t>
            </a:r>
          </a:p>
          <a:p>
            <a:endParaRPr lang="en-US" dirty="0"/>
          </a:p>
          <a:p>
            <a:r>
              <a:rPr lang="en-US" dirty="0" smtClean="0"/>
              <a:t>Design of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45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Go Wrong with PV?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 router can make its own decisions about:</a:t>
            </a:r>
          </a:p>
          <a:p>
            <a:pPr lvl="1"/>
            <a:r>
              <a:rPr lang="en-US" dirty="0" smtClean="0"/>
              <a:t>Which of its </a:t>
            </a:r>
            <a:r>
              <a:rPr lang="en-US" dirty="0" err="1" smtClean="0"/>
              <a:t>nbrs</a:t>
            </a:r>
            <a:r>
              <a:rPr lang="en-US" dirty="0" smtClean="0"/>
              <a:t> paths to use (if any)</a:t>
            </a:r>
          </a:p>
          <a:p>
            <a:pPr lvl="1"/>
            <a:r>
              <a:rPr lang="en-US" dirty="0" smtClean="0"/>
              <a:t>Which of its paths to tell each </a:t>
            </a:r>
            <a:r>
              <a:rPr lang="en-US" dirty="0" err="1" smtClean="0"/>
              <a:t>nbr</a:t>
            </a:r>
            <a:r>
              <a:rPr lang="en-US" dirty="0" smtClean="0"/>
              <a:t> (if any)</a:t>
            </a:r>
          </a:p>
          <a:p>
            <a:pPr lvl="1"/>
            <a:endParaRPr lang="en-US" dirty="0"/>
          </a:p>
          <a:p>
            <a:r>
              <a:rPr lang="en-US" dirty="0" smtClean="0"/>
              <a:t>What could go wrong with such an algorithm?</a:t>
            </a:r>
          </a:p>
          <a:p>
            <a:endParaRPr lang="en-US" dirty="0"/>
          </a:p>
          <a:p>
            <a:r>
              <a:rPr lang="en-US" dirty="0" smtClean="0"/>
              <a:t>Go talk to your friends for a few minutes</a:t>
            </a:r>
          </a:p>
          <a:p>
            <a:pPr lvl="1"/>
            <a:r>
              <a:rPr lang="en-US" dirty="0" smtClean="0"/>
              <a:t>Then I’ll ask for volunteers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connectivity:</a:t>
            </a:r>
          </a:p>
          <a:p>
            <a:pPr lvl="1"/>
            <a:r>
              <a:rPr lang="en-US" dirty="0" smtClean="0"/>
              <a:t>If Berkeley refuses to use routes from Stanford, might not be able to reach some places in the Internet.</a:t>
            </a:r>
          </a:p>
          <a:p>
            <a:pPr lvl="1"/>
            <a:endParaRPr lang="en-US" dirty="0"/>
          </a:p>
          <a:p>
            <a:r>
              <a:rPr lang="en-US" dirty="0" smtClean="0"/>
              <a:t>Lack of convergence:</a:t>
            </a:r>
          </a:p>
          <a:p>
            <a:pPr lvl="1"/>
            <a:r>
              <a:rPr lang="en-US" dirty="0" smtClean="0"/>
              <a:t>The routing algorithm is not guaranteed to converge.</a:t>
            </a:r>
          </a:p>
          <a:p>
            <a:pPr lvl="1"/>
            <a:r>
              <a:rPr lang="en-US" dirty="0" smtClean="0"/>
              <a:t>Will discuss this when we get to </a:t>
            </a:r>
            <a:r>
              <a:rPr lang="en-US" dirty="0" err="1" smtClean="0"/>
              <a:t>interdomain</a:t>
            </a:r>
            <a:r>
              <a:rPr lang="en-US" dirty="0" smtClean="0"/>
              <a:t> routing…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2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29823</TotalTime>
  <Words>3409</Words>
  <Application>Microsoft Macintosh PowerPoint</Application>
  <PresentationFormat>On-screen Show (4:3)</PresentationFormat>
  <Paragraphs>739</Paragraphs>
  <Slides>77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Calibri</vt:lpstr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Reliable Transport</vt:lpstr>
      <vt:lpstr>PowerPoint Presentation</vt:lpstr>
      <vt:lpstr>Homework #1</vt:lpstr>
      <vt:lpstr>Outline for Today</vt:lpstr>
      <vt:lpstr>Distance Vector Protocol</vt:lpstr>
      <vt:lpstr>PowerPoint Presentation</vt:lpstr>
      <vt:lpstr>Path-Vector</vt:lpstr>
      <vt:lpstr>What Might Go Wrong with PV?</vt:lpstr>
      <vt:lpstr>Possible Issues</vt:lpstr>
      <vt:lpstr>Fundamental Tenet of Routing</vt:lpstr>
      <vt:lpstr>The End…</vt:lpstr>
      <vt:lpstr>How Does Course Tie Together?</vt:lpstr>
      <vt:lpstr>Two Pedagogical Approaches</vt:lpstr>
      <vt:lpstr>Purpose of Today</vt:lpstr>
      <vt:lpstr>You Must Think For Yourself</vt:lpstr>
      <vt:lpstr>Decisions and Their Principles</vt:lpstr>
      <vt:lpstr>Today We Design Reliable Delivery</vt:lpstr>
      <vt:lpstr>Best Effort Service (L3)</vt:lpstr>
      <vt:lpstr>Making Best Effort Work</vt:lpstr>
      <vt:lpstr>Reliable Transport Is Necessary</vt:lpstr>
      <vt:lpstr>Important Distinctions</vt:lpstr>
      <vt:lpstr>Two Different Statements</vt:lpstr>
      <vt:lpstr>Challenge for Today</vt:lpstr>
      <vt:lpstr>Fundamental Systems Question</vt:lpstr>
      <vt:lpstr>Four Goals For Reliable Transfer</vt:lpstr>
      <vt:lpstr>Start with transfer of a single packet</vt:lpstr>
      <vt:lpstr>Correctness Condition?</vt:lpstr>
      <vt:lpstr>WRONG!</vt:lpstr>
      <vt:lpstr>Correctness Condition?</vt:lpstr>
      <vt:lpstr>WRONG!</vt:lpstr>
      <vt:lpstr>Correctness Condition?</vt:lpstr>
      <vt:lpstr>WRONG!</vt:lpstr>
      <vt:lpstr>Correctness Condition?</vt:lpstr>
      <vt:lpstr>Complete Correctness Condition</vt:lpstr>
      <vt:lpstr>We have correctness condition</vt:lpstr>
      <vt:lpstr>Two Choices for Corruption</vt:lpstr>
      <vt:lpstr>Back to Correctness Condition</vt:lpstr>
      <vt:lpstr>Solution v1</vt:lpstr>
      <vt:lpstr>What’s Missing?</vt:lpstr>
      <vt:lpstr>Forms of Feedback</vt:lpstr>
      <vt:lpstr>Solution v2</vt:lpstr>
      <vt:lpstr>Solution v3</vt:lpstr>
      <vt:lpstr>Have “solved” the single packet case</vt:lpstr>
      <vt:lpstr>Multiple Packets</vt:lpstr>
      <vt:lpstr>Window-based Algorithms</vt:lpstr>
      <vt:lpstr>How big should the window be?</vt:lpstr>
      <vt:lpstr>RTT x B ~ W x Packet Size</vt:lpstr>
      <vt:lpstr>Where Are We?</vt:lpstr>
      <vt:lpstr>Three Design Considerations</vt:lpstr>
      <vt:lpstr>Possible Feedback From Receiver</vt:lpstr>
      <vt:lpstr>ACK Individual Packets</vt:lpstr>
      <vt:lpstr>Cumulative ACK</vt:lpstr>
      <vt:lpstr>Full Information Feedback</vt:lpstr>
      <vt:lpstr>Detecting Loss</vt:lpstr>
      <vt:lpstr>Loss with individual ACKs</vt:lpstr>
      <vt:lpstr>Loss with individual ACKs</vt:lpstr>
      <vt:lpstr>Loss with full information</vt:lpstr>
      <vt:lpstr>Loss with full information</vt:lpstr>
      <vt:lpstr>Loss with cumulative ACKs</vt:lpstr>
      <vt:lpstr>Loss with cumulative ACKs (cont’d)</vt:lpstr>
      <vt:lpstr>Loss with cumulative ACKs (cont’d2)</vt:lpstr>
      <vt:lpstr>Go-Back-N</vt:lpstr>
      <vt:lpstr>All the bad things best effort can do…</vt:lpstr>
      <vt:lpstr>Effect of Reordering?</vt:lpstr>
      <vt:lpstr>Effect of Long Delays?</vt:lpstr>
      <vt:lpstr>Effect of Duplication?</vt:lpstr>
      <vt:lpstr>Possible Design for Reliable Trans.</vt:lpstr>
      <vt:lpstr>Fairness? (come back to later)</vt:lpstr>
      <vt:lpstr>Overview of Reliable Transport</vt:lpstr>
      <vt:lpstr>Many Implementation Choices</vt:lpstr>
      <vt:lpstr>Implementation Choices</vt:lpstr>
      <vt:lpstr>Are We Done?</vt:lpstr>
      <vt:lpstr>Alternate Strategy: Rateless Codes</vt:lpstr>
      <vt:lpstr>The Paradox of Internet Traffic</vt:lpstr>
      <vt:lpstr>Inefficiency</vt:lpstr>
      <vt:lpstr>What Have We Done Today?</vt:lpstr>
      <vt:lpstr>Next Lecture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367</cp:revision>
  <cp:lastPrinted>2016-09-07T02:02:02Z</cp:lastPrinted>
  <dcterms:created xsi:type="dcterms:W3CDTF">2015-08-26T13:04:16Z</dcterms:created>
  <dcterms:modified xsi:type="dcterms:W3CDTF">2016-09-15T19:56:44Z</dcterms:modified>
</cp:coreProperties>
</file>